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50" r:id="rId3"/>
    <p:sldId id="416" r:id="rId4"/>
    <p:sldId id="354" r:id="rId5"/>
    <p:sldId id="355" r:id="rId6"/>
    <p:sldId id="340" r:id="rId7"/>
    <p:sldId id="351" r:id="rId8"/>
    <p:sldId id="352" r:id="rId9"/>
    <p:sldId id="342" r:id="rId10"/>
    <p:sldId id="356" r:id="rId11"/>
    <p:sldId id="417" r:id="rId12"/>
    <p:sldId id="343" r:id="rId13"/>
    <p:sldId id="353" r:id="rId14"/>
    <p:sldId id="344" r:id="rId15"/>
    <p:sldId id="357" r:id="rId16"/>
    <p:sldId id="358" r:id="rId17"/>
    <p:sldId id="359" r:id="rId18"/>
    <p:sldId id="380" r:id="rId19"/>
    <p:sldId id="381" r:id="rId20"/>
    <p:sldId id="382" r:id="rId21"/>
    <p:sldId id="383" r:id="rId22"/>
    <p:sldId id="385" r:id="rId23"/>
    <p:sldId id="386" r:id="rId24"/>
    <p:sldId id="387" r:id="rId25"/>
    <p:sldId id="388" r:id="rId26"/>
    <p:sldId id="389" r:id="rId27"/>
    <p:sldId id="390" r:id="rId28"/>
    <p:sldId id="392" r:id="rId29"/>
    <p:sldId id="394" r:id="rId30"/>
    <p:sldId id="395" r:id="rId31"/>
    <p:sldId id="396" r:id="rId32"/>
    <p:sldId id="397" r:id="rId33"/>
    <p:sldId id="398" r:id="rId34"/>
    <p:sldId id="375" r:id="rId35"/>
    <p:sldId id="376" r:id="rId36"/>
    <p:sldId id="377" r:id="rId37"/>
    <p:sldId id="415" r:id="rId38"/>
    <p:sldId id="420" r:id="rId39"/>
    <p:sldId id="418" r:id="rId40"/>
    <p:sldId id="366" r:id="rId41"/>
    <p:sldId id="367" r:id="rId42"/>
    <p:sldId id="423" r:id="rId43"/>
    <p:sldId id="419" r:id="rId44"/>
    <p:sldId id="378" r:id="rId45"/>
    <p:sldId id="399" r:id="rId46"/>
    <p:sldId id="379" r:id="rId47"/>
    <p:sldId id="370" r:id="rId48"/>
    <p:sldId id="371" r:id="rId49"/>
    <p:sldId id="414" r:id="rId50"/>
    <p:sldId id="372" r:id="rId51"/>
    <p:sldId id="373" r:id="rId52"/>
    <p:sldId id="421" r:id="rId53"/>
    <p:sldId id="422" r:id="rId54"/>
    <p:sldId id="374" r:id="rId5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26" y="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04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46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60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46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5400420-BC2F-40E9-87C5-83A1A97A7E59}" type="slidenum">
              <a:rPr kumimoji="0" lang="en-US" altLang="en-US"/>
              <a:pPr>
                <a:spcBef>
                  <a:spcPct val="0"/>
                </a:spcBef>
              </a:pPr>
              <a:t>42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609768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3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39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>
            <a:extLst>
              <a:ext uri="{FF2B5EF4-FFF2-40B4-BE49-F238E27FC236}">
                <a16:creationId xmlns="" xmlns:a16="http://schemas.microsoft.com/office/drawing/2014/main" id="{5402D527-AE8B-4407-8DA6-EAEA67DA93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>
            <a:extLst>
              <a:ext uri="{FF2B5EF4-FFF2-40B4-BE49-F238E27FC236}">
                <a16:creationId xmlns="" xmlns:a16="http://schemas.microsoft.com/office/drawing/2014/main" id="{364911E9-EE74-4C02-A3CF-F10C8F852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4212" name="Slide Number Placeholder 3">
            <a:extLst>
              <a:ext uri="{FF2B5EF4-FFF2-40B4-BE49-F238E27FC236}">
                <a16:creationId xmlns="" xmlns:a16="http://schemas.microsoft.com/office/drawing/2014/main" id="{B70B2F60-385E-44BB-9C2D-E76292904A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F189BD-C60F-4801-A270-BE458155D7CF}" type="slidenum">
              <a:rPr kumimoji="0" lang="en-US" altLang="en-US"/>
              <a:pPr>
                <a:spcBef>
                  <a:spcPct val="0"/>
                </a:spcBef>
              </a:pPr>
              <a:t>52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810437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="" xmlns:a16="http://schemas.microsoft.com/office/drawing/2014/main" id="{F7B5D5C5-F343-4339-A97D-A8618A242D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>
            <a:extLst>
              <a:ext uri="{FF2B5EF4-FFF2-40B4-BE49-F238E27FC236}">
                <a16:creationId xmlns="" xmlns:a16="http://schemas.microsoft.com/office/drawing/2014/main" id="{951DC89E-7EE4-452D-B20A-EE76431C4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8308" name="Slide Number Placeholder 3">
            <a:extLst>
              <a:ext uri="{FF2B5EF4-FFF2-40B4-BE49-F238E27FC236}">
                <a16:creationId xmlns="" xmlns:a16="http://schemas.microsoft.com/office/drawing/2014/main" id="{8EE7B970-7533-475D-AB61-E688AD60D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77137A-1CEF-456A-871C-29089A217612}" type="slidenum">
              <a:rPr kumimoji="0" lang="en-US" altLang="en-US"/>
              <a:pPr>
                <a:spcBef>
                  <a:spcPct val="0"/>
                </a:spcBef>
              </a:pPr>
              <a:t>53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15300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FB5837-C536-48D0-9BB2-0BCBF1A25ACB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56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6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1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43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89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2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7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pple.com/xcode/" TargetMode="External"/><Relationship Id="rId2" Type="http://schemas.openxmlformats.org/officeDocument/2006/relationships/hyperlink" Target="https://www.visualstudio.com/vs/communit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cpp.edu/~ukjayarathna/nirds-lab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cpp.edu/~ukjayarathn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ukjayarathna@cpp.ed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cs.niu.edu/~mcmahon/CS241/Notes/compile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zza.com/csupomona/summer2018/cs128/home" TargetMode="External"/><Relationship Id="rId2" Type="http://schemas.openxmlformats.org/officeDocument/2006/relationships/hyperlink" Target="http://www.cpp.edu/~ukjayarathna/courses/su18/cs12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143000" y="2877271"/>
            <a:ext cx="6858000" cy="2387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1- Introduction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sz="1400" dirty="0"/>
              <a:t>Based on slides created by Bjarne </a:t>
            </a:r>
            <a:r>
              <a:rPr lang="en-US" sz="1400" dirty="0" err="1" smtClean="0"/>
              <a:t>Stroustrup</a:t>
            </a:r>
            <a:r>
              <a:rPr lang="en-US" sz="1400" dirty="0" smtClean="0"/>
              <a:t> &amp; Tony Gaddis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485192"/>
            <a:ext cx="6358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 128</a:t>
            </a:r>
          </a:p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C++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8E060FE-8133-4B73-807F-2ECD43C80EA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10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564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Cooperate on Learning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2776"/>
            <a:ext cx="7697755" cy="452534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Except for the work you hand in as individual contributions, I </a:t>
            </a:r>
            <a:r>
              <a:rPr lang="en-US" b="1" i="1" dirty="0" smtClean="0">
                <a:ea typeface="ＭＳ Ｐゴシック" pitchFamily="34" charset="-128"/>
              </a:rPr>
              <a:t>strongly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encourage you to collaborate and help each other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If in doubt if a collaboration is legitimate: ask!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Don</a:t>
            </a:r>
            <a:r>
              <a:rPr lang="ja-JP" altLang="en-US" sz="2400" dirty="0" smtClean="0">
                <a:ea typeface="ＭＳ Ｐゴシック" pitchFamily="34" charset="-128"/>
              </a:rPr>
              <a:t>’</a:t>
            </a:r>
            <a:r>
              <a:rPr lang="en-US" altLang="ja-JP" sz="2400" dirty="0" smtClean="0">
                <a:ea typeface="ＭＳ Ｐゴシック" pitchFamily="34" charset="-128"/>
              </a:rPr>
              <a:t>t claim to have written code that you copied from others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Don</a:t>
            </a:r>
            <a:r>
              <a:rPr lang="ja-JP" altLang="en-US" sz="2400" dirty="0" smtClean="0">
                <a:ea typeface="ＭＳ Ｐゴシック" pitchFamily="34" charset="-128"/>
              </a:rPr>
              <a:t>’</a:t>
            </a:r>
            <a:r>
              <a:rPr lang="en-US" altLang="ja-JP" sz="2400" dirty="0" smtClean="0">
                <a:ea typeface="ＭＳ Ｐゴシック" pitchFamily="34" charset="-128"/>
              </a:rPr>
              <a:t>t give anyone else your code (to hand in for a grade)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When you rely on the work of others, explicitly list all of your sources – i.e. give credit to those who did the work</a:t>
            </a:r>
            <a:endParaRPr lang="en-US" sz="2400" dirty="0" smtClean="0">
              <a:solidFill>
                <a:schemeClr val="folHlink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Don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t study alone when you don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t have to </a:t>
            </a:r>
          </a:p>
          <a:p>
            <a:pPr marL="514350" lvl="2">
              <a:defRPr/>
            </a:pPr>
            <a:r>
              <a:rPr lang="en-US" sz="2400" dirty="0" smtClean="0">
                <a:ea typeface="ＭＳ Ｐゴシック" pitchFamily="34" charset="-128"/>
              </a:rPr>
              <a:t>Form study groups</a:t>
            </a:r>
          </a:p>
          <a:p>
            <a:pPr marL="514350" lvl="2">
              <a:defRPr/>
            </a:pPr>
            <a:r>
              <a:rPr lang="en-US" sz="2400" dirty="0" smtClean="0">
                <a:ea typeface="ＭＳ Ｐゴシック" pitchFamily="34" charset="-128"/>
              </a:rPr>
              <a:t>Do help each other (without plagiarizing)</a:t>
            </a:r>
          </a:p>
        </p:txBody>
      </p:sp>
    </p:spTree>
    <p:extLst>
      <p:ext uri="{BB962C8B-B14F-4D97-AF65-F5344CB8AC3E}">
        <p14:creationId xmlns:p14="http://schemas.microsoft.com/office/powerpoint/2010/main" val="54177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/ </a:t>
            </a:r>
            <a:r>
              <a:rPr lang="en-US" dirty="0" smtClean="0"/>
              <a:t>Supplementary </a:t>
            </a:r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Required textbook</a:t>
            </a:r>
            <a:r>
              <a:rPr lang="en-US" sz="2800" dirty="0"/>
              <a:t>. No textbook is required. All the key course content will be documented in slides, which will be available in the course website after each lecture.</a:t>
            </a:r>
          </a:p>
          <a:p>
            <a:pPr lvl="0"/>
            <a:r>
              <a:rPr lang="en-US" dirty="0"/>
              <a:t>List of optional but recommended materials. You may find some of these optional textbooks helpful, though none are required:</a:t>
            </a:r>
          </a:p>
          <a:p>
            <a:pPr lvl="1"/>
            <a:r>
              <a:rPr lang="en-US" sz="2200" dirty="0"/>
              <a:t>Starting out with C++: From Control Structures through Objects by Gaddis, 7</a:t>
            </a:r>
            <a:r>
              <a:rPr lang="en-US" sz="2200" baseline="30000" dirty="0"/>
              <a:t>th</a:t>
            </a:r>
            <a:r>
              <a:rPr lang="en-US" sz="2200" dirty="0"/>
              <a:t> Edition, 2011.</a:t>
            </a:r>
          </a:p>
          <a:p>
            <a:pPr lvl="1"/>
            <a:r>
              <a:rPr lang="en-US" b="1" dirty="0" smtClean="0"/>
              <a:t>Bring </a:t>
            </a:r>
            <a:r>
              <a:rPr lang="en-US" b="1" dirty="0"/>
              <a:t>Your Own Device (BYOD)</a:t>
            </a:r>
            <a:r>
              <a:rPr lang="en-US" dirty="0"/>
              <a:t>.  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1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r>
              <a:rPr lang="en-US" altLang="en-US" sz="26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Grading</a:t>
            </a: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6567"/>
              </p:ext>
            </p:extLst>
          </p:nvPr>
        </p:nvGraphicFramePr>
        <p:xfrm>
          <a:off x="981716" y="2473553"/>
          <a:ext cx="7533633" cy="1947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947"/>
                <a:gridCol w="6370686"/>
              </a:tblGrid>
              <a:tr h="3895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Final Exam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3895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In-Class Assignments (3)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3895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Mini-midterm (2) 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3895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10%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In-Class Activities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3895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Your Total Score for the class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8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7611"/>
          </a:xfrm>
        </p:spPr>
        <p:txBody>
          <a:bodyPr>
            <a:normAutofit/>
          </a:bodyPr>
          <a:lstStyle/>
          <a:p>
            <a:r>
              <a:rPr lang="en-US" b="1" dirty="0"/>
              <a:t>Final Exam:</a:t>
            </a:r>
            <a:r>
              <a:rPr lang="en-US" dirty="0"/>
              <a:t>  </a:t>
            </a:r>
          </a:p>
          <a:p>
            <a:r>
              <a:rPr lang="en-US" b="1" dirty="0"/>
              <a:t>Mini-midterm:</a:t>
            </a:r>
            <a:r>
              <a:rPr lang="en-US" dirty="0"/>
              <a:t>  </a:t>
            </a:r>
          </a:p>
          <a:p>
            <a:r>
              <a:rPr lang="en-US" b="1" dirty="0"/>
              <a:t>In Class Assignments: </a:t>
            </a:r>
            <a:r>
              <a:rPr lang="en-US" dirty="0"/>
              <a:t>We will have 3 in-class assignments, each worth 10% of your overall grade.  </a:t>
            </a:r>
          </a:p>
          <a:p>
            <a:r>
              <a:rPr lang="en-US" b="1" dirty="0"/>
              <a:t>In Class Activities: 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devices – Software Setup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4991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Windows – Visual Studio Community</a:t>
            </a:r>
          </a:p>
          <a:p>
            <a:r>
              <a:rPr lang="en-US" altLang="en-US" dirty="0">
                <a:hlinkClick r:id="rId2"/>
              </a:rPr>
              <a:t>https://www.visualstudio.com/vs/community</a:t>
            </a:r>
            <a:r>
              <a:rPr lang="en-US" altLang="en-US" dirty="0" smtClean="0">
                <a:hlinkClick r:id="rId2"/>
              </a:rPr>
              <a:t>/</a:t>
            </a:r>
            <a:r>
              <a:rPr lang="en-US" altLang="en-US" dirty="0" smtClean="0"/>
              <a:t>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  <a:p>
            <a:r>
              <a:rPr lang="en-US" altLang="en-US" i="1" dirty="0" err="1" smtClean="0"/>
              <a:t>MacOS</a:t>
            </a:r>
            <a:r>
              <a:rPr lang="en-US" altLang="en-US" i="1" dirty="0" smtClean="0"/>
              <a:t> </a:t>
            </a:r>
            <a:r>
              <a:rPr lang="en-US" altLang="en-US" i="1" dirty="0" smtClean="0"/>
              <a:t>– </a:t>
            </a:r>
            <a:r>
              <a:rPr lang="en-US" altLang="en-US" i="1" dirty="0" err="1" smtClean="0"/>
              <a:t>Xcode</a:t>
            </a: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1800" i="1" dirty="0" smtClean="0"/>
              <a:t>From Apple App Store, search for “</a:t>
            </a:r>
            <a:r>
              <a:rPr lang="en-US" altLang="en-US" sz="1800" i="1" dirty="0" err="1" smtClean="0"/>
              <a:t>Xcode</a:t>
            </a:r>
            <a:r>
              <a:rPr lang="en-US" altLang="en-US" sz="1800" i="1" dirty="0" smtClean="0"/>
              <a:t>”</a:t>
            </a:r>
          </a:p>
          <a:p>
            <a:pPr lvl="1"/>
            <a:r>
              <a:rPr lang="en-US" altLang="en-US" i="1" dirty="0" smtClean="0"/>
              <a:t>Apple developer web site: </a:t>
            </a:r>
            <a:r>
              <a:rPr lang="en-US" altLang="en-US" i="1" dirty="0">
                <a:hlinkClick r:id="rId3"/>
              </a:rPr>
              <a:t>https://developer.apple.com/xcode</a:t>
            </a:r>
            <a:r>
              <a:rPr lang="en-US" altLang="en-US" i="1" dirty="0" smtClean="0">
                <a:hlinkClick r:id="rId3"/>
              </a:rPr>
              <a:t>/</a:t>
            </a:r>
            <a:r>
              <a:rPr lang="en-US" altLang="en-US" i="1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440" y="2597311"/>
            <a:ext cx="2761861" cy="1575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595" y="4918462"/>
            <a:ext cx="2761861" cy="17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A1A7AD6E-A5A6-4EE1-9EDB-121F896C007A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15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Why C++ 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95669"/>
            <a:ext cx="8458200" cy="4365172"/>
          </a:xfrm>
        </p:spPr>
        <p:txBody>
          <a:bodyPr>
            <a:normAutofit/>
          </a:bodyPr>
          <a:lstStyle/>
          <a:p>
            <a:pPr marL="288925" indent="-288925" eaLnBrk="1" hangingPunct="1">
              <a:defRPr/>
            </a:pPr>
            <a:r>
              <a:rPr lang="en-US" sz="2800" dirty="0" smtClean="0">
                <a:ea typeface="ＭＳ Ｐゴシック" pitchFamily="34" charset="-128"/>
              </a:rPr>
              <a:t>You can</a:t>
            </a:r>
            <a:r>
              <a:rPr lang="en-US" altLang="ja-JP" sz="2800" dirty="0" smtClean="0">
                <a:ea typeface="ＭＳ Ｐゴシック" pitchFamily="34" charset="-128"/>
              </a:rPr>
              <a:t>’t learn to program without a programming language </a:t>
            </a:r>
          </a:p>
          <a:p>
            <a:pPr marL="288925" indent="-288925" eaLnBrk="1" hangingPunct="1">
              <a:defRPr/>
            </a:pPr>
            <a:r>
              <a:rPr lang="en-US" sz="2800" dirty="0" smtClean="0">
                <a:ea typeface="ＭＳ Ｐゴシック" pitchFamily="34" charset="-128"/>
              </a:rPr>
              <a:t>The purpose of a programming language is to allow you to express your ideas in code</a:t>
            </a:r>
          </a:p>
          <a:p>
            <a:pPr marL="288925" indent="-288925" eaLnBrk="1" hangingPunct="1">
              <a:defRPr/>
            </a:pPr>
            <a:r>
              <a:rPr lang="en-US" sz="2800" dirty="0" smtClean="0">
                <a:ea typeface="ＭＳ Ｐゴシック" pitchFamily="34" charset="-128"/>
              </a:rPr>
              <a:t>C++ is the language that most directly allows you to express ideas from the largest number of application areas </a:t>
            </a:r>
          </a:p>
          <a:p>
            <a:pPr marL="288925" indent="-288925" eaLnBrk="1" hangingPunct="1">
              <a:defRPr/>
            </a:pPr>
            <a:r>
              <a:rPr lang="en-US" sz="2800" dirty="0" smtClean="0">
                <a:ea typeface="ＭＳ Ｐゴシック" pitchFamily="34" charset="-128"/>
              </a:rPr>
              <a:t>C++ is the most widely used language in engineering areas</a:t>
            </a:r>
          </a:p>
          <a:p>
            <a:pPr marL="990600" lvl="1" indent="-533400"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495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CC83E30-E7E9-4953-B16B-F139E4BCBB1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16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426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Why C++ 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36360" y="1517165"/>
            <a:ext cx="6248397" cy="5147259"/>
            <a:chOff x="304800" y="512130"/>
            <a:chExt cx="8382000" cy="5681340"/>
          </a:xfrm>
          <a:solidFill>
            <a:srgbClr val="7030A0"/>
          </a:solidFill>
        </p:grpSpPr>
        <p:sp>
          <p:nvSpPr>
            <p:cNvPr id="7" name="Freeform 6"/>
            <p:cNvSpPr/>
            <p:nvPr/>
          </p:nvSpPr>
          <p:spPr>
            <a:xfrm>
              <a:off x="304800" y="512130"/>
              <a:ext cx="8382000" cy="1074060"/>
            </a:xfrm>
            <a:custGeom>
              <a:avLst/>
              <a:gdLst>
                <a:gd name="connsiteX0" fmla="*/ 0 w 8382000"/>
                <a:gd name="connsiteY0" fmla="*/ 179014 h 1074060"/>
                <a:gd name="connsiteX1" fmla="*/ 179014 w 8382000"/>
                <a:gd name="connsiteY1" fmla="*/ 0 h 1074060"/>
                <a:gd name="connsiteX2" fmla="*/ 8202986 w 8382000"/>
                <a:gd name="connsiteY2" fmla="*/ 0 h 1074060"/>
                <a:gd name="connsiteX3" fmla="*/ 8382000 w 8382000"/>
                <a:gd name="connsiteY3" fmla="*/ 179014 h 1074060"/>
                <a:gd name="connsiteX4" fmla="*/ 8382000 w 8382000"/>
                <a:gd name="connsiteY4" fmla="*/ 895046 h 1074060"/>
                <a:gd name="connsiteX5" fmla="*/ 8202986 w 8382000"/>
                <a:gd name="connsiteY5" fmla="*/ 1074060 h 1074060"/>
                <a:gd name="connsiteX6" fmla="*/ 179014 w 8382000"/>
                <a:gd name="connsiteY6" fmla="*/ 1074060 h 1074060"/>
                <a:gd name="connsiteX7" fmla="*/ 0 w 8382000"/>
                <a:gd name="connsiteY7" fmla="*/ 895046 h 1074060"/>
                <a:gd name="connsiteX8" fmla="*/ 0 w 8382000"/>
                <a:gd name="connsiteY8" fmla="*/ 179014 h 107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2000" h="1074060">
                  <a:moveTo>
                    <a:pt x="0" y="179014"/>
                  </a:moveTo>
                  <a:cubicBezTo>
                    <a:pt x="0" y="80147"/>
                    <a:pt x="80147" y="0"/>
                    <a:pt x="179014" y="0"/>
                  </a:cubicBezTo>
                  <a:lnTo>
                    <a:pt x="8202986" y="0"/>
                  </a:lnTo>
                  <a:cubicBezTo>
                    <a:pt x="8301853" y="0"/>
                    <a:pt x="8382000" y="80147"/>
                    <a:pt x="8382000" y="179014"/>
                  </a:cubicBezTo>
                  <a:lnTo>
                    <a:pt x="8382000" y="895046"/>
                  </a:lnTo>
                  <a:cubicBezTo>
                    <a:pt x="8382000" y="993913"/>
                    <a:pt x="8301853" y="1074060"/>
                    <a:pt x="8202986" y="1074060"/>
                  </a:cubicBezTo>
                  <a:lnTo>
                    <a:pt x="179014" y="1074060"/>
                  </a:lnTo>
                  <a:cubicBezTo>
                    <a:pt x="80147" y="1074060"/>
                    <a:pt x="0" y="993913"/>
                    <a:pt x="0" y="895046"/>
                  </a:cubicBezTo>
                  <a:lnTo>
                    <a:pt x="0" y="179014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5301" tIns="155301" rIns="155301" bIns="155301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dirty="0"/>
                <a:t>C++ allows direct expression of ideas from many application areas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04800" y="1663950"/>
              <a:ext cx="8382000" cy="1074060"/>
            </a:xfrm>
            <a:custGeom>
              <a:avLst/>
              <a:gdLst>
                <a:gd name="connsiteX0" fmla="*/ 0 w 8382000"/>
                <a:gd name="connsiteY0" fmla="*/ 179014 h 1074060"/>
                <a:gd name="connsiteX1" fmla="*/ 179014 w 8382000"/>
                <a:gd name="connsiteY1" fmla="*/ 0 h 1074060"/>
                <a:gd name="connsiteX2" fmla="*/ 8202986 w 8382000"/>
                <a:gd name="connsiteY2" fmla="*/ 0 h 1074060"/>
                <a:gd name="connsiteX3" fmla="*/ 8382000 w 8382000"/>
                <a:gd name="connsiteY3" fmla="*/ 179014 h 1074060"/>
                <a:gd name="connsiteX4" fmla="*/ 8382000 w 8382000"/>
                <a:gd name="connsiteY4" fmla="*/ 895046 h 1074060"/>
                <a:gd name="connsiteX5" fmla="*/ 8202986 w 8382000"/>
                <a:gd name="connsiteY5" fmla="*/ 1074060 h 1074060"/>
                <a:gd name="connsiteX6" fmla="*/ 179014 w 8382000"/>
                <a:gd name="connsiteY6" fmla="*/ 1074060 h 1074060"/>
                <a:gd name="connsiteX7" fmla="*/ 0 w 8382000"/>
                <a:gd name="connsiteY7" fmla="*/ 895046 h 1074060"/>
                <a:gd name="connsiteX8" fmla="*/ 0 w 8382000"/>
                <a:gd name="connsiteY8" fmla="*/ 179014 h 107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2000" h="1074060">
                  <a:moveTo>
                    <a:pt x="0" y="179014"/>
                  </a:moveTo>
                  <a:cubicBezTo>
                    <a:pt x="0" y="80147"/>
                    <a:pt x="80147" y="0"/>
                    <a:pt x="179014" y="0"/>
                  </a:cubicBezTo>
                  <a:lnTo>
                    <a:pt x="8202986" y="0"/>
                  </a:lnTo>
                  <a:cubicBezTo>
                    <a:pt x="8301853" y="0"/>
                    <a:pt x="8382000" y="80147"/>
                    <a:pt x="8382000" y="179014"/>
                  </a:cubicBezTo>
                  <a:lnTo>
                    <a:pt x="8382000" y="895046"/>
                  </a:lnTo>
                  <a:cubicBezTo>
                    <a:pt x="8382000" y="993913"/>
                    <a:pt x="8301853" y="1074060"/>
                    <a:pt x="8202986" y="1074060"/>
                  </a:cubicBezTo>
                  <a:lnTo>
                    <a:pt x="179014" y="1074060"/>
                  </a:lnTo>
                  <a:cubicBezTo>
                    <a:pt x="80147" y="1074060"/>
                    <a:pt x="0" y="993913"/>
                    <a:pt x="0" y="895046"/>
                  </a:cubicBezTo>
                  <a:lnTo>
                    <a:pt x="0" y="179014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5301" tIns="155301" rIns="155301" bIns="155301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dirty="0"/>
                <a:t>C++ is most widely used language in engineering areas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04800" y="2815770"/>
              <a:ext cx="8382000" cy="1074060"/>
            </a:xfrm>
            <a:custGeom>
              <a:avLst/>
              <a:gdLst>
                <a:gd name="connsiteX0" fmla="*/ 0 w 8382000"/>
                <a:gd name="connsiteY0" fmla="*/ 179014 h 1074060"/>
                <a:gd name="connsiteX1" fmla="*/ 179014 w 8382000"/>
                <a:gd name="connsiteY1" fmla="*/ 0 h 1074060"/>
                <a:gd name="connsiteX2" fmla="*/ 8202986 w 8382000"/>
                <a:gd name="connsiteY2" fmla="*/ 0 h 1074060"/>
                <a:gd name="connsiteX3" fmla="*/ 8382000 w 8382000"/>
                <a:gd name="connsiteY3" fmla="*/ 179014 h 1074060"/>
                <a:gd name="connsiteX4" fmla="*/ 8382000 w 8382000"/>
                <a:gd name="connsiteY4" fmla="*/ 895046 h 1074060"/>
                <a:gd name="connsiteX5" fmla="*/ 8202986 w 8382000"/>
                <a:gd name="connsiteY5" fmla="*/ 1074060 h 1074060"/>
                <a:gd name="connsiteX6" fmla="*/ 179014 w 8382000"/>
                <a:gd name="connsiteY6" fmla="*/ 1074060 h 1074060"/>
                <a:gd name="connsiteX7" fmla="*/ 0 w 8382000"/>
                <a:gd name="connsiteY7" fmla="*/ 895046 h 1074060"/>
                <a:gd name="connsiteX8" fmla="*/ 0 w 8382000"/>
                <a:gd name="connsiteY8" fmla="*/ 179014 h 107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2000" h="1074060">
                  <a:moveTo>
                    <a:pt x="0" y="179014"/>
                  </a:moveTo>
                  <a:cubicBezTo>
                    <a:pt x="0" y="80147"/>
                    <a:pt x="80147" y="0"/>
                    <a:pt x="179014" y="0"/>
                  </a:cubicBezTo>
                  <a:lnTo>
                    <a:pt x="8202986" y="0"/>
                  </a:lnTo>
                  <a:cubicBezTo>
                    <a:pt x="8301853" y="0"/>
                    <a:pt x="8382000" y="80147"/>
                    <a:pt x="8382000" y="179014"/>
                  </a:cubicBezTo>
                  <a:lnTo>
                    <a:pt x="8382000" y="895046"/>
                  </a:lnTo>
                  <a:cubicBezTo>
                    <a:pt x="8382000" y="993913"/>
                    <a:pt x="8301853" y="1074060"/>
                    <a:pt x="8202986" y="1074060"/>
                  </a:cubicBezTo>
                  <a:lnTo>
                    <a:pt x="179014" y="1074060"/>
                  </a:lnTo>
                  <a:cubicBezTo>
                    <a:pt x="80147" y="1074060"/>
                    <a:pt x="0" y="993913"/>
                    <a:pt x="0" y="895046"/>
                  </a:cubicBezTo>
                  <a:lnTo>
                    <a:pt x="0" y="179014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5301" tIns="155301" rIns="155301" bIns="155301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dirty="0"/>
                <a:t>C++ is precisely and completely defined by an ISO standard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04800" y="3967590"/>
              <a:ext cx="8382000" cy="1074060"/>
            </a:xfrm>
            <a:custGeom>
              <a:avLst/>
              <a:gdLst>
                <a:gd name="connsiteX0" fmla="*/ 0 w 8382000"/>
                <a:gd name="connsiteY0" fmla="*/ 179014 h 1074060"/>
                <a:gd name="connsiteX1" fmla="*/ 179014 w 8382000"/>
                <a:gd name="connsiteY1" fmla="*/ 0 h 1074060"/>
                <a:gd name="connsiteX2" fmla="*/ 8202986 w 8382000"/>
                <a:gd name="connsiteY2" fmla="*/ 0 h 1074060"/>
                <a:gd name="connsiteX3" fmla="*/ 8382000 w 8382000"/>
                <a:gd name="connsiteY3" fmla="*/ 179014 h 1074060"/>
                <a:gd name="connsiteX4" fmla="*/ 8382000 w 8382000"/>
                <a:gd name="connsiteY4" fmla="*/ 895046 h 1074060"/>
                <a:gd name="connsiteX5" fmla="*/ 8202986 w 8382000"/>
                <a:gd name="connsiteY5" fmla="*/ 1074060 h 1074060"/>
                <a:gd name="connsiteX6" fmla="*/ 179014 w 8382000"/>
                <a:gd name="connsiteY6" fmla="*/ 1074060 h 1074060"/>
                <a:gd name="connsiteX7" fmla="*/ 0 w 8382000"/>
                <a:gd name="connsiteY7" fmla="*/ 895046 h 1074060"/>
                <a:gd name="connsiteX8" fmla="*/ 0 w 8382000"/>
                <a:gd name="connsiteY8" fmla="*/ 179014 h 107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2000" h="1074060">
                  <a:moveTo>
                    <a:pt x="0" y="179014"/>
                  </a:moveTo>
                  <a:cubicBezTo>
                    <a:pt x="0" y="80147"/>
                    <a:pt x="80147" y="0"/>
                    <a:pt x="179014" y="0"/>
                  </a:cubicBezTo>
                  <a:lnTo>
                    <a:pt x="8202986" y="0"/>
                  </a:lnTo>
                  <a:cubicBezTo>
                    <a:pt x="8301853" y="0"/>
                    <a:pt x="8382000" y="80147"/>
                    <a:pt x="8382000" y="179014"/>
                  </a:cubicBezTo>
                  <a:lnTo>
                    <a:pt x="8382000" y="895046"/>
                  </a:lnTo>
                  <a:cubicBezTo>
                    <a:pt x="8382000" y="993913"/>
                    <a:pt x="8301853" y="1074060"/>
                    <a:pt x="8202986" y="1074060"/>
                  </a:cubicBezTo>
                  <a:lnTo>
                    <a:pt x="179014" y="1074060"/>
                  </a:lnTo>
                  <a:cubicBezTo>
                    <a:pt x="80147" y="1074060"/>
                    <a:pt x="0" y="993913"/>
                    <a:pt x="0" y="895046"/>
                  </a:cubicBezTo>
                  <a:lnTo>
                    <a:pt x="0" y="179014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5301" tIns="155301" rIns="155301" bIns="155301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dirty="0"/>
                <a:t>C++ is widely available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04800" y="5119410"/>
              <a:ext cx="8382000" cy="1074060"/>
            </a:xfrm>
            <a:custGeom>
              <a:avLst/>
              <a:gdLst>
                <a:gd name="connsiteX0" fmla="*/ 0 w 8382000"/>
                <a:gd name="connsiteY0" fmla="*/ 179014 h 1074060"/>
                <a:gd name="connsiteX1" fmla="*/ 179014 w 8382000"/>
                <a:gd name="connsiteY1" fmla="*/ 0 h 1074060"/>
                <a:gd name="connsiteX2" fmla="*/ 8202986 w 8382000"/>
                <a:gd name="connsiteY2" fmla="*/ 0 h 1074060"/>
                <a:gd name="connsiteX3" fmla="*/ 8382000 w 8382000"/>
                <a:gd name="connsiteY3" fmla="*/ 179014 h 1074060"/>
                <a:gd name="connsiteX4" fmla="*/ 8382000 w 8382000"/>
                <a:gd name="connsiteY4" fmla="*/ 895046 h 1074060"/>
                <a:gd name="connsiteX5" fmla="*/ 8202986 w 8382000"/>
                <a:gd name="connsiteY5" fmla="*/ 1074060 h 1074060"/>
                <a:gd name="connsiteX6" fmla="*/ 179014 w 8382000"/>
                <a:gd name="connsiteY6" fmla="*/ 1074060 h 1074060"/>
                <a:gd name="connsiteX7" fmla="*/ 0 w 8382000"/>
                <a:gd name="connsiteY7" fmla="*/ 895046 h 1074060"/>
                <a:gd name="connsiteX8" fmla="*/ 0 w 8382000"/>
                <a:gd name="connsiteY8" fmla="*/ 179014 h 107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2000" h="1074060">
                  <a:moveTo>
                    <a:pt x="0" y="179014"/>
                  </a:moveTo>
                  <a:cubicBezTo>
                    <a:pt x="0" y="80147"/>
                    <a:pt x="80147" y="0"/>
                    <a:pt x="179014" y="0"/>
                  </a:cubicBezTo>
                  <a:lnTo>
                    <a:pt x="8202986" y="0"/>
                  </a:lnTo>
                  <a:cubicBezTo>
                    <a:pt x="8301853" y="0"/>
                    <a:pt x="8382000" y="80147"/>
                    <a:pt x="8382000" y="179014"/>
                  </a:cubicBezTo>
                  <a:lnTo>
                    <a:pt x="8382000" y="895046"/>
                  </a:lnTo>
                  <a:cubicBezTo>
                    <a:pt x="8382000" y="993913"/>
                    <a:pt x="8301853" y="1074060"/>
                    <a:pt x="8202986" y="1074060"/>
                  </a:cubicBezTo>
                  <a:lnTo>
                    <a:pt x="179014" y="1074060"/>
                  </a:lnTo>
                  <a:cubicBezTo>
                    <a:pt x="80147" y="1074060"/>
                    <a:pt x="0" y="993913"/>
                    <a:pt x="0" y="895046"/>
                  </a:cubicBezTo>
                  <a:lnTo>
                    <a:pt x="0" y="179014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5301" tIns="155301" rIns="155301" bIns="155301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dirty="0"/>
                <a:t>Concepts you learn with C++ are directly applicable to many other languages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048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C783E51-956D-49B0-86F6-9C52680F0574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17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Why programming?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a typeface="ＭＳ Ｐゴシック" pitchFamily="34" charset="-128"/>
              </a:rPr>
              <a:t>Our civilization runs on software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pitchFamily="34" charset="-128"/>
              </a:rPr>
              <a:t>Most engineering activities involve software</a:t>
            </a:r>
          </a:p>
          <a:p>
            <a:pPr eaLnBrk="1" hangingPunct="1">
              <a:defRPr/>
            </a:pPr>
            <a:endParaRPr lang="en-US" sz="2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884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Control</a:t>
            </a:r>
          </a:p>
          <a:p>
            <a:r>
              <a:rPr lang="en-US" dirty="0" smtClean="0"/>
              <a:t>Display</a:t>
            </a:r>
          </a:p>
          <a:p>
            <a:r>
              <a:rPr lang="en-US" dirty="0" smtClean="0"/>
              <a:t>Signal Processing</a:t>
            </a:r>
          </a:p>
          <a:p>
            <a:r>
              <a:rPr lang="en-US" dirty="0" smtClean="0"/>
              <a:t>Monitoring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957" y="1482091"/>
            <a:ext cx="4312460" cy="323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4855" y="3903082"/>
            <a:ext cx="3381074" cy="295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11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Design</a:t>
            </a:r>
          </a:p>
          <a:p>
            <a:r>
              <a:rPr lang="en-US" altLang="en-US" dirty="0" smtClean="0"/>
              <a:t>Construction</a:t>
            </a:r>
          </a:p>
          <a:p>
            <a:r>
              <a:rPr lang="en-US" altLang="en-US" dirty="0" smtClean="0"/>
              <a:t>Management</a:t>
            </a:r>
          </a:p>
          <a:p>
            <a:r>
              <a:rPr lang="en-US" altLang="en-US" dirty="0" smtClean="0"/>
              <a:t>Monitoring</a:t>
            </a:r>
          </a:p>
          <a:p>
            <a:r>
              <a:rPr lang="en-US" altLang="en-US" dirty="0" smtClean="0"/>
              <a:t>Hull Design</a:t>
            </a:r>
          </a:p>
          <a:p>
            <a:r>
              <a:rPr lang="en-US" altLang="en-US" dirty="0" smtClean="0"/>
              <a:t>Pumps</a:t>
            </a:r>
          </a:p>
          <a:p>
            <a:endParaRPr lang="en-US" dirty="0"/>
          </a:p>
        </p:txBody>
      </p:sp>
      <p:pic>
        <p:nvPicPr>
          <p:cNvPr id="4" name="Picture 13" descr="B&amp;W dis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15" y="2754261"/>
            <a:ext cx="3427780" cy="3422702"/>
          </a:xfrm>
          <a:prstGeom prst="rect">
            <a:avLst/>
          </a:prstGeom>
          <a:noFill/>
        </p:spPr>
      </p:pic>
      <p:pic>
        <p:nvPicPr>
          <p:cNvPr id="5" name="Picture 9" descr="millenium maer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77" y="1690689"/>
            <a:ext cx="3329473" cy="305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 am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 128 educational objectives (and why)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course, and logistics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 overview of C++ and why we study it</a:t>
            </a:r>
          </a:p>
          <a:p>
            <a:r>
              <a:rPr lang="en-US" altLang="en-US" sz="2800" dirty="0" smtClean="0"/>
              <a:t>First program “Hello World!”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504" y="1948677"/>
            <a:ext cx="7886700" cy="4351338"/>
          </a:xfrm>
        </p:spPr>
        <p:txBody>
          <a:bodyPr/>
          <a:lstStyle/>
          <a:p>
            <a:r>
              <a:rPr lang="en-US" dirty="0" smtClean="0"/>
              <a:t>Control</a:t>
            </a:r>
          </a:p>
          <a:p>
            <a:r>
              <a:rPr lang="en-US" dirty="0" smtClean="0"/>
              <a:t>Monitoring</a:t>
            </a:r>
          </a:p>
          <a:p>
            <a:r>
              <a:rPr lang="en-US" dirty="0" smtClean="0"/>
              <a:t>Analysis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Communications</a:t>
            </a:r>
          </a:p>
          <a:p>
            <a:r>
              <a:rPr lang="en-US" dirty="0" smtClean="0"/>
              <a:t>Manufacturing</a:t>
            </a:r>
          </a:p>
          <a:p>
            <a:r>
              <a:rPr lang="en-US" dirty="0" smtClean="0"/>
              <a:t>Visualization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5" descr="En_solrig_s_ndag_p__23796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76" y="1643877"/>
            <a:ext cx="2570662" cy="222790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24" y="1690190"/>
            <a:ext cx="2135280" cy="213528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8694" y="3995351"/>
            <a:ext cx="2775033" cy="246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5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Voice Quality</a:t>
            </a:r>
          </a:p>
          <a:p>
            <a:r>
              <a:rPr lang="en-US" dirty="0" smtClean="0"/>
              <a:t>User Interfaces</a:t>
            </a:r>
          </a:p>
          <a:p>
            <a:r>
              <a:rPr lang="en-US" dirty="0" smtClean="0"/>
              <a:t>Billing</a:t>
            </a:r>
          </a:p>
          <a:p>
            <a:r>
              <a:rPr lang="en-US" dirty="0" smtClean="0"/>
              <a:t>Mobility</a:t>
            </a:r>
          </a:p>
          <a:p>
            <a:r>
              <a:rPr lang="en-US" dirty="0" smtClean="0"/>
              <a:t>Switching</a:t>
            </a:r>
          </a:p>
          <a:p>
            <a:r>
              <a:rPr lang="en-US" dirty="0" smtClean="0"/>
              <a:t>Reliability</a:t>
            </a:r>
          </a:p>
          <a:p>
            <a:r>
              <a:rPr lang="en-US" dirty="0" smtClean="0"/>
              <a:t>Images</a:t>
            </a:r>
            <a:endParaRPr lang="en-US" dirty="0"/>
          </a:p>
        </p:txBody>
      </p:sp>
      <p:pic>
        <p:nvPicPr>
          <p:cNvPr id="4" name="Picture 7" descr="5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60" y="1593542"/>
            <a:ext cx="2469175" cy="2056036"/>
          </a:xfrm>
          <a:prstGeom prst="rect">
            <a:avLst/>
          </a:prstGeom>
          <a:noFill/>
        </p:spPr>
      </p:pic>
      <p:pic>
        <p:nvPicPr>
          <p:cNvPr id="5" name="Picture 10" descr="C:\Documents and Settings\bs\Desktop\112 book\Chapter Photos\Ch 1\1-6 cell ph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35" y="2080346"/>
            <a:ext cx="2266485" cy="354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60" y="3850509"/>
            <a:ext cx="1567511" cy="246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01" y="1690689"/>
            <a:ext cx="2143508" cy="2019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C++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Mars Rovers,</a:t>
            </a:r>
          </a:p>
          <a:p>
            <a:r>
              <a:rPr lang="en-US" dirty="0" smtClean="0"/>
              <a:t>Animation,</a:t>
            </a:r>
          </a:p>
          <a:p>
            <a:r>
              <a:rPr lang="en-US" dirty="0" smtClean="0"/>
              <a:t>Graphics,</a:t>
            </a:r>
          </a:p>
          <a:p>
            <a:r>
              <a:rPr lang="en-US" dirty="0" smtClean="0"/>
              <a:t>Photoshop,</a:t>
            </a:r>
          </a:p>
          <a:p>
            <a:r>
              <a:rPr lang="en-US" dirty="0" smtClean="0"/>
              <a:t>GUIs,</a:t>
            </a:r>
          </a:p>
          <a:p>
            <a:r>
              <a:rPr lang="en-US" smtClean="0"/>
              <a:t>Embedded Systems,</a:t>
            </a:r>
            <a:endParaRPr lang="en-US" dirty="0" smtClean="0"/>
          </a:p>
          <a:p>
            <a:r>
              <a:rPr lang="en-US" dirty="0" smtClean="0"/>
              <a:t>OS’s, Compilers, Slides, </a:t>
            </a:r>
            <a:br>
              <a:rPr lang="en-US" dirty="0" smtClean="0"/>
            </a:br>
            <a:r>
              <a:rPr lang="en-US" dirty="0" smtClean="0"/>
              <a:t>Chip Design, </a:t>
            </a:r>
            <a:br>
              <a:rPr lang="en-US" dirty="0" smtClean="0"/>
            </a:br>
            <a:r>
              <a:rPr lang="en-US" dirty="0" smtClean="0"/>
              <a:t>Chip Manufacturing, </a:t>
            </a:r>
            <a:br>
              <a:rPr lang="en-US" dirty="0" smtClean="0"/>
            </a:br>
            <a:r>
              <a:rPr lang="en-US" dirty="0" smtClean="0"/>
              <a:t>Semiconductor Tools,…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458" y="1690689"/>
            <a:ext cx="2559553" cy="2730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61" y="4335423"/>
            <a:ext cx="2617280" cy="232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7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 Hardware Component Categories</a:t>
            </a:r>
          </a:p>
        </p:txBody>
      </p:sp>
      <p:pic>
        <p:nvPicPr>
          <p:cNvPr id="8195" name="Picture 5" descr="Figure 1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4063" y="2028825"/>
            <a:ext cx="5095875" cy="3668713"/>
          </a:xfrm>
          <a:noFill/>
        </p:spPr>
      </p:pic>
    </p:spTree>
    <p:extLst>
      <p:ext uri="{BB962C8B-B14F-4D97-AF65-F5344CB8AC3E}">
        <p14:creationId xmlns:p14="http://schemas.microsoft.com/office/powerpoint/2010/main" val="37345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Central Processing Unit (CPU)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Comprised of:</a:t>
            </a:r>
          </a:p>
          <a:p>
            <a:pPr lvl="1"/>
            <a:r>
              <a:rPr lang="en-US" altLang="en-US" sz="2800" dirty="0" smtClean="0"/>
              <a:t>Control Unit</a:t>
            </a:r>
          </a:p>
          <a:p>
            <a:pPr lvl="2"/>
            <a:r>
              <a:rPr lang="en-US" altLang="en-US" sz="2800" dirty="0" smtClean="0"/>
              <a:t>Retrieves and decodes program instructions</a:t>
            </a:r>
          </a:p>
          <a:p>
            <a:pPr lvl="2"/>
            <a:r>
              <a:rPr lang="en-US" altLang="en-US" sz="2800" dirty="0" smtClean="0"/>
              <a:t>Coordinates activities of all other parts of computer</a:t>
            </a:r>
          </a:p>
          <a:p>
            <a:pPr lvl="1"/>
            <a:r>
              <a:rPr lang="en-US" altLang="en-US" sz="2800" dirty="0" smtClean="0"/>
              <a:t>Arithmetic &amp; Logic Unit</a:t>
            </a:r>
          </a:p>
          <a:p>
            <a:pPr lvl="2"/>
            <a:r>
              <a:rPr lang="en-US" altLang="en-US" sz="2800" dirty="0" smtClean="0"/>
              <a:t>Hardware optimized for high-speed numeric calculation</a:t>
            </a:r>
          </a:p>
          <a:p>
            <a:pPr lvl="2"/>
            <a:r>
              <a:rPr lang="en-US" altLang="en-US" sz="2800" dirty="0" smtClean="0"/>
              <a:t>Hardware designed for true/false, yes/no decisions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358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CPU Organization</a:t>
            </a:r>
          </a:p>
        </p:txBody>
      </p:sp>
      <p:pic>
        <p:nvPicPr>
          <p:cNvPr id="10243" name="Picture 3" descr="0102sowc co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8725" y="1614488"/>
            <a:ext cx="6686550" cy="3629025"/>
          </a:xfrm>
          <a:noFill/>
        </p:spPr>
      </p:pic>
    </p:spTree>
    <p:extLst>
      <p:ext uri="{BB962C8B-B14F-4D97-AF65-F5344CB8AC3E}">
        <p14:creationId xmlns:p14="http://schemas.microsoft.com/office/powerpoint/2010/main" val="327533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It is volatile. Main memory is erased when program terminates or computer is turned off</a:t>
            </a:r>
          </a:p>
          <a:p>
            <a:pPr eaLnBrk="1" hangingPunct="1">
              <a:defRPr/>
            </a:pPr>
            <a:r>
              <a:rPr lang="en-US" sz="2800" dirty="0" smtClean="0"/>
              <a:t>Also called Random Access Memory (RAM)</a:t>
            </a:r>
          </a:p>
          <a:p>
            <a:pPr eaLnBrk="1" hangingPunct="1">
              <a:defRPr/>
            </a:pPr>
            <a:r>
              <a:rPr lang="en-US" sz="2800" dirty="0" smtClean="0"/>
              <a:t>Organized as follows:</a:t>
            </a:r>
          </a:p>
          <a:p>
            <a:pPr lvl="1" eaLnBrk="1" hangingPunct="1">
              <a:defRPr/>
            </a:pPr>
            <a:r>
              <a:rPr lang="en-US" sz="2800" dirty="0" smtClean="0"/>
              <a:t>bit: smallest piece of memory.  Has values 0 (off, false) or 1 (on, true)</a:t>
            </a:r>
          </a:p>
          <a:p>
            <a:pPr lvl="1" eaLnBrk="1" hangingPunct="1">
              <a:defRPr/>
            </a:pPr>
            <a:r>
              <a:rPr lang="en-US" sz="2800" dirty="0" smtClean="0"/>
              <a:t>byte: 8 consecutive bits. Bytes have addresses.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869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 Memory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Addresses – Each byte in memory is identified by a unique number known as an </a:t>
            </a:r>
            <a:r>
              <a:rPr lang="en-US" altLang="en-US" sz="2800" i="1" dirty="0" smtClean="0"/>
              <a:t>address</a:t>
            </a:r>
            <a:r>
              <a:rPr lang="en-US" altLang="en-US" sz="2800" dirty="0" smtClean="0"/>
              <a:t>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/>
          </a:p>
          <a:p>
            <a:r>
              <a:rPr lang="en-US" altLang="en-US" sz="2800" dirty="0"/>
              <a:t>In </a:t>
            </a:r>
            <a:r>
              <a:rPr lang="en-US" altLang="en-US" sz="2800" dirty="0" smtClean="0"/>
              <a:t>Figure, </a:t>
            </a:r>
            <a:r>
              <a:rPr lang="en-US" altLang="en-US" sz="2800" dirty="0"/>
              <a:t>the number 149 is stored in the byte with the address 16, and the number 72 is stored at address 23.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2" y="2809874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10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Secondary Storage &amp; Input Devices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Non-volatile: data retained when program is not running or computer is turned off</a:t>
            </a:r>
          </a:p>
          <a:p>
            <a:pPr eaLnBrk="1" hangingPunct="1"/>
            <a:r>
              <a:rPr lang="en-US" altLang="en-US" dirty="0" smtClean="0"/>
              <a:t>Comes in a variety of media:</a:t>
            </a:r>
          </a:p>
          <a:p>
            <a:pPr lvl="1" eaLnBrk="1" hangingPunct="1"/>
            <a:r>
              <a:rPr lang="en-US" altLang="en-US" dirty="0" smtClean="0"/>
              <a:t>magnetic: floppy disk, hard drive</a:t>
            </a:r>
          </a:p>
          <a:p>
            <a:pPr lvl="1" eaLnBrk="1" hangingPunct="1"/>
            <a:r>
              <a:rPr lang="en-US" altLang="en-US" dirty="0" smtClean="0"/>
              <a:t>optical: CD-ROM, DVD</a:t>
            </a:r>
          </a:p>
          <a:p>
            <a:pPr lvl="1" eaLnBrk="1" hangingPunct="1"/>
            <a:r>
              <a:rPr lang="en-US" altLang="en-US" dirty="0" smtClean="0"/>
              <a:t>Flash drives, connected to the USB port</a:t>
            </a:r>
          </a:p>
          <a:p>
            <a:pPr lvl="1" eaLnBrk="1" hangingPunct="1"/>
            <a:endParaRPr lang="en-US" altLang="en-US" dirty="0"/>
          </a:p>
          <a:p>
            <a:r>
              <a:rPr lang="en-US" altLang="en-US" dirty="0" smtClean="0"/>
              <a:t>Input Devices: Devices </a:t>
            </a:r>
            <a:r>
              <a:rPr lang="en-US" altLang="en-US" dirty="0"/>
              <a:t>that send information to the computer from outside</a:t>
            </a:r>
          </a:p>
          <a:p>
            <a:r>
              <a:rPr lang="en-US" altLang="en-US" dirty="0"/>
              <a:t>Many devices can provide input:</a:t>
            </a:r>
          </a:p>
          <a:p>
            <a:pPr lvl="1"/>
            <a:r>
              <a:rPr lang="en-US" altLang="en-US" dirty="0"/>
              <a:t>Keyboard, mouse, scanner, digital camera, microphone</a:t>
            </a:r>
          </a:p>
          <a:p>
            <a:pPr lvl="1"/>
            <a:r>
              <a:rPr lang="en-US" altLang="en-US" dirty="0"/>
              <a:t>Disk drives, CD drives, and DVD drives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291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Software-Programs That Run on a Computer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Categories of software: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System software: programs that manage the computer hardware and the programs that run on them.  </a:t>
            </a:r>
            <a:r>
              <a:rPr lang="en-US" altLang="en-US" sz="2800" i="1" dirty="0" smtClean="0"/>
              <a:t>Examples</a:t>
            </a:r>
            <a:r>
              <a:rPr lang="en-US" altLang="en-US" sz="2800" dirty="0" smtClean="0"/>
              <a:t>: operating systems, utility programs, software development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Application software: programs that provide services to the user. </a:t>
            </a:r>
            <a:r>
              <a:rPr lang="en-US" altLang="en-US" sz="2800" i="1" dirty="0" smtClean="0"/>
              <a:t>Examples</a:t>
            </a:r>
            <a:r>
              <a:rPr lang="en-US" altLang="en-US" sz="2800" dirty="0" smtClean="0"/>
              <a:t> : word processing, games, programs to solve specific problems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27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351" y="1575595"/>
            <a:ext cx="8534011" cy="489585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		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Sampath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Jayarathna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Joined Cal Poly Pomona Fall 2016 from Texas A&amp;M.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Originally from Sri Lanka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		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Eye tracking, Brain EEG, User modeling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			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http://www.cpp.edu/~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ukjayarathna</a:t>
            </a: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			: </a:t>
            </a:r>
            <a:r>
              <a:rPr lang="en-US" dirty="0" smtClean="0">
                <a:hlinkClick r:id="rId3"/>
              </a:rPr>
              <a:t>http://www.cpp.edu/~ukjayarathna/nirds-lab</a:t>
            </a:r>
            <a:r>
              <a:rPr lang="en-US" dirty="0" smtClean="0"/>
              <a:t>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		: 8-46, 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ukjayarathna@cpp.edu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(909) 869-3145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 Hours	: W,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(online) 10am – 12pm,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email me for 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appointment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[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Door Policy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41812" y="3668082"/>
            <a:ext cx="4448563" cy="958952"/>
            <a:chOff x="2884146" y="4489109"/>
            <a:chExt cx="4448563" cy="9589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84146" y="4489109"/>
              <a:ext cx="1278602" cy="9589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20135" y="4492971"/>
              <a:ext cx="1712574" cy="9550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40769" y="4492972"/>
              <a:ext cx="1301345" cy="95508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9780" y="2050044"/>
            <a:ext cx="2288454" cy="11660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2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Machine Language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Machine language instructions are binary numbers, such as</a:t>
            </a:r>
            <a:br>
              <a:rPr lang="en-US" altLang="en-US" sz="2800" dirty="0" smtClean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          1011010000000101</a:t>
            </a:r>
            <a:br>
              <a:rPr lang="en-US" altLang="en-US" sz="2800" dirty="0" smtClean="0"/>
            </a:b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Rather than writing programs in machine language, programmers use </a:t>
            </a:r>
            <a:r>
              <a:rPr lang="en-US" altLang="en-US" sz="2800" i="1" dirty="0" smtClean="0"/>
              <a:t>programming languages</a:t>
            </a:r>
            <a:r>
              <a:rPr lang="en-US" altLang="en-US" sz="2800" dirty="0" smtClean="0"/>
              <a:t>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748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Programs and Programming Languages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5375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800" kern="0" dirty="0">
                <a:latin typeface="+mn-lt"/>
                <a:cs typeface="+mn-cs"/>
              </a:rPr>
              <a:t>Types of languages: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800" kern="0" dirty="0">
              <a:latin typeface="+mn-lt"/>
              <a:cs typeface="+mn-cs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kern="0" dirty="0">
                <a:latin typeface="+mn-lt"/>
                <a:cs typeface="+mn-cs"/>
              </a:rPr>
              <a:t>Low-level: used for communication with computer hardware directly.  Often written in binary machine code (0’s/1’s) directly.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400" kern="0" dirty="0">
              <a:latin typeface="+mn-lt"/>
              <a:cs typeface="+mn-cs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kern="0" dirty="0">
                <a:latin typeface="+mn-lt"/>
                <a:cs typeface="+mn-cs"/>
              </a:rPr>
              <a:t>High-level: closer to human language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0099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2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Programs and Programming Languages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5375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800" kern="0" dirty="0">
                <a:latin typeface="+mn-lt"/>
                <a:cs typeface="+mn-cs"/>
              </a:rPr>
              <a:t>Types of languages: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800" kern="0" dirty="0">
              <a:latin typeface="+mn-lt"/>
              <a:cs typeface="+mn-cs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kern="0" dirty="0">
                <a:latin typeface="+mn-lt"/>
                <a:cs typeface="+mn-cs"/>
              </a:rPr>
              <a:t>Low-level: used for communication with computer hardware directly.  Often written in binary machine code (0’s/1’s) directly.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400" kern="0" dirty="0">
              <a:latin typeface="+mn-lt"/>
              <a:cs typeface="+mn-cs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kern="0" dirty="0">
                <a:latin typeface="+mn-lt"/>
                <a:cs typeface="+mn-cs"/>
              </a:rPr>
              <a:t>High-level: closer to human language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0099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52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Some Well-Known Programming Languages</a:t>
            </a:r>
          </a:p>
        </p:txBody>
      </p:sp>
      <p:sp>
        <p:nvSpPr>
          <p:cNvPr id="23555" name="Text Box 5" descr="Pink tissue paper"/>
          <p:cNvSpPr txBox="1">
            <a:spLocks noChangeArrowheads="1"/>
          </p:cNvSpPr>
          <p:nvPr/>
        </p:nvSpPr>
        <p:spPr bwMode="auto">
          <a:xfrm>
            <a:off x="1587500" y="2532063"/>
            <a:ext cx="1449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CC33"/>
                </a:solidFill>
              </a:rPr>
              <a:t>BASIC</a:t>
            </a:r>
          </a:p>
        </p:txBody>
      </p:sp>
      <p:sp>
        <p:nvSpPr>
          <p:cNvPr id="23556" name="Text Box 6" descr="Pink tissue paper"/>
          <p:cNvSpPr txBox="1">
            <a:spLocks noChangeArrowheads="1"/>
          </p:cNvSpPr>
          <p:nvPr/>
        </p:nvSpPr>
        <p:spPr bwMode="auto">
          <a:xfrm>
            <a:off x="758825" y="3492500"/>
            <a:ext cx="1922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5F5F5F"/>
                </a:solidFill>
              </a:rPr>
              <a:t>FORTRAN</a:t>
            </a:r>
          </a:p>
        </p:txBody>
      </p:sp>
      <p:sp>
        <p:nvSpPr>
          <p:cNvPr id="23557" name="Text Box 7" descr="Pink tissue paper"/>
          <p:cNvSpPr txBox="1">
            <a:spLocks noChangeArrowheads="1"/>
          </p:cNvSpPr>
          <p:nvPr/>
        </p:nvSpPr>
        <p:spPr bwMode="auto">
          <a:xfrm>
            <a:off x="1398588" y="4392613"/>
            <a:ext cx="1284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COBOL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2095500" y="5364163"/>
            <a:ext cx="587375" cy="762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C</a:t>
            </a:r>
          </a:p>
        </p:txBody>
      </p:sp>
      <p:sp>
        <p:nvSpPr>
          <p:cNvPr id="23559" name="Text Box 9" descr="Pink tissue paper"/>
          <p:cNvSpPr txBox="1">
            <a:spLocks noChangeArrowheads="1"/>
          </p:cNvSpPr>
          <p:nvPr/>
        </p:nvSpPr>
        <p:spPr bwMode="auto">
          <a:xfrm>
            <a:off x="3700463" y="1890713"/>
            <a:ext cx="13366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i="1">
                <a:solidFill>
                  <a:srgbClr val="0000CC"/>
                </a:solidFill>
              </a:rPr>
              <a:t>C++</a:t>
            </a:r>
          </a:p>
        </p:txBody>
      </p:sp>
      <p:sp>
        <p:nvSpPr>
          <p:cNvPr id="23560" name="Text Box 10" descr="Pink tissue paper"/>
          <p:cNvSpPr txBox="1">
            <a:spLocks noChangeArrowheads="1"/>
          </p:cNvSpPr>
          <p:nvPr/>
        </p:nvSpPr>
        <p:spPr bwMode="auto">
          <a:xfrm>
            <a:off x="3282950" y="4240213"/>
            <a:ext cx="833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69200"/>
                </a:solidFill>
              </a:rPr>
              <a:t>C#</a:t>
            </a:r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3933825" y="3171825"/>
            <a:ext cx="1201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9900"/>
                </a:solidFill>
              </a:rPr>
              <a:t>Java</a:t>
            </a:r>
          </a:p>
        </p:txBody>
      </p:sp>
      <p:sp>
        <p:nvSpPr>
          <p:cNvPr id="23562" name="Text Box 12" descr="Pink tissue paper"/>
          <p:cNvSpPr txBox="1">
            <a:spLocks noChangeArrowheads="1"/>
          </p:cNvSpPr>
          <p:nvPr/>
        </p:nvSpPr>
        <p:spPr bwMode="auto">
          <a:xfrm>
            <a:off x="4648200" y="5073650"/>
            <a:ext cx="2081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JavaScript</a:t>
            </a:r>
          </a:p>
        </p:txBody>
      </p:sp>
      <p:sp>
        <p:nvSpPr>
          <p:cNvPr id="23563" name="Text Box 13" descr="Pink tissue paper"/>
          <p:cNvSpPr txBox="1">
            <a:spLocks noChangeArrowheads="1"/>
          </p:cNvSpPr>
          <p:nvPr/>
        </p:nvSpPr>
        <p:spPr bwMode="auto">
          <a:xfrm>
            <a:off x="3575050" y="5745163"/>
            <a:ext cx="1562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99FF"/>
                </a:solidFill>
              </a:rPr>
              <a:t>Python</a:t>
            </a:r>
          </a:p>
        </p:txBody>
      </p:sp>
      <p:sp>
        <p:nvSpPr>
          <p:cNvPr id="23564" name="Text Box 14" descr="Pink tissue paper"/>
          <p:cNvSpPr txBox="1">
            <a:spLocks noChangeArrowheads="1"/>
          </p:cNvSpPr>
          <p:nvPr/>
        </p:nvSpPr>
        <p:spPr bwMode="auto">
          <a:xfrm>
            <a:off x="5688013" y="2614613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chemeClr val="hlink"/>
                </a:solidFill>
              </a:rPr>
              <a:t>Ruby</a:t>
            </a:r>
          </a:p>
        </p:txBody>
      </p:sp>
      <p:sp>
        <p:nvSpPr>
          <p:cNvPr id="23565" name="Text Box 15" descr="Pink tissue paper"/>
          <p:cNvSpPr txBox="1">
            <a:spLocks noChangeArrowheads="1"/>
          </p:cNvSpPr>
          <p:nvPr/>
        </p:nvSpPr>
        <p:spPr bwMode="auto">
          <a:xfrm>
            <a:off x="5133975" y="4011613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Visual Basic</a:t>
            </a:r>
          </a:p>
        </p:txBody>
      </p:sp>
    </p:spTree>
    <p:extLst>
      <p:ext uri="{BB962C8B-B14F-4D97-AF65-F5344CB8AC3E}">
        <p14:creationId xmlns:p14="http://schemas.microsoft.com/office/powerpoint/2010/main" val="350926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8650" y="2416752"/>
            <a:ext cx="1683327" cy="7273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/>
              <a:t>Input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2023" y="2416752"/>
            <a:ext cx="1683327" cy="7273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/>
              <a:t>Output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79618" y="2125266"/>
            <a:ext cx="2784764" cy="35741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40359" y="2416753"/>
            <a:ext cx="2453951" cy="11533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/>
              <a:t>Processor</a:t>
            </a:r>
          </a:p>
        </p:txBody>
      </p:sp>
      <p:sp>
        <p:nvSpPr>
          <p:cNvPr id="8" name="Oval 7"/>
          <p:cNvSpPr/>
          <p:nvPr/>
        </p:nvSpPr>
        <p:spPr>
          <a:xfrm>
            <a:off x="3499139" y="4363315"/>
            <a:ext cx="2145723" cy="11533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/>
              <a:t>Memory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392507" y="2655743"/>
            <a:ext cx="706582" cy="2493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072188" y="2655742"/>
            <a:ext cx="706582" cy="2493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>
            <a:off x="4463870" y="3570143"/>
            <a:ext cx="216260" cy="79317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9578297">
            <a:off x="6305187" y="429860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Abstraction</a:t>
            </a:r>
          </a:p>
        </p:txBody>
      </p:sp>
    </p:spTree>
    <p:extLst>
      <p:ext uri="{BB962C8B-B14F-4D97-AF65-F5344CB8AC3E}">
        <p14:creationId xmlns:p14="http://schemas.microsoft.com/office/powerpoint/2010/main" val="329115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Usually stored in RAM</a:t>
            </a:r>
          </a:p>
          <a:p>
            <a:r>
              <a:rPr lang="en-US" sz="2800" dirty="0" smtClean="0"/>
              <a:t>Composed of ones and zeroes</a:t>
            </a:r>
          </a:p>
          <a:p>
            <a:r>
              <a:rPr lang="en-US" sz="2800" dirty="0" smtClean="0"/>
              <a:t>Address for each byte (group of 8 bits)</a:t>
            </a:r>
          </a:p>
          <a:p>
            <a:pPr lvl="1"/>
            <a:r>
              <a:rPr lang="en-US" sz="2800" dirty="0" smtClean="0"/>
              <a:t>Physical Address</a:t>
            </a:r>
          </a:p>
          <a:p>
            <a:pPr lvl="1"/>
            <a:r>
              <a:rPr lang="en-US" sz="2800" dirty="0" smtClean="0"/>
              <a:t>Logical Address</a:t>
            </a:r>
          </a:p>
          <a:p>
            <a:pPr lvl="1"/>
            <a:r>
              <a:rPr lang="en-US" sz="2800" dirty="0" smtClean="0"/>
              <a:t>Starts at zero</a:t>
            </a:r>
          </a:p>
        </p:txBody>
      </p:sp>
    </p:spTree>
    <p:extLst>
      <p:ext uri="{BB962C8B-B14F-4D97-AF65-F5344CB8AC3E}">
        <p14:creationId xmlns:p14="http://schemas.microsoft.com/office/powerpoint/2010/main" val="23369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650" y="2125267"/>
            <a:ext cx="2467207" cy="33955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950" dirty="0"/>
              <a:t>Memory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8650" y="2125267"/>
            <a:ext cx="2467207" cy="7359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Code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50" y="2861246"/>
            <a:ext cx="2467207" cy="3596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Static 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628650" y="3220873"/>
            <a:ext cx="2467207" cy="994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Heap / </a:t>
            </a:r>
            <a:br>
              <a:rPr lang="en-US" sz="2700" dirty="0"/>
            </a:br>
            <a:r>
              <a:rPr lang="en-US" sz="2700" dirty="0"/>
              <a:t>Free Store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8650" y="5139318"/>
            <a:ext cx="2467207" cy="3731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Stack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1720" y="3121846"/>
            <a:ext cx="4284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Stack and heap </a:t>
            </a:r>
            <a:br>
              <a:rPr lang="en-US" sz="3000" dirty="0"/>
            </a:br>
            <a:r>
              <a:rPr lang="en-US" sz="3000" dirty="0"/>
              <a:t>grow toward each other.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628650" y="4620787"/>
            <a:ext cx="2467207" cy="891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Stack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650" y="3220873"/>
            <a:ext cx="2467207" cy="127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Heap / </a:t>
            </a:r>
            <a:br>
              <a:rPr lang="en-US" sz="2700" dirty="0"/>
            </a:br>
            <a:r>
              <a:rPr lang="en-US" sz="2700" dirty="0"/>
              <a:t>Free Store</a:t>
            </a:r>
          </a:p>
        </p:txBody>
      </p:sp>
    </p:spTree>
    <p:extLst>
      <p:ext uri="{BB962C8B-B14F-4D97-AF65-F5344CB8AC3E}">
        <p14:creationId xmlns:p14="http://schemas.microsoft.com/office/powerpoint/2010/main" val="253063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9" grpId="1" animBg="1"/>
      <p:bldP spid="10" grpId="0" animBg="1"/>
      <p:bldP spid="10" grpId="1" animBg="1"/>
      <p:bldP spid="11" grpId="0"/>
      <p:bldP spid="8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Stack : special </a:t>
            </a:r>
            <a:r>
              <a:rPr lang="en-US" sz="2800" dirty="0"/>
              <a:t>region of your computer's memory that stores temporary variables created by each function (including the main() function</a:t>
            </a:r>
            <a:r>
              <a:rPr lang="en-US" sz="2800" dirty="0" smtClean="0"/>
              <a:t>)</a:t>
            </a:r>
          </a:p>
          <a:p>
            <a:pPr lvl="1"/>
            <a:r>
              <a:rPr lang="en-US" sz="2000" dirty="0"/>
              <a:t>Every time a function declares a new variable, it is "pushed" onto the stack. Then every time a function exits, </a:t>
            </a:r>
            <a:r>
              <a:rPr lang="en-US" sz="2000" b="1" dirty="0"/>
              <a:t>all</a:t>
            </a:r>
            <a:r>
              <a:rPr lang="en-US" sz="2000" dirty="0"/>
              <a:t> of the variables pushed onto the stack by that function, are freed</a:t>
            </a:r>
          </a:p>
          <a:p>
            <a:pPr lvl="1"/>
            <a:endParaRPr lang="en-US" sz="2200" dirty="0" smtClean="0"/>
          </a:p>
          <a:p>
            <a:r>
              <a:rPr lang="en-US" sz="2800" dirty="0" smtClean="0"/>
              <a:t>Heap: a </a:t>
            </a:r>
            <a:r>
              <a:rPr lang="en-US" sz="2800" dirty="0"/>
              <a:t>region of your computer's memory that is not managed automatically for you, and is not as tightly managed by the CPU. </a:t>
            </a:r>
            <a:endParaRPr lang="en-US" sz="2800" dirty="0" smtClean="0"/>
          </a:p>
          <a:p>
            <a:pPr lvl="1"/>
            <a:r>
              <a:rPr lang="en-US" sz="2000" dirty="0" smtClean="0"/>
              <a:t>Memory Leaks</a:t>
            </a:r>
          </a:p>
          <a:p>
            <a:pPr marL="342900" lvl="1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3919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C4E213F-4C2C-4A63-AAE2-8CFC74EBD72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38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781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Hello, world!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4615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ja-JP" altLang="en-US" sz="2800" dirty="0" smtClean="0">
                <a:ea typeface="ＭＳ Ｐゴシック" pitchFamily="34" charset="-128"/>
              </a:rPr>
              <a:t>“</a:t>
            </a:r>
            <a:r>
              <a:rPr lang="en-US" altLang="ja-JP" sz="2800" dirty="0" smtClean="0">
                <a:ea typeface="ＭＳ Ｐゴシック" pitchFamily="34" charset="-128"/>
              </a:rPr>
              <a:t>Hello world</a:t>
            </a:r>
            <a:r>
              <a:rPr lang="ja-JP" altLang="en-US" sz="2800" dirty="0" smtClean="0">
                <a:ea typeface="ＭＳ Ｐゴシック" pitchFamily="34" charset="-128"/>
              </a:rPr>
              <a:t>”</a:t>
            </a:r>
            <a:r>
              <a:rPr lang="en-US" altLang="ja-JP" sz="2800" dirty="0" smtClean="0">
                <a:ea typeface="ＭＳ Ｐゴシック" pitchFamily="34" charset="-128"/>
              </a:rPr>
              <a:t> is a very important </a:t>
            </a:r>
            <a:r>
              <a:rPr lang="en-US" altLang="ja-JP" sz="2800" dirty="0" smtClean="0">
                <a:ea typeface="ＭＳ Ｐゴシック" pitchFamily="34" charset="-128"/>
              </a:rPr>
              <a:t>program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ＭＳ Ｐゴシック" pitchFamily="34" charset="-128"/>
              </a:rPr>
              <a:t>Its </a:t>
            </a:r>
            <a:r>
              <a:rPr lang="en-US" sz="2800" dirty="0" smtClean="0">
                <a:ea typeface="ＭＳ Ｐゴシック" pitchFamily="34" charset="-128"/>
              </a:rPr>
              <a:t>purpose is to help you get used to your tools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Compiler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Program development environment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Program execution environment</a:t>
            </a:r>
          </a:p>
          <a:p>
            <a:pPr marL="1028700" lvl="3" indent="0" eaLnBrk="1" hangingPunct="1">
              <a:lnSpc>
                <a:spcPct val="90000"/>
              </a:lnSpc>
              <a:buNone/>
              <a:defRPr/>
            </a:pPr>
            <a:endParaRPr lang="en-US" sz="1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99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17990578-EA08-480F-BFB2-2FD5770C9E1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39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6571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Steps to create your first </a:t>
            </a:r>
            <a:r>
              <a:rPr lang="en-US" dirty="0" smtClean="0">
                <a:ea typeface="ＭＳ Ｐゴシック" pitchFamily="34" charset="-128"/>
              </a:rPr>
              <a:t>C++ program </a:t>
            </a:r>
            <a:r>
              <a:rPr lang="en-US" dirty="0" smtClean="0">
                <a:ea typeface="ＭＳ Ｐゴシック" pitchFamily="34" charset="-128"/>
              </a:rPr>
              <a:t>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dirty="0" smtClean="0">
                <a:ea typeface="ＭＳ Ｐゴシック" pitchFamily="34" charset="-128"/>
              </a:rPr>
              <a:t>New &gt; Project &gt; Empty Project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Give a name to your project “</a:t>
            </a:r>
            <a:r>
              <a:rPr lang="en-US" sz="2400" dirty="0" err="1" smtClean="0">
                <a:ea typeface="ＭＳ Ｐゴシック" pitchFamily="34" charset="-128"/>
              </a:rPr>
              <a:t>CppProject</a:t>
            </a:r>
            <a:r>
              <a:rPr lang="en-US" sz="2400" dirty="0" smtClean="0">
                <a:ea typeface="ＭＳ Ｐゴシック" pitchFamily="34" charset="-128"/>
              </a:rPr>
              <a:t>”</a:t>
            </a:r>
          </a:p>
          <a:p>
            <a:pPr>
              <a:lnSpc>
                <a:spcPct val="80000"/>
              </a:lnSpc>
              <a:defRPr/>
            </a:pPr>
            <a:r>
              <a:rPr lang="en-US" sz="3200" dirty="0" smtClean="0">
                <a:ea typeface="ＭＳ Ｐゴシック" pitchFamily="34" charset="-128"/>
              </a:rPr>
              <a:t>In the solution explorer panel, right click on Source Files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Add &gt; new item &gt; C++ file (.</a:t>
            </a:r>
            <a:r>
              <a:rPr lang="en-US" sz="2400" dirty="0" err="1" smtClean="0">
                <a:ea typeface="ＭＳ Ｐゴシック" pitchFamily="34" charset="-128"/>
              </a:rPr>
              <a:t>cpp</a:t>
            </a:r>
            <a:r>
              <a:rPr lang="en-US" sz="2400" dirty="0" smtClean="0">
                <a:ea typeface="ＭＳ Ｐゴシック" pitchFamily="34" charset="-128"/>
              </a:rPr>
              <a:t>)</a:t>
            </a: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en-US" sz="2000" i="1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77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75D43DD-AD49-4871-8D13-C59E540B1A9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6577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Abstract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19313"/>
            <a:ext cx="8229600" cy="43654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 smtClean="0">
                <a:ea typeface="ＭＳ Ｐゴシック" pitchFamily="34" charset="-128"/>
              </a:rPr>
              <a:t>Today, I’</a:t>
            </a:r>
            <a:r>
              <a:rPr lang="en-US" altLang="ja-JP" sz="2800" dirty="0" smtClean="0">
                <a:ea typeface="ＭＳ Ｐゴシック" pitchFamily="34" charset="-128"/>
              </a:rPr>
              <a:t>ll outline the aims for this course and present a rough course plan. </a:t>
            </a:r>
          </a:p>
          <a:p>
            <a:pPr marL="0" indent="0">
              <a:buNone/>
              <a:defRPr/>
            </a:pPr>
            <a:r>
              <a:rPr lang="en-US" altLang="ja-JP" sz="2800" dirty="0" smtClean="0">
                <a:ea typeface="ＭＳ Ｐゴシック" pitchFamily="34" charset="-128"/>
              </a:rPr>
              <a:t>I’ll introduce the basic notion of programming and give examples of areas in which software is critical to our civilization. </a:t>
            </a:r>
          </a:p>
          <a:p>
            <a:pPr marL="0" indent="0">
              <a:buNone/>
              <a:defRPr/>
            </a:pPr>
            <a:r>
              <a:rPr lang="en-US" altLang="ja-JP" sz="2800" dirty="0" smtClean="0">
                <a:ea typeface="ＭＳ Ｐゴシック" pitchFamily="34" charset="-128"/>
              </a:rPr>
              <a:t>Finally, </a:t>
            </a:r>
            <a:r>
              <a:rPr lang="en-US" altLang="ja-JP" sz="2800" dirty="0"/>
              <a:t>I’ll present </a:t>
            </a:r>
            <a:r>
              <a:rPr lang="en-US" altLang="ja-JP" sz="2800" dirty="0" smtClean="0">
                <a:ea typeface="ＭＳ Ｐゴシック" pitchFamily="34" charset="-128"/>
              </a:rPr>
              <a:t>the simplest possible C++ program and outline how it can be made into running code.</a:t>
            </a:r>
            <a:endParaRPr lang="en-US" sz="2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778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17990578-EA08-480F-BFB2-2FD5770C9E1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40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A first program – just the guts…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// </a:t>
            </a:r>
            <a:r>
              <a:rPr lang="en-US" sz="2000" i="1" dirty="0" smtClean="0">
                <a:ea typeface="ＭＳ Ｐゴシック" pitchFamily="34" charset="-128"/>
              </a:rPr>
              <a:t>…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0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void </a:t>
            </a:r>
            <a:r>
              <a:rPr lang="en-US" sz="2000" b="1" dirty="0" smtClean="0">
                <a:ea typeface="ＭＳ Ｐゴシック" pitchFamily="34" charset="-128"/>
              </a:rPr>
              <a:t>main()			// </a:t>
            </a:r>
            <a:r>
              <a:rPr lang="en-US" sz="2000" b="1" i="1" dirty="0" smtClean="0">
                <a:ea typeface="ＭＳ Ｐゴシック" pitchFamily="34" charset="-128"/>
              </a:rPr>
              <a:t>main() </a:t>
            </a:r>
            <a:r>
              <a:rPr lang="en-US" sz="2000" i="1" dirty="0" smtClean="0">
                <a:ea typeface="ＭＳ Ｐゴシック" pitchFamily="34" charset="-128"/>
              </a:rPr>
              <a:t>is where a C++ program starts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{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	</a:t>
            </a:r>
            <a:r>
              <a:rPr lang="en-US" sz="2000" b="1" dirty="0" smtClean="0">
                <a:ea typeface="ＭＳ Ｐゴシック" pitchFamily="34" charset="-128"/>
              </a:rPr>
              <a:t>   </a:t>
            </a:r>
            <a:r>
              <a:rPr lang="en-US" sz="2000" b="1" dirty="0" err="1" smtClean="0">
                <a:ea typeface="ＭＳ Ｐゴシック" pitchFamily="34" charset="-128"/>
              </a:rPr>
              <a:t>cout</a:t>
            </a:r>
            <a:r>
              <a:rPr lang="en-US" sz="2000" b="1" dirty="0" smtClean="0">
                <a:ea typeface="ＭＳ Ｐゴシック" pitchFamily="34" charset="-128"/>
              </a:rPr>
              <a:t> </a:t>
            </a:r>
            <a:r>
              <a:rPr lang="en-US" sz="2000" b="1" dirty="0" smtClean="0">
                <a:ea typeface="ＭＳ Ｐゴシック" pitchFamily="34" charset="-128"/>
              </a:rPr>
              <a:t>&lt;&lt; "Hello, world</a:t>
            </a:r>
            <a:r>
              <a:rPr lang="en-US" sz="2000" b="1" dirty="0" smtClean="0">
                <a:ea typeface="ＭＳ Ｐゴシック" pitchFamily="34" charset="-128"/>
              </a:rPr>
              <a:t>!";</a:t>
            </a:r>
            <a:r>
              <a:rPr lang="en-US" sz="2000" b="1" dirty="0" smtClean="0">
                <a:ea typeface="ＭＳ Ｐゴシック" pitchFamily="34" charset="-128"/>
              </a:rPr>
              <a:t>	// </a:t>
            </a:r>
            <a:r>
              <a:rPr lang="en-US" sz="2000" i="1" dirty="0" smtClean="0">
                <a:ea typeface="ＭＳ Ｐゴシック" pitchFamily="34" charset="-128"/>
              </a:rPr>
              <a:t>output the 13 characters </a:t>
            </a:r>
            <a:r>
              <a:rPr lang="en-US" sz="2000" b="1" i="1" dirty="0" smtClean="0">
                <a:ea typeface="ＭＳ Ｐゴシック" pitchFamily="34" charset="-128"/>
              </a:rPr>
              <a:t> Hello, world</a:t>
            </a:r>
            <a:r>
              <a:rPr lang="en-US" sz="2000" b="1" i="1" dirty="0" smtClean="0">
                <a:ea typeface="ＭＳ Ｐゴシック" pitchFamily="34" charset="-128"/>
              </a:rPr>
              <a:t>!</a:t>
            </a:r>
            <a:r>
              <a:rPr lang="en-US" sz="2000" b="1" dirty="0" smtClean="0">
                <a:ea typeface="ＭＳ Ｐゴシック" pitchFamily="34" charset="-128"/>
              </a:rPr>
              <a:t>	</a:t>
            </a:r>
            <a:r>
              <a:rPr lang="en-US" sz="2000" b="1" dirty="0" smtClean="0">
                <a:ea typeface="ＭＳ Ｐゴシック" pitchFamily="34" charset="-128"/>
              </a:rPr>
              <a:t> </a:t>
            </a:r>
            <a:endParaRPr lang="en-US" sz="2000" i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0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// </a:t>
            </a:r>
            <a:r>
              <a:rPr lang="en-US" sz="2000" i="1" dirty="0" smtClean="0">
                <a:ea typeface="ＭＳ Ｐゴシック" pitchFamily="34" charset="-128"/>
              </a:rPr>
              <a:t>quotes delimit a string literal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// </a:t>
            </a:r>
            <a:r>
              <a:rPr lang="en-US" sz="2000" b="1" i="1" dirty="0" smtClean="0">
                <a:ea typeface="ＭＳ Ｐゴシック" pitchFamily="34" charset="-128"/>
              </a:rPr>
              <a:t>NOTE: </a:t>
            </a:r>
            <a:r>
              <a:rPr lang="ja-JP" altLang="en-US" sz="2000" b="1" i="1" dirty="0" smtClean="0">
                <a:ea typeface="ＭＳ Ｐゴシック" pitchFamily="34" charset="-128"/>
              </a:rPr>
              <a:t>“</a:t>
            </a:r>
            <a:r>
              <a:rPr lang="en-US" altLang="ja-JP" sz="2000" b="1" i="1" dirty="0" smtClean="0">
                <a:ea typeface="ＭＳ Ｐゴシック" pitchFamily="34" charset="-128"/>
              </a:rPr>
              <a:t>smart</a:t>
            </a:r>
            <a:r>
              <a:rPr lang="ja-JP" altLang="en-US" sz="2000" b="1" i="1" dirty="0" smtClean="0">
                <a:ea typeface="ＭＳ Ｐゴシック" pitchFamily="34" charset="-128"/>
              </a:rPr>
              <a:t>”</a:t>
            </a:r>
            <a:r>
              <a:rPr lang="en-US" altLang="ja-JP" sz="2000" b="1" i="1" dirty="0" smtClean="0">
                <a:ea typeface="ＭＳ Ｐゴシック" pitchFamily="34" charset="-128"/>
              </a:rPr>
              <a:t> </a:t>
            </a:r>
            <a:r>
              <a:rPr lang="en-US" altLang="ja-JP" sz="2000" i="1" dirty="0" smtClean="0">
                <a:ea typeface="ＭＳ Ｐゴシック" pitchFamily="34" charset="-128"/>
              </a:rPr>
              <a:t>quotes </a:t>
            </a:r>
            <a:r>
              <a:rPr lang="ja-JP" altLang="en-US" sz="2400" i="1" dirty="0" smtClean="0">
                <a:ea typeface="ＭＳ Ｐゴシック" pitchFamily="34" charset="-128"/>
              </a:rPr>
              <a:t>“</a:t>
            </a:r>
            <a:r>
              <a:rPr lang="en-US" altLang="ja-JP" sz="2400" i="1" dirty="0" smtClean="0">
                <a:ea typeface="ＭＳ Ｐゴシック" pitchFamily="34" charset="-128"/>
              </a:rPr>
              <a:t>   </a:t>
            </a:r>
            <a:r>
              <a:rPr lang="ja-JP" altLang="en-US" sz="2400" i="1" dirty="0" smtClean="0">
                <a:ea typeface="ＭＳ Ｐゴシック" pitchFamily="34" charset="-128"/>
              </a:rPr>
              <a:t>”</a:t>
            </a:r>
            <a:r>
              <a:rPr lang="en-US" altLang="ja-JP" sz="2400" i="1" dirty="0" smtClean="0">
                <a:ea typeface="ＭＳ Ｐゴシック" pitchFamily="34" charset="-128"/>
              </a:rPr>
              <a:t>  will cause compiler problems.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// </a:t>
            </a:r>
            <a:r>
              <a:rPr lang="en-US" sz="2000" dirty="0" smtClean="0">
                <a:ea typeface="ＭＳ Ｐゴシック" pitchFamily="34" charset="-128"/>
              </a:rPr>
              <a:t>		</a:t>
            </a:r>
            <a:r>
              <a:rPr lang="en-US" sz="2000" i="1" dirty="0" smtClean="0">
                <a:ea typeface="ＭＳ Ｐゴシック" pitchFamily="34" charset="-128"/>
              </a:rPr>
              <a:t>so make sure your quotes are of the style  " "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 </a:t>
            </a:r>
            <a:endParaRPr lang="en-US" sz="2000" i="1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53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518D42C8-ED5F-41D3-89FE-A401F104D69A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41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168"/>
            <a:ext cx="8229600" cy="96105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A first program – complete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 </a:t>
            </a:r>
            <a:endParaRPr lang="en-US" sz="2000" i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#include &lt;</a:t>
            </a:r>
            <a:r>
              <a:rPr lang="en-US" sz="2000" b="1" dirty="0" err="1" smtClean="0">
                <a:ea typeface="ＭＳ Ｐゴシック" pitchFamily="34" charset="-128"/>
              </a:rPr>
              <a:t>iostream</a:t>
            </a:r>
            <a:r>
              <a:rPr lang="en-US" sz="2000" b="1" dirty="0" smtClean="0">
                <a:ea typeface="ＭＳ Ｐゴシック" pitchFamily="34" charset="-128"/>
              </a:rPr>
              <a:t>&gt;	// </a:t>
            </a:r>
            <a:r>
              <a:rPr lang="en-US" sz="2000" i="1" dirty="0" smtClean="0">
                <a:ea typeface="ＭＳ Ｐゴシック" pitchFamily="34" charset="-128"/>
              </a:rPr>
              <a:t>get the library facilities needed for now</a:t>
            </a:r>
          </a:p>
          <a:p>
            <a:pPr>
              <a:buNone/>
              <a:defRPr/>
            </a:pPr>
            <a:r>
              <a:rPr lang="en-US" sz="2000" dirty="0">
                <a:ea typeface="ＭＳ Ｐゴシック" pitchFamily="34" charset="-128"/>
              </a:rPr>
              <a:t>using namespace </a:t>
            </a:r>
            <a:r>
              <a:rPr lang="en-US" sz="2000" dirty="0" err="1">
                <a:ea typeface="ＭＳ Ｐゴシック" pitchFamily="34" charset="-128"/>
              </a:rPr>
              <a:t>std</a:t>
            </a:r>
            <a:r>
              <a:rPr lang="en-US" sz="2000" dirty="0">
                <a:ea typeface="ＭＳ Ｐゴシック" pitchFamily="34" charset="-128"/>
              </a:rPr>
              <a:t>;         // use standard namespace  </a:t>
            </a:r>
            <a:r>
              <a:rPr lang="en-US" sz="2000" dirty="0" err="1">
                <a:ea typeface="ＭＳ Ｐゴシック" pitchFamily="34" charset="-128"/>
              </a:rPr>
              <a:t>std</a:t>
            </a:r>
            <a:r>
              <a:rPr lang="en-US" sz="2000" dirty="0">
                <a:ea typeface="ＭＳ Ｐゴシック" pitchFamily="34" charset="-128"/>
              </a:rPr>
              <a:t> in place of </a:t>
            </a:r>
            <a:r>
              <a:rPr lang="en-US" sz="2000" dirty="0" err="1">
                <a:ea typeface="ＭＳ Ｐゴシック" pitchFamily="34" charset="-128"/>
              </a:rPr>
              <a:t>std</a:t>
            </a:r>
            <a:r>
              <a:rPr lang="en-US" sz="2000" dirty="0">
                <a:ea typeface="ＭＳ Ｐゴシック" pitchFamily="34" charset="-128"/>
              </a:rPr>
              <a:t>::</a:t>
            </a:r>
            <a:r>
              <a:rPr lang="en-US" sz="2000" dirty="0" err="1" smtClean="0">
                <a:ea typeface="ＭＳ Ｐゴシック" pitchFamily="34" charset="-128"/>
              </a:rPr>
              <a:t>cout</a:t>
            </a: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void </a:t>
            </a:r>
            <a:r>
              <a:rPr lang="en-US" sz="2000" b="1" dirty="0" smtClean="0">
                <a:ea typeface="ＭＳ Ｐゴシック" pitchFamily="34" charset="-128"/>
              </a:rPr>
              <a:t>main()			// </a:t>
            </a:r>
            <a:r>
              <a:rPr lang="en-US" sz="2000" i="1" dirty="0" smtClean="0">
                <a:ea typeface="ＭＳ Ｐゴシック" pitchFamily="34" charset="-128"/>
              </a:rPr>
              <a:t>main() is where a C++ program starts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{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	</a:t>
            </a:r>
            <a:r>
              <a:rPr lang="en-US" sz="2000" b="1" dirty="0" smtClean="0">
                <a:ea typeface="ＭＳ Ｐゴシック" pitchFamily="34" charset="-128"/>
              </a:rPr>
              <a:t>     	</a:t>
            </a:r>
            <a:r>
              <a:rPr lang="en-US" sz="2000" b="1" dirty="0" err="1" smtClean="0">
                <a:ea typeface="ＭＳ Ｐゴシック" pitchFamily="34" charset="-128"/>
              </a:rPr>
              <a:t>cout</a:t>
            </a:r>
            <a:r>
              <a:rPr lang="en-US" sz="2000" b="1" dirty="0" smtClean="0">
                <a:ea typeface="ＭＳ Ｐゴシック" pitchFamily="34" charset="-128"/>
              </a:rPr>
              <a:t> </a:t>
            </a:r>
            <a:r>
              <a:rPr lang="en-US" sz="2000" b="1" dirty="0" smtClean="0">
                <a:ea typeface="ＭＳ Ｐゴシック" pitchFamily="34" charset="-128"/>
              </a:rPr>
              <a:t>&lt;&lt; "Hello, world</a:t>
            </a:r>
            <a:r>
              <a:rPr lang="en-US" sz="2000" b="1" dirty="0" smtClean="0">
                <a:ea typeface="ＭＳ Ｐゴシック" pitchFamily="34" charset="-128"/>
              </a:rPr>
              <a:t>!";</a:t>
            </a:r>
            <a:r>
              <a:rPr lang="en-US" sz="2000" b="1" dirty="0" smtClean="0">
                <a:ea typeface="ＭＳ Ｐゴシック" pitchFamily="34" charset="-128"/>
              </a:rPr>
              <a:t>	</a:t>
            </a:r>
            <a:r>
              <a:rPr lang="en-US" sz="2000" b="1" dirty="0" smtClean="0">
                <a:ea typeface="ＭＳ Ｐゴシック" pitchFamily="34" charset="-128"/>
              </a:rPr>
              <a:t>  // </a:t>
            </a:r>
            <a:r>
              <a:rPr lang="en-US" sz="2000" i="1" dirty="0" smtClean="0">
                <a:ea typeface="ＭＳ Ｐゴシック" pitchFamily="34" charset="-128"/>
              </a:rPr>
              <a:t>output the 13 characters  </a:t>
            </a:r>
            <a:r>
              <a:rPr lang="en-US" sz="2000" b="1" i="1" dirty="0" smtClean="0">
                <a:ea typeface="ＭＳ Ｐゴシック" pitchFamily="34" charset="-128"/>
              </a:rPr>
              <a:t>Hello, world</a:t>
            </a:r>
            <a:r>
              <a:rPr lang="en-US" sz="2000" b="1" i="1" dirty="0" smtClean="0">
                <a:ea typeface="ＭＳ Ｐゴシック" pitchFamily="34" charset="-128"/>
              </a:rPr>
              <a:t>!</a:t>
            </a:r>
            <a:r>
              <a:rPr lang="en-US" sz="2000" dirty="0" smtClean="0">
                <a:ea typeface="ＭＳ Ｐゴシック" pitchFamily="34" charset="-128"/>
              </a:rPr>
              <a:t>	</a:t>
            </a:r>
            <a:r>
              <a:rPr lang="en-US" sz="2000" dirty="0" smtClean="0">
                <a:ea typeface="ＭＳ Ｐゴシック" pitchFamily="34" charset="-128"/>
              </a:rPr>
              <a:t>             	system(“pause”);</a:t>
            </a:r>
            <a:r>
              <a:rPr lang="en-US" sz="2000" dirty="0" smtClean="0">
                <a:ea typeface="ＭＳ Ｐゴシック" pitchFamily="34" charset="-128"/>
              </a:rPr>
              <a:t>	</a:t>
            </a:r>
            <a:r>
              <a:rPr lang="en-US" sz="2000" b="1" dirty="0" smtClean="0">
                <a:ea typeface="ＭＳ Ｐゴシック" pitchFamily="34" charset="-128"/>
              </a:rPr>
              <a:t> </a:t>
            </a:r>
            <a:endParaRPr lang="en-US" sz="2000" i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}</a:t>
            </a:r>
            <a:endParaRPr lang="en-US" sz="20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 </a:t>
            </a:r>
            <a:endParaRPr lang="en-US" sz="20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	// </a:t>
            </a:r>
            <a:r>
              <a:rPr lang="en-US" sz="2000" i="1" dirty="0" smtClean="0">
                <a:ea typeface="ＭＳ Ｐゴシック" pitchFamily="34" charset="-128"/>
              </a:rPr>
              <a:t>note the semicolons; they terminate statements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ea typeface="ＭＳ Ｐゴシック" pitchFamily="34" charset="-128"/>
              </a:rPr>
              <a:t>	</a:t>
            </a:r>
            <a:r>
              <a:rPr lang="en-US" sz="2000" b="1" dirty="0" smtClean="0">
                <a:ea typeface="ＭＳ Ｐゴシック" pitchFamily="34" charset="-128"/>
              </a:rPr>
              <a:t>//</a:t>
            </a:r>
            <a:r>
              <a:rPr lang="en-US" sz="2000" i="1" dirty="0" smtClean="0">
                <a:ea typeface="ＭＳ Ｐゴシック" pitchFamily="34" charset="-128"/>
              </a:rPr>
              <a:t> braces { … } group statements into a block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000" dirty="0" smtClean="0">
                <a:ea typeface="ＭＳ Ｐゴシック" pitchFamily="34" charset="-128"/>
              </a:rPr>
              <a:t>	</a:t>
            </a:r>
            <a:r>
              <a:rPr lang="en-US" sz="2000" b="1" dirty="0">
                <a:ea typeface="ＭＳ Ｐゴシック" pitchFamily="34" charset="-128"/>
              </a:rPr>
              <a:t>//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i="1" dirty="0">
                <a:ea typeface="ＭＳ Ｐゴシック" pitchFamily="34" charset="-128"/>
              </a:rPr>
              <a:t>without system(“pause”) the output window will be closed immediately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000" b="1" dirty="0">
                <a:ea typeface="ＭＳ Ｐゴシック" pitchFamily="34" charset="-128"/>
              </a:rPr>
              <a:t>//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i="1" dirty="0">
                <a:ea typeface="ＭＳ Ｐゴシック" pitchFamily="34" charset="-128"/>
              </a:rPr>
              <a:t>before you have a chance to read the output in Windows environment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i="1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961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6"/>
            <a:ext cx="823595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Activity 1 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Create </a:t>
            </a:r>
            <a:r>
              <a:rPr lang="en-US" altLang="en-US" dirty="0"/>
              <a:t>a </a:t>
            </a:r>
            <a:r>
              <a:rPr lang="en-US" altLang="en-US" dirty="0" err="1" smtClean="0"/>
              <a:t>c++</a:t>
            </a:r>
            <a:r>
              <a:rPr lang="en-US" altLang="en-US" dirty="0" smtClean="0"/>
              <a:t> </a:t>
            </a:r>
            <a:r>
              <a:rPr lang="en-US" altLang="en-US" dirty="0"/>
              <a:t>program to display the following console message.</a:t>
            </a:r>
          </a:p>
          <a:p>
            <a:pPr eaLnBrk="1" hangingPunct="1"/>
            <a:r>
              <a:rPr lang="en-US" altLang="en-US" dirty="0" smtClean="0"/>
              <a:t>Your </a:t>
            </a:r>
            <a:r>
              <a:rPr lang="en-US" altLang="en-US" dirty="0" err="1" smtClean="0"/>
              <a:t>c++</a:t>
            </a:r>
            <a:r>
              <a:rPr lang="en-US" altLang="en-US" dirty="0" smtClean="0"/>
              <a:t> </a:t>
            </a:r>
            <a:r>
              <a:rPr lang="en-US" altLang="en-US" dirty="0" smtClean="0"/>
              <a:t>file name is activityone.cpp </a:t>
            </a:r>
            <a:r>
              <a:rPr lang="en-US" altLang="en-US" dirty="0" smtClean="0"/>
              <a:t>  </a:t>
            </a:r>
            <a:endParaRPr lang="en-US" altLang="en-US" dirty="0"/>
          </a:p>
          <a:p>
            <a:pPr eaLnBrk="1" hangingPunct="1"/>
            <a:r>
              <a:rPr lang="en-US" altLang="en-US" dirty="0"/>
              <a:t>Your program should display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	Hello World!</a:t>
            </a:r>
          </a:p>
          <a:p>
            <a:pPr marL="0" indent="0" eaLnBrk="1" hangingPunct="1">
              <a:buNone/>
            </a:pPr>
            <a:r>
              <a:rPr lang="en-US" altLang="en-US" dirty="0"/>
              <a:t>	My name is </a:t>
            </a:r>
            <a:r>
              <a:rPr lang="en-US" altLang="en-US" dirty="0" err="1"/>
              <a:t>YourName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	I’m from </a:t>
            </a:r>
            <a:r>
              <a:rPr lang="en-US" altLang="en-US" dirty="0" err="1"/>
              <a:t>YourCity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	I’m </a:t>
            </a:r>
            <a:r>
              <a:rPr lang="en-US" altLang="en-US" dirty="0" err="1"/>
              <a:t>YourAge</a:t>
            </a:r>
            <a:r>
              <a:rPr lang="en-US" altLang="en-US" dirty="0"/>
              <a:t> years old!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r>
              <a:rPr lang="en-US" altLang="en-US" dirty="0"/>
              <a:t>Submit your </a:t>
            </a:r>
            <a:r>
              <a:rPr lang="en-US" altLang="en-US" dirty="0" smtClean="0"/>
              <a:t>ActivityOne.cpp </a:t>
            </a:r>
            <a:r>
              <a:rPr lang="en-US" altLang="en-US" dirty="0"/>
              <a:t>file to Piazza Activity One thread. Add your partners </a:t>
            </a:r>
            <a:r>
              <a:rPr lang="en-US" altLang="en-US" dirty="0" smtClean="0"/>
              <a:t>name (if works </a:t>
            </a:r>
            <a:r>
              <a:rPr lang="en-US" altLang="en-US" smtClean="0"/>
              <a:t>with another) </a:t>
            </a:r>
            <a:r>
              <a:rPr lang="en-US" altLang="en-US" dirty="0"/>
              <a:t>and your name to your reply.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406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C4E213F-4C2C-4A63-AAE2-8CFC74EBD72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43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781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Hello, world!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4615"/>
            <a:ext cx="8229600" cy="4953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Type </a:t>
            </a:r>
            <a:r>
              <a:rPr lang="en-US" sz="2400" dirty="0" smtClean="0">
                <a:ea typeface="ＭＳ Ｐゴシック" pitchFamily="34" charset="-128"/>
              </a:rPr>
              <a:t>in the program </a:t>
            </a:r>
            <a:r>
              <a:rPr lang="en-US" sz="2400" b="1" dirty="0" smtClean="0">
                <a:ea typeface="ＭＳ Ｐゴシック" pitchFamily="34" charset="-128"/>
              </a:rPr>
              <a:t>carefully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After you get it to work, please make a few mistakes to see how the tools respond; for example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Forget the header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Forget to terminate the string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Misspell </a:t>
            </a:r>
            <a:r>
              <a:rPr lang="en-US" sz="1800" b="1" dirty="0" smtClean="0">
                <a:ea typeface="ＭＳ Ｐゴシック" pitchFamily="34" charset="-128"/>
              </a:rPr>
              <a:t>return</a:t>
            </a:r>
            <a:r>
              <a:rPr lang="en-US" sz="1800" dirty="0" smtClean="0">
                <a:ea typeface="ＭＳ Ｐゴシック" pitchFamily="34" charset="-128"/>
              </a:rPr>
              <a:t> (e.g., </a:t>
            </a:r>
            <a:r>
              <a:rPr lang="en-US" sz="1800" b="1" dirty="0" err="1" smtClean="0">
                <a:ea typeface="ＭＳ Ｐゴシック" pitchFamily="34" charset="-128"/>
              </a:rPr>
              <a:t>retrun</a:t>
            </a:r>
            <a:r>
              <a:rPr lang="en-US" sz="1800" dirty="0" smtClean="0">
                <a:ea typeface="ＭＳ Ｐゴシック" pitchFamily="34" charset="-128"/>
              </a:rPr>
              <a:t>)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Forget a semicolon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Forget </a:t>
            </a:r>
            <a:r>
              <a:rPr lang="en-US" sz="1800" b="1" dirty="0" smtClean="0">
                <a:ea typeface="ＭＳ Ｐゴシック" pitchFamily="34" charset="-128"/>
              </a:rPr>
              <a:t>{</a:t>
            </a:r>
            <a:r>
              <a:rPr lang="en-US" sz="1800" dirty="0" smtClean="0">
                <a:ea typeface="ＭＳ Ｐゴシック" pitchFamily="34" charset="-128"/>
              </a:rPr>
              <a:t> or</a:t>
            </a:r>
            <a:r>
              <a:rPr lang="en-US" sz="1800" b="1" dirty="0" smtClean="0">
                <a:ea typeface="ＭＳ Ｐゴシック" pitchFamily="34" charset="-128"/>
              </a:rPr>
              <a:t> 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800" b="1" dirty="0" smtClean="0">
                <a:ea typeface="ＭＳ Ｐゴシック" pitchFamily="34" charset="-128"/>
              </a:rPr>
              <a:t>…</a:t>
            </a:r>
          </a:p>
          <a:p>
            <a:pPr lvl="3" eaLnBrk="1" hangingPunct="1">
              <a:lnSpc>
                <a:spcPct val="90000"/>
              </a:lnSpc>
              <a:defRPr/>
            </a:pPr>
            <a:endParaRPr lang="en-US" sz="1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632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with source code (e.g. C++) and converting it into machine code that the computer can run.</a:t>
            </a:r>
          </a:p>
          <a:p>
            <a:r>
              <a:rPr lang="en-US" dirty="0" smtClean="0"/>
              <a:t>When using our IDE, the process appears like this: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8650" y="3858221"/>
            <a:ext cx="1967948" cy="983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Source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547402" y="3858221"/>
            <a:ext cx="1967948" cy="9839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Executable File</a:t>
            </a:r>
          </a:p>
        </p:txBody>
      </p:sp>
      <p:sp>
        <p:nvSpPr>
          <p:cNvPr id="6" name="Oval 5"/>
          <p:cNvSpPr/>
          <p:nvPr/>
        </p:nvSpPr>
        <p:spPr>
          <a:xfrm>
            <a:off x="3520937" y="3763475"/>
            <a:ext cx="2102126" cy="11734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Compile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647950" y="4211707"/>
            <a:ext cx="777737" cy="2832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718313" y="4211707"/>
            <a:ext cx="777737" cy="2832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From a High-Level Program to an Executable File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17650"/>
            <a:ext cx="4205288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17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Process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1235" y="6196766"/>
            <a:ext cx="653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http://faculty.cs.niu.edu/~mcmahon/CS241/Notes/compile.html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-325108" y="2455571"/>
            <a:ext cx="1967948" cy="1093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Source Code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1018327" y="3456215"/>
            <a:ext cx="3452553" cy="577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Expanded Source Code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3438938" y="2863000"/>
            <a:ext cx="2266124" cy="577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Assembler File</a:t>
            </a:r>
          </a:p>
        </p:txBody>
      </p:sp>
      <p:sp>
        <p:nvSpPr>
          <p:cNvPr id="10" name="Rectangle 9"/>
          <p:cNvSpPr/>
          <p:nvPr/>
        </p:nvSpPr>
        <p:spPr>
          <a:xfrm rot="5400000">
            <a:off x="5139710" y="3004632"/>
            <a:ext cx="2549389" cy="577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Object Code File</a:t>
            </a:r>
          </a:p>
        </p:txBody>
      </p:sp>
      <p:sp>
        <p:nvSpPr>
          <p:cNvPr id="11" name="Rectangle 10"/>
          <p:cNvSpPr/>
          <p:nvPr/>
        </p:nvSpPr>
        <p:spPr>
          <a:xfrm rot="5400000">
            <a:off x="6952098" y="3031867"/>
            <a:ext cx="2549389" cy="5771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Executable File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-228728" y="4368556"/>
            <a:ext cx="1773044" cy="10916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#included header files</a:t>
            </a:r>
          </a:p>
        </p:txBody>
      </p:sp>
      <p:sp>
        <p:nvSpPr>
          <p:cNvPr id="13" name="Oval 12"/>
          <p:cNvSpPr/>
          <p:nvPr/>
        </p:nvSpPr>
        <p:spPr>
          <a:xfrm rot="5400000">
            <a:off x="-39178" y="3626417"/>
            <a:ext cx="3755174" cy="5938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C++ Preprocessor</a:t>
            </a:r>
          </a:p>
        </p:txBody>
      </p:sp>
      <p:sp>
        <p:nvSpPr>
          <p:cNvPr id="14" name="Oval 13"/>
          <p:cNvSpPr/>
          <p:nvPr/>
        </p:nvSpPr>
        <p:spPr>
          <a:xfrm rot="5400000">
            <a:off x="2546548" y="2868275"/>
            <a:ext cx="2238890" cy="5938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Compiler</a:t>
            </a:r>
          </a:p>
        </p:txBody>
      </p:sp>
      <p:sp>
        <p:nvSpPr>
          <p:cNvPr id="15" name="Oval 14"/>
          <p:cNvSpPr/>
          <p:nvPr/>
        </p:nvSpPr>
        <p:spPr>
          <a:xfrm rot="5400000">
            <a:off x="4360140" y="2854658"/>
            <a:ext cx="2266124" cy="5938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Assembler</a:t>
            </a:r>
          </a:p>
        </p:txBody>
      </p:sp>
      <p:sp>
        <p:nvSpPr>
          <p:cNvPr id="16" name="Oval 15"/>
          <p:cNvSpPr/>
          <p:nvPr/>
        </p:nvSpPr>
        <p:spPr>
          <a:xfrm rot="5400000">
            <a:off x="6059334" y="3009907"/>
            <a:ext cx="2522155" cy="5938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Linker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69525" y="4695562"/>
            <a:ext cx="3053550" cy="8584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Object Code for Library Functions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205766" y="3002471"/>
            <a:ext cx="350938" cy="229110"/>
          </a:xfrm>
          <a:prstGeom prst="straightConnector1">
            <a:avLst/>
          </a:prstGeom>
          <a:ln w="7620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0"/>
          </p:cNvCxnSpPr>
          <p:nvPr/>
        </p:nvCxnSpPr>
        <p:spPr>
          <a:xfrm flipV="1">
            <a:off x="1203621" y="4695563"/>
            <a:ext cx="401076" cy="218820"/>
          </a:xfrm>
          <a:prstGeom prst="straightConnector1">
            <a:avLst/>
          </a:prstGeom>
          <a:ln w="7620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0"/>
          </p:cNvCxnSpPr>
          <p:nvPr/>
        </p:nvCxnSpPr>
        <p:spPr>
          <a:xfrm flipV="1">
            <a:off x="2135310" y="3822772"/>
            <a:ext cx="333599" cy="100546"/>
          </a:xfrm>
          <a:prstGeom prst="straightConnector1">
            <a:avLst/>
          </a:prstGeom>
          <a:ln w="7620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0"/>
          </p:cNvCxnSpPr>
          <p:nvPr/>
        </p:nvCxnSpPr>
        <p:spPr>
          <a:xfrm flipV="1">
            <a:off x="3033163" y="3600451"/>
            <a:ext cx="367436" cy="144323"/>
          </a:xfrm>
          <a:prstGeom prst="straightConnector1">
            <a:avLst/>
          </a:prstGeom>
          <a:ln w="7620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0"/>
            <a:endCxn id="9" idx="2"/>
          </p:cNvCxnSpPr>
          <p:nvPr/>
        </p:nvCxnSpPr>
        <p:spPr>
          <a:xfrm flipV="1">
            <a:off x="3962894" y="3151559"/>
            <a:ext cx="320548" cy="13617"/>
          </a:xfrm>
          <a:prstGeom prst="straightConnector1">
            <a:avLst/>
          </a:prstGeom>
          <a:ln w="7620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0"/>
            <a:endCxn id="15" idx="4"/>
          </p:cNvCxnSpPr>
          <p:nvPr/>
        </p:nvCxnSpPr>
        <p:spPr>
          <a:xfrm>
            <a:off x="4860558" y="3151559"/>
            <a:ext cx="335743" cy="1"/>
          </a:xfrm>
          <a:prstGeom prst="straightConnector1">
            <a:avLst/>
          </a:prstGeom>
          <a:ln w="7620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0"/>
          </p:cNvCxnSpPr>
          <p:nvPr/>
        </p:nvCxnSpPr>
        <p:spPr>
          <a:xfrm flipV="1">
            <a:off x="5790103" y="3151558"/>
            <a:ext cx="335369" cy="2"/>
          </a:xfrm>
          <a:prstGeom prst="straightConnector1">
            <a:avLst/>
          </a:prstGeom>
          <a:ln w="7620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0" idx="0"/>
            <a:endCxn id="16" idx="4"/>
          </p:cNvCxnSpPr>
          <p:nvPr/>
        </p:nvCxnSpPr>
        <p:spPr>
          <a:xfrm>
            <a:off x="6702963" y="3293191"/>
            <a:ext cx="320548" cy="13618"/>
          </a:xfrm>
          <a:prstGeom prst="straightConnector1">
            <a:avLst/>
          </a:prstGeom>
          <a:ln w="7620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6" idx="0"/>
            <a:endCxn id="11" idx="2"/>
          </p:cNvCxnSpPr>
          <p:nvPr/>
        </p:nvCxnSpPr>
        <p:spPr>
          <a:xfrm>
            <a:off x="7617313" y="3306809"/>
            <a:ext cx="320921" cy="13617"/>
          </a:xfrm>
          <a:prstGeom prst="straightConnector1">
            <a:avLst/>
          </a:prstGeom>
          <a:ln w="7620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7" idx="3"/>
          </p:cNvCxnSpPr>
          <p:nvPr/>
        </p:nvCxnSpPr>
        <p:spPr>
          <a:xfrm flipV="1">
            <a:off x="6723075" y="4474733"/>
            <a:ext cx="477825" cy="650049"/>
          </a:xfrm>
          <a:prstGeom prst="straightConnector1">
            <a:avLst/>
          </a:prstGeom>
          <a:ln w="7620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6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6D62834B-86F6-4627-B8F7-1467E1D6C2C2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47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2555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Hello world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77478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It</a:t>
            </a:r>
            <a:r>
              <a:rPr lang="en-US" altLang="ja-JP" sz="2400" dirty="0" smtClean="0">
                <a:ea typeface="ＭＳ Ｐゴシック" pitchFamily="34" charset="-128"/>
              </a:rPr>
              <a:t>’s almost all </a:t>
            </a: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boiler plate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endParaRPr lang="en-US" altLang="ja-JP" sz="24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Only </a:t>
            </a:r>
            <a:r>
              <a:rPr lang="en-US" sz="2000" b="1" dirty="0" err="1" smtClean="0">
                <a:ea typeface="ＭＳ Ｐゴシック" pitchFamily="34" charset="-128"/>
              </a:rPr>
              <a:t>cout</a:t>
            </a:r>
            <a:r>
              <a:rPr lang="en-US" sz="2000" b="1" dirty="0" smtClean="0">
                <a:ea typeface="ＭＳ Ｐゴシック" pitchFamily="34" charset="-128"/>
              </a:rPr>
              <a:t> &lt;&lt; "Hello, world</a:t>
            </a:r>
            <a:r>
              <a:rPr lang="en-US" sz="2000" b="1" dirty="0" smtClean="0">
                <a:ea typeface="ＭＳ Ｐゴシック" pitchFamily="34" charset="-128"/>
              </a:rPr>
              <a:t>! " </a:t>
            </a:r>
            <a:r>
              <a:rPr lang="en-US" sz="2000" dirty="0" smtClean="0">
                <a:ea typeface="ＭＳ Ｐゴシック" pitchFamily="34" charset="-128"/>
              </a:rPr>
              <a:t>directly does anything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That</a:t>
            </a:r>
            <a:r>
              <a:rPr lang="en-US" altLang="ja-JP" sz="2400" dirty="0" smtClean="0">
                <a:ea typeface="ＭＳ Ｐゴシック" pitchFamily="34" charset="-128"/>
              </a:rPr>
              <a:t>’s normal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Most of our code, and most of the systems we use simply exist to make some other code elegant and/or efficient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Boiler plate,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 that is, notation, libraries, and other support is what makes our code simple, comprehensible, trustworthy, and efficient.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Would you rather write 1,000,000 lines of machine code?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This implies that we should </a:t>
            </a:r>
            <a:r>
              <a:rPr lang="en-US" sz="2400" i="1" dirty="0" smtClean="0">
                <a:ea typeface="ＭＳ Ｐゴシック" pitchFamily="34" charset="-128"/>
              </a:rPr>
              <a:t>not</a:t>
            </a:r>
            <a:r>
              <a:rPr lang="en-US" sz="2400" dirty="0" smtClean="0">
                <a:ea typeface="ＭＳ Ｐゴシック" pitchFamily="34" charset="-128"/>
              </a:rPr>
              <a:t> just </a:t>
            </a: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get things done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; we should take great care that things are done elegantly, correctly, and in ways that ease the creation of more/other software: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 smtClean="0">
                <a:ea typeface="ＭＳ Ｐゴシック" pitchFamily="34" charset="-128"/>
              </a:rPr>
              <a:t>			     Style Matters!</a:t>
            </a:r>
          </a:p>
        </p:txBody>
      </p:sp>
    </p:spTree>
    <p:extLst>
      <p:ext uri="{BB962C8B-B14F-4D97-AF65-F5344CB8AC3E}">
        <p14:creationId xmlns:p14="http://schemas.microsoft.com/office/powerpoint/2010/main" val="312579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2E4FFDB-91E2-483D-9CE1-27EA14D0A77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48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Compilation and linking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71900"/>
            <a:ext cx="8229600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You write C++ source code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Source code is (in principle) human readable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The compiler translates what you wrote into object code (sometimes called machine code)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Object code is simple enough for a computer to </a:t>
            </a:r>
            <a:r>
              <a:rPr lang="ja-JP" altLang="en-US" sz="1800" dirty="0" smtClean="0">
                <a:ea typeface="ＭＳ Ｐゴシック" pitchFamily="34" charset="-128"/>
              </a:rPr>
              <a:t>“</a:t>
            </a:r>
            <a:r>
              <a:rPr lang="en-US" altLang="ja-JP" sz="1800" dirty="0" smtClean="0">
                <a:ea typeface="ＭＳ Ｐゴシック" pitchFamily="34" charset="-128"/>
              </a:rPr>
              <a:t>understand</a:t>
            </a:r>
            <a:r>
              <a:rPr lang="ja-JP" altLang="en-US" sz="1800" dirty="0" smtClean="0">
                <a:ea typeface="ＭＳ Ｐゴシック" pitchFamily="34" charset="-128"/>
              </a:rPr>
              <a:t>”</a:t>
            </a:r>
            <a:endParaRPr lang="en-US" altLang="ja-JP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The linker links your code to system code needed to execute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E.g., input/output libraries, operating system code, and windowing code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The result is an executable program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E.g., a</a:t>
            </a:r>
            <a:r>
              <a:rPr lang="en-US" sz="1800" b="1" dirty="0" smtClean="0">
                <a:ea typeface="ＭＳ Ｐゴシック" pitchFamily="34" charset="-128"/>
              </a:rPr>
              <a:t> .exe</a:t>
            </a:r>
            <a:r>
              <a:rPr lang="en-US" sz="1800" dirty="0" smtClean="0">
                <a:ea typeface="ＭＳ Ｐゴシック" pitchFamily="34" charset="-128"/>
              </a:rPr>
              <a:t> file on windows or an </a:t>
            </a:r>
            <a:r>
              <a:rPr lang="en-US" sz="1800" b="1" dirty="0" err="1" smtClean="0">
                <a:ea typeface="ＭＳ Ｐゴシック" pitchFamily="34" charset="-128"/>
              </a:rPr>
              <a:t>a.out</a:t>
            </a:r>
            <a:r>
              <a:rPr lang="en-US" sz="1800" dirty="0" smtClean="0">
                <a:ea typeface="ＭＳ Ｐゴシック" pitchFamily="34" charset="-128"/>
              </a:rPr>
              <a:t> file on Unix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" y="1611089"/>
            <a:ext cx="8566150" cy="2508090"/>
            <a:chOff x="381000" y="1228531"/>
            <a:chExt cx="8566150" cy="2508090"/>
          </a:xfrm>
        </p:grpSpPr>
        <p:sp>
          <p:nvSpPr>
            <p:cNvPr id="33798" name="Text Box 5"/>
            <p:cNvSpPr txBox="1">
              <a:spLocks noChangeArrowheads="1"/>
            </p:cNvSpPr>
            <p:nvPr/>
          </p:nvSpPr>
          <p:spPr bwMode="auto">
            <a:xfrm>
              <a:off x="381000" y="1228531"/>
              <a:ext cx="19240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C++ source code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57200" y="1312508"/>
              <a:ext cx="8489950" cy="2424113"/>
              <a:chOff x="457200" y="1228531"/>
              <a:chExt cx="8489950" cy="2424113"/>
            </a:xfrm>
          </p:grpSpPr>
          <p:sp>
            <p:nvSpPr>
              <p:cNvPr id="33797" name="AutoShape 4"/>
              <p:cNvSpPr>
                <a:spLocks noChangeArrowheads="1"/>
              </p:cNvSpPr>
              <p:nvPr/>
            </p:nvSpPr>
            <p:spPr bwMode="auto">
              <a:xfrm>
                <a:off x="3200400" y="1228531"/>
                <a:ext cx="2057400" cy="10668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latin typeface="Arial" panose="020B0604020202020204" pitchFamily="34" charset="0"/>
                  </a:rPr>
                  <a:t>C++ compiler</a:t>
                </a:r>
              </a:p>
            </p:txBody>
          </p:sp>
          <p:sp>
            <p:nvSpPr>
              <p:cNvPr id="33799" name="Text Box 6"/>
              <p:cNvSpPr txBox="1">
                <a:spLocks noChangeArrowheads="1"/>
              </p:cNvSpPr>
              <p:nvPr/>
            </p:nvSpPr>
            <p:spPr bwMode="auto">
              <a:xfrm>
                <a:off x="6689725" y="1874644"/>
                <a:ext cx="14033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Object code</a:t>
                </a:r>
              </a:p>
            </p:txBody>
          </p:sp>
          <p:cxnSp>
            <p:nvCxnSpPr>
              <p:cNvPr id="33800" name="AutoShape 7"/>
              <p:cNvCxnSpPr>
                <a:cxnSpLocks noChangeShapeType="1"/>
                <a:stCxn id="33798" idx="3"/>
                <a:endCxn id="33797" idx="1"/>
              </p:cNvCxnSpPr>
              <p:nvPr/>
            </p:nvCxnSpPr>
            <p:spPr bwMode="auto">
              <a:xfrm>
                <a:off x="2305050" y="1412681"/>
                <a:ext cx="895350" cy="3492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01" name="AutoShape 8"/>
              <p:cNvCxnSpPr>
                <a:cxnSpLocks noChangeShapeType="1"/>
                <a:stCxn id="33797" idx="3"/>
                <a:endCxn id="33799" idx="1"/>
              </p:cNvCxnSpPr>
              <p:nvPr/>
            </p:nvCxnSpPr>
            <p:spPr bwMode="auto">
              <a:xfrm>
                <a:off x="5257800" y="1761931"/>
                <a:ext cx="1431925" cy="2968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802" name="AutoShape 9"/>
              <p:cNvSpPr>
                <a:spLocks noChangeArrowheads="1"/>
              </p:cNvSpPr>
              <p:nvPr/>
            </p:nvSpPr>
            <p:spPr bwMode="auto">
              <a:xfrm>
                <a:off x="4572000" y="2676331"/>
                <a:ext cx="1295400" cy="6858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linker</a:t>
                </a:r>
              </a:p>
            </p:txBody>
          </p:sp>
          <p:cxnSp>
            <p:nvCxnSpPr>
              <p:cNvPr id="33803" name="AutoShape 10"/>
              <p:cNvCxnSpPr>
                <a:cxnSpLocks noChangeShapeType="1"/>
                <a:stCxn id="33799" idx="2"/>
                <a:endCxn id="33802" idx="3"/>
              </p:cNvCxnSpPr>
              <p:nvPr/>
            </p:nvCxnSpPr>
            <p:spPr bwMode="auto">
              <a:xfrm flipH="1">
                <a:off x="5867400" y="2241356"/>
                <a:ext cx="1524000" cy="777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804" name="Text Box 11"/>
              <p:cNvSpPr txBox="1">
                <a:spLocks noChangeArrowheads="1"/>
              </p:cNvSpPr>
              <p:nvPr/>
            </p:nvSpPr>
            <p:spPr bwMode="auto">
              <a:xfrm>
                <a:off x="457200" y="2523931"/>
                <a:ext cx="22860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latin typeface="Arial" panose="020B0604020202020204" pitchFamily="34" charset="0"/>
                  </a:rPr>
                  <a:t>Executable program</a:t>
                </a:r>
              </a:p>
            </p:txBody>
          </p:sp>
          <p:cxnSp>
            <p:nvCxnSpPr>
              <p:cNvPr id="33805" name="AutoShape 12"/>
              <p:cNvCxnSpPr>
                <a:cxnSpLocks noChangeShapeType="1"/>
                <a:stCxn id="33802" idx="1"/>
                <a:endCxn id="33804" idx="3"/>
              </p:cNvCxnSpPr>
              <p:nvPr/>
            </p:nvCxnSpPr>
            <p:spPr bwMode="auto">
              <a:xfrm flipH="1" flipV="1">
                <a:off x="2743200" y="2708081"/>
                <a:ext cx="1828800" cy="3111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806" name="Text Box 6"/>
              <p:cNvSpPr txBox="1">
                <a:spLocks noChangeArrowheads="1"/>
              </p:cNvSpPr>
              <p:nvPr/>
            </p:nvSpPr>
            <p:spPr bwMode="auto">
              <a:xfrm>
                <a:off x="6629400" y="3285931"/>
                <a:ext cx="23177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Library Object code</a:t>
                </a:r>
              </a:p>
            </p:txBody>
          </p:sp>
          <p:cxnSp>
            <p:nvCxnSpPr>
              <p:cNvPr id="33807" name="AutoShape 10"/>
              <p:cNvCxnSpPr>
                <a:cxnSpLocks noChangeShapeType="1"/>
                <a:stCxn id="33806" idx="0"/>
                <a:endCxn id="33802" idx="3"/>
              </p:cNvCxnSpPr>
              <p:nvPr/>
            </p:nvCxnSpPr>
            <p:spPr bwMode="auto">
              <a:xfrm rot="16200000" flipV="1">
                <a:off x="6694488" y="2192143"/>
                <a:ext cx="266700" cy="1920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12852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Input, Processing, and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Times" pitchFamily="-16" charset="0"/>
              <a:buNone/>
              <a:defRPr/>
            </a:pPr>
            <a:r>
              <a:rPr lang="en-US" dirty="0" smtClean="0"/>
              <a:t>Three steps that a program typically performs: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FA8218"/>
              </a:buClr>
              <a:buSzPct val="90000"/>
              <a:buFontTx/>
              <a:buAutoNum type="arabicParenR"/>
              <a:defRPr/>
            </a:pPr>
            <a:r>
              <a:rPr lang="en-US" b="1" dirty="0" smtClean="0"/>
              <a:t>Gather input data: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rgbClr val="FA8218"/>
              </a:buClr>
              <a:defRPr/>
            </a:pPr>
            <a:r>
              <a:rPr lang="en-US" dirty="0" smtClean="0"/>
              <a:t>from keyboard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rgbClr val="FA8218"/>
              </a:buClr>
              <a:defRPr/>
            </a:pPr>
            <a:r>
              <a:rPr lang="en-US" dirty="0" smtClean="0"/>
              <a:t>from files on disk drives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FA8218"/>
              </a:buClr>
              <a:buSzPct val="90000"/>
              <a:buFontTx/>
              <a:buAutoNum type="arabicParenR"/>
              <a:defRPr/>
            </a:pPr>
            <a:r>
              <a:rPr lang="en-US" b="1" dirty="0" smtClean="0"/>
              <a:t>Process the input data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FA8218"/>
              </a:buClr>
              <a:buSzPct val="90000"/>
              <a:buFontTx/>
              <a:buAutoNum type="arabicParenR"/>
              <a:defRPr/>
            </a:pPr>
            <a:r>
              <a:rPr lang="en-US" b="1" dirty="0" smtClean="0"/>
              <a:t>Display the results as output: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rgbClr val="FA8218"/>
              </a:buClr>
              <a:defRPr/>
            </a:pPr>
            <a:r>
              <a:rPr lang="en-US" dirty="0" smtClean="0"/>
              <a:t>send it to the screen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rgbClr val="FA8218"/>
              </a:buClr>
              <a:defRPr/>
            </a:pPr>
            <a:r>
              <a:rPr lang="en-US" dirty="0" smtClean="0"/>
              <a:t>write to a file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535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8E6B76B-DC18-48DA-818C-F3531BF274A4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3894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This is a course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66122"/>
            <a:ext cx="8305800" cy="453467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</a:rPr>
              <a:t>About Programming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</a:rPr>
              <a:t>For beginners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who want to become professionals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i.e., people who can produce systems that others will use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who are assumed to be bright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Though not (necessarily) geniuses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who are willing to work hard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Though do need sleep occasionally, and take a normal course load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</a:rPr>
              <a:t>Using the C++ programming language</a:t>
            </a: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175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BCC123BC-839C-4FA8-B3C0-A53CF68B0BD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50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7869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So what is programming?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176" y="1504109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Conventional definitions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Telling a </a:t>
            </a:r>
            <a:r>
              <a:rPr lang="en-US" sz="2000" b="1" dirty="0" smtClean="0">
                <a:ea typeface="ＭＳ Ｐゴシック" pitchFamily="34" charset="-128"/>
              </a:rPr>
              <a:t>very</a:t>
            </a:r>
            <a:r>
              <a:rPr lang="en-US" sz="2000" dirty="0" smtClean="0">
                <a:ea typeface="ＭＳ Ｐゴシック" pitchFamily="34" charset="-128"/>
              </a:rPr>
              <a:t> fast moron </a:t>
            </a:r>
            <a:r>
              <a:rPr lang="en-US" sz="2000" b="1" i="1" dirty="0" smtClean="0">
                <a:ea typeface="ＭＳ Ｐゴシック" pitchFamily="34" charset="-128"/>
              </a:rPr>
              <a:t>exactly</a:t>
            </a:r>
            <a:r>
              <a:rPr lang="en-US" sz="2000" dirty="0" smtClean="0">
                <a:ea typeface="ＭＳ Ｐゴシック" pitchFamily="34" charset="-128"/>
              </a:rPr>
              <a:t> what to do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A plan for solving a problem on a computer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Specifying the order of a program execution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But modern programs often involve millions of lines of code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And manipulation of data is central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Definition from another domain (academia)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A … program is an organized and directed accumulation of resources to accomplish specific … objectives …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Good, but no mention of actually doing anything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The definition we’</a:t>
            </a:r>
            <a:r>
              <a:rPr lang="en-US" altLang="ja-JP" sz="2400" dirty="0" smtClean="0">
                <a:ea typeface="ＭＳ Ｐゴシック" pitchFamily="34" charset="-128"/>
              </a:rPr>
              <a:t>ll use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Specifying the structure and behavior of a program, and testing that the program performs its task correctly and with acceptable performance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Never forget to check that </a:t>
            </a:r>
            <a:r>
              <a:rPr lang="ja-JP" altLang="en-US" sz="1800" dirty="0" smtClean="0">
                <a:ea typeface="ＭＳ Ｐゴシック" pitchFamily="34" charset="-128"/>
              </a:rPr>
              <a:t>“</a:t>
            </a:r>
            <a:r>
              <a:rPr lang="en-US" altLang="ja-JP" sz="1800" dirty="0" smtClean="0">
                <a:ea typeface="ＭＳ Ｐゴシック" pitchFamily="34" charset="-128"/>
              </a:rPr>
              <a:t>it</a:t>
            </a:r>
            <a:r>
              <a:rPr lang="ja-JP" altLang="en-US" sz="1800" dirty="0" smtClean="0">
                <a:ea typeface="ＭＳ Ｐゴシック" pitchFamily="34" charset="-128"/>
              </a:rPr>
              <a:t>”</a:t>
            </a:r>
            <a:r>
              <a:rPr lang="en-US" altLang="ja-JP" sz="1800" dirty="0" smtClean="0">
                <a:ea typeface="ＭＳ Ｐゴシック" pitchFamily="34" charset="-128"/>
              </a:rPr>
              <a:t> works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Software == one or more programs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449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8AC85EA2-1FEA-4E08-8A9F-77429011E7F2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51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898" y="34989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Programming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898" y="1600200"/>
            <a:ext cx="8686800" cy="4987212"/>
          </a:xfrm>
        </p:spPr>
        <p:txBody>
          <a:bodyPr/>
          <a:lstStyle/>
          <a:p>
            <a:pPr marL="233363" indent="-233363"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ＭＳ Ｐゴシック" pitchFamily="34" charset="-128"/>
              </a:rPr>
              <a:t>Programming is fundamentally simple</a:t>
            </a:r>
          </a:p>
          <a:p>
            <a:pPr marL="576263" lvl="3" indent="-233363">
              <a:defRPr/>
            </a:pPr>
            <a:r>
              <a:rPr lang="en-US" sz="1950" dirty="0" smtClean="0">
                <a:ea typeface="ＭＳ Ｐゴシック" pitchFamily="34" charset="-128"/>
              </a:rPr>
              <a:t>Just state what the machine is to do</a:t>
            </a:r>
          </a:p>
          <a:p>
            <a:pPr marL="233363" indent="-233363"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ＭＳ Ｐゴシック" pitchFamily="34" charset="-128"/>
              </a:rPr>
              <a:t>So why is programming hard?</a:t>
            </a:r>
          </a:p>
          <a:p>
            <a:pPr marL="233363" lvl="1" indent="-233363"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We want </a:t>
            </a: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the machine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 to do complex things</a:t>
            </a:r>
          </a:p>
          <a:p>
            <a:pPr marL="576263" lvl="4" indent="-233363">
              <a:defRPr/>
            </a:pPr>
            <a:r>
              <a:rPr lang="en-US" sz="1850" dirty="0" smtClean="0">
                <a:ea typeface="ＭＳ Ｐゴシック" pitchFamily="34" charset="-128"/>
              </a:rPr>
              <a:t>And computers are nitpicking, unforgiving, dumb beasts</a:t>
            </a:r>
          </a:p>
          <a:p>
            <a:pPr marL="233363" lvl="1" indent="-233363"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The world is more complex than we</a:t>
            </a:r>
            <a:r>
              <a:rPr lang="en-US" altLang="ja-JP" sz="2400" dirty="0" smtClean="0">
                <a:ea typeface="ＭＳ Ｐゴシック" pitchFamily="34" charset="-128"/>
              </a:rPr>
              <a:t>’d like to believe</a:t>
            </a:r>
          </a:p>
          <a:p>
            <a:pPr marL="576263" lvl="4" indent="-233363">
              <a:defRPr/>
            </a:pPr>
            <a:r>
              <a:rPr lang="en-US" sz="1850" dirty="0" smtClean="0">
                <a:ea typeface="ＭＳ Ｐゴシック" pitchFamily="34" charset="-128"/>
              </a:rPr>
              <a:t>So we don</a:t>
            </a:r>
            <a:r>
              <a:rPr lang="ja-JP" altLang="en-US" sz="1850" dirty="0" smtClean="0">
                <a:ea typeface="ＭＳ Ｐゴシック" pitchFamily="34" charset="-128"/>
              </a:rPr>
              <a:t>’</a:t>
            </a:r>
            <a:r>
              <a:rPr lang="en-US" altLang="ja-JP" sz="1850" dirty="0" smtClean="0">
                <a:ea typeface="ＭＳ Ｐゴシック" pitchFamily="34" charset="-128"/>
              </a:rPr>
              <a:t>t always know the implications of what we want</a:t>
            </a:r>
          </a:p>
          <a:p>
            <a:pPr marL="233363" lvl="1" indent="-233363" eaLnBrk="1" hangingPunct="1">
              <a:lnSpc>
                <a:spcPct val="90000"/>
              </a:lnSpc>
              <a:defRPr/>
            </a:pP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Programming is understanding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endParaRPr lang="en-US" altLang="ja-JP" sz="2400" dirty="0" smtClean="0">
              <a:ea typeface="ＭＳ Ｐゴシック" pitchFamily="34" charset="-128"/>
            </a:endParaRPr>
          </a:p>
          <a:p>
            <a:pPr marL="576263" lvl="3" indent="-233363">
              <a:defRPr/>
            </a:pPr>
            <a:r>
              <a:rPr lang="en-US" sz="1850" dirty="0" smtClean="0">
                <a:ea typeface="ＭＳ Ｐゴシック" pitchFamily="34" charset="-128"/>
              </a:rPr>
              <a:t>When you can program a task, you understand it</a:t>
            </a:r>
          </a:p>
          <a:p>
            <a:pPr marL="576263" lvl="3" indent="-233363">
              <a:defRPr/>
            </a:pPr>
            <a:r>
              <a:rPr lang="en-US" sz="1850" dirty="0" smtClean="0">
                <a:ea typeface="ＭＳ Ｐゴシック" pitchFamily="34" charset="-128"/>
              </a:rPr>
              <a:t>When you program, you spend significant time trying to understand the task you want to automate</a:t>
            </a:r>
          </a:p>
          <a:p>
            <a:pPr marL="233363" lvl="1" indent="-233363"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Programming is part practical, part theory</a:t>
            </a:r>
          </a:p>
          <a:p>
            <a:pPr marL="576263" lvl="3" indent="-233363">
              <a:defRPr/>
            </a:pPr>
            <a:r>
              <a:rPr lang="en-US" sz="1850" dirty="0" smtClean="0">
                <a:ea typeface="ＭＳ Ｐゴシック" pitchFamily="34" charset="-128"/>
              </a:rPr>
              <a:t>If you are just practical, you produce non-scalable unmaintainable hacks</a:t>
            </a:r>
          </a:p>
          <a:p>
            <a:pPr marL="576263" lvl="3" indent="-233363">
              <a:defRPr/>
            </a:pPr>
            <a:r>
              <a:rPr lang="en-US" sz="1850" dirty="0" smtClean="0">
                <a:ea typeface="ＭＳ Ｐゴシック" pitchFamily="34" charset="-128"/>
              </a:rPr>
              <a:t>If you are just theoretical, you produce toys</a:t>
            </a:r>
          </a:p>
        </p:txBody>
      </p:sp>
    </p:spTree>
    <p:extLst>
      <p:ext uri="{BB962C8B-B14F-4D97-AF65-F5344CB8AC3E}">
        <p14:creationId xmlns:p14="http://schemas.microsoft.com/office/powerpoint/2010/main" val="41025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>
            <a:extLst>
              <a:ext uri="{FF2B5EF4-FFF2-40B4-BE49-F238E27FC236}">
                <a16:creationId xmlns="" xmlns:a16="http://schemas.microsoft.com/office/drawing/2014/main" id="{989EDDA3-B1F9-44E7-8CD3-495568A6A3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3213"/>
            <a:ext cx="8610600" cy="992187"/>
          </a:xfrm>
        </p:spPr>
        <p:txBody>
          <a:bodyPr/>
          <a:lstStyle/>
          <a:p>
            <a:pPr eaLnBrk="1" hangingPunct="1"/>
            <a:r>
              <a:rPr lang="en-US" altLang="en-US"/>
              <a:t>Software Engineering</a:t>
            </a:r>
          </a:p>
        </p:txBody>
      </p:sp>
      <p:sp>
        <p:nvSpPr>
          <p:cNvPr id="93188" name="Rectangle 3">
            <a:extLst>
              <a:ext uri="{FF2B5EF4-FFF2-40B4-BE49-F238E27FC236}">
                <a16:creationId xmlns="" xmlns:a16="http://schemas.microsoft.com/office/drawing/2014/main" id="{B2521EA6-9EB7-4D20-B909-B1F64E47CAE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85900"/>
            <a:ext cx="829468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Encompasses the whole process of crafting computer software.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engineers perform several tasks in the development of complex software projects.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designing,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testing,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debugging,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documenting,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modifying,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maintaining.</a:t>
            </a:r>
          </a:p>
        </p:txBody>
      </p:sp>
    </p:spTree>
    <p:extLst>
      <p:ext uri="{BB962C8B-B14F-4D97-AF65-F5344CB8AC3E}">
        <p14:creationId xmlns:p14="http://schemas.microsoft.com/office/powerpoint/2010/main" val="144729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>
            <a:extLst>
              <a:ext uri="{FF2B5EF4-FFF2-40B4-BE49-F238E27FC236}">
                <a16:creationId xmlns="" xmlns:a16="http://schemas.microsoft.com/office/drawing/2014/main" id="{56ABCE00-47CB-4BA4-BE57-E295B5C0E4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3213"/>
            <a:ext cx="8610600" cy="992187"/>
          </a:xfrm>
        </p:spPr>
        <p:txBody>
          <a:bodyPr/>
          <a:lstStyle/>
          <a:p>
            <a:pPr eaLnBrk="1" hangingPunct="1"/>
            <a:r>
              <a:rPr lang="en-US" altLang="en-US"/>
              <a:t>Software Engineering</a:t>
            </a:r>
          </a:p>
        </p:txBody>
      </p:sp>
      <p:sp>
        <p:nvSpPr>
          <p:cNvPr id="97284" name="Rectangle 3">
            <a:extLst>
              <a:ext uri="{FF2B5EF4-FFF2-40B4-BE49-F238E27FC236}">
                <a16:creationId xmlns="" xmlns:a16="http://schemas.microsoft.com/office/drawing/2014/main" id="{C0E566DE-62A7-4E11-B52A-6EAD760BFFF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85900"/>
            <a:ext cx="829468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engineers also use special software designed for testing programs.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commercial software applications are large and complex.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a team of programmers, not a single individual, develops them.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requirements are thoroughly analyzed and divided into subtasks that are handled by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teams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within a team.</a:t>
            </a:r>
          </a:p>
        </p:txBody>
      </p:sp>
    </p:spTree>
    <p:extLst>
      <p:ext uri="{BB962C8B-B14F-4D97-AF65-F5344CB8AC3E}">
        <p14:creationId xmlns:p14="http://schemas.microsoft.com/office/powerpoint/2010/main" val="5654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BB5A3367-A6EB-4A04-ACA9-35DAD78143A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54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The next lecture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Will talk more about types, values, variables, declarations, simple input and output, very simple computations, and type safety.</a:t>
            </a:r>
          </a:p>
        </p:txBody>
      </p:sp>
    </p:spTree>
    <p:extLst>
      <p:ext uri="{BB962C8B-B14F-4D97-AF65-F5344CB8AC3E}">
        <p14:creationId xmlns:p14="http://schemas.microsoft.com/office/powerpoint/2010/main" val="260734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Information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/>
          </a:bodyPr>
          <a:lstStyle/>
          <a:p>
            <a:r>
              <a:rPr lang="en-US" dirty="0"/>
              <a:t>Schedule	: </a:t>
            </a:r>
            <a:r>
              <a:rPr lang="en-US" dirty="0" smtClean="0"/>
              <a:t>T/</a:t>
            </a:r>
            <a:r>
              <a:rPr lang="en-US" dirty="0" err="1" smtClean="0"/>
              <a:t>Th</a:t>
            </a:r>
            <a:r>
              <a:rPr lang="en-US" dirty="0" smtClean="0"/>
              <a:t>, </a:t>
            </a:r>
            <a:r>
              <a:rPr lang="en-US" dirty="0"/>
              <a:t>Room: </a:t>
            </a:r>
            <a:r>
              <a:rPr lang="en-US" dirty="0" smtClean="0"/>
              <a:t>8-52, </a:t>
            </a:r>
            <a:r>
              <a:rPr lang="en-US" dirty="0"/>
              <a:t>Time: 1.00 PM – 4.50 PM	</a:t>
            </a:r>
            <a:r>
              <a:rPr lang="en-US" u="sng" dirty="0">
                <a:hlinkClick r:id="rId2"/>
              </a:rPr>
              <a:t>http://www.cpp.edu</a:t>
            </a:r>
            <a:r>
              <a:rPr lang="en-US" u="sng">
                <a:hlinkClick r:id="rId2"/>
              </a:rPr>
              <a:t>/~</a:t>
            </a:r>
            <a:r>
              <a:rPr lang="en-US" u="sng" smtClean="0">
                <a:hlinkClick r:id="rId2"/>
              </a:rPr>
              <a:t>ukjayarathna/courses/su18/cs128</a:t>
            </a:r>
            <a:r>
              <a:rPr lang="en-US" u="sng" dirty="0" smtClean="0"/>
              <a:t>  </a:t>
            </a:r>
            <a:r>
              <a:rPr lang="en-US" dirty="0" smtClean="0"/>
              <a:t> </a:t>
            </a:r>
            <a:endParaRPr lang="en-US" dirty="0"/>
          </a:p>
          <a:p>
            <a:pPr marL="684213" indent="0">
              <a:buNone/>
            </a:pPr>
            <a:r>
              <a:rPr lang="en-US" u="sng" dirty="0" smtClean="0">
                <a:hlinkClick r:id="rId3"/>
              </a:rPr>
              <a:t>www.piazza.com/csupomona/summer2018/cs128/home</a:t>
            </a:r>
            <a:r>
              <a:rPr lang="en-US" u="sng" dirty="0" smtClean="0"/>
              <a:t>    </a:t>
            </a:r>
            <a:r>
              <a:rPr lang="en-US" dirty="0" smtClean="0"/>
              <a:t> </a:t>
            </a:r>
            <a:endParaRPr lang="en-US" dirty="0"/>
          </a:p>
          <a:p>
            <a:pPr marL="684213" indent="0">
              <a:buNone/>
            </a:pPr>
            <a:r>
              <a:rPr lang="en-US" dirty="0"/>
              <a:t>Blackboard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Prereqs</a:t>
            </a: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Official: MAT105 and 106 or approval of instructor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Format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Before lecture: do reading slides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 lecture: put reading in context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After lecture: assignments, for hands-on practice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8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Learning Outcomes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7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successfully completing this course, students should be able to: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Comprehend </a:t>
            </a:r>
            <a:r>
              <a:rPr lang="en-US" dirty="0"/>
              <a:t>the basic concepts of programming and its use for problem solving </a:t>
            </a:r>
          </a:p>
          <a:p>
            <a:r>
              <a:rPr lang="en-US" dirty="0" smtClean="0"/>
              <a:t>Learn </a:t>
            </a:r>
            <a:r>
              <a:rPr lang="en-US" dirty="0"/>
              <a:t>good programming principles and practices using the C++ language </a:t>
            </a:r>
          </a:p>
          <a:p>
            <a:r>
              <a:rPr lang="en-US" dirty="0" smtClean="0"/>
              <a:t>Have </a:t>
            </a:r>
            <a:r>
              <a:rPr lang="en-US" dirty="0"/>
              <a:t>good knowledge of the syntax and semantics of C++ and its compilation and execution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Piazza: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will be fielded through Piazza.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everyone can see the answer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 post at least one substantive, interesting post to the discussion forum.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also respond to at least four posts made by others.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post private messages that can only be seen by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used primarily for assignments/homework, extra credit submission and grade dissemination.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email should only be used in rare instances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will probably point you back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Piazza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422" y="1526094"/>
            <a:ext cx="1254052" cy="12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Rules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179637"/>
            <a:ext cx="3398837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940261" y="2071255"/>
            <a:ext cx="3725901" cy="3498850"/>
            <a:chOff x="4940261" y="2071255"/>
            <a:chExt cx="3725901" cy="34988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0300" y="2473176"/>
              <a:ext cx="3725862" cy="2425831"/>
            </a:xfrm>
            <a:prstGeom prst="rect">
              <a:avLst/>
            </a:prstGeom>
          </p:spPr>
        </p:pic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4940261" y="2071255"/>
              <a:ext cx="3498888" cy="3498850"/>
              <a:chOff x="987828" y="2198668"/>
              <a:chExt cx="3499427" cy="349942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87866" y="2198668"/>
                <a:ext cx="3499389" cy="3499427"/>
              </a:xfrm>
              <a:prstGeom prst="ellipse">
                <a:avLst/>
              </a:prstGeom>
              <a:noFill/>
              <a:ln w="152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cxnSp>
            <p:nvCxnSpPr>
              <p:cNvPr id="12" name="Straight Connector 11"/>
              <p:cNvCxnSpPr>
                <a:stCxn id="11" idx="1"/>
                <a:endCxn id="11" idx="5"/>
              </p:cNvCxnSpPr>
              <p:nvPr/>
            </p:nvCxnSpPr>
            <p:spPr>
              <a:xfrm rot="16200000" flipH="1">
                <a:off x="1500695" y="2711529"/>
                <a:ext cx="2473733" cy="2473706"/>
              </a:xfrm>
              <a:prstGeom prst="line">
                <a:avLst/>
              </a:prstGeom>
              <a:ln w="1524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9055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3509</TotalTime>
  <Words>2140</Words>
  <Application>Microsoft Office PowerPoint</Application>
  <PresentationFormat>On-screen Show (4:3)</PresentationFormat>
  <Paragraphs>458</Paragraphs>
  <Slides>54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MS PGothic</vt:lpstr>
      <vt:lpstr>Arial</vt:lpstr>
      <vt:lpstr>Calibri</vt:lpstr>
      <vt:lpstr>Times</vt:lpstr>
      <vt:lpstr>Times New Roman</vt:lpstr>
      <vt:lpstr>Wingdings</vt:lpstr>
      <vt:lpstr>Office Theme</vt:lpstr>
      <vt:lpstr>Lecture 1- Introduction </vt:lpstr>
      <vt:lpstr>Today</vt:lpstr>
      <vt:lpstr>PowerPoint Presentation</vt:lpstr>
      <vt:lpstr>Abstract</vt:lpstr>
      <vt:lpstr>This is a course</vt:lpstr>
      <vt:lpstr>Course Information </vt:lpstr>
      <vt:lpstr>Student Learning Outcomes</vt:lpstr>
      <vt:lpstr>Communication </vt:lpstr>
      <vt:lpstr>The Rules </vt:lpstr>
      <vt:lpstr>Cooperate on Learning</vt:lpstr>
      <vt:lpstr>Required / Supplementary materials</vt:lpstr>
      <vt:lpstr>Course Organization</vt:lpstr>
      <vt:lpstr>Course Organization </vt:lpstr>
      <vt:lpstr>Personal devices – Software Setup</vt:lpstr>
      <vt:lpstr>Why C++ ?</vt:lpstr>
      <vt:lpstr>Why C++ ?</vt:lpstr>
      <vt:lpstr>Why programming?</vt:lpstr>
      <vt:lpstr>Aircraft</vt:lpstr>
      <vt:lpstr>Ships</vt:lpstr>
      <vt:lpstr>Energy</vt:lpstr>
      <vt:lpstr>Phones</vt:lpstr>
      <vt:lpstr>Where is C++ Used</vt:lpstr>
      <vt:lpstr>Main Hardware Component Categories</vt:lpstr>
      <vt:lpstr>Central Processing Unit (CPU)</vt:lpstr>
      <vt:lpstr>CPU Organization</vt:lpstr>
      <vt:lpstr>Main Memory</vt:lpstr>
      <vt:lpstr>Main Memory</vt:lpstr>
      <vt:lpstr>Secondary Storage &amp; Input Devices</vt:lpstr>
      <vt:lpstr>Software-Programs That Run on a Computer</vt:lpstr>
      <vt:lpstr>Machine Language</vt:lpstr>
      <vt:lpstr>Programs and Programming Languages</vt:lpstr>
      <vt:lpstr>Programs and Programming Languages</vt:lpstr>
      <vt:lpstr>Some Well-Known Programming Languages</vt:lpstr>
      <vt:lpstr>Simplified Model</vt:lpstr>
      <vt:lpstr>Memory</vt:lpstr>
      <vt:lpstr>Memory Layout</vt:lpstr>
      <vt:lpstr>Memory</vt:lpstr>
      <vt:lpstr>Hello, world!</vt:lpstr>
      <vt:lpstr>Steps to create your first C++ program  </vt:lpstr>
      <vt:lpstr>A first program – just the guts…</vt:lpstr>
      <vt:lpstr>A first program – complete</vt:lpstr>
      <vt:lpstr>Activity 1  </vt:lpstr>
      <vt:lpstr>Hello, world!</vt:lpstr>
      <vt:lpstr>Compilation Process</vt:lpstr>
      <vt:lpstr>From a High-Level Program to an Executable File</vt:lpstr>
      <vt:lpstr>Actual Process</vt:lpstr>
      <vt:lpstr>Hello world</vt:lpstr>
      <vt:lpstr>Compilation and linking</vt:lpstr>
      <vt:lpstr>Input, Processing, and Output</vt:lpstr>
      <vt:lpstr>So what is programming?</vt:lpstr>
      <vt:lpstr>Programming</vt:lpstr>
      <vt:lpstr>Software Engineering</vt:lpstr>
      <vt:lpstr>Software Engineering</vt:lpstr>
      <vt:lpstr>The next lecture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sam</cp:lastModifiedBy>
  <cp:revision>83</cp:revision>
  <dcterms:created xsi:type="dcterms:W3CDTF">2009-12-29T10:39:27Z</dcterms:created>
  <dcterms:modified xsi:type="dcterms:W3CDTF">2018-06-19T07:00:39Z</dcterms:modified>
</cp:coreProperties>
</file>