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04" r:id="rId3"/>
    <p:sldId id="405" r:id="rId4"/>
    <p:sldId id="406" r:id="rId5"/>
    <p:sldId id="409" r:id="rId6"/>
    <p:sldId id="411" r:id="rId7"/>
    <p:sldId id="413" r:id="rId8"/>
    <p:sldId id="414" r:id="rId9"/>
    <p:sldId id="416" r:id="rId10"/>
    <p:sldId id="417" r:id="rId11"/>
    <p:sldId id="419" r:id="rId12"/>
    <p:sldId id="429" r:id="rId13"/>
    <p:sldId id="420" r:id="rId14"/>
    <p:sldId id="384" r:id="rId15"/>
    <p:sldId id="450" r:id="rId16"/>
    <p:sldId id="421" r:id="rId17"/>
    <p:sldId id="434" r:id="rId18"/>
    <p:sldId id="436" r:id="rId19"/>
    <p:sldId id="430" r:id="rId20"/>
    <p:sldId id="422" r:id="rId21"/>
    <p:sldId id="423" r:id="rId22"/>
    <p:sldId id="424" r:id="rId23"/>
    <p:sldId id="426" r:id="rId24"/>
    <p:sldId id="453" r:id="rId25"/>
    <p:sldId id="380" r:id="rId26"/>
    <p:sldId id="451" r:id="rId27"/>
    <p:sldId id="452" r:id="rId28"/>
    <p:sldId id="382" r:id="rId29"/>
    <p:sldId id="454" r:id="rId30"/>
    <p:sldId id="427" r:id="rId31"/>
    <p:sldId id="428" r:id="rId32"/>
    <p:sldId id="432" r:id="rId33"/>
    <p:sldId id="397" r:id="rId34"/>
    <p:sldId id="437" r:id="rId35"/>
    <p:sldId id="438" r:id="rId36"/>
    <p:sldId id="439" r:id="rId37"/>
    <p:sldId id="440" r:id="rId38"/>
    <p:sldId id="386" r:id="rId39"/>
    <p:sldId id="455" r:id="rId40"/>
    <p:sldId id="441" r:id="rId41"/>
    <p:sldId id="442" r:id="rId42"/>
    <p:sldId id="443" r:id="rId43"/>
    <p:sldId id="444" r:id="rId44"/>
    <p:sldId id="445" r:id="rId45"/>
    <p:sldId id="446" r:id="rId46"/>
    <p:sldId id="447" r:id="rId47"/>
    <p:sldId id="448" r:id="rId48"/>
    <p:sldId id="449" r:id="rId49"/>
    <p:sldId id="403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76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76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76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3031503"/>
            <a:ext cx="6858000" cy="12036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Variables, Types, Operators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Integer Literal in Program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09738"/>
            <a:ext cx="790892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590800" y="3276600"/>
            <a:ext cx="4292600" cy="990600"/>
            <a:chOff x="2590800" y="3276600"/>
            <a:chExt cx="4292600" cy="990600"/>
          </a:xfrm>
        </p:grpSpPr>
        <p:sp>
          <p:nvSpPr>
            <p:cNvPr id="22532" name="Text Box 3"/>
            <p:cNvSpPr txBox="1">
              <a:spLocks noChangeArrowheads="1"/>
            </p:cNvSpPr>
            <p:nvPr/>
          </p:nvSpPr>
          <p:spPr bwMode="auto">
            <a:xfrm>
              <a:off x="4267200" y="3276600"/>
              <a:ext cx="2616200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20 is an integer literal</a:t>
              </a: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 flipH="1">
              <a:off x="3048000" y="3429000"/>
              <a:ext cx="1143000" cy="60960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3962400"/>
              <a:ext cx="457200" cy="304800"/>
            </a:xfrm>
            <a:prstGeom prst="ellipse">
              <a:avLst/>
            </a:prstGeom>
            <a:noFill/>
            <a:ln w="25400">
              <a:solidFill>
                <a:srgbClr val="FA82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Literals  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09738"/>
            <a:ext cx="790892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733800" y="2971800"/>
            <a:ext cx="30480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These are string literals</a:t>
            </a:r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2514600" y="4076700"/>
            <a:ext cx="1828800" cy="519113"/>
          </a:xfrm>
          <a:prstGeom prst="ellipse">
            <a:avLst/>
          </a:prstGeom>
          <a:noFill/>
          <a:ln w="38100">
            <a:solidFill>
              <a:srgbClr val="FA8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H="1">
            <a:off x="4114800" y="3352800"/>
            <a:ext cx="609600" cy="762000"/>
          </a:xfrm>
          <a:prstGeom prst="line">
            <a:avLst/>
          </a:prstGeom>
          <a:noFill/>
          <a:ln w="28575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" name="Oval 4"/>
          <p:cNvSpPr>
            <a:spLocks noChangeArrowheads="1"/>
          </p:cNvSpPr>
          <p:nvPr/>
        </p:nvSpPr>
        <p:spPr bwMode="auto">
          <a:xfrm>
            <a:off x="5791200" y="4079875"/>
            <a:ext cx="2590800" cy="519113"/>
          </a:xfrm>
          <a:prstGeom prst="ellipse">
            <a:avLst/>
          </a:prstGeom>
          <a:noFill/>
          <a:ln w="38100">
            <a:solidFill>
              <a:srgbClr val="FA8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5410200" y="3352800"/>
            <a:ext cx="762000" cy="685800"/>
          </a:xfrm>
          <a:prstGeom prst="line">
            <a:avLst/>
          </a:prstGeom>
          <a:noFill/>
          <a:ln w="28575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C++ provides a set of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E.g. </a:t>
            </a:r>
            <a:r>
              <a:rPr lang="en-US" sz="2000" b="1" dirty="0" err="1" smtClean="0">
                <a:ea typeface="Times New Roman" pitchFamily="18" charset="0"/>
              </a:rPr>
              <a:t>bool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char</a:t>
            </a:r>
            <a:r>
              <a:rPr lang="en-US" sz="2400" b="1" dirty="0" smtClean="0">
                <a:ea typeface="Times New Roman" pitchFamily="18" charset="0"/>
              </a:rPr>
              <a:t>, </a:t>
            </a:r>
            <a:r>
              <a:rPr lang="en-US" sz="2000" b="1" dirty="0" smtClean="0">
                <a:ea typeface="Times New Roman" pitchFamily="18" charset="0"/>
              </a:rPr>
              <a:t>int</a:t>
            </a:r>
            <a:r>
              <a:rPr lang="en-US" sz="2400" b="1" dirty="0" smtClean="0">
                <a:ea typeface="Times New Roman" pitchFamily="18" charset="0"/>
              </a:rPr>
              <a:t>, </a:t>
            </a:r>
            <a:r>
              <a:rPr lang="en-US" sz="2000" b="1" dirty="0" smtClean="0">
                <a:ea typeface="Times New Roman" pitchFamily="18" charset="0"/>
              </a:rPr>
              <a:t>double</a:t>
            </a:r>
          </a:p>
          <a:p>
            <a:pPr lvl="1" eaLnBrk="1" hangingPunct="1">
              <a:defRPr/>
            </a:pPr>
            <a:r>
              <a:rPr lang="en-US" sz="2000" b="1" dirty="0" smtClean="0">
                <a:ea typeface="Times New Roman" pitchFamily="18" charset="0"/>
              </a:rPr>
              <a:t>Called </a:t>
            </a:r>
            <a:r>
              <a:rPr lang="en-US" altLang="ja-JP" sz="2000" b="1" dirty="0" smtClean="0">
                <a:ea typeface="MS PGothic" pitchFamily="34" charset="-128"/>
              </a:rPr>
              <a:t>“built-in types”</a:t>
            </a:r>
          </a:p>
          <a:p>
            <a:pPr eaLnBrk="1" hangingPunct="1">
              <a:defRPr/>
            </a:pPr>
            <a:r>
              <a:rPr lang="en-US" sz="2800" dirty="0" smtClean="0"/>
              <a:t>C++ programmers can define new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Called </a:t>
            </a:r>
            <a:r>
              <a:rPr lang="en-US" altLang="ja-JP" sz="2400" dirty="0" smtClean="0">
                <a:ea typeface="MS PGothic" pitchFamily="34" charset="-128"/>
              </a:rPr>
              <a:t>“user-defined types”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We'll get to that eventually</a:t>
            </a:r>
          </a:p>
          <a:p>
            <a:pPr eaLnBrk="1" hangingPunct="1">
              <a:defRPr/>
            </a:pPr>
            <a:r>
              <a:rPr lang="en-US" sz="2800" dirty="0" smtClean="0"/>
              <a:t>The C++ standard library provides a set of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E.g. </a:t>
            </a:r>
            <a:r>
              <a:rPr lang="en-US" sz="2000" b="1" dirty="0" smtClean="0">
                <a:ea typeface="Times New Roman" pitchFamily="18" charset="0"/>
              </a:rPr>
              <a:t>string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vector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complex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Technically, these are user-defined types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Times New Roman" pitchFamily="18" charset="0"/>
              </a:rPr>
              <a:t> they are built using only facilities available to every user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Identifiers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 identifier is a programmer-defined name for some part of a program: variables, functions, etc. </a:t>
            </a:r>
          </a:p>
          <a:p>
            <a:r>
              <a:rPr lang="en-US" altLang="en-US" dirty="0"/>
              <a:t>A variable name should represent the purpose of the variable. For example: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</a:t>
            </a:r>
            <a:r>
              <a:rPr lang="en-US" altLang="en-US" b="1" dirty="0" err="1">
                <a:solidFill>
                  <a:srgbClr val="FA8218"/>
                </a:solidFill>
                <a:latin typeface="Courier New" pitchFamily="49" charset="0"/>
              </a:rPr>
              <a:t>itemsOrdered</a:t>
            </a:r>
            <a:r>
              <a:rPr lang="en-US" altLang="en-US" b="1" dirty="0">
                <a:latin typeface="Courier New" pitchFamily="49" charset="0"/>
              </a:rPr>
              <a:t/>
            </a:r>
            <a:br>
              <a:rPr lang="en-US" altLang="en-US" b="1" dirty="0">
                <a:latin typeface="Courier New" pitchFamily="49" charset="0"/>
              </a:rPr>
            </a:br>
            <a:r>
              <a:rPr lang="en-US" altLang="en-US" b="1" dirty="0">
                <a:latin typeface="Courier New" pitchFamily="49" charset="0"/>
              </a:rPr>
              <a:t/>
            </a:r>
            <a:br>
              <a:rPr lang="en-US" altLang="en-US" b="1" dirty="0">
                <a:latin typeface="Courier New" pitchFamily="49" charset="0"/>
              </a:rPr>
            </a:br>
            <a:r>
              <a:rPr lang="en-US" altLang="en-US" dirty="0"/>
              <a:t>The purpose of this variable is to hold the number of items ordered.</a:t>
            </a:r>
            <a:endParaRPr lang="en-US" altLang="en-US" b="1" dirty="0">
              <a:latin typeface="Courier New" pitchFamily="49" charset="0"/>
            </a:endParaRP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4176" y="365126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Variable Names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4026"/>
            <a:ext cx="8161123" cy="48332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 name in a C++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Starts with a letter, contains letters, digits, and underscores (only)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 smtClean="0">
                <a:ea typeface="Times New Roman" pitchFamily="18" charset="0"/>
              </a:rPr>
              <a:t>x, </a:t>
            </a:r>
            <a:r>
              <a:rPr lang="en-US" sz="2000" b="1" dirty="0" err="1" smtClean="0">
                <a:ea typeface="Times New Roman" pitchFamily="18" charset="0"/>
              </a:rPr>
              <a:t>number_of_elements</a:t>
            </a:r>
            <a:r>
              <a:rPr lang="en-US" sz="2000" b="1" dirty="0" smtClean="0">
                <a:ea typeface="Times New Roman" pitchFamily="18" charset="0"/>
              </a:rPr>
              <a:t>, </a:t>
            </a:r>
            <a:r>
              <a:rPr lang="en-US" sz="2000" b="1" dirty="0" err="1" smtClean="0">
                <a:ea typeface="Times New Roman" pitchFamily="18" charset="0"/>
              </a:rPr>
              <a:t>Fourier_transform</a:t>
            </a:r>
            <a:r>
              <a:rPr lang="en-US" sz="2000" b="1" dirty="0" smtClean="0">
                <a:ea typeface="Times New Roman" pitchFamily="18" charset="0"/>
              </a:rPr>
              <a:t>, z2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Not names:</a:t>
            </a:r>
            <a:endParaRPr lang="en-US" sz="2000" b="1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12x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 </a:t>
            </a:r>
            <a:r>
              <a:rPr lang="en-US" b="1" dirty="0" err="1" smtClean="0">
                <a:ea typeface="Times New Roman" pitchFamily="18" charset="0"/>
              </a:rPr>
              <a:t>time$to$market</a:t>
            </a:r>
            <a:endParaRPr lang="en-US" b="1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main line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Do not start names with underscores: </a:t>
            </a:r>
            <a:r>
              <a:rPr lang="en-US" sz="2000" b="1" dirty="0" smtClean="0">
                <a:ea typeface="Times New Roman" pitchFamily="18" charset="0"/>
              </a:rPr>
              <a:t>_foo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Times New Roman" pitchFamily="18" charset="0"/>
              </a:rPr>
              <a:t>those are reserved for implementation and systems entities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Users can't define names that are taken as keywords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E.g.: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int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if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while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double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395677" cy="47010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Choose meaningful names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Abbreviations and acronyms can confuse people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ea typeface="Times New Roman" pitchFamily="18" charset="0"/>
              </a:rPr>
              <a:t>mtbf</a:t>
            </a:r>
            <a:r>
              <a:rPr lang="en-US" sz="2000" b="1" dirty="0" smtClean="0">
                <a:ea typeface="Times New Roman" pitchFamily="18" charset="0"/>
              </a:rPr>
              <a:t>, TLA, </a:t>
            </a:r>
            <a:r>
              <a:rPr lang="en-US" sz="2000" b="1" dirty="0" err="1" smtClean="0">
                <a:ea typeface="Times New Roman" pitchFamily="18" charset="0"/>
              </a:rPr>
              <a:t>myw</a:t>
            </a:r>
            <a:r>
              <a:rPr lang="en-US" sz="2000" b="1" dirty="0" smtClean="0">
                <a:ea typeface="Times New Roman" pitchFamily="18" charset="0"/>
              </a:rPr>
              <a:t>, </a:t>
            </a:r>
            <a:r>
              <a:rPr lang="en-US" sz="2000" b="1" dirty="0" err="1" smtClean="0">
                <a:ea typeface="Times New Roman" pitchFamily="18" charset="0"/>
              </a:rPr>
              <a:t>nbv</a:t>
            </a:r>
            <a:endParaRPr lang="en-US" sz="2000" b="1" dirty="0" smtClean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Short names can be meaningful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(only) when used conventionally: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x</a:t>
            </a:r>
            <a:r>
              <a:rPr lang="en-US" dirty="0" smtClean="0">
                <a:ea typeface="Times New Roman" pitchFamily="18" charset="0"/>
              </a:rPr>
              <a:t> is a local variable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i</a:t>
            </a:r>
            <a:r>
              <a:rPr lang="en-US" dirty="0" smtClean="0">
                <a:ea typeface="Times New Roman" pitchFamily="18" charset="0"/>
              </a:rPr>
              <a:t> is a loop index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Don't use overly long names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Ok: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partial_sum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element_count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staple_partition</a:t>
            </a:r>
            <a:endParaRPr lang="en-US" b="1" dirty="0" smtClean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Too long: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the_number_of_elements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remaining_free_slots_in_the_symbol_table</a:t>
            </a:r>
            <a:endParaRPr lang="en-US" b="1" dirty="0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C++ Key Words</a:t>
            </a:r>
          </a:p>
        </p:txBody>
      </p:sp>
      <p:pic>
        <p:nvPicPr>
          <p:cNvPr id="2662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4" y="1502355"/>
            <a:ext cx="6804540" cy="450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02508" y="6113463"/>
            <a:ext cx="843554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600" i="1" dirty="0">
                <a:solidFill>
                  <a:srgbClr val="FA8218"/>
                </a:solidFill>
              </a:rPr>
              <a:t>You cannot use any of the C++ key words as an identifier. These words have reserved meaning.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Variable Assignments and Initialization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An assignment statement uses the </a:t>
            </a:r>
            <a:r>
              <a:rPr lang="en-US" altLang="en-US" dirty="0" smtClean="0">
                <a:latin typeface="Courier New" pitchFamily="49" charset="0"/>
              </a:rPr>
              <a:t>=</a:t>
            </a:r>
            <a:r>
              <a:rPr lang="en-US" altLang="en-US" dirty="0" smtClean="0"/>
              <a:t> operator to store a value in a variable.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49" charset="0"/>
              </a:rPr>
              <a:t>item = 12;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This statement assigns the value 12 to the </a:t>
            </a:r>
            <a:r>
              <a:rPr lang="en-US" altLang="en-US" dirty="0" smtClean="0">
                <a:latin typeface="Courier New" pitchFamily="49" charset="0"/>
              </a:rPr>
              <a:t>item</a:t>
            </a:r>
            <a:r>
              <a:rPr lang="en-US" altLang="en-US" dirty="0" smtClean="0"/>
              <a:t> variable.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r>
              <a:rPr lang="en-US" altLang="en-US" dirty="0"/>
              <a:t>The variable receiving the value must appear on the left side of the = operator.</a:t>
            </a:r>
          </a:p>
          <a:p>
            <a:r>
              <a:rPr lang="en-US" altLang="en-US" dirty="0"/>
              <a:t>This will NOT work: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dirty="0">
                <a:latin typeface="Courier New" pitchFamily="49" charset="0"/>
              </a:rPr>
              <a:t>// ERROR!</a:t>
            </a:r>
            <a:br>
              <a:rPr lang="en-US" altLang="en-US" dirty="0">
                <a:latin typeface="Courier New" pitchFamily="49" charset="0"/>
              </a:rPr>
            </a:br>
            <a:r>
              <a:rPr lang="en-US" altLang="en-US" dirty="0">
                <a:latin typeface="Courier New" pitchFamily="49" charset="0"/>
              </a:rPr>
              <a:t> 12 = item;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2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Initialization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initialize a variable means to assign it a value when it is defined:</a:t>
            </a:r>
            <a:br>
              <a:rPr lang="en-US" altLang="en-US" smtClean="0"/>
            </a:br>
            <a:endParaRPr lang="en-US" altLang="en-US" smtClean="0"/>
          </a:p>
          <a:p>
            <a:pPr lvl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int length = 12;</a:t>
            </a:r>
            <a:br>
              <a:rPr lang="en-US" altLang="en-US" smtClean="0">
                <a:latin typeface="Courier New" pitchFamily="49" charset="0"/>
              </a:rPr>
            </a:br>
            <a:endParaRPr lang="en-US" altLang="en-US" smtClean="0"/>
          </a:p>
          <a:p>
            <a:r>
              <a:rPr lang="en-US" altLang="en-US" smtClean="0"/>
              <a:t>Can initialize some or all variables: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int length = 12, width = 5, area;</a:t>
            </a:r>
            <a:endParaRPr lang="en-US" altLang="en-US" u="sng" smtClean="0"/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Declaration and initialization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81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int a = 7;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int b = 9;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char c = 'a';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double x = 1.2;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string s1 = "Hello, world";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string s2 = "1.2";</a:t>
            </a:r>
          </a:p>
          <a:p>
            <a:pPr eaLnBrk="1" hangingPunct="1">
              <a:defRPr/>
            </a:pPr>
            <a:endParaRPr lang="en-US" smtClean="0">
              <a:ea typeface="+mn-ea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477000" y="16764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477000" y="2438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7239000" y="3200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'a'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486400" y="38862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1.2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4953000" y="4572000"/>
            <a:ext cx="3657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12     |            "Hello, world"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4953000" y="52578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     |               "1.2"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5562600" y="1752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a: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55626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b: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477000" y="3200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c: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4876800" y="3886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x: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4191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s1: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4191000" y="5257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s2: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Parts of a C++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556" y="1707165"/>
            <a:ext cx="7658615" cy="4665662"/>
          </a:xfrm>
        </p:spPr>
        <p:txBody>
          <a:bodyPr/>
          <a:lstStyle/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// sample C++ program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#include &lt;</a:t>
            </a:r>
            <a:r>
              <a:rPr lang="en-US" altLang="en-US" sz="2800" dirty="0" err="1" smtClean="0">
                <a:latin typeface="Courier New" pitchFamily="49" charset="0"/>
              </a:rPr>
              <a:t>iostream</a:t>
            </a:r>
            <a:r>
              <a:rPr lang="en-US" altLang="en-US" sz="2800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using namespace </a:t>
            </a:r>
            <a:r>
              <a:rPr lang="en-US" altLang="en-US" sz="2800" dirty="0" err="1" smtClean="0">
                <a:latin typeface="Courier New" pitchFamily="49" charset="0"/>
              </a:rPr>
              <a:t>std</a:t>
            </a:r>
            <a:r>
              <a:rPr lang="en-US" altLang="en-US" sz="2800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 main() 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		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"Hello, there!";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		return 0;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}</a:t>
            </a:r>
          </a:p>
          <a:p>
            <a:pPr eaLnBrk="1" hangingPunct="1"/>
            <a:endParaRPr lang="en-US" alt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181600" y="1660525"/>
            <a:ext cx="2819400" cy="396875"/>
            <a:chOff x="5181600" y="1660525"/>
            <a:chExt cx="2819400" cy="396875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 flipH="1">
              <a:off x="5181600" y="1889125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6172200" y="1660525"/>
              <a:ext cx="1828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comment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83125" y="2181225"/>
            <a:ext cx="3851275" cy="400050"/>
            <a:chOff x="4683125" y="2181225"/>
            <a:chExt cx="3851275" cy="400050"/>
          </a:xfrm>
        </p:grpSpPr>
        <p:sp>
          <p:nvSpPr>
            <p:cNvPr id="5126" name="Line 4"/>
            <p:cNvSpPr>
              <a:spLocks noChangeShapeType="1"/>
            </p:cNvSpPr>
            <p:nvPr/>
          </p:nvSpPr>
          <p:spPr bwMode="auto">
            <a:xfrm flipH="1">
              <a:off x="4683125" y="2409825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5673725" y="2181225"/>
              <a:ext cx="28606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preprocessor directive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0600" y="2667000"/>
            <a:ext cx="4114800" cy="400050"/>
            <a:chOff x="4800600" y="2667000"/>
            <a:chExt cx="4114800" cy="400050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 flipH="1">
              <a:off x="4800600" y="28956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5"/>
            <p:cNvSpPr txBox="1">
              <a:spLocks noChangeArrowheads="1"/>
            </p:cNvSpPr>
            <p:nvPr/>
          </p:nvSpPr>
          <p:spPr bwMode="auto">
            <a:xfrm>
              <a:off x="5791200" y="2667000"/>
              <a:ext cx="3124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which namespace to use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43200" y="3228975"/>
            <a:ext cx="5192713" cy="400050"/>
            <a:chOff x="2743200" y="3228975"/>
            <a:chExt cx="5192713" cy="400050"/>
          </a:xfrm>
        </p:grpSpPr>
        <p:sp>
          <p:nvSpPr>
            <p:cNvPr id="5130" name="Line 4"/>
            <p:cNvSpPr>
              <a:spLocks noChangeShapeType="1"/>
            </p:cNvSpPr>
            <p:nvPr/>
          </p:nvSpPr>
          <p:spPr bwMode="auto">
            <a:xfrm flipH="1">
              <a:off x="2743200" y="34290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3744913" y="3228975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beginning of function named </a:t>
              </a:r>
              <a:r>
                <a:rPr lang="en-US" altLang="en-US" sz="2000">
                  <a:solidFill>
                    <a:srgbClr val="FA8218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0100" y="3686175"/>
            <a:ext cx="5192713" cy="400050"/>
            <a:chOff x="800100" y="3686175"/>
            <a:chExt cx="5192713" cy="400050"/>
          </a:xfrm>
        </p:grpSpPr>
        <p:sp>
          <p:nvSpPr>
            <p:cNvPr id="5132" name="Line 4"/>
            <p:cNvSpPr>
              <a:spLocks noChangeShapeType="1"/>
            </p:cNvSpPr>
            <p:nvPr/>
          </p:nvSpPr>
          <p:spPr bwMode="auto">
            <a:xfrm flipH="1">
              <a:off x="800100" y="38862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Text Box 5"/>
            <p:cNvSpPr txBox="1">
              <a:spLocks noChangeArrowheads="1"/>
            </p:cNvSpPr>
            <p:nvPr/>
          </p:nvSpPr>
          <p:spPr bwMode="auto">
            <a:xfrm>
              <a:off x="1801813" y="3686175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beginning of block for </a:t>
              </a:r>
              <a:r>
                <a:rPr lang="en-US" altLang="en-US" sz="2000">
                  <a:solidFill>
                    <a:srgbClr val="FA8218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42088" y="4224338"/>
            <a:ext cx="4468812" cy="400050"/>
            <a:chOff x="6542088" y="4224338"/>
            <a:chExt cx="4468812" cy="400050"/>
          </a:xfrm>
        </p:grpSpPr>
        <p:sp>
          <p:nvSpPr>
            <p:cNvPr id="5134" name="Line 4"/>
            <p:cNvSpPr>
              <a:spLocks noChangeShapeType="1"/>
            </p:cNvSpPr>
            <p:nvPr/>
          </p:nvSpPr>
          <p:spPr bwMode="auto">
            <a:xfrm flipH="1" flipV="1">
              <a:off x="6542088" y="4414838"/>
              <a:ext cx="2286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6819900" y="4224338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output statement</a:t>
              </a:r>
              <a:endParaRPr lang="en-US" altLang="en-US" sz="2000" dirty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136" name="Line 4"/>
          <p:cNvSpPr>
            <a:spLocks noChangeShapeType="1"/>
          </p:cNvSpPr>
          <p:nvPr/>
        </p:nvSpPr>
        <p:spPr bwMode="auto">
          <a:xfrm flipH="1">
            <a:off x="3341688" y="5000625"/>
            <a:ext cx="91440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5"/>
          <p:cNvSpPr txBox="1">
            <a:spLocks noChangeArrowheads="1"/>
          </p:cNvSpPr>
          <p:nvPr/>
        </p:nvSpPr>
        <p:spPr bwMode="auto">
          <a:xfrm>
            <a:off x="4343400" y="4800600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Send </a:t>
            </a:r>
            <a:r>
              <a:rPr lang="en-US" altLang="en-US" sz="200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en-US" sz="2000">
                <a:solidFill>
                  <a:srgbClr val="FA8218"/>
                </a:solidFill>
              </a:rPr>
              <a:t> to operating system</a:t>
            </a:r>
            <a:endParaRPr lang="en-US" altLang="en-US" sz="2000">
              <a:solidFill>
                <a:srgbClr val="FA8218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38" name="Line 4"/>
          <p:cNvSpPr>
            <a:spLocks noChangeShapeType="1"/>
          </p:cNvSpPr>
          <p:nvPr/>
        </p:nvSpPr>
        <p:spPr bwMode="auto">
          <a:xfrm flipH="1">
            <a:off x="800100" y="5486400"/>
            <a:ext cx="91440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5"/>
          <p:cNvSpPr txBox="1">
            <a:spLocks noChangeArrowheads="1"/>
          </p:cNvSpPr>
          <p:nvPr/>
        </p:nvSpPr>
        <p:spPr bwMode="auto">
          <a:xfrm>
            <a:off x="1801813" y="5286375"/>
            <a:ext cx="2617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end of block for </a:t>
            </a:r>
            <a:r>
              <a:rPr lang="en-US" altLang="en-US" sz="200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5140" name="Group 28"/>
          <p:cNvGrpSpPr>
            <a:grpSpLocks/>
          </p:cNvGrpSpPr>
          <p:nvPr/>
        </p:nvGrpSpPr>
        <p:grpSpPr bwMode="auto">
          <a:xfrm>
            <a:off x="4621213" y="4616450"/>
            <a:ext cx="2949575" cy="312738"/>
            <a:chOff x="3216" y="2928"/>
            <a:chExt cx="1858" cy="197"/>
          </a:xfrm>
        </p:grpSpPr>
        <p:sp>
          <p:nvSpPr>
            <p:cNvPr id="5142" name="Line 16"/>
            <p:cNvSpPr>
              <a:spLocks noChangeShapeType="1"/>
            </p:cNvSpPr>
            <p:nvPr/>
          </p:nvSpPr>
          <p:spPr bwMode="auto">
            <a:xfrm flipH="1" flipV="1">
              <a:off x="3216" y="3024"/>
              <a:ext cx="912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Text Box 17"/>
            <p:cNvSpPr txBox="1">
              <a:spLocks noChangeArrowheads="1"/>
            </p:cNvSpPr>
            <p:nvPr/>
          </p:nvSpPr>
          <p:spPr bwMode="auto">
            <a:xfrm>
              <a:off x="4080" y="2928"/>
              <a:ext cx="99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string literal</a:t>
              </a:r>
            </a:p>
          </p:txBody>
        </p:sp>
      </p:grpSp>
      <p:sp>
        <p:nvSpPr>
          <p:cNvPr id="5141" name="Line 16"/>
          <p:cNvSpPr>
            <a:spLocks noChangeShapeType="1"/>
          </p:cNvSpPr>
          <p:nvPr/>
        </p:nvSpPr>
        <p:spPr bwMode="auto">
          <a:xfrm flipH="1" flipV="1">
            <a:off x="4621213" y="4548188"/>
            <a:ext cx="0" cy="2286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Integer Data Types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800" kern="0" dirty="0">
                <a:latin typeface="+mn-lt"/>
                <a:cs typeface="+mn-cs"/>
              </a:rPr>
              <a:t>Integer variables can hold whole numbers such as 12, 7, and -99.</a:t>
            </a:r>
            <a:br>
              <a:rPr lang="en-US" sz="2800" kern="0" dirty="0">
                <a:latin typeface="+mn-lt"/>
                <a:cs typeface="+mn-cs"/>
              </a:rPr>
            </a:br>
            <a:endParaRPr lang="en-US" sz="2800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  <a:cs typeface="+mn-cs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667000"/>
            <a:ext cx="80486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Variables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Variables of the same type can be defined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- On  separate lines: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int length;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int width;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unsigned int area;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- On the same line: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int length, width;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unsigned int area;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Variables of different types must be in different definitions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altLang="en-US" smtClean="0"/>
              <a:t> Data Type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Used to hold characters or very small integer values</a:t>
            </a:r>
          </a:p>
          <a:p>
            <a:r>
              <a:rPr lang="en-US" altLang="en-US" dirty="0" smtClean="0"/>
              <a:t>Usually 1 byte of memory</a:t>
            </a:r>
          </a:p>
          <a:p>
            <a:r>
              <a:rPr lang="en-US" altLang="en-US" dirty="0" smtClean="0"/>
              <a:t>Numeric value of character from the character set is stored in memory: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/>
              <a:t>Character literals must be enclosed in single quote marks. Example: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          </a:t>
            </a:r>
            <a:r>
              <a:rPr lang="en-US" altLang="en-US" dirty="0">
                <a:latin typeface="Courier New" pitchFamily="-16" charset="0"/>
              </a:rPr>
              <a:t>'A'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90600" y="3471047"/>
            <a:ext cx="2590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CODE: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char letter;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letter = 'C';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897438" y="3264216"/>
            <a:ext cx="1639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MEMORY: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letter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29200" y="3950016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67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C++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altLang="en-US" smtClean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Special data type supports working with strings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r>
              <a:rPr lang="en-US" altLang="en-US" sz="2800" dirty="0" smtClean="0"/>
              <a:t>	</a:t>
            </a:r>
            <a:r>
              <a:rPr lang="en-US" altLang="en-US" sz="2800" dirty="0" smtClean="0">
                <a:latin typeface="Courier New" pitchFamily="-16" charset="0"/>
              </a:rPr>
              <a:t>#</a:t>
            </a:r>
            <a:r>
              <a:rPr lang="en-US" altLang="en-US" sz="2800" dirty="0">
                <a:latin typeface="Courier New" pitchFamily="-16" charset="0"/>
              </a:rPr>
              <a:t>include &lt;string&gt;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define </a:t>
            </a:r>
            <a:r>
              <a:rPr lang="en-US" altLang="en-US" sz="2800" dirty="0">
                <a:latin typeface="Courier New" pitchFamily="-16" charset="0"/>
              </a:rPr>
              <a:t>string</a:t>
            </a:r>
            <a:r>
              <a:rPr lang="en-US" altLang="en-US" sz="2800" dirty="0"/>
              <a:t> variables in programs: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string </a:t>
            </a:r>
            <a:r>
              <a:rPr lang="en-US" altLang="en-US" sz="2400" dirty="0" err="1">
                <a:latin typeface="Courier New" pitchFamily="-16" charset="0"/>
              </a:rPr>
              <a:t>firstName</a:t>
            </a:r>
            <a:r>
              <a:rPr lang="en-US" altLang="en-US" sz="2400" dirty="0">
                <a:latin typeface="Courier New" pitchFamily="-16" charset="0"/>
              </a:rPr>
              <a:t>, </a:t>
            </a:r>
            <a:r>
              <a:rPr lang="en-US" altLang="en-US" sz="2400" dirty="0" err="1">
                <a:latin typeface="Courier New" pitchFamily="-16" charset="0"/>
              </a:rPr>
              <a:t>lastName</a:t>
            </a:r>
            <a:r>
              <a:rPr lang="en-US" altLang="en-US" sz="2400" dirty="0">
                <a:latin typeface="Courier New" pitchFamily="-16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receive values with assignment operator: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</a:t>
            </a:r>
            <a:r>
              <a:rPr lang="en-US" altLang="en-US" sz="2400" dirty="0" err="1" smtClean="0">
                <a:latin typeface="Courier New" pitchFamily="-16" charset="0"/>
              </a:rPr>
              <a:t>firstName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>
                <a:latin typeface="Courier New" pitchFamily="-16" charset="0"/>
              </a:rPr>
              <a:t>= "George";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</a:t>
            </a:r>
            <a:r>
              <a:rPr lang="en-US" altLang="en-US" sz="2400" dirty="0" err="1" smtClean="0">
                <a:latin typeface="Courier New" pitchFamily="-16" charset="0"/>
              </a:rPr>
              <a:t>lastName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>
                <a:latin typeface="Courier New" pitchFamily="-16" charset="0"/>
              </a:rPr>
              <a:t>= "Washington";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be displayed via </a:t>
            </a:r>
            <a:r>
              <a:rPr lang="en-US" altLang="en-US" sz="2800" dirty="0">
                <a:latin typeface="Courier New" pitchFamily="-16" charset="0"/>
              </a:rPr>
              <a:t>cout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cout </a:t>
            </a:r>
            <a:r>
              <a:rPr lang="en-US" altLang="en-US" sz="2400" dirty="0">
                <a:latin typeface="Courier New" pitchFamily="-16" charset="0"/>
              </a:rPr>
              <a:t>&lt;&lt; </a:t>
            </a:r>
            <a:r>
              <a:rPr lang="en-US" altLang="en-US" sz="2400" dirty="0" err="1">
                <a:latin typeface="Courier New" pitchFamily="-16" charset="0"/>
              </a:rPr>
              <a:t>firstName</a:t>
            </a:r>
            <a:r>
              <a:rPr lang="en-US" altLang="en-US" sz="2400" dirty="0">
                <a:latin typeface="Courier New" pitchFamily="-16" charset="0"/>
              </a:rPr>
              <a:t> &lt;&lt; " " &lt;&lt; </a:t>
            </a:r>
            <a:r>
              <a:rPr lang="en-US" altLang="en-US" sz="2400" dirty="0" err="1">
                <a:latin typeface="Courier New" pitchFamily="-16" charset="0"/>
              </a:rPr>
              <a:t>lastName</a:t>
            </a:r>
            <a:r>
              <a:rPr lang="en-US" altLang="en-US" sz="2400" dirty="0">
                <a:latin typeface="Courier New" pitchFamily="-16" charset="0"/>
              </a:rPr>
              <a:t>;</a:t>
            </a:r>
            <a:endParaRPr lang="en-US" altLang="en-US" sz="2400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2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Modify your activity 1 program to include variables for name, city and age which are respectively string, string and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data types.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Your </a:t>
            </a:r>
            <a:r>
              <a:rPr lang="en-US" altLang="en-US" dirty="0"/>
              <a:t>program should display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Hello World!</a:t>
            </a:r>
          </a:p>
          <a:p>
            <a:pPr marL="0" indent="0" eaLnBrk="1" hangingPunct="1">
              <a:buNone/>
            </a:pPr>
            <a:r>
              <a:rPr lang="en-US" altLang="en-US" dirty="0"/>
              <a:t>	My name is </a:t>
            </a:r>
            <a:r>
              <a:rPr lang="en-US" altLang="en-US" dirty="0" err="1"/>
              <a:t>YourName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I’m from </a:t>
            </a:r>
            <a:r>
              <a:rPr lang="en-US" altLang="en-US" dirty="0" err="1"/>
              <a:t>YourCity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I’m </a:t>
            </a:r>
            <a:r>
              <a:rPr lang="en-US" altLang="en-US" dirty="0" err="1"/>
              <a:t>YourAge</a:t>
            </a:r>
            <a:r>
              <a:rPr lang="en-US" altLang="en-US" dirty="0"/>
              <a:t> years old!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Submit your </a:t>
            </a:r>
            <a:r>
              <a:rPr lang="en-US" altLang="en-US" dirty="0" smtClean="0"/>
              <a:t>ActivityOne.cpp </a:t>
            </a:r>
            <a:r>
              <a:rPr lang="en-US" altLang="en-US" dirty="0"/>
              <a:t>file to </a:t>
            </a:r>
            <a:r>
              <a:rPr lang="en-US" altLang="en-US" dirty="0" smtClean="0"/>
              <a:t>Activity 2. </a:t>
            </a:r>
            <a:r>
              <a:rPr lang="en-US" altLang="en-US" dirty="0"/>
              <a:t>Add your partners </a:t>
            </a:r>
            <a:r>
              <a:rPr lang="en-US" altLang="en-US" dirty="0" smtClean="0"/>
              <a:t>name (if works with another) . 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521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and type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read into a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err="1" smtClean="0">
                <a:ea typeface="Times New Roman" pitchFamily="18" charset="0"/>
              </a:rPr>
              <a:t>first_name</a:t>
            </a:r>
            <a:endParaRPr lang="en-US" sz="2400" b="1" dirty="0" smtClean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400" dirty="0" smtClean="0"/>
              <a:t>variable</a:t>
            </a:r>
            <a:r>
              <a:rPr lang="en-US" sz="2800" dirty="0" smtClean="0"/>
              <a:t> has a 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smtClean="0">
                <a:ea typeface="Times New Roman" pitchFamily="18" charset="0"/>
              </a:rPr>
              <a:t>string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type of a variable determines what operations we can do on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err="1" smtClean="0">
                <a:ea typeface="Times New Roman" pitchFamily="18" charset="0"/>
              </a:rPr>
              <a:t>cin</a:t>
            </a:r>
            <a:r>
              <a:rPr lang="en-US" sz="2400" b="1" dirty="0" smtClean="0">
                <a:ea typeface="Times New Roman" pitchFamily="18" charset="0"/>
              </a:rPr>
              <a:t>&gt;&gt;</a:t>
            </a:r>
            <a:r>
              <a:rPr lang="en-US" sz="2400" b="1" dirty="0" err="1" smtClean="0">
                <a:ea typeface="Times New Roman" pitchFamily="18" charset="0"/>
              </a:rPr>
              <a:t>first_name</a:t>
            </a:r>
            <a:r>
              <a:rPr lang="en-US" sz="2400" b="1" dirty="0" smtClean="0">
                <a:ea typeface="Times New Roman" pitchFamily="18" charset="0"/>
              </a:rPr>
              <a:t>;</a:t>
            </a:r>
            <a:r>
              <a:rPr lang="en-US" sz="2400" dirty="0" smtClean="0">
                <a:ea typeface="Times New Roman" pitchFamily="18" charset="0"/>
              </a:rPr>
              <a:t> reads characters until a whitespace character is seen (“a word”)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White space: space, tab, newline, …</a:t>
            </a:r>
            <a:endParaRPr lang="en-US" dirty="0" smtClean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and output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4906"/>
            <a:ext cx="8229600" cy="525657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read first name: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#include &lt;</a:t>
            </a:r>
            <a:r>
              <a:rPr lang="en-US" sz="2000" b="1" dirty="0" err="1" smtClean="0"/>
              <a:t>iostream</a:t>
            </a:r>
            <a:r>
              <a:rPr lang="en-US" sz="2000" b="1" dirty="0" smtClean="0"/>
              <a:t>&gt;		// </a:t>
            </a:r>
            <a:r>
              <a:rPr lang="en-US" sz="2000" i="1" dirty="0" smtClean="0"/>
              <a:t>header for standard input output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b="1" dirty="0"/>
              <a:t>#include </a:t>
            </a:r>
            <a:r>
              <a:rPr lang="en-US" sz="2000" b="1" dirty="0" smtClean="0"/>
              <a:t>&lt;string&gt;                          // </a:t>
            </a:r>
            <a:r>
              <a:rPr lang="en-US" sz="2000" i="1" dirty="0"/>
              <a:t>header for </a:t>
            </a:r>
            <a:r>
              <a:rPr lang="en-US" sz="2000" i="1" dirty="0" smtClean="0"/>
              <a:t>string</a:t>
            </a:r>
            <a:endParaRPr lang="en-US" sz="20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000" b="1" dirty="0" smtClean="0"/>
              <a:t>using namespace </a:t>
            </a:r>
            <a:r>
              <a:rPr lang="en-US" sz="2000" b="1" dirty="0" err="1" smtClean="0"/>
              <a:t>std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your first name (followed " &lt;&lt; "by 'enter'):\n";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"Hello, " &lt;&lt;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dirty="0" smtClean="0"/>
              <a:t> </a:t>
            </a:r>
            <a:r>
              <a:rPr lang="en-US" sz="2000" i="1" dirty="0" smtClean="0"/>
              <a:t>note how several values can be output by a single statement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a statement that introduces a variable is called a declaration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a variable holds a value of a specified type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the final </a:t>
            </a:r>
            <a:r>
              <a:rPr lang="en-US" sz="2000" b="1" i="1" dirty="0" smtClean="0"/>
              <a:t>return 0;</a:t>
            </a:r>
            <a:r>
              <a:rPr lang="en-US" sz="2000" i="1" dirty="0" smtClean="0"/>
              <a:t> is optional in </a:t>
            </a:r>
            <a:r>
              <a:rPr lang="en-US" sz="2000" b="1" i="1" dirty="0" smtClean="0"/>
              <a:t>main()</a:t>
            </a: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but you may need to include it to pacify your compiler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String input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read first and second name:</a:t>
            </a:r>
            <a:endParaRPr lang="en-US" sz="2000" b="1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your first and second names\n";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first;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second;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first &gt;&gt; second;		// </a:t>
            </a:r>
            <a:r>
              <a:rPr lang="en-US" sz="2000" i="1" dirty="0" smtClean="0"/>
              <a:t>read two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name = first + ' ' + second;	// </a:t>
            </a:r>
            <a:r>
              <a:rPr lang="en-US" sz="2000" i="1" dirty="0" smtClean="0"/>
              <a:t>concatenate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						           // </a:t>
            </a:r>
            <a:r>
              <a:rPr lang="en-US" sz="2000" i="1" dirty="0" smtClean="0"/>
              <a:t>separated by a space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"Hello, "&lt;&lt; name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I left out the</a:t>
            </a:r>
            <a:r>
              <a:rPr lang="en-US" sz="2000" b="1" i="1" dirty="0" smtClean="0"/>
              <a:t> #include ….</a:t>
            </a:r>
            <a:r>
              <a:rPr lang="en-US" sz="2000" i="1" dirty="0" smtClean="0"/>
              <a:t>to save space and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dirty="0" smtClean="0"/>
              <a:t> </a:t>
            </a:r>
            <a:r>
              <a:rPr lang="en-US" sz="2000" i="1" dirty="0" smtClean="0"/>
              <a:t> reduce distraction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Don’t forget it in real code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Similarly, I left out the Windows-specific </a:t>
            </a:r>
            <a:r>
              <a:rPr lang="en-US" sz="2000" b="1" i="1" dirty="0" smtClean="0"/>
              <a:t>system(“pause”);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// </a:t>
            </a:r>
            <a:r>
              <a:rPr lang="en-US" sz="2000" i="1" smtClean="0"/>
              <a:t>read name and age: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int main()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cout &lt;&lt; "please enter your first name and age\n";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string first_name;		// </a:t>
            </a:r>
            <a:r>
              <a:rPr lang="en-US" sz="2000" i="1" smtClean="0"/>
              <a:t>string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int age;			// </a:t>
            </a:r>
            <a:r>
              <a:rPr lang="en-US" sz="2000" i="1" smtClean="0"/>
              <a:t>integer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cin &gt;&gt; first_name &gt;&gt; age;	// </a:t>
            </a:r>
            <a:r>
              <a:rPr lang="en-US" sz="2000" i="1" smtClean="0"/>
              <a:t>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cout &lt;&lt; "Hello, " &lt;&lt; first_name &lt;&lt; " age " &lt;&lt; age &lt;&lt; '\n';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3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Modify your activity 2 program to input the values for name, city and age from user.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Your </a:t>
            </a:r>
            <a:r>
              <a:rPr lang="en-US" altLang="en-US" dirty="0"/>
              <a:t>program should </a:t>
            </a:r>
            <a:r>
              <a:rPr lang="en-US" altLang="en-US" dirty="0" smtClean="0"/>
              <a:t>display after all the data inputs, at the very end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Hello </a:t>
            </a:r>
            <a:r>
              <a:rPr lang="en-US" altLang="en-US" dirty="0" err="1" smtClean="0"/>
              <a:t>userName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Great to see that you are from </a:t>
            </a:r>
            <a:r>
              <a:rPr lang="en-US" altLang="en-US" dirty="0" err="1" smtClean="0"/>
              <a:t>userCity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You are </a:t>
            </a:r>
            <a:r>
              <a:rPr lang="en-US" altLang="en-US" dirty="0" err="1" smtClean="0"/>
              <a:t>userAge</a:t>
            </a:r>
            <a:r>
              <a:rPr lang="en-US" altLang="en-US" dirty="0" smtClean="0"/>
              <a:t> </a:t>
            </a:r>
            <a:r>
              <a:rPr lang="en-US" altLang="en-US" smtClean="0"/>
              <a:t>years old!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Submit your </a:t>
            </a:r>
            <a:r>
              <a:rPr lang="en-US" altLang="en-US" dirty="0" smtClean="0"/>
              <a:t>ActivityOne.cpp </a:t>
            </a:r>
            <a:r>
              <a:rPr lang="en-US" altLang="en-US" dirty="0"/>
              <a:t>file to </a:t>
            </a:r>
            <a:r>
              <a:rPr lang="en-US" altLang="en-US" dirty="0" smtClean="0"/>
              <a:t>Activity 3. </a:t>
            </a:r>
            <a:r>
              <a:rPr lang="en-US" altLang="en-US" dirty="0"/>
              <a:t>Add your partners </a:t>
            </a:r>
            <a:r>
              <a:rPr lang="en-US" altLang="en-US" dirty="0" smtClean="0"/>
              <a:t>name (if works with another) . 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5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Special Characters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723900" y="1371600"/>
          <a:ext cx="7696200" cy="46831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Character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//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Double slash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Beginning of a comment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Pound sign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Beginning of preprocessor directive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 &gt;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brackets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 filename in #include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 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parentheses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Used when naming a function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{ }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brace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Encloses a group of statements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" "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quotation marks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Encloses string of characters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Semicolon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of a programming statement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Data Types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The floating-point data types are:</a:t>
            </a:r>
            <a:br>
              <a:rPr lang="en-US" altLang="en-US" sz="2400" smtClean="0"/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float</a:t>
            </a:r>
            <a:b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double</a:t>
            </a:r>
            <a:b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long double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They can hold real numbers such as: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12.45      -3.8</a:t>
            </a:r>
            <a:br>
              <a:rPr lang="en-US" altLang="en-US" sz="2000" smtClean="0">
                <a:latin typeface="Courier New" pitchFamily="49" charset="0"/>
              </a:rPr>
            </a:b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Stored in a form similar to scientific notation</a:t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All floating-point numbers are signed</a:t>
            </a:r>
            <a:endParaRPr lang="en-US" altLang="en-US" sz="2400" smtClean="0">
              <a:latin typeface="Courier New" pitchFamily="49" charset="0"/>
            </a:endParaRP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Data Types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362200"/>
            <a:ext cx="84994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altLang="en-US" smtClean="0"/>
              <a:t> Data Type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Represents values that are </a:t>
            </a:r>
            <a:r>
              <a:rPr lang="en-US" altLang="en-US" smtClean="0">
                <a:latin typeface="Courier New" pitchFamily="49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itchFamily="49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altLang="en-US" smtClean="0">
                <a:latin typeface="Courier New" pitchFamily="49" charset="0"/>
              </a:rPr>
              <a:t>bool</a:t>
            </a:r>
            <a:r>
              <a:rPr lang="en-US" altLang="en-US" smtClean="0"/>
              <a:t> variables are stored as small integers</a:t>
            </a:r>
            <a:endParaRPr lang="en-US" altLang="en-US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mtClean="0">
                <a:latin typeface="Courier New" pitchFamily="49" charset="0"/>
              </a:rPr>
              <a:t>false </a:t>
            </a:r>
            <a:r>
              <a:rPr lang="en-US" altLang="en-US" smtClean="0"/>
              <a:t>is represented by 0, </a:t>
            </a:r>
            <a:r>
              <a:rPr lang="en-US" altLang="en-US" smtClean="0">
                <a:latin typeface="Courier New" pitchFamily="49" charset="0"/>
              </a:rPr>
              <a:t>true</a:t>
            </a:r>
            <a:r>
              <a:rPr lang="en-US" altLang="en-US" smtClean="0"/>
              <a:t> by 1: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bool allDone = true;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bool finished = false;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248400" y="5181600"/>
            <a:ext cx="838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019800" y="4876800"/>
            <a:ext cx="1250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allDone</a:t>
            </a:r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7620000" y="51816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Text Box 10"/>
          <p:cNvSpPr txBox="1">
            <a:spLocks noChangeArrowheads="1"/>
          </p:cNvSpPr>
          <p:nvPr/>
        </p:nvSpPr>
        <p:spPr bwMode="auto">
          <a:xfrm>
            <a:off x="7315200" y="4876800"/>
            <a:ext cx="1403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finished</a:t>
            </a:r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6477000" y="5410200"/>
            <a:ext cx="3667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848600" y="5410200"/>
            <a:ext cx="3667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8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technical detail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memory, everything is just bits; type is what gives meaning to the bits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01100001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 97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'a'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01000001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65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'A'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00110000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48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'0'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smtClean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char c = 'a';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cout &lt;&lt; c;	// </a:t>
            </a:r>
            <a:r>
              <a:rPr lang="en-US" sz="2000" i="1" smtClean="0">
                <a:ea typeface="Times New Roman" pitchFamily="18" charset="0"/>
              </a:rPr>
              <a:t>print the value of character </a:t>
            </a:r>
            <a:r>
              <a:rPr lang="en-US" sz="2000" b="1" i="1" smtClean="0">
                <a:ea typeface="Times New Roman" pitchFamily="18" charset="0"/>
              </a:rPr>
              <a:t>c</a:t>
            </a:r>
            <a:r>
              <a:rPr lang="en-US" sz="2000" i="1" smtClean="0">
                <a:ea typeface="Times New Roman" pitchFamily="18" charset="0"/>
              </a:rPr>
              <a:t>, which is </a:t>
            </a:r>
            <a:r>
              <a:rPr lang="en-US" sz="2000" b="1" i="1" smtClean="0">
                <a:ea typeface="Times New Roman" pitchFamily="18" charset="0"/>
              </a:rPr>
              <a:t>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int i = c;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cout &lt;&lt; i;	// </a:t>
            </a:r>
            <a:r>
              <a:rPr lang="en-US" sz="2000" i="1" smtClean="0">
                <a:ea typeface="Times New Roman" pitchFamily="18" charset="0"/>
              </a:rPr>
              <a:t>print the integer value of the character</a:t>
            </a:r>
            <a:r>
              <a:rPr lang="en-US" sz="2000" b="1" i="1" smtClean="0">
                <a:ea typeface="Times New Roman" pitchFamily="18" charset="0"/>
              </a:rPr>
              <a:t> c, </a:t>
            </a:r>
            <a:r>
              <a:rPr lang="en-US" sz="2000" i="1" smtClean="0">
                <a:ea typeface="Times New Roman" pitchFamily="18" charset="0"/>
              </a:rPr>
              <a:t>which is </a:t>
            </a:r>
            <a:r>
              <a:rPr lang="en-US" sz="2000" b="1" i="1" smtClean="0">
                <a:ea typeface="Times New Roman" pitchFamily="18" charset="0"/>
              </a:rPr>
              <a:t>97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i="1" smtClean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This is just as in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the real world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>
                <a:ea typeface="Times New Roman" pitchFamily="18" charset="0"/>
              </a:rPr>
              <a:t>What does </a:t>
            </a:r>
            <a:r>
              <a:rPr lang="ja-JP" altLang="en-US" sz="2000" smtClean="0"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42</a:t>
            </a:r>
            <a:r>
              <a:rPr lang="ja-JP" altLang="en-US" sz="2000" smtClean="0"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mean?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>
                <a:ea typeface="Times New Roman" pitchFamily="18" charset="0"/>
              </a:rPr>
              <a:t>You don</a:t>
            </a:r>
            <a:r>
              <a:rPr lang="ja-JP" altLang="en-US" sz="2000" smtClean="0"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</a:t>
            </a:r>
            <a:r>
              <a:rPr lang="en-US" altLang="ja-JP" sz="2000" i="1" smtClean="0">
                <a:ea typeface="MS PGothic" pitchFamily="34" charset="-128"/>
              </a:rPr>
              <a:t> </a:t>
            </a:r>
            <a:r>
              <a:rPr lang="en-US" altLang="ja-JP" sz="2000" smtClean="0">
                <a:ea typeface="MS PGothic" pitchFamily="34" charset="-128"/>
              </a:rPr>
              <a:t>know until you know the unit used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>
                <a:ea typeface="Times New Roman" pitchFamily="18" charset="0"/>
              </a:rPr>
              <a:t>Meters? Feet? Degrees Celsius? $s? a street number? Height in inches? 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Declaring Variables With the </a:t>
            </a:r>
            <a:r>
              <a:rPr lang="en-US" altLang="en-US" sz="2800" smtClean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altLang="en-US" sz="2800" smtClean="0"/>
              <a:t> Key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C++ 11 introduces an alternative way to define variables, using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2400" dirty="0"/>
              <a:t> key word and </a:t>
            </a:r>
            <a:r>
              <a:rPr lang="en-US" sz="2400" dirty="0" smtClean="0"/>
              <a:t>an initialization </a:t>
            </a:r>
            <a:r>
              <a:rPr lang="en-US" sz="2400" dirty="0"/>
              <a:t>value. Here is an 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amount = 100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sz="2400" dirty="0"/>
              <a:t>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2400" dirty="0"/>
              <a:t> key </a:t>
            </a:r>
            <a:r>
              <a:rPr lang="en-US" sz="2400" dirty="0" smtClean="0"/>
              <a:t>word tells </a:t>
            </a:r>
            <a:r>
              <a:rPr lang="en-US" sz="2400" dirty="0"/>
              <a:t>the compiler to determine the variable’s data type from the initialization value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12.0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stockCode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dirty="0">
                <a:latin typeface="Courier New" pitchFamily="-16" charset="0"/>
              </a:rPr>
              <a:t>'</a:t>
            </a:r>
            <a:r>
              <a:rPr lang="en-US" altLang="en-US" sz="2400" dirty="0" smtClean="0">
                <a:latin typeface="Courier New" pitchFamily="-16" charset="0"/>
              </a:rPr>
              <a:t>D'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customerNum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459L;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400800" y="2971800"/>
            <a:ext cx="24447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int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5334000" y="31242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6934200" y="46482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 flipH="1">
            <a:off x="5867400" y="48006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934200" y="51054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char</a:t>
            </a:r>
          </a:p>
        </p:txBody>
      </p:sp>
      <p:sp>
        <p:nvSpPr>
          <p:cNvPr id="61449" name="Line 5"/>
          <p:cNvSpPr>
            <a:spLocks noChangeShapeType="1"/>
          </p:cNvSpPr>
          <p:nvPr/>
        </p:nvSpPr>
        <p:spPr bwMode="auto">
          <a:xfrm flipH="1">
            <a:off x="5334000" y="5257800"/>
            <a:ext cx="16192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50" name="Text Box 4"/>
          <p:cNvSpPr txBox="1">
            <a:spLocks noChangeArrowheads="1"/>
          </p:cNvSpPr>
          <p:nvPr/>
        </p:nvSpPr>
        <p:spPr bwMode="auto">
          <a:xfrm>
            <a:off x="6953250" y="55118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long</a:t>
            </a:r>
          </a:p>
        </p:txBody>
      </p:sp>
      <p:sp>
        <p:nvSpPr>
          <p:cNvPr id="61451" name="Line 5"/>
          <p:cNvSpPr>
            <a:spLocks noChangeShapeType="1"/>
          </p:cNvSpPr>
          <p:nvPr/>
        </p:nvSpPr>
        <p:spPr bwMode="auto">
          <a:xfrm flipH="1">
            <a:off x="5886450" y="56642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The </a:t>
            </a:r>
            <a:r>
              <a:rPr lang="en-US" altLang="en-US" u="sng" smtClean="0"/>
              <a:t>scope</a:t>
            </a:r>
            <a:r>
              <a:rPr lang="en-US" altLang="en-US" smtClean="0"/>
              <a:t> of a variable: the part of the program in which the variable can be accessed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A variable cannot be used before it is defined</a:t>
            </a:r>
          </a:p>
          <a:p>
            <a:endParaRPr lang="en-US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09" y="3127675"/>
            <a:ext cx="6802008" cy="35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Arithmetic Operators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 smtClean="0"/>
              <a:t>Used for performing numeric calculations</a:t>
            </a:r>
          </a:p>
          <a:p>
            <a:pPr>
              <a:spcBef>
                <a:spcPct val="30000"/>
              </a:spcBef>
            </a:pPr>
            <a:r>
              <a:rPr lang="en-US" altLang="en-US" dirty="0" smtClean="0"/>
              <a:t>C++ has unary, binary, and ternary operators:</a:t>
            </a:r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unary (1 operand)	      </a:t>
            </a:r>
            <a:r>
              <a:rPr lang="en-US" altLang="en-US" dirty="0" smtClean="0">
                <a:latin typeface="Courier New" pitchFamily="49" charset="0"/>
              </a:rPr>
              <a:t>-5</a:t>
            </a:r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binary (2 operands)     </a:t>
            </a:r>
            <a:r>
              <a:rPr lang="en-US" altLang="en-US" dirty="0" smtClean="0">
                <a:latin typeface="Courier New" pitchFamily="49" charset="0"/>
              </a:rPr>
              <a:t>13 - 7</a:t>
            </a:r>
            <a:endParaRPr lang="en-US" altLang="en-US" dirty="0" smtClean="0"/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ternary (3 operands) </a:t>
            </a:r>
            <a:r>
              <a:rPr lang="en-US" altLang="en-US" dirty="0" smtClean="0">
                <a:latin typeface="Courier New" pitchFamily="49" charset="0"/>
              </a:rPr>
              <a:t>exp1 ? exp2 : exp3</a:t>
            </a:r>
            <a:br>
              <a:rPr lang="en-US" altLang="en-US" dirty="0" smtClean="0">
                <a:latin typeface="Courier New" pitchFamily="49" charset="0"/>
              </a:rPr>
            </a:br>
            <a:r>
              <a:rPr lang="en-US" altLang="en-US" dirty="0" smtClean="0">
                <a:latin typeface="Courier New" pitchFamily="49" charset="0"/>
              </a:rPr>
              <a:t>	(condition) ? (if true) : (if false)</a:t>
            </a:r>
          </a:p>
          <a:p>
            <a:pPr marL="685800" lvl="2" indent="0">
              <a:spcBef>
                <a:spcPct val="30000"/>
              </a:spcBef>
              <a:buNone/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auto grade = 85;</a:t>
            </a:r>
          </a:p>
          <a:p>
            <a:pPr marL="685800" lvl="2" indent="0">
              <a:spcBef>
                <a:spcPct val="30000"/>
              </a:spcBef>
              <a:buNone/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auto result = (grade&gt; 75)? “pass” : </a:t>
            </a:r>
            <a:r>
              <a:rPr lang="en-US" altLang="en-US" smtClean="0">
                <a:latin typeface="Courier New" pitchFamily="49" charset="0"/>
              </a:rPr>
              <a:t>“fail”; 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Arithmetic Operators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381000" y="1752600"/>
          <a:ext cx="8305800" cy="4343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EXAMPLE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VALUE OF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addition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+ 3;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subtraction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7 - 3;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multiplication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*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division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/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modulus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7 %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Simple arithmetic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3999"/>
            <a:ext cx="8458200" cy="483235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i="1" dirty="0" smtClean="0"/>
              <a:t>// </a:t>
            </a:r>
            <a:r>
              <a:rPr lang="en-US" sz="2000" i="1" dirty="0" smtClean="0"/>
              <a:t>do a bit of very simple arithmetic: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a floating-point number: "; // </a:t>
            </a:r>
            <a:r>
              <a:rPr lang="en-US" sz="2000" i="1" dirty="0" smtClean="0"/>
              <a:t>prompt for a number</a:t>
            </a:r>
            <a:endParaRPr lang="en-US" sz="2000" b="1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double n;					    // </a:t>
            </a:r>
            <a:r>
              <a:rPr lang="en-US" sz="2000" i="1" dirty="0" smtClean="0"/>
              <a:t>floating-point variable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n;	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"n == " &lt;&lt; 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"\nn+1 == " &lt;&lt; n+1		             // </a:t>
            </a:r>
            <a:r>
              <a:rPr lang="en-US" sz="2000" i="1" dirty="0" smtClean="0"/>
              <a:t>'\n' means </a:t>
            </a:r>
            <a:r>
              <a:rPr lang="en-US" altLang="ja-JP" sz="2000" i="1" dirty="0" smtClean="0"/>
              <a:t>“a newline”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nthree</a:t>
            </a:r>
            <a:r>
              <a:rPr lang="en-US" sz="2000" b="1" dirty="0" smtClean="0"/>
              <a:t> times n == " &lt;&lt; 3*n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ntwice</a:t>
            </a:r>
            <a:r>
              <a:rPr lang="en-US" sz="2000" b="1" dirty="0" smtClean="0"/>
              <a:t> n == " &lt;&lt; </a:t>
            </a:r>
            <a:r>
              <a:rPr lang="en-US" sz="2000" b="1" dirty="0" err="1" smtClean="0"/>
              <a:t>n+n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nn</a:t>
            </a:r>
            <a:r>
              <a:rPr lang="en-US" sz="2000" b="1" dirty="0" smtClean="0"/>
              <a:t> squared == " &lt;&lt; n*n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nhalf</a:t>
            </a:r>
            <a:r>
              <a:rPr lang="en-US" sz="2000" b="1" dirty="0" smtClean="0"/>
              <a:t> of n == " &lt;&lt; n/2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nsquare</a:t>
            </a:r>
            <a:r>
              <a:rPr lang="en-US" sz="2000" b="1" dirty="0" smtClean="0"/>
              <a:t> root of n == " &lt;&lt; </a:t>
            </a:r>
            <a:r>
              <a:rPr lang="en-US" sz="2000" b="1" dirty="0" err="1" smtClean="0"/>
              <a:t>sqrt</a:t>
            </a:r>
            <a:r>
              <a:rPr lang="en-US" sz="2000" b="1" dirty="0" smtClean="0"/>
              <a:t>(n)    // </a:t>
            </a:r>
            <a:r>
              <a:rPr lang="en-US" sz="2000" i="1" dirty="0" smtClean="0"/>
              <a:t>need #include &lt;</a:t>
            </a:r>
            <a:r>
              <a:rPr lang="en-US" sz="2000" i="1" dirty="0" err="1" smtClean="0"/>
              <a:t>math.h</a:t>
            </a:r>
            <a:r>
              <a:rPr lang="en-US" sz="2000" i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</a:t>
            </a:r>
            <a:r>
              <a:rPr lang="en-US" sz="2000" b="1" i="1" dirty="0"/>
              <a:t>'</a:t>
            </a:r>
            <a:r>
              <a:rPr lang="en-US" sz="2000" b="1" dirty="0" smtClean="0"/>
              <a:t>\n</a:t>
            </a:r>
            <a:r>
              <a:rPr lang="en-US" sz="2000" b="1" i="1" dirty="0" smtClean="0"/>
              <a:t>'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  <a:endParaRPr lang="en-US" sz="20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4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Create a program calculator.cpp to take 2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values from user input and display the results for simple arithmetic operations on the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values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Your </a:t>
            </a:r>
            <a:r>
              <a:rPr lang="en-US" altLang="en-US" dirty="0"/>
              <a:t>program should </a:t>
            </a:r>
            <a:r>
              <a:rPr lang="en-US" altLang="en-US" dirty="0" smtClean="0"/>
              <a:t>display </a:t>
            </a:r>
            <a:r>
              <a:rPr lang="en-US" altLang="en-US" dirty="0" smtClean="0"/>
              <a:t>addition, subtraction, multiplication, division and module in each line</a:t>
            </a:r>
          </a:p>
          <a:p>
            <a:pPr eaLnBrk="1" hangingPunct="1"/>
            <a:r>
              <a:rPr lang="en-US" altLang="en-US" dirty="0" smtClean="0"/>
              <a:t>Ex: if the 2 numbers are 5 and 8, your output should be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Enter 2 numbers : 5 8</a:t>
            </a:r>
            <a:br>
              <a:rPr lang="en-US" altLang="en-US" dirty="0" smtClean="0"/>
            </a:br>
            <a:r>
              <a:rPr lang="en-US" altLang="en-US" dirty="0" smtClean="0"/>
              <a:t>	Addition 5+8 = 13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Subtraction 5-8 = -3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Multiplication 5x8 = 40</a:t>
            </a:r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Division 5/8 = 0 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Modulo 5%8 = 5</a:t>
            </a:r>
            <a:endParaRPr lang="en-US" altLang="en-US" dirty="0"/>
          </a:p>
          <a:p>
            <a:r>
              <a:rPr lang="en-US" altLang="en-US" dirty="0"/>
              <a:t>Submit your </a:t>
            </a:r>
            <a:r>
              <a:rPr lang="en-US" altLang="en-US" dirty="0" smtClean="0"/>
              <a:t>calculator.cpp </a:t>
            </a:r>
            <a:r>
              <a:rPr lang="en-US" altLang="en-US" dirty="0"/>
              <a:t>file to </a:t>
            </a:r>
            <a:r>
              <a:rPr lang="en-US" altLang="en-US" dirty="0" smtClean="0"/>
              <a:t>Activity </a:t>
            </a:r>
            <a:r>
              <a:rPr lang="en-US" altLang="en-US" dirty="0" smtClean="0"/>
              <a:t>4. </a:t>
            </a:r>
            <a:r>
              <a:rPr lang="en-US" altLang="en-US" dirty="0"/>
              <a:t>Add your partners </a:t>
            </a:r>
            <a:r>
              <a:rPr lang="en-US" altLang="en-US" dirty="0" smtClean="0"/>
              <a:t>name (if works with another) . 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39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en-US" smtClean="0"/>
              <a:t> Object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402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Displays output on the computer </a:t>
            </a:r>
            <a:r>
              <a:rPr lang="en-US" altLang="en-US" dirty="0" smtClean="0"/>
              <a:t>screen. You use the stream insertion operator </a:t>
            </a:r>
            <a:r>
              <a:rPr lang="en-US" altLang="en-US" dirty="0" smtClean="0">
                <a:latin typeface="Courier New" pitchFamily="-16" charset="0"/>
              </a:rPr>
              <a:t>&lt;&lt;</a:t>
            </a:r>
            <a:r>
              <a:rPr lang="en-US" altLang="en-US" dirty="0" smtClean="0"/>
              <a:t> to send output to </a:t>
            </a:r>
            <a:r>
              <a:rPr lang="en-US" altLang="en-US" dirty="0" err="1" smtClean="0">
                <a:latin typeface="Courier New" pitchFamily="-16" charset="0"/>
              </a:rPr>
              <a:t>cout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-16" charset="0"/>
              </a:rPr>
              <a:t>	</a:t>
            </a:r>
            <a:r>
              <a:rPr lang="en-US" altLang="en-US" dirty="0" err="1" smtClean="0">
                <a:latin typeface="Courier New" pitchFamily="-16" charset="0"/>
              </a:rPr>
              <a:t>cout</a:t>
            </a:r>
            <a:r>
              <a:rPr lang="en-US" altLang="en-US" dirty="0" smtClean="0">
                <a:latin typeface="Courier New" pitchFamily="-16" charset="0"/>
              </a:rPr>
              <a:t> &lt;&lt; "Programming is fun!";</a:t>
            </a:r>
            <a:endParaRPr lang="en-US" altLang="en-US" dirty="0" smtClean="0"/>
          </a:p>
          <a:p>
            <a:r>
              <a:rPr lang="en-US" altLang="en-US" dirty="0" smtClean="0"/>
              <a:t>Can </a:t>
            </a:r>
            <a:r>
              <a:rPr lang="en-US" altLang="en-US" dirty="0"/>
              <a:t>be used to send more than one item to </a:t>
            </a:r>
            <a:r>
              <a:rPr lang="en-US" altLang="en-US" dirty="0" err="1"/>
              <a:t>cout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cout</a:t>
            </a:r>
            <a:r>
              <a:rPr lang="en-US" altLang="en-US" dirty="0">
                <a:latin typeface="Courier New" pitchFamily="49" charset="0"/>
              </a:rPr>
              <a:t> &lt;&lt; "Hello " &lt;&lt; "there!";</a:t>
            </a:r>
          </a:p>
          <a:p>
            <a:pPr lvl="1">
              <a:buClr>
                <a:schemeClr val="tx1"/>
              </a:buClr>
              <a:buNone/>
            </a:pPr>
            <a:endParaRPr lang="en-US" altLang="en-US" dirty="0"/>
          </a:p>
          <a:p>
            <a:pPr lvl="1">
              <a:buClr>
                <a:schemeClr val="tx1"/>
              </a:buClr>
              <a:buNone/>
            </a:pPr>
            <a:r>
              <a:rPr lang="en-US" altLang="en-US" dirty="0"/>
              <a:t>Or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>
              <a:buClr>
                <a:schemeClr val="tx1"/>
              </a:buClr>
              <a:buNone/>
            </a:pPr>
            <a:r>
              <a:rPr lang="en-US" altLang="en-US" sz="2400" dirty="0">
                <a:latin typeface="Courier New" pitchFamily="49" charset="0"/>
              </a:rPr>
              <a:t>	</a:t>
            </a:r>
            <a:r>
              <a:rPr lang="en-US" altLang="en-US" sz="2400" dirty="0" smtClean="0">
                <a:latin typeface="Courier New" pitchFamily="49" charset="0"/>
              </a:rPr>
              <a:t>	</a:t>
            </a:r>
            <a:r>
              <a:rPr lang="en-US" altLang="en-US" sz="2400" dirty="0" err="1" smtClean="0">
                <a:latin typeface="Courier New" pitchFamily="49" charset="0"/>
              </a:rPr>
              <a:t>cout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>
                <a:latin typeface="Courier New" pitchFamily="49" charset="0"/>
              </a:rPr>
              <a:t>&lt;&lt; "Hello ";</a:t>
            </a:r>
          </a:p>
          <a:p>
            <a:pPr lvl="1">
              <a:buClr>
                <a:schemeClr val="tx1"/>
              </a:buClr>
              <a:buNone/>
            </a:pPr>
            <a:r>
              <a:rPr lang="en-US" altLang="en-US" sz="2400" dirty="0">
                <a:latin typeface="Courier New" pitchFamily="49" charset="0"/>
              </a:rPr>
              <a:t>	</a:t>
            </a:r>
            <a:r>
              <a:rPr lang="en-US" altLang="en-US" sz="2400" dirty="0" smtClean="0">
                <a:latin typeface="Courier New" pitchFamily="49" charset="0"/>
              </a:rPr>
              <a:t>	</a:t>
            </a:r>
            <a:r>
              <a:rPr lang="en-US" altLang="en-US" sz="2400" dirty="0" err="1" smtClean="0">
                <a:latin typeface="Courier New" pitchFamily="49" charset="0"/>
              </a:rPr>
              <a:t>cout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>
                <a:latin typeface="Courier New" pitchFamily="49" charset="0"/>
              </a:rPr>
              <a:t>&lt;&lt; "there</a:t>
            </a:r>
            <a:r>
              <a:rPr lang="en-US" altLang="en-US" sz="2400" dirty="0" smtClean="0">
                <a:latin typeface="Courier New" pitchFamily="49" charset="0"/>
              </a:rPr>
              <a:t>!";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endParaRPr lang="en-US" altLang="en-US" dirty="0">
              <a:latin typeface="Courier New" pitchFamily="49" charset="0"/>
            </a:endParaRPr>
          </a:p>
          <a:p>
            <a:pPr marL="514350" indent="-514350">
              <a:defRPr/>
            </a:pPr>
            <a:r>
              <a:rPr lang="en-US" altLang="en-US" dirty="0"/>
              <a:t>This produces one line of output:</a:t>
            </a:r>
            <a:br>
              <a:rPr lang="en-US" altLang="en-US" dirty="0"/>
            </a:b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&lt;&lt; "Programming is ";</a:t>
            </a:r>
            <a:br>
              <a:rPr lang="en-US" altLang="en-US" dirty="0">
                <a:latin typeface="Courier New" pitchFamily="49" charset="0"/>
              </a:rPr>
            </a:b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&lt;&lt; "fun!";</a:t>
            </a:r>
          </a:p>
          <a:p>
            <a:pPr marL="514350" indent="-514350" eaLnBrk="1" hangingPunct="1"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Arithmetic Operators</a:t>
            </a:r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836" y="1468267"/>
            <a:ext cx="5469925" cy="52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9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Closer Look at the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mtClean="0"/>
              <a:t> Operator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Courier New" pitchFamily="49" charset="0"/>
              </a:rPr>
              <a:t>/</a:t>
            </a:r>
            <a:r>
              <a:rPr lang="en-US" altLang="en-US" smtClean="0"/>
              <a:t> (division) operator performs integer division if both operands are integers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/ 5;    // displays 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91 / 7;    // displays 13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either operand is floating point, the result is floating point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/ 5.0;  // displays 2.6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91.0 / 7;  // displays 13.0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Closer Look at the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en-US" smtClean="0"/>
              <a:t> Operator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mtClean="0">
                <a:latin typeface="Courier New" pitchFamily="49" charset="0"/>
              </a:rPr>
              <a:t>%</a:t>
            </a:r>
            <a:r>
              <a:rPr lang="en-US" altLang="en-US" smtClean="0"/>
              <a:t> (modulus) operator computes the remainder resulting from integer division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13 % 5;   // displays 3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latin typeface="Courier New" pitchFamily="49" charset="0"/>
              </a:rPr>
              <a:t>%</a:t>
            </a:r>
            <a:r>
              <a:rPr lang="en-US" altLang="en-US" smtClean="0"/>
              <a:t> requires integers for both operands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13 % 5.0; // error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9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Used to document parts of the program</a:t>
            </a:r>
          </a:p>
          <a:p>
            <a:r>
              <a:rPr lang="en-US" altLang="en-US" smtClean="0"/>
              <a:t>Intended for persons reading the source code of the program:</a:t>
            </a:r>
          </a:p>
          <a:p>
            <a:pPr lvl="1"/>
            <a:r>
              <a:rPr lang="en-US" altLang="en-US" smtClean="0"/>
              <a:t>Indicate the purpose of the program</a:t>
            </a:r>
          </a:p>
          <a:p>
            <a:pPr lvl="1"/>
            <a:r>
              <a:rPr lang="en-US" altLang="en-US" smtClean="0"/>
              <a:t>Describe the use of variables</a:t>
            </a:r>
          </a:p>
          <a:p>
            <a:pPr lvl="1"/>
            <a:r>
              <a:rPr lang="en-US" altLang="en-US" smtClean="0"/>
              <a:t>Explain complex sections of code</a:t>
            </a:r>
          </a:p>
          <a:p>
            <a:r>
              <a:rPr lang="en-US" altLang="en-US" smtClean="0"/>
              <a:t>Are ignored by the compiler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Single-Line Comments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Begin with </a:t>
            </a:r>
            <a:r>
              <a:rPr lang="en-US" altLang="en-US" smtClean="0">
                <a:latin typeface="Courier New" pitchFamily="49" charset="0"/>
              </a:rPr>
              <a:t>//</a:t>
            </a:r>
            <a:r>
              <a:rPr lang="en-US" altLang="en-US" smtClean="0"/>
              <a:t> through to the end of line: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length = 12; // length in inches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width = 15;  // width in inches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area;        // calculated area</a:t>
            </a:r>
          </a:p>
          <a:p>
            <a:pPr lvl="1">
              <a:buFontTx/>
              <a:buNone/>
            </a:pPr>
            <a:endParaRPr lang="en-US" altLang="en-US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// calculate rectangle area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area = length * width; 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Multi-Line Comments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Begin with </a:t>
            </a:r>
            <a:r>
              <a:rPr lang="en-US" altLang="en-US" smtClean="0">
                <a:latin typeface="Courier New" pitchFamily="49" charset="0"/>
              </a:rPr>
              <a:t>/*</a:t>
            </a:r>
            <a:r>
              <a:rPr lang="en-US" altLang="en-US" smtClean="0"/>
              <a:t>, end with </a:t>
            </a:r>
            <a:r>
              <a:rPr lang="en-US" altLang="en-US" smtClean="0">
                <a:latin typeface="Courier New" pitchFamily="49" charset="0"/>
              </a:rPr>
              <a:t>*/</a:t>
            </a:r>
            <a:endParaRPr lang="en-US" altLang="en-US" smtClean="0"/>
          </a:p>
          <a:p>
            <a:r>
              <a:rPr lang="en-US" altLang="en-US" smtClean="0"/>
              <a:t>Can span multiple lines: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/* this is a multi-line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   comment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*/</a:t>
            </a:r>
            <a:endParaRPr lang="en-US" altLang="en-US" smtClean="0"/>
          </a:p>
          <a:p>
            <a:r>
              <a:rPr lang="en-US" altLang="en-US" smtClean="0"/>
              <a:t>Can begin and end on the same line: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area;   /* calculated area */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Named Constants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Named constant</a:t>
            </a:r>
            <a:r>
              <a:rPr lang="en-US" altLang="en-US" smtClean="0"/>
              <a:t> (</a:t>
            </a:r>
            <a:r>
              <a:rPr lang="en-US" altLang="en-US" u="sng" smtClean="0"/>
              <a:t>constant variable</a:t>
            </a:r>
            <a:r>
              <a:rPr lang="en-US" altLang="en-US" smtClean="0"/>
              <a:t>): variable whose content cannot be changed during program execution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Used for representing constant values with descriptive names: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const double TAX_RATE = 0.0675;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const int NUM_STATES = 50;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Often named in uppercase letters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Named Constants in Program 2-28</a:t>
            </a:r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517822"/>
            <a:ext cx="6324600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Style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visual organization of the source code</a:t>
            </a:r>
          </a:p>
          <a:p>
            <a:r>
              <a:rPr lang="en-US" altLang="en-US" smtClean="0"/>
              <a:t>Includes the use of spaces, tabs, and blank lines</a:t>
            </a:r>
          </a:p>
          <a:p>
            <a:r>
              <a:rPr lang="en-US" altLang="en-US" smtClean="0"/>
              <a:t>Does not affect the syntax of the program</a:t>
            </a:r>
          </a:p>
          <a:p>
            <a:r>
              <a:rPr lang="en-US" altLang="en-US" smtClean="0"/>
              <a:t>Affects the readability of the source code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next lecture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Will talk about expressions, statements, debugging, simple error handling, and simple rules for program construction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5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en-US" smtClean="0"/>
              <a:t> Manipulator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can use the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</a:rPr>
              <a:t>endl</a:t>
            </a:r>
            <a:r>
              <a:rPr lang="en-US" altLang="en-US" smtClean="0"/>
              <a:t> manipulator to start a new line of output. This will produce two lines of output: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>
                <a:latin typeface="Courier New" pitchFamily="49" charset="0"/>
              </a:rPr>
              <a:t>cout &lt;&lt; "Programming is" &lt;&lt; endl;</a:t>
            </a:r>
            <a:br>
              <a:rPr lang="en-US" altLang="en-US" sz="2800" smtClean="0">
                <a:latin typeface="Courier New" pitchFamily="49" charset="0"/>
              </a:rPr>
            </a:br>
            <a:r>
              <a:rPr lang="en-US" altLang="en-US" sz="2800" smtClean="0">
                <a:latin typeface="Courier New" pitchFamily="49" charset="0"/>
              </a:rPr>
              <a:t>cout &lt;&lt; "fun!";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\n </a:t>
            </a:r>
            <a:r>
              <a:rPr lang="en-US" altLang="en-US" smtClean="0"/>
              <a:t>Escape Sequence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can also use the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</a:rPr>
              <a:t>\n</a:t>
            </a:r>
            <a:r>
              <a:rPr lang="en-US" altLang="en-US" smtClean="0"/>
              <a:t> escape sequence to start a new line of output. This will produce two lines of output: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>
                <a:latin typeface="Courier New" pitchFamily="49" charset="0"/>
              </a:rPr>
              <a:t>cout &lt;&lt; "Programming is\n";</a:t>
            </a:r>
            <a:br>
              <a:rPr lang="en-US" altLang="en-US" sz="2800" smtClean="0">
                <a:latin typeface="Courier New" pitchFamily="49" charset="0"/>
              </a:rPr>
            </a:br>
            <a:r>
              <a:rPr lang="en-US" altLang="en-US" sz="2800" smtClean="0">
                <a:latin typeface="Courier New" pitchFamily="49" charset="0"/>
              </a:rPr>
              <a:t>cout &lt;&lt; "fun!";</a:t>
            </a:r>
          </a:p>
          <a:p>
            <a:pPr eaLnBrk="1" hangingPunct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57600" y="5334000"/>
            <a:ext cx="41259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A8218"/>
                </a:solidFill>
              </a:rPr>
              <a:t>Notice that the </a:t>
            </a:r>
            <a:r>
              <a:rPr lang="en-US" altLang="en-US" sz="24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altLang="en-US" sz="2400">
                <a:solidFill>
                  <a:srgbClr val="FA8218"/>
                </a:solidFill>
              </a:rPr>
              <a:t> is INSIDE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A8218"/>
                </a:solidFill>
              </a:rPr>
              <a:t>the string.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 flipH="1" flipV="1">
            <a:off x="6096000" y="4495800"/>
            <a:ext cx="0" cy="8382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altLang="en-US" smtClean="0"/>
              <a:t> Directive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Inserts the contents of another file into the program</a:t>
            </a:r>
          </a:p>
          <a:p>
            <a:pPr eaLnBrk="1" hangingPunct="1"/>
            <a:r>
              <a:rPr lang="en-US" altLang="en-US" smtClean="0"/>
              <a:t>This is a preprocessor directive, not part of C++ language</a:t>
            </a:r>
          </a:p>
          <a:p>
            <a:pPr eaLnBrk="1" hangingPunct="1"/>
            <a:r>
              <a:rPr lang="en-US" altLang="en-US" smtClean="0">
                <a:latin typeface="Courier New" pitchFamily="49" charset="0"/>
              </a:rPr>
              <a:t>#include</a:t>
            </a:r>
            <a:r>
              <a:rPr lang="en-US" altLang="en-US" smtClean="0"/>
              <a:t> lines not seen by compiler</a:t>
            </a:r>
          </a:p>
          <a:p>
            <a:pPr eaLnBrk="1" hangingPunct="1"/>
            <a:r>
              <a:rPr lang="en-US" altLang="en-US" smtClean="0"/>
              <a:t>Do </a:t>
            </a:r>
            <a:r>
              <a:rPr lang="en-US" altLang="en-US" u="sng" smtClean="0"/>
              <a:t>not</a:t>
            </a:r>
            <a:r>
              <a:rPr lang="en-US" altLang="en-US" smtClean="0"/>
              <a:t> place a semicolon at end of </a:t>
            </a:r>
            <a:r>
              <a:rPr lang="en-US" altLang="en-US" smtClean="0">
                <a:latin typeface="Courier New" pitchFamily="49" charset="0"/>
              </a:rPr>
              <a:t>#include</a:t>
            </a:r>
            <a:r>
              <a:rPr lang="en-US" altLang="en-US" smtClean="0"/>
              <a:t> line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Variables and Literals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Variable</a:t>
            </a:r>
            <a:r>
              <a:rPr lang="en-US" altLang="en-US" dirty="0" smtClean="0"/>
              <a:t>: a storage location in memory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Has a name and a type of data it can hold</a:t>
            </a:r>
          </a:p>
          <a:p>
            <a:pPr lvl="1" eaLnBrk="1" hangingPunct="1"/>
            <a:r>
              <a:rPr lang="en-US" altLang="en-US" dirty="0" smtClean="0"/>
              <a:t>Must be defined before it can be used: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item;</a:t>
            </a:r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83" y="3669827"/>
            <a:ext cx="4870873" cy="295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911" y="4871594"/>
            <a:ext cx="4344516" cy="49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Literals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Literal</a:t>
            </a:r>
            <a:r>
              <a:rPr lang="en-US" altLang="en-US" smtClean="0"/>
              <a:t>: a value that is written into a program’s code.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	</a:t>
            </a:r>
            <a:r>
              <a:rPr lang="en-US" altLang="en-US" sz="2400" smtClean="0"/>
              <a:t>	</a:t>
            </a:r>
            <a:r>
              <a:rPr lang="en-US" altLang="en-US" sz="2800" smtClean="0">
                <a:latin typeface="Courier New" pitchFamily="49" charset="0"/>
              </a:rPr>
              <a:t>"hello, there"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A8218"/>
                </a:solidFill>
              </a:rPr>
              <a:t>(string literal)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		</a:t>
            </a:r>
            <a:r>
              <a:rPr lang="en-US" altLang="en-US" sz="2800" smtClean="0">
                <a:latin typeface="Courier New" pitchFamily="49" charset="0"/>
              </a:rPr>
              <a:t>12 </a:t>
            </a:r>
            <a:r>
              <a:rPr lang="en-US" altLang="en-US" sz="2800" smtClean="0">
                <a:solidFill>
                  <a:srgbClr val="FA8218"/>
                </a:solidFill>
              </a:rPr>
              <a:t>(integer literal)</a:t>
            </a:r>
            <a:endParaRPr lang="en-US" altLang="en-US" sz="2800" u="sng" smtClean="0">
              <a:solidFill>
                <a:srgbClr val="FA8218"/>
              </a:solidFill>
            </a:endParaRP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1623</Words>
  <Application>Microsoft Office PowerPoint</Application>
  <PresentationFormat>On-screen Show (4:3)</PresentationFormat>
  <Paragraphs>479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Lecture 2 Variables, Types, Operators</vt:lpstr>
      <vt:lpstr>The Parts of a C++ Program</vt:lpstr>
      <vt:lpstr>Special Characters</vt:lpstr>
      <vt:lpstr>The cout Object</vt:lpstr>
      <vt:lpstr>The endl Manipulator</vt:lpstr>
      <vt:lpstr>The \n Escape Sequence</vt:lpstr>
      <vt:lpstr>The #include Directive</vt:lpstr>
      <vt:lpstr>Variables and Literals</vt:lpstr>
      <vt:lpstr>Literals</vt:lpstr>
      <vt:lpstr>Integer Literal in Program</vt:lpstr>
      <vt:lpstr>String Literals  </vt:lpstr>
      <vt:lpstr>Types </vt:lpstr>
      <vt:lpstr>Identifiers</vt:lpstr>
      <vt:lpstr>Variable Names</vt:lpstr>
      <vt:lpstr>Names</vt:lpstr>
      <vt:lpstr>C++ Key Words</vt:lpstr>
      <vt:lpstr>Variable Assignments and Initialization</vt:lpstr>
      <vt:lpstr>Variable Initialization</vt:lpstr>
      <vt:lpstr>Declaration and initialization</vt:lpstr>
      <vt:lpstr>Integer Data Types</vt:lpstr>
      <vt:lpstr>Defining Variables</vt:lpstr>
      <vt:lpstr>The char Data Type</vt:lpstr>
      <vt:lpstr>The C++ string Class</vt:lpstr>
      <vt:lpstr>Activity 2  </vt:lpstr>
      <vt:lpstr>Input and type</vt:lpstr>
      <vt:lpstr>Input and output</vt:lpstr>
      <vt:lpstr>String input</vt:lpstr>
      <vt:lpstr>Integers</vt:lpstr>
      <vt:lpstr>Activity 3  </vt:lpstr>
      <vt:lpstr>Floating-Point Data Types</vt:lpstr>
      <vt:lpstr>Floating-Point Data Types</vt:lpstr>
      <vt:lpstr>The bool Data Type</vt:lpstr>
      <vt:lpstr>A technical detail</vt:lpstr>
      <vt:lpstr>Declaring Variables With the auto Key Word</vt:lpstr>
      <vt:lpstr>Scope</vt:lpstr>
      <vt:lpstr>Arithmetic Operators</vt:lpstr>
      <vt:lpstr>Binary Arithmetic Operators</vt:lpstr>
      <vt:lpstr>Simple arithmetic</vt:lpstr>
      <vt:lpstr>Activity 4  </vt:lpstr>
      <vt:lpstr>Arithmetic Operators</vt:lpstr>
      <vt:lpstr>A Closer Look at the / Operator</vt:lpstr>
      <vt:lpstr>A Closer Look at the % Operator</vt:lpstr>
      <vt:lpstr>Comments</vt:lpstr>
      <vt:lpstr>Single-Line Comments</vt:lpstr>
      <vt:lpstr>Multi-Line Comments</vt:lpstr>
      <vt:lpstr>Named Constants</vt:lpstr>
      <vt:lpstr>Named Constants in Program 2-28</vt:lpstr>
      <vt:lpstr>Programming Style</vt:lpstr>
      <vt:lpstr>The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86</cp:revision>
  <dcterms:created xsi:type="dcterms:W3CDTF">2009-12-29T10:39:27Z</dcterms:created>
  <dcterms:modified xsi:type="dcterms:W3CDTF">2018-06-21T19:29:06Z</dcterms:modified>
</cp:coreProperties>
</file>