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49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30" r:id="rId21"/>
    <p:sldId id="432" r:id="rId22"/>
    <p:sldId id="434" r:id="rId23"/>
    <p:sldId id="436" r:id="rId24"/>
    <p:sldId id="437" r:id="rId25"/>
    <p:sldId id="438" r:id="rId26"/>
    <p:sldId id="450" r:id="rId27"/>
    <p:sldId id="439" r:id="rId28"/>
    <p:sldId id="440" r:id="rId29"/>
    <p:sldId id="441" r:id="rId30"/>
    <p:sldId id="445" r:id="rId31"/>
    <p:sldId id="448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0976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0976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34314" y="3031503"/>
            <a:ext cx="7366686" cy="120361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3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Expressions, Type Conversion, </a:t>
            </a:r>
            <a:r>
              <a:rPr lang="en-US" sz="3200" dirty="0"/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 string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Based on slides created by Bjarne </a:t>
            </a:r>
            <a:r>
              <a:rPr lang="en-US" sz="1400" dirty="0" err="1"/>
              <a:t>Stroustrup</a:t>
            </a:r>
            <a:r>
              <a:rPr lang="en-US" sz="1400" dirty="0"/>
              <a:t> &amp; Tony Gaddis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128</a:t>
            </a:r>
          </a:p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C++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When You Mix Apples with Oranges: Type Conversion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Operations are performed between operands of the same type.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If not of the same type, C++ will convert one to be the type of the other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This can impact the results of calculations.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171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Hierarchy of Types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r>
              <a:rPr lang="en-US" altLang="en-US" dirty="0" smtClean="0"/>
              <a:t>Highest:</a:t>
            </a:r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r>
              <a:rPr lang="en-US" altLang="en-US" dirty="0" smtClean="0"/>
              <a:t>Lowest:</a:t>
            </a:r>
          </a:p>
          <a:p>
            <a:pPr eaLnBrk="1" hangingPunct="1">
              <a:lnSpc>
                <a:spcPct val="90000"/>
              </a:lnSpc>
              <a:buFont typeface="Times" pitchFamily="-16" charset="0"/>
              <a:buNone/>
            </a:pPr>
            <a:r>
              <a:rPr lang="en-US" altLang="en-US" dirty="0" smtClean="0"/>
              <a:t>Ranked by largest number they can hold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133600" y="1832922"/>
            <a:ext cx="40322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long double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double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float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unsigned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endParaRPr lang="en-US" altLang="en-US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Courier New" pitchFamily="49" charset="0"/>
              </a:rPr>
              <a:t>int</a:t>
            </a:r>
            <a:endParaRPr lang="en-US" alt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6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 smtClean="0"/>
              <a:t>Type Coercion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u="sng" dirty="0" smtClean="0"/>
              <a:t>Type Coercion</a:t>
            </a:r>
            <a:r>
              <a:rPr lang="en-US" altLang="en-US" sz="2800" dirty="0" smtClean="0"/>
              <a:t>: automatic conversion of an operand to another data type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u="sng" dirty="0" smtClean="0"/>
              <a:t>Promotion</a:t>
            </a:r>
            <a:r>
              <a:rPr lang="en-US" altLang="en-US" sz="2800" dirty="0" smtClean="0"/>
              <a:t>: convert to a higher type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u="sng" dirty="0" smtClean="0"/>
              <a:t>Demotion</a:t>
            </a:r>
            <a:r>
              <a:rPr lang="en-US" altLang="en-US" sz="2800" dirty="0" smtClean="0"/>
              <a:t>: convert to a lower type</a:t>
            </a:r>
            <a:endParaRPr lang="en-US" alt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2467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Coercion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Times" pitchFamily="-16" charset="0"/>
              <a:buNone/>
              <a:defRPr/>
            </a:pPr>
            <a:r>
              <a:rPr lang="en-US" dirty="0" smtClean="0"/>
              <a:t>1)   </a:t>
            </a:r>
            <a:r>
              <a:rPr lang="en-US" dirty="0" smtClean="0">
                <a:latin typeface="Courier New" pitchFamily="-16" charset="0"/>
              </a:rPr>
              <a:t>char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-16" charset="0"/>
              </a:rPr>
              <a:t>short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-16" charset="0"/>
              </a:rPr>
              <a:t>unsigned short</a:t>
            </a:r>
            <a:r>
              <a:rPr lang="en-US" dirty="0" smtClean="0"/>
              <a:t> automatically promoted to </a:t>
            </a:r>
            <a:r>
              <a:rPr lang="en-US" dirty="0" err="1" smtClean="0">
                <a:latin typeface="Courier New" pitchFamily="-16" charset="0"/>
              </a:rPr>
              <a:t>int</a:t>
            </a:r>
            <a:endParaRPr lang="en-US" dirty="0" smtClean="0">
              <a:latin typeface="Courier New" pitchFamily="-16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dirty="0" smtClean="0"/>
              <a:t>2)   When operating on values of different data types, the lower one is promoted to the type of the higher one.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dirty="0" smtClean="0"/>
              <a:t>3)   When using the </a:t>
            </a:r>
            <a:r>
              <a:rPr lang="en-US" dirty="0" smtClean="0">
                <a:latin typeface="Courier New" pitchFamily="-16" charset="0"/>
              </a:rPr>
              <a:t>=</a:t>
            </a:r>
            <a:r>
              <a:rPr lang="en-US" dirty="0" smtClean="0"/>
              <a:t> operator, the type of expression on right will be converted to type of variable on left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246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Overflow and Underflow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smtClean="0"/>
              <a:t>Occurs when assigning a value that is too large (overflow) or too small (underflow) to be held in a variable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smtClean="0"/>
              <a:t>Variable contains value that is ‘wrapped around’ set of possible values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smtClean="0"/>
              <a:t>Different systems may display a warning/error message, stop the program, or continue execution using the incorrect value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386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 </a:t>
            </a:r>
            <a:r>
              <a:rPr lang="en-US" altLang="en-US" dirty="0" smtClean="0"/>
              <a:t>Casting using </a:t>
            </a:r>
            <a:r>
              <a:rPr lang="en-US" altLang="en-US" dirty="0" err="1" smtClean="0"/>
              <a:t>static_cast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Used for manual data type conversion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Useful for floating point division using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: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 smtClean="0">
                <a:latin typeface="Courier New" pitchFamily="49" charset="0"/>
              </a:rPr>
              <a:t>double m;</a:t>
            </a:r>
            <a:br>
              <a:rPr lang="en-US" altLang="en-US" sz="2800" dirty="0" smtClean="0">
                <a:latin typeface="Courier New" pitchFamily="49" charset="0"/>
              </a:rPr>
            </a:br>
            <a:r>
              <a:rPr lang="en-US" altLang="en-US" sz="2800" dirty="0" smtClean="0">
                <a:latin typeface="Courier New" pitchFamily="49" charset="0"/>
              </a:rPr>
              <a:t>m = </a:t>
            </a:r>
            <a:r>
              <a:rPr lang="en-US" altLang="en-US" sz="2800" dirty="0" err="1" smtClean="0">
                <a:latin typeface="Courier New" pitchFamily="49" charset="0"/>
              </a:rPr>
              <a:t>static_cast</a:t>
            </a:r>
            <a:r>
              <a:rPr lang="en-US" altLang="en-US" sz="2800" dirty="0" smtClean="0">
                <a:latin typeface="Courier New" pitchFamily="49" charset="0"/>
              </a:rPr>
              <a:t>&lt;double&gt;(variable);</a:t>
            </a: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Useful to see 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/>
              <a:t> value of a </a:t>
            </a:r>
            <a:r>
              <a:rPr lang="en-US" altLang="en-US" dirty="0" smtClean="0">
                <a:latin typeface="Courier New" pitchFamily="49" charset="0"/>
              </a:rPr>
              <a:t>char</a:t>
            </a:r>
            <a:r>
              <a:rPr lang="en-US" altLang="en-US" dirty="0" smtClean="0"/>
              <a:t> variable:  </a:t>
            </a:r>
          </a:p>
          <a:p>
            <a:pPr eaLnBrk="1" hangingPunct="1">
              <a:lnSpc>
                <a:spcPct val="80000"/>
              </a:lnSpc>
              <a:buFont typeface="Times" pitchFamily="-16" charset="0"/>
              <a:buNone/>
            </a:pP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sz="2800" dirty="0" smtClean="0">
                <a:latin typeface="Courier New" pitchFamily="49" charset="0"/>
              </a:rPr>
              <a:t>char 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 = 'C</a:t>
            </a:r>
            <a:r>
              <a:rPr lang="en-US" altLang="en-US" sz="2800" dirty="0" smtClean="0">
                <a:latin typeface="Courier New" pitchFamily="49" charset="0"/>
              </a:rPr>
              <a:t>';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dirty="0">
                <a:latin typeface="Courier New" pitchFamily="49" charset="0"/>
              </a:rPr>
              <a:t> </a:t>
            </a:r>
            <a:r>
              <a:rPr lang="en-US" altLang="en-US" sz="2800" dirty="0" err="1" smtClean="0">
                <a:latin typeface="Courier New" pitchFamily="49" charset="0"/>
              </a:rPr>
              <a:t>int</a:t>
            </a:r>
            <a:r>
              <a:rPr lang="en-US" altLang="en-US" sz="2800" dirty="0" smtClean="0">
                <a:latin typeface="Courier New" pitchFamily="49" charset="0"/>
              </a:rPr>
              <a:t> </a:t>
            </a:r>
            <a:r>
              <a:rPr lang="en-US" altLang="en-US" sz="2800" dirty="0" err="1" smtClean="0">
                <a:latin typeface="Courier New" pitchFamily="49" charset="0"/>
              </a:rPr>
              <a:t>num</a:t>
            </a:r>
            <a:r>
              <a:rPr lang="en-US" altLang="en-US" sz="2800" dirty="0">
                <a:latin typeface="Courier New" pitchFamily="49" charset="0"/>
              </a:rPr>
              <a:t> </a:t>
            </a:r>
            <a:r>
              <a:rPr lang="en-US" altLang="en-US" sz="2800" dirty="0" smtClean="0">
                <a:latin typeface="Courier New" pitchFamily="49" charset="0"/>
              </a:rPr>
              <a:t>= </a:t>
            </a:r>
            <a:r>
              <a:rPr lang="en-US" altLang="en-US" sz="2800" dirty="0" err="1">
                <a:latin typeface="Courier New" pitchFamily="49" charset="0"/>
              </a:rPr>
              <a:t>static_cast</a:t>
            </a:r>
            <a:r>
              <a:rPr lang="en-US" altLang="en-US" sz="2800" dirty="0">
                <a:latin typeface="Courier New" pitchFamily="49" charset="0"/>
              </a:rPr>
              <a:t>&lt;</a:t>
            </a:r>
            <a:r>
              <a:rPr lang="en-US" altLang="en-US" sz="2800" dirty="0" err="1">
                <a:latin typeface="Courier New" pitchFamily="49" charset="0"/>
              </a:rPr>
              <a:t>int</a:t>
            </a:r>
            <a:r>
              <a:rPr lang="en-US" altLang="en-US" sz="2800" dirty="0">
                <a:latin typeface="Courier New" pitchFamily="49" charset="0"/>
              </a:rPr>
              <a:t>&gt;(</a:t>
            </a:r>
            <a:r>
              <a:rPr lang="en-US" altLang="en-US" sz="2800" dirty="0" err="1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dirty="0">
                <a:latin typeface="Courier New" pitchFamily="49" charset="0"/>
              </a:rPr>
              <a:t> </a:t>
            </a:r>
            <a:r>
              <a:rPr lang="en-US" altLang="en-US" sz="2800" dirty="0" err="1" smtClean="0">
                <a:latin typeface="Courier New" pitchFamily="49" charset="0"/>
              </a:rPr>
              <a:t>cout</a:t>
            </a:r>
            <a:r>
              <a:rPr lang="en-US" altLang="en-US" sz="2800" dirty="0" smtClean="0">
                <a:latin typeface="Courier New" pitchFamily="49" charset="0"/>
              </a:rPr>
              <a:t> &lt;&lt; </a:t>
            </a:r>
            <a:r>
              <a:rPr lang="en-US" altLang="en-US" sz="2800" dirty="0" err="1" smtClean="0">
                <a:latin typeface="Courier New" pitchFamily="49" charset="0"/>
              </a:rPr>
              <a:t>num</a:t>
            </a:r>
            <a:r>
              <a:rPr lang="en-US" altLang="en-US" sz="2800" dirty="0" smtClean="0">
                <a:latin typeface="Courier New" pitchFamily="49" charset="0"/>
              </a:rPr>
              <a:t> ;</a:t>
            </a:r>
            <a:endParaRPr lang="en-US" altLang="en-US" sz="2800" dirty="0" smtClean="0">
              <a:latin typeface="Courier New" pitchFamily="49" charset="0"/>
            </a:endParaRP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115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 Casting in Program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99286"/>
            <a:ext cx="6705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96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C-Style and </a:t>
            </a:r>
            <a:r>
              <a:rPr lang="en-US" dirty="0" err="1" smtClean="0"/>
              <a:t>Prestandard</a:t>
            </a:r>
            <a:r>
              <a:rPr lang="en-US" dirty="0" smtClean="0"/>
              <a:t> Type Cast Expressions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C-Style cast: data type name in </a:t>
            </a:r>
            <a:r>
              <a:rPr lang="en-US" altLang="en-US" dirty="0" smtClean="0">
                <a:latin typeface="Courier New" pitchFamily="49" charset="0"/>
              </a:rPr>
              <a:t>()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   </a:t>
            </a:r>
            <a:r>
              <a:rPr lang="en-US" altLang="en-US" sz="2800" dirty="0" err="1" smtClean="0">
                <a:latin typeface="Courier New" pitchFamily="49" charset="0"/>
              </a:rPr>
              <a:t>cout</a:t>
            </a:r>
            <a:r>
              <a:rPr lang="en-US" altLang="en-US" sz="2800" dirty="0" smtClean="0">
                <a:latin typeface="Courier New" pitchFamily="49" charset="0"/>
              </a:rPr>
              <a:t> &lt;&lt; 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 &lt;&lt; " is " 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Courier New" pitchFamily="49" charset="0"/>
              </a:rPr>
              <a:t>&lt;&lt; (</a:t>
            </a:r>
            <a:r>
              <a:rPr lang="en-US" altLang="en-US" sz="2800" dirty="0" err="1" smtClean="0">
                <a:latin typeface="Courier New" pitchFamily="49" charset="0"/>
              </a:rPr>
              <a:t>int</a:t>
            </a:r>
            <a:r>
              <a:rPr lang="en-US" altLang="en-US" sz="2800" dirty="0" smtClean="0">
                <a:latin typeface="Courier New" pitchFamily="49" charset="0"/>
              </a:rPr>
              <a:t>)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;</a:t>
            </a:r>
            <a:endParaRPr lang="en-US" altLang="en-US" dirty="0" smtClean="0">
              <a:latin typeface="Courier New" pitchFamily="49" charset="0"/>
            </a:endParaRPr>
          </a:p>
          <a:p>
            <a:pPr eaLnBrk="1" hangingPunct="1"/>
            <a:r>
              <a:rPr lang="en-US" altLang="en-US" dirty="0" err="1" smtClean="0"/>
              <a:t>Prestandard</a:t>
            </a:r>
            <a:r>
              <a:rPr lang="en-US" altLang="en-US" dirty="0" smtClean="0"/>
              <a:t> C++ cast: value in </a:t>
            </a:r>
            <a:r>
              <a:rPr lang="en-US" altLang="en-US" dirty="0" smtClean="0">
                <a:latin typeface="Courier New" pitchFamily="49" charset="0"/>
              </a:rPr>
              <a:t>()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dirty="0" smtClean="0">
                <a:latin typeface="Courier New" pitchFamily="49" charset="0"/>
              </a:rPr>
              <a:t>	 </a:t>
            </a:r>
            <a:r>
              <a:rPr lang="en-US" altLang="en-US" sz="2800" dirty="0" err="1" smtClean="0">
                <a:latin typeface="Courier New" pitchFamily="49" charset="0"/>
              </a:rPr>
              <a:t>cout</a:t>
            </a:r>
            <a:r>
              <a:rPr lang="en-US" altLang="en-US" sz="2800" dirty="0" smtClean="0">
                <a:latin typeface="Courier New" pitchFamily="49" charset="0"/>
              </a:rPr>
              <a:t> &lt;&lt; 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 &lt;&lt; " is " 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Courier New" pitchFamily="49" charset="0"/>
              </a:rPr>
              <a:t>&lt;&lt; </a:t>
            </a:r>
            <a:r>
              <a:rPr lang="en-US" altLang="en-US" sz="2800" dirty="0" err="1" smtClean="0">
                <a:latin typeface="Courier New" pitchFamily="49" charset="0"/>
              </a:rPr>
              <a:t>int</a:t>
            </a:r>
            <a:r>
              <a:rPr lang="en-US" altLang="en-US" sz="2800" dirty="0" smtClean="0">
                <a:latin typeface="Courier New" pitchFamily="49" charset="0"/>
              </a:rPr>
              <a:t>(</a:t>
            </a:r>
            <a:r>
              <a:rPr lang="en-US" altLang="en-US" sz="2800" dirty="0" err="1" smtClean="0">
                <a:latin typeface="Courier New" pitchFamily="49" charset="0"/>
              </a:rPr>
              <a:t>ch</a:t>
            </a:r>
            <a:r>
              <a:rPr lang="en-US" altLang="en-US" sz="2800" dirty="0" smtClean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altLang="en-US" dirty="0" smtClean="0"/>
              <a:t>Both are still supported in C++, although </a:t>
            </a:r>
            <a:r>
              <a:rPr lang="en-US" altLang="en-US" dirty="0" err="1" smtClean="0">
                <a:latin typeface="Courier New" pitchFamily="49" charset="0"/>
              </a:rPr>
              <a:t>static_cast</a:t>
            </a:r>
            <a:r>
              <a:rPr lang="en-US" altLang="en-US" dirty="0" smtClean="0"/>
              <a:t> is preferred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128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Multiple Assignment and Combined Assignment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28650" y="1589903"/>
            <a:ext cx="7886700" cy="458706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The </a:t>
            </a:r>
            <a:r>
              <a:rPr lang="en-US" altLang="en-US" sz="3200" dirty="0" smtClean="0">
                <a:latin typeface="Courier New" pitchFamily="49" charset="0"/>
              </a:rPr>
              <a:t>=</a:t>
            </a:r>
            <a:r>
              <a:rPr lang="en-US" altLang="en-US" sz="3200" dirty="0" smtClean="0"/>
              <a:t> can be used to assign a value to multiple variables</a:t>
            </a:r>
            <a:r>
              <a:rPr lang="en-US" altLang="en-US" sz="3200" dirty="0" smtClean="0"/>
              <a:t>:</a:t>
            </a:r>
          </a:p>
          <a:p>
            <a:pPr marL="0" indent="0" eaLnBrk="1" hangingPunct="1">
              <a:buNone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    </a:t>
            </a:r>
            <a:endParaRPr lang="en-US" altLang="en-US" sz="3200" dirty="0" smtClean="0"/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Courier New" pitchFamily="49" charset="0"/>
              </a:rPr>
              <a:t>	</a:t>
            </a:r>
            <a:r>
              <a:rPr lang="en-US" altLang="en-US" sz="2400" dirty="0" err="1" smtClean="0">
                <a:latin typeface="Courier New" pitchFamily="49" charset="0"/>
              </a:rPr>
              <a:t>int</a:t>
            </a:r>
            <a:r>
              <a:rPr lang="en-US" altLang="en-US" sz="2400" dirty="0" smtClean="0">
                <a:latin typeface="Courier New" pitchFamily="49" charset="0"/>
              </a:rPr>
              <a:t> x, y, z;</a:t>
            </a:r>
          </a:p>
          <a:p>
            <a:pPr lvl="1" eaLnBrk="1" hangingPunct="1">
              <a:buFontTx/>
              <a:buNone/>
            </a:pPr>
            <a:r>
              <a:rPr lang="en-US" altLang="en-US" sz="2400" dirty="0">
                <a:latin typeface="Courier New" pitchFamily="49" charset="0"/>
              </a:rPr>
              <a:t> </a:t>
            </a:r>
            <a:r>
              <a:rPr lang="en-US" altLang="en-US" sz="2400" dirty="0" smtClean="0">
                <a:latin typeface="Courier New" pitchFamily="49" charset="0"/>
              </a:rPr>
              <a:t>x </a:t>
            </a:r>
            <a:r>
              <a:rPr lang="en-US" altLang="en-US" sz="2400" dirty="0" smtClean="0">
                <a:latin typeface="Courier New" pitchFamily="49" charset="0"/>
              </a:rPr>
              <a:t>= y = z = 5</a:t>
            </a:r>
            <a:r>
              <a:rPr lang="en-US" altLang="en-US" sz="2400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altLang="en-US" sz="2400" dirty="0" smtClean="0">
              <a:latin typeface="Courier New" pitchFamily="49" charset="0"/>
            </a:endParaRPr>
          </a:p>
          <a:p>
            <a:pPr eaLnBrk="1" hangingPunct="1"/>
            <a:r>
              <a:rPr lang="en-US" altLang="en-US" sz="3200" dirty="0" smtClean="0"/>
              <a:t>Value of </a:t>
            </a:r>
            <a:r>
              <a:rPr lang="en-US" altLang="en-US" sz="3200" dirty="0" smtClean="0">
                <a:latin typeface="Courier New" pitchFamily="49" charset="0"/>
              </a:rPr>
              <a:t>=</a:t>
            </a:r>
            <a:r>
              <a:rPr lang="en-US" altLang="en-US" sz="3200" dirty="0" smtClean="0"/>
              <a:t> is the value that is </a:t>
            </a:r>
            <a:r>
              <a:rPr lang="en-US" altLang="en-US" sz="3200" dirty="0" smtClean="0"/>
              <a:t>assigned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1873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Combined Assignment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Look at the following statement:</a:t>
            </a:r>
            <a:br>
              <a:rPr lang="en-US" altLang="en-US" smtClean="0"/>
            </a:br>
            <a:endParaRPr lang="en-US" altLang="en-US" sz="3600" smtClean="0"/>
          </a:p>
          <a:p>
            <a:pPr lvl="1" eaLnBrk="1" hangingPunct="1">
              <a:buFontTx/>
              <a:buNone/>
            </a:pPr>
            <a:r>
              <a:rPr lang="en-US" altLang="en-US" sz="3200" smtClean="0"/>
              <a:t>	</a:t>
            </a:r>
            <a:r>
              <a:rPr lang="en-US" altLang="en-US" sz="3200" smtClean="0">
                <a:latin typeface="Courier New" pitchFamily="49" charset="0"/>
              </a:rPr>
              <a:t>sum = sum + 1;</a:t>
            </a:r>
            <a:endParaRPr lang="en-US" altLang="en-US" sz="3200" smtClean="0"/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>This adds 1 to the variable </a:t>
            </a:r>
            <a:r>
              <a:rPr lang="en-US" altLang="en-US" sz="3200" b="1" smtClean="0">
                <a:solidFill>
                  <a:srgbClr val="FA8218"/>
                </a:solidFill>
                <a:latin typeface="Courier New" pitchFamily="49" charset="0"/>
              </a:rPr>
              <a:t>sum</a:t>
            </a:r>
            <a:r>
              <a:rPr lang="en-US" altLang="en-US" sz="3200" smtClean="0"/>
              <a:t>. 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15" y="4159465"/>
            <a:ext cx="84677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69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Mathematical Expressions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800" smtClean="0"/>
              <a:t>Can create complex expressions using multiple mathematical operators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2800" smtClean="0"/>
              <a:t>An expression can be a literal, a variable, or a mathematical combination of constants and variables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2800" smtClean="0"/>
              <a:t>Can be used in assignment, </a:t>
            </a:r>
            <a:r>
              <a:rPr lang="en-US" altLang="en-US" sz="2800" smtClean="0">
                <a:latin typeface="Courier New" pitchFamily="49" charset="0"/>
              </a:rPr>
              <a:t>cout</a:t>
            </a:r>
            <a:r>
              <a:rPr lang="en-US" altLang="en-US" sz="2800" smtClean="0"/>
              <a:t>, other statements: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latin typeface="Courier New" pitchFamily="49" charset="0"/>
              </a:rPr>
              <a:t>area = 2 * PI * radius;</a:t>
            </a:r>
          </a:p>
          <a:p>
            <a:pPr lvl="1" eaLnBrk="1" hangingPunct="1">
              <a:lnSpc>
                <a:spcPct val="85000"/>
              </a:lnSpc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cout &lt;&lt; "border is: " &lt;&lt; 2*(l+w);</a:t>
            </a:r>
            <a:endParaRPr lang="en-US" altLang="en-US" sz="2400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235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Combined Assignment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combined assignment operators provide a shorthand for these types of statements.</a:t>
            </a:r>
          </a:p>
          <a:p>
            <a:pPr eaLnBrk="1" hangingPunct="1"/>
            <a:r>
              <a:rPr lang="en-US" altLang="en-US" sz="2800" smtClean="0"/>
              <a:t>The statement</a:t>
            </a: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sum = sum + 1;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is equivalent to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 sum += 1;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06" y="4269389"/>
            <a:ext cx="84486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7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Formatting Output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Can control how output displays for numeric, string data:</a:t>
            </a:r>
          </a:p>
          <a:p>
            <a:pPr lvl="1" eaLnBrk="1" hangingPunct="1"/>
            <a:r>
              <a:rPr lang="en-US" altLang="en-US" dirty="0" smtClean="0"/>
              <a:t>size</a:t>
            </a:r>
          </a:p>
          <a:p>
            <a:pPr lvl="1" eaLnBrk="1" hangingPunct="1"/>
            <a:r>
              <a:rPr lang="en-US" altLang="en-US" dirty="0" smtClean="0"/>
              <a:t>position</a:t>
            </a:r>
          </a:p>
          <a:p>
            <a:pPr lvl="1" eaLnBrk="1" hangingPunct="1"/>
            <a:r>
              <a:rPr lang="en-US" altLang="en-US" dirty="0" smtClean="0"/>
              <a:t>number of digits</a:t>
            </a:r>
          </a:p>
          <a:p>
            <a:pPr eaLnBrk="1" hangingPunct="1"/>
            <a:r>
              <a:rPr lang="en-US" altLang="en-US" dirty="0" smtClean="0"/>
              <a:t>Requires </a:t>
            </a:r>
            <a:r>
              <a:rPr lang="en-US" altLang="en-US" dirty="0" err="1" smtClean="0">
                <a:latin typeface="Courier New" pitchFamily="49" charset="0"/>
              </a:rPr>
              <a:t>iomanip</a:t>
            </a:r>
            <a:r>
              <a:rPr lang="en-US" altLang="en-US" dirty="0" smtClean="0"/>
              <a:t> header file</a:t>
            </a:r>
          </a:p>
          <a:p>
            <a:r>
              <a:rPr lang="en-US" altLang="en-US" dirty="0"/>
              <a:t>Used to control how an output field is displayed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Some affect just the next value displayed:</a:t>
            </a:r>
          </a:p>
          <a:p>
            <a:pPr lvl="1"/>
            <a:r>
              <a:rPr lang="en-US" altLang="en-US" dirty="0" err="1">
                <a:latin typeface="Courier New" pitchFamily="49" charset="0"/>
              </a:rPr>
              <a:t>setw</a:t>
            </a:r>
            <a:r>
              <a:rPr lang="en-US" altLang="en-US" dirty="0">
                <a:latin typeface="Courier New" pitchFamily="49" charset="0"/>
              </a:rPr>
              <a:t>(x)</a:t>
            </a:r>
            <a:r>
              <a:rPr lang="en-US" altLang="en-US" dirty="0"/>
              <a:t>: print in a field at least </a:t>
            </a:r>
            <a:r>
              <a:rPr lang="en-US" altLang="en-US" dirty="0">
                <a:latin typeface="Courier New" pitchFamily="49" charset="0"/>
              </a:rPr>
              <a:t>x</a:t>
            </a:r>
            <a:r>
              <a:rPr lang="en-US" altLang="en-US" dirty="0"/>
              <a:t> spaces wide.  Use more spaces if field is not wide enough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49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dirty="0" smtClean="0"/>
              <a:t> Stream Manipulator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52" y="1447800"/>
            <a:ext cx="4103660" cy="4088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781" y="5414319"/>
            <a:ext cx="6172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4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Stream Manipulators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Some affect values until changed again: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itchFamily="49" charset="0"/>
              </a:rPr>
              <a:t>fixed</a:t>
            </a:r>
            <a:r>
              <a:rPr lang="en-US" altLang="en-US" sz="2000" dirty="0" smtClean="0"/>
              <a:t>: use decimal notation for floating-point values</a:t>
            </a:r>
            <a:endParaRPr lang="en-US" altLang="en-US" sz="2000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>
                <a:latin typeface="Courier New" pitchFamily="49" charset="0"/>
              </a:rPr>
              <a:t>setprecision</a:t>
            </a:r>
            <a:r>
              <a:rPr lang="en-US" altLang="en-US" sz="2000" dirty="0" smtClean="0">
                <a:latin typeface="Courier New" pitchFamily="49" charset="0"/>
              </a:rPr>
              <a:t>(x)</a:t>
            </a:r>
            <a:r>
              <a:rPr lang="en-US" altLang="en-US" sz="2000" dirty="0" smtClean="0"/>
              <a:t>: when used with </a:t>
            </a:r>
            <a:r>
              <a:rPr lang="en-US" altLang="en-US" sz="2000" dirty="0" smtClean="0">
                <a:latin typeface="Courier New" pitchFamily="49" charset="0"/>
              </a:rPr>
              <a:t>fixed</a:t>
            </a:r>
            <a:r>
              <a:rPr lang="en-US" altLang="en-US" sz="2000" dirty="0" smtClean="0"/>
              <a:t>, print floating-point value using </a:t>
            </a:r>
            <a:r>
              <a:rPr lang="en-US" altLang="en-US" sz="2000" dirty="0" smtClean="0">
                <a:latin typeface="Courier New" pitchFamily="49" charset="0"/>
              </a:rPr>
              <a:t>x</a:t>
            </a:r>
            <a:r>
              <a:rPr lang="en-US" altLang="en-US" sz="2000" dirty="0" smtClean="0"/>
              <a:t> digits after the decimal.  Without </a:t>
            </a:r>
            <a:r>
              <a:rPr lang="en-US" altLang="en-US" sz="2000" dirty="0" smtClean="0">
                <a:latin typeface="Courier New" pitchFamily="49" charset="0"/>
              </a:rPr>
              <a:t>fixed</a:t>
            </a:r>
            <a:r>
              <a:rPr lang="en-US" altLang="en-US" sz="2000" dirty="0" smtClean="0"/>
              <a:t>, print floating-point value using x significant digits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>
                <a:latin typeface="Courier New" pitchFamily="49" charset="0"/>
              </a:rPr>
              <a:t>showpoint</a:t>
            </a:r>
            <a:r>
              <a:rPr lang="en-US" altLang="en-US" sz="2000" dirty="0" smtClean="0"/>
              <a:t>: always print decimal for floating-point values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108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More Stream Manipulators in Program 3-17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524000"/>
            <a:ext cx="66770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162800" y="6019800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402970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Stream Manipulators in Program 3-17</a:t>
            </a: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600200"/>
            <a:ext cx="72104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4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6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Modify your Activity 5 program to display the Fahrenheit value only for 2 decimal places.</a:t>
            </a: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Note: Use the following equation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400" y="3116894"/>
            <a:ext cx="31718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71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Stream Manipulators</a:t>
            </a: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114550"/>
            <a:ext cx="78581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51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Working with Characters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Objects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</a:t>
            </a:r>
            <a:r>
              <a:rPr lang="en-US" altLang="en-US" b="1" smtClean="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en-US" smtClean="0"/>
              <a:t> with the &gt;&gt; operator to input strings can cause problems:</a:t>
            </a:r>
          </a:p>
          <a:p>
            <a:pPr eaLnBrk="1" hangingPunct="1"/>
            <a:r>
              <a:rPr lang="en-US" altLang="en-US" smtClean="0"/>
              <a:t>It passes over and ignores any leading </a:t>
            </a:r>
            <a:r>
              <a:rPr lang="en-US" altLang="en-US" i="1" smtClean="0"/>
              <a:t>whitespace characters (spaces, tabs, or line breaks)</a:t>
            </a:r>
          </a:p>
          <a:p>
            <a:pPr eaLnBrk="1" hangingPunct="1"/>
            <a:r>
              <a:rPr lang="en-US" altLang="en-US" smtClean="0"/>
              <a:t>To work around this problem, you can use a C++ function named </a:t>
            </a:r>
            <a:r>
              <a:rPr lang="en-US" altLang="en-US" b="1" smtClean="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20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dirty="0" smtClean="0"/>
              <a:t> in Program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2" y="1553691"/>
            <a:ext cx="5476875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25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 of Operations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" pitchFamily="-16" charset="0"/>
              <a:buNone/>
            </a:pPr>
            <a:r>
              <a:rPr lang="en-US" altLang="en-US" sz="2800" smtClean="0"/>
              <a:t>In an expression with more than one operator, evaluate in this order: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-</a:t>
            </a:r>
            <a:r>
              <a:rPr lang="en-US" altLang="en-US" sz="2400" smtClean="0"/>
              <a:t> (unary negation), in order, left to right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* / %</a:t>
            </a:r>
            <a:r>
              <a:rPr lang="en-US" altLang="en-US" sz="2400" smtClean="0"/>
              <a:t>, in order, left to right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Courier New" pitchFamily="49" charset="0"/>
              </a:rPr>
              <a:t>	+ -</a:t>
            </a:r>
            <a:r>
              <a:rPr lang="en-US" altLang="en-US" sz="2400" smtClean="0"/>
              <a:t>, in order, left to right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smtClean="0">
                <a:latin typeface="Courier New" pitchFamily="49" charset="0"/>
              </a:rPr>
              <a:t>	</a:t>
            </a:r>
            <a:r>
              <a:rPr lang="en-US" altLang="en-US" sz="2800" smtClean="0"/>
              <a:t>In the expression </a:t>
            </a:r>
            <a:r>
              <a:rPr lang="en-US" altLang="en-US" sz="2800" smtClean="0">
                <a:latin typeface="Courier New" pitchFamily="49" charset="0"/>
              </a:rPr>
              <a:t>2 + 2 * 2 </a:t>
            </a:r>
            <a:r>
              <a:rPr lang="en-US" altLang="en-US" sz="2800" smtClean="0"/>
              <a:t>–</a:t>
            </a:r>
            <a:r>
              <a:rPr lang="en-US" altLang="en-US" sz="2800" smtClean="0">
                <a:latin typeface="Courier New" pitchFamily="49" charset="0"/>
              </a:rPr>
              <a:t> 2 </a:t>
            </a:r>
          </a:p>
          <a:p>
            <a:pPr eaLnBrk="1" hangingPunct="1"/>
            <a:endParaRPr lang="en-US" altLang="en-US" smtClean="0"/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4648200" y="4343400"/>
            <a:ext cx="1219200" cy="1098550"/>
            <a:chOff x="3264" y="3120"/>
            <a:chExt cx="768" cy="692"/>
          </a:xfrm>
        </p:grpSpPr>
        <p:sp>
          <p:nvSpPr>
            <p:cNvPr id="14347" name="Text Box 4"/>
            <p:cNvSpPr txBox="1">
              <a:spLocks noChangeArrowheads="1"/>
            </p:cNvSpPr>
            <p:nvPr/>
          </p:nvSpPr>
          <p:spPr bwMode="auto">
            <a:xfrm>
              <a:off x="3264" y="3446"/>
              <a:ext cx="7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evaluate 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first</a:t>
              </a:r>
            </a:p>
          </p:txBody>
        </p:sp>
        <p:sp>
          <p:nvSpPr>
            <p:cNvPr id="14348" name="Line 5"/>
            <p:cNvSpPr>
              <a:spLocks noChangeShapeType="1"/>
            </p:cNvSpPr>
            <p:nvPr/>
          </p:nvSpPr>
          <p:spPr bwMode="auto">
            <a:xfrm flipH="1" flipV="1">
              <a:off x="3552" y="3120"/>
              <a:ext cx="48" cy="24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1" name="Group 10"/>
          <p:cNvGrpSpPr>
            <a:grpSpLocks/>
          </p:cNvGrpSpPr>
          <p:nvPr/>
        </p:nvGrpSpPr>
        <p:grpSpPr bwMode="auto">
          <a:xfrm>
            <a:off x="3048000" y="4343400"/>
            <a:ext cx="1295400" cy="1114425"/>
            <a:chOff x="2208" y="3120"/>
            <a:chExt cx="816" cy="702"/>
          </a:xfrm>
        </p:grpSpPr>
        <p:sp>
          <p:nvSpPr>
            <p:cNvPr id="14345" name="Rectangle 6"/>
            <p:cNvSpPr>
              <a:spLocks noChangeArrowheads="1"/>
            </p:cNvSpPr>
            <p:nvPr/>
          </p:nvSpPr>
          <p:spPr bwMode="auto">
            <a:xfrm>
              <a:off x="2208" y="3456"/>
              <a:ext cx="81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evaluate 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second</a:t>
              </a:r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 flipV="1">
              <a:off x="2640" y="3120"/>
              <a:ext cx="240" cy="288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2" name="Group 12"/>
          <p:cNvGrpSpPr>
            <a:grpSpLocks/>
          </p:cNvGrpSpPr>
          <p:nvPr/>
        </p:nvGrpSpPr>
        <p:grpSpPr bwMode="auto">
          <a:xfrm>
            <a:off x="5791200" y="4267200"/>
            <a:ext cx="1676400" cy="1038225"/>
            <a:chOff x="4032" y="3120"/>
            <a:chExt cx="1056" cy="654"/>
          </a:xfrm>
        </p:grpSpPr>
        <p:sp>
          <p:nvSpPr>
            <p:cNvPr id="14343" name="Rectangle 8"/>
            <p:cNvSpPr>
              <a:spLocks noChangeArrowheads="1"/>
            </p:cNvSpPr>
            <p:nvPr/>
          </p:nvSpPr>
          <p:spPr bwMode="auto">
            <a:xfrm>
              <a:off x="4032" y="3408"/>
              <a:ext cx="105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evaluate </a:t>
              </a: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third</a:t>
              </a:r>
            </a:p>
          </p:txBody>
        </p:sp>
        <p:sp>
          <p:nvSpPr>
            <p:cNvPr id="14344" name="Line 9"/>
            <p:cNvSpPr>
              <a:spLocks noChangeShapeType="1"/>
            </p:cNvSpPr>
            <p:nvPr/>
          </p:nvSpPr>
          <p:spPr bwMode="auto">
            <a:xfrm flipH="1" flipV="1">
              <a:off x="4176" y="3120"/>
              <a:ext cx="384" cy="24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306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/>
              <a:t> </a:t>
            </a:r>
            <a:r>
              <a:rPr lang="en-US" dirty="0" smtClean="0"/>
              <a:t>Member Functions and Operators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find the length of a string: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To concatenate (join) multiple strings: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447800" y="2209800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string state = "Texas";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int size = state.length();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447800" y="4114800"/>
            <a:ext cx="6629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greeting2 = greeting1 + name1;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greeting1 = greeting1 + name2;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Or using the </a:t>
            </a:r>
            <a:r>
              <a:rPr lang="en-US" altLang="en-US" sz="2400" b="1">
                <a:latin typeface="Courier New" pitchFamily="49" charset="0"/>
                <a:cs typeface="Courier New" pitchFamily="49" charset="0"/>
              </a:rPr>
              <a:t>+=</a:t>
            </a:r>
            <a:r>
              <a:rPr lang="en-US" altLang="en-US" sz="2400"/>
              <a:t> combined assignment operator: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	greeting1 += name2; </a:t>
            </a:r>
          </a:p>
        </p:txBody>
      </p:sp>
    </p:spTree>
    <p:extLst>
      <p:ext uri="{BB962C8B-B14F-4D97-AF65-F5344CB8AC3E}">
        <p14:creationId xmlns:p14="http://schemas.microsoft.com/office/powerpoint/2010/main" val="224712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next </a:t>
            </a:r>
            <a:r>
              <a:rPr lang="en-US" dirty="0" smtClean="0"/>
              <a:t>lectures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Will talk about Selection and Loops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0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 of Operations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360" y="1690689"/>
            <a:ext cx="64674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87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Use of Parenthesis to override the order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parentheses ( ) can be used to override the order of operations: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itchFamily="49" charset="0"/>
              </a:rPr>
              <a:t> 2 + 2  *  2 </a:t>
            </a:r>
            <a:r>
              <a:rPr lang="en-US" altLang="en-US" sz="2400" dirty="0" smtClean="0"/>
              <a:t>–</a:t>
            </a:r>
            <a:r>
              <a:rPr lang="en-US" altLang="en-US" sz="2400" dirty="0" smtClean="0">
                <a:latin typeface="Courier New" pitchFamily="49" charset="0"/>
              </a:rPr>
              <a:t> 2  = 4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itchFamily="49" charset="0"/>
              </a:rPr>
              <a:t>(2 + 2) *  2 </a:t>
            </a:r>
            <a:r>
              <a:rPr lang="en-US" altLang="en-US" sz="2400" dirty="0" smtClean="0"/>
              <a:t>–</a:t>
            </a:r>
            <a:r>
              <a:rPr lang="en-US" altLang="en-US" sz="2400" dirty="0" smtClean="0">
                <a:latin typeface="Courier New" pitchFamily="49" charset="0"/>
              </a:rPr>
              <a:t> 2  = 6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itchFamily="49" charset="0"/>
              </a:rPr>
              <a:t> 2 + 2  * (2 </a:t>
            </a:r>
            <a:r>
              <a:rPr lang="en-US" altLang="en-US" sz="2400" dirty="0" smtClean="0"/>
              <a:t>–</a:t>
            </a:r>
            <a:r>
              <a:rPr lang="en-US" altLang="en-US" sz="2400" dirty="0" smtClean="0">
                <a:latin typeface="Courier New" pitchFamily="49" charset="0"/>
              </a:rPr>
              <a:t> 2) = 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itchFamily="49" charset="0"/>
              </a:rPr>
              <a:t>(2 + 2) * (2 </a:t>
            </a:r>
            <a:r>
              <a:rPr lang="en-US" altLang="en-US" sz="2400" dirty="0" smtClean="0"/>
              <a:t>–</a:t>
            </a:r>
            <a:r>
              <a:rPr lang="en-US" altLang="en-US" sz="2400" dirty="0" smtClean="0">
                <a:latin typeface="Courier New" pitchFamily="49" charset="0"/>
              </a:rPr>
              <a:t> 2) = 0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086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Grouping with Parentheses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2209800"/>
            <a:ext cx="68707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26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Algebraic Expressions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Multiplication requires an operator: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i="1" dirty="0" smtClean="0">
                <a:latin typeface="Times New Roman" pitchFamily="18" charset="0"/>
              </a:rPr>
              <a:t>Area=</a:t>
            </a:r>
            <a:r>
              <a:rPr lang="en-US" altLang="en-US" i="1" dirty="0" err="1" smtClean="0">
                <a:latin typeface="Times New Roman" pitchFamily="18" charset="0"/>
              </a:rPr>
              <a:t>lw</a:t>
            </a:r>
            <a:r>
              <a:rPr lang="en-US" altLang="en-US" dirty="0" smtClean="0"/>
              <a:t> is written as </a:t>
            </a:r>
            <a:r>
              <a:rPr lang="en-US" altLang="en-US" dirty="0" smtClean="0">
                <a:latin typeface="Courier New" pitchFamily="49" charset="0"/>
              </a:rPr>
              <a:t>Area = l * w;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There is no exponentiation operator:</a:t>
            </a:r>
          </a:p>
          <a:p>
            <a:pPr lvl="1" eaLnBrk="1" hangingPunct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i="1" dirty="0" smtClean="0">
                <a:latin typeface="Times New Roman" pitchFamily="18" charset="0"/>
              </a:rPr>
              <a:t>Area=s</a:t>
            </a:r>
            <a:r>
              <a:rPr lang="en-US" altLang="en-US" i="1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/>
              <a:t> is written as </a:t>
            </a:r>
            <a:r>
              <a:rPr lang="en-US" altLang="en-US" dirty="0" smtClean="0">
                <a:latin typeface="Courier New" pitchFamily="49" charset="0"/>
              </a:rPr>
              <a:t>Area = pow(s, 2);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Parentheses may be needed to maintain order of operations: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 smtClean="0"/>
              <a:t>					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 smtClean="0"/>
              <a:t>                                            is written as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 smtClean="0"/>
              <a:t>					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en-US" sz="2400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 smtClean="0">
                <a:latin typeface="Courier New" pitchFamily="49" charset="0"/>
              </a:rPr>
              <a:t>m = (y2-y1) /(x2-x1);</a:t>
            </a:r>
            <a:endParaRPr lang="en-US" altLang="en-US" sz="2400" dirty="0" smtClean="0"/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297429"/>
              </p:ext>
            </p:extLst>
          </p:nvPr>
        </p:nvGraphicFramePr>
        <p:xfrm>
          <a:off x="990600" y="3760433"/>
          <a:ext cx="2133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748975" imgH="393529" progId="Equation.3">
                  <p:embed/>
                </p:oleObj>
              </mc:Choice>
              <mc:Fallback>
                <p:oleObj name="Equation" r:id="rId3" imgW="74897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60433"/>
                        <a:ext cx="2133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70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Algebraic Expressions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2628900"/>
            <a:ext cx="85153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95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5 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Create a program temperature.cpp to take a Celsius value from user input and convert it to equivalent Fahrenheit value. </a:t>
            </a: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Note: Use the following equation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400" y="3116894"/>
            <a:ext cx="31718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636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3731</TotalTime>
  <Words>761</Words>
  <Application>Microsoft Office PowerPoint</Application>
  <PresentationFormat>On-screen Show (4:3)</PresentationFormat>
  <Paragraphs>161</Paragraphs>
  <Slides>31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Lecture 3 Expressions, Type Conversion, and string</vt:lpstr>
      <vt:lpstr>Mathematical Expressions</vt:lpstr>
      <vt:lpstr>Order of Operations</vt:lpstr>
      <vt:lpstr>Order of Operations</vt:lpstr>
      <vt:lpstr>Use of Parenthesis to override the order</vt:lpstr>
      <vt:lpstr>Grouping with Parentheses</vt:lpstr>
      <vt:lpstr>Algebraic Expressions</vt:lpstr>
      <vt:lpstr>Algebraic Expressions</vt:lpstr>
      <vt:lpstr>Activity 5 </vt:lpstr>
      <vt:lpstr>When You Mix Apples with Oranges: Type Conversion</vt:lpstr>
      <vt:lpstr>Hierarchy of Types</vt:lpstr>
      <vt:lpstr>Type Coercion</vt:lpstr>
      <vt:lpstr>Coercion Rules</vt:lpstr>
      <vt:lpstr>Overflow and Underflow</vt:lpstr>
      <vt:lpstr>Type Casting using static_cast</vt:lpstr>
      <vt:lpstr>Type Casting in Program</vt:lpstr>
      <vt:lpstr>C-Style and Prestandard Type Cast Expressions</vt:lpstr>
      <vt:lpstr>Multiple Assignment and Combined Assignment</vt:lpstr>
      <vt:lpstr>Combined Assignment</vt:lpstr>
      <vt:lpstr>Combined Assignment</vt:lpstr>
      <vt:lpstr>Formatting Output</vt:lpstr>
      <vt:lpstr>The setw Stream Manipulator</vt:lpstr>
      <vt:lpstr>Stream Manipulators</vt:lpstr>
      <vt:lpstr>More Stream Manipulators in Program 3-17</vt:lpstr>
      <vt:lpstr>More Stream Manipulators in Program 3-17</vt:lpstr>
      <vt:lpstr>Activity 6 </vt:lpstr>
      <vt:lpstr>Stream Manipulators</vt:lpstr>
      <vt:lpstr> Working with Characters and string Objects </vt:lpstr>
      <vt:lpstr>Using getline in Program</vt:lpstr>
      <vt:lpstr>string Member Functions and Operators</vt:lpstr>
      <vt:lpstr>The next lectures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90</cp:revision>
  <dcterms:created xsi:type="dcterms:W3CDTF">2009-12-29T10:39:27Z</dcterms:created>
  <dcterms:modified xsi:type="dcterms:W3CDTF">2018-06-26T19:22:38Z</dcterms:modified>
</cp:coreProperties>
</file>