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344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4" r:id="rId31"/>
    <p:sldId id="345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46" r:id="rId44"/>
    <p:sldId id="308" r:id="rId45"/>
    <p:sldId id="312" r:id="rId46"/>
    <p:sldId id="313" r:id="rId47"/>
    <p:sldId id="314" r:id="rId48"/>
    <p:sldId id="315" r:id="rId49"/>
    <p:sldId id="316" r:id="rId50"/>
    <p:sldId id="318" r:id="rId51"/>
    <p:sldId id="319" r:id="rId52"/>
    <p:sldId id="320" r:id="rId53"/>
    <p:sldId id="322" r:id="rId54"/>
    <p:sldId id="323" r:id="rId55"/>
    <p:sldId id="324" r:id="rId56"/>
    <p:sldId id="325" r:id="rId57"/>
    <p:sldId id="326" r:id="rId58"/>
    <p:sldId id="327" r:id="rId59"/>
    <p:sldId id="329" r:id="rId60"/>
    <p:sldId id="330" r:id="rId61"/>
    <p:sldId id="331" r:id="rId62"/>
    <p:sldId id="332" r:id="rId63"/>
    <p:sldId id="334" r:id="rId64"/>
    <p:sldId id="335" r:id="rId65"/>
    <p:sldId id="336" r:id="rId66"/>
    <p:sldId id="337" r:id="rId67"/>
    <p:sldId id="338" r:id="rId68"/>
    <p:sldId id="348" r:id="rId69"/>
    <p:sldId id="340" r:id="rId70"/>
    <p:sldId id="341" r:id="rId71"/>
    <p:sldId id="342" r:id="rId72"/>
    <p:sldId id="343" r:id="rId73"/>
    <p:sldId id="347" r:id="rId7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D0A026-F0FA-4182-9AAC-1FECDBAA3B71}" type="slidenum">
              <a:rPr lang="en-CA" altLang="en-US"/>
              <a:pPr eaLnBrk="1" hangingPunct="1"/>
              <a:t>29</a:t>
            </a:fld>
            <a:endParaRPr lang="en-CA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8137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C524F0-D417-4816-96B2-EC2EF83F49FD}" type="slidenum">
              <a:rPr lang="en-CA" altLang="en-US"/>
              <a:pPr eaLnBrk="1" hangingPunct="1"/>
              <a:t>30</a:t>
            </a:fld>
            <a:endParaRPr lang="en-CA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6232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31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90906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64A496-2AF5-4B8F-AAEA-C2395C608CEC}" type="slidenum">
              <a:rPr lang="en-CA" altLang="en-US"/>
              <a:pPr eaLnBrk="1" hangingPunct="1"/>
              <a:t>34</a:t>
            </a:fld>
            <a:endParaRPr lang="en-CA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365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E6B6D3-C996-4188-B247-3BC98B513DD5}" type="slidenum">
              <a:rPr lang="en-CA" altLang="en-US"/>
              <a:pPr eaLnBrk="1" hangingPunct="1"/>
              <a:t>35</a:t>
            </a:fld>
            <a:endParaRPr lang="en-CA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0627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114D07-CCE8-4528-84D7-112697E9D37A}" type="slidenum">
              <a:rPr lang="en-CA" altLang="en-US"/>
              <a:pPr eaLnBrk="1" hangingPunct="1"/>
              <a:t>42</a:t>
            </a:fld>
            <a:endParaRPr lang="en-CA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5272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43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179141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BBFB39-127A-4E30-9C80-6A52EFF64973}" type="slidenum">
              <a:rPr lang="en-CA" altLang="en-US"/>
              <a:pPr eaLnBrk="1" hangingPunct="1"/>
              <a:t>44</a:t>
            </a:fld>
            <a:endParaRPr lang="en-CA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2277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4E7B79-E12C-4633-A396-258D0CB41A2F}" type="slidenum">
              <a:rPr lang="en-CA" altLang="en-US"/>
              <a:pPr eaLnBrk="1" hangingPunct="1"/>
              <a:t>45</a:t>
            </a:fld>
            <a:endParaRPr lang="en-CA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9409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149C6D-2D9A-4B3C-B417-8BEFC6609DF4}" type="slidenum">
              <a:rPr lang="en-CA" altLang="en-US"/>
              <a:pPr eaLnBrk="1" hangingPunct="1"/>
              <a:t>46</a:t>
            </a:fld>
            <a:endParaRPr lang="en-CA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947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286507-8FB8-45F3-9975-7F3C3C757A0B}" type="slidenum">
              <a:rPr lang="en-CA" altLang="en-US"/>
              <a:pPr eaLnBrk="1" hangingPunct="1"/>
              <a:t>12</a:t>
            </a:fld>
            <a:endParaRPr lang="en-CA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420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763B0F-F539-4944-B154-C98093BA5D7D}" type="slidenum">
              <a:rPr lang="en-CA" altLang="en-US"/>
              <a:pPr eaLnBrk="1" hangingPunct="1"/>
              <a:t>47</a:t>
            </a:fld>
            <a:endParaRPr lang="en-CA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225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601D74-8DE2-4755-B758-0D3A08C515E7}" type="slidenum">
              <a:rPr lang="en-CA" altLang="en-US"/>
              <a:pPr eaLnBrk="1" hangingPunct="1"/>
              <a:t>52</a:t>
            </a:fld>
            <a:endParaRPr lang="en-CA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3000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4D732-BC2D-428E-9F8E-015F71912624}" type="slidenum">
              <a:rPr lang="en-CA" altLang="en-US"/>
              <a:pPr eaLnBrk="1" hangingPunct="1"/>
              <a:t>53</a:t>
            </a:fld>
            <a:endParaRPr lang="en-CA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4557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46F7E8-9478-475C-835E-09BD486E7232}" type="slidenum">
              <a:rPr lang="en-CA" altLang="en-US"/>
              <a:pPr eaLnBrk="1" hangingPunct="1"/>
              <a:t>59</a:t>
            </a:fld>
            <a:endParaRPr lang="en-CA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1000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CCAE80-74A4-4610-BE35-7A7C577DD272}" type="slidenum">
              <a:rPr lang="en-CA" altLang="en-US"/>
              <a:pPr eaLnBrk="1" hangingPunct="1"/>
              <a:t>62</a:t>
            </a:fld>
            <a:endParaRPr lang="en-CA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7729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00939B-FF50-488D-B564-310FD95F510E}" type="slidenum">
              <a:rPr lang="en-CA" altLang="en-US"/>
              <a:pPr eaLnBrk="1" hangingPunct="1"/>
              <a:t>63</a:t>
            </a:fld>
            <a:endParaRPr lang="en-CA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9622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CE9799-CAD7-48FB-AEFE-0E5B7BB1CBA3}" type="slidenum">
              <a:rPr lang="en-CA" altLang="en-US"/>
              <a:pPr eaLnBrk="1" hangingPunct="1"/>
              <a:t>64</a:t>
            </a:fld>
            <a:endParaRPr lang="en-CA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4135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DF3CD4-5F0B-49FA-AFFD-780CCDDCEACB}" type="slidenum">
              <a:rPr lang="en-CA" altLang="en-US"/>
              <a:pPr eaLnBrk="1" hangingPunct="1"/>
              <a:t>67</a:t>
            </a:fld>
            <a:endParaRPr lang="en-CA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4990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68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909061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57AF80-D27C-4D43-B331-64EEE74DD919}" type="slidenum">
              <a:rPr lang="en-CA" altLang="en-US"/>
              <a:pPr eaLnBrk="1" hangingPunct="1"/>
              <a:t>69</a:t>
            </a:fld>
            <a:endParaRPr lang="en-CA" alt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245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572BF0-7B71-4BF5-BE3C-D97BB2DB1F42}" type="slidenum">
              <a:rPr lang="en-CA" altLang="en-US"/>
              <a:pPr eaLnBrk="1" hangingPunct="1"/>
              <a:t>15</a:t>
            </a:fld>
            <a:endParaRPr lang="en-CA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7179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189A11-02AA-451E-9073-64AB1A6DF69F}" type="slidenum">
              <a:rPr lang="en-CA" altLang="en-US"/>
              <a:pPr eaLnBrk="1" hangingPunct="1"/>
              <a:t>70</a:t>
            </a:fld>
            <a:endParaRPr lang="en-CA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5566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73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909061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16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2524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DFF783-F8F2-4D3B-A38E-1B77913344E6}" type="slidenum">
              <a:rPr lang="en-CA" altLang="en-US"/>
              <a:pPr eaLnBrk="1" hangingPunct="1"/>
              <a:t>17</a:t>
            </a:fld>
            <a:endParaRPr lang="en-CA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714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824C4A-529A-45E3-8114-5991FEE84105}" type="slidenum">
              <a:rPr lang="en-CA" altLang="en-US"/>
              <a:pPr eaLnBrk="1" hangingPunct="1"/>
              <a:t>22</a:t>
            </a:fld>
            <a:endParaRPr lang="en-CA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3853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CEA1ED-A8F7-42A3-9445-43B2CCC3CC7B}" type="slidenum">
              <a:rPr lang="en-CA" altLang="en-US"/>
              <a:pPr eaLnBrk="1" hangingPunct="1"/>
              <a:t>23</a:t>
            </a:fld>
            <a:endParaRPr lang="en-CA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488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AD2C61-4980-4303-992F-8B6752C44D67}" type="slidenum">
              <a:rPr lang="en-CA" altLang="en-US"/>
              <a:pPr eaLnBrk="1" hangingPunct="1"/>
              <a:t>24</a:t>
            </a:fld>
            <a:endParaRPr lang="en-CA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5339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1B052A-881C-4C48-A1F3-6A92D84138D4}" type="slidenum">
              <a:rPr lang="en-CA" altLang="en-US"/>
              <a:pPr eaLnBrk="1" hangingPunct="1"/>
              <a:t>28</a:t>
            </a:fld>
            <a:endParaRPr lang="en-CA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275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34314" y="3031503"/>
            <a:ext cx="7366686" cy="120361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7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/>
              <a:t>Stroustrup</a:t>
            </a:r>
            <a:r>
              <a:rPr lang="en-US" sz="1400" dirty="0"/>
              <a:t> &amp; Tony Gaddis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 of Control in Program 6-1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38350"/>
            <a:ext cx="6696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0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Calling Functions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 </a:t>
            </a:r>
            <a:r>
              <a:rPr lang="en-US" altLang="en-US" smtClean="0">
                <a:latin typeface="Courier New" panose="02070309020205020404" pitchFamily="49" charset="0"/>
              </a:rPr>
              <a:t>main</a:t>
            </a:r>
            <a:r>
              <a:rPr lang="en-US" altLang="en-US" smtClean="0"/>
              <a:t> can call any number of functions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Functions can call other functions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Compiler must know the following about  a function before it is called: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name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return type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number of parameters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data type of each parameter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Prototypes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Ways to notify the compiler about a function before a call to the function:</a:t>
            </a:r>
            <a:br>
              <a:rPr lang="en-US" altLang="en-US" sz="2800" smtClean="0"/>
            </a:br>
            <a:endParaRPr lang="en-US" altLang="en-US" sz="28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Place function definition before calling function’s definition</a:t>
            </a:r>
            <a:br>
              <a:rPr lang="en-US" altLang="en-US" sz="2400" smtClean="0"/>
            </a:br>
            <a:endParaRPr lang="en-US" altLang="en-US" sz="24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Use a </a:t>
            </a:r>
            <a:r>
              <a:rPr lang="en-US" altLang="en-US" sz="2400" u="sng" smtClean="0"/>
              <a:t>function prototype</a:t>
            </a:r>
            <a:r>
              <a:rPr lang="en-US" altLang="en-US" sz="2400" smtClean="0"/>
              <a:t> (</a:t>
            </a:r>
            <a:r>
              <a:rPr lang="en-US" altLang="en-US" sz="2400" u="sng" smtClean="0"/>
              <a:t>function declaration</a:t>
            </a:r>
            <a:r>
              <a:rPr lang="en-US" altLang="en-US" sz="2400" smtClean="0"/>
              <a:t>) – like the function definition without the body</a:t>
            </a:r>
          </a:p>
          <a:p>
            <a:pPr lvl="2">
              <a:lnSpc>
                <a:spcPct val="90000"/>
              </a:lnSpc>
            </a:pPr>
            <a:r>
              <a:rPr lang="en-US" altLang="en-US" sz="2000" smtClean="0"/>
              <a:t>Header: </a:t>
            </a:r>
            <a:r>
              <a:rPr lang="en-US" altLang="en-US" sz="2000" smtClean="0">
                <a:latin typeface="Courier New" panose="02070309020205020404" pitchFamily="49" charset="0"/>
              </a:rPr>
              <a:t>void printHeading()</a:t>
            </a:r>
            <a:endParaRPr lang="en-US" altLang="en-US" sz="2000" smtClean="0"/>
          </a:p>
          <a:p>
            <a:pPr lvl="2">
              <a:lnSpc>
                <a:spcPct val="90000"/>
              </a:lnSpc>
            </a:pPr>
            <a:r>
              <a:rPr lang="en-US" altLang="en-US" sz="2000" smtClean="0"/>
              <a:t>Prototype: </a:t>
            </a:r>
            <a:r>
              <a:rPr lang="en-US" altLang="en-US" sz="2000" smtClean="0">
                <a:latin typeface="Courier New" panose="02070309020205020404" pitchFamily="49" charset="0"/>
              </a:rPr>
              <a:t>void printHeading();</a:t>
            </a:r>
          </a:p>
        </p:txBody>
      </p:sp>
    </p:spTree>
    <p:extLst>
      <p:ext uri="{BB962C8B-B14F-4D97-AF65-F5344CB8AC3E}">
        <p14:creationId xmlns:p14="http://schemas.microsoft.com/office/powerpoint/2010/main" val="3515593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5626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Function Prototypes in Program 6-5</a:t>
            </a:r>
          </a:p>
        </p:txBody>
      </p:sp>
    </p:spTree>
    <p:extLst>
      <p:ext uri="{BB962C8B-B14F-4D97-AF65-F5344CB8AC3E}">
        <p14:creationId xmlns:p14="http://schemas.microsoft.com/office/powerpoint/2010/main" val="2438904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smtClean="0"/>
              <a:t>Function Prototypes in Program 6-5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117525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Prototype Notes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6575"/>
            <a:ext cx="7999413" cy="3741738"/>
          </a:xfrm>
        </p:spPr>
        <p:txBody>
          <a:bodyPr/>
          <a:lstStyle/>
          <a:p>
            <a:r>
              <a:rPr lang="en-US" altLang="en-US" sz="2800" smtClean="0"/>
              <a:t>Place prototypes near top of program </a:t>
            </a:r>
            <a:br>
              <a:rPr lang="en-US" altLang="en-US" sz="2800" smtClean="0"/>
            </a:br>
            <a:endParaRPr lang="en-US" altLang="en-US" sz="2800" smtClean="0"/>
          </a:p>
          <a:p>
            <a:r>
              <a:rPr lang="en-US" altLang="en-US" sz="2800" smtClean="0"/>
              <a:t>Program must include either prototype or full function definition before any call to the function – compiler error otherwise</a:t>
            </a:r>
            <a:br>
              <a:rPr lang="en-US" altLang="en-US" sz="2800" smtClean="0"/>
            </a:br>
            <a:endParaRPr lang="en-US" altLang="en-US" sz="2800" smtClean="0"/>
          </a:p>
          <a:p>
            <a:r>
              <a:rPr lang="en-US" altLang="en-US" sz="2800" smtClean="0"/>
              <a:t>When using prototypes, can place function definitions in any order in source file</a:t>
            </a:r>
            <a:endParaRPr lang="en-US" altLang="en-US" sz="2800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06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16   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7400" cy="50136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Create a function called </a:t>
            </a:r>
            <a:r>
              <a:rPr lang="en-US" altLang="en-US" sz="2800" dirty="0" err="1" smtClean="0"/>
              <a:t>displayMyRecord</a:t>
            </a:r>
            <a:r>
              <a:rPr lang="en-US" altLang="en-US" sz="2800" dirty="0" smtClean="0"/>
              <a:t>()</a:t>
            </a:r>
          </a:p>
          <a:p>
            <a:pPr eaLnBrk="1" hangingPunct="1"/>
            <a:r>
              <a:rPr lang="en-US" altLang="en-US" sz="2800" dirty="0" smtClean="0"/>
              <a:t>Create the prototype </a:t>
            </a:r>
            <a:r>
              <a:rPr lang="en-US" altLang="en-US" sz="2800" smtClean="0"/>
              <a:t>for function. 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In this method, display the following information</a:t>
            </a:r>
          </a:p>
          <a:p>
            <a:pPr lvl="1"/>
            <a:r>
              <a:rPr lang="en-US" altLang="en-US" sz="2000" dirty="0" smtClean="0"/>
              <a:t>Your name</a:t>
            </a:r>
          </a:p>
          <a:p>
            <a:pPr lvl="1"/>
            <a:r>
              <a:rPr lang="en-US" altLang="en-US" dirty="0" smtClean="0"/>
              <a:t>Your Age</a:t>
            </a:r>
          </a:p>
          <a:p>
            <a:pPr lvl="1"/>
            <a:r>
              <a:rPr lang="en-US" altLang="en-US" sz="2000" dirty="0" smtClean="0"/>
              <a:t>Your City</a:t>
            </a:r>
          </a:p>
          <a:p>
            <a:pPr lvl="1"/>
            <a:r>
              <a:rPr lang="en-US" altLang="en-US" dirty="0" smtClean="0"/>
              <a:t>Your favorite movie, TV show, singer/song</a:t>
            </a:r>
            <a:endParaRPr lang="en-US" altLang="en-US" sz="2000" dirty="0"/>
          </a:p>
          <a:p>
            <a:r>
              <a:rPr lang="en-US" altLang="en-US" sz="2800" dirty="0" smtClean="0"/>
              <a:t>Call above method from your main() method</a:t>
            </a:r>
            <a:endParaRPr lang="en-US" altLang="en-US" sz="2800" dirty="0"/>
          </a:p>
          <a:p>
            <a:pPr marL="3429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22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Sending Data into a Function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6725"/>
            <a:ext cx="7999413" cy="3743325"/>
          </a:xfrm>
        </p:spPr>
        <p:txBody>
          <a:bodyPr/>
          <a:lstStyle/>
          <a:p>
            <a:r>
              <a:rPr lang="en-US" altLang="en-US" sz="2800" smtClean="0"/>
              <a:t>Can pass values into a function at time of call: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c = pow(a, b);</a:t>
            </a:r>
            <a:br>
              <a:rPr lang="en-US" altLang="en-US" sz="2400" smtClean="0">
                <a:latin typeface="Courier New" panose="02070309020205020404" pitchFamily="49" charset="0"/>
              </a:rPr>
            </a:br>
            <a:endParaRPr lang="en-US" altLang="en-US" sz="2400" smtClean="0">
              <a:latin typeface="Courier New" panose="02070309020205020404" pitchFamily="49" charset="0"/>
            </a:endParaRPr>
          </a:p>
          <a:p>
            <a:r>
              <a:rPr lang="en-US" altLang="en-US" sz="2800" smtClean="0"/>
              <a:t>Values passed to function are </a:t>
            </a:r>
            <a:r>
              <a:rPr lang="en-US" altLang="en-US" sz="2800" u="sng" smtClean="0"/>
              <a:t>arguments</a:t>
            </a:r>
            <a:br>
              <a:rPr lang="en-US" altLang="en-US" sz="2800" u="sng" smtClean="0"/>
            </a:br>
            <a:endParaRPr lang="en-US" altLang="en-US" sz="2800" smtClean="0"/>
          </a:p>
          <a:p>
            <a:r>
              <a:rPr lang="en-US" altLang="en-US" sz="2800" smtClean="0"/>
              <a:t>Variables in a function that hold the values passed as arguments are </a:t>
            </a:r>
            <a:r>
              <a:rPr lang="en-US" altLang="en-US" sz="2800" u="sng" smtClean="0"/>
              <a:t>parameters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911988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Function with a Parameter Variable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8001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void displayValue(int num)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cout &lt;&lt; "The value is " &lt;&lt; num &lt;&lt; endl;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integer variable </a:t>
            </a:r>
            <a:r>
              <a:rPr lang="en-US" altLang="en-US" sz="2800">
                <a:latin typeface="Courier New" panose="02070309020205020404" pitchFamily="49" charset="0"/>
              </a:rPr>
              <a:t>num</a:t>
            </a:r>
            <a:r>
              <a:rPr lang="en-US" altLang="en-US" sz="2800"/>
              <a:t> is a parameter.                             It accepts any integer value passed to the function.</a:t>
            </a:r>
          </a:p>
        </p:txBody>
      </p:sp>
    </p:spTree>
    <p:extLst>
      <p:ext uri="{BB962C8B-B14F-4D97-AF65-F5344CB8AC3E}">
        <p14:creationId xmlns:p14="http://schemas.microsoft.com/office/powerpoint/2010/main" val="395484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00200"/>
            <a:ext cx="76962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99138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smtClean="0"/>
              <a:t>Function with a Parameter in Program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779422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Modular Programming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u="sng" smtClean="0"/>
              <a:t>Modular programming</a:t>
            </a:r>
            <a:r>
              <a:rPr lang="en-US" altLang="en-US" sz="2800" smtClean="0"/>
              <a:t>: breaking a program up into smaller, manageable functions or modules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u="sng" smtClean="0"/>
              <a:t>Function</a:t>
            </a:r>
            <a:r>
              <a:rPr lang="en-US" altLang="en-US" sz="2800" smtClean="0"/>
              <a:t>: a collection of statements to perform a task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Motivation for modular programming: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Improves maintainability of programs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Simplifies the process of writing programs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14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smtClean="0"/>
              <a:t>Function with a Parameter in Program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51947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606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568450"/>
            <a:ext cx="55753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77963" y="4751388"/>
            <a:ext cx="53371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function call in line 11 passes the value 5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as an argument to the function</a:t>
            </a:r>
            <a:r>
              <a:rPr lang="en-US" altLang="en-US" sz="2800">
                <a:solidFill>
                  <a:srgbClr val="603A2F"/>
                </a:solidFill>
              </a:rPr>
              <a:t>.</a:t>
            </a:r>
          </a:p>
        </p:txBody>
      </p:sp>
      <p:sp>
        <p:nvSpPr>
          <p:cNvPr id="2662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Function with a Parameter</a:t>
            </a:r>
          </a:p>
        </p:txBody>
      </p:sp>
    </p:spTree>
    <p:extLst>
      <p:ext uri="{BB962C8B-B14F-4D97-AF65-F5344CB8AC3E}">
        <p14:creationId xmlns:p14="http://schemas.microsoft.com/office/powerpoint/2010/main" val="3450998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Parameters, Prototypes, and Function Headers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06575"/>
            <a:ext cx="8153400" cy="3741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For each function argument,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the prototype must include the data type of each parameter inside its parentheses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the header must include a declaration for each parameter in its </a:t>
            </a:r>
            <a:r>
              <a:rPr lang="en-US" altLang="en-US" smtClean="0">
                <a:latin typeface="Courier New" panose="02070309020205020404" pitchFamily="49" charset="0"/>
              </a:rPr>
              <a:t>()</a:t>
            </a:r>
            <a:endParaRPr lang="en-US" altLang="en-US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void evenOrOdd(int);  //prototype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void evenOrOdd(int num) //header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evenOrOdd(val);       //call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3743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Call Notes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534400" cy="4191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Value of argument is copied into parameter when the function is called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A parameter’s scope is the function which uses it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Function can have multiple parameters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There must be a data type listed in the prototype </a:t>
            </a:r>
            <a:r>
              <a:rPr lang="en-US" altLang="en-US" sz="2800" smtClean="0">
                <a:latin typeface="Courier New" panose="02070309020205020404" pitchFamily="49" charset="0"/>
              </a:rPr>
              <a:t>()</a:t>
            </a:r>
            <a:r>
              <a:rPr lang="en-US" altLang="en-US" sz="2800" smtClean="0"/>
              <a:t> and an argument declaration in the function header </a:t>
            </a:r>
            <a:r>
              <a:rPr lang="en-US" altLang="en-US" sz="2800" smtClean="0">
                <a:latin typeface="Courier New" panose="02070309020205020404" pitchFamily="49" charset="0"/>
              </a:rPr>
              <a:t>()</a:t>
            </a:r>
            <a:r>
              <a:rPr lang="en-US" altLang="en-US" sz="2800" smtClean="0"/>
              <a:t> for each parameter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 smtClean="0"/>
              <a:t>Arguments will be promoted/demoted as necessary to match parameters</a:t>
            </a:r>
          </a:p>
        </p:txBody>
      </p:sp>
    </p:spTree>
    <p:extLst>
      <p:ext uri="{BB962C8B-B14F-4D97-AF65-F5344CB8AC3E}">
        <p14:creationId xmlns:p14="http://schemas.microsoft.com/office/powerpoint/2010/main" val="156651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Passing Multiple Arguments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mtClean="0"/>
              <a:t>	When calling a function and passing multiple arguments:</a:t>
            </a:r>
            <a:br>
              <a:rPr lang="en-US" altLang="en-US" smtClean="0"/>
            </a:b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the number of arguments in the call must match the prototype and definition</a:t>
            </a:r>
            <a:br>
              <a:rPr lang="en-US" altLang="en-US" smtClean="0"/>
            </a:b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the first argument will be used to initialize the first parameter, the second argument to initialize the second parameter, etc.</a:t>
            </a:r>
          </a:p>
          <a:p>
            <a:pPr lvl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000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381125"/>
            <a:ext cx="7086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6388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Passing Multiple Arguments in Program 6-8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1161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Passing Multiple Arguments in Program 6-8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3832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057400" y="4800600"/>
            <a:ext cx="5029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function call in line 18 passes value1,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value2, and value3 as a arguments to the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function</a:t>
            </a:r>
            <a:r>
              <a:rPr lang="en-US" altLang="en-US" sz="2800">
                <a:solidFill>
                  <a:srgbClr val="FA8218"/>
                </a:solidFill>
              </a:rPr>
              <a:t>.</a:t>
            </a:r>
          </a:p>
        </p:txBody>
      </p:sp>
      <p:pic>
        <p:nvPicPr>
          <p:cNvPr id="33795" name="Picture 3" descr="0607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5438"/>
            <a:ext cx="80772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Passing Multiple Arguments in Program 6-8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6268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Passing Data by Value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Pass by value</a:t>
            </a:r>
            <a:r>
              <a:rPr lang="en-US" altLang="en-US" smtClean="0"/>
              <a:t>: when an argument is passed to a function, its value is copied into the parameter.  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Changes to the parameter in the function do not affect the value of the argument </a:t>
            </a:r>
            <a:endParaRPr lang="en-US" altLang="en-US" u="sng" smtClean="0"/>
          </a:p>
        </p:txBody>
      </p:sp>
    </p:spTree>
    <p:extLst>
      <p:ext uri="{BB962C8B-B14F-4D97-AF65-F5344CB8AC3E}">
        <p14:creationId xmlns:p14="http://schemas.microsoft.com/office/powerpoint/2010/main" val="756746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Passing Information to Parameters by Value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Example:  </a:t>
            </a:r>
            <a:r>
              <a:rPr lang="en-US" altLang="en-US" smtClean="0">
                <a:latin typeface="Courier New" panose="02070309020205020404" pitchFamily="49" charset="0"/>
              </a:rPr>
              <a:t>int val=5;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		  evenOrOdd(val);</a:t>
            </a:r>
            <a:endParaRPr lang="en-US" altLang="en-US" smtClean="0"/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mtClean="0"/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mtClean="0"/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Courier New" panose="02070309020205020404" pitchFamily="49" charset="0"/>
              </a:rPr>
              <a:t>evenOrOdd</a:t>
            </a:r>
            <a:r>
              <a:rPr lang="en-US" altLang="en-US" smtClean="0"/>
              <a:t> can change variable </a:t>
            </a:r>
            <a:r>
              <a:rPr lang="en-US" altLang="en-US" smtClean="0">
                <a:latin typeface="Courier New" panose="02070309020205020404" pitchFamily="49" charset="0"/>
              </a:rPr>
              <a:t>num</a:t>
            </a:r>
            <a:r>
              <a:rPr lang="en-US" altLang="en-US" smtClean="0"/>
              <a:t>, but it will have no effect on variable </a:t>
            </a:r>
            <a:r>
              <a:rPr lang="en-US" altLang="en-US" smtClean="0">
                <a:latin typeface="Courier New" panose="02070309020205020404" pitchFamily="49" charset="0"/>
              </a:rPr>
              <a:t>val</a:t>
            </a:r>
          </a:p>
        </p:txBody>
      </p:sp>
      <p:grpSp>
        <p:nvGrpSpPr>
          <p:cNvPr id="36868" name="Group 11"/>
          <p:cNvGrpSpPr>
            <a:grpSpLocks/>
          </p:cNvGrpSpPr>
          <p:nvPr/>
        </p:nvGrpSpPr>
        <p:grpSpPr bwMode="auto">
          <a:xfrm>
            <a:off x="685800" y="2667000"/>
            <a:ext cx="7848600" cy="1739900"/>
            <a:chOff x="432" y="1920"/>
            <a:chExt cx="4944" cy="1096"/>
          </a:xfrm>
        </p:grpSpPr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403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36870" name="Text Box 5"/>
            <p:cNvSpPr txBox="1">
              <a:spLocks noChangeArrowheads="1"/>
            </p:cNvSpPr>
            <p:nvPr/>
          </p:nvSpPr>
          <p:spPr bwMode="auto">
            <a:xfrm>
              <a:off x="912" y="1920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val</a:t>
              </a:r>
            </a:p>
          </p:txBody>
        </p:sp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432" y="2544"/>
              <a:ext cx="1584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800"/>
                <a:t>argument in</a:t>
              </a: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800"/>
                <a:t>calling function</a:t>
              </a:r>
            </a:p>
          </p:txBody>
        </p:sp>
        <p:sp>
          <p:nvSpPr>
            <p:cNvPr id="36872" name="Rectangle 7"/>
            <p:cNvSpPr>
              <a:spLocks noChangeArrowheads="1"/>
            </p:cNvSpPr>
            <p:nvPr/>
          </p:nvSpPr>
          <p:spPr bwMode="auto">
            <a:xfrm>
              <a:off x="91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4032" y="1920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num</a:t>
              </a:r>
            </a:p>
          </p:txBody>
        </p:sp>
        <p:sp>
          <p:nvSpPr>
            <p:cNvPr id="36874" name="Text Box 9"/>
            <p:cNvSpPr txBox="1">
              <a:spLocks noChangeArrowheads="1"/>
            </p:cNvSpPr>
            <p:nvPr/>
          </p:nvSpPr>
          <p:spPr bwMode="auto">
            <a:xfrm>
              <a:off x="3456" y="2544"/>
              <a:ext cx="192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FontTx/>
                <a:buNone/>
              </a:pPr>
              <a:r>
                <a:rPr lang="en-US" altLang="en-US" sz="1800"/>
                <a:t>parameter in</a:t>
              </a:r>
            </a:p>
            <a:p>
              <a:pPr algn="ctr" eaLnBrk="1" hangingPunct="1">
                <a:lnSpc>
                  <a:spcPct val="75000"/>
                </a:lnSpc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evenOrOdd</a:t>
              </a:r>
              <a:r>
                <a:rPr lang="en-US" altLang="en-US" sz="1800"/>
                <a:t> function</a:t>
              </a:r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1680" y="240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2229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601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0088"/>
            <a:ext cx="6553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7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anose="02070309020205020404" pitchFamily="49" charset="0"/>
              </a:rPr>
              <a:t>return</a:t>
            </a:r>
            <a:r>
              <a:rPr lang="en-US" altLang="en-US" smtClean="0"/>
              <a:t> Statement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Used to end execution of a function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Can be placed anywhere in a function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Statements that follow the </a:t>
            </a:r>
            <a:r>
              <a:rPr lang="en-US" altLang="en-US" smtClean="0">
                <a:latin typeface="Courier New" panose="02070309020205020404" pitchFamily="49" charset="0"/>
              </a:rPr>
              <a:t>return</a:t>
            </a:r>
            <a:r>
              <a:rPr lang="en-US" altLang="en-US" smtClean="0"/>
              <a:t> statement will not be executed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Can be used to prevent abnormal termination of program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 a </a:t>
            </a:r>
            <a:r>
              <a:rPr lang="en-US" altLang="en-US" smtClean="0">
                <a:latin typeface="Courier New" panose="02070309020205020404" pitchFamily="49" charset="0"/>
              </a:rPr>
              <a:t>void</a:t>
            </a:r>
            <a:r>
              <a:rPr lang="en-US" altLang="en-US" smtClean="0"/>
              <a:t> function without a </a:t>
            </a:r>
            <a:r>
              <a:rPr lang="en-US" altLang="en-US" smtClean="0">
                <a:latin typeface="Courier New" panose="02070309020205020404" pitchFamily="49" charset="0"/>
              </a:rPr>
              <a:t>return</a:t>
            </a:r>
            <a:r>
              <a:rPr lang="en-US" altLang="en-US" smtClean="0"/>
              <a:t> statement, the function ends at its last </a:t>
            </a:r>
            <a:r>
              <a:rPr lang="en-US" altLang="en-US" smtClean="0">
                <a:latin typeface="Courier New" panose="02070309020205020404" pitchFamily="49" charset="0"/>
              </a:rPr>
              <a:t>}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6466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17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7400" cy="50136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Update the method </a:t>
            </a:r>
            <a:r>
              <a:rPr lang="en-US" altLang="en-US" sz="2800" dirty="0" err="1" smtClean="0"/>
              <a:t>displayMyRecord</a:t>
            </a:r>
            <a:r>
              <a:rPr lang="en-US" altLang="en-US" sz="2800" dirty="0" smtClean="0"/>
              <a:t>() to pass all the information (name, age, city, movie, </a:t>
            </a:r>
            <a:r>
              <a:rPr lang="en-US" altLang="en-US" sz="2800" dirty="0" err="1" smtClean="0"/>
              <a:t>tvshow</a:t>
            </a:r>
            <a:r>
              <a:rPr lang="en-US" altLang="en-US" sz="2800" dirty="0" smtClean="0"/>
              <a:t>, singer, song) below as parameters</a:t>
            </a:r>
          </a:p>
          <a:p>
            <a:pPr eaLnBrk="1" hangingPunct="1"/>
            <a:r>
              <a:rPr lang="en-US" altLang="en-US" sz="2800" dirty="0" smtClean="0"/>
              <a:t>In this method, display the following information</a:t>
            </a:r>
          </a:p>
          <a:p>
            <a:pPr lvl="1"/>
            <a:r>
              <a:rPr lang="en-US" altLang="en-US" sz="2000" dirty="0" smtClean="0"/>
              <a:t>Your name</a:t>
            </a:r>
          </a:p>
          <a:p>
            <a:pPr lvl="1"/>
            <a:r>
              <a:rPr lang="en-US" altLang="en-US" dirty="0" smtClean="0"/>
              <a:t>Your Age</a:t>
            </a:r>
          </a:p>
          <a:p>
            <a:pPr lvl="1"/>
            <a:r>
              <a:rPr lang="en-US" altLang="en-US" sz="2000" dirty="0" smtClean="0"/>
              <a:t>Your City</a:t>
            </a:r>
          </a:p>
          <a:p>
            <a:pPr lvl="1"/>
            <a:r>
              <a:rPr lang="en-US" altLang="en-US" dirty="0" smtClean="0"/>
              <a:t>Your favorite movie, TV show, singer/song</a:t>
            </a:r>
            <a:endParaRPr lang="en-US" altLang="en-US" sz="2000" dirty="0"/>
          </a:p>
          <a:p>
            <a:r>
              <a:rPr lang="en-US" altLang="en-US" sz="2800" dirty="0" smtClean="0"/>
              <a:t>Call above method from your main() method passing the required parameter values. </a:t>
            </a:r>
            <a:endParaRPr lang="en-US" altLang="en-US" sz="2800" dirty="0"/>
          </a:p>
          <a:p>
            <a:pPr marL="3429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18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676400"/>
            <a:ext cx="72390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486400" y="6019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Performing Division in Program 6-11</a:t>
            </a:r>
          </a:p>
        </p:txBody>
      </p:sp>
    </p:spTree>
    <p:extLst>
      <p:ext uri="{BB962C8B-B14F-4D97-AF65-F5344CB8AC3E}">
        <p14:creationId xmlns:p14="http://schemas.microsoft.com/office/powerpoint/2010/main" val="3502201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8800"/>
            <a:ext cx="66294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Performing Division in Program 6-11</a:t>
            </a:r>
          </a:p>
        </p:txBody>
      </p:sp>
    </p:spTree>
    <p:extLst>
      <p:ext uri="{BB962C8B-B14F-4D97-AF65-F5344CB8AC3E}">
        <p14:creationId xmlns:p14="http://schemas.microsoft.com/office/powerpoint/2010/main" val="606084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Returning a Value From a Function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 function can return a value back to the statement that called the function.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You've already seen the </a:t>
            </a:r>
            <a:r>
              <a:rPr lang="en-US" altLang="en-US" smtClean="0">
                <a:latin typeface="Courier New" panose="02070309020205020404" pitchFamily="49" charset="0"/>
              </a:rPr>
              <a:t>pow</a:t>
            </a:r>
            <a:r>
              <a:rPr lang="en-US" altLang="en-US" smtClean="0"/>
              <a:t> function, which returns a value: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latin typeface="Courier New" panose="02070309020205020404" pitchFamily="49" charset="0"/>
              </a:rPr>
              <a:t>double x;</a:t>
            </a:r>
            <a:br>
              <a:rPr lang="en-US" altLang="en-US" smtClean="0">
                <a:latin typeface="Courier New" panose="02070309020205020404" pitchFamily="49" charset="0"/>
              </a:rPr>
            </a:br>
            <a:r>
              <a:rPr lang="en-US" altLang="en-US" smtClean="0">
                <a:latin typeface="Courier New" panose="02070309020205020404" pitchFamily="49" charset="0"/>
              </a:rPr>
              <a:t>x = pow(2.0, 10.0);</a:t>
            </a:r>
          </a:p>
        </p:txBody>
      </p:sp>
    </p:spTree>
    <p:extLst>
      <p:ext uri="{BB962C8B-B14F-4D97-AF65-F5344CB8AC3E}">
        <p14:creationId xmlns:p14="http://schemas.microsoft.com/office/powerpoint/2010/main" val="2221815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Returning a Value From a Function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In a value-returning function, the </a:t>
            </a:r>
            <a:r>
              <a:rPr lang="en-US" altLang="en-US" sz="2800" smtClean="0">
                <a:latin typeface="Courier New" panose="02070309020205020404" pitchFamily="49" charset="0"/>
              </a:rPr>
              <a:t>return</a:t>
            </a:r>
            <a:r>
              <a:rPr lang="en-US" altLang="en-US" sz="2800" smtClean="0"/>
              <a:t> statement can be used to return a value from function to the point of call. Example:</a:t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>
                <a:latin typeface="Courier New" panose="02070309020205020404" pitchFamily="49" charset="0"/>
              </a:rPr>
              <a:t>int sum(int num1, int num2)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{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  double result;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  result = num1 + num2;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  return result;</a:t>
            </a:r>
            <a:br>
              <a:rPr lang="en-US" altLang="en-US" sz="2800" smtClean="0">
                <a:latin typeface="Courier New" panose="02070309020205020404" pitchFamily="49" charset="0"/>
              </a:rPr>
            </a:br>
            <a:r>
              <a:rPr lang="en-US" altLang="en-US" sz="2800" smtClean="0"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815774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Value-Returning Function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143000" y="2895600"/>
            <a:ext cx="6553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int sum(int num1, int num2)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{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double result;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result = num1 + num2;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return result;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1576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Return Type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524000" y="2286000"/>
            <a:ext cx="304800" cy="6858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09800" y="5791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Value Being Returned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3810000" y="5029200"/>
            <a:ext cx="304800" cy="6858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7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Value-Returning Function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655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int sum(int num1, int num2)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{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return num1 + num2;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14400" y="49530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04800" y="42672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Functions can return the values of expressions, such as </a:t>
            </a:r>
            <a:r>
              <a:rPr lang="en-US" altLang="en-US">
                <a:latin typeface="Courier New" panose="02070309020205020404" pitchFamily="49" charset="0"/>
              </a:rPr>
              <a:t>num1 + num2</a:t>
            </a:r>
          </a:p>
        </p:txBody>
      </p:sp>
    </p:spTree>
    <p:extLst>
      <p:ext uri="{BB962C8B-B14F-4D97-AF65-F5344CB8AC3E}">
        <p14:creationId xmlns:p14="http://schemas.microsoft.com/office/powerpoint/2010/main" val="3973297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5263"/>
            <a:ext cx="5715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715000" y="6096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491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Function Returning a Value in Program 6-12</a:t>
            </a:r>
          </a:p>
        </p:txBody>
      </p:sp>
    </p:spTree>
    <p:extLst>
      <p:ext uri="{BB962C8B-B14F-4D97-AF65-F5344CB8AC3E}">
        <p14:creationId xmlns:p14="http://schemas.microsoft.com/office/powerpoint/2010/main" val="1140832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7724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Function Returning a Value in Program 6-12</a:t>
            </a:r>
          </a:p>
        </p:txBody>
      </p:sp>
    </p:spTree>
    <p:extLst>
      <p:ext uri="{BB962C8B-B14F-4D97-AF65-F5344CB8AC3E}">
        <p14:creationId xmlns:p14="http://schemas.microsoft.com/office/powerpoint/2010/main" val="191883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Defining and Calling Functions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u="sng" smtClean="0"/>
              <a:t>Function call</a:t>
            </a:r>
            <a:r>
              <a:rPr lang="en-US" altLang="en-US" smtClean="0"/>
              <a:t>: statement causes a function to execute</a:t>
            </a:r>
            <a:endParaRPr lang="en-US" altLang="en-US" u="sng" smtClean="0"/>
          </a:p>
          <a:p>
            <a:pPr>
              <a:spcBef>
                <a:spcPct val="50000"/>
              </a:spcBef>
            </a:pPr>
            <a:r>
              <a:rPr lang="en-US" altLang="en-US" u="sng" smtClean="0"/>
              <a:t>Function definition</a:t>
            </a:r>
            <a:r>
              <a:rPr lang="en-US" altLang="en-US" smtClean="0"/>
              <a:t>: statements that make up a function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77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611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0400"/>
            <a:ext cx="7315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4646613"/>
            <a:ext cx="8534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statement in line 17 calls the sum function, passing </a:t>
            </a:r>
            <a:r>
              <a:rPr lang="en-US" altLang="en-US" sz="2800">
                <a:latin typeface="Courier New" panose="02070309020205020404" pitchFamily="49" charset="0"/>
              </a:rPr>
              <a:t>value1</a:t>
            </a:r>
            <a:r>
              <a:rPr lang="en-US" altLang="en-US" sz="2800"/>
              <a:t> and </a:t>
            </a:r>
            <a:r>
              <a:rPr lang="en-US" altLang="en-US" sz="2800">
                <a:latin typeface="Courier New" panose="02070309020205020404" pitchFamily="49" charset="0"/>
              </a:rPr>
              <a:t>value2</a:t>
            </a:r>
            <a:r>
              <a:rPr lang="en-US" altLang="en-US" sz="2800"/>
              <a:t> as arguments.        The return value is assigned to the </a:t>
            </a:r>
            <a:r>
              <a:rPr lang="en-US" altLang="en-US" sz="2800">
                <a:latin typeface="Courier New" panose="02070309020205020404" pitchFamily="49" charset="0"/>
              </a:rPr>
              <a:t>total</a:t>
            </a:r>
            <a:r>
              <a:rPr lang="en-US" altLang="en-US" sz="2800"/>
              <a:t> variable.</a:t>
            </a:r>
          </a:p>
        </p:txBody>
      </p:sp>
      <p:sp>
        <p:nvSpPr>
          <p:cNvPr id="512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Function Returning a Value in Program 6-12</a:t>
            </a:r>
          </a:p>
        </p:txBody>
      </p:sp>
    </p:spTree>
    <p:extLst>
      <p:ext uri="{BB962C8B-B14F-4D97-AF65-F5344CB8AC3E}">
        <p14:creationId xmlns:p14="http://schemas.microsoft.com/office/powerpoint/2010/main" val="3539792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Another Example from Program 6-13</a:t>
            </a:r>
          </a:p>
        </p:txBody>
      </p:sp>
      <p:pic>
        <p:nvPicPr>
          <p:cNvPr id="52227" name="Picture 3" descr="061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01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67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Returning a Value From a Function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The prototype and the definition must indicate the data type of return value (not </a:t>
            </a:r>
            <a:r>
              <a:rPr lang="en-US" altLang="en-US" smtClean="0">
                <a:latin typeface="Courier New" panose="02070309020205020404" pitchFamily="49" charset="0"/>
              </a:rPr>
              <a:t>void</a:t>
            </a:r>
            <a:r>
              <a:rPr lang="en-US" altLang="en-US" smtClean="0"/>
              <a:t>)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Calling function should use return value: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assign it to a variable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send it to </a:t>
            </a:r>
            <a:r>
              <a:rPr lang="en-US" altLang="en-US" smtClean="0">
                <a:latin typeface="Courier New" panose="02070309020205020404" pitchFamily="49" charset="0"/>
              </a:rPr>
              <a:t>cout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use it in an expression</a:t>
            </a:r>
          </a:p>
        </p:txBody>
      </p:sp>
    </p:spTree>
    <p:extLst>
      <p:ext uri="{BB962C8B-B14F-4D97-AF65-F5344CB8AC3E}">
        <p14:creationId xmlns:p14="http://schemas.microsoft.com/office/powerpoint/2010/main" val="159398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18 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34886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Use the program to convert temperature from Celsius to Fahrenheit or vice versa</a:t>
            </a:r>
            <a:r>
              <a:rPr lang="en-US" altLang="en-US" dirty="0"/>
              <a:t> </a:t>
            </a:r>
            <a:r>
              <a:rPr lang="en-US" altLang="en-US" dirty="0" smtClean="0"/>
              <a:t>by writing a method called </a:t>
            </a:r>
            <a:r>
              <a:rPr lang="en-US" altLang="en-US" dirty="0" err="1" smtClean="0"/>
              <a:t>tempConversion</a:t>
            </a:r>
            <a:r>
              <a:rPr lang="en-US" altLang="en-US" dirty="0" smtClean="0"/>
              <a:t>() which takes a temperature and bool to represent which</a:t>
            </a:r>
            <a:br>
              <a:rPr lang="en-US" altLang="en-US" dirty="0" smtClean="0"/>
            </a:br>
            <a:r>
              <a:rPr lang="en-US" altLang="en-US" dirty="0" smtClean="0"/>
              <a:t>conversion to use</a:t>
            </a:r>
          </a:p>
          <a:p>
            <a:pPr eaLnBrk="1" hangingPunct="1"/>
            <a:r>
              <a:rPr lang="en-US" altLang="en-US" dirty="0" smtClean="0"/>
              <a:t>Ask from user a number 0 or 1 for each conversion</a:t>
            </a:r>
          </a:p>
          <a:p>
            <a:pPr lvl="1"/>
            <a:r>
              <a:rPr lang="en-US" altLang="en-US" dirty="0" smtClean="0"/>
              <a:t>Enter 0 to convert from Celsius to Fahrenheit</a:t>
            </a:r>
          </a:p>
          <a:p>
            <a:pPr lvl="1"/>
            <a:r>
              <a:rPr lang="en-US" altLang="en-US" dirty="0" smtClean="0"/>
              <a:t>Enter 1 to convert from Fahrenheit to Celsius 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Ask from user the temperature to convert</a:t>
            </a:r>
          </a:p>
          <a:p>
            <a:r>
              <a:rPr lang="en-US" altLang="en-US" dirty="0" smtClean="0"/>
              <a:t>Pass the data to the function as parameters and then return the calculated temperature and display the result. 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17598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5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1143000"/>
          </a:xfrm>
        </p:spPr>
        <p:txBody>
          <a:bodyPr/>
          <a:lstStyle/>
          <a:p>
            <a:r>
              <a:rPr lang="en-US" altLang="en-US" smtClean="0"/>
              <a:t>Returning a Boolean Value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Function can return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  <a:r>
              <a:rPr lang="en-US" altLang="en-US" smtClean="0"/>
              <a:t> or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endParaRPr lang="en-US" altLang="en-US" smtClean="0"/>
          </a:p>
          <a:p>
            <a:r>
              <a:rPr lang="en-US" altLang="en-US" smtClean="0"/>
              <a:t>Declare return type in function prototype and heading as </a:t>
            </a:r>
            <a:r>
              <a:rPr lang="en-US" altLang="en-US" smtClean="0">
                <a:latin typeface="Courier New" panose="02070309020205020404" pitchFamily="49" charset="0"/>
              </a:rPr>
              <a:t>bool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Function body must contain </a:t>
            </a:r>
            <a:r>
              <a:rPr lang="en-US" altLang="en-US" smtClean="0">
                <a:latin typeface="Courier New" panose="02070309020205020404" pitchFamily="49" charset="0"/>
              </a:rPr>
              <a:t>return</a:t>
            </a:r>
            <a:r>
              <a:rPr lang="en-US" altLang="en-US" smtClean="0"/>
              <a:t> statement(s) that return </a:t>
            </a:r>
            <a:r>
              <a:rPr lang="en-US" altLang="en-US" smtClean="0">
                <a:latin typeface="Courier New" panose="02070309020205020404" pitchFamily="49" charset="0"/>
              </a:rPr>
              <a:t>true</a:t>
            </a:r>
            <a:r>
              <a:rPr lang="en-US" altLang="en-US" smtClean="0"/>
              <a:t> or </a:t>
            </a:r>
            <a:r>
              <a:rPr lang="en-US" altLang="en-US" smtClean="0">
                <a:latin typeface="Courier New" panose="02070309020205020404" pitchFamily="49" charset="0"/>
              </a:rPr>
              <a:t>false</a:t>
            </a:r>
            <a:endParaRPr lang="en-US" altLang="en-US" smtClean="0"/>
          </a:p>
          <a:p>
            <a:r>
              <a:rPr lang="en-US" altLang="en-US" smtClean="0"/>
              <a:t>Calling function can use return value in a relational expression</a:t>
            </a:r>
          </a:p>
        </p:txBody>
      </p:sp>
    </p:spTree>
    <p:extLst>
      <p:ext uri="{BB962C8B-B14F-4D97-AF65-F5344CB8AC3E}">
        <p14:creationId xmlns:p14="http://schemas.microsoft.com/office/powerpoint/2010/main" val="2543069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Local and Global Variables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7999413" cy="3741738"/>
          </a:xfrm>
        </p:spPr>
        <p:txBody>
          <a:bodyPr/>
          <a:lstStyle/>
          <a:p>
            <a:r>
              <a:rPr lang="en-US" altLang="en-US" sz="2800" smtClean="0"/>
              <a:t>Variables defined inside a function are </a:t>
            </a:r>
            <a:r>
              <a:rPr lang="en-US" altLang="en-US" sz="2800" i="1" smtClean="0"/>
              <a:t>local </a:t>
            </a:r>
            <a:r>
              <a:rPr lang="en-US" altLang="en-US" sz="2800" smtClean="0"/>
              <a:t>to that function. They are hidden from the statements in other functions, which normally cannot access them.</a:t>
            </a:r>
          </a:p>
          <a:p>
            <a:r>
              <a:rPr lang="en-US" altLang="en-US" sz="2800" smtClean="0"/>
              <a:t>Because the variables defined in a function are hidden, other functions may have separate, distinct variables with the same name.</a:t>
            </a:r>
          </a:p>
          <a:p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501359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9"/>
          <p:cNvGrpSpPr>
            <a:grpSpLocks/>
          </p:cNvGrpSpPr>
          <p:nvPr/>
        </p:nvGrpSpPr>
        <p:grpSpPr bwMode="auto">
          <a:xfrm>
            <a:off x="1600200" y="1303338"/>
            <a:ext cx="5410200" cy="5181600"/>
            <a:chOff x="192" y="192"/>
            <a:chExt cx="3984" cy="3892"/>
          </a:xfrm>
        </p:grpSpPr>
        <p:pic>
          <p:nvPicPr>
            <p:cNvPr id="60420" name="Picture 7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3984" cy="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1" name="Picture 8" descr="Pink tissue pap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1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Local Variables in Program 6-16</a:t>
            </a:r>
          </a:p>
        </p:txBody>
      </p:sp>
    </p:spTree>
    <p:extLst>
      <p:ext uri="{BB962C8B-B14F-4D97-AF65-F5344CB8AC3E}">
        <p14:creationId xmlns:p14="http://schemas.microsoft.com/office/powerpoint/2010/main" val="34327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9263"/>
            <a:ext cx="6223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 descr="0613sowc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717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When the program is executing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,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defined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visible. When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anotherFunction</a:t>
            </a:r>
            <a:r>
              <a:rPr lang="en-US" altLang="en-US" sz="1800">
                <a:solidFill>
                  <a:srgbClr val="FA8218"/>
                </a:solidFill>
              </a:rPr>
              <a:t> is called, however, only variables defined inside it are visible, so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hidden.</a:t>
            </a:r>
          </a:p>
        </p:txBody>
      </p:sp>
      <p:sp>
        <p:nvSpPr>
          <p:cNvPr id="614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Local Variables in Program 6-16</a:t>
            </a:r>
          </a:p>
        </p:txBody>
      </p:sp>
    </p:spTree>
    <p:extLst>
      <p:ext uri="{BB962C8B-B14F-4D97-AF65-F5344CB8AC3E}">
        <p14:creationId xmlns:p14="http://schemas.microsoft.com/office/powerpoint/2010/main" val="3753507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Local Variable Lifetime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70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A function’s local variables exist only while the function is executing. This is known as the </a:t>
            </a:r>
            <a:r>
              <a:rPr lang="en-US" altLang="en-US" sz="2800" i="1" smtClean="0"/>
              <a:t>lifetime </a:t>
            </a:r>
            <a:r>
              <a:rPr lang="en-US" altLang="en-US" sz="2800" smtClean="0"/>
              <a:t>of a local variable.</a:t>
            </a:r>
            <a:br>
              <a:rPr lang="en-US" altLang="en-US" sz="2800" smtClean="0"/>
            </a:b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When the function begins, its local variables and its parameter variables are created in memory, and when the function ends, the local variables and parameter variables are destroyed.</a:t>
            </a:r>
            <a:br>
              <a:rPr lang="en-US" altLang="en-US" sz="2800" smtClean="0"/>
            </a:br>
            <a:endParaRPr lang="en-US" altLang="en-US" sz="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This means that any value stored in a local variable is lost between calls to the function in which the variable is declared.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132119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Global Variables and  Global Constants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A global variable is any variable defined outside all the functions in a program. 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The scope of a global variable is the portion of the program from the variable definition to the end. 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This means that a global variable can be accessed by </a:t>
            </a:r>
            <a:r>
              <a:rPr lang="en-US" altLang="en-US" sz="2800" i="1" smtClean="0"/>
              <a:t>all</a:t>
            </a:r>
            <a:r>
              <a:rPr lang="en-US" altLang="en-US" sz="2800" smtClean="0"/>
              <a:t> functions that are defined after the global variable is defined.</a:t>
            </a:r>
          </a:p>
        </p:txBody>
      </p:sp>
    </p:spTree>
    <p:extLst>
      <p:ext uri="{BB962C8B-B14F-4D97-AF65-F5344CB8AC3E}">
        <p14:creationId xmlns:p14="http://schemas.microsoft.com/office/powerpoint/2010/main" val="1015753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Definition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Definition includes:</a:t>
            </a:r>
          </a:p>
          <a:p>
            <a:pPr lvl="1"/>
            <a:r>
              <a:rPr lang="en-US" altLang="en-US" sz="2400" u="sng" smtClean="0"/>
              <a:t>return type:</a:t>
            </a:r>
            <a:r>
              <a:rPr lang="en-US" altLang="en-US" sz="2400" smtClean="0"/>
              <a:t> data type of the value that function returns to the part of the program that called it</a:t>
            </a:r>
          </a:p>
          <a:p>
            <a:pPr lvl="1"/>
            <a:r>
              <a:rPr lang="en-US" altLang="en-US" sz="2400" u="sng" smtClean="0"/>
              <a:t>name:</a:t>
            </a:r>
            <a:r>
              <a:rPr lang="en-US" altLang="en-US" sz="2400" smtClean="0"/>
              <a:t> name of the function.  Function names follow same rules as variables</a:t>
            </a:r>
          </a:p>
          <a:p>
            <a:pPr lvl="1"/>
            <a:r>
              <a:rPr lang="en-US" altLang="en-US" sz="2400" u="sng" smtClean="0"/>
              <a:t>parameter list:</a:t>
            </a:r>
            <a:r>
              <a:rPr lang="en-US" altLang="en-US" sz="2400" smtClean="0"/>
              <a:t> variables containing values passed to the function</a:t>
            </a:r>
          </a:p>
          <a:p>
            <a:pPr lvl="1"/>
            <a:r>
              <a:rPr lang="en-US" altLang="en-US" sz="2400" u="sng" smtClean="0"/>
              <a:t>body:</a:t>
            </a:r>
            <a:r>
              <a:rPr lang="en-US" altLang="en-US" sz="2400" smtClean="0"/>
              <a:t> statements that perform the function’s task, enclosed in </a:t>
            </a:r>
            <a:r>
              <a:rPr lang="en-US" altLang="en-US" sz="2400" smtClean="0">
                <a:latin typeface="Courier New" panose="02070309020205020404" pitchFamily="49" charset="0"/>
              </a:rPr>
              <a:t>{}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22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7"/>
          <p:cNvGrpSpPr>
            <a:grpSpLocks/>
          </p:cNvGrpSpPr>
          <p:nvPr/>
        </p:nvGrpSpPr>
        <p:grpSpPr bwMode="auto">
          <a:xfrm>
            <a:off x="381000" y="1447800"/>
            <a:ext cx="6629400" cy="4524375"/>
            <a:chOff x="240" y="912"/>
            <a:chExt cx="4176" cy="2850"/>
          </a:xfrm>
        </p:grpSpPr>
        <p:pic>
          <p:nvPicPr>
            <p:cNvPr id="65542" name="Picture 5" descr="Pink tissue p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12"/>
              <a:ext cx="4176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3" name="Picture 6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36"/>
              <a:ext cx="125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756150" y="1485900"/>
            <a:ext cx="41592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Global constants defined for values that do not change throughout the program’s execution.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H="1">
            <a:off x="3629025" y="2286000"/>
            <a:ext cx="1127125" cy="8255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Global Constants in Program 6-19</a:t>
            </a:r>
          </a:p>
        </p:txBody>
      </p:sp>
    </p:spTree>
    <p:extLst>
      <p:ext uri="{BB962C8B-B14F-4D97-AF65-F5344CB8AC3E}">
        <p14:creationId xmlns:p14="http://schemas.microsoft.com/office/powerpoint/2010/main" val="3672967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6813"/>
            <a:ext cx="487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5942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5400"/>
            <a:ext cx="5715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371600" y="1530350"/>
            <a:ext cx="5867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The constants are then used for those values throughout the program.</a:t>
            </a:r>
          </a:p>
        </p:txBody>
      </p:sp>
      <p:sp>
        <p:nvSpPr>
          <p:cNvPr id="665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Global Constants in Program 6-19</a:t>
            </a:r>
          </a:p>
        </p:txBody>
      </p:sp>
    </p:spTree>
    <p:extLst>
      <p:ext uri="{BB962C8B-B14F-4D97-AF65-F5344CB8AC3E}">
        <p14:creationId xmlns:p14="http://schemas.microsoft.com/office/powerpoint/2010/main" val="3125046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7965" y="480874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Initializing Local and Global Variables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/>
          <a:lstStyle/>
          <a:p>
            <a:r>
              <a:rPr lang="en-US" altLang="en-US" smtClean="0"/>
              <a:t>Local variables are not automatically initialized. They must be initialized by programmer.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Global variables (not constants) are automatically initialized to </a:t>
            </a:r>
            <a:r>
              <a:rPr lang="en-US" altLang="en-US" smtClean="0">
                <a:latin typeface="Courier New" panose="02070309020205020404" pitchFamily="49" charset="0"/>
              </a:rPr>
              <a:t>0</a:t>
            </a:r>
            <a:r>
              <a:rPr lang="en-US" altLang="en-US" smtClean="0"/>
              <a:t> (numeric) or </a:t>
            </a:r>
            <a:r>
              <a:rPr lang="en-US" altLang="en-US" smtClean="0">
                <a:latin typeface="Courier New" panose="02070309020205020404" pitchFamily="49" charset="0"/>
              </a:rPr>
              <a:t>NULL</a:t>
            </a:r>
            <a:r>
              <a:rPr lang="en-US" altLang="en-US" smtClean="0"/>
              <a:t> (character) when the variable is defined.</a:t>
            </a:r>
            <a:endParaRPr lang="en-US" altLang="en-US" u="sng" smtClean="0"/>
          </a:p>
        </p:txBody>
      </p:sp>
    </p:spTree>
    <p:extLst>
      <p:ext uri="{BB962C8B-B14F-4D97-AF65-F5344CB8AC3E}">
        <p14:creationId xmlns:p14="http://schemas.microsoft.com/office/powerpoint/2010/main" val="225992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Static Local Variables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Local variables only exist while the function is executing.  When the function terminates, the contents of local variables are lost.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Courier New" panose="02070309020205020404" pitchFamily="49" charset="0"/>
              </a:rPr>
              <a:t>static</a:t>
            </a:r>
            <a:r>
              <a:rPr lang="en-US" altLang="en-US" sz="2800" smtClean="0"/>
              <a:t> local variables retain their contents between function calls.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>
                <a:latin typeface="Courier New" panose="02070309020205020404" pitchFamily="49" charset="0"/>
              </a:rPr>
              <a:t>static</a:t>
            </a:r>
            <a:r>
              <a:rPr lang="en-US" altLang="en-US" sz="2800" smtClean="0"/>
              <a:t> local variables are defined and initialized only the first time the function is executed.  </a:t>
            </a:r>
            <a:r>
              <a:rPr lang="en-US" altLang="en-US" sz="2800" smtClean="0">
                <a:latin typeface="Courier New" panose="02070309020205020404" pitchFamily="49" charset="0"/>
              </a:rPr>
              <a:t>0</a:t>
            </a:r>
            <a:r>
              <a:rPr lang="en-US" altLang="en-US" sz="2800" smtClean="0"/>
              <a:t> is the default initialization value.</a:t>
            </a:r>
          </a:p>
        </p:txBody>
      </p:sp>
    </p:spTree>
    <p:extLst>
      <p:ext uri="{BB962C8B-B14F-4D97-AF65-F5344CB8AC3E}">
        <p14:creationId xmlns:p14="http://schemas.microsoft.com/office/powerpoint/2010/main" val="3534109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7"/>
          <p:cNvGrpSpPr>
            <a:grpSpLocks/>
          </p:cNvGrpSpPr>
          <p:nvPr/>
        </p:nvGrpSpPr>
        <p:grpSpPr bwMode="auto">
          <a:xfrm>
            <a:off x="685800" y="1524000"/>
            <a:ext cx="7848600" cy="4237038"/>
            <a:chOff x="288" y="883"/>
            <a:chExt cx="4944" cy="2669"/>
          </a:xfrm>
        </p:grpSpPr>
        <p:pic>
          <p:nvPicPr>
            <p:cNvPr id="7066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97"/>
              <a:ext cx="4944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2" name="Picture 5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83"/>
              <a:ext cx="153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799138" y="588168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7066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Local Variables Do Not Retain Values Between Function calls in Program 6-21</a:t>
            </a:r>
          </a:p>
        </p:txBody>
      </p:sp>
    </p:spTree>
    <p:extLst>
      <p:ext uri="{BB962C8B-B14F-4D97-AF65-F5344CB8AC3E}">
        <p14:creationId xmlns:p14="http://schemas.microsoft.com/office/powerpoint/2010/main" val="974086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219200" y="5694363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In this program, each time </a:t>
            </a:r>
            <a:r>
              <a:rPr lang="en-US" altLang="en-US" sz="2000">
                <a:solidFill>
                  <a:srgbClr val="FA8218"/>
                </a:solidFill>
                <a:latin typeface="Courier New" panose="02070309020205020404" pitchFamily="49" charset="0"/>
              </a:rPr>
              <a:t>showLocal</a:t>
            </a:r>
            <a:r>
              <a:rPr lang="en-US" altLang="en-US" sz="2000">
                <a:solidFill>
                  <a:srgbClr val="FA8218"/>
                </a:solidFill>
              </a:rPr>
              <a:t> is called, the </a:t>
            </a:r>
            <a:r>
              <a:rPr lang="en-US" altLang="en-US" sz="2000">
                <a:solidFill>
                  <a:srgbClr val="FA8218"/>
                </a:solidFill>
                <a:latin typeface="Courier New" panose="02070309020205020404" pitchFamily="49" charset="0"/>
              </a:rPr>
              <a:t>localNum</a:t>
            </a:r>
            <a:r>
              <a:rPr lang="en-US" altLang="en-US" sz="2000">
                <a:solidFill>
                  <a:srgbClr val="FA8218"/>
                </a:solidFill>
              </a:rPr>
              <a:t> variable is re-created and initialized with the value 5.</a:t>
            </a:r>
          </a:p>
        </p:txBody>
      </p:sp>
      <p:grpSp>
        <p:nvGrpSpPr>
          <p:cNvPr id="71683" name="Group 5"/>
          <p:cNvGrpSpPr>
            <a:grpSpLocks/>
          </p:cNvGrpSpPr>
          <p:nvPr/>
        </p:nvGrpSpPr>
        <p:grpSpPr bwMode="auto">
          <a:xfrm>
            <a:off x="1485900" y="1600200"/>
            <a:ext cx="6172200" cy="3995738"/>
            <a:chOff x="192" y="432"/>
            <a:chExt cx="4656" cy="2846"/>
          </a:xfrm>
        </p:grpSpPr>
        <p:pic>
          <p:nvPicPr>
            <p:cNvPr id="716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32"/>
              <a:ext cx="4656" cy="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6" name="Picture 4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32"/>
              <a:ext cx="12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Local Variables Do Not Retain Values Between Function calls in Program 6-21</a:t>
            </a:r>
          </a:p>
        </p:txBody>
      </p:sp>
    </p:spTree>
    <p:extLst>
      <p:ext uri="{BB962C8B-B14F-4D97-AF65-F5344CB8AC3E}">
        <p14:creationId xmlns:p14="http://schemas.microsoft.com/office/powerpoint/2010/main" val="4045033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A Different Approach, Using a Static Variable in Program 6-22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5799138" y="593248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grpSp>
        <p:nvGrpSpPr>
          <p:cNvPr id="72708" name="Group 6"/>
          <p:cNvGrpSpPr>
            <a:grpSpLocks/>
          </p:cNvGrpSpPr>
          <p:nvPr/>
        </p:nvGrpSpPr>
        <p:grpSpPr bwMode="auto">
          <a:xfrm>
            <a:off x="762000" y="1905000"/>
            <a:ext cx="6753225" cy="3865563"/>
            <a:chOff x="192" y="1000"/>
            <a:chExt cx="4878" cy="2792"/>
          </a:xfrm>
        </p:grpSpPr>
        <p:pic>
          <p:nvPicPr>
            <p:cNvPr id="7270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0"/>
              <a:ext cx="4878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0" name="Picture 5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0"/>
              <a:ext cx="14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6748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6"/>
          <p:cNvGrpSpPr>
            <a:grpSpLocks/>
          </p:cNvGrpSpPr>
          <p:nvPr/>
        </p:nvGrpSpPr>
        <p:grpSpPr bwMode="auto">
          <a:xfrm>
            <a:off x="685800" y="1617663"/>
            <a:ext cx="6959600" cy="4478337"/>
            <a:chOff x="288" y="543"/>
            <a:chExt cx="4768" cy="3068"/>
          </a:xfrm>
        </p:grpSpPr>
        <p:pic>
          <p:nvPicPr>
            <p:cNvPr id="737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43"/>
              <a:ext cx="4768" cy="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3" name="Text Box 3"/>
            <p:cNvSpPr txBox="1">
              <a:spLocks noChangeArrowheads="1"/>
            </p:cNvSpPr>
            <p:nvPr/>
          </p:nvSpPr>
          <p:spPr bwMode="auto">
            <a:xfrm>
              <a:off x="1776" y="2852"/>
              <a:ext cx="3264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  <a:latin typeface="Courier New" panose="02070309020205020404" pitchFamily="49" charset="0"/>
                </a:rPr>
                <a:t>statNum</a:t>
              </a:r>
              <a:r>
                <a:rPr lang="en-US" altLang="en-US" sz="2000">
                  <a:solidFill>
                    <a:srgbClr val="FA8218"/>
                  </a:solidFill>
                </a:rPr>
                <a:t> is automatically initialized   to 0. Notice that it retains its value between function calls.</a:t>
              </a:r>
            </a:p>
          </p:txBody>
        </p:sp>
        <p:sp>
          <p:nvSpPr>
            <p:cNvPr id="73734" name="Line 4"/>
            <p:cNvSpPr>
              <a:spLocks noChangeShapeType="1"/>
            </p:cNvSpPr>
            <p:nvPr/>
          </p:nvSpPr>
          <p:spPr bwMode="auto">
            <a:xfrm flipH="1">
              <a:off x="1248" y="2995"/>
              <a:ext cx="536" cy="1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73735" name="Picture 5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43"/>
              <a:ext cx="124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 smtClean="0"/>
              <a:t>A Different Approach, Using a Static Variable in Program 6-22</a:t>
            </a:r>
          </a:p>
        </p:txBody>
      </p:sp>
    </p:spTree>
    <p:extLst>
      <p:ext uri="{BB962C8B-B14F-4D97-AF65-F5344CB8AC3E}">
        <p14:creationId xmlns:p14="http://schemas.microsoft.com/office/powerpoint/2010/main" val="474002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04813" y="533400"/>
            <a:ext cx="8305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FA8218"/>
                </a:solidFill>
              </a:rPr>
              <a:t>If you do initialize a local static variable, the initialization only happens once. See Program 6-23.</a:t>
            </a:r>
          </a:p>
        </p:txBody>
      </p:sp>
      <p:pic>
        <p:nvPicPr>
          <p:cNvPr id="74755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239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Default Arguments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8463"/>
            <a:ext cx="8305800" cy="40195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800" smtClean="0"/>
              <a:t>	A </a:t>
            </a:r>
            <a:r>
              <a:rPr lang="en-US" altLang="en-US" sz="2800" u="sng" smtClean="0"/>
              <a:t>Default argument</a:t>
            </a:r>
            <a:r>
              <a:rPr lang="en-US" altLang="en-US" sz="2800" smtClean="0"/>
              <a:t>  is an argument that is passed automatically to a parameter if the argument is missing on the function call.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Must be a constant declared in prototype: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void evenOrOdd(int = 0);</a:t>
            </a: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Can be declared in header if no prototype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Multi-parameter functions may have default arguments for some or all of them: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int getSum(int, int=0, int=0);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698322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Definition</a:t>
            </a:r>
          </a:p>
        </p:txBody>
      </p:sp>
      <p:pic>
        <p:nvPicPr>
          <p:cNvPr id="10243" name="Picture 3" descr="06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12" y="1981200"/>
            <a:ext cx="5526055" cy="239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5089525"/>
            <a:ext cx="7277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dirty="0">
                <a:latin typeface="+mn-lt"/>
                <a:cs typeface="Arial" charset="0"/>
              </a:rPr>
              <a:t>Note: The line that reads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main()</a:t>
            </a:r>
            <a:r>
              <a:rPr lang="en-US" sz="2800" dirty="0">
                <a:latin typeface="+mn-lt"/>
                <a:cs typeface="Arial" charset="0"/>
              </a:rPr>
              <a:t>is the 	</a:t>
            </a:r>
            <a:r>
              <a:rPr lang="en-US" sz="2800" i="1" dirty="0">
                <a:latin typeface="+mn-lt"/>
                <a:cs typeface="Arial" charset="0"/>
              </a:rPr>
              <a:t>function header</a:t>
            </a:r>
            <a:r>
              <a:rPr lang="en-US" sz="2800" dirty="0">
                <a:latin typeface="+mn-lt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4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8"/>
          <p:cNvGrpSpPr>
            <a:grpSpLocks/>
          </p:cNvGrpSpPr>
          <p:nvPr/>
        </p:nvGrpSpPr>
        <p:grpSpPr bwMode="auto">
          <a:xfrm>
            <a:off x="877888" y="1501775"/>
            <a:ext cx="7851775" cy="4475163"/>
            <a:chOff x="478" y="800"/>
            <a:chExt cx="4946" cy="2819"/>
          </a:xfrm>
        </p:grpSpPr>
        <p:pic>
          <p:nvPicPr>
            <p:cNvPr id="778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4946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0" name="Text Box 3"/>
            <p:cNvSpPr txBox="1">
              <a:spLocks noChangeArrowheads="1"/>
            </p:cNvSpPr>
            <p:nvPr/>
          </p:nvSpPr>
          <p:spPr bwMode="auto">
            <a:xfrm>
              <a:off x="1200" y="800"/>
              <a:ext cx="39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A8218"/>
                  </a:solidFill>
                </a:rPr>
                <a:t>Default arguments specified in the prototype</a:t>
              </a:r>
            </a:p>
          </p:txBody>
        </p:sp>
        <p:sp>
          <p:nvSpPr>
            <p:cNvPr id="77831" name="Line 4"/>
            <p:cNvSpPr>
              <a:spLocks noChangeShapeType="1"/>
            </p:cNvSpPr>
            <p:nvPr/>
          </p:nvSpPr>
          <p:spPr bwMode="auto">
            <a:xfrm flipH="1">
              <a:off x="2688" y="912"/>
              <a:ext cx="671" cy="1121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832" name="Line 5"/>
            <p:cNvSpPr>
              <a:spLocks noChangeShapeType="1"/>
            </p:cNvSpPr>
            <p:nvPr/>
          </p:nvSpPr>
          <p:spPr bwMode="auto">
            <a:xfrm>
              <a:off x="3359" y="912"/>
              <a:ext cx="1" cy="1121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77833" name="Picture 7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11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5689600" y="5789613"/>
            <a:ext cx="314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778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Default Arguments in Program 6-24</a:t>
            </a:r>
          </a:p>
        </p:txBody>
      </p:sp>
    </p:spTree>
    <p:extLst>
      <p:ext uri="{BB962C8B-B14F-4D97-AF65-F5344CB8AC3E}">
        <p14:creationId xmlns:p14="http://schemas.microsoft.com/office/powerpoint/2010/main" val="2082652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0551"/>
            <a:ext cx="5843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Default Arguments in Program 6-24</a:t>
            </a:r>
          </a:p>
        </p:txBody>
      </p:sp>
    </p:spTree>
    <p:extLst>
      <p:ext uri="{BB962C8B-B14F-4D97-AF65-F5344CB8AC3E}">
        <p14:creationId xmlns:p14="http://schemas.microsoft.com/office/powerpoint/2010/main" val="3956845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Default Arguments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mtClean="0"/>
              <a:t>If not all parameters to a function have default values, the defaultless ones are declared first in the parameter list: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int getSum(int, int=0, int=0);//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int getSum(int, int=0, int);  // NO</a:t>
            </a:r>
            <a:endParaRPr lang="en-US" altLang="en-US" smtClean="0"/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mtClean="0"/>
              <a:t>When an argument is omitted from a function call, all arguments after it must also be omitted: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sum = getSum(num1, num2);    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anose="02070309020205020404" pitchFamily="49" charset="0"/>
              </a:rPr>
              <a:t>	sum = getSum(num1, , num3);  // NO</a:t>
            </a:r>
          </a:p>
        </p:txBody>
      </p:sp>
    </p:spTree>
    <p:extLst>
      <p:ext uri="{BB962C8B-B14F-4D97-AF65-F5344CB8AC3E}">
        <p14:creationId xmlns:p14="http://schemas.microsoft.com/office/powerpoint/2010/main" val="2666750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Reference Variables as Parameters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6575"/>
            <a:ext cx="8153400" cy="3741738"/>
          </a:xfrm>
        </p:spPr>
        <p:txBody>
          <a:bodyPr/>
          <a:lstStyle/>
          <a:p>
            <a:r>
              <a:rPr lang="en-US" altLang="en-US" smtClean="0"/>
              <a:t>A mechanism that allows a function to work with the original argument from the function call, not a copy of the argument</a:t>
            </a:r>
          </a:p>
          <a:p>
            <a:r>
              <a:rPr lang="en-US" altLang="en-US" smtClean="0"/>
              <a:t>Allows the function to modify values stored in the calling environment</a:t>
            </a:r>
          </a:p>
          <a:p>
            <a:r>
              <a:rPr lang="en-US" altLang="en-US" smtClean="0"/>
              <a:t>Provides a way for the function to ‘return’ more than one value</a:t>
            </a:r>
          </a:p>
        </p:txBody>
      </p:sp>
    </p:spTree>
    <p:extLst>
      <p:ext uri="{BB962C8B-B14F-4D97-AF65-F5344CB8AC3E}">
        <p14:creationId xmlns:p14="http://schemas.microsoft.com/office/powerpoint/2010/main" val="3138663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Passing by Reference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 </a:t>
            </a:r>
            <a:r>
              <a:rPr lang="en-US" altLang="en-US" u="sng" smtClean="0"/>
              <a:t>reference variable</a:t>
            </a:r>
            <a:r>
              <a:rPr lang="en-US" altLang="en-US" smtClean="0"/>
              <a:t> is an alias for another variable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Defined with an ampersand (</a:t>
            </a:r>
            <a:r>
              <a:rPr lang="en-US" altLang="en-US" smtClean="0">
                <a:latin typeface="Courier New" panose="02070309020205020404" pitchFamily="49" charset="0"/>
              </a:rPr>
              <a:t>&amp;</a:t>
            </a:r>
            <a:r>
              <a:rPr lang="en-US" altLang="en-US" smtClean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</a:rPr>
              <a:t>void getDimensions(int&amp;, int&amp;);</a:t>
            </a: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Changes to a reference variable are made to the variable it refers to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Use reference variables to implement passing parameters </a:t>
            </a:r>
            <a:r>
              <a:rPr lang="en-US" altLang="en-US" i="1" smtClean="0"/>
              <a:t>by reference</a:t>
            </a:r>
          </a:p>
        </p:txBody>
      </p:sp>
    </p:spTree>
    <p:extLst>
      <p:ext uri="{BB962C8B-B14F-4D97-AF65-F5344CB8AC3E}">
        <p14:creationId xmlns:p14="http://schemas.microsoft.com/office/powerpoint/2010/main" val="3737923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1"/>
          <p:cNvGrpSpPr>
            <a:grpSpLocks/>
          </p:cNvGrpSpPr>
          <p:nvPr/>
        </p:nvGrpSpPr>
        <p:grpSpPr bwMode="auto">
          <a:xfrm>
            <a:off x="762000" y="1447800"/>
            <a:ext cx="7772400" cy="4800600"/>
            <a:chOff x="480" y="912"/>
            <a:chExt cx="4896" cy="3024"/>
          </a:xfrm>
        </p:grpSpPr>
        <p:pic>
          <p:nvPicPr>
            <p:cNvPr id="8397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38"/>
              <a:ext cx="4560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4" name="Text Box 3"/>
            <p:cNvSpPr txBox="1">
              <a:spLocks noChangeArrowheads="1"/>
            </p:cNvSpPr>
            <p:nvPr/>
          </p:nvSpPr>
          <p:spPr bwMode="auto">
            <a:xfrm>
              <a:off x="1934" y="912"/>
              <a:ext cx="344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The &amp; here in the prototype indicates that the parameter is a reference variable.</a:t>
              </a:r>
            </a:p>
          </p:txBody>
        </p:sp>
        <p:sp>
          <p:nvSpPr>
            <p:cNvPr id="83975" name="Line 4"/>
            <p:cNvSpPr>
              <a:spLocks noChangeShapeType="1"/>
            </p:cNvSpPr>
            <p:nvPr/>
          </p:nvSpPr>
          <p:spPr bwMode="auto">
            <a:xfrm flipH="1">
              <a:off x="2256" y="1354"/>
              <a:ext cx="288" cy="806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976" name="Text Box 5"/>
            <p:cNvSpPr txBox="1">
              <a:spLocks noChangeArrowheads="1"/>
            </p:cNvSpPr>
            <p:nvPr/>
          </p:nvSpPr>
          <p:spPr bwMode="auto">
            <a:xfrm>
              <a:off x="2544" y="2429"/>
              <a:ext cx="25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Here we are passing value by reference.</a:t>
              </a:r>
            </a:p>
          </p:txBody>
        </p:sp>
        <p:sp>
          <p:nvSpPr>
            <p:cNvPr id="83977" name="Line 6"/>
            <p:cNvSpPr>
              <a:spLocks noChangeShapeType="1"/>
            </p:cNvSpPr>
            <p:nvPr/>
          </p:nvSpPr>
          <p:spPr bwMode="auto">
            <a:xfrm flipH="1">
              <a:off x="2010" y="2688"/>
              <a:ext cx="534" cy="568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83978" name="Picture 8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38"/>
              <a:ext cx="134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1" name="Text Box 7"/>
          <p:cNvSpPr txBox="1">
            <a:spLocks noChangeArrowheads="1"/>
          </p:cNvSpPr>
          <p:nvPr/>
        </p:nvSpPr>
        <p:spPr bwMode="auto">
          <a:xfrm>
            <a:off x="5794375" y="5943600"/>
            <a:ext cx="304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 smtClean="0"/>
              <a:t>Passing a Variable By Reference in Program 6-25</a:t>
            </a:r>
          </a:p>
        </p:txBody>
      </p:sp>
    </p:spTree>
    <p:extLst>
      <p:ext uri="{BB962C8B-B14F-4D97-AF65-F5344CB8AC3E}">
        <p14:creationId xmlns:p14="http://schemas.microsoft.com/office/powerpoint/2010/main" val="1568731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239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914400" y="1893888"/>
            <a:ext cx="731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The &amp; also appears here in the function header.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971800" y="2362200"/>
            <a:ext cx="762000" cy="16129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Passing a Variable By Reference</a:t>
            </a:r>
          </a:p>
        </p:txBody>
      </p:sp>
    </p:spTree>
    <p:extLst>
      <p:ext uri="{BB962C8B-B14F-4D97-AF65-F5344CB8AC3E}">
        <p14:creationId xmlns:p14="http://schemas.microsoft.com/office/powerpoint/2010/main" val="858884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 Variable Notes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8229600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Each reference parameter must contain </a:t>
            </a:r>
            <a:r>
              <a:rPr lang="en-US" altLang="en-US" sz="2400" smtClean="0">
                <a:latin typeface="Courier New" panose="02070309020205020404" pitchFamily="49" charset="0"/>
              </a:rPr>
              <a:t>&amp;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Space between type and </a:t>
            </a:r>
            <a:r>
              <a:rPr lang="en-US" altLang="en-US" sz="2400" smtClean="0">
                <a:latin typeface="Courier New" panose="02070309020205020404" pitchFamily="49" charset="0"/>
              </a:rPr>
              <a:t>&amp;</a:t>
            </a:r>
            <a:r>
              <a:rPr lang="en-US" altLang="en-US" sz="2400" smtClean="0"/>
              <a:t> is unimportant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Must use </a:t>
            </a:r>
            <a:r>
              <a:rPr lang="en-US" altLang="en-US" sz="2400" smtClean="0">
                <a:latin typeface="Courier New" panose="02070309020205020404" pitchFamily="49" charset="0"/>
              </a:rPr>
              <a:t>&amp;</a:t>
            </a:r>
            <a:r>
              <a:rPr lang="en-US" altLang="en-US" sz="2400" smtClean="0"/>
              <a:t> in both prototype and header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Argument passed to reference parameter must be a variable – cannot be an expression or constant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Use when appropriate – don’t use when argument should not be changed by function, or if function needs to return only 1 value</a:t>
            </a:r>
          </a:p>
        </p:txBody>
      </p:sp>
    </p:spTree>
    <p:extLst>
      <p:ext uri="{BB962C8B-B14F-4D97-AF65-F5344CB8AC3E}">
        <p14:creationId xmlns:p14="http://schemas.microsoft.com/office/powerpoint/2010/main" val="127479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Activity19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7400" cy="50136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Create a Program to calculate the net salary of an employee based on the bonus of 1.1% of the salary added to the base and 2% tax withhold deducted after bonus. </a:t>
            </a:r>
          </a:p>
          <a:p>
            <a:pPr eaLnBrk="1" hangingPunct="1"/>
            <a:r>
              <a:rPr lang="en-US" altLang="en-US" sz="2800" dirty="0" smtClean="0"/>
              <a:t>Your salary parameter should be pass by reference so that when you display the net salary after the call at main should correctly display the updated salary.  </a:t>
            </a:r>
            <a:endParaRPr lang="en-US" altLang="en-US" sz="2500" dirty="0" smtClean="0"/>
          </a:p>
          <a:p>
            <a:pPr lvl="1"/>
            <a:endParaRPr lang="en-US" altLang="en-US" sz="2500" dirty="0"/>
          </a:p>
          <a:p>
            <a:pPr marL="3429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44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Overloading Functions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6725"/>
            <a:ext cx="7845425" cy="3881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u="sng" smtClean="0"/>
              <a:t>Overloaded functions</a:t>
            </a:r>
            <a:r>
              <a:rPr lang="en-US" altLang="en-US" sz="2800" smtClean="0"/>
              <a:t> have the same name but different parameter lists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Can be used to create functions that perform the same task but take different parameter types or different number of  parameters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Compiler will determine which version of function to call by argument and parameter lists</a:t>
            </a:r>
            <a:endParaRPr lang="en-US" altLang="en-US" sz="2800" u="sng" smtClean="0"/>
          </a:p>
        </p:txBody>
      </p:sp>
    </p:spTree>
    <p:extLst>
      <p:ext uri="{BB962C8B-B14F-4D97-AF65-F5344CB8AC3E}">
        <p14:creationId xmlns:p14="http://schemas.microsoft.com/office/powerpoint/2010/main" val="292057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Return Type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If a function returns a value, the type of the value must be indicated: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int main()</a:t>
            </a: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If a function does not return a value, its return type is </a:t>
            </a:r>
            <a:r>
              <a:rPr lang="en-US" altLang="en-US" sz="2800" smtClean="0">
                <a:latin typeface="Courier New" panose="02070309020205020404" pitchFamily="49" charset="0"/>
              </a:rPr>
              <a:t>void</a:t>
            </a:r>
            <a:r>
              <a:rPr lang="en-US" altLang="en-US" sz="2800" smtClean="0"/>
              <a:t>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void printHeading()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{	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		cout &lt;&lt; "Monthly Sales\n";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	}</a:t>
            </a:r>
            <a:endParaRPr lang="en-US" altLang="en-US" sz="24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38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 Overloading Examples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800" smtClean="0"/>
              <a:t>	Using these overloaded functions,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void getDimensions(int);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void getDimensions(int, int);  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void getDimensions(int, double);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void getDimensions(double, double);// 4</a:t>
            </a:r>
          </a:p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	</a:t>
            </a:r>
            <a:r>
              <a:rPr lang="en-US" altLang="en-US" sz="2800" smtClean="0"/>
              <a:t>the compiler will use them as follows: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int length, width;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double base, height;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getDimensions(length);           //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getDimensions(length, width);    // 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getDimensions(length, height);   //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anose="02070309020205020404" pitchFamily="49" charset="0"/>
              </a:rPr>
              <a:t>getDimensions(height, base);     // 4</a:t>
            </a:r>
          </a:p>
        </p:txBody>
      </p:sp>
    </p:spTree>
    <p:extLst>
      <p:ext uri="{BB962C8B-B14F-4D97-AF65-F5344CB8AC3E}">
        <p14:creationId xmlns:p14="http://schemas.microsoft.com/office/powerpoint/2010/main" val="3739355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15"/>
          <p:cNvGrpSpPr>
            <a:grpSpLocks/>
          </p:cNvGrpSpPr>
          <p:nvPr/>
        </p:nvGrpSpPr>
        <p:grpSpPr bwMode="auto">
          <a:xfrm>
            <a:off x="1190625" y="1389063"/>
            <a:ext cx="7072313" cy="4751387"/>
            <a:chOff x="864" y="428"/>
            <a:chExt cx="5324" cy="3576"/>
          </a:xfrm>
        </p:grpSpPr>
        <p:pic>
          <p:nvPicPr>
            <p:cNvPr id="901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28"/>
              <a:ext cx="4202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8" name="Group 13"/>
            <p:cNvGrpSpPr>
              <a:grpSpLocks/>
            </p:cNvGrpSpPr>
            <p:nvPr/>
          </p:nvGrpSpPr>
          <p:grpSpPr bwMode="auto">
            <a:xfrm>
              <a:off x="2381" y="1326"/>
              <a:ext cx="2926" cy="987"/>
              <a:chOff x="1920" y="1152"/>
              <a:chExt cx="3360" cy="1174"/>
            </a:xfrm>
          </p:grpSpPr>
          <p:sp>
            <p:nvSpPr>
              <p:cNvPr id="90125" name="Text Box 4"/>
              <p:cNvSpPr txBox="1">
                <a:spLocks noChangeArrowheads="1"/>
              </p:cNvSpPr>
              <p:nvPr/>
            </p:nvSpPr>
            <p:spPr bwMode="auto">
              <a:xfrm>
                <a:off x="2968" y="1152"/>
                <a:ext cx="2312" cy="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A8218"/>
                    </a:solidFill>
                  </a:rPr>
                  <a:t>The overloaded functions have different parameter lists</a:t>
                </a:r>
              </a:p>
            </p:txBody>
          </p:sp>
          <p:sp>
            <p:nvSpPr>
              <p:cNvPr id="90126" name="Line 5"/>
              <p:cNvSpPr>
                <a:spLocks noChangeShapeType="1"/>
              </p:cNvSpPr>
              <p:nvPr/>
            </p:nvSpPr>
            <p:spPr bwMode="auto">
              <a:xfrm flipH="1">
                <a:off x="1920" y="1440"/>
                <a:ext cx="1056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127" name="Line 6"/>
              <p:cNvSpPr>
                <a:spLocks noChangeShapeType="1"/>
              </p:cNvSpPr>
              <p:nvPr/>
            </p:nvSpPr>
            <p:spPr bwMode="auto">
              <a:xfrm flipH="1">
                <a:off x="2304" y="1584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0119" name="Group 11"/>
            <p:cNvGrpSpPr>
              <a:grpSpLocks/>
            </p:cNvGrpSpPr>
            <p:nvPr/>
          </p:nvGrpSpPr>
          <p:grpSpPr bwMode="auto">
            <a:xfrm>
              <a:off x="2152" y="3507"/>
              <a:ext cx="1716" cy="497"/>
              <a:chOff x="1680" y="3696"/>
              <a:chExt cx="1971" cy="590"/>
            </a:xfrm>
          </p:grpSpPr>
          <p:sp>
            <p:nvSpPr>
              <p:cNvPr id="90123" name="Text Box 7"/>
              <p:cNvSpPr txBox="1">
                <a:spLocks noChangeArrowheads="1"/>
              </p:cNvSpPr>
              <p:nvPr/>
            </p:nvSpPr>
            <p:spPr bwMode="auto">
              <a:xfrm>
                <a:off x="1680" y="3928"/>
                <a:ext cx="1971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A8218"/>
                    </a:solidFill>
                  </a:rPr>
                  <a:t>Passing an </a:t>
                </a:r>
                <a:r>
                  <a:rPr lang="en-US" altLang="en-US" sz="2000" b="1">
                    <a:solidFill>
                      <a:srgbClr val="FA8218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</a:p>
            </p:txBody>
          </p:sp>
          <p:sp>
            <p:nvSpPr>
              <p:cNvPr id="90124" name="Line 8"/>
              <p:cNvSpPr>
                <a:spLocks noChangeShapeType="1"/>
              </p:cNvSpPr>
              <p:nvPr/>
            </p:nvSpPr>
            <p:spPr bwMode="auto">
              <a:xfrm flipV="1">
                <a:off x="2304" y="3696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0120" name="Text Box 9"/>
            <p:cNvSpPr txBox="1">
              <a:spLocks noChangeArrowheads="1"/>
            </p:cNvSpPr>
            <p:nvPr/>
          </p:nvSpPr>
          <p:spPr bwMode="auto">
            <a:xfrm>
              <a:off x="4107" y="2880"/>
              <a:ext cx="208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FA8218"/>
                  </a:solidFill>
                </a:rPr>
                <a:t>Passing a </a:t>
              </a:r>
              <a:r>
                <a:rPr lang="en-US" altLang="en-US" sz="2000" b="1" dirty="0">
                  <a:solidFill>
                    <a:srgbClr val="FA821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double</a:t>
              </a:r>
            </a:p>
          </p:txBody>
        </p:sp>
        <p:sp>
          <p:nvSpPr>
            <p:cNvPr id="90121" name="Line 10"/>
            <p:cNvSpPr>
              <a:spLocks noChangeShapeType="1"/>
            </p:cNvSpPr>
            <p:nvPr/>
          </p:nvSpPr>
          <p:spPr bwMode="auto">
            <a:xfrm flipH="1">
              <a:off x="4748" y="3168"/>
              <a:ext cx="127" cy="24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90122" name="Picture 14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" y="428"/>
              <a:ext cx="133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940425" y="5943600"/>
            <a:ext cx="320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901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Function Overloading in Program 6-27</a:t>
            </a:r>
          </a:p>
        </p:txBody>
      </p:sp>
    </p:spTree>
    <p:extLst>
      <p:ext uri="{BB962C8B-B14F-4D97-AF65-F5344CB8AC3E}">
        <p14:creationId xmlns:p14="http://schemas.microsoft.com/office/powerpoint/2010/main" val="874205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00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Function Overloading in Program 6-27</a:t>
            </a:r>
          </a:p>
        </p:txBody>
      </p:sp>
    </p:spTree>
    <p:extLst>
      <p:ext uri="{BB962C8B-B14F-4D97-AF65-F5344CB8AC3E}">
        <p14:creationId xmlns:p14="http://schemas.microsoft.com/office/powerpoint/2010/main" val="1649012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/>
              <a:t>Activity </a:t>
            </a:r>
            <a:r>
              <a:rPr lang="en-US" altLang="en-US" smtClean="0"/>
              <a:t>20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7400" cy="50136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Create a Program to calculate the area of a Rectangle. You should have 2 overloaded functions called </a:t>
            </a:r>
            <a:r>
              <a:rPr lang="en-US" altLang="en-US" sz="2800" dirty="0" err="1" smtClean="0"/>
              <a:t>calculateArea</a:t>
            </a:r>
            <a:r>
              <a:rPr lang="en-US" altLang="en-US" sz="2800" dirty="0" smtClean="0"/>
              <a:t>()</a:t>
            </a:r>
            <a:endParaRPr lang="en-US" altLang="en-US" sz="2800" dirty="0"/>
          </a:p>
          <a:p>
            <a:pPr lvl="1"/>
            <a:r>
              <a:rPr lang="en-US" altLang="en-US" sz="2500" dirty="0" smtClean="0"/>
              <a:t>One without any parameters and using values inside the function, width = 1.0 and length = 2.0</a:t>
            </a:r>
          </a:p>
          <a:p>
            <a:pPr lvl="1"/>
            <a:r>
              <a:rPr lang="en-US" altLang="en-US" sz="2500" dirty="0" smtClean="0"/>
              <a:t>Another with double type parameters width and length. </a:t>
            </a:r>
          </a:p>
          <a:p>
            <a:pPr lvl="1"/>
            <a:r>
              <a:rPr lang="en-US" altLang="en-US" sz="2500" dirty="0" smtClean="0"/>
              <a:t>Both should return double area and display the result at </a:t>
            </a:r>
            <a:r>
              <a:rPr lang="en-US" altLang="en-US" sz="2500" smtClean="0"/>
              <a:t>the main()</a:t>
            </a:r>
            <a:endParaRPr lang="en-US" altLang="en-US" sz="2500" dirty="0" smtClean="0"/>
          </a:p>
          <a:p>
            <a:pPr lvl="1"/>
            <a:endParaRPr lang="en-US" altLang="en-US" sz="2500" dirty="0"/>
          </a:p>
          <a:p>
            <a:pPr marL="3429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04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Calling a Function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To call a function, use the function name followed by </a:t>
            </a:r>
            <a:r>
              <a:rPr lang="en-US" altLang="en-US" sz="2800" smtClean="0">
                <a:latin typeface="Courier New" panose="02070309020205020404" pitchFamily="49" charset="0"/>
              </a:rPr>
              <a:t>()</a:t>
            </a:r>
            <a:r>
              <a:rPr lang="en-US" altLang="en-US" sz="2800" smtClean="0"/>
              <a:t> and </a:t>
            </a:r>
            <a:r>
              <a:rPr lang="en-US" altLang="en-US" sz="2800" smtClean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anose="02070309020205020404" pitchFamily="49" charset="0"/>
              </a:rPr>
              <a:t>printHeading();</a:t>
            </a:r>
            <a:br>
              <a:rPr lang="en-US" altLang="en-US" sz="2400" smtClean="0">
                <a:latin typeface="Courier New" panose="02070309020205020404" pitchFamily="49" charset="0"/>
              </a:rPr>
            </a:br>
            <a:endParaRPr lang="en-US" altLang="en-US" sz="2400" smtClean="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/>
              <a:t>When called, program executes the body of the called function</a:t>
            </a:r>
            <a:br>
              <a:rPr lang="en-US" altLang="en-US" sz="2800" smtClean="0"/>
            </a:b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After the function terminates, execution resumes in the calling function at point of call.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80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Functions in Program 6-1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600200"/>
            <a:ext cx="46910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5083</TotalTime>
  <Words>1752</Words>
  <Application>Microsoft Office PowerPoint</Application>
  <PresentationFormat>On-screen Show (4:3)</PresentationFormat>
  <Paragraphs>318</Paragraphs>
  <Slides>73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Lecture 7 Functions</vt:lpstr>
      <vt:lpstr>Modular Programming</vt:lpstr>
      <vt:lpstr>PowerPoint Presentation</vt:lpstr>
      <vt:lpstr>Defining and Calling Functions</vt:lpstr>
      <vt:lpstr>Function Definition</vt:lpstr>
      <vt:lpstr>Function Definition</vt:lpstr>
      <vt:lpstr>Function Return Type</vt:lpstr>
      <vt:lpstr>Calling a Function</vt:lpstr>
      <vt:lpstr>Functions in Program 6-1</vt:lpstr>
      <vt:lpstr>Flow of Control in Program 6-1</vt:lpstr>
      <vt:lpstr>Calling Functions</vt:lpstr>
      <vt:lpstr>Function Prototypes</vt:lpstr>
      <vt:lpstr>Function Prototypes in Program 6-5</vt:lpstr>
      <vt:lpstr>PowerPoint Presentation</vt:lpstr>
      <vt:lpstr>Prototype Notes</vt:lpstr>
      <vt:lpstr>Activity 16   </vt:lpstr>
      <vt:lpstr>Sending Data into a Function</vt:lpstr>
      <vt:lpstr>A Function with a Parameter Variable</vt:lpstr>
      <vt:lpstr>PowerPoint Presentation</vt:lpstr>
      <vt:lpstr>PowerPoint Presentation</vt:lpstr>
      <vt:lpstr>Function with a Parameter</vt:lpstr>
      <vt:lpstr>Parameters, Prototypes, and Function Headers</vt:lpstr>
      <vt:lpstr>Function Call Notes</vt:lpstr>
      <vt:lpstr>Passing Multiple Arguments</vt:lpstr>
      <vt:lpstr>Passing Multiple Arguments in Program 6-8</vt:lpstr>
      <vt:lpstr>Passing Multiple Arguments in Program 6-8</vt:lpstr>
      <vt:lpstr>Passing Multiple Arguments in Program 6-8</vt:lpstr>
      <vt:lpstr>Passing Data by Value</vt:lpstr>
      <vt:lpstr>Passing Information to Parameters by Value</vt:lpstr>
      <vt:lpstr>The return Statement</vt:lpstr>
      <vt:lpstr>Activity 17</vt:lpstr>
      <vt:lpstr>Performing Division in Program 6-11</vt:lpstr>
      <vt:lpstr>Performing Division in Program 6-11</vt:lpstr>
      <vt:lpstr>Returning a Value From a Function</vt:lpstr>
      <vt:lpstr>Returning a Value From a Function</vt:lpstr>
      <vt:lpstr>A Value-Returning Function</vt:lpstr>
      <vt:lpstr>A Value-Returning Function</vt:lpstr>
      <vt:lpstr>Function Returning a Value in Program 6-12</vt:lpstr>
      <vt:lpstr>Function Returning a Value in Program 6-12</vt:lpstr>
      <vt:lpstr>Function Returning a Value in Program 6-12</vt:lpstr>
      <vt:lpstr>Another Example from Program 6-13</vt:lpstr>
      <vt:lpstr>Returning a Value From a Function</vt:lpstr>
      <vt:lpstr>Activity 18 </vt:lpstr>
      <vt:lpstr>Returning a Boolean Value</vt:lpstr>
      <vt:lpstr>Local and Global Variables</vt:lpstr>
      <vt:lpstr>Local Variables in Program 6-16</vt:lpstr>
      <vt:lpstr>Local Variables in Program 6-16</vt:lpstr>
      <vt:lpstr>Local Variable Lifetime</vt:lpstr>
      <vt:lpstr>Global Variables and  Global Constants</vt:lpstr>
      <vt:lpstr>Global Constants in Program 6-19</vt:lpstr>
      <vt:lpstr>Global Constants in Program 6-19</vt:lpstr>
      <vt:lpstr>Initializing Local and Global Variables</vt:lpstr>
      <vt:lpstr>Static Local Variables</vt:lpstr>
      <vt:lpstr>Local Variables Do Not Retain Values Between Function calls in Program 6-21</vt:lpstr>
      <vt:lpstr>Local Variables Do Not Retain Values Between Function calls in Program 6-21</vt:lpstr>
      <vt:lpstr>A Different Approach, Using a Static Variable in Program 6-22</vt:lpstr>
      <vt:lpstr>PowerPoint Presentation</vt:lpstr>
      <vt:lpstr>PowerPoint Presentation</vt:lpstr>
      <vt:lpstr>Default Arguments</vt:lpstr>
      <vt:lpstr>Default Arguments in Program 6-24</vt:lpstr>
      <vt:lpstr>Default Arguments in Program 6-24</vt:lpstr>
      <vt:lpstr>Default Arguments</vt:lpstr>
      <vt:lpstr>Using Reference Variables as Parameters</vt:lpstr>
      <vt:lpstr>Passing by Reference</vt:lpstr>
      <vt:lpstr>PowerPoint Presentation</vt:lpstr>
      <vt:lpstr>Passing a Variable By Reference</vt:lpstr>
      <vt:lpstr>Reference Variable Notes</vt:lpstr>
      <vt:lpstr>Activity19</vt:lpstr>
      <vt:lpstr>Overloading Functions</vt:lpstr>
      <vt:lpstr>Function Overloading Examples</vt:lpstr>
      <vt:lpstr>Function Overloading in Program 6-27</vt:lpstr>
      <vt:lpstr>Function Overloading in Program 6-27</vt:lpstr>
      <vt:lpstr>Activity 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114</cp:revision>
  <dcterms:created xsi:type="dcterms:W3CDTF">2009-12-29T10:39:27Z</dcterms:created>
  <dcterms:modified xsi:type="dcterms:W3CDTF">2018-07-17T19:10:14Z</dcterms:modified>
</cp:coreProperties>
</file>