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41" r:id="rId3"/>
    <p:sldId id="340" r:id="rId4"/>
    <p:sldId id="377" r:id="rId5"/>
    <p:sldId id="352" r:id="rId6"/>
    <p:sldId id="342" r:id="rId7"/>
    <p:sldId id="378" r:id="rId8"/>
    <p:sldId id="379" r:id="rId9"/>
    <p:sldId id="343" r:id="rId10"/>
    <p:sldId id="353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2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6/17/2018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6/17/2018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cpp.edu/~ukjayarathna/nirds-lab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cpp.edu/~ukjayarath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ukjayarathna@cpp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zza.com/csupomona/summer2018/cs435/home" TargetMode="External"/><Relationship Id="rId2" Type="http://schemas.openxmlformats.org/officeDocument/2006/relationships/hyperlink" Target="http://www.cpp.edu/~ukjayarathna/courses/su18/cs43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developer-tools/datamodeler/overview/index.html" TargetMode="External"/><Relationship Id="rId2" Type="http://schemas.openxmlformats.org/officeDocument/2006/relationships/hyperlink" Target="https://dev.mysql.com/downloads/mysq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07136" y="4758266"/>
            <a:ext cx="7553131" cy="8636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435 Database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9164" y="5684838"/>
            <a:ext cx="4652963" cy="85972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8" y="186612"/>
            <a:ext cx="8360229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r>
              <a:rPr lang="en-US" b="1" dirty="0"/>
              <a:t>Final Exam: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Mini-midterm: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In Class Assignments: </a:t>
            </a:r>
            <a:r>
              <a:rPr lang="en-US" dirty="0"/>
              <a:t>We will have 3 in-class assignments, each worth 10% of your overall grade.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In Class Activities: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/>
              <a:t>Research Paper Summary: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351" y="1575595"/>
            <a:ext cx="8534011" cy="48958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		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Sampath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Jayarathna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Joined Cal Poly Pomona Fall 2016 from Texas A&amp;M.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Originally from Sri Lanka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		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Eye tracking, Brain EEG, User modeling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			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http://www.cpp.edu/~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ukjayarathna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			: </a:t>
            </a:r>
            <a:r>
              <a:rPr lang="en-US" dirty="0" smtClean="0">
                <a:hlinkClick r:id="rId3"/>
              </a:rPr>
              <a:t>http://www.cpp.edu/~ukjayarathna/nirds-lab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		: 8-46, 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ukjayarathna@cpp.edu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(909) 869-3145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 Hours	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(online) 10am – 12pm,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email me for 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appointment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[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Door Policy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41812" y="3668082"/>
            <a:ext cx="4448563" cy="958952"/>
            <a:chOff x="2884146" y="4489109"/>
            <a:chExt cx="4448563" cy="9589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4146" y="4489109"/>
              <a:ext cx="1278602" cy="9589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0135" y="4492971"/>
              <a:ext cx="1712574" cy="9550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40769" y="4492972"/>
              <a:ext cx="1301345" cy="95508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9780" y="2050044"/>
            <a:ext cx="2288454" cy="11660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Information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	: </a:t>
            </a:r>
            <a:r>
              <a:rPr lang="en-US" dirty="0" smtClean="0"/>
              <a:t>M/W, </a:t>
            </a:r>
            <a:r>
              <a:rPr lang="en-US" dirty="0"/>
              <a:t>Room: 8-345, Time: 1.00 PM – 4.50 PM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>
                <a:hlinkClick r:id="rId2"/>
              </a:rPr>
              <a:t>http://www.cpp.edu/~</a:t>
            </a:r>
            <a:r>
              <a:rPr lang="en-US" u="sng" dirty="0" smtClean="0">
                <a:hlinkClick r:id="rId2"/>
              </a:rPr>
              <a:t>ukjayarathna/courses/su18/cs435</a:t>
            </a:r>
            <a:r>
              <a:rPr lang="en-US" u="sng" dirty="0" smtClean="0"/>
              <a:t> </a:t>
            </a:r>
            <a:r>
              <a:rPr lang="en-US" dirty="0" smtClean="0"/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213" indent="0">
              <a:buNone/>
            </a:pPr>
            <a:r>
              <a:rPr lang="en-US" u="sng" dirty="0" smtClean="0">
                <a:hlinkClick r:id="rId3"/>
              </a:rPr>
              <a:t>www.piazza.com/csupomona/summer2018/cs435/home</a:t>
            </a:r>
            <a:r>
              <a:rPr lang="en-US" u="sng" dirty="0" smtClean="0"/>
              <a:t>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213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	</a:t>
            </a:r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Prereqs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Official: </a:t>
            </a:r>
            <a:r>
              <a:rPr lang="en-US" sz="2400" dirty="0"/>
              <a:t>CS 241 with a grade of C or better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Practical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 Know object-oriented programming language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Before lecture: do reading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lecture: put reading in context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After lecture: assignments, for hands-on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/ </a:t>
            </a:r>
            <a:r>
              <a:rPr lang="en-US" dirty="0" smtClean="0"/>
              <a:t>Supplementary </a:t>
            </a:r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pPr lvl="0"/>
            <a:r>
              <a:rPr lang="en-US" sz="2800" b="1" dirty="0"/>
              <a:t>Required textbook</a:t>
            </a:r>
            <a:r>
              <a:rPr lang="en-US" sz="2800" dirty="0"/>
              <a:t>. No textbook is required. All the key course content will be documented in slides, which will be available in the course website after each lecture.</a:t>
            </a:r>
          </a:p>
          <a:p>
            <a:pPr lvl="0"/>
            <a:r>
              <a:rPr lang="en-US" dirty="0"/>
              <a:t>List of optional but recommended materials. You may find some of these optional textbooks helpful, though none are required:</a:t>
            </a:r>
          </a:p>
          <a:p>
            <a:pPr lvl="1"/>
            <a:r>
              <a:rPr lang="en-US" dirty="0" smtClean="0"/>
              <a:t>Fundamentals of Database Systems, </a:t>
            </a:r>
            <a:r>
              <a:rPr lang="en-US" dirty="0" err="1" smtClean="0"/>
              <a:t>Ramez</a:t>
            </a:r>
            <a:r>
              <a:rPr lang="en-US" dirty="0" smtClean="0"/>
              <a:t> </a:t>
            </a:r>
            <a:r>
              <a:rPr lang="en-US" dirty="0" err="1" smtClean="0"/>
              <a:t>Elmasri</a:t>
            </a:r>
            <a:r>
              <a:rPr lang="en-US" dirty="0" smtClean="0"/>
              <a:t>, </a:t>
            </a:r>
            <a:r>
              <a:rPr lang="en-US" dirty="0" err="1" smtClean="0"/>
              <a:t>Shamkant</a:t>
            </a:r>
            <a:r>
              <a:rPr lang="en-US" dirty="0" smtClean="0"/>
              <a:t> </a:t>
            </a:r>
            <a:r>
              <a:rPr lang="en-US" dirty="0" err="1" smtClean="0"/>
              <a:t>Navathe</a:t>
            </a:r>
            <a:r>
              <a:rPr lang="en-US" dirty="0" smtClean="0"/>
              <a:t>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lvl="1"/>
            <a:r>
              <a:rPr lang="en-US" b="1" dirty="0"/>
              <a:t>Bring Your Own Device (BYOD)</a:t>
            </a:r>
            <a:r>
              <a:rPr lang="en-US" dirty="0"/>
              <a:t>.  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Piazza: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will be fielded through Piazza.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everyone can see the answer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post private messages that can only be seen by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used primarily for assignments/homework, extra credit submission and grade dissemination.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email should only be used in rare instances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will probably point you back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Piazza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448" y="1619400"/>
            <a:ext cx="1254052" cy="12540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Rules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179637"/>
            <a:ext cx="339883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40261" y="2071255"/>
            <a:ext cx="3725901" cy="3498850"/>
            <a:chOff x="4940261" y="2071255"/>
            <a:chExt cx="3725901" cy="3498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0300" y="2473176"/>
              <a:ext cx="3725862" cy="2425831"/>
            </a:xfrm>
            <a:prstGeom prst="rect">
              <a:avLst/>
            </a:prstGeom>
          </p:spPr>
        </p:pic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4940261" y="2071255"/>
              <a:ext cx="3498888" cy="3498850"/>
              <a:chOff x="987828" y="2198668"/>
              <a:chExt cx="3499427" cy="349942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87866" y="2198668"/>
                <a:ext cx="3499389" cy="3499427"/>
              </a:xfrm>
              <a:prstGeom prst="ellipse">
                <a:avLst/>
              </a:prstGeom>
              <a:noFill/>
              <a:ln w="152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5"/>
              </p:cNvCxnSpPr>
              <p:nvPr/>
            </p:nvCxnSpPr>
            <p:spPr>
              <a:xfrm rot="16200000" flipH="1">
                <a:off x="1500695" y="2711529"/>
                <a:ext cx="2473733" cy="2473706"/>
              </a:xfrm>
              <a:prstGeom prst="line">
                <a:avLst/>
              </a:prstGeom>
              <a:ln w="152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devices – Software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4991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Windows/Mac</a:t>
            </a:r>
          </a:p>
          <a:p>
            <a:pPr lvl="1"/>
            <a:r>
              <a:rPr lang="en-US" altLang="en-US" sz="2400" dirty="0" smtClean="0"/>
              <a:t>MySQL  </a:t>
            </a:r>
            <a:endParaRPr lang="en-US" altLang="en-US" sz="2400" dirty="0"/>
          </a:p>
          <a:p>
            <a:pPr lvl="2"/>
            <a:r>
              <a:rPr lang="en-US" altLang="en-US" sz="2100" dirty="0"/>
              <a:t>Download </a:t>
            </a:r>
            <a:r>
              <a:rPr lang="en-US" altLang="en-US" sz="2100" dirty="0" smtClean="0"/>
              <a:t>MySQL Community Edition</a:t>
            </a:r>
          </a:p>
          <a:p>
            <a:pPr lvl="2"/>
            <a:r>
              <a:rPr lang="en-US" altLang="en-US" sz="2100" dirty="0">
                <a:hlinkClick r:id="rId2"/>
              </a:rPr>
              <a:t>https://dev.mysql.com/downloads/mysql</a:t>
            </a:r>
            <a:r>
              <a:rPr lang="en-US" altLang="en-US" sz="2100" dirty="0" smtClean="0">
                <a:hlinkClick r:id="rId2"/>
              </a:rPr>
              <a:t>/</a:t>
            </a:r>
            <a:r>
              <a:rPr lang="en-US" altLang="en-US" sz="2100" dirty="0" smtClean="0"/>
              <a:t> </a:t>
            </a:r>
            <a:endParaRPr lang="en-US" altLang="en-US" sz="2100" dirty="0"/>
          </a:p>
          <a:p>
            <a:pPr lvl="1"/>
            <a:r>
              <a:rPr lang="en-US" altLang="en-US" sz="2400" dirty="0"/>
              <a:t>Oracle </a:t>
            </a:r>
            <a:r>
              <a:rPr lang="en-US" altLang="en-US" sz="2400" dirty="0" smtClean="0"/>
              <a:t>SQL Developer</a:t>
            </a:r>
            <a:endParaRPr lang="en-US" altLang="en-US" sz="2400" dirty="0"/>
          </a:p>
          <a:p>
            <a:pPr lvl="2"/>
            <a:r>
              <a:rPr lang="en-US" altLang="en-US" sz="2100" dirty="0"/>
              <a:t>Download Oracle </a:t>
            </a:r>
            <a:r>
              <a:rPr lang="en-US" altLang="en-US" sz="2100" dirty="0" smtClean="0"/>
              <a:t>SQL Developer Data Modeler 17.4</a:t>
            </a:r>
            <a:endParaRPr lang="en-US" altLang="en-US" sz="2100" dirty="0"/>
          </a:p>
          <a:p>
            <a:pPr lvl="2"/>
            <a:r>
              <a:rPr lang="en-US" altLang="en-US" sz="2100">
                <a:hlinkClick r:id="rId3"/>
              </a:rPr>
              <a:t>http://</a:t>
            </a:r>
            <a:r>
              <a:rPr lang="en-US" altLang="en-US" sz="2100" smtClean="0">
                <a:hlinkClick r:id="rId3"/>
              </a:rPr>
              <a:t>www.oracle.com/technetwork/developer-tools/datamodeler/overview/index.html</a:t>
            </a:r>
            <a:r>
              <a:rPr lang="en-US" altLang="en-US" sz="2100" smtClean="0"/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(available in the course web page)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4991"/>
            <a:ext cx="8272754" cy="4351338"/>
          </a:xfrm>
        </p:spPr>
        <p:txBody>
          <a:bodyPr>
            <a:normAutofit/>
          </a:bodyPr>
          <a:lstStyle/>
          <a:p>
            <a:r>
              <a:rPr lang="en-US" dirty="0"/>
              <a:t>Week 1 (June 18, 20): Syllabus, Conceptual Modeling and ER</a:t>
            </a:r>
          </a:p>
          <a:p>
            <a:r>
              <a:rPr lang="en-US" dirty="0"/>
              <a:t>Week 2 (June 25, 27): EER and ER to Relational Mapping, Normalization, SQL + </a:t>
            </a:r>
            <a:r>
              <a:rPr lang="en-US" dirty="0">
                <a:solidFill>
                  <a:srgbClr val="FF0000"/>
                </a:solidFill>
              </a:rPr>
              <a:t>midterm 1</a:t>
            </a:r>
            <a:r>
              <a:rPr lang="en-US" dirty="0"/>
              <a:t> (1hr)</a:t>
            </a:r>
          </a:p>
          <a:p>
            <a:r>
              <a:rPr lang="en-US" dirty="0"/>
              <a:t>Week 3 (July 02, 04): MySQL Workshop, Relational Algebra &amp; Calculus, 4</a:t>
            </a:r>
            <a:r>
              <a:rPr lang="en-US" baseline="30000" dirty="0"/>
              <a:t>th</a:t>
            </a:r>
            <a:r>
              <a:rPr lang="en-US" dirty="0"/>
              <a:t> of July No Classes</a:t>
            </a:r>
          </a:p>
          <a:p>
            <a:r>
              <a:rPr lang="en-US" dirty="0"/>
              <a:t>Week 4 (July 09, 11): Semi-Structured Data, Hashing &amp; Indexing + </a:t>
            </a:r>
            <a:r>
              <a:rPr lang="en-US" dirty="0">
                <a:solidFill>
                  <a:srgbClr val="FF0000"/>
                </a:solidFill>
              </a:rPr>
              <a:t>midterm 2</a:t>
            </a:r>
            <a:r>
              <a:rPr lang="en-US" dirty="0"/>
              <a:t> (1hr)</a:t>
            </a:r>
          </a:p>
          <a:p>
            <a:r>
              <a:rPr lang="en-US" dirty="0"/>
              <a:t>Week 5 (July 16, 18): NoSQL Databases, MongoDB Workshop, Database Trends</a:t>
            </a:r>
          </a:p>
          <a:p>
            <a:r>
              <a:rPr lang="en-US" dirty="0"/>
              <a:t>Week 6: </a:t>
            </a:r>
            <a:r>
              <a:rPr lang="en-US" dirty="0">
                <a:solidFill>
                  <a:srgbClr val="FF0000"/>
                </a:solidFill>
              </a:rPr>
              <a:t>Final Exam</a:t>
            </a:r>
            <a:r>
              <a:rPr lang="en-US" dirty="0"/>
              <a:t>: Monday July 23, 1.00 PM – 3.00 PM</a:t>
            </a:r>
          </a:p>
          <a:p>
            <a:endParaRPr lang="en-US" alt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altLang="en-US" sz="2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Grading</a:t>
            </a:r>
          </a:p>
          <a:p>
            <a:endParaRPr lang="en-US" altLang="en-US" sz="26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412448"/>
              </p:ext>
            </p:extLst>
          </p:nvPr>
        </p:nvGraphicFramePr>
        <p:xfrm>
          <a:off x="896673" y="2578332"/>
          <a:ext cx="7819973" cy="2572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6717728" imgH="2210324" progId="Word.Document.12">
                  <p:embed/>
                </p:oleObj>
              </mc:Choice>
              <mc:Fallback>
                <p:oleObj name="Document" r:id="rId3" imgW="6717728" imgH="22103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6673" y="2578332"/>
                        <a:ext cx="7819973" cy="2572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4065</TotalTime>
  <Words>321</Words>
  <Application>Microsoft Office PowerPoint</Application>
  <PresentationFormat>On-screen Show (4:3)</PresentationFormat>
  <Paragraphs>85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MS PGothic</vt:lpstr>
      <vt:lpstr>Arial</vt:lpstr>
      <vt:lpstr>Calibri</vt:lpstr>
      <vt:lpstr>Times New Roman</vt:lpstr>
      <vt:lpstr>Wingdings</vt:lpstr>
      <vt:lpstr>Office Theme</vt:lpstr>
      <vt:lpstr>Microsoft Word Document</vt:lpstr>
      <vt:lpstr>CS 435 Database Systems </vt:lpstr>
      <vt:lpstr>PowerPoint Presentation</vt:lpstr>
      <vt:lpstr>Course Information </vt:lpstr>
      <vt:lpstr>Required / Supplementary materials</vt:lpstr>
      <vt:lpstr>Communication </vt:lpstr>
      <vt:lpstr>The Rules </vt:lpstr>
      <vt:lpstr>Personal devices – Software Setup</vt:lpstr>
      <vt:lpstr>Schedule (available in the course web page)</vt:lpstr>
      <vt:lpstr>Course Organization</vt:lpstr>
      <vt:lpstr>Course Organization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</cp:lastModifiedBy>
  <cp:revision>138</cp:revision>
  <dcterms:created xsi:type="dcterms:W3CDTF">2009-12-29T10:39:27Z</dcterms:created>
  <dcterms:modified xsi:type="dcterms:W3CDTF">2018-06-17T16:33:43Z</dcterms:modified>
</cp:coreProperties>
</file>