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28" r:id="rId1"/>
  </p:sldMasterIdLst>
  <p:notesMasterIdLst>
    <p:notesMasterId r:id="rId46"/>
  </p:notesMasterIdLst>
  <p:handoutMasterIdLst>
    <p:handoutMasterId r:id="rId47"/>
  </p:handoutMasterIdLst>
  <p:sldIdLst>
    <p:sldId id="256" r:id="rId2"/>
    <p:sldId id="257" r:id="rId3"/>
    <p:sldId id="258" r:id="rId4"/>
    <p:sldId id="347" r:id="rId5"/>
    <p:sldId id="348" r:id="rId6"/>
    <p:sldId id="349" r:id="rId7"/>
    <p:sldId id="260" r:id="rId8"/>
    <p:sldId id="261" r:id="rId9"/>
    <p:sldId id="303" r:id="rId10"/>
    <p:sldId id="304" r:id="rId11"/>
    <p:sldId id="305" r:id="rId12"/>
    <p:sldId id="306" r:id="rId13"/>
    <p:sldId id="307" r:id="rId14"/>
    <p:sldId id="308" r:id="rId15"/>
    <p:sldId id="309" r:id="rId16"/>
    <p:sldId id="310" r:id="rId17"/>
    <p:sldId id="264" r:id="rId18"/>
    <p:sldId id="265" r:id="rId19"/>
    <p:sldId id="311" r:id="rId20"/>
    <p:sldId id="313" r:id="rId21"/>
    <p:sldId id="314" r:id="rId22"/>
    <p:sldId id="316" r:id="rId23"/>
    <p:sldId id="318" r:id="rId24"/>
    <p:sldId id="319" r:id="rId25"/>
    <p:sldId id="321" r:id="rId26"/>
    <p:sldId id="322" r:id="rId27"/>
    <p:sldId id="323" r:id="rId28"/>
    <p:sldId id="324" r:id="rId29"/>
    <p:sldId id="325" r:id="rId30"/>
    <p:sldId id="350" r:id="rId31"/>
    <p:sldId id="326" r:id="rId32"/>
    <p:sldId id="327" r:id="rId33"/>
    <p:sldId id="328" r:id="rId34"/>
    <p:sldId id="329" r:id="rId35"/>
    <p:sldId id="330" r:id="rId36"/>
    <p:sldId id="337" r:id="rId37"/>
    <p:sldId id="334" r:id="rId38"/>
    <p:sldId id="338" r:id="rId39"/>
    <p:sldId id="340" r:id="rId40"/>
    <p:sldId id="342" r:id="rId41"/>
    <p:sldId id="343" r:id="rId42"/>
    <p:sldId id="344" r:id="rId43"/>
    <p:sldId id="345" r:id="rId44"/>
    <p:sldId id="346" r:id="rId4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7" autoAdjust="0"/>
    <p:restoredTop sz="94660"/>
  </p:normalViewPr>
  <p:slideViewPr>
    <p:cSldViewPr snapToGrid="0" snapToObjects="1">
      <p:cViewPr varScale="1">
        <p:scale>
          <a:sx n="103" d="100"/>
          <a:sy n="103" d="100"/>
        </p:scale>
        <p:origin x="126" y="138"/>
      </p:cViewPr>
      <p:guideLst>
        <p:guide orient="horz" pos="2160"/>
        <p:guide pos="2880"/>
      </p:guideLst>
    </p:cSldViewPr>
  </p:slideViewPr>
  <p:notesTextViewPr>
    <p:cViewPr>
      <p:scale>
        <a:sx n="100" d="100"/>
        <a:sy n="100" d="100"/>
      </p:scale>
      <p:origin x="0" y="0"/>
    </p:cViewPr>
  </p:notesTextViewPr>
  <p:sorterViewPr>
    <p:cViewPr>
      <p:scale>
        <a:sx n="70" d="100"/>
        <a:sy n="70" d="100"/>
      </p:scale>
      <p:origin x="0" y="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6/18/2018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6/18/2018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369571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60CF174-25AF-477A-840C-2B7772B7FDF0}" type="slidenum">
              <a:rPr lang="en-CA" altLang="en-US" sz="1200">
                <a:latin typeface="Tahoma" panose="020B0604030504040204" pitchFamily="34" charset="0"/>
              </a:rPr>
              <a:pPr/>
              <a:t>11</a:t>
            </a:fld>
            <a:endParaRPr lang="en-CA" altLang="en-US" sz="1200">
              <a:latin typeface="Tahoma" panose="020B0604030504040204"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380147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EBE9FE9-7558-4C84-A07C-019ED40CCF81}" type="slidenum">
              <a:rPr lang="en-CA" altLang="en-US" sz="1200">
                <a:latin typeface="Tahoma" panose="020B0604030504040204" pitchFamily="34" charset="0"/>
              </a:rPr>
              <a:pPr/>
              <a:t>12</a:t>
            </a:fld>
            <a:endParaRPr lang="en-CA" altLang="en-US" sz="1200">
              <a:latin typeface="Tahoma" panose="020B0604030504040204" pitchFamily="34" charset="0"/>
            </a:endParaRPr>
          </a:p>
        </p:txBody>
      </p:sp>
      <p:sp>
        <p:nvSpPr>
          <p:cNvPr id="64515" name="Rectangle 1026"/>
          <p:cNvSpPr>
            <a:spLocks noGrp="1" noRot="1" noChangeAspect="1" noChangeArrowheads="1" noTextEdit="1"/>
          </p:cNvSpPr>
          <p:nvPr>
            <p:ph type="sldImg"/>
          </p:nvPr>
        </p:nvSpPr>
        <p:spPr>
          <a:ln/>
        </p:spPr>
      </p:sp>
      <p:sp>
        <p:nvSpPr>
          <p:cNvPr id="64516"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96479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AD55903-3E18-442A-BCDB-DF8B5027836A}" type="slidenum">
              <a:rPr lang="en-CA" altLang="en-US" sz="1200">
                <a:latin typeface="Tahoma" panose="020B0604030504040204" pitchFamily="34" charset="0"/>
              </a:rPr>
              <a:pPr/>
              <a:t>13</a:t>
            </a:fld>
            <a:endParaRPr lang="en-CA" altLang="en-US" sz="1200">
              <a:latin typeface="Tahoma" panose="020B0604030504040204" pitchFamily="34" charset="0"/>
            </a:endParaRPr>
          </a:p>
        </p:txBody>
      </p:sp>
      <p:sp>
        <p:nvSpPr>
          <p:cNvPr id="66563" name="Rectangle 1026"/>
          <p:cNvSpPr>
            <a:spLocks noGrp="1" noRot="1" noChangeAspect="1" noChangeArrowheads="1" noTextEdit="1"/>
          </p:cNvSpPr>
          <p:nvPr>
            <p:ph type="sldImg"/>
          </p:nvPr>
        </p:nvSpPr>
        <p:spPr>
          <a:ln/>
        </p:spPr>
      </p:sp>
      <p:sp>
        <p:nvSpPr>
          <p:cNvPr id="66564"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383063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7224908-4E79-4464-A38B-4C46291F2752}" type="slidenum">
              <a:rPr lang="en-CA" altLang="en-US" sz="1200">
                <a:latin typeface="Tahoma" panose="020B0604030504040204" pitchFamily="34" charset="0"/>
              </a:rPr>
              <a:pPr/>
              <a:t>14</a:t>
            </a:fld>
            <a:endParaRPr lang="en-CA" altLang="en-US" sz="1200">
              <a:latin typeface="Tahoma" panose="020B0604030504040204" pitchFamily="34" charset="0"/>
            </a:endParaRPr>
          </a:p>
        </p:txBody>
      </p:sp>
      <p:sp>
        <p:nvSpPr>
          <p:cNvPr id="68611" name="Rectangle 1026"/>
          <p:cNvSpPr>
            <a:spLocks noGrp="1" noRot="1" noChangeAspect="1" noChangeArrowheads="1" noTextEdit="1"/>
          </p:cNvSpPr>
          <p:nvPr>
            <p:ph type="sldImg"/>
          </p:nvPr>
        </p:nvSpPr>
        <p:spPr>
          <a:ln/>
        </p:spPr>
      </p:sp>
      <p:sp>
        <p:nvSpPr>
          <p:cNvPr id="68612"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68077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575C8A2-88AA-4EA5-BFE0-8A0EC62A6913}" type="slidenum">
              <a:rPr lang="en-CA" altLang="en-US" sz="1200">
                <a:latin typeface="Tahoma" panose="020B0604030504040204" pitchFamily="34" charset="0"/>
              </a:rPr>
              <a:pPr/>
              <a:t>15</a:t>
            </a:fld>
            <a:endParaRPr lang="en-CA" altLang="en-US" sz="1200">
              <a:latin typeface="Tahoma" panose="020B0604030504040204"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15607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4C8DE1B3-C3A2-4F23-9297-C1FFE47F875D}" type="slidenum">
              <a:rPr lang="en-CA" altLang="en-US" sz="1200">
                <a:latin typeface="Tahoma" panose="020B0604030504040204" pitchFamily="34" charset="0"/>
              </a:rPr>
              <a:pPr/>
              <a:t>16</a:t>
            </a:fld>
            <a:endParaRPr lang="en-CA" altLang="en-US" sz="1200">
              <a:latin typeface="Tahoma" panose="020B0604030504040204" pitchFamily="34" charset="0"/>
            </a:endParaRPr>
          </a:p>
        </p:txBody>
      </p:sp>
      <p:sp>
        <p:nvSpPr>
          <p:cNvPr id="72707" name="Rectangle 1026"/>
          <p:cNvSpPr>
            <a:spLocks noGrp="1" noRot="1" noChangeAspect="1" noChangeArrowheads="1" noTextEdit="1"/>
          </p:cNvSpPr>
          <p:nvPr>
            <p:ph type="sldImg"/>
          </p:nvPr>
        </p:nvSpPr>
        <p:spPr>
          <a:ln/>
        </p:spPr>
      </p:sp>
      <p:sp>
        <p:nvSpPr>
          <p:cNvPr id="72708"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804103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48DAF4-EF89-4ECC-AB0C-C05F91BC215F}" type="slidenum">
              <a:rPr lang="en-US" altLang="en-US"/>
              <a:pPr/>
              <a:t>17</a:t>
            </a:fld>
            <a:endParaRPr lang="en-US" altLang="en-US"/>
          </a:p>
        </p:txBody>
      </p:sp>
      <p:sp>
        <p:nvSpPr>
          <p:cNvPr id="236546" name="Rectangle 2"/>
          <p:cNvSpPr>
            <a:spLocks noGrp="1" noRot="1" noChangeAspect="1"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49220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28635F-5C79-4AFC-A689-8004D0E42E6A}" type="slidenum">
              <a:rPr lang="en-US" altLang="en-US"/>
              <a:pPr/>
              <a:t>18</a:t>
            </a:fld>
            <a:endParaRPr lang="en-US" altLang="en-US"/>
          </a:p>
        </p:txBody>
      </p:sp>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48249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576A32B-0D20-418D-B4AD-2ABCD4305BC4}" type="slidenum">
              <a:rPr lang="en-CA" altLang="en-US" sz="1200">
                <a:latin typeface="Tahoma" panose="020B0604030504040204" pitchFamily="34" charset="0"/>
              </a:rPr>
              <a:pPr/>
              <a:t>19</a:t>
            </a:fld>
            <a:endParaRPr lang="en-CA" altLang="en-US" sz="1200">
              <a:latin typeface="Tahoma" panose="020B0604030504040204" pitchFamily="34"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96177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5A3DB04-8A26-4EB5-B64C-67A9720EB35F}" type="slidenum">
              <a:rPr lang="en-CA" altLang="en-US" sz="1200">
                <a:latin typeface="Tahoma" panose="020B0604030504040204" pitchFamily="34" charset="0"/>
              </a:rPr>
              <a:pPr/>
              <a:t>20</a:t>
            </a:fld>
            <a:endParaRPr lang="en-CA" altLang="en-US" sz="1200">
              <a:latin typeface="Tahoma" panose="020B0604030504040204" pitchFamily="34" charset="0"/>
            </a:endParaRPr>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1939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79BE12-85AE-4C78-ADFE-B1DF7152FDBF}" type="slidenum">
              <a:rPr lang="en-US" altLang="en-US"/>
              <a:pPr/>
              <a:t>2</a:t>
            </a:fld>
            <a:endParaRPr lang="en-US" altLang="en-US"/>
          </a:p>
        </p:txBody>
      </p:sp>
      <p:sp>
        <p:nvSpPr>
          <p:cNvPr id="228354" name="Rectangle 2"/>
          <p:cNvSpPr>
            <a:spLocks noGrp="1" noRot="1" noChangeAspect="1" noChangeArrowheads="1" noTextEdit="1"/>
          </p:cNvSpPr>
          <p:nvPr>
            <p:ph type="sldImg"/>
          </p:nvPr>
        </p:nvSpPr>
        <p:spPr>
          <a:ln/>
        </p:spPr>
      </p:sp>
      <p:sp>
        <p:nvSpPr>
          <p:cNvPr id="2283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958578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1C3A47A-3C1D-4C2D-88CE-2247A350F032}" type="slidenum">
              <a:rPr lang="en-CA" altLang="en-US" sz="1200">
                <a:latin typeface="Tahoma" panose="020B0604030504040204" pitchFamily="34" charset="0"/>
              </a:rPr>
              <a:pPr/>
              <a:t>21</a:t>
            </a:fld>
            <a:endParaRPr lang="en-CA" altLang="en-US" sz="1200">
              <a:latin typeface="Tahoma" panose="020B0604030504040204" pitchFamily="34" charset="0"/>
            </a:endParaRPr>
          </a:p>
        </p:txBody>
      </p:sp>
      <p:sp>
        <p:nvSpPr>
          <p:cNvPr id="28674" name="Rectangle 1026"/>
          <p:cNvSpPr>
            <a:spLocks noGrp="1" noRot="1" noChangeAspect="1" noChangeArrowheads="1" noTextEdit="1"/>
          </p:cNvSpPr>
          <p:nvPr>
            <p:ph type="sldImg"/>
          </p:nvPr>
        </p:nvSpPr>
        <p:spPr>
          <a:ln/>
        </p:spPr>
      </p:sp>
      <p:sp>
        <p:nvSpPr>
          <p:cNvPr id="28675"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047497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9281139-6D11-4F84-A7DB-C55F908FA6E6}" type="slidenum">
              <a:rPr lang="en-CA" altLang="en-US" sz="1200">
                <a:latin typeface="Tahoma" panose="020B0604030504040204" pitchFamily="34" charset="0"/>
              </a:rPr>
              <a:pPr/>
              <a:t>22</a:t>
            </a:fld>
            <a:endParaRPr lang="en-CA" altLang="en-US" sz="1200">
              <a:latin typeface="Tahoma" panose="020B0604030504040204" pitchFamily="34" charset="0"/>
            </a:endParaRPr>
          </a:p>
        </p:txBody>
      </p:sp>
      <p:sp>
        <p:nvSpPr>
          <p:cNvPr id="32770" name="Rectangle 1026"/>
          <p:cNvSpPr>
            <a:spLocks noGrp="1" noRot="1" noChangeAspect="1" noChangeArrowheads="1" noTextEdit="1"/>
          </p:cNvSpPr>
          <p:nvPr>
            <p:ph type="sldImg"/>
          </p:nvPr>
        </p:nvSpPr>
        <p:spPr>
          <a:ln/>
        </p:spPr>
      </p:sp>
      <p:sp>
        <p:nvSpPr>
          <p:cNvPr id="32771"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190425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59110CA-4324-4007-9ADA-C61C16CA349A}" type="slidenum">
              <a:rPr lang="en-CA" altLang="en-US" sz="1200">
                <a:latin typeface="Tahoma" panose="020B0604030504040204" pitchFamily="34" charset="0"/>
              </a:rPr>
              <a:pPr/>
              <a:t>25</a:t>
            </a:fld>
            <a:endParaRPr lang="en-CA" altLang="en-US" sz="1200">
              <a:latin typeface="Tahoma" panose="020B0604030504040204" pitchFamily="34" charset="0"/>
            </a:endParaRP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607114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9C27164-F137-408D-A550-9DE137AA50E4}" type="slidenum">
              <a:rPr lang="en-CA" altLang="en-US" sz="1200">
                <a:latin typeface="Tahoma" panose="020B0604030504040204" pitchFamily="34" charset="0"/>
              </a:rPr>
              <a:pPr/>
              <a:t>27</a:t>
            </a:fld>
            <a:endParaRPr lang="en-CA" altLang="en-US" sz="1200">
              <a:latin typeface="Tahoma" panose="020B0604030504040204" pitchFamily="34" charset="0"/>
            </a:endParaRPr>
          </a:p>
        </p:txBody>
      </p:sp>
      <p:sp>
        <p:nvSpPr>
          <p:cNvPr id="44034" name="Rectangle 1026"/>
          <p:cNvSpPr>
            <a:spLocks noGrp="1" noRot="1" noChangeAspect="1" noChangeArrowheads="1" noTextEdit="1"/>
          </p:cNvSpPr>
          <p:nvPr>
            <p:ph type="sldImg"/>
          </p:nvPr>
        </p:nvSpPr>
        <p:spPr>
          <a:ln/>
        </p:spPr>
      </p:sp>
      <p:sp>
        <p:nvSpPr>
          <p:cNvPr id="44035"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900446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076F88C-0712-44C5-816C-3A05DA75B406}" type="slidenum">
              <a:rPr lang="en-CA" altLang="en-US" sz="1200">
                <a:latin typeface="Tahoma" panose="020B0604030504040204" pitchFamily="34" charset="0"/>
              </a:rPr>
              <a:pPr/>
              <a:t>28</a:t>
            </a:fld>
            <a:endParaRPr lang="en-CA" altLang="en-US" sz="1200">
              <a:latin typeface="Tahoma" panose="020B0604030504040204" pitchFamily="34" charset="0"/>
            </a:endParaRP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065941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D816C7A-3C30-4B1C-BB20-E9A87FDD48CB}" type="slidenum">
              <a:rPr lang="en-CA" altLang="en-US" sz="1200">
                <a:latin typeface="Tahoma" panose="020B0604030504040204" pitchFamily="34" charset="0"/>
              </a:rPr>
              <a:pPr/>
              <a:t>29</a:t>
            </a:fld>
            <a:endParaRPr lang="en-CA" altLang="en-US" sz="1200">
              <a:latin typeface="Tahoma" panose="020B0604030504040204" pitchFamily="34" charset="0"/>
            </a:endParaRPr>
          </a:p>
        </p:txBody>
      </p:sp>
      <p:sp>
        <p:nvSpPr>
          <p:cNvPr id="48130" name="Rectangle 1026"/>
          <p:cNvSpPr>
            <a:spLocks noGrp="1" noRot="1" noChangeAspect="1" noChangeArrowheads="1" noTextEdit="1"/>
          </p:cNvSpPr>
          <p:nvPr>
            <p:ph type="sldImg"/>
          </p:nvPr>
        </p:nvSpPr>
        <p:spPr>
          <a:ln/>
        </p:spPr>
      </p:sp>
      <p:sp>
        <p:nvSpPr>
          <p:cNvPr id="48131"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970816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824264E-9BE8-43F7-B91F-515DDE3BE025}" type="slidenum">
              <a:rPr lang="en-CA" altLang="en-US" sz="1200">
                <a:latin typeface="Tahoma" panose="020B0604030504040204" pitchFamily="34" charset="0"/>
              </a:rPr>
              <a:pPr/>
              <a:t>31</a:t>
            </a:fld>
            <a:endParaRPr lang="en-CA" altLang="en-US" sz="1200">
              <a:latin typeface="Tahoma" panose="020B0604030504040204" pitchFamily="34" charset="0"/>
            </a:endParaRPr>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169275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02ED54F-682E-4367-B459-24B34A3F24CA}" type="slidenum">
              <a:rPr lang="en-CA" altLang="en-US" sz="1200">
                <a:latin typeface="Tahoma" panose="020B0604030504040204" pitchFamily="34" charset="0"/>
              </a:rPr>
              <a:pPr/>
              <a:t>32</a:t>
            </a:fld>
            <a:endParaRPr lang="en-CA" altLang="en-US" sz="1200">
              <a:latin typeface="Tahoma" panose="020B0604030504040204" pitchFamily="34" charset="0"/>
            </a:endParaRP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891308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FF9EA88-87AD-4C6F-A4E5-9D9AAB0D95F0}" type="slidenum">
              <a:rPr lang="en-CA" altLang="en-US" sz="1200">
                <a:latin typeface="Tahoma" panose="020B0604030504040204" pitchFamily="34" charset="0"/>
              </a:rPr>
              <a:pPr/>
              <a:t>33</a:t>
            </a:fld>
            <a:endParaRPr lang="en-CA" altLang="en-US" sz="1200">
              <a:latin typeface="Tahoma" panose="020B0604030504040204" pitchFamily="34" charset="0"/>
            </a:endParaRPr>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53361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3FAA676-578B-466D-A753-7BD1348A6620}" type="slidenum">
              <a:rPr lang="en-CA" altLang="en-US" sz="1200">
                <a:latin typeface="Tahoma" panose="020B0604030504040204" pitchFamily="34" charset="0"/>
              </a:rPr>
              <a:pPr/>
              <a:t>34</a:t>
            </a:fld>
            <a:endParaRPr lang="en-CA" altLang="en-US" sz="1200">
              <a:latin typeface="Tahoma" panose="020B0604030504040204" pitchFamily="34" charset="0"/>
            </a:endParaRPr>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93644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188BFD-F097-4516-88B3-E36E348F11AF}" type="slidenum">
              <a:rPr lang="en-US" altLang="en-US"/>
              <a:pPr/>
              <a:t>3</a:t>
            </a:fld>
            <a:endParaRPr lang="en-US" altLang="en-US"/>
          </a:p>
        </p:txBody>
      </p:sp>
      <p:sp>
        <p:nvSpPr>
          <p:cNvPr id="229378" name="Rectangle 2"/>
          <p:cNvSpPr>
            <a:spLocks noGrp="1" noRot="1" noChangeAspect="1"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205041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4176EBA-22ED-416D-8615-9EC298578403}" type="slidenum">
              <a:rPr lang="en-CA" altLang="en-US" sz="1200">
                <a:latin typeface="Tahoma" panose="020B0604030504040204" pitchFamily="34" charset="0"/>
              </a:rPr>
              <a:pPr/>
              <a:t>35</a:t>
            </a:fld>
            <a:endParaRPr lang="en-CA" altLang="en-US" sz="1200">
              <a:latin typeface="Tahoma" panose="020B0604030504040204" pitchFamily="34"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912082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7C7523C-5E01-409E-BF64-704E808015EC}" type="slidenum">
              <a:rPr lang="en-CA" altLang="en-US" sz="1200">
                <a:latin typeface="Tahoma" panose="020B0604030504040204" pitchFamily="34" charset="0"/>
              </a:rPr>
              <a:pPr/>
              <a:t>37</a:t>
            </a:fld>
            <a:endParaRPr lang="en-CA" altLang="en-US" sz="1200">
              <a:latin typeface="Tahoma" panose="020B0604030504040204" pitchFamily="34" charset="0"/>
            </a:endParaRPr>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794926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09F0AC0-F109-42BA-92B1-5F3464F2A5D1}" type="slidenum">
              <a:rPr lang="en-CA" altLang="en-US" sz="1200">
                <a:latin typeface="Tahoma" panose="020B0604030504040204" pitchFamily="34" charset="0"/>
              </a:rPr>
              <a:pPr/>
              <a:t>38</a:t>
            </a:fld>
            <a:endParaRPr lang="en-CA" altLang="en-US" sz="1200">
              <a:latin typeface="Tahoma" panose="020B0604030504040204" pitchFamily="34" charset="0"/>
            </a:endParaRPr>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888751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1F43658-B767-4A7D-8C8A-A5F0670262BA}" type="slidenum">
              <a:rPr lang="en-CA" altLang="en-US" sz="1200">
                <a:latin typeface="Tahoma" panose="020B0604030504040204" pitchFamily="34" charset="0"/>
              </a:rPr>
              <a:pPr/>
              <a:t>39</a:t>
            </a:fld>
            <a:endParaRPr lang="en-CA" altLang="en-US" sz="1200">
              <a:latin typeface="Tahoma" panose="020B0604030504040204" pitchFamily="34" charset="0"/>
            </a:endParaRPr>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8930982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C560215-6B00-43A6-A40B-7FE4E6F461A7}" type="slidenum">
              <a:rPr lang="en-CA" altLang="en-US" sz="1200">
                <a:latin typeface="Tahoma" panose="020B0604030504040204" pitchFamily="34" charset="0"/>
              </a:rPr>
              <a:pPr/>
              <a:t>40</a:t>
            </a:fld>
            <a:endParaRPr lang="en-CA" altLang="en-US" sz="1200">
              <a:latin typeface="Tahoma" panose="020B0604030504040204" pitchFamily="34" charset="0"/>
            </a:endParaRPr>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552217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15C2D06-4873-4DC2-8C82-AD166B9DE58C}" type="slidenum">
              <a:rPr lang="en-CA" altLang="en-US" sz="1200">
                <a:latin typeface="Tahoma" panose="020B0604030504040204" pitchFamily="34" charset="0"/>
              </a:rPr>
              <a:pPr/>
              <a:t>41</a:t>
            </a:fld>
            <a:endParaRPr lang="en-CA" altLang="en-US" sz="1200">
              <a:latin typeface="Tahoma" panose="020B0604030504040204" pitchFamily="34" charset="0"/>
            </a:endParaRPr>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628871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9834D01E-D421-4F9A-9063-F5E36D9A2F67}" type="slidenum">
              <a:rPr lang="en-CA" altLang="en-US" sz="1200">
                <a:latin typeface="Tahoma" panose="020B0604030504040204" pitchFamily="34" charset="0"/>
              </a:rPr>
              <a:pPr/>
              <a:t>42</a:t>
            </a:fld>
            <a:endParaRPr lang="en-CA" altLang="en-US" sz="1200">
              <a:latin typeface="Tahoma" panose="020B0604030504040204" pitchFamily="34" charset="0"/>
            </a:endParaRPr>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33797264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1B0BE27-82D4-4E65-B2DC-174B814DC7AD}" type="slidenum">
              <a:rPr lang="en-CA" altLang="en-US" sz="1200">
                <a:latin typeface="Tahoma" panose="020B0604030504040204" pitchFamily="34" charset="0"/>
              </a:rPr>
              <a:pPr/>
              <a:t>43</a:t>
            </a:fld>
            <a:endParaRPr lang="en-CA" altLang="en-US" sz="1200">
              <a:latin typeface="Tahoma" panose="020B0604030504040204" pitchFamily="34" charset="0"/>
            </a:endParaRPr>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78499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99A93F0-2475-4383-95FF-C8A401BA4A8F}" type="slidenum">
              <a:rPr lang="en-CA" altLang="en-US" sz="1200">
                <a:latin typeface="Tahoma" panose="020B0604030504040204" pitchFamily="34" charset="0"/>
              </a:rPr>
              <a:pPr/>
              <a:t>4</a:t>
            </a:fld>
            <a:endParaRPr lang="en-CA" altLang="en-US" sz="1200">
              <a:latin typeface="Tahoma" panose="020B0604030504040204" pitchFamily="34" charset="0"/>
            </a:endParaRPr>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4699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_tradnl"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6</a:t>
            </a:fld>
            <a:endParaRPr lang="en-US"/>
          </a:p>
        </p:txBody>
      </p:sp>
    </p:spTree>
    <p:extLst>
      <p:ext uri="{BB962C8B-B14F-4D97-AF65-F5344CB8AC3E}">
        <p14:creationId xmlns:p14="http://schemas.microsoft.com/office/powerpoint/2010/main" val="59730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499DBB-B14B-4EC1-B5F8-22B12C6F5682}" type="slidenum">
              <a:rPr lang="en-US" altLang="en-US"/>
              <a:pPr/>
              <a:t>7</a:t>
            </a:fld>
            <a:endParaRPr lang="en-US" altLang="en-US"/>
          </a:p>
        </p:txBody>
      </p:sp>
      <p:sp>
        <p:nvSpPr>
          <p:cNvPr id="231426" name="Rectangle 2"/>
          <p:cNvSpPr>
            <a:spLocks noGrp="1" noRot="1" noChangeAspec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3644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3303F0-269D-4FC3-9723-B9B5431298C2}" type="slidenum">
              <a:rPr lang="en-US" altLang="en-US"/>
              <a:pPr/>
              <a:t>8</a:t>
            </a:fld>
            <a:endParaRPr lang="en-US" altLang="en-US"/>
          </a:p>
        </p:txBody>
      </p:sp>
      <p:sp>
        <p:nvSpPr>
          <p:cNvPr id="232450" name="Rectangle 2"/>
          <p:cNvSpPr>
            <a:spLocks noGrp="1" noRot="1" noChangeAspect="1" noChangeArrowheads="1" noTextEdit="1"/>
          </p:cNvSpPr>
          <p:nvPr>
            <p:ph type="sldImg"/>
          </p:nvPr>
        </p:nvSpPr>
        <p:spPr>
          <a:ln/>
        </p:spPr>
      </p:sp>
      <p:sp>
        <p:nvSpPr>
          <p:cNvPr id="2324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74248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50B0113-C4E3-4317-A0B3-5C7129240849}" type="slidenum">
              <a:rPr lang="en-CA" altLang="en-US" sz="1200">
                <a:latin typeface="Tahoma" panose="020B0604030504040204" pitchFamily="34" charset="0"/>
              </a:rPr>
              <a:pPr/>
              <a:t>9</a:t>
            </a:fld>
            <a:endParaRPr lang="en-CA" altLang="en-US" sz="1200">
              <a:latin typeface="Tahoma" panose="020B0604030504040204"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36115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60D0A49-6959-414C-9913-9B8D1746317F}" type="slidenum">
              <a:rPr lang="en-CA" altLang="en-US" sz="1200">
                <a:latin typeface="Tahoma" panose="020B0604030504040204" pitchFamily="34" charset="0"/>
              </a:rPr>
              <a:pPr/>
              <a:t>10</a:t>
            </a:fld>
            <a:endParaRPr lang="en-CA" altLang="en-US" sz="1200">
              <a:latin typeface="Tahoma" panose="020B0604030504040204" pitchFamily="34" charset="0"/>
            </a:endParaRPr>
          </a:p>
        </p:txBody>
      </p:sp>
      <p:sp>
        <p:nvSpPr>
          <p:cNvPr id="60419" name="Rectangle 1026"/>
          <p:cNvSpPr>
            <a:spLocks noGrp="1" noRot="1" noChangeAspect="1" noChangeArrowheads="1" noTextEdit="1"/>
          </p:cNvSpPr>
          <p:nvPr>
            <p:ph type="sldImg"/>
          </p:nvPr>
        </p:nvSpPr>
        <p:spPr>
          <a:ln/>
        </p:spPr>
      </p:sp>
      <p:sp>
        <p:nvSpPr>
          <p:cNvPr id="6042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64465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r>
              <a:rPr lang="en-GB" smtClean="0"/>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507136" y="4758266"/>
            <a:ext cx="7553131" cy="863601"/>
          </a:xfrm>
        </p:spPr>
        <p:txBody>
          <a:bodyPr>
            <a:normAutofit/>
          </a:bodyPr>
          <a:lstStyle/>
          <a:p>
            <a:pPr eaLnBrk="1" hangingPunct="1"/>
            <a:r>
              <a:rPr lang="en-US" dirty="0" smtClean="0">
                <a:latin typeface="Times New Roman" panose="02020603050405020304" pitchFamily="18" charset="0"/>
                <a:cs typeface="Times New Roman" panose="02020603050405020304" pitchFamily="18" charset="0"/>
              </a:rPr>
              <a:t>Introduction to DBMS</a:t>
            </a:r>
          </a:p>
        </p:txBody>
      </p:sp>
      <p:sp>
        <p:nvSpPr>
          <p:cNvPr id="8" name="Rectangle 3"/>
          <p:cNvSpPr>
            <a:spLocks noGrp="1" noChangeArrowheads="1"/>
          </p:cNvSpPr>
          <p:nvPr>
            <p:ph type="subTitle" idx="1"/>
          </p:nvPr>
        </p:nvSpPr>
        <p:spPr>
          <a:xfrm>
            <a:off x="1949164" y="5684838"/>
            <a:ext cx="4652963" cy="859723"/>
          </a:xfrm>
          <a:noFill/>
        </p:spPr>
        <p:txBody>
          <a:bodyPr>
            <a:spAutoFit/>
          </a:bodyPr>
          <a:lstStyle/>
          <a:p>
            <a:pPr eaLnBrk="1" hangingPunct="1"/>
            <a:r>
              <a:rPr lang="en-US" altLang="en-US" sz="2400" dirty="0" smtClean="0">
                <a:latin typeface="Times New Roman" panose="02020603050405020304" pitchFamily="18" charset="0"/>
                <a:cs typeface="Times New Roman" panose="02020603050405020304" pitchFamily="18" charset="0"/>
              </a:rPr>
              <a:t>Sampath Jayarathna</a:t>
            </a:r>
          </a:p>
          <a:p>
            <a:pPr eaLnBrk="1" hangingPunct="1"/>
            <a:r>
              <a:rPr lang="en-US" altLang="en-US" sz="2400" dirty="0" smtClean="0">
                <a:latin typeface="Times New Roman" panose="02020603050405020304" pitchFamily="18" charset="0"/>
                <a:cs typeface="Times New Roman" panose="02020603050405020304" pitchFamily="18" charset="0"/>
              </a:rPr>
              <a:t>Cal Poly Pomona</a:t>
            </a:r>
          </a:p>
        </p:txBody>
      </p:sp>
      <p:pic>
        <p:nvPicPr>
          <p:cNvPr id="2" name="Picture 1"/>
          <p:cNvPicPr>
            <a:picLocks noChangeAspect="1"/>
          </p:cNvPicPr>
          <p:nvPr/>
        </p:nvPicPr>
        <p:blipFill>
          <a:blip r:embed="rId3"/>
          <a:stretch>
            <a:fillRect/>
          </a:stretch>
        </p:blipFill>
        <p:spPr>
          <a:xfrm>
            <a:off x="289248" y="186612"/>
            <a:ext cx="8360229" cy="3705225"/>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4"/>
          <p:cNvSpPr>
            <a:spLocks noGrp="1" noChangeArrowheads="1"/>
          </p:cNvSpPr>
          <p:nvPr>
            <p:ph type="title"/>
          </p:nvPr>
        </p:nvSpPr>
        <p:spPr/>
        <p:txBody>
          <a:bodyPr/>
          <a:lstStyle/>
          <a:p>
            <a:pPr eaLnBrk="1" hangingPunct="1"/>
            <a:r>
              <a:rPr lang="en-US" altLang="en-US" smtClean="0"/>
              <a:t>Historical Development of Database Technology (continued)</a:t>
            </a:r>
          </a:p>
        </p:txBody>
      </p:sp>
      <p:sp>
        <p:nvSpPr>
          <p:cNvPr id="59396" name="Rectangle 5"/>
          <p:cNvSpPr>
            <a:spLocks noGrp="1" noChangeArrowheads="1"/>
          </p:cNvSpPr>
          <p:nvPr>
            <p:ph type="body" idx="1"/>
          </p:nvPr>
        </p:nvSpPr>
        <p:spPr/>
        <p:txBody>
          <a:bodyPr/>
          <a:lstStyle/>
          <a:p>
            <a:pPr eaLnBrk="1" hangingPunct="1"/>
            <a:r>
              <a:rPr lang="en-US" altLang="en-US" sz="2400" dirty="0" smtClean="0"/>
              <a:t>Object-oriented and emerging applications:</a:t>
            </a:r>
          </a:p>
          <a:p>
            <a:pPr lvl="1" eaLnBrk="1" hangingPunct="1"/>
            <a:r>
              <a:rPr lang="en-US" altLang="en-US" sz="2200" dirty="0" smtClean="0"/>
              <a:t>Object-Oriented Database Management Systems (OODBMSs) were introduced in late 1980s and early 1990s to cater to the need of complex data processing in CAD and other applications.</a:t>
            </a:r>
          </a:p>
          <a:p>
            <a:pPr lvl="2" eaLnBrk="1" hangingPunct="1"/>
            <a:r>
              <a:rPr lang="en-US" altLang="en-US" sz="2000" dirty="0" smtClean="0"/>
              <a:t>Their use has not taken off much.</a:t>
            </a:r>
          </a:p>
          <a:p>
            <a:pPr lvl="1" eaLnBrk="1" hangingPunct="1"/>
            <a:r>
              <a:rPr lang="en-US" altLang="en-US" sz="2200" dirty="0" smtClean="0"/>
              <a:t>Many relational DBMSs have incorporated object database concepts, leading to a new category called </a:t>
            </a:r>
            <a:r>
              <a:rPr lang="en-US" altLang="en-US" sz="2200" i="1" dirty="0" smtClean="0"/>
              <a:t>object-relationa</a:t>
            </a:r>
            <a:r>
              <a:rPr lang="en-US" altLang="en-US" sz="2200" dirty="0" smtClean="0"/>
              <a:t>l DBMSs (ORDBMSs)</a:t>
            </a:r>
          </a:p>
          <a:p>
            <a:pPr lvl="1" eaLnBrk="1" hangingPunct="1"/>
            <a:r>
              <a:rPr lang="en-US" altLang="en-US" sz="2200" i="1" dirty="0" smtClean="0"/>
              <a:t>Extended relational</a:t>
            </a:r>
            <a:r>
              <a:rPr lang="en-US" altLang="en-US" sz="2200" dirty="0" smtClean="0"/>
              <a:t> systems add further capabilities (e.g. for multimedia data, text, XML, and other data types)</a:t>
            </a:r>
          </a:p>
        </p:txBody>
      </p:sp>
      <p:sp>
        <p:nvSpPr>
          <p:cNvPr id="2" name="Slide Number Placeholder 1"/>
          <p:cNvSpPr>
            <a:spLocks noGrp="1"/>
          </p:cNvSpPr>
          <p:nvPr>
            <p:ph type="sldNum" sz="quarter" idx="12"/>
          </p:nvPr>
        </p:nvSpPr>
        <p:spPr/>
        <p:txBody>
          <a:bodyPr/>
          <a:lstStyle/>
          <a:p>
            <a:fld id="{1D5CD492-2BC6-F348-9965-EC1D86DF57A8}" type="slidenum">
              <a:rPr lang="en-US" smtClean="0"/>
              <a:t>10</a:t>
            </a:fld>
            <a:endParaRPr lang="en-US"/>
          </a:p>
        </p:txBody>
      </p:sp>
    </p:spTree>
    <p:extLst>
      <p:ext uri="{BB962C8B-B14F-4D97-AF65-F5344CB8AC3E}">
        <p14:creationId xmlns:p14="http://schemas.microsoft.com/office/powerpoint/2010/main" val="20450712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39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939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p:cNvSpPr>
            <a:spLocks noGrp="1" noChangeArrowheads="1"/>
          </p:cNvSpPr>
          <p:nvPr>
            <p:ph type="title"/>
          </p:nvPr>
        </p:nvSpPr>
        <p:spPr/>
        <p:txBody>
          <a:bodyPr/>
          <a:lstStyle/>
          <a:p>
            <a:pPr eaLnBrk="1" hangingPunct="1"/>
            <a:r>
              <a:rPr lang="en-US" altLang="en-US" smtClean="0"/>
              <a:t>Historical Development of Database Technology (continued)</a:t>
            </a:r>
          </a:p>
        </p:txBody>
      </p:sp>
      <p:sp>
        <p:nvSpPr>
          <p:cNvPr id="61444" name="Rectangle 3"/>
          <p:cNvSpPr>
            <a:spLocks noGrp="1" noChangeArrowheads="1"/>
          </p:cNvSpPr>
          <p:nvPr>
            <p:ph type="body" idx="1"/>
          </p:nvPr>
        </p:nvSpPr>
        <p:spPr/>
        <p:txBody>
          <a:bodyPr/>
          <a:lstStyle/>
          <a:p>
            <a:pPr eaLnBrk="1" hangingPunct="1">
              <a:lnSpc>
                <a:spcPct val="90000"/>
              </a:lnSpc>
            </a:pPr>
            <a:r>
              <a:rPr lang="en-US" altLang="en-US" dirty="0" smtClean="0"/>
              <a:t>Data on the Web and E-commerce Applications:</a:t>
            </a:r>
          </a:p>
          <a:p>
            <a:pPr lvl="1" eaLnBrk="1" hangingPunct="1">
              <a:lnSpc>
                <a:spcPct val="90000"/>
              </a:lnSpc>
            </a:pPr>
            <a:r>
              <a:rPr lang="en-US" altLang="en-US" dirty="0" smtClean="0"/>
              <a:t>Web contains data in HTML (Hypertext markup language) with links among pages.</a:t>
            </a:r>
          </a:p>
          <a:p>
            <a:pPr lvl="1" eaLnBrk="1" hangingPunct="1">
              <a:lnSpc>
                <a:spcPct val="90000"/>
              </a:lnSpc>
            </a:pPr>
            <a:r>
              <a:rPr lang="en-US" altLang="en-US" dirty="0" smtClean="0"/>
              <a:t>This has given rise to a new set of applications and E-commerce is using new standards like XML (</a:t>
            </a:r>
            <a:r>
              <a:rPr lang="en-US" altLang="en-US" dirty="0" err="1" smtClean="0"/>
              <a:t>eXtended</a:t>
            </a:r>
            <a:r>
              <a:rPr lang="en-US" altLang="en-US" dirty="0" smtClean="0"/>
              <a:t>  Markup Language).  </a:t>
            </a:r>
          </a:p>
          <a:p>
            <a:pPr lvl="1" eaLnBrk="1" hangingPunct="1">
              <a:lnSpc>
                <a:spcPct val="90000"/>
              </a:lnSpc>
            </a:pPr>
            <a:r>
              <a:rPr lang="en-US" altLang="en-US" dirty="0" smtClean="0"/>
              <a:t>Script programming languages such as PHP and JavaScript allow generation of dynamic Web pages that are partially generated from a database </a:t>
            </a:r>
          </a:p>
          <a:p>
            <a:pPr lvl="2" eaLnBrk="1" hangingPunct="1">
              <a:lnSpc>
                <a:spcPct val="90000"/>
              </a:lnSpc>
            </a:pPr>
            <a:r>
              <a:rPr lang="en-US" altLang="en-US" dirty="0" smtClean="0"/>
              <a:t>Also allow database updates through Web pages</a:t>
            </a:r>
          </a:p>
        </p:txBody>
      </p:sp>
      <p:sp>
        <p:nvSpPr>
          <p:cNvPr id="2" name="Slide Number Placeholder 1"/>
          <p:cNvSpPr>
            <a:spLocks noGrp="1"/>
          </p:cNvSpPr>
          <p:nvPr>
            <p:ph type="sldNum" sz="quarter" idx="12"/>
          </p:nvPr>
        </p:nvSpPr>
        <p:spPr/>
        <p:txBody>
          <a:bodyPr/>
          <a:lstStyle/>
          <a:p>
            <a:fld id="{1D5CD492-2BC6-F348-9965-EC1D86DF57A8}" type="slidenum">
              <a:rPr lang="en-US" smtClean="0"/>
              <a:t>11</a:t>
            </a:fld>
            <a:endParaRPr lang="en-US"/>
          </a:p>
        </p:txBody>
      </p:sp>
    </p:spTree>
    <p:extLst>
      <p:ext uri="{BB962C8B-B14F-4D97-AF65-F5344CB8AC3E}">
        <p14:creationId xmlns:p14="http://schemas.microsoft.com/office/powerpoint/2010/main" val="1062848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4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44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4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4"/>
          <p:cNvSpPr>
            <a:spLocks noGrp="1" noChangeArrowheads="1"/>
          </p:cNvSpPr>
          <p:nvPr>
            <p:ph type="title"/>
          </p:nvPr>
        </p:nvSpPr>
        <p:spPr/>
        <p:txBody>
          <a:bodyPr/>
          <a:lstStyle/>
          <a:p>
            <a:pPr eaLnBrk="1" hangingPunct="1"/>
            <a:r>
              <a:rPr lang="en-US" altLang="en-US" smtClean="0"/>
              <a:t>Extending Database Capabilities (1)</a:t>
            </a:r>
          </a:p>
        </p:txBody>
      </p:sp>
      <p:sp>
        <p:nvSpPr>
          <p:cNvPr id="63492" name="Rectangle 5"/>
          <p:cNvSpPr>
            <a:spLocks noGrp="1" noChangeArrowheads="1"/>
          </p:cNvSpPr>
          <p:nvPr>
            <p:ph type="body" idx="1"/>
          </p:nvPr>
        </p:nvSpPr>
        <p:spPr/>
        <p:txBody>
          <a:bodyPr/>
          <a:lstStyle/>
          <a:p>
            <a:pPr eaLnBrk="1" hangingPunct="1">
              <a:lnSpc>
                <a:spcPct val="90000"/>
              </a:lnSpc>
            </a:pPr>
            <a:r>
              <a:rPr lang="en-US" altLang="en-US" sz="2000" dirty="0" smtClean="0"/>
              <a:t>New functionality is being added to DBMSs in the following areas:</a:t>
            </a:r>
          </a:p>
          <a:p>
            <a:pPr lvl="1" eaLnBrk="1" hangingPunct="1">
              <a:lnSpc>
                <a:spcPct val="90000"/>
              </a:lnSpc>
            </a:pPr>
            <a:r>
              <a:rPr lang="en-US" altLang="en-US" sz="2000" dirty="0" smtClean="0"/>
              <a:t>Scientific Applications – Physics, Chemistry, Biology - Genetics</a:t>
            </a:r>
          </a:p>
          <a:p>
            <a:pPr lvl="1" eaLnBrk="1" hangingPunct="1">
              <a:lnSpc>
                <a:spcPct val="90000"/>
              </a:lnSpc>
            </a:pPr>
            <a:r>
              <a:rPr lang="en-US" altLang="en-US" sz="2000" dirty="0" smtClean="0"/>
              <a:t>Earth and Atmospheric Sciences and Astronomy</a:t>
            </a:r>
          </a:p>
          <a:p>
            <a:pPr lvl="1" eaLnBrk="1" hangingPunct="1">
              <a:lnSpc>
                <a:spcPct val="90000"/>
              </a:lnSpc>
            </a:pPr>
            <a:r>
              <a:rPr lang="en-US" altLang="en-US" sz="2000" dirty="0" smtClean="0"/>
              <a:t>XML (</a:t>
            </a:r>
            <a:r>
              <a:rPr lang="en-US" altLang="en-US" sz="2000" dirty="0" err="1" smtClean="0"/>
              <a:t>eXtensible</a:t>
            </a:r>
            <a:r>
              <a:rPr lang="en-US" altLang="en-US" sz="2000" dirty="0" smtClean="0"/>
              <a:t> Markup Language)</a:t>
            </a:r>
          </a:p>
          <a:p>
            <a:pPr lvl="1" eaLnBrk="1" hangingPunct="1">
              <a:lnSpc>
                <a:spcPct val="90000"/>
              </a:lnSpc>
            </a:pPr>
            <a:r>
              <a:rPr lang="en-US" altLang="en-US" sz="2000" dirty="0" smtClean="0"/>
              <a:t>Image Storage and Management</a:t>
            </a:r>
          </a:p>
          <a:p>
            <a:pPr lvl="1" eaLnBrk="1" hangingPunct="1">
              <a:lnSpc>
                <a:spcPct val="90000"/>
              </a:lnSpc>
            </a:pPr>
            <a:r>
              <a:rPr lang="en-US" altLang="en-US" sz="2000" dirty="0" smtClean="0"/>
              <a:t>Audio and Video Data Management</a:t>
            </a:r>
          </a:p>
          <a:p>
            <a:pPr lvl="1" eaLnBrk="1" hangingPunct="1">
              <a:lnSpc>
                <a:spcPct val="90000"/>
              </a:lnSpc>
            </a:pPr>
            <a:r>
              <a:rPr lang="en-US" altLang="en-US" sz="2000" dirty="0" smtClean="0"/>
              <a:t>Data Warehousing and Data Mining – a very major area for future development using new technologies  </a:t>
            </a:r>
          </a:p>
          <a:p>
            <a:pPr lvl="1" eaLnBrk="1" hangingPunct="1">
              <a:lnSpc>
                <a:spcPct val="90000"/>
              </a:lnSpc>
            </a:pPr>
            <a:r>
              <a:rPr lang="en-US" altLang="en-US" sz="2000" dirty="0" smtClean="0"/>
              <a:t>Spatial Data Management and Location Based Services</a:t>
            </a:r>
          </a:p>
          <a:p>
            <a:pPr lvl="1" eaLnBrk="1" hangingPunct="1">
              <a:lnSpc>
                <a:spcPct val="90000"/>
              </a:lnSpc>
            </a:pPr>
            <a:r>
              <a:rPr lang="en-US" altLang="en-US" sz="2000" dirty="0" smtClean="0"/>
              <a:t>Time Series and Historical Data Management</a:t>
            </a:r>
          </a:p>
          <a:p>
            <a:pPr eaLnBrk="1" hangingPunct="1">
              <a:lnSpc>
                <a:spcPct val="90000"/>
              </a:lnSpc>
            </a:pPr>
            <a:r>
              <a:rPr lang="en-US" altLang="en-US" sz="2000" dirty="0" smtClean="0"/>
              <a:t>The above gives rise to </a:t>
            </a:r>
            <a:r>
              <a:rPr lang="en-US" altLang="en-US" sz="2000" i="1" dirty="0" smtClean="0"/>
              <a:t>new research and development</a:t>
            </a:r>
            <a:r>
              <a:rPr lang="en-US" altLang="en-US" sz="2000" dirty="0" smtClean="0"/>
              <a:t> in incorporating new data types, complex data structures, new operations and storage and indexing schemes in database systems. </a:t>
            </a:r>
          </a:p>
        </p:txBody>
      </p:sp>
      <p:sp>
        <p:nvSpPr>
          <p:cNvPr id="2" name="Slide Number Placeholder 1"/>
          <p:cNvSpPr>
            <a:spLocks noGrp="1"/>
          </p:cNvSpPr>
          <p:nvPr>
            <p:ph type="sldNum" sz="quarter" idx="12"/>
          </p:nvPr>
        </p:nvSpPr>
        <p:spPr/>
        <p:txBody>
          <a:bodyPr/>
          <a:lstStyle/>
          <a:p>
            <a:fld id="{1D5CD492-2BC6-F348-9965-EC1D86DF57A8}" type="slidenum">
              <a:rPr lang="en-US" smtClean="0"/>
              <a:t>12</a:t>
            </a:fld>
            <a:endParaRPr lang="en-US"/>
          </a:p>
        </p:txBody>
      </p:sp>
    </p:spTree>
    <p:extLst>
      <p:ext uri="{BB962C8B-B14F-4D97-AF65-F5344CB8AC3E}">
        <p14:creationId xmlns:p14="http://schemas.microsoft.com/office/powerpoint/2010/main" val="20263665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49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4"/>
          <p:cNvSpPr>
            <a:spLocks noGrp="1" noChangeArrowheads="1"/>
          </p:cNvSpPr>
          <p:nvPr>
            <p:ph type="title"/>
          </p:nvPr>
        </p:nvSpPr>
        <p:spPr/>
        <p:txBody>
          <a:bodyPr/>
          <a:lstStyle/>
          <a:p>
            <a:pPr eaLnBrk="1" hangingPunct="1"/>
            <a:r>
              <a:rPr lang="en-US" altLang="en-US" smtClean="0"/>
              <a:t>Extending Database Capabilities (2)</a:t>
            </a:r>
          </a:p>
        </p:txBody>
      </p:sp>
      <p:sp>
        <p:nvSpPr>
          <p:cNvPr id="65540" name="Rectangle 5"/>
          <p:cNvSpPr>
            <a:spLocks noGrp="1" noChangeArrowheads="1"/>
          </p:cNvSpPr>
          <p:nvPr>
            <p:ph type="body" idx="1"/>
          </p:nvPr>
        </p:nvSpPr>
        <p:spPr/>
        <p:txBody>
          <a:bodyPr/>
          <a:lstStyle/>
          <a:p>
            <a:pPr eaLnBrk="1" hangingPunct="1">
              <a:lnSpc>
                <a:spcPct val="90000"/>
              </a:lnSpc>
            </a:pPr>
            <a:r>
              <a:rPr lang="en-US" altLang="en-US" sz="2000" dirty="0" smtClean="0"/>
              <a:t>Background since the advent of the  21</a:t>
            </a:r>
            <a:r>
              <a:rPr lang="en-US" altLang="en-US" sz="2000" baseline="30000" dirty="0" smtClean="0"/>
              <a:t>st</a:t>
            </a:r>
            <a:r>
              <a:rPr lang="en-US" altLang="en-US" sz="2000" dirty="0" smtClean="0"/>
              <a:t> Century:</a:t>
            </a:r>
          </a:p>
          <a:p>
            <a:pPr eaLnBrk="1" hangingPunct="1">
              <a:lnSpc>
                <a:spcPct val="90000"/>
              </a:lnSpc>
              <a:buFont typeface="Wingdings" panose="05000000000000000000" pitchFamily="2" charset="2"/>
              <a:buNone/>
            </a:pPr>
            <a:endParaRPr lang="en-US" altLang="en-US" sz="2000" dirty="0" smtClean="0"/>
          </a:p>
          <a:p>
            <a:pPr lvl="1" eaLnBrk="1" hangingPunct="1">
              <a:lnSpc>
                <a:spcPct val="90000"/>
              </a:lnSpc>
            </a:pPr>
            <a:r>
              <a:rPr lang="en-US" altLang="en-US" sz="2400" dirty="0" smtClean="0"/>
              <a:t>First decade of the 21</a:t>
            </a:r>
            <a:r>
              <a:rPr lang="en-US" altLang="en-US" sz="2400" baseline="30000" dirty="0" smtClean="0"/>
              <a:t>st</a:t>
            </a:r>
            <a:r>
              <a:rPr lang="en-US" altLang="en-US" sz="2400" dirty="0" smtClean="0"/>
              <a:t> century has seen tremendous growth in user generated data and automatically collected data from applications and search engines.</a:t>
            </a:r>
          </a:p>
          <a:p>
            <a:pPr lvl="1" eaLnBrk="1" hangingPunct="1">
              <a:lnSpc>
                <a:spcPct val="90000"/>
              </a:lnSpc>
              <a:buFont typeface="Wingdings" panose="05000000000000000000" pitchFamily="2" charset="2"/>
              <a:buNone/>
            </a:pPr>
            <a:endParaRPr lang="en-US" altLang="en-US" sz="2400" dirty="0" smtClean="0"/>
          </a:p>
          <a:p>
            <a:pPr lvl="1" eaLnBrk="1" hangingPunct="1">
              <a:lnSpc>
                <a:spcPct val="90000"/>
              </a:lnSpc>
            </a:pPr>
            <a:r>
              <a:rPr lang="en-US" altLang="en-US" sz="2400" dirty="0" smtClean="0"/>
              <a:t>Social Media platforms such as Facebook and Twitter are generating millions of transactions a day and businesses are interested to tap into this data to “understand” the users</a:t>
            </a:r>
          </a:p>
          <a:p>
            <a:pPr lvl="1" eaLnBrk="1" hangingPunct="1">
              <a:lnSpc>
                <a:spcPct val="90000"/>
              </a:lnSpc>
              <a:buFont typeface="Wingdings" panose="05000000000000000000" pitchFamily="2" charset="2"/>
              <a:buNone/>
            </a:pPr>
            <a:endParaRPr lang="en-US" altLang="en-US" sz="2400" dirty="0" smtClean="0"/>
          </a:p>
          <a:p>
            <a:pPr lvl="1" eaLnBrk="1" hangingPunct="1">
              <a:lnSpc>
                <a:spcPct val="90000"/>
              </a:lnSpc>
            </a:pPr>
            <a:r>
              <a:rPr lang="en-US" altLang="en-US" sz="2400" dirty="0" smtClean="0"/>
              <a:t>Cloud Storage and Backup is making unlimited amount of storage available to users and applications</a:t>
            </a:r>
          </a:p>
          <a:p>
            <a:pPr lvl="1" eaLnBrk="1" hangingPunct="1">
              <a:lnSpc>
                <a:spcPct val="90000"/>
              </a:lnSpc>
            </a:pPr>
            <a:endParaRPr lang="en-US" altLang="en-US" sz="1800" dirty="0" smtClean="0"/>
          </a:p>
        </p:txBody>
      </p:sp>
      <p:sp>
        <p:nvSpPr>
          <p:cNvPr id="2" name="Slide Number Placeholder 1"/>
          <p:cNvSpPr>
            <a:spLocks noGrp="1"/>
          </p:cNvSpPr>
          <p:nvPr>
            <p:ph type="sldNum" sz="quarter" idx="12"/>
          </p:nvPr>
        </p:nvSpPr>
        <p:spPr/>
        <p:txBody>
          <a:bodyPr/>
          <a:lstStyle/>
          <a:p>
            <a:fld id="{1D5CD492-2BC6-F348-9965-EC1D86DF57A8}" type="slidenum">
              <a:rPr lang="en-US" smtClean="0"/>
              <a:t>13</a:t>
            </a:fld>
            <a:endParaRPr lang="en-US"/>
          </a:p>
        </p:txBody>
      </p:sp>
    </p:spTree>
    <p:extLst>
      <p:ext uri="{BB962C8B-B14F-4D97-AF65-F5344CB8AC3E}">
        <p14:creationId xmlns:p14="http://schemas.microsoft.com/office/powerpoint/2010/main" val="2948241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554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5540">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54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4"/>
          <p:cNvSpPr>
            <a:spLocks noGrp="1" noChangeArrowheads="1"/>
          </p:cNvSpPr>
          <p:nvPr>
            <p:ph type="title"/>
          </p:nvPr>
        </p:nvSpPr>
        <p:spPr/>
        <p:txBody>
          <a:bodyPr/>
          <a:lstStyle/>
          <a:p>
            <a:pPr eaLnBrk="1" hangingPunct="1"/>
            <a:r>
              <a:rPr lang="en-US" altLang="en-US" smtClean="0"/>
              <a:t>Extending Database Capabilities (3)</a:t>
            </a:r>
          </a:p>
        </p:txBody>
      </p:sp>
      <p:sp>
        <p:nvSpPr>
          <p:cNvPr id="67588" name="Rectangle 5"/>
          <p:cNvSpPr>
            <a:spLocks noGrp="1" noChangeArrowheads="1"/>
          </p:cNvSpPr>
          <p:nvPr>
            <p:ph type="body" idx="1"/>
          </p:nvPr>
        </p:nvSpPr>
        <p:spPr>
          <a:xfrm>
            <a:off x="628650" y="1825624"/>
            <a:ext cx="7886700" cy="4803775"/>
          </a:xfrm>
        </p:spPr>
        <p:txBody>
          <a:bodyPr>
            <a:normAutofit/>
          </a:bodyPr>
          <a:lstStyle/>
          <a:p>
            <a:pPr eaLnBrk="1" hangingPunct="1">
              <a:lnSpc>
                <a:spcPct val="90000"/>
              </a:lnSpc>
            </a:pPr>
            <a:r>
              <a:rPr lang="en-US" altLang="en-US" sz="2000" dirty="0" smtClean="0"/>
              <a:t>Emergence of Big Data Technologies and NOSQL databases</a:t>
            </a:r>
          </a:p>
          <a:p>
            <a:pPr lvl="1" eaLnBrk="1" hangingPunct="1">
              <a:lnSpc>
                <a:spcPct val="90000"/>
              </a:lnSpc>
            </a:pPr>
            <a:r>
              <a:rPr lang="en-US" altLang="en-US" sz="2000" dirty="0" smtClean="0"/>
              <a:t>New data storage, management and analysis technology was necessary to deal with the onslaught of data in petabytes a day (10**15 bytes or 1000 terabytes) in some applications – this started being commonly called as “Big Data”.</a:t>
            </a:r>
          </a:p>
          <a:p>
            <a:pPr lvl="1" eaLnBrk="1" hangingPunct="1">
              <a:lnSpc>
                <a:spcPct val="90000"/>
              </a:lnSpc>
            </a:pPr>
            <a:endParaRPr lang="en-US" altLang="en-US" sz="2000" dirty="0" smtClean="0"/>
          </a:p>
          <a:p>
            <a:pPr lvl="1" eaLnBrk="1" hangingPunct="1">
              <a:lnSpc>
                <a:spcPct val="90000"/>
              </a:lnSpc>
            </a:pPr>
            <a:r>
              <a:rPr lang="en-US" altLang="en-US" sz="2000" dirty="0" smtClean="0"/>
              <a:t>Hadoop (which originated from Yahoo) and </a:t>
            </a:r>
            <a:r>
              <a:rPr lang="en-US" altLang="en-US" sz="2000" dirty="0" err="1" smtClean="0"/>
              <a:t>Mapreduce</a:t>
            </a:r>
            <a:r>
              <a:rPr lang="en-US" altLang="en-US" sz="2000" dirty="0" smtClean="0"/>
              <a:t> Programming approach to distributed data processing (which originated from Google) as well as the Google file system have given rise to Big Data technologies.  </a:t>
            </a:r>
          </a:p>
          <a:p>
            <a:pPr lvl="1" eaLnBrk="1" hangingPunct="1">
              <a:lnSpc>
                <a:spcPct val="90000"/>
              </a:lnSpc>
            </a:pPr>
            <a:endParaRPr lang="en-US" altLang="en-US" sz="2000" dirty="0" smtClean="0"/>
          </a:p>
          <a:p>
            <a:pPr lvl="1" eaLnBrk="1" hangingPunct="1">
              <a:lnSpc>
                <a:spcPct val="90000"/>
              </a:lnSpc>
            </a:pPr>
            <a:r>
              <a:rPr lang="en-US" altLang="en-US" sz="2000" dirty="0" smtClean="0"/>
              <a:t>NOSQL (Not Only SQL- where SQL is the de facto standard language for relational DBMSs) systems have been designed for rapid search and retrieval from documents, processing of huge graphs occurring on social networks, and other forms of unstructured data with flexible models of transaction processing.</a:t>
            </a:r>
          </a:p>
        </p:txBody>
      </p:sp>
      <p:sp>
        <p:nvSpPr>
          <p:cNvPr id="2" name="Slide Number Placeholder 1"/>
          <p:cNvSpPr>
            <a:spLocks noGrp="1"/>
          </p:cNvSpPr>
          <p:nvPr>
            <p:ph type="sldNum" sz="quarter" idx="12"/>
          </p:nvPr>
        </p:nvSpPr>
        <p:spPr/>
        <p:txBody>
          <a:bodyPr/>
          <a:lstStyle/>
          <a:p>
            <a:fld id="{1D5CD492-2BC6-F348-9965-EC1D86DF57A8}" type="slidenum">
              <a:rPr lang="en-US" smtClean="0"/>
              <a:t>14</a:t>
            </a:fld>
            <a:endParaRPr lang="en-US"/>
          </a:p>
        </p:txBody>
      </p:sp>
    </p:spTree>
    <p:extLst>
      <p:ext uri="{BB962C8B-B14F-4D97-AF65-F5344CB8AC3E}">
        <p14:creationId xmlns:p14="http://schemas.microsoft.com/office/powerpoint/2010/main" val="1352755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58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58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58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4"/>
          <p:cNvSpPr>
            <a:spLocks noGrp="1" noChangeArrowheads="1"/>
          </p:cNvSpPr>
          <p:nvPr>
            <p:ph type="title"/>
          </p:nvPr>
        </p:nvSpPr>
        <p:spPr/>
        <p:txBody>
          <a:bodyPr/>
          <a:lstStyle/>
          <a:p>
            <a:pPr eaLnBrk="1" hangingPunct="1"/>
            <a:r>
              <a:rPr lang="en-US" altLang="en-US" smtClean="0"/>
              <a:t> When not to use a DBMS</a:t>
            </a:r>
          </a:p>
        </p:txBody>
      </p:sp>
      <p:sp>
        <p:nvSpPr>
          <p:cNvPr id="69636" name="Rectangle 5"/>
          <p:cNvSpPr>
            <a:spLocks noGrp="1" noChangeArrowheads="1"/>
          </p:cNvSpPr>
          <p:nvPr>
            <p:ph type="body" idx="1"/>
          </p:nvPr>
        </p:nvSpPr>
        <p:spPr/>
        <p:txBody>
          <a:bodyPr/>
          <a:lstStyle/>
          <a:p>
            <a:pPr eaLnBrk="1" hangingPunct="1"/>
            <a:r>
              <a:rPr lang="en-US" altLang="en-US" sz="2400" dirty="0" smtClean="0"/>
              <a:t>Main inhibitors (costs) of using a DBMS:</a:t>
            </a:r>
          </a:p>
          <a:p>
            <a:pPr lvl="1" eaLnBrk="1" hangingPunct="1"/>
            <a:r>
              <a:rPr lang="en-US" altLang="en-US" sz="2200" dirty="0" smtClean="0"/>
              <a:t>High initial investment and possible need for additional hardware.</a:t>
            </a:r>
          </a:p>
          <a:p>
            <a:pPr lvl="1" eaLnBrk="1" hangingPunct="1"/>
            <a:r>
              <a:rPr lang="en-US" altLang="en-US" sz="2200" dirty="0" smtClean="0"/>
              <a:t>Overhead for providing generality, security, concurrency control, recovery, and  integrity functions.</a:t>
            </a:r>
          </a:p>
          <a:p>
            <a:pPr eaLnBrk="1" hangingPunct="1"/>
            <a:r>
              <a:rPr lang="en-US" altLang="en-US" sz="2400" dirty="0" smtClean="0"/>
              <a:t>When a DBMS may be unnecessary:</a:t>
            </a:r>
          </a:p>
          <a:p>
            <a:pPr lvl="1" eaLnBrk="1" hangingPunct="1"/>
            <a:r>
              <a:rPr lang="en-US" altLang="en-US" sz="2200" dirty="0" smtClean="0"/>
              <a:t>If the database and applications are simple, well defined, and not expected to change.</a:t>
            </a:r>
          </a:p>
          <a:p>
            <a:pPr lvl="1" eaLnBrk="1" hangingPunct="1"/>
            <a:r>
              <a:rPr lang="en-US" altLang="en-US" sz="2200" dirty="0" smtClean="0"/>
              <a:t>If access to data by multiple users is not required.</a:t>
            </a:r>
          </a:p>
          <a:p>
            <a:pPr eaLnBrk="1" hangingPunct="1"/>
            <a:r>
              <a:rPr lang="en-US" altLang="en-US" sz="2400" dirty="0" smtClean="0"/>
              <a:t>When a DBMS may be infeasible:</a:t>
            </a:r>
          </a:p>
          <a:p>
            <a:pPr lvl="1" eaLnBrk="1" hangingPunct="1"/>
            <a:r>
              <a:rPr lang="en-US" altLang="en-US" sz="2200" dirty="0" smtClean="0"/>
              <a:t>In embedded systems where a general purpose DBMS may not fit in available storage</a:t>
            </a:r>
          </a:p>
        </p:txBody>
      </p:sp>
      <p:sp>
        <p:nvSpPr>
          <p:cNvPr id="2" name="Slide Number Placeholder 1"/>
          <p:cNvSpPr>
            <a:spLocks noGrp="1"/>
          </p:cNvSpPr>
          <p:nvPr>
            <p:ph type="sldNum" sz="quarter" idx="12"/>
          </p:nvPr>
        </p:nvSpPr>
        <p:spPr/>
        <p:txBody>
          <a:bodyPr/>
          <a:lstStyle/>
          <a:p>
            <a:fld id="{1D5CD492-2BC6-F348-9965-EC1D86DF57A8}" type="slidenum">
              <a:rPr lang="en-US" smtClean="0"/>
              <a:t>15</a:t>
            </a:fld>
            <a:endParaRPr lang="en-US"/>
          </a:p>
        </p:txBody>
      </p:sp>
    </p:spTree>
    <p:extLst>
      <p:ext uri="{BB962C8B-B14F-4D97-AF65-F5344CB8AC3E}">
        <p14:creationId xmlns:p14="http://schemas.microsoft.com/office/powerpoint/2010/main" val="10140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963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963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9636">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9636">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963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9636">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963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4"/>
          <p:cNvSpPr>
            <a:spLocks noGrp="1" noChangeArrowheads="1"/>
          </p:cNvSpPr>
          <p:nvPr>
            <p:ph type="title"/>
          </p:nvPr>
        </p:nvSpPr>
        <p:spPr/>
        <p:txBody>
          <a:bodyPr/>
          <a:lstStyle/>
          <a:p>
            <a:pPr eaLnBrk="1" hangingPunct="1"/>
            <a:r>
              <a:rPr lang="en-US" altLang="en-US" smtClean="0"/>
              <a:t> When not to use a DBMS</a:t>
            </a:r>
          </a:p>
        </p:txBody>
      </p:sp>
      <p:sp>
        <p:nvSpPr>
          <p:cNvPr id="71684" name="Rectangle 5"/>
          <p:cNvSpPr>
            <a:spLocks noGrp="1" noChangeArrowheads="1"/>
          </p:cNvSpPr>
          <p:nvPr>
            <p:ph type="body" idx="1"/>
          </p:nvPr>
        </p:nvSpPr>
        <p:spPr/>
        <p:txBody>
          <a:bodyPr/>
          <a:lstStyle/>
          <a:p>
            <a:pPr eaLnBrk="1" hangingPunct="1"/>
            <a:r>
              <a:rPr lang="en-US" altLang="en-US" dirty="0" smtClean="0"/>
              <a:t>When no DBMS may suffice:</a:t>
            </a:r>
          </a:p>
          <a:p>
            <a:pPr lvl="1" eaLnBrk="1" hangingPunct="1"/>
            <a:r>
              <a:rPr lang="en-US" altLang="en-US" sz="2400" dirty="0" smtClean="0"/>
              <a:t>If there are stringent real-time requirements that may not be met because of DBMS overhead (e.g., telephone switching systems)</a:t>
            </a:r>
          </a:p>
          <a:p>
            <a:pPr lvl="2"/>
            <a:r>
              <a:rPr lang="en-US" altLang="en-US" sz="1800" dirty="0" smtClean="0"/>
              <a:t>If the database system is not able to handle the complexity of data because of modeling limitations (e.g., in complex genome and protein databases)</a:t>
            </a:r>
          </a:p>
          <a:p>
            <a:pPr lvl="2"/>
            <a:r>
              <a:rPr lang="en-US" altLang="en-US" sz="1800" dirty="0" smtClean="0"/>
              <a:t>If the database users need special operations not supported by the DBMS (e.g., GIS and location based services).</a:t>
            </a:r>
          </a:p>
        </p:txBody>
      </p:sp>
      <p:sp>
        <p:nvSpPr>
          <p:cNvPr id="2" name="Slide Number Placeholder 1"/>
          <p:cNvSpPr>
            <a:spLocks noGrp="1"/>
          </p:cNvSpPr>
          <p:nvPr>
            <p:ph type="sldNum" sz="quarter" idx="12"/>
          </p:nvPr>
        </p:nvSpPr>
        <p:spPr/>
        <p:txBody>
          <a:bodyPr/>
          <a:lstStyle/>
          <a:p>
            <a:fld id="{1D5CD492-2BC6-F348-9965-EC1D86DF57A8}" type="slidenum">
              <a:rPr lang="en-US" smtClean="0"/>
              <a:t>16</a:t>
            </a:fld>
            <a:endParaRPr lang="en-US"/>
          </a:p>
        </p:txBody>
      </p:sp>
    </p:spTree>
    <p:extLst>
      <p:ext uri="{BB962C8B-B14F-4D97-AF65-F5344CB8AC3E}">
        <p14:creationId xmlns:p14="http://schemas.microsoft.com/office/powerpoint/2010/main" val="37455053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ltLang="en-US"/>
              <a:t>From File Systems to DBMS</a:t>
            </a:r>
          </a:p>
        </p:txBody>
      </p:sp>
      <p:sp>
        <p:nvSpPr>
          <p:cNvPr id="164867" name="Rectangle 3"/>
          <p:cNvSpPr>
            <a:spLocks noGrp="1" noChangeArrowheads="1"/>
          </p:cNvSpPr>
          <p:nvPr>
            <p:ph type="body" idx="1"/>
          </p:nvPr>
        </p:nvSpPr>
        <p:spPr/>
        <p:txBody>
          <a:bodyPr>
            <a:normAutofit/>
          </a:bodyPr>
          <a:lstStyle/>
          <a:p>
            <a:r>
              <a:rPr lang="en-US" altLang="en-US" sz="2800" dirty="0"/>
              <a:t>Problems with File Processing systems</a:t>
            </a:r>
          </a:p>
          <a:p>
            <a:pPr lvl="1"/>
            <a:r>
              <a:rPr lang="en-US" altLang="en-US" sz="2400" dirty="0"/>
              <a:t>Inconsistent Data</a:t>
            </a:r>
          </a:p>
          <a:p>
            <a:pPr lvl="1"/>
            <a:r>
              <a:rPr lang="en-US" altLang="en-US" sz="2400" dirty="0"/>
              <a:t>Inflexibility</a:t>
            </a:r>
          </a:p>
          <a:p>
            <a:pPr lvl="1"/>
            <a:r>
              <a:rPr lang="en-US" altLang="en-US" sz="2400" dirty="0"/>
              <a:t>Limited Data Sharing</a:t>
            </a:r>
          </a:p>
          <a:p>
            <a:pPr lvl="1"/>
            <a:r>
              <a:rPr lang="en-US" altLang="en-US" sz="2400" dirty="0"/>
              <a:t>Poor enforcement of standards</a:t>
            </a:r>
          </a:p>
          <a:p>
            <a:pPr lvl="1"/>
            <a:r>
              <a:rPr lang="en-US" altLang="en-US" sz="2400" dirty="0"/>
              <a:t>Excessive program maintenance</a:t>
            </a:r>
          </a:p>
        </p:txBody>
      </p:sp>
      <p:sp>
        <p:nvSpPr>
          <p:cNvPr id="2" name="Slide Number Placeholder 1"/>
          <p:cNvSpPr>
            <a:spLocks noGrp="1"/>
          </p:cNvSpPr>
          <p:nvPr>
            <p:ph type="sldNum" sz="quarter" idx="12"/>
          </p:nvPr>
        </p:nvSpPr>
        <p:spPr/>
        <p:txBody>
          <a:bodyPr/>
          <a:lstStyle/>
          <a:p>
            <a:fld id="{1D5CD492-2BC6-F348-9965-EC1D86DF57A8}" type="slidenum">
              <a:rPr lang="en-US" smtClean="0"/>
              <a:t>17</a:t>
            </a:fld>
            <a:endParaRPr lang="en-US"/>
          </a:p>
        </p:txBody>
      </p:sp>
    </p:spTree>
    <p:extLst>
      <p:ext uri="{BB962C8B-B14F-4D97-AF65-F5344CB8AC3E}">
        <p14:creationId xmlns:p14="http://schemas.microsoft.com/office/powerpoint/2010/main" val="7123054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486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486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486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486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48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ltLang="en-US"/>
              <a:t>DBMS Benefits</a:t>
            </a:r>
          </a:p>
        </p:txBody>
      </p:sp>
      <p:sp>
        <p:nvSpPr>
          <p:cNvPr id="165891" name="Rectangle 3"/>
          <p:cNvSpPr>
            <a:spLocks noGrp="1" noChangeArrowheads="1"/>
          </p:cNvSpPr>
          <p:nvPr>
            <p:ph type="body" idx="1"/>
          </p:nvPr>
        </p:nvSpPr>
        <p:spPr/>
        <p:txBody>
          <a:bodyPr/>
          <a:lstStyle/>
          <a:p>
            <a:pPr>
              <a:lnSpc>
                <a:spcPct val="70000"/>
              </a:lnSpc>
            </a:pPr>
            <a:r>
              <a:rPr lang="en-US" altLang="en-US"/>
              <a:t>Minimal Data Redundancy</a:t>
            </a:r>
          </a:p>
          <a:p>
            <a:pPr>
              <a:lnSpc>
                <a:spcPct val="70000"/>
              </a:lnSpc>
            </a:pPr>
            <a:r>
              <a:rPr lang="en-US" altLang="en-US"/>
              <a:t>Consistency of Data</a:t>
            </a:r>
          </a:p>
          <a:p>
            <a:pPr>
              <a:lnSpc>
                <a:spcPct val="70000"/>
              </a:lnSpc>
            </a:pPr>
            <a:r>
              <a:rPr lang="en-US" altLang="en-US"/>
              <a:t>Integration of Data</a:t>
            </a:r>
          </a:p>
          <a:p>
            <a:pPr>
              <a:lnSpc>
                <a:spcPct val="70000"/>
              </a:lnSpc>
            </a:pPr>
            <a:r>
              <a:rPr lang="en-US" altLang="en-US"/>
              <a:t>Sharing of Data</a:t>
            </a:r>
          </a:p>
          <a:p>
            <a:pPr>
              <a:lnSpc>
                <a:spcPct val="70000"/>
              </a:lnSpc>
            </a:pPr>
            <a:r>
              <a:rPr lang="en-US" altLang="en-US"/>
              <a:t>Ease of Application Development</a:t>
            </a:r>
          </a:p>
          <a:p>
            <a:pPr>
              <a:lnSpc>
                <a:spcPct val="70000"/>
              </a:lnSpc>
            </a:pPr>
            <a:r>
              <a:rPr lang="en-US" altLang="en-US"/>
              <a:t>Uniform Security, Privacy, and Integrity Controls</a:t>
            </a:r>
          </a:p>
          <a:p>
            <a:pPr>
              <a:lnSpc>
                <a:spcPct val="70000"/>
              </a:lnSpc>
            </a:pPr>
            <a:r>
              <a:rPr lang="en-US" altLang="en-US"/>
              <a:t>Data Accessibility and Responsiveness</a:t>
            </a:r>
          </a:p>
          <a:p>
            <a:pPr>
              <a:lnSpc>
                <a:spcPct val="70000"/>
              </a:lnSpc>
            </a:pPr>
            <a:r>
              <a:rPr lang="en-US" altLang="en-US"/>
              <a:t>Data Independence</a:t>
            </a:r>
          </a:p>
          <a:p>
            <a:pPr>
              <a:lnSpc>
                <a:spcPct val="70000"/>
              </a:lnSpc>
            </a:pPr>
            <a:r>
              <a:rPr lang="en-US" altLang="en-US"/>
              <a:t>Reduced Program Maintenance</a:t>
            </a:r>
          </a:p>
        </p:txBody>
      </p:sp>
      <p:sp>
        <p:nvSpPr>
          <p:cNvPr id="2" name="Slide Number Placeholder 1"/>
          <p:cNvSpPr>
            <a:spLocks noGrp="1"/>
          </p:cNvSpPr>
          <p:nvPr>
            <p:ph type="sldNum" sz="quarter" idx="12"/>
          </p:nvPr>
        </p:nvSpPr>
        <p:spPr/>
        <p:txBody>
          <a:bodyPr/>
          <a:lstStyle/>
          <a:p>
            <a:fld id="{1D5CD492-2BC6-F348-9965-EC1D86DF57A8}" type="slidenum">
              <a:rPr lang="en-US" smtClean="0"/>
              <a:t>18</a:t>
            </a:fld>
            <a:endParaRPr lang="en-US"/>
          </a:p>
        </p:txBody>
      </p:sp>
    </p:spTree>
    <p:extLst>
      <p:ext uri="{BB962C8B-B14F-4D97-AF65-F5344CB8AC3E}">
        <p14:creationId xmlns:p14="http://schemas.microsoft.com/office/powerpoint/2010/main" val="3138417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p:txBody>
          <a:bodyPr/>
          <a:lstStyle/>
          <a:p>
            <a:pPr eaLnBrk="1" hangingPunct="1"/>
            <a:r>
              <a:rPr lang="en-US" altLang="en-US" dirty="0" smtClean="0"/>
              <a:t>Data Models</a:t>
            </a:r>
          </a:p>
        </p:txBody>
      </p:sp>
      <p:sp>
        <p:nvSpPr>
          <p:cNvPr id="21507" name="Rectangle 5"/>
          <p:cNvSpPr>
            <a:spLocks noGrp="1" noChangeArrowheads="1"/>
          </p:cNvSpPr>
          <p:nvPr>
            <p:ph type="body" idx="1"/>
          </p:nvPr>
        </p:nvSpPr>
        <p:spPr>
          <a:xfrm>
            <a:off x="628650" y="1825624"/>
            <a:ext cx="7886700" cy="4939069"/>
          </a:xfrm>
        </p:spPr>
        <p:txBody>
          <a:bodyPr>
            <a:normAutofit fontScale="92500" lnSpcReduction="10000"/>
          </a:bodyPr>
          <a:lstStyle/>
          <a:p>
            <a:pPr eaLnBrk="1" hangingPunct="1"/>
            <a:r>
              <a:rPr lang="en-US" altLang="en-US" sz="2400" b="1" dirty="0" smtClean="0"/>
              <a:t>Data Model:</a:t>
            </a:r>
          </a:p>
          <a:p>
            <a:pPr lvl="1" eaLnBrk="1" hangingPunct="1"/>
            <a:r>
              <a:rPr lang="en-US" altLang="en-US" sz="2200" dirty="0" smtClean="0"/>
              <a:t>A set of concepts to describe the </a:t>
            </a:r>
            <a:r>
              <a:rPr lang="en-US" altLang="en-US" sz="2200" b="1" i="1" dirty="0" smtClean="0"/>
              <a:t>structure</a:t>
            </a:r>
            <a:r>
              <a:rPr lang="en-US" altLang="en-US" sz="2200" dirty="0" smtClean="0"/>
              <a:t> of a database, the </a:t>
            </a:r>
            <a:r>
              <a:rPr lang="en-US" altLang="en-US" sz="2200" b="1" i="1" dirty="0" smtClean="0"/>
              <a:t>operations </a:t>
            </a:r>
            <a:r>
              <a:rPr lang="en-US" altLang="en-US" sz="2200" dirty="0" smtClean="0"/>
              <a:t>for manipulating these structures, and certain </a:t>
            </a:r>
            <a:r>
              <a:rPr lang="en-US" altLang="en-US" sz="2200" b="1" i="1" dirty="0" smtClean="0"/>
              <a:t>constraints</a:t>
            </a:r>
            <a:r>
              <a:rPr lang="en-US" altLang="en-US" sz="2200" dirty="0" smtClean="0"/>
              <a:t> that the database should obey.</a:t>
            </a:r>
          </a:p>
          <a:p>
            <a:r>
              <a:rPr lang="en-US" altLang="en-US" b="1" dirty="0"/>
              <a:t>Data Model Operations:</a:t>
            </a:r>
          </a:p>
          <a:p>
            <a:pPr lvl="1"/>
            <a:r>
              <a:rPr lang="en-US" altLang="en-US" dirty="0"/>
              <a:t>These operations are used for specifying database </a:t>
            </a:r>
            <a:r>
              <a:rPr lang="en-US" altLang="en-US" i="1" dirty="0"/>
              <a:t>retrievals</a:t>
            </a:r>
            <a:r>
              <a:rPr lang="en-US" altLang="en-US" dirty="0"/>
              <a:t> and </a:t>
            </a:r>
            <a:r>
              <a:rPr lang="en-US" altLang="en-US" i="1" dirty="0"/>
              <a:t>updates</a:t>
            </a:r>
            <a:r>
              <a:rPr lang="en-US" altLang="en-US" dirty="0"/>
              <a:t> by referring to the constructs of the data model.</a:t>
            </a:r>
          </a:p>
          <a:p>
            <a:pPr lvl="1"/>
            <a:r>
              <a:rPr lang="en-US" altLang="en-US" dirty="0"/>
              <a:t>Operations on the data model may include </a:t>
            </a:r>
            <a:r>
              <a:rPr lang="en-US" altLang="en-US" b="1" i="1" dirty="0"/>
              <a:t>basic model operations </a:t>
            </a:r>
            <a:r>
              <a:rPr lang="en-US" altLang="en-US" dirty="0"/>
              <a:t>(e.g. generic insert, delete, update) and</a:t>
            </a:r>
            <a:r>
              <a:rPr lang="en-US" altLang="en-US" b="1" i="1" dirty="0"/>
              <a:t> user-defined operations </a:t>
            </a:r>
            <a:r>
              <a:rPr lang="en-US" altLang="en-US" dirty="0"/>
              <a:t>(e.g. </a:t>
            </a:r>
            <a:r>
              <a:rPr lang="en-US" altLang="en-US" dirty="0" err="1"/>
              <a:t>compute_student_gpa</a:t>
            </a:r>
            <a:r>
              <a:rPr lang="en-US" altLang="en-US" dirty="0"/>
              <a:t>, </a:t>
            </a:r>
            <a:r>
              <a:rPr lang="en-US" altLang="en-US" dirty="0" err="1"/>
              <a:t>update_inventory</a:t>
            </a:r>
            <a:r>
              <a:rPr lang="en-US" altLang="en-US" dirty="0" smtClean="0"/>
              <a:t>)</a:t>
            </a:r>
            <a:endParaRPr lang="en-US" altLang="en-US" sz="2400" b="1" dirty="0" smtClean="0"/>
          </a:p>
          <a:p>
            <a:pPr eaLnBrk="1" hangingPunct="1"/>
            <a:r>
              <a:rPr lang="en-US" altLang="en-US" sz="2400" b="1" dirty="0" smtClean="0"/>
              <a:t>Data Model Structure and Constraints:</a:t>
            </a:r>
          </a:p>
          <a:p>
            <a:pPr lvl="1" eaLnBrk="1" hangingPunct="1"/>
            <a:r>
              <a:rPr lang="en-US" altLang="en-US" sz="2200" dirty="0" smtClean="0"/>
              <a:t>Constructs are used to define the database structure</a:t>
            </a:r>
          </a:p>
          <a:p>
            <a:pPr lvl="1" eaLnBrk="1" hangingPunct="1"/>
            <a:r>
              <a:rPr lang="en-US" altLang="en-US" sz="2200" dirty="0" smtClean="0"/>
              <a:t>Constructs typically include </a:t>
            </a:r>
            <a:r>
              <a:rPr lang="en-US" altLang="en-US" sz="2200" b="1" i="1" dirty="0" smtClean="0"/>
              <a:t>elements </a:t>
            </a:r>
            <a:r>
              <a:rPr lang="en-US" altLang="en-US" sz="2200" dirty="0" smtClean="0"/>
              <a:t>(and their </a:t>
            </a:r>
            <a:r>
              <a:rPr lang="en-US" altLang="en-US" sz="2200" b="1" i="1" dirty="0" smtClean="0"/>
              <a:t>data types</a:t>
            </a:r>
            <a:r>
              <a:rPr lang="en-US" altLang="en-US" sz="2200" dirty="0" smtClean="0"/>
              <a:t>) as well as groups of elements (e.g. </a:t>
            </a:r>
            <a:r>
              <a:rPr lang="en-US" altLang="en-US" sz="2200" b="1" i="1" dirty="0" smtClean="0"/>
              <a:t>entity, record, table</a:t>
            </a:r>
            <a:r>
              <a:rPr lang="en-US" altLang="en-US" sz="2200" dirty="0" smtClean="0"/>
              <a:t>), and </a:t>
            </a:r>
            <a:r>
              <a:rPr lang="en-US" altLang="en-US" sz="2200" b="1" i="1" dirty="0" smtClean="0"/>
              <a:t>relationships</a:t>
            </a:r>
            <a:r>
              <a:rPr lang="en-US" altLang="en-US" sz="2200" dirty="0" smtClean="0"/>
              <a:t> among such groups</a:t>
            </a:r>
          </a:p>
          <a:p>
            <a:pPr lvl="1" eaLnBrk="1" hangingPunct="1"/>
            <a:r>
              <a:rPr lang="en-US" altLang="en-US" sz="2200" dirty="0" smtClean="0"/>
              <a:t>Constraints specify some restrictions on valid data; these constraints must be enforced at all times</a:t>
            </a:r>
          </a:p>
        </p:txBody>
      </p:sp>
      <p:sp>
        <p:nvSpPr>
          <p:cNvPr id="2" name="Slide Number Placeholder 1"/>
          <p:cNvSpPr>
            <a:spLocks noGrp="1"/>
          </p:cNvSpPr>
          <p:nvPr>
            <p:ph type="sldNum" sz="quarter" idx="12"/>
          </p:nvPr>
        </p:nvSpPr>
        <p:spPr/>
        <p:txBody>
          <a:bodyPr/>
          <a:lstStyle/>
          <a:p>
            <a:fld id="{1D5CD492-2BC6-F348-9965-EC1D86DF57A8}" type="slidenum">
              <a:rPr lang="en-US" smtClean="0"/>
              <a:t>19</a:t>
            </a:fld>
            <a:endParaRPr lang="en-US"/>
          </a:p>
        </p:txBody>
      </p:sp>
    </p:spTree>
    <p:extLst>
      <p:ext uri="{BB962C8B-B14F-4D97-AF65-F5344CB8AC3E}">
        <p14:creationId xmlns:p14="http://schemas.microsoft.com/office/powerpoint/2010/main" val="5976062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0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0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ltLang="en-US"/>
              <a:t>What is a Database?</a:t>
            </a:r>
          </a:p>
        </p:txBody>
      </p:sp>
      <p:sp>
        <p:nvSpPr>
          <p:cNvPr id="159749" name="WordArt 5"/>
          <p:cNvSpPr>
            <a:spLocks noChangeArrowheads="1" noChangeShapeType="1" noTextEdit="1"/>
          </p:cNvSpPr>
          <p:nvPr/>
        </p:nvSpPr>
        <p:spPr bwMode="auto">
          <a:xfrm>
            <a:off x="3810000" y="2286000"/>
            <a:ext cx="1814513" cy="2608263"/>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n-US" sz="3600" kern="10">
                <a:ln w="9525">
                  <a:solidFill>
                    <a:srgbClr val="000000"/>
                  </a:solidFill>
                  <a:round/>
                  <a:headEnd/>
                  <a:tailEnd/>
                </a:ln>
                <a:solidFill>
                  <a:schemeClr val="bg2"/>
                </a:solidFill>
                <a:latin typeface="Arial Black" panose="020B0A04020102020204" pitchFamily="34" charset="0"/>
              </a:rPr>
              <a:t>?</a:t>
            </a:r>
          </a:p>
        </p:txBody>
      </p:sp>
      <p:sp>
        <p:nvSpPr>
          <p:cNvPr id="2" name="Slide Number Placeholder 1"/>
          <p:cNvSpPr>
            <a:spLocks noGrp="1"/>
          </p:cNvSpPr>
          <p:nvPr>
            <p:ph type="sldNum" sz="quarter" idx="12"/>
          </p:nvPr>
        </p:nvSpPr>
        <p:spPr/>
        <p:txBody>
          <a:bodyPr/>
          <a:lstStyle/>
          <a:p>
            <a:fld id="{1D5CD492-2BC6-F348-9965-EC1D86DF57A8}" type="slidenum">
              <a:rPr lang="en-US" smtClean="0"/>
              <a:t>2</a:t>
            </a:fld>
            <a:endParaRPr lang="en-US"/>
          </a:p>
        </p:txBody>
      </p:sp>
    </p:spTree>
    <p:extLst>
      <p:ext uri="{BB962C8B-B14F-4D97-AF65-F5344CB8AC3E}">
        <p14:creationId xmlns:p14="http://schemas.microsoft.com/office/powerpoint/2010/main" val="22178213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p:txBody>
          <a:bodyPr/>
          <a:lstStyle/>
          <a:p>
            <a:pPr eaLnBrk="1" hangingPunct="1"/>
            <a:r>
              <a:rPr lang="en-US" altLang="en-US" smtClean="0"/>
              <a:t>Categories of Data Models</a:t>
            </a:r>
          </a:p>
        </p:txBody>
      </p:sp>
      <p:sp>
        <p:nvSpPr>
          <p:cNvPr id="8196" name="Rectangle 5"/>
          <p:cNvSpPr>
            <a:spLocks noGrp="1" noChangeArrowheads="1"/>
          </p:cNvSpPr>
          <p:nvPr>
            <p:ph type="body" idx="1"/>
          </p:nvPr>
        </p:nvSpPr>
        <p:spPr>
          <a:xfrm>
            <a:off x="424656" y="1603311"/>
            <a:ext cx="8294687" cy="4876800"/>
          </a:xfrm>
        </p:spPr>
        <p:txBody>
          <a:bodyPr>
            <a:normAutofit lnSpcReduction="10000"/>
          </a:bodyPr>
          <a:lstStyle/>
          <a:p>
            <a:pPr eaLnBrk="1" hangingPunct="1">
              <a:lnSpc>
                <a:spcPct val="90000"/>
              </a:lnSpc>
              <a:defRPr/>
            </a:pPr>
            <a:r>
              <a:rPr lang="en-US" altLang="en-US" sz="2400" b="1" dirty="0" smtClean="0">
                <a:ea typeface="+mn-ea"/>
                <a:cs typeface="+mn-cs"/>
              </a:rPr>
              <a:t>Conceptual (high-level, semantic) data models:</a:t>
            </a:r>
          </a:p>
          <a:p>
            <a:pPr lvl="1" eaLnBrk="1" hangingPunct="1">
              <a:lnSpc>
                <a:spcPct val="90000"/>
              </a:lnSpc>
              <a:defRPr/>
            </a:pPr>
            <a:r>
              <a:rPr lang="en-US" altLang="en-US" sz="2200" dirty="0" smtClean="0">
                <a:ea typeface="ＭＳ Ｐゴシック" charset="0"/>
              </a:rPr>
              <a:t>Provide concepts that are close to the way many users perceive data. </a:t>
            </a:r>
          </a:p>
          <a:p>
            <a:pPr lvl="2" eaLnBrk="1" hangingPunct="1">
              <a:lnSpc>
                <a:spcPct val="90000"/>
              </a:lnSpc>
              <a:defRPr/>
            </a:pPr>
            <a:r>
              <a:rPr lang="en-US" altLang="en-US" sz="2000" dirty="0" smtClean="0">
                <a:ea typeface="ＭＳ Ｐゴシック" charset="0"/>
              </a:rPr>
              <a:t>(Also called </a:t>
            </a:r>
            <a:r>
              <a:rPr lang="en-US" altLang="en-US" sz="2000" b="1" i="1" dirty="0" smtClean="0">
                <a:ea typeface="ＭＳ Ｐゴシック" charset="0"/>
              </a:rPr>
              <a:t>entity-based</a:t>
            </a:r>
            <a:r>
              <a:rPr lang="en-US" altLang="en-US" sz="2000" i="1" dirty="0" smtClean="0">
                <a:ea typeface="ＭＳ Ｐゴシック" charset="0"/>
              </a:rPr>
              <a:t> </a:t>
            </a:r>
            <a:r>
              <a:rPr lang="en-US" altLang="en-US" sz="2000" dirty="0" smtClean="0">
                <a:ea typeface="ＭＳ Ｐゴシック" charset="0"/>
              </a:rPr>
              <a:t>or</a:t>
            </a:r>
            <a:r>
              <a:rPr lang="en-US" altLang="en-US" sz="2000" i="1" dirty="0" smtClean="0">
                <a:ea typeface="ＭＳ Ｐゴシック" charset="0"/>
              </a:rPr>
              <a:t> </a:t>
            </a:r>
            <a:r>
              <a:rPr lang="en-US" altLang="en-US" sz="2000" b="1" i="1" dirty="0" smtClean="0">
                <a:ea typeface="ＭＳ Ｐゴシック" charset="0"/>
              </a:rPr>
              <a:t>object-based</a:t>
            </a:r>
            <a:r>
              <a:rPr lang="en-US" altLang="en-US" sz="2000" dirty="0" smtClean="0">
                <a:ea typeface="ＭＳ Ｐゴシック" charset="0"/>
              </a:rPr>
              <a:t> data models.)</a:t>
            </a:r>
          </a:p>
          <a:p>
            <a:pPr eaLnBrk="1" hangingPunct="1">
              <a:lnSpc>
                <a:spcPct val="90000"/>
              </a:lnSpc>
              <a:defRPr/>
            </a:pPr>
            <a:r>
              <a:rPr lang="en-US" altLang="en-US" sz="2400" b="1" dirty="0" smtClean="0">
                <a:ea typeface="+mn-ea"/>
                <a:cs typeface="+mn-cs"/>
              </a:rPr>
              <a:t>Physical (low-level, internal) data models:</a:t>
            </a:r>
          </a:p>
          <a:p>
            <a:pPr lvl="1" eaLnBrk="1" hangingPunct="1">
              <a:lnSpc>
                <a:spcPct val="90000"/>
              </a:lnSpc>
              <a:defRPr/>
            </a:pPr>
            <a:r>
              <a:rPr lang="en-US" altLang="en-US" sz="2200" dirty="0" smtClean="0">
                <a:ea typeface="ＭＳ Ｐゴシック" charset="0"/>
              </a:rPr>
              <a:t>Provide concepts that describe details of how data is stored in the computer. These are usually specified in an ad-hoc manner through DBMS design and administration manuals</a:t>
            </a:r>
          </a:p>
          <a:p>
            <a:pPr eaLnBrk="1" hangingPunct="1">
              <a:lnSpc>
                <a:spcPct val="90000"/>
              </a:lnSpc>
              <a:defRPr/>
            </a:pPr>
            <a:r>
              <a:rPr lang="en-US" altLang="en-US" sz="2400" b="1" dirty="0" smtClean="0">
                <a:ea typeface="+mn-ea"/>
                <a:cs typeface="+mn-cs"/>
              </a:rPr>
              <a:t>Implementation (representational) data models:</a:t>
            </a:r>
          </a:p>
          <a:p>
            <a:pPr lvl="1" eaLnBrk="1" hangingPunct="1">
              <a:lnSpc>
                <a:spcPct val="90000"/>
              </a:lnSpc>
              <a:defRPr/>
            </a:pPr>
            <a:r>
              <a:rPr lang="en-US" altLang="en-US" sz="2200" dirty="0" smtClean="0">
                <a:ea typeface="ＭＳ Ｐゴシック" charset="0"/>
              </a:rPr>
              <a:t>Provide concepts that fall between the above two, used by many commercial DBMS implementations (e.g. relational data models used in many commercial systems).</a:t>
            </a:r>
          </a:p>
          <a:p>
            <a:pPr eaLnBrk="1" hangingPunct="1">
              <a:lnSpc>
                <a:spcPct val="90000"/>
              </a:lnSpc>
              <a:defRPr/>
            </a:pPr>
            <a:r>
              <a:rPr lang="en-US" altLang="en-US" sz="2400" b="1" dirty="0">
                <a:ea typeface="+mn-ea"/>
                <a:cs typeface="+mn-cs"/>
              </a:rPr>
              <a:t>Self-Describing Data Models</a:t>
            </a:r>
            <a:r>
              <a:rPr lang="en-US" altLang="en-US" sz="2400" b="1" dirty="0" smtClean="0">
                <a:ea typeface="+mn-ea"/>
                <a:cs typeface="+mn-cs"/>
              </a:rPr>
              <a:t>:</a:t>
            </a:r>
          </a:p>
          <a:p>
            <a:pPr lvl="1" eaLnBrk="1" hangingPunct="1">
              <a:lnSpc>
                <a:spcPct val="90000"/>
              </a:lnSpc>
              <a:defRPr/>
            </a:pPr>
            <a:r>
              <a:rPr lang="en-US" altLang="en-US" sz="2200" dirty="0" smtClean="0">
                <a:ea typeface="ＭＳ Ｐゴシック" charset="0"/>
              </a:rPr>
              <a:t>Combine the description of data with the data values. Examples include XML, key-value stores and some NOSQL systems.</a:t>
            </a:r>
            <a:endParaRPr lang="en-US" altLang="en-US" sz="2200" dirty="0">
              <a:ea typeface="ＭＳ Ｐゴシック" charset="0"/>
            </a:endParaRPr>
          </a:p>
          <a:p>
            <a:pPr lvl="1" eaLnBrk="1" hangingPunct="1">
              <a:lnSpc>
                <a:spcPct val="90000"/>
              </a:lnSpc>
              <a:defRPr/>
            </a:pPr>
            <a:endParaRPr lang="en-US" altLang="en-US" sz="2400" b="1" dirty="0">
              <a:solidFill>
                <a:schemeClr val="tx2"/>
              </a:solidFill>
              <a:ea typeface="+mn-ea"/>
              <a:cs typeface="+mn-cs"/>
            </a:endParaRPr>
          </a:p>
        </p:txBody>
      </p:sp>
      <p:sp>
        <p:nvSpPr>
          <p:cNvPr id="2" name="Slide Number Placeholder 1"/>
          <p:cNvSpPr>
            <a:spLocks noGrp="1"/>
          </p:cNvSpPr>
          <p:nvPr>
            <p:ph type="sldNum" sz="quarter" idx="12"/>
          </p:nvPr>
        </p:nvSpPr>
        <p:spPr/>
        <p:txBody>
          <a:bodyPr/>
          <a:lstStyle/>
          <a:p>
            <a:fld id="{1D5CD492-2BC6-F348-9965-EC1D86DF57A8}" type="slidenum">
              <a:rPr lang="en-US" smtClean="0"/>
              <a:t>20</a:t>
            </a:fld>
            <a:endParaRPr lang="en-US"/>
          </a:p>
        </p:txBody>
      </p:sp>
    </p:spTree>
    <p:extLst>
      <p:ext uri="{BB962C8B-B14F-4D97-AF65-F5344CB8AC3E}">
        <p14:creationId xmlns:p14="http://schemas.microsoft.com/office/powerpoint/2010/main" val="1776829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196">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19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19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pPr eaLnBrk="1" hangingPunct="1"/>
            <a:r>
              <a:rPr lang="en-US" altLang="en-US" dirty="0" smtClean="0"/>
              <a:t>Schemas vs. Instances</a:t>
            </a:r>
          </a:p>
        </p:txBody>
      </p:sp>
      <p:sp>
        <p:nvSpPr>
          <p:cNvPr id="27651" name="Rectangle 5"/>
          <p:cNvSpPr>
            <a:spLocks noGrp="1" noChangeArrowheads="1"/>
          </p:cNvSpPr>
          <p:nvPr>
            <p:ph type="body" idx="1"/>
          </p:nvPr>
        </p:nvSpPr>
        <p:spPr/>
        <p:txBody>
          <a:bodyPr/>
          <a:lstStyle/>
          <a:p>
            <a:pPr eaLnBrk="1" hangingPunct="1">
              <a:lnSpc>
                <a:spcPct val="90000"/>
              </a:lnSpc>
            </a:pPr>
            <a:r>
              <a:rPr lang="en-US" altLang="en-US" dirty="0" smtClean="0"/>
              <a:t>Database Schema:</a:t>
            </a:r>
          </a:p>
          <a:p>
            <a:pPr lvl="1" eaLnBrk="1" hangingPunct="1">
              <a:lnSpc>
                <a:spcPct val="90000"/>
              </a:lnSpc>
            </a:pPr>
            <a:r>
              <a:rPr lang="en-US" altLang="en-US" dirty="0" smtClean="0"/>
              <a:t>The </a:t>
            </a:r>
            <a:r>
              <a:rPr lang="en-US" altLang="en-US" b="1" i="1" dirty="0" smtClean="0"/>
              <a:t>description</a:t>
            </a:r>
            <a:r>
              <a:rPr lang="en-US" altLang="en-US" dirty="0" smtClean="0"/>
              <a:t> of a database.</a:t>
            </a:r>
          </a:p>
          <a:p>
            <a:pPr lvl="1" eaLnBrk="1" hangingPunct="1">
              <a:lnSpc>
                <a:spcPct val="90000"/>
              </a:lnSpc>
            </a:pPr>
            <a:r>
              <a:rPr lang="en-US" altLang="en-US" dirty="0" smtClean="0"/>
              <a:t>Includes descriptions of the database structure, data types, and the constraints on the database.</a:t>
            </a:r>
          </a:p>
          <a:p>
            <a:pPr eaLnBrk="1" hangingPunct="1">
              <a:lnSpc>
                <a:spcPct val="90000"/>
              </a:lnSpc>
            </a:pPr>
            <a:r>
              <a:rPr lang="en-US" altLang="en-US" dirty="0" smtClean="0"/>
              <a:t>Schema Diagram:</a:t>
            </a:r>
          </a:p>
          <a:p>
            <a:pPr lvl="1" eaLnBrk="1" hangingPunct="1">
              <a:lnSpc>
                <a:spcPct val="90000"/>
              </a:lnSpc>
            </a:pPr>
            <a:r>
              <a:rPr lang="en-US" altLang="en-US" dirty="0" smtClean="0"/>
              <a:t>An </a:t>
            </a:r>
            <a:r>
              <a:rPr lang="en-US" altLang="en-US" b="1" i="1" dirty="0" smtClean="0"/>
              <a:t>illustrative</a:t>
            </a:r>
            <a:r>
              <a:rPr lang="en-US" altLang="en-US" dirty="0" smtClean="0"/>
              <a:t> display of (most aspects of) a database schema.</a:t>
            </a:r>
          </a:p>
          <a:p>
            <a:pPr eaLnBrk="1" hangingPunct="1">
              <a:lnSpc>
                <a:spcPct val="90000"/>
              </a:lnSpc>
            </a:pPr>
            <a:r>
              <a:rPr lang="en-US" altLang="en-US" dirty="0" smtClean="0"/>
              <a:t>Schema Construct:</a:t>
            </a:r>
          </a:p>
          <a:p>
            <a:pPr lvl="1" eaLnBrk="1" hangingPunct="1">
              <a:lnSpc>
                <a:spcPct val="90000"/>
              </a:lnSpc>
            </a:pPr>
            <a:r>
              <a:rPr lang="en-US" altLang="en-US" dirty="0" smtClean="0"/>
              <a:t>A </a:t>
            </a:r>
            <a:r>
              <a:rPr lang="en-US" altLang="en-US" b="1" i="1" dirty="0" smtClean="0"/>
              <a:t>component</a:t>
            </a:r>
            <a:r>
              <a:rPr lang="en-US" altLang="en-US" dirty="0" smtClean="0"/>
              <a:t> of the schema or an object within the schema, e.g., STUDENT, COURSE.</a:t>
            </a:r>
          </a:p>
        </p:txBody>
      </p:sp>
      <p:sp>
        <p:nvSpPr>
          <p:cNvPr id="2" name="Slide Number Placeholder 1"/>
          <p:cNvSpPr>
            <a:spLocks noGrp="1"/>
          </p:cNvSpPr>
          <p:nvPr>
            <p:ph type="sldNum" sz="quarter" idx="12"/>
          </p:nvPr>
        </p:nvSpPr>
        <p:spPr/>
        <p:txBody>
          <a:bodyPr/>
          <a:lstStyle/>
          <a:p>
            <a:fld id="{1D5CD492-2BC6-F348-9965-EC1D86DF57A8}" type="slidenum">
              <a:rPr lang="en-US" smtClean="0"/>
              <a:t>21</a:t>
            </a:fld>
            <a:endParaRPr lang="en-US"/>
          </a:p>
        </p:txBody>
      </p:sp>
    </p:spTree>
    <p:extLst>
      <p:ext uri="{BB962C8B-B14F-4D97-AF65-F5344CB8AC3E}">
        <p14:creationId xmlns:p14="http://schemas.microsoft.com/office/powerpoint/2010/main" val="26798672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1">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eaLnBrk="1" hangingPunct="1"/>
            <a:r>
              <a:rPr lang="en-US" altLang="en-US" dirty="0" smtClean="0"/>
              <a:t>Database Schema vs. Database State</a:t>
            </a:r>
          </a:p>
        </p:txBody>
      </p:sp>
      <p:sp>
        <p:nvSpPr>
          <p:cNvPr id="31747" name="Rectangle 5"/>
          <p:cNvSpPr>
            <a:spLocks noGrp="1" noChangeArrowheads="1"/>
          </p:cNvSpPr>
          <p:nvPr>
            <p:ph type="body" idx="1"/>
          </p:nvPr>
        </p:nvSpPr>
        <p:spPr/>
        <p:txBody>
          <a:bodyPr>
            <a:normAutofit lnSpcReduction="10000"/>
          </a:bodyPr>
          <a:lstStyle/>
          <a:p>
            <a:pPr eaLnBrk="1" hangingPunct="1"/>
            <a:r>
              <a:rPr lang="en-US" altLang="en-US" dirty="0" smtClean="0"/>
              <a:t>Database State: </a:t>
            </a:r>
          </a:p>
          <a:p>
            <a:pPr lvl="1" eaLnBrk="1" hangingPunct="1"/>
            <a:r>
              <a:rPr lang="en-US" altLang="en-US" dirty="0" smtClean="0"/>
              <a:t>Refers to the </a:t>
            </a:r>
            <a:r>
              <a:rPr lang="en-US" altLang="en-US" b="1" i="1" dirty="0" smtClean="0"/>
              <a:t>content</a:t>
            </a:r>
            <a:r>
              <a:rPr lang="en-US" altLang="en-US" dirty="0" smtClean="0"/>
              <a:t> of a database at a moment in time.</a:t>
            </a:r>
          </a:p>
          <a:p>
            <a:pPr eaLnBrk="1" hangingPunct="1"/>
            <a:r>
              <a:rPr lang="en-US" altLang="en-US" dirty="0" smtClean="0"/>
              <a:t>Initial Database State:</a:t>
            </a:r>
          </a:p>
          <a:p>
            <a:pPr lvl="1" eaLnBrk="1" hangingPunct="1"/>
            <a:r>
              <a:rPr lang="en-US" altLang="en-US" dirty="0" smtClean="0"/>
              <a:t>Refers to the database state when it is initially loaded into the system.</a:t>
            </a:r>
          </a:p>
          <a:p>
            <a:r>
              <a:rPr lang="en-US" altLang="en-US" dirty="0"/>
              <a:t>Valid State:</a:t>
            </a:r>
          </a:p>
          <a:p>
            <a:pPr lvl="1"/>
            <a:r>
              <a:rPr lang="en-US" altLang="en-US" dirty="0"/>
              <a:t>A state that satisfies the structure and constraints of the database</a:t>
            </a:r>
            <a:r>
              <a:rPr lang="en-US" altLang="en-US" dirty="0" smtClean="0"/>
              <a:t>.</a:t>
            </a:r>
          </a:p>
          <a:p>
            <a:r>
              <a:rPr lang="en-US" altLang="en-US" dirty="0" smtClean="0"/>
              <a:t>Distinction</a:t>
            </a:r>
            <a:endParaRPr lang="en-US" altLang="en-US" dirty="0"/>
          </a:p>
          <a:p>
            <a:pPr lvl="1"/>
            <a:r>
              <a:rPr lang="en-US" altLang="en-US" dirty="0"/>
              <a:t>The </a:t>
            </a:r>
            <a:r>
              <a:rPr lang="en-US" altLang="en-US" b="1" i="1" dirty="0"/>
              <a:t>database schema</a:t>
            </a:r>
            <a:r>
              <a:rPr lang="en-US" altLang="en-US" dirty="0"/>
              <a:t> changes very infrequently. </a:t>
            </a:r>
          </a:p>
          <a:p>
            <a:pPr lvl="1"/>
            <a:r>
              <a:rPr lang="en-US" altLang="en-US" dirty="0"/>
              <a:t>The </a:t>
            </a:r>
            <a:r>
              <a:rPr lang="en-US" altLang="en-US" b="1" i="1" dirty="0"/>
              <a:t>database state</a:t>
            </a:r>
            <a:r>
              <a:rPr lang="en-US" altLang="en-US" dirty="0"/>
              <a:t> changes every time the database is updated. </a:t>
            </a:r>
          </a:p>
          <a:p>
            <a:pPr lvl="1"/>
            <a:endParaRPr lang="en-US" altLang="en-US" dirty="0"/>
          </a:p>
          <a:p>
            <a:pPr marL="0" indent="0">
              <a:buNone/>
            </a:pPr>
            <a:r>
              <a:rPr lang="en-US" altLang="en-US" b="1" dirty="0"/>
              <a:t>Schema</a:t>
            </a:r>
            <a:r>
              <a:rPr lang="en-US" altLang="en-US" dirty="0"/>
              <a:t> is also called </a:t>
            </a:r>
            <a:r>
              <a:rPr lang="en-US" altLang="en-US" b="1" dirty="0"/>
              <a:t>intension</a:t>
            </a:r>
            <a:r>
              <a:rPr lang="en-US" altLang="en-US" dirty="0"/>
              <a:t>.</a:t>
            </a:r>
          </a:p>
          <a:p>
            <a:pPr marL="0" indent="0">
              <a:buNone/>
            </a:pPr>
            <a:r>
              <a:rPr lang="en-US" altLang="en-US" b="1" dirty="0"/>
              <a:t>State</a:t>
            </a:r>
            <a:r>
              <a:rPr lang="en-US" altLang="en-US" dirty="0"/>
              <a:t> is also called </a:t>
            </a:r>
            <a:r>
              <a:rPr lang="en-US" altLang="en-US" b="1" dirty="0"/>
              <a:t>extension</a:t>
            </a:r>
            <a:r>
              <a:rPr lang="en-US" altLang="en-US" dirty="0"/>
              <a:t>.</a:t>
            </a:r>
          </a:p>
          <a:p>
            <a:pPr eaLnBrk="1" hangingPunct="1"/>
            <a:endParaRPr lang="en-US" altLang="en-US" dirty="0" smtClean="0"/>
          </a:p>
          <a:p>
            <a:pPr lvl="1" eaLnBrk="1" hangingPunct="1"/>
            <a:endParaRPr lang="en-US" altLang="en-US" dirty="0"/>
          </a:p>
          <a:p>
            <a:pPr lvl="1" eaLnBrk="1" hangingPunct="1"/>
            <a:endParaRPr lang="en-US" altLang="en-US" dirty="0" smtClean="0"/>
          </a:p>
        </p:txBody>
      </p:sp>
      <p:sp>
        <p:nvSpPr>
          <p:cNvPr id="2" name="Slide Number Placeholder 1"/>
          <p:cNvSpPr>
            <a:spLocks noGrp="1"/>
          </p:cNvSpPr>
          <p:nvPr>
            <p:ph type="sldNum" sz="quarter" idx="12"/>
          </p:nvPr>
        </p:nvSpPr>
        <p:spPr/>
        <p:txBody>
          <a:bodyPr/>
          <a:lstStyle/>
          <a:p>
            <a:fld id="{1D5CD492-2BC6-F348-9965-EC1D86DF57A8}" type="slidenum">
              <a:rPr lang="en-US" smtClean="0"/>
              <a:t>22</a:t>
            </a:fld>
            <a:endParaRPr lang="en-US"/>
          </a:p>
        </p:txBody>
      </p:sp>
    </p:spTree>
    <p:extLst>
      <p:ext uri="{BB962C8B-B14F-4D97-AF65-F5344CB8AC3E}">
        <p14:creationId xmlns:p14="http://schemas.microsoft.com/office/powerpoint/2010/main" val="1584586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Example of a Database Schema</a:t>
            </a:r>
          </a:p>
        </p:txBody>
      </p:sp>
      <p:pic>
        <p:nvPicPr>
          <p:cNvPr id="35843" name="Picture 6" descr="fig02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905000"/>
            <a:ext cx="7772400"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D5CD492-2BC6-F348-9965-EC1D86DF57A8}" type="slidenum">
              <a:rPr lang="en-US" smtClean="0"/>
              <a:t>23</a:t>
            </a:fld>
            <a:endParaRPr lang="en-US"/>
          </a:p>
        </p:txBody>
      </p:sp>
    </p:spTree>
    <p:extLst>
      <p:ext uri="{BB962C8B-B14F-4D97-AF65-F5344CB8AC3E}">
        <p14:creationId xmlns:p14="http://schemas.microsoft.com/office/powerpoint/2010/main" val="26639202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en-US" smtClean="0"/>
              <a:t>Example of a database state</a:t>
            </a:r>
          </a:p>
        </p:txBody>
      </p:sp>
      <p:pic>
        <p:nvPicPr>
          <p:cNvPr id="36867" name="Picture 4" descr="fig01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3425" y="1492250"/>
            <a:ext cx="4397375" cy="506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D5CD492-2BC6-F348-9965-EC1D86DF57A8}" type="slidenum">
              <a:rPr lang="en-US" smtClean="0"/>
              <a:t>24</a:t>
            </a:fld>
            <a:endParaRPr lang="en-US"/>
          </a:p>
        </p:txBody>
      </p:sp>
    </p:spTree>
    <p:extLst>
      <p:ext uri="{BB962C8B-B14F-4D97-AF65-F5344CB8AC3E}">
        <p14:creationId xmlns:p14="http://schemas.microsoft.com/office/powerpoint/2010/main" val="37063195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pPr eaLnBrk="1" hangingPunct="1"/>
            <a:r>
              <a:rPr lang="en-US" altLang="en-US" smtClean="0"/>
              <a:t>Three-Schema Architecture</a:t>
            </a:r>
          </a:p>
        </p:txBody>
      </p:sp>
      <p:sp>
        <p:nvSpPr>
          <p:cNvPr id="39939" name="Rectangle 5"/>
          <p:cNvSpPr>
            <a:spLocks noGrp="1" noChangeArrowheads="1"/>
          </p:cNvSpPr>
          <p:nvPr>
            <p:ph type="body" idx="1"/>
          </p:nvPr>
        </p:nvSpPr>
        <p:spPr/>
        <p:txBody>
          <a:bodyPr/>
          <a:lstStyle/>
          <a:p>
            <a:pPr eaLnBrk="1" hangingPunct="1"/>
            <a:r>
              <a:rPr lang="en-US" altLang="en-US" sz="2400" dirty="0" smtClean="0"/>
              <a:t>Defines DBMS schemas at </a:t>
            </a:r>
            <a:r>
              <a:rPr lang="en-US" altLang="en-US" sz="2400" b="1" i="1" dirty="0" smtClean="0"/>
              <a:t>three</a:t>
            </a:r>
            <a:r>
              <a:rPr lang="en-US" altLang="en-US" sz="2400" dirty="0" smtClean="0"/>
              <a:t> levels:</a:t>
            </a:r>
          </a:p>
          <a:p>
            <a:pPr lvl="1" eaLnBrk="1" hangingPunct="1"/>
            <a:r>
              <a:rPr lang="en-US" altLang="en-US" sz="2200" b="1" dirty="0" smtClean="0"/>
              <a:t>Internal schema</a:t>
            </a:r>
            <a:r>
              <a:rPr lang="en-US" altLang="en-US" sz="2200" dirty="0" smtClean="0"/>
              <a:t> at the internal level to describe physical storage structures and access paths (</a:t>
            </a:r>
            <a:r>
              <a:rPr lang="en-US" altLang="en-US" sz="2200" dirty="0" err="1" smtClean="0"/>
              <a:t>e.g</a:t>
            </a:r>
            <a:r>
              <a:rPr lang="en-US" altLang="en-US" sz="2200" dirty="0" smtClean="0"/>
              <a:t> indexes). </a:t>
            </a:r>
          </a:p>
          <a:p>
            <a:pPr lvl="2" eaLnBrk="1" hangingPunct="1"/>
            <a:r>
              <a:rPr lang="en-US" altLang="en-US" sz="2000" dirty="0" smtClean="0"/>
              <a:t>Typically uses a </a:t>
            </a:r>
            <a:r>
              <a:rPr lang="en-US" altLang="en-US" sz="2000" b="1" dirty="0" smtClean="0"/>
              <a:t>physical</a:t>
            </a:r>
            <a:r>
              <a:rPr lang="en-US" altLang="en-US" sz="2000" dirty="0" smtClean="0"/>
              <a:t> data model.</a:t>
            </a:r>
          </a:p>
          <a:p>
            <a:pPr lvl="1" eaLnBrk="1" hangingPunct="1"/>
            <a:r>
              <a:rPr lang="en-US" altLang="en-US" sz="2200" b="1" dirty="0" smtClean="0"/>
              <a:t>Conceptual schema</a:t>
            </a:r>
            <a:r>
              <a:rPr lang="en-US" altLang="en-US" sz="2200" dirty="0" smtClean="0"/>
              <a:t> at the conceptual level to describe the structure and constraints for the whole database for a community of users. </a:t>
            </a:r>
          </a:p>
          <a:p>
            <a:pPr lvl="2" eaLnBrk="1" hangingPunct="1"/>
            <a:r>
              <a:rPr lang="en-US" altLang="en-US" sz="2000" dirty="0" smtClean="0"/>
              <a:t>Uses a </a:t>
            </a:r>
            <a:r>
              <a:rPr lang="en-US" altLang="en-US" sz="2000" b="1" dirty="0" smtClean="0"/>
              <a:t>conceptual</a:t>
            </a:r>
            <a:r>
              <a:rPr lang="en-US" altLang="en-US" sz="2000" dirty="0" smtClean="0"/>
              <a:t> or an </a:t>
            </a:r>
            <a:r>
              <a:rPr lang="en-US" altLang="en-US" sz="2000" b="1" dirty="0" smtClean="0"/>
              <a:t>implementation</a:t>
            </a:r>
            <a:r>
              <a:rPr lang="en-US" altLang="en-US" sz="2000" dirty="0" smtClean="0"/>
              <a:t> data model.</a:t>
            </a:r>
          </a:p>
          <a:p>
            <a:pPr lvl="1" eaLnBrk="1" hangingPunct="1"/>
            <a:r>
              <a:rPr lang="en-US" altLang="en-US" sz="2200" b="1" dirty="0" smtClean="0"/>
              <a:t>External schemas</a:t>
            </a:r>
            <a:r>
              <a:rPr lang="en-US" altLang="en-US" sz="2200" dirty="0" smtClean="0"/>
              <a:t> at the external level to describe the various user views. </a:t>
            </a:r>
          </a:p>
          <a:p>
            <a:pPr lvl="2" eaLnBrk="1" hangingPunct="1"/>
            <a:r>
              <a:rPr lang="en-US" altLang="en-US" sz="2000" dirty="0" smtClean="0"/>
              <a:t>Usually uses the same data model as the conceptual schema.</a:t>
            </a:r>
          </a:p>
        </p:txBody>
      </p:sp>
      <p:sp>
        <p:nvSpPr>
          <p:cNvPr id="2" name="Slide Number Placeholder 1"/>
          <p:cNvSpPr>
            <a:spLocks noGrp="1"/>
          </p:cNvSpPr>
          <p:nvPr>
            <p:ph type="sldNum" sz="quarter" idx="12"/>
          </p:nvPr>
        </p:nvSpPr>
        <p:spPr/>
        <p:txBody>
          <a:bodyPr/>
          <a:lstStyle/>
          <a:p>
            <a:fld id="{1D5CD492-2BC6-F348-9965-EC1D86DF57A8}" type="slidenum">
              <a:rPr lang="en-US" smtClean="0"/>
              <a:t>25</a:t>
            </a:fld>
            <a:endParaRPr lang="en-US"/>
          </a:p>
        </p:txBody>
      </p:sp>
    </p:spTree>
    <p:extLst>
      <p:ext uri="{BB962C8B-B14F-4D97-AF65-F5344CB8AC3E}">
        <p14:creationId xmlns:p14="http://schemas.microsoft.com/office/powerpoint/2010/main" val="3164132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939">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993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99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smtClean="0"/>
              <a:t>The three-schema architecture</a:t>
            </a:r>
          </a:p>
        </p:txBody>
      </p:sp>
      <p:pic>
        <p:nvPicPr>
          <p:cNvPr id="41987" name="Picture 4" descr="fig02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6339" y="1547520"/>
            <a:ext cx="4974015" cy="318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
          <p:cNvSpPr txBox="1">
            <a:spLocks noChangeArrowheads="1"/>
          </p:cNvSpPr>
          <p:nvPr/>
        </p:nvSpPr>
        <p:spPr>
          <a:xfrm>
            <a:off x="673477" y="5034348"/>
            <a:ext cx="7886700" cy="1757330"/>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Times New Roman" panose="02020603050405020304" pitchFamily="18" charset="0"/>
                <a:ea typeface="+mn-ea"/>
                <a:cs typeface="Times New Roman" panose="02020603050405020304" pitchFamily="18"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Times New Roman" panose="02020603050405020304" pitchFamily="18" charset="0"/>
                <a:ea typeface="+mn-ea"/>
                <a:cs typeface="Times New Roman" panose="02020603050405020304" pitchFamily="18"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Times New Roman" panose="02020603050405020304" pitchFamily="18" charset="0"/>
                <a:ea typeface="+mn-ea"/>
                <a:cs typeface="Times New Roman" panose="02020603050405020304" pitchFamily="18"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fontAlgn="auto">
              <a:spcAft>
                <a:spcPts val="0"/>
              </a:spcAft>
            </a:pPr>
            <a:r>
              <a:rPr lang="en-US" altLang="en-US" smtClean="0"/>
              <a:t>Proposed to support DBMS characteristics of:</a:t>
            </a:r>
          </a:p>
          <a:p>
            <a:pPr lvl="1" fontAlgn="auto">
              <a:spcAft>
                <a:spcPts val="0"/>
              </a:spcAft>
            </a:pPr>
            <a:r>
              <a:rPr lang="en-US" altLang="en-US" b="1" smtClean="0"/>
              <a:t>Program-data independence.</a:t>
            </a:r>
          </a:p>
          <a:p>
            <a:pPr lvl="1" fontAlgn="auto">
              <a:spcAft>
                <a:spcPts val="0"/>
              </a:spcAft>
            </a:pPr>
            <a:r>
              <a:rPr lang="en-US" altLang="en-US" smtClean="0"/>
              <a:t>Support of </a:t>
            </a:r>
            <a:r>
              <a:rPr lang="en-US" altLang="en-US" b="1" smtClean="0"/>
              <a:t>multiple views</a:t>
            </a:r>
            <a:r>
              <a:rPr lang="en-US" altLang="en-US" smtClean="0"/>
              <a:t> of the data.</a:t>
            </a:r>
          </a:p>
          <a:p>
            <a:pPr fontAlgn="auto">
              <a:spcAft>
                <a:spcPts val="0"/>
              </a:spcAft>
            </a:pPr>
            <a:r>
              <a:rPr lang="en-US" altLang="en-US" smtClean="0"/>
              <a:t>Not explicitly used in commercial DBMS products, but has been useful in explaining database system organization</a:t>
            </a:r>
            <a:endParaRPr lang="en-US" altLang="en-US" dirty="0" smtClean="0"/>
          </a:p>
        </p:txBody>
      </p:sp>
      <p:sp>
        <p:nvSpPr>
          <p:cNvPr id="2" name="Slide Number Placeholder 1"/>
          <p:cNvSpPr>
            <a:spLocks noGrp="1"/>
          </p:cNvSpPr>
          <p:nvPr>
            <p:ph type="sldNum" sz="quarter" idx="12"/>
          </p:nvPr>
        </p:nvSpPr>
        <p:spPr/>
        <p:txBody>
          <a:bodyPr/>
          <a:lstStyle/>
          <a:p>
            <a:fld id="{1D5CD492-2BC6-F348-9965-EC1D86DF57A8}" type="slidenum">
              <a:rPr lang="en-US" smtClean="0"/>
              <a:t>26</a:t>
            </a:fld>
            <a:endParaRPr lang="en-US"/>
          </a:p>
        </p:txBody>
      </p:sp>
    </p:spTree>
    <p:extLst>
      <p:ext uri="{BB962C8B-B14F-4D97-AF65-F5344CB8AC3E}">
        <p14:creationId xmlns:p14="http://schemas.microsoft.com/office/powerpoint/2010/main" val="19149643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pPr eaLnBrk="1" hangingPunct="1"/>
            <a:r>
              <a:rPr lang="en-US" altLang="en-US" smtClean="0"/>
              <a:t>Three-Schema Architecture</a:t>
            </a:r>
          </a:p>
        </p:txBody>
      </p:sp>
      <p:sp>
        <p:nvSpPr>
          <p:cNvPr id="43011" name="Rectangle 5"/>
          <p:cNvSpPr>
            <a:spLocks noGrp="1" noChangeArrowheads="1"/>
          </p:cNvSpPr>
          <p:nvPr>
            <p:ph type="body" idx="1"/>
          </p:nvPr>
        </p:nvSpPr>
        <p:spPr/>
        <p:txBody>
          <a:bodyPr/>
          <a:lstStyle/>
          <a:p>
            <a:pPr eaLnBrk="1" hangingPunct="1"/>
            <a:r>
              <a:rPr lang="en-US" altLang="en-US" sz="2800" dirty="0" smtClean="0"/>
              <a:t>Mappings among schema levels are needed to transform requests and data. </a:t>
            </a:r>
          </a:p>
          <a:p>
            <a:pPr lvl="1" eaLnBrk="1" hangingPunct="1"/>
            <a:r>
              <a:rPr lang="en-US" altLang="en-US" sz="2400" dirty="0" smtClean="0"/>
              <a:t>Programs refer to an external schema, and are mapped by the DBMS to the internal schema for execution.</a:t>
            </a:r>
          </a:p>
          <a:p>
            <a:pPr lvl="1" eaLnBrk="1" hangingPunct="1"/>
            <a:r>
              <a:rPr lang="en-US" altLang="en-US" sz="2400" dirty="0" smtClean="0"/>
              <a:t>Data extracted from the internal DBMS level is reformatted to match the user’s external view (e.g. formatting the results of an SQL query for display in a Web page)</a:t>
            </a:r>
          </a:p>
        </p:txBody>
      </p:sp>
      <p:sp>
        <p:nvSpPr>
          <p:cNvPr id="2" name="Slide Number Placeholder 1"/>
          <p:cNvSpPr>
            <a:spLocks noGrp="1"/>
          </p:cNvSpPr>
          <p:nvPr>
            <p:ph type="sldNum" sz="quarter" idx="12"/>
          </p:nvPr>
        </p:nvSpPr>
        <p:spPr/>
        <p:txBody>
          <a:bodyPr/>
          <a:lstStyle/>
          <a:p>
            <a:fld id="{1D5CD492-2BC6-F348-9965-EC1D86DF57A8}" type="slidenum">
              <a:rPr lang="en-US" smtClean="0"/>
              <a:t>27</a:t>
            </a:fld>
            <a:endParaRPr lang="en-US"/>
          </a:p>
        </p:txBody>
      </p:sp>
    </p:spTree>
    <p:extLst>
      <p:ext uri="{BB962C8B-B14F-4D97-AF65-F5344CB8AC3E}">
        <p14:creationId xmlns:p14="http://schemas.microsoft.com/office/powerpoint/2010/main" val="28279231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
          <p:cNvSpPr>
            <a:spLocks noGrp="1" noChangeArrowheads="1"/>
          </p:cNvSpPr>
          <p:nvPr>
            <p:ph type="title"/>
          </p:nvPr>
        </p:nvSpPr>
        <p:spPr/>
        <p:txBody>
          <a:bodyPr/>
          <a:lstStyle/>
          <a:p>
            <a:pPr eaLnBrk="1" hangingPunct="1"/>
            <a:r>
              <a:rPr lang="en-US" altLang="en-US" smtClean="0"/>
              <a:t>Data Independence</a:t>
            </a:r>
          </a:p>
        </p:txBody>
      </p:sp>
      <p:sp>
        <p:nvSpPr>
          <p:cNvPr id="45059" name="Rectangle 5"/>
          <p:cNvSpPr>
            <a:spLocks noGrp="1" noChangeArrowheads="1"/>
          </p:cNvSpPr>
          <p:nvPr>
            <p:ph type="body" idx="1"/>
          </p:nvPr>
        </p:nvSpPr>
        <p:spPr/>
        <p:txBody>
          <a:bodyPr/>
          <a:lstStyle/>
          <a:p>
            <a:pPr eaLnBrk="1" hangingPunct="1">
              <a:lnSpc>
                <a:spcPct val="90000"/>
              </a:lnSpc>
            </a:pPr>
            <a:r>
              <a:rPr lang="en-US" altLang="en-US" b="1" dirty="0" smtClean="0"/>
              <a:t>Logical Data Independence: </a:t>
            </a:r>
          </a:p>
          <a:p>
            <a:pPr lvl="1" eaLnBrk="1" hangingPunct="1">
              <a:lnSpc>
                <a:spcPct val="90000"/>
              </a:lnSpc>
            </a:pPr>
            <a:r>
              <a:rPr lang="en-US" altLang="en-US" dirty="0" smtClean="0"/>
              <a:t>The capacity to change the conceptual schema without having to change the external schemas and their associated application programs.</a:t>
            </a:r>
          </a:p>
          <a:p>
            <a:pPr eaLnBrk="1" hangingPunct="1">
              <a:lnSpc>
                <a:spcPct val="90000"/>
              </a:lnSpc>
            </a:pPr>
            <a:r>
              <a:rPr lang="en-US" altLang="en-US" b="1" dirty="0" smtClean="0"/>
              <a:t>Physical Data Independence:</a:t>
            </a:r>
          </a:p>
          <a:p>
            <a:pPr lvl="1" eaLnBrk="1" hangingPunct="1">
              <a:lnSpc>
                <a:spcPct val="90000"/>
              </a:lnSpc>
            </a:pPr>
            <a:r>
              <a:rPr lang="en-US" altLang="en-US" dirty="0" smtClean="0"/>
              <a:t>The capacity to change the internal schema without having to change the conceptual schema.</a:t>
            </a:r>
          </a:p>
          <a:p>
            <a:pPr lvl="1" eaLnBrk="1" hangingPunct="1">
              <a:lnSpc>
                <a:spcPct val="90000"/>
              </a:lnSpc>
            </a:pPr>
            <a:r>
              <a:rPr lang="en-US" altLang="en-US" dirty="0" smtClean="0"/>
              <a:t>For example, the internal schema may be changed when certain file structures are reorganized or new indexes are created to improve database performance</a:t>
            </a:r>
          </a:p>
        </p:txBody>
      </p:sp>
      <p:sp>
        <p:nvSpPr>
          <p:cNvPr id="2" name="Slide Number Placeholder 1"/>
          <p:cNvSpPr>
            <a:spLocks noGrp="1"/>
          </p:cNvSpPr>
          <p:nvPr>
            <p:ph type="sldNum" sz="quarter" idx="12"/>
          </p:nvPr>
        </p:nvSpPr>
        <p:spPr/>
        <p:txBody>
          <a:bodyPr/>
          <a:lstStyle/>
          <a:p>
            <a:fld id="{1D5CD492-2BC6-F348-9965-EC1D86DF57A8}" type="slidenum">
              <a:rPr lang="en-US" smtClean="0"/>
              <a:t>28</a:t>
            </a:fld>
            <a:endParaRPr lang="en-US"/>
          </a:p>
        </p:txBody>
      </p:sp>
    </p:spTree>
    <p:extLst>
      <p:ext uri="{BB962C8B-B14F-4D97-AF65-F5344CB8AC3E}">
        <p14:creationId xmlns:p14="http://schemas.microsoft.com/office/powerpoint/2010/main" val="1716398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505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Grp="1" noChangeArrowheads="1"/>
          </p:cNvSpPr>
          <p:nvPr>
            <p:ph type="title"/>
          </p:nvPr>
        </p:nvSpPr>
        <p:spPr/>
        <p:txBody>
          <a:bodyPr/>
          <a:lstStyle/>
          <a:p>
            <a:pPr eaLnBrk="1" hangingPunct="1"/>
            <a:r>
              <a:rPr lang="en-US" altLang="en-US" smtClean="0"/>
              <a:t>Data Independence (continued)</a:t>
            </a:r>
          </a:p>
        </p:txBody>
      </p:sp>
      <p:sp>
        <p:nvSpPr>
          <p:cNvPr id="47107" name="Rectangle 5"/>
          <p:cNvSpPr>
            <a:spLocks noGrp="1" noChangeArrowheads="1"/>
          </p:cNvSpPr>
          <p:nvPr>
            <p:ph type="body" idx="1"/>
          </p:nvPr>
        </p:nvSpPr>
        <p:spPr/>
        <p:txBody>
          <a:bodyPr/>
          <a:lstStyle/>
          <a:p>
            <a:pPr eaLnBrk="1" hangingPunct="1"/>
            <a:r>
              <a:rPr lang="en-US" altLang="en-US" dirty="0" smtClean="0"/>
              <a:t>When a schema at a lower level is changed, only the </a:t>
            </a:r>
            <a:r>
              <a:rPr lang="en-US" altLang="en-US" b="1" dirty="0" smtClean="0"/>
              <a:t>mappings</a:t>
            </a:r>
            <a:r>
              <a:rPr lang="en-US" altLang="en-US" dirty="0" smtClean="0"/>
              <a:t> between this schema and higher-level schemas need to be changed in a DBMS that fully supports data independence.</a:t>
            </a:r>
          </a:p>
          <a:p>
            <a:pPr eaLnBrk="1" hangingPunct="1"/>
            <a:r>
              <a:rPr lang="en-US" altLang="en-US" dirty="0" smtClean="0"/>
              <a:t>The higher-level schemas themselves are </a:t>
            </a:r>
            <a:r>
              <a:rPr lang="en-US" altLang="en-US" b="1" dirty="0" smtClean="0"/>
              <a:t>unchanged</a:t>
            </a:r>
            <a:r>
              <a:rPr lang="en-US" altLang="en-US" dirty="0" smtClean="0"/>
              <a:t>.</a:t>
            </a:r>
          </a:p>
          <a:p>
            <a:pPr lvl="1" eaLnBrk="1" hangingPunct="1"/>
            <a:r>
              <a:rPr lang="en-US" altLang="en-US" dirty="0" smtClean="0"/>
              <a:t>Hence, the application programs need not be changed since they refer to the external schemas.</a:t>
            </a:r>
          </a:p>
        </p:txBody>
      </p:sp>
      <p:sp>
        <p:nvSpPr>
          <p:cNvPr id="2" name="Slide Number Placeholder 1"/>
          <p:cNvSpPr>
            <a:spLocks noGrp="1"/>
          </p:cNvSpPr>
          <p:nvPr>
            <p:ph type="sldNum" sz="quarter" idx="12"/>
          </p:nvPr>
        </p:nvSpPr>
        <p:spPr/>
        <p:txBody>
          <a:bodyPr/>
          <a:lstStyle/>
          <a:p>
            <a:fld id="{1D5CD492-2BC6-F348-9965-EC1D86DF57A8}" type="slidenum">
              <a:rPr lang="en-US" smtClean="0"/>
              <a:t>29</a:t>
            </a:fld>
            <a:endParaRPr lang="en-US"/>
          </a:p>
        </p:txBody>
      </p:sp>
    </p:spTree>
    <p:extLst>
      <p:ext uri="{BB962C8B-B14F-4D97-AF65-F5344CB8AC3E}">
        <p14:creationId xmlns:p14="http://schemas.microsoft.com/office/powerpoint/2010/main" val="681202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1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ltLang="en-US" dirty="0" smtClean="0"/>
              <a:t>Files, Databases and Mini-world</a:t>
            </a:r>
            <a:endParaRPr lang="en-US" altLang="en-US" dirty="0"/>
          </a:p>
        </p:txBody>
      </p:sp>
      <p:sp>
        <p:nvSpPr>
          <p:cNvPr id="160771" name="Rectangle 3"/>
          <p:cNvSpPr>
            <a:spLocks noGrp="1" noChangeArrowheads="1"/>
          </p:cNvSpPr>
          <p:nvPr>
            <p:ph type="body" idx="1"/>
          </p:nvPr>
        </p:nvSpPr>
        <p:spPr>
          <a:xfrm>
            <a:off x="685800" y="1524000"/>
            <a:ext cx="7772400" cy="4833938"/>
          </a:xfrm>
        </p:spPr>
        <p:txBody>
          <a:bodyPr>
            <a:normAutofit/>
          </a:bodyPr>
          <a:lstStyle/>
          <a:p>
            <a:r>
              <a:rPr lang="en-US" altLang="en-US" sz="2800" dirty="0"/>
              <a:t>File: A collection of records or documents dealing with one organization, person, area or subject. </a:t>
            </a:r>
          </a:p>
          <a:p>
            <a:pPr lvl="1"/>
            <a:r>
              <a:rPr lang="en-US" altLang="en-US" sz="2400" dirty="0"/>
              <a:t>Manual (paper) files</a:t>
            </a:r>
          </a:p>
          <a:p>
            <a:pPr lvl="1"/>
            <a:r>
              <a:rPr lang="en-US" altLang="en-US" sz="2400" dirty="0"/>
              <a:t>Computer files</a:t>
            </a:r>
          </a:p>
          <a:p>
            <a:r>
              <a:rPr lang="en-US" altLang="en-US" sz="2800" dirty="0"/>
              <a:t>Database: </a:t>
            </a:r>
            <a:r>
              <a:rPr lang="en-US" altLang="en-US" sz="2800" dirty="0" smtClean="0"/>
              <a:t>A collection of related data.</a:t>
            </a:r>
          </a:p>
          <a:p>
            <a:pPr lvl="1"/>
            <a:r>
              <a:rPr lang="en-US" altLang="en-US" sz="2200" dirty="0" smtClean="0"/>
              <a:t>Data: </a:t>
            </a:r>
            <a:r>
              <a:rPr lang="en-US" altLang="en-US" sz="2400" dirty="0"/>
              <a:t>Known facts that can be recorded and have an implicit meaning.</a:t>
            </a:r>
          </a:p>
          <a:p>
            <a:pPr lvl="1"/>
            <a:r>
              <a:rPr lang="en-US" altLang="en-US" sz="2400" dirty="0" smtClean="0"/>
              <a:t>bibliographic, statistical, business data, images, etc.</a:t>
            </a:r>
            <a:endParaRPr lang="en-US" altLang="en-US" sz="2400" dirty="0"/>
          </a:p>
          <a:p>
            <a:r>
              <a:rPr lang="en-US" altLang="en-US" sz="3000" dirty="0"/>
              <a:t>Mini-world:</a:t>
            </a:r>
          </a:p>
          <a:p>
            <a:pPr lvl="1"/>
            <a:r>
              <a:rPr lang="en-US" altLang="en-US" sz="2400" dirty="0"/>
              <a:t>Some part of the real world about which data is stored in a database. For example, student grades and transcripts at a university.</a:t>
            </a:r>
          </a:p>
          <a:p>
            <a:pPr lvl="1"/>
            <a:endParaRPr lang="en-US" altLang="en-US" sz="2400" dirty="0"/>
          </a:p>
        </p:txBody>
      </p:sp>
      <p:sp>
        <p:nvSpPr>
          <p:cNvPr id="2" name="Slide Number Placeholder 1"/>
          <p:cNvSpPr>
            <a:spLocks noGrp="1"/>
          </p:cNvSpPr>
          <p:nvPr>
            <p:ph type="sldNum" sz="quarter" idx="12"/>
          </p:nvPr>
        </p:nvSpPr>
        <p:spPr/>
        <p:txBody>
          <a:bodyPr/>
          <a:lstStyle/>
          <a:p>
            <a:fld id="{1D5CD492-2BC6-F348-9965-EC1D86DF57A8}" type="slidenum">
              <a:rPr lang="en-US" smtClean="0"/>
              <a:t>3</a:t>
            </a:fld>
            <a:endParaRPr lang="en-US"/>
          </a:p>
        </p:txBody>
      </p:sp>
    </p:spTree>
    <p:extLst>
      <p:ext uri="{BB962C8B-B14F-4D97-AF65-F5344CB8AC3E}">
        <p14:creationId xmlns:p14="http://schemas.microsoft.com/office/powerpoint/2010/main" val="5759144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077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077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0771">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077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077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0771">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07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474133" y="365126"/>
            <a:ext cx="8041217" cy="1325563"/>
          </a:xfrm>
        </p:spPr>
        <p:txBody>
          <a:bodyPr/>
          <a:lstStyle/>
          <a:p>
            <a:r>
              <a:rPr lang="en-US" altLang="en-US" dirty="0" smtClean="0">
                <a:ea typeface="ＭＳ Ｐゴシック" pitchFamily="34" charset="-128"/>
              </a:rPr>
              <a:t>Class Activity 1</a:t>
            </a:r>
          </a:p>
        </p:txBody>
      </p:sp>
      <p:sp>
        <p:nvSpPr>
          <p:cNvPr id="40962" name="Content Placeholder 2"/>
          <p:cNvSpPr>
            <a:spLocks noGrp="1"/>
          </p:cNvSpPr>
          <p:nvPr>
            <p:ph idx="1"/>
          </p:nvPr>
        </p:nvSpPr>
        <p:spPr/>
        <p:txBody>
          <a:bodyPr/>
          <a:lstStyle/>
          <a:p>
            <a:r>
              <a:rPr lang="en-US" dirty="0" smtClean="0"/>
              <a:t>Work in groups (2 or more). </a:t>
            </a:r>
          </a:p>
          <a:p>
            <a:r>
              <a:rPr lang="en-US" dirty="0" smtClean="0"/>
              <a:t>Based on the </a:t>
            </a:r>
            <a:r>
              <a:rPr lang="en-US" dirty="0"/>
              <a:t>difference between logical data independence and physical </a:t>
            </a:r>
            <a:r>
              <a:rPr lang="en-US" dirty="0" smtClean="0"/>
              <a:t>data independence</a:t>
            </a:r>
            <a:r>
              <a:rPr lang="en-US" dirty="0"/>
              <a:t>,</a:t>
            </a:r>
            <a:r>
              <a:rPr lang="en-US" dirty="0" smtClean="0"/>
              <a:t> which </a:t>
            </a:r>
            <a:r>
              <a:rPr lang="en-US" dirty="0"/>
              <a:t>one is harder to achieve? Why</a:t>
            </a:r>
            <a:r>
              <a:rPr lang="en-US" dirty="0" smtClean="0"/>
              <a:t>?</a:t>
            </a:r>
          </a:p>
          <a:p>
            <a:r>
              <a:rPr lang="en-US" altLang="en-US" dirty="0" smtClean="0">
                <a:ea typeface="ＭＳ Ｐゴシック" pitchFamily="34" charset="-128"/>
              </a:rPr>
              <a:t>Submit your answer to class activity piazza thread.</a:t>
            </a:r>
          </a:p>
        </p:txBody>
      </p:sp>
    </p:spTree>
    <p:extLst>
      <p:ext uri="{BB962C8B-B14F-4D97-AF65-F5344CB8AC3E}">
        <p14:creationId xmlns:p14="http://schemas.microsoft.com/office/powerpoint/2010/main" val="3462277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4"/>
          <p:cNvSpPr>
            <a:spLocks noGrp="1" noChangeArrowheads="1"/>
          </p:cNvSpPr>
          <p:nvPr>
            <p:ph type="title"/>
          </p:nvPr>
        </p:nvSpPr>
        <p:spPr/>
        <p:txBody>
          <a:bodyPr/>
          <a:lstStyle/>
          <a:p>
            <a:pPr eaLnBrk="1" hangingPunct="1"/>
            <a:r>
              <a:rPr lang="en-US" altLang="en-US" smtClean="0"/>
              <a:t>DBMS Languages</a:t>
            </a:r>
          </a:p>
        </p:txBody>
      </p:sp>
      <p:sp>
        <p:nvSpPr>
          <p:cNvPr id="49155" name="Rectangle 5"/>
          <p:cNvSpPr>
            <a:spLocks noGrp="1" noChangeArrowheads="1"/>
          </p:cNvSpPr>
          <p:nvPr>
            <p:ph type="body" idx="1"/>
          </p:nvPr>
        </p:nvSpPr>
        <p:spPr/>
        <p:txBody>
          <a:bodyPr/>
          <a:lstStyle/>
          <a:p>
            <a:pPr eaLnBrk="1" hangingPunct="1"/>
            <a:r>
              <a:rPr lang="en-US" altLang="en-US" sz="2800" dirty="0" smtClean="0"/>
              <a:t>Data Definition Language (DDL)</a:t>
            </a:r>
          </a:p>
          <a:p>
            <a:pPr eaLnBrk="1" hangingPunct="1"/>
            <a:r>
              <a:rPr lang="en-US" altLang="en-US" sz="2800" dirty="0" smtClean="0"/>
              <a:t>Data Manipulation Language (DML)</a:t>
            </a:r>
          </a:p>
          <a:p>
            <a:pPr lvl="1" eaLnBrk="1" hangingPunct="1"/>
            <a:r>
              <a:rPr lang="en-US" altLang="en-US" sz="2400" dirty="0" smtClean="0"/>
              <a:t>High-Level or Non-procedural Languages: These include the relational language SQL</a:t>
            </a:r>
          </a:p>
          <a:p>
            <a:pPr lvl="2" eaLnBrk="1" hangingPunct="1"/>
            <a:r>
              <a:rPr lang="en-US" altLang="en-US" sz="1600" dirty="0" smtClean="0"/>
              <a:t>May be used in a standalone way or may be embedded in a programming language</a:t>
            </a:r>
          </a:p>
          <a:p>
            <a:pPr lvl="1" eaLnBrk="1" hangingPunct="1"/>
            <a:r>
              <a:rPr lang="en-US" altLang="en-US" sz="2400" dirty="0" smtClean="0"/>
              <a:t>Low Level or Procedural Languages:</a:t>
            </a:r>
          </a:p>
          <a:p>
            <a:pPr lvl="2" eaLnBrk="1" hangingPunct="1"/>
            <a:r>
              <a:rPr lang="en-US" altLang="en-US" sz="1600" dirty="0" smtClean="0"/>
              <a:t>These must be embedded in a programming language</a:t>
            </a:r>
          </a:p>
          <a:p>
            <a:pPr eaLnBrk="1" hangingPunct="1"/>
            <a:endParaRPr lang="en-US" altLang="en-US" dirty="0" smtClean="0"/>
          </a:p>
          <a:p>
            <a:pPr eaLnBrk="1" hangingPunct="1"/>
            <a:endParaRPr lang="en-US" altLang="en-US" dirty="0" smtClean="0"/>
          </a:p>
        </p:txBody>
      </p:sp>
      <p:sp>
        <p:nvSpPr>
          <p:cNvPr id="2" name="Slide Number Placeholder 1"/>
          <p:cNvSpPr>
            <a:spLocks noGrp="1"/>
          </p:cNvSpPr>
          <p:nvPr>
            <p:ph type="sldNum" sz="quarter" idx="12"/>
          </p:nvPr>
        </p:nvSpPr>
        <p:spPr/>
        <p:txBody>
          <a:bodyPr/>
          <a:lstStyle/>
          <a:p>
            <a:fld id="{1D5CD492-2BC6-F348-9965-EC1D86DF57A8}" type="slidenum">
              <a:rPr lang="en-US" smtClean="0"/>
              <a:t>31</a:t>
            </a:fld>
            <a:endParaRPr lang="en-US"/>
          </a:p>
        </p:txBody>
      </p:sp>
    </p:spTree>
    <p:extLst>
      <p:ext uri="{BB962C8B-B14F-4D97-AF65-F5344CB8AC3E}">
        <p14:creationId xmlns:p14="http://schemas.microsoft.com/office/powerpoint/2010/main" val="10878065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p:nvPr>
        </p:nvSpPr>
        <p:spPr/>
        <p:txBody>
          <a:bodyPr/>
          <a:lstStyle/>
          <a:p>
            <a:pPr eaLnBrk="1" hangingPunct="1"/>
            <a:r>
              <a:rPr lang="en-US" altLang="en-US" smtClean="0"/>
              <a:t>DBMS Languages</a:t>
            </a:r>
          </a:p>
        </p:txBody>
      </p:sp>
      <p:sp>
        <p:nvSpPr>
          <p:cNvPr id="51203" name="Rectangle 5"/>
          <p:cNvSpPr>
            <a:spLocks noGrp="1" noChangeArrowheads="1"/>
          </p:cNvSpPr>
          <p:nvPr>
            <p:ph type="body" idx="1"/>
          </p:nvPr>
        </p:nvSpPr>
        <p:spPr/>
        <p:txBody>
          <a:bodyPr/>
          <a:lstStyle/>
          <a:p>
            <a:pPr eaLnBrk="1" hangingPunct="1">
              <a:lnSpc>
                <a:spcPct val="90000"/>
              </a:lnSpc>
            </a:pPr>
            <a:r>
              <a:rPr lang="en-US" altLang="en-US" b="1" dirty="0" smtClean="0"/>
              <a:t>Data Definition Language (DDL): </a:t>
            </a:r>
          </a:p>
          <a:p>
            <a:pPr lvl="1"/>
            <a:r>
              <a:rPr lang="en-US" dirty="0"/>
              <a:t>DDL statements are used to build and modify the structure of your tables and other objects in the database</a:t>
            </a:r>
            <a:r>
              <a:rPr lang="en-US" dirty="0" smtClean="0"/>
              <a:t>.</a:t>
            </a:r>
          </a:p>
          <a:p>
            <a:pPr lvl="1"/>
            <a:r>
              <a:rPr lang="en-US" altLang="en-US" dirty="0" smtClean="0"/>
              <a:t>Used by the DBA and database designers to specify the conceptual schema of a database.</a:t>
            </a:r>
          </a:p>
          <a:p>
            <a:pPr lvl="1" eaLnBrk="1" hangingPunct="1">
              <a:lnSpc>
                <a:spcPct val="90000"/>
              </a:lnSpc>
            </a:pPr>
            <a:r>
              <a:rPr lang="en-US" altLang="en-US" dirty="0" smtClean="0"/>
              <a:t>In many DBMSs, the DDL is also used to define internal and external schemas (views).</a:t>
            </a:r>
          </a:p>
          <a:p>
            <a:pPr eaLnBrk="1" hangingPunct="1">
              <a:lnSpc>
                <a:spcPct val="90000"/>
              </a:lnSpc>
            </a:pPr>
            <a:endParaRPr lang="en-US" altLang="en-US" dirty="0" smtClean="0"/>
          </a:p>
          <a:p>
            <a:pPr eaLnBrk="1" hangingPunct="1">
              <a:lnSpc>
                <a:spcPct val="90000"/>
              </a:lnSpc>
            </a:pPr>
            <a:endParaRPr lang="en-US" altLang="en-US" dirty="0" smtClean="0"/>
          </a:p>
        </p:txBody>
      </p:sp>
      <p:sp>
        <p:nvSpPr>
          <p:cNvPr id="2" name="Rectangle 1"/>
          <p:cNvSpPr>
            <a:spLocks noChangeArrowheads="1"/>
          </p:cNvSpPr>
          <p:nvPr/>
        </p:nvSpPr>
        <p:spPr bwMode="auto">
          <a:xfrm>
            <a:off x="628650" y="4121188"/>
            <a:ext cx="8126963" cy="3077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CREATE TABLE &lt;table name&gt; ( &lt;attribute name 1&gt; &lt;data type 1&gt;, ... &lt;attribute name n&gt; &lt;data type n&gt;);</a:t>
            </a:r>
            <a:r>
              <a:rPr kumimoji="0" lang="en-US" altLang="en-US" sz="1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3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D5CD492-2BC6-F348-9965-EC1D86DF57A8}" type="slidenum">
              <a:rPr lang="en-US" smtClean="0"/>
              <a:t>32</a:t>
            </a:fld>
            <a:endParaRPr lang="en-US"/>
          </a:p>
        </p:txBody>
      </p:sp>
    </p:spTree>
    <p:extLst>
      <p:ext uri="{BB962C8B-B14F-4D97-AF65-F5344CB8AC3E}">
        <p14:creationId xmlns:p14="http://schemas.microsoft.com/office/powerpoint/2010/main" val="998344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Grp="1" noChangeArrowheads="1"/>
          </p:cNvSpPr>
          <p:nvPr>
            <p:ph type="title"/>
          </p:nvPr>
        </p:nvSpPr>
        <p:spPr/>
        <p:txBody>
          <a:bodyPr/>
          <a:lstStyle/>
          <a:p>
            <a:pPr eaLnBrk="1" hangingPunct="1"/>
            <a:r>
              <a:rPr lang="en-US" altLang="en-US" smtClean="0"/>
              <a:t>DBMS Languages</a:t>
            </a:r>
          </a:p>
        </p:txBody>
      </p:sp>
      <p:sp>
        <p:nvSpPr>
          <p:cNvPr id="53251" name="Rectangle 5"/>
          <p:cNvSpPr>
            <a:spLocks noGrp="1" noChangeArrowheads="1"/>
          </p:cNvSpPr>
          <p:nvPr>
            <p:ph type="body" idx="1"/>
          </p:nvPr>
        </p:nvSpPr>
        <p:spPr/>
        <p:txBody>
          <a:bodyPr/>
          <a:lstStyle/>
          <a:p>
            <a:pPr eaLnBrk="1" hangingPunct="1"/>
            <a:r>
              <a:rPr lang="en-US" altLang="en-US" b="1" dirty="0" smtClean="0"/>
              <a:t>Data Manipulation Language (DML):</a:t>
            </a:r>
            <a:endParaRPr lang="en-US" altLang="en-US" dirty="0" smtClean="0"/>
          </a:p>
          <a:p>
            <a:pPr lvl="1"/>
            <a:r>
              <a:rPr lang="en-US" dirty="0"/>
              <a:t>DML statements are used to work with the data in tables</a:t>
            </a:r>
            <a:r>
              <a:rPr lang="en-US" dirty="0" smtClean="0"/>
              <a:t>.</a:t>
            </a:r>
          </a:p>
          <a:p>
            <a:pPr lvl="1"/>
            <a:r>
              <a:rPr lang="en-US" altLang="en-US" dirty="0" smtClean="0"/>
              <a:t>Used to specify database retrievals and updates</a:t>
            </a:r>
          </a:p>
          <a:p>
            <a:pPr lvl="1" eaLnBrk="1" hangingPunct="1"/>
            <a:r>
              <a:rPr lang="en-US" altLang="en-US" dirty="0" smtClean="0"/>
              <a:t>DML commands (data sublanguage) can be </a:t>
            </a:r>
            <a:r>
              <a:rPr lang="en-US" altLang="en-US" i="1" dirty="0" smtClean="0"/>
              <a:t>embedded</a:t>
            </a:r>
            <a:r>
              <a:rPr lang="en-US" altLang="en-US" dirty="0" smtClean="0"/>
              <a:t> in a general-purpose programming language (host language), such as COBOL, C, </a:t>
            </a:r>
            <a:br>
              <a:rPr lang="en-US" altLang="en-US" dirty="0" smtClean="0"/>
            </a:br>
            <a:r>
              <a:rPr lang="en-US" altLang="en-US" dirty="0" smtClean="0"/>
              <a:t>C++, or Java.</a:t>
            </a:r>
          </a:p>
          <a:p>
            <a:pPr lvl="1" eaLnBrk="1" hangingPunct="1"/>
            <a:r>
              <a:rPr lang="en-US" altLang="en-US" dirty="0" smtClean="0"/>
              <a:t>Alternatively, stand-alone DML commands can be applied directly (called a </a:t>
            </a:r>
            <a:r>
              <a:rPr lang="en-US" altLang="en-US" i="1" dirty="0" smtClean="0"/>
              <a:t>query language</a:t>
            </a:r>
            <a:r>
              <a:rPr lang="en-US" altLang="en-US" dirty="0" smtClean="0"/>
              <a:t>).</a:t>
            </a:r>
          </a:p>
        </p:txBody>
      </p:sp>
      <p:sp>
        <p:nvSpPr>
          <p:cNvPr id="2" name="Rectangle 1"/>
          <p:cNvSpPr>
            <a:spLocks noChangeArrowheads="1"/>
          </p:cNvSpPr>
          <p:nvPr/>
        </p:nvSpPr>
        <p:spPr bwMode="auto">
          <a:xfrm>
            <a:off x="1166327" y="4472703"/>
            <a:ext cx="6398972" cy="33855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000000"/>
                </a:solidFill>
                <a:effectLst/>
                <a:latin typeface="Times New Roman" panose="02020603050405020304" pitchFamily="18" charset="0"/>
                <a:cs typeface="Times New Roman" panose="02020603050405020304" pitchFamily="18" charset="0"/>
              </a:rPr>
              <a:t>INSERT INTO &lt;table name&gt; VALUES (&lt;value 1&gt;, ... &lt;value n&gt;);</a:t>
            </a:r>
            <a:r>
              <a:rPr kumimoji="0" lang="en-US" altLang="en-US" sz="12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 </a:t>
            </a:r>
            <a:endParaRPr kumimoji="0" lang="en-US" altLang="en-US" sz="36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D5CD492-2BC6-F348-9965-EC1D86DF57A8}" type="slidenum">
              <a:rPr lang="en-US" smtClean="0"/>
              <a:t>33</a:t>
            </a:fld>
            <a:endParaRPr lang="en-US"/>
          </a:p>
        </p:txBody>
      </p:sp>
    </p:spTree>
    <p:extLst>
      <p:ext uri="{BB962C8B-B14F-4D97-AF65-F5344CB8AC3E}">
        <p14:creationId xmlns:p14="http://schemas.microsoft.com/office/powerpoint/2010/main" val="2273957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4"/>
          <p:cNvSpPr>
            <a:spLocks noGrp="1" noChangeArrowheads="1"/>
          </p:cNvSpPr>
          <p:nvPr>
            <p:ph type="title"/>
          </p:nvPr>
        </p:nvSpPr>
        <p:spPr/>
        <p:txBody>
          <a:bodyPr/>
          <a:lstStyle/>
          <a:p>
            <a:pPr eaLnBrk="1" hangingPunct="1"/>
            <a:r>
              <a:rPr lang="en-US" altLang="en-US" smtClean="0"/>
              <a:t>Types of DML</a:t>
            </a:r>
          </a:p>
        </p:txBody>
      </p:sp>
      <p:sp>
        <p:nvSpPr>
          <p:cNvPr id="55299" name="Rectangle 5"/>
          <p:cNvSpPr>
            <a:spLocks noGrp="1" noChangeArrowheads="1"/>
          </p:cNvSpPr>
          <p:nvPr>
            <p:ph type="body" idx="1"/>
          </p:nvPr>
        </p:nvSpPr>
        <p:spPr/>
        <p:txBody>
          <a:bodyPr/>
          <a:lstStyle/>
          <a:p>
            <a:pPr eaLnBrk="1" hangingPunct="1"/>
            <a:r>
              <a:rPr lang="en-US" altLang="en-US" b="1" dirty="0" smtClean="0"/>
              <a:t>High Level or Non-procedural Language:</a:t>
            </a:r>
          </a:p>
          <a:p>
            <a:pPr lvl="1"/>
            <a:r>
              <a:rPr lang="en-US" dirty="0"/>
              <a:t>T</a:t>
            </a:r>
            <a:r>
              <a:rPr lang="en-US" dirty="0" smtClean="0"/>
              <a:t>he </a:t>
            </a:r>
            <a:r>
              <a:rPr lang="en-US" dirty="0"/>
              <a:t>user only specifies </a:t>
            </a:r>
            <a:r>
              <a:rPr lang="en-US" i="1" dirty="0"/>
              <a:t>what</a:t>
            </a:r>
            <a:r>
              <a:rPr lang="en-US" dirty="0"/>
              <a:t> data is </a:t>
            </a:r>
            <a:r>
              <a:rPr lang="en-US" dirty="0" smtClean="0"/>
              <a:t>needed</a:t>
            </a:r>
          </a:p>
          <a:p>
            <a:pPr lvl="1"/>
            <a:r>
              <a:rPr lang="en-US" altLang="en-US" dirty="0" smtClean="0"/>
              <a:t>For example, the SQL relational language</a:t>
            </a:r>
          </a:p>
          <a:p>
            <a:pPr lvl="1" eaLnBrk="1" hangingPunct="1"/>
            <a:r>
              <a:rPr lang="en-US" altLang="en-US" dirty="0" smtClean="0"/>
              <a:t>Are “set”-oriented and specify what data to retrieve rather than how to retrieve it. </a:t>
            </a:r>
          </a:p>
          <a:p>
            <a:pPr lvl="1" eaLnBrk="1" hangingPunct="1"/>
            <a:endParaRPr lang="en-US" altLang="en-US" dirty="0" smtClean="0"/>
          </a:p>
          <a:p>
            <a:pPr eaLnBrk="1" hangingPunct="1"/>
            <a:r>
              <a:rPr lang="en-US" altLang="en-US" b="1" dirty="0" smtClean="0"/>
              <a:t>Low Level or Procedural Language:</a:t>
            </a:r>
          </a:p>
          <a:p>
            <a:pPr lvl="1"/>
            <a:r>
              <a:rPr lang="en-US" dirty="0" smtClean="0"/>
              <a:t>The </a:t>
            </a:r>
            <a:r>
              <a:rPr lang="en-US" dirty="0"/>
              <a:t>user specifies </a:t>
            </a:r>
            <a:r>
              <a:rPr lang="en-US" i="1" dirty="0"/>
              <a:t>what</a:t>
            </a:r>
            <a:r>
              <a:rPr lang="en-US" dirty="0"/>
              <a:t> data is needed and </a:t>
            </a:r>
            <a:r>
              <a:rPr lang="en-US" i="1" dirty="0"/>
              <a:t>how</a:t>
            </a:r>
            <a:r>
              <a:rPr lang="en-US" dirty="0"/>
              <a:t> to get </a:t>
            </a:r>
            <a:r>
              <a:rPr lang="en-US" dirty="0" smtClean="0"/>
              <a:t>it</a:t>
            </a:r>
          </a:p>
          <a:p>
            <a:pPr lvl="1"/>
            <a:r>
              <a:rPr lang="en-US" altLang="en-US" dirty="0" smtClean="0"/>
              <a:t>Retrieve data one record-at-a-time; </a:t>
            </a:r>
          </a:p>
          <a:p>
            <a:pPr lvl="1" eaLnBrk="1" hangingPunct="1"/>
            <a:r>
              <a:rPr lang="en-US" altLang="en-US" dirty="0" smtClean="0"/>
              <a:t>Constructs such as looping are needed to retrieve multiple records, along with positioning pointers.</a:t>
            </a:r>
          </a:p>
        </p:txBody>
      </p:sp>
      <p:sp>
        <p:nvSpPr>
          <p:cNvPr id="2" name="Slide Number Placeholder 1"/>
          <p:cNvSpPr>
            <a:spLocks noGrp="1"/>
          </p:cNvSpPr>
          <p:nvPr>
            <p:ph type="sldNum" sz="quarter" idx="12"/>
          </p:nvPr>
        </p:nvSpPr>
        <p:spPr/>
        <p:txBody>
          <a:bodyPr/>
          <a:lstStyle/>
          <a:p>
            <a:fld id="{1D5CD492-2BC6-F348-9965-EC1D86DF57A8}" type="slidenum">
              <a:rPr lang="en-US" smtClean="0"/>
              <a:t>34</a:t>
            </a:fld>
            <a:endParaRPr lang="en-US"/>
          </a:p>
        </p:txBody>
      </p:sp>
    </p:spTree>
    <p:extLst>
      <p:ext uri="{BB962C8B-B14F-4D97-AF65-F5344CB8AC3E}">
        <p14:creationId xmlns:p14="http://schemas.microsoft.com/office/powerpoint/2010/main" val="36936717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29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29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299">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29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2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4"/>
          <p:cNvSpPr>
            <a:spLocks noGrp="1" noChangeArrowheads="1"/>
          </p:cNvSpPr>
          <p:nvPr>
            <p:ph type="title"/>
          </p:nvPr>
        </p:nvSpPr>
        <p:spPr/>
        <p:txBody>
          <a:bodyPr/>
          <a:lstStyle/>
          <a:p>
            <a:pPr eaLnBrk="1" hangingPunct="1"/>
            <a:r>
              <a:rPr lang="en-US" altLang="en-US" smtClean="0"/>
              <a:t>DBMS Interfaces</a:t>
            </a:r>
          </a:p>
        </p:txBody>
      </p:sp>
      <p:sp>
        <p:nvSpPr>
          <p:cNvPr id="57347" name="Rectangle 5"/>
          <p:cNvSpPr>
            <a:spLocks noGrp="1" noChangeArrowheads="1"/>
          </p:cNvSpPr>
          <p:nvPr>
            <p:ph type="body" idx="1"/>
          </p:nvPr>
        </p:nvSpPr>
        <p:spPr/>
        <p:txBody>
          <a:bodyPr/>
          <a:lstStyle/>
          <a:p>
            <a:pPr eaLnBrk="1" hangingPunct="1"/>
            <a:r>
              <a:rPr lang="en-US" altLang="en-US" smtClean="0"/>
              <a:t>Stand-alone query language interfaces</a:t>
            </a:r>
          </a:p>
          <a:p>
            <a:pPr lvl="1" eaLnBrk="1" hangingPunct="1"/>
            <a:r>
              <a:rPr lang="en-US" altLang="en-US" smtClean="0"/>
              <a:t>Example: Entering SQL queries at the DBMS interactive SQL interface (e.g. SQL*Plus in ORACLE)</a:t>
            </a:r>
          </a:p>
          <a:p>
            <a:pPr eaLnBrk="1" hangingPunct="1"/>
            <a:r>
              <a:rPr lang="en-US" altLang="en-US" smtClean="0"/>
              <a:t>Programmer interfaces for embedding DML in programming languages</a:t>
            </a:r>
          </a:p>
          <a:p>
            <a:pPr eaLnBrk="1" hangingPunct="1"/>
            <a:r>
              <a:rPr lang="en-US" altLang="en-US" smtClean="0"/>
              <a:t>User-friendly interfaces</a:t>
            </a:r>
          </a:p>
          <a:p>
            <a:pPr lvl="1" eaLnBrk="1" hangingPunct="1"/>
            <a:r>
              <a:rPr lang="en-US" altLang="en-US" smtClean="0"/>
              <a:t>Menu-based, forms-based, graphics-based, etc.</a:t>
            </a:r>
          </a:p>
          <a:p>
            <a:pPr eaLnBrk="1" hangingPunct="1"/>
            <a:r>
              <a:rPr lang="en-US" altLang="en-US" smtClean="0"/>
              <a:t>Mobile Interfaces:interfaces allowing users to perform transactions using mobile apps</a:t>
            </a:r>
          </a:p>
        </p:txBody>
      </p:sp>
      <p:sp>
        <p:nvSpPr>
          <p:cNvPr id="2" name="Slide Number Placeholder 1"/>
          <p:cNvSpPr>
            <a:spLocks noGrp="1"/>
          </p:cNvSpPr>
          <p:nvPr>
            <p:ph type="sldNum" sz="quarter" idx="12"/>
          </p:nvPr>
        </p:nvSpPr>
        <p:spPr/>
        <p:txBody>
          <a:bodyPr/>
          <a:lstStyle/>
          <a:p>
            <a:fld id="{1D5CD492-2BC6-F348-9965-EC1D86DF57A8}" type="slidenum">
              <a:rPr lang="en-US" smtClean="0"/>
              <a:t>35</a:t>
            </a:fld>
            <a:endParaRPr lang="en-US"/>
          </a:p>
        </p:txBody>
      </p:sp>
    </p:spTree>
    <p:extLst>
      <p:ext uri="{BB962C8B-B14F-4D97-AF65-F5344CB8AC3E}">
        <p14:creationId xmlns:p14="http://schemas.microsoft.com/office/powerpoint/2010/main" val="17201086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tLang="en-US" smtClean="0"/>
              <a:t>Typical DBMS Component Modules</a:t>
            </a:r>
          </a:p>
        </p:txBody>
      </p:sp>
      <p:pic>
        <p:nvPicPr>
          <p:cNvPr id="71683" name="Picture 4" descr="fig02_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600200"/>
            <a:ext cx="4860925"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D5CD492-2BC6-F348-9965-EC1D86DF57A8}" type="slidenum">
              <a:rPr lang="en-US" smtClean="0"/>
              <a:t>36</a:t>
            </a:fld>
            <a:endParaRPr lang="en-US"/>
          </a:p>
        </p:txBody>
      </p:sp>
    </p:spTree>
    <p:extLst>
      <p:ext uri="{BB962C8B-B14F-4D97-AF65-F5344CB8AC3E}">
        <p14:creationId xmlns:p14="http://schemas.microsoft.com/office/powerpoint/2010/main" val="767058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Grp="1" noChangeArrowheads="1"/>
          </p:cNvSpPr>
          <p:nvPr>
            <p:ph type="title"/>
          </p:nvPr>
        </p:nvSpPr>
        <p:spPr/>
        <p:txBody>
          <a:bodyPr/>
          <a:lstStyle/>
          <a:p>
            <a:pPr eaLnBrk="1" hangingPunct="1"/>
            <a:r>
              <a:rPr lang="en-US" altLang="en-US" smtClean="0"/>
              <a:t>Database System Utilities</a:t>
            </a:r>
          </a:p>
        </p:txBody>
      </p:sp>
      <p:sp>
        <p:nvSpPr>
          <p:cNvPr id="65539" name="Rectangle 5"/>
          <p:cNvSpPr>
            <a:spLocks noGrp="1" noChangeArrowheads="1"/>
          </p:cNvSpPr>
          <p:nvPr>
            <p:ph type="body" idx="1"/>
          </p:nvPr>
        </p:nvSpPr>
        <p:spPr/>
        <p:txBody>
          <a:bodyPr/>
          <a:lstStyle/>
          <a:p>
            <a:pPr eaLnBrk="1" hangingPunct="1"/>
            <a:r>
              <a:rPr lang="en-US" altLang="en-US" sz="2800" dirty="0" smtClean="0"/>
              <a:t>To perform certain functions such as:</a:t>
            </a:r>
          </a:p>
          <a:p>
            <a:pPr lvl="1" eaLnBrk="1" hangingPunct="1"/>
            <a:r>
              <a:rPr lang="en-US" altLang="en-US" sz="2400" dirty="0" smtClean="0"/>
              <a:t>Loading data stored in files into a database. Includes data conversion tools.</a:t>
            </a:r>
          </a:p>
          <a:p>
            <a:pPr lvl="1" eaLnBrk="1" hangingPunct="1"/>
            <a:r>
              <a:rPr lang="en-US" altLang="en-US" sz="2400" dirty="0" smtClean="0"/>
              <a:t>Backing up the database periodically on tape.</a:t>
            </a:r>
          </a:p>
          <a:p>
            <a:pPr lvl="1" eaLnBrk="1" hangingPunct="1"/>
            <a:r>
              <a:rPr lang="en-US" altLang="en-US" sz="2400" dirty="0" smtClean="0"/>
              <a:t>Reorganizing database file structures.</a:t>
            </a:r>
          </a:p>
          <a:p>
            <a:pPr lvl="1" eaLnBrk="1" hangingPunct="1"/>
            <a:r>
              <a:rPr lang="en-US" altLang="en-US" sz="2400" dirty="0" smtClean="0"/>
              <a:t>Performance monitoring utilities.</a:t>
            </a:r>
          </a:p>
          <a:p>
            <a:pPr lvl="1" eaLnBrk="1" hangingPunct="1"/>
            <a:r>
              <a:rPr lang="en-US" altLang="en-US" sz="2400" dirty="0" smtClean="0"/>
              <a:t>Report generation utilities.</a:t>
            </a:r>
          </a:p>
          <a:p>
            <a:pPr lvl="1" eaLnBrk="1" hangingPunct="1"/>
            <a:r>
              <a:rPr lang="en-US" altLang="en-US" sz="2400" dirty="0" smtClean="0"/>
              <a:t>Other functions, such as sorting, user monitoring, data compression, etc.</a:t>
            </a:r>
          </a:p>
        </p:txBody>
      </p:sp>
      <p:sp>
        <p:nvSpPr>
          <p:cNvPr id="2" name="Slide Number Placeholder 1"/>
          <p:cNvSpPr>
            <a:spLocks noGrp="1"/>
          </p:cNvSpPr>
          <p:nvPr>
            <p:ph type="sldNum" sz="quarter" idx="12"/>
          </p:nvPr>
        </p:nvSpPr>
        <p:spPr/>
        <p:txBody>
          <a:bodyPr/>
          <a:lstStyle/>
          <a:p>
            <a:fld id="{1D5CD492-2BC6-F348-9965-EC1D86DF57A8}" type="slidenum">
              <a:rPr lang="en-US" smtClean="0"/>
              <a:t>37</a:t>
            </a:fld>
            <a:endParaRPr lang="en-US"/>
          </a:p>
        </p:txBody>
      </p:sp>
    </p:spTree>
    <p:extLst>
      <p:ext uri="{BB962C8B-B14F-4D97-AF65-F5344CB8AC3E}">
        <p14:creationId xmlns:p14="http://schemas.microsoft.com/office/powerpoint/2010/main" val="25537961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4"/>
          <p:cNvSpPr>
            <a:spLocks noGrp="1" noChangeArrowheads="1"/>
          </p:cNvSpPr>
          <p:nvPr>
            <p:ph type="title"/>
          </p:nvPr>
        </p:nvSpPr>
        <p:spPr/>
        <p:txBody>
          <a:bodyPr/>
          <a:lstStyle/>
          <a:p>
            <a:pPr eaLnBrk="1" hangingPunct="1"/>
            <a:r>
              <a:rPr lang="en-US" altLang="en-US" smtClean="0"/>
              <a:t>Centralized and </a:t>
            </a:r>
            <a:br>
              <a:rPr lang="en-US" altLang="en-US" smtClean="0"/>
            </a:br>
            <a:r>
              <a:rPr lang="en-US" altLang="en-US" smtClean="0"/>
              <a:t>Client-Server DBMS Architectures </a:t>
            </a:r>
          </a:p>
        </p:txBody>
      </p:sp>
      <p:sp>
        <p:nvSpPr>
          <p:cNvPr id="72707" name="Rectangle 5"/>
          <p:cNvSpPr>
            <a:spLocks noGrp="1" noChangeArrowheads="1"/>
          </p:cNvSpPr>
          <p:nvPr>
            <p:ph type="body" idx="1"/>
          </p:nvPr>
        </p:nvSpPr>
        <p:spPr/>
        <p:txBody>
          <a:bodyPr/>
          <a:lstStyle/>
          <a:p>
            <a:pPr eaLnBrk="1" hangingPunct="1"/>
            <a:r>
              <a:rPr lang="en-US" altLang="en-US" smtClean="0"/>
              <a:t>Centralized DBMS:</a:t>
            </a:r>
          </a:p>
          <a:p>
            <a:pPr lvl="1" eaLnBrk="1" hangingPunct="1"/>
            <a:r>
              <a:rPr lang="en-US" altLang="en-US" smtClean="0"/>
              <a:t>Combines everything into single system including- DBMS software, hardware, application programs, and user interface processing software.</a:t>
            </a:r>
          </a:p>
          <a:p>
            <a:pPr lvl="1" eaLnBrk="1" hangingPunct="1"/>
            <a:r>
              <a:rPr lang="en-US" altLang="en-US" smtClean="0"/>
              <a:t>User can still connect through a remote terminal – however, all processing is done at centralized site.</a:t>
            </a:r>
          </a:p>
        </p:txBody>
      </p:sp>
      <p:pic>
        <p:nvPicPr>
          <p:cNvPr id="4" name="Picture 4" descr="fig02_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7249" y="3376898"/>
            <a:ext cx="4873690" cy="3367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D5CD492-2BC6-F348-9965-EC1D86DF57A8}" type="slidenum">
              <a:rPr lang="en-US" smtClean="0"/>
              <a:t>38</a:t>
            </a:fld>
            <a:endParaRPr lang="en-US"/>
          </a:p>
        </p:txBody>
      </p:sp>
    </p:spTree>
    <p:extLst>
      <p:ext uri="{BB962C8B-B14F-4D97-AF65-F5344CB8AC3E}">
        <p14:creationId xmlns:p14="http://schemas.microsoft.com/office/powerpoint/2010/main" val="42842076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1028"/>
          <p:cNvSpPr>
            <a:spLocks noGrp="1" noChangeArrowheads="1"/>
          </p:cNvSpPr>
          <p:nvPr>
            <p:ph type="title"/>
          </p:nvPr>
        </p:nvSpPr>
        <p:spPr/>
        <p:txBody>
          <a:bodyPr/>
          <a:lstStyle/>
          <a:p>
            <a:pPr eaLnBrk="1" hangingPunct="1"/>
            <a:r>
              <a:rPr lang="en-US" altLang="en-US" sz="3200" smtClean="0"/>
              <a:t>Basic 2-tier Client-Server Architectures</a:t>
            </a:r>
          </a:p>
        </p:txBody>
      </p:sp>
      <p:sp>
        <p:nvSpPr>
          <p:cNvPr id="75779" name="Rectangle 1029"/>
          <p:cNvSpPr>
            <a:spLocks noGrp="1" noChangeArrowheads="1"/>
          </p:cNvSpPr>
          <p:nvPr>
            <p:ph type="body" idx="1"/>
          </p:nvPr>
        </p:nvSpPr>
        <p:spPr/>
        <p:txBody>
          <a:bodyPr/>
          <a:lstStyle/>
          <a:p>
            <a:pPr eaLnBrk="1" hangingPunct="1"/>
            <a:r>
              <a:rPr lang="en-US" altLang="en-US" smtClean="0"/>
              <a:t>Specialized Servers with Specialized functions</a:t>
            </a:r>
          </a:p>
          <a:p>
            <a:pPr lvl="1" eaLnBrk="1" hangingPunct="1"/>
            <a:r>
              <a:rPr lang="en-US" altLang="en-US" smtClean="0"/>
              <a:t>Print server</a:t>
            </a:r>
          </a:p>
          <a:p>
            <a:pPr lvl="1" eaLnBrk="1" hangingPunct="1"/>
            <a:r>
              <a:rPr lang="en-US" altLang="en-US" smtClean="0"/>
              <a:t>File server</a:t>
            </a:r>
          </a:p>
          <a:p>
            <a:pPr lvl="1" eaLnBrk="1" hangingPunct="1"/>
            <a:r>
              <a:rPr lang="en-US" altLang="en-US" smtClean="0"/>
              <a:t>DBMS server</a:t>
            </a:r>
          </a:p>
          <a:p>
            <a:pPr lvl="1" eaLnBrk="1" hangingPunct="1"/>
            <a:r>
              <a:rPr lang="en-US" altLang="en-US" smtClean="0"/>
              <a:t>Web server</a:t>
            </a:r>
          </a:p>
          <a:p>
            <a:pPr lvl="1" eaLnBrk="1" hangingPunct="1"/>
            <a:r>
              <a:rPr lang="en-US" altLang="en-US" smtClean="0"/>
              <a:t>Email server</a:t>
            </a:r>
          </a:p>
          <a:p>
            <a:pPr eaLnBrk="1" hangingPunct="1"/>
            <a:r>
              <a:rPr lang="en-US" altLang="en-US" smtClean="0"/>
              <a:t>Clients can access the specialized servers as needed</a:t>
            </a:r>
          </a:p>
        </p:txBody>
      </p:sp>
      <p:pic>
        <p:nvPicPr>
          <p:cNvPr id="4" name="Picture 4" descr="fig02_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2784" y="4581524"/>
            <a:ext cx="7810500" cy="173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D5CD492-2BC6-F348-9965-EC1D86DF57A8}" type="slidenum">
              <a:rPr lang="en-US" smtClean="0"/>
              <a:t>39</a:t>
            </a:fld>
            <a:endParaRPr lang="en-US"/>
          </a:p>
        </p:txBody>
      </p:sp>
    </p:spTree>
    <p:extLst>
      <p:ext uri="{BB962C8B-B14F-4D97-AF65-F5344CB8AC3E}">
        <p14:creationId xmlns:p14="http://schemas.microsoft.com/office/powerpoint/2010/main" val="2085063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5"/>
          <p:cNvSpPr>
            <a:spLocks noGrp="1" noChangeArrowheads="1"/>
          </p:cNvSpPr>
          <p:nvPr>
            <p:ph type="title"/>
          </p:nvPr>
        </p:nvSpPr>
        <p:spPr>
          <a:xfrm>
            <a:off x="628650" y="365126"/>
            <a:ext cx="8186738" cy="1325563"/>
          </a:xfrm>
        </p:spPr>
        <p:txBody>
          <a:bodyPr/>
          <a:lstStyle/>
          <a:p>
            <a:pPr eaLnBrk="1" hangingPunct="1"/>
            <a:r>
              <a:rPr lang="en-US" altLang="en-US" dirty="0" smtClean="0"/>
              <a:t>Types of Databases and Database Applications</a:t>
            </a:r>
          </a:p>
        </p:txBody>
      </p:sp>
      <p:sp>
        <p:nvSpPr>
          <p:cNvPr id="11268" name="Rectangle 6"/>
          <p:cNvSpPr>
            <a:spLocks noGrp="1" noChangeArrowheads="1"/>
          </p:cNvSpPr>
          <p:nvPr>
            <p:ph type="body" idx="1"/>
          </p:nvPr>
        </p:nvSpPr>
        <p:spPr/>
        <p:txBody>
          <a:bodyPr>
            <a:normAutofit/>
          </a:bodyPr>
          <a:lstStyle/>
          <a:p>
            <a:pPr eaLnBrk="1" hangingPunct="1"/>
            <a:r>
              <a:rPr lang="en-US" altLang="en-US" sz="2400" dirty="0" smtClean="0"/>
              <a:t>Traditional Applications:</a:t>
            </a:r>
          </a:p>
          <a:p>
            <a:pPr lvl="1" eaLnBrk="1" hangingPunct="1"/>
            <a:r>
              <a:rPr lang="en-US" altLang="en-US" sz="2200" dirty="0" smtClean="0"/>
              <a:t>Numeric and Textual Databases</a:t>
            </a:r>
          </a:p>
          <a:p>
            <a:pPr eaLnBrk="1" hangingPunct="1"/>
            <a:r>
              <a:rPr lang="en-US" altLang="en-US" sz="2400" dirty="0" smtClean="0"/>
              <a:t>More Recent Applications:</a:t>
            </a:r>
          </a:p>
          <a:p>
            <a:pPr lvl="1" eaLnBrk="1" hangingPunct="1"/>
            <a:r>
              <a:rPr lang="en-US" altLang="en-US" sz="2200" dirty="0" smtClean="0"/>
              <a:t>Multimedia Databases</a:t>
            </a:r>
          </a:p>
          <a:p>
            <a:pPr lvl="1" eaLnBrk="1" hangingPunct="1"/>
            <a:r>
              <a:rPr lang="en-US" altLang="en-US" sz="2200" dirty="0" smtClean="0"/>
              <a:t>Geographic Information Systems (GIS)</a:t>
            </a:r>
          </a:p>
          <a:p>
            <a:pPr lvl="1" eaLnBrk="1" hangingPunct="1"/>
            <a:r>
              <a:rPr lang="en-US" altLang="en-US" sz="2200" dirty="0" smtClean="0"/>
              <a:t>Biological and Genome Databases</a:t>
            </a:r>
          </a:p>
          <a:p>
            <a:pPr lvl="1" eaLnBrk="1" hangingPunct="1"/>
            <a:r>
              <a:rPr lang="en-US" altLang="en-US" sz="2200" dirty="0" smtClean="0"/>
              <a:t>Data Warehouses</a:t>
            </a:r>
          </a:p>
          <a:p>
            <a:pPr lvl="1" eaLnBrk="1" hangingPunct="1"/>
            <a:r>
              <a:rPr lang="en-US" altLang="en-US" sz="2200" dirty="0" smtClean="0"/>
              <a:t>Mobile databases</a:t>
            </a:r>
          </a:p>
          <a:p>
            <a:pPr lvl="1" eaLnBrk="1" hangingPunct="1"/>
            <a:r>
              <a:rPr lang="en-US" altLang="en-US" sz="2200" dirty="0" smtClean="0"/>
              <a:t>Real-time and Active Databases</a:t>
            </a:r>
          </a:p>
        </p:txBody>
      </p:sp>
      <p:sp>
        <p:nvSpPr>
          <p:cNvPr id="2" name="Slide Number Placeholder 1"/>
          <p:cNvSpPr>
            <a:spLocks noGrp="1"/>
          </p:cNvSpPr>
          <p:nvPr>
            <p:ph type="sldNum" sz="quarter" idx="12"/>
          </p:nvPr>
        </p:nvSpPr>
        <p:spPr/>
        <p:txBody>
          <a:bodyPr/>
          <a:lstStyle/>
          <a:p>
            <a:fld id="{1D5CD492-2BC6-F348-9965-EC1D86DF57A8}" type="slidenum">
              <a:rPr lang="en-US" smtClean="0"/>
              <a:t>4</a:t>
            </a:fld>
            <a:endParaRPr lang="en-US"/>
          </a:p>
        </p:txBody>
      </p:sp>
    </p:spTree>
    <p:extLst>
      <p:ext uri="{BB962C8B-B14F-4D97-AF65-F5344CB8AC3E}">
        <p14:creationId xmlns:p14="http://schemas.microsoft.com/office/powerpoint/2010/main" val="2095098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8">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8">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8">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1028"/>
          <p:cNvSpPr>
            <a:spLocks noGrp="1" noChangeArrowheads="1"/>
          </p:cNvSpPr>
          <p:nvPr>
            <p:ph type="title"/>
          </p:nvPr>
        </p:nvSpPr>
        <p:spPr/>
        <p:txBody>
          <a:bodyPr/>
          <a:lstStyle/>
          <a:p>
            <a:pPr eaLnBrk="1" hangingPunct="1"/>
            <a:r>
              <a:rPr lang="en-US" altLang="en-US" smtClean="0"/>
              <a:t>Clients</a:t>
            </a:r>
          </a:p>
        </p:txBody>
      </p:sp>
      <p:sp>
        <p:nvSpPr>
          <p:cNvPr id="78851" name="Rectangle 1029"/>
          <p:cNvSpPr>
            <a:spLocks noGrp="1" noChangeArrowheads="1"/>
          </p:cNvSpPr>
          <p:nvPr>
            <p:ph type="body" idx="1"/>
          </p:nvPr>
        </p:nvSpPr>
        <p:spPr/>
        <p:txBody>
          <a:bodyPr/>
          <a:lstStyle/>
          <a:p>
            <a:pPr eaLnBrk="1" hangingPunct="1"/>
            <a:r>
              <a:rPr lang="en-US" altLang="en-US" smtClean="0"/>
              <a:t>Provide appropriate interfaces through a client software module to access and utilize the various server resources. </a:t>
            </a:r>
          </a:p>
          <a:p>
            <a:pPr eaLnBrk="1" hangingPunct="1"/>
            <a:r>
              <a:rPr lang="en-US" altLang="en-US" smtClean="0"/>
              <a:t>Clients may be diskless machines or PCs or Workstations with disks with only the client software installed.</a:t>
            </a:r>
          </a:p>
          <a:p>
            <a:pPr eaLnBrk="1" hangingPunct="1"/>
            <a:r>
              <a:rPr lang="en-US" altLang="en-US" smtClean="0"/>
              <a:t>Connected to the servers via some form of a network.</a:t>
            </a:r>
          </a:p>
          <a:p>
            <a:pPr lvl="1" eaLnBrk="1" hangingPunct="1"/>
            <a:r>
              <a:rPr lang="en-US" altLang="en-US" smtClean="0"/>
              <a:t>(LAN: local area network, wireless network, etc.)</a:t>
            </a:r>
          </a:p>
        </p:txBody>
      </p:sp>
      <p:sp>
        <p:nvSpPr>
          <p:cNvPr id="2" name="Slide Number Placeholder 1"/>
          <p:cNvSpPr>
            <a:spLocks noGrp="1"/>
          </p:cNvSpPr>
          <p:nvPr>
            <p:ph type="sldNum" sz="quarter" idx="12"/>
          </p:nvPr>
        </p:nvSpPr>
        <p:spPr/>
        <p:txBody>
          <a:bodyPr/>
          <a:lstStyle/>
          <a:p>
            <a:fld id="{1D5CD492-2BC6-F348-9965-EC1D86DF57A8}" type="slidenum">
              <a:rPr lang="en-US" smtClean="0"/>
              <a:t>40</a:t>
            </a:fld>
            <a:endParaRPr lang="en-US"/>
          </a:p>
        </p:txBody>
      </p:sp>
    </p:spTree>
    <p:extLst>
      <p:ext uri="{BB962C8B-B14F-4D97-AF65-F5344CB8AC3E}">
        <p14:creationId xmlns:p14="http://schemas.microsoft.com/office/powerpoint/2010/main" val="15834464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4"/>
          <p:cNvSpPr>
            <a:spLocks noGrp="1" noChangeArrowheads="1"/>
          </p:cNvSpPr>
          <p:nvPr>
            <p:ph type="title"/>
          </p:nvPr>
        </p:nvSpPr>
        <p:spPr/>
        <p:txBody>
          <a:bodyPr/>
          <a:lstStyle/>
          <a:p>
            <a:pPr eaLnBrk="1" hangingPunct="1"/>
            <a:r>
              <a:rPr lang="en-US" altLang="en-US" smtClean="0"/>
              <a:t>DBMS Server</a:t>
            </a:r>
          </a:p>
        </p:txBody>
      </p:sp>
      <p:sp>
        <p:nvSpPr>
          <p:cNvPr id="80899" name="Rectangle 5"/>
          <p:cNvSpPr>
            <a:spLocks noGrp="1" noChangeArrowheads="1"/>
          </p:cNvSpPr>
          <p:nvPr>
            <p:ph type="body" idx="1"/>
          </p:nvPr>
        </p:nvSpPr>
        <p:spPr/>
        <p:txBody>
          <a:bodyPr/>
          <a:lstStyle/>
          <a:p>
            <a:pPr eaLnBrk="1" hangingPunct="1">
              <a:lnSpc>
                <a:spcPct val="90000"/>
              </a:lnSpc>
            </a:pPr>
            <a:r>
              <a:rPr lang="en-US" altLang="en-US" sz="2400" smtClean="0"/>
              <a:t>Provides database query and transaction services to the clients</a:t>
            </a:r>
          </a:p>
          <a:p>
            <a:pPr eaLnBrk="1" hangingPunct="1">
              <a:lnSpc>
                <a:spcPct val="90000"/>
              </a:lnSpc>
            </a:pPr>
            <a:r>
              <a:rPr lang="en-US" altLang="en-US" sz="2400" smtClean="0"/>
              <a:t>Relational DBMS servers are often called SQL servers, query servers, or transaction servers</a:t>
            </a:r>
          </a:p>
          <a:p>
            <a:pPr eaLnBrk="1" hangingPunct="1">
              <a:lnSpc>
                <a:spcPct val="90000"/>
              </a:lnSpc>
            </a:pPr>
            <a:r>
              <a:rPr lang="en-US" altLang="en-US" sz="2400" smtClean="0"/>
              <a:t>Applications running on clients utilize an Application Program Interface (</a:t>
            </a:r>
            <a:r>
              <a:rPr lang="en-US" altLang="en-US" sz="2400" b="1" smtClean="0"/>
              <a:t>API</a:t>
            </a:r>
            <a:r>
              <a:rPr lang="en-US" altLang="en-US" sz="2400" smtClean="0"/>
              <a:t>) to access server databases via standard interface such as:</a:t>
            </a:r>
          </a:p>
          <a:p>
            <a:pPr lvl="1" eaLnBrk="1" hangingPunct="1">
              <a:lnSpc>
                <a:spcPct val="90000"/>
              </a:lnSpc>
            </a:pPr>
            <a:r>
              <a:rPr lang="en-US" altLang="en-US" sz="2200" smtClean="0"/>
              <a:t>ODBC: Open Database Connectivity standard</a:t>
            </a:r>
          </a:p>
          <a:p>
            <a:pPr lvl="1" eaLnBrk="1" hangingPunct="1">
              <a:lnSpc>
                <a:spcPct val="90000"/>
              </a:lnSpc>
            </a:pPr>
            <a:r>
              <a:rPr lang="en-US" altLang="en-US" sz="2200" smtClean="0"/>
              <a:t>JDBC: for Java programming access</a:t>
            </a:r>
          </a:p>
        </p:txBody>
      </p:sp>
      <p:sp>
        <p:nvSpPr>
          <p:cNvPr id="2" name="Slide Number Placeholder 1"/>
          <p:cNvSpPr>
            <a:spLocks noGrp="1"/>
          </p:cNvSpPr>
          <p:nvPr>
            <p:ph type="sldNum" sz="quarter" idx="12"/>
          </p:nvPr>
        </p:nvSpPr>
        <p:spPr/>
        <p:txBody>
          <a:bodyPr/>
          <a:lstStyle/>
          <a:p>
            <a:fld id="{1D5CD492-2BC6-F348-9965-EC1D86DF57A8}" type="slidenum">
              <a:rPr lang="en-US" smtClean="0"/>
              <a:t>41</a:t>
            </a:fld>
            <a:endParaRPr lang="en-US"/>
          </a:p>
        </p:txBody>
      </p:sp>
    </p:spTree>
    <p:extLst>
      <p:ext uri="{BB962C8B-B14F-4D97-AF65-F5344CB8AC3E}">
        <p14:creationId xmlns:p14="http://schemas.microsoft.com/office/powerpoint/2010/main" val="7889761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1028"/>
          <p:cNvSpPr>
            <a:spLocks noGrp="1" noChangeArrowheads="1"/>
          </p:cNvSpPr>
          <p:nvPr>
            <p:ph type="title"/>
          </p:nvPr>
        </p:nvSpPr>
        <p:spPr/>
        <p:txBody>
          <a:bodyPr/>
          <a:lstStyle/>
          <a:p>
            <a:pPr eaLnBrk="1" hangingPunct="1"/>
            <a:r>
              <a:rPr lang="en-US" altLang="en-US" smtClean="0"/>
              <a:t>Two Tier Client-Server Architecture</a:t>
            </a:r>
          </a:p>
        </p:txBody>
      </p:sp>
      <p:sp>
        <p:nvSpPr>
          <p:cNvPr id="82947" name="Rectangle 1029"/>
          <p:cNvSpPr>
            <a:spLocks noGrp="1" noChangeArrowheads="1"/>
          </p:cNvSpPr>
          <p:nvPr>
            <p:ph type="body" idx="1"/>
          </p:nvPr>
        </p:nvSpPr>
        <p:spPr/>
        <p:txBody>
          <a:bodyPr/>
          <a:lstStyle/>
          <a:p>
            <a:pPr eaLnBrk="1" hangingPunct="1">
              <a:lnSpc>
                <a:spcPct val="90000"/>
              </a:lnSpc>
            </a:pPr>
            <a:r>
              <a:rPr lang="en-US" altLang="en-US" dirty="0" smtClean="0"/>
              <a:t>Client and server must install appropriate client module and server module software for ODBC or JDBC</a:t>
            </a:r>
          </a:p>
          <a:p>
            <a:pPr eaLnBrk="1" hangingPunct="1"/>
            <a:r>
              <a:rPr lang="en-US" altLang="en-US" dirty="0" smtClean="0"/>
              <a:t>A client program may connect to several DBMSs, sometimes called the data sources.</a:t>
            </a:r>
          </a:p>
          <a:p>
            <a:pPr eaLnBrk="1" hangingPunct="1"/>
            <a:r>
              <a:rPr lang="en-US" altLang="en-US" dirty="0" smtClean="0"/>
              <a:t>In general, data sources can be files or other non-DBMS software that manages data.</a:t>
            </a:r>
          </a:p>
        </p:txBody>
      </p:sp>
      <p:sp>
        <p:nvSpPr>
          <p:cNvPr id="2" name="Slide Number Placeholder 1"/>
          <p:cNvSpPr>
            <a:spLocks noGrp="1"/>
          </p:cNvSpPr>
          <p:nvPr>
            <p:ph type="sldNum" sz="quarter" idx="12"/>
          </p:nvPr>
        </p:nvSpPr>
        <p:spPr/>
        <p:txBody>
          <a:bodyPr/>
          <a:lstStyle/>
          <a:p>
            <a:fld id="{1D5CD492-2BC6-F348-9965-EC1D86DF57A8}" type="slidenum">
              <a:rPr lang="en-US" smtClean="0"/>
              <a:t>42</a:t>
            </a:fld>
            <a:endParaRPr lang="en-US"/>
          </a:p>
        </p:txBody>
      </p:sp>
    </p:spTree>
    <p:extLst>
      <p:ext uri="{BB962C8B-B14F-4D97-AF65-F5344CB8AC3E}">
        <p14:creationId xmlns:p14="http://schemas.microsoft.com/office/powerpoint/2010/main" val="32074870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4"/>
          <p:cNvSpPr>
            <a:spLocks noGrp="1" noChangeArrowheads="1"/>
          </p:cNvSpPr>
          <p:nvPr>
            <p:ph type="title"/>
          </p:nvPr>
        </p:nvSpPr>
        <p:spPr/>
        <p:txBody>
          <a:bodyPr/>
          <a:lstStyle/>
          <a:p>
            <a:pPr eaLnBrk="1" hangingPunct="1"/>
            <a:r>
              <a:rPr lang="en-US" altLang="en-US" smtClean="0"/>
              <a:t>Three Tier Client-Server Architecture</a:t>
            </a:r>
          </a:p>
        </p:txBody>
      </p:sp>
      <p:sp>
        <p:nvSpPr>
          <p:cNvPr id="84995" name="Rectangle 5"/>
          <p:cNvSpPr>
            <a:spLocks noGrp="1" noChangeArrowheads="1"/>
          </p:cNvSpPr>
          <p:nvPr>
            <p:ph type="body" idx="1"/>
          </p:nvPr>
        </p:nvSpPr>
        <p:spPr>
          <a:xfrm>
            <a:off x="500970" y="1556657"/>
            <a:ext cx="8294687" cy="4876800"/>
          </a:xfrm>
        </p:spPr>
        <p:txBody>
          <a:bodyPr/>
          <a:lstStyle/>
          <a:p>
            <a:pPr eaLnBrk="1" hangingPunct="1"/>
            <a:r>
              <a:rPr lang="en-US" altLang="en-US" sz="2400" dirty="0" smtClean="0"/>
              <a:t>Common for Web applications</a:t>
            </a:r>
          </a:p>
          <a:p>
            <a:pPr eaLnBrk="1" hangingPunct="1"/>
            <a:r>
              <a:rPr lang="en-US" altLang="en-US" sz="2400" dirty="0" smtClean="0"/>
              <a:t>Intermediate Layer called Application Server or Web Server: </a:t>
            </a:r>
          </a:p>
          <a:p>
            <a:pPr lvl="1" eaLnBrk="1" hangingPunct="1"/>
            <a:r>
              <a:rPr lang="en-US" altLang="en-US" sz="2200" dirty="0" smtClean="0"/>
              <a:t>Stores the web connectivity software and the business logic part of the application used to access the corresponding data from the database server</a:t>
            </a:r>
          </a:p>
          <a:p>
            <a:pPr lvl="1" eaLnBrk="1" hangingPunct="1"/>
            <a:r>
              <a:rPr lang="en-US" altLang="en-US" sz="2200" dirty="0" smtClean="0"/>
              <a:t>Acts like a conduit for sending partially processed data between the database server and the client.</a:t>
            </a:r>
          </a:p>
          <a:p>
            <a:pPr eaLnBrk="1" hangingPunct="1"/>
            <a:r>
              <a:rPr lang="en-US" altLang="en-US" sz="2400" dirty="0" smtClean="0"/>
              <a:t>Three-tier Architecture Can Enhance Security: </a:t>
            </a:r>
          </a:p>
          <a:p>
            <a:pPr lvl="1" eaLnBrk="1" hangingPunct="1"/>
            <a:r>
              <a:rPr lang="en-US" altLang="en-US" sz="2200" dirty="0" smtClean="0"/>
              <a:t>Database server only accessible via middle tier</a:t>
            </a:r>
          </a:p>
          <a:p>
            <a:pPr lvl="1" eaLnBrk="1" hangingPunct="1"/>
            <a:r>
              <a:rPr lang="en-US" altLang="en-US" sz="2200" dirty="0" smtClean="0"/>
              <a:t>Clients cannot directly access database server</a:t>
            </a:r>
          </a:p>
          <a:p>
            <a:pPr lvl="1" eaLnBrk="1" hangingPunct="1"/>
            <a:r>
              <a:rPr lang="en-US" altLang="en-US" sz="2200" dirty="0" smtClean="0"/>
              <a:t>Clients contain user interfaces and Web browsers</a:t>
            </a:r>
          </a:p>
          <a:p>
            <a:pPr lvl="1" eaLnBrk="1" hangingPunct="1"/>
            <a:r>
              <a:rPr lang="en-US" altLang="en-US" sz="2200" dirty="0" smtClean="0"/>
              <a:t>The client is typically a PC or a mobile device connected to the Web</a:t>
            </a:r>
          </a:p>
        </p:txBody>
      </p:sp>
      <p:sp>
        <p:nvSpPr>
          <p:cNvPr id="2" name="Slide Number Placeholder 1"/>
          <p:cNvSpPr>
            <a:spLocks noGrp="1"/>
          </p:cNvSpPr>
          <p:nvPr>
            <p:ph type="sldNum" sz="quarter" idx="12"/>
          </p:nvPr>
        </p:nvSpPr>
        <p:spPr/>
        <p:txBody>
          <a:bodyPr/>
          <a:lstStyle/>
          <a:p>
            <a:fld id="{1D5CD492-2BC6-F348-9965-EC1D86DF57A8}" type="slidenum">
              <a:rPr lang="en-US" smtClean="0"/>
              <a:t>43</a:t>
            </a:fld>
            <a:endParaRPr lang="en-US"/>
          </a:p>
        </p:txBody>
      </p:sp>
    </p:spTree>
    <p:extLst>
      <p:ext uri="{BB962C8B-B14F-4D97-AF65-F5344CB8AC3E}">
        <p14:creationId xmlns:p14="http://schemas.microsoft.com/office/powerpoint/2010/main" val="35104200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499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499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499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499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499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4995">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4995">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49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en-US" altLang="en-US" smtClean="0"/>
              <a:t>Three-tier client-server architecture</a:t>
            </a:r>
          </a:p>
        </p:txBody>
      </p:sp>
      <p:pic>
        <p:nvPicPr>
          <p:cNvPr id="87043" name="Picture 4" descr="fig02_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725" y="1847850"/>
            <a:ext cx="819467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D5CD492-2BC6-F348-9965-EC1D86DF57A8}" type="slidenum">
              <a:rPr lang="en-US" smtClean="0"/>
              <a:t>44</a:t>
            </a:fld>
            <a:endParaRPr lang="en-US"/>
          </a:p>
        </p:txBody>
      </p:sp>
    </p:spTree>
    <p:extLst>
      <p:ext uri="{BB962C8B-B14F-4D97-AF65-F5344CB8AC3E}">
        <p14:creationId xmlns:p14="http://schemas.microsoft.com/office/powerpoint/2010/main" val="13713241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Recent Developments</a:t>
            </a:r>
          </a:p>
        </p:txBody>
      </p:sp>
      <p:sp>
        <p:nvSpPr>
          <p:cNvPr id="3" name="Content Placeholder 2"/>
          <p:cNvSpPr>
            <a:spLocks noGrp="1"/>
          </p:cNvSpPr>
          <p:nvPr>
            <p:ph idx="1"/>
          </p:nvPr>
        </p:nvSpPr>
        <p:spPr/>
        <p:txBody>
          <a:bodyPr/>
          <a:lstStyle/>
          <a:p>
            <a:pPr>
              <a:defRPr/>
            </a:pPr>
            <a:r>
              <a:rPr lang="en-US" dirty="0" smtClean="0">
                <a:ea typeface="+mn-ea"/>
              </a:rPr>
              <a:t>Social Networks started capturing a lot of information about people and about communications among people-posts, tweets, photos, videos in systems such as:</a:t>
            </a:r>
          </a:p>
          <a:p>
            <a:pPr marL="342900" lvl="1" indent="0">
              <a:buFont typeface="Wingdings" panose="05000000000000000000" pitchFamily="2" charset="2"/>
              <a:buNone/>
              <a:defRPr/>
            </a:pPr>
            <a:r>
              <a:rPr lang="en-US" dirty="0" smtClean="0">
                <a:ea typeface="+mn-ea"/>
              </a:rPr>
              <a:t>- Facebook</a:t>
            </a:r>
          </a:p>
          <a:p>
            <a:pPr marL="342900" lvl="1" indent="0">
              <a:buFont typeface="Wingdings" panose="05000000000000000000" pitchFamily="2" charset="2"/>
              <a:buNone/>
              <a:defRPr/>
            </a:pPr>
            <a:r>
              <a:rPr lang="en-US" dirty="0" smtClean="0">
                <a:ea typeface="+mn-ea"/>
              </a:rPr>
              <a:t>- Twitter</a:t>
            </a:r>
          </a:p>
          <a:p>
            <a:pPr marL="342900" lvl="1" indent="0">
              <a:buFont typeface="Wingdings" panose="05000000000000000000" pitchFamily="2" charset="2"/>
              <a:buNone/>
              <a:defRPr/>
            </a:pPr>
            <a:r>
              <a:rPr lang="en-US" dirty="0" smtClean="0">
                <a:ea typeface="+mn-ea"/>
              </a:rPr>
              <a:t>- Linked-In</a:t>
            </a:r>
            <a:endParaRPr lang="en-US" dirty="0">
              <a:ea typeface="+mn-ea"/>
            </a:endParaRPr>
          </a:p>
          <a:p>
            <a:pPr>
              <a:defRPr/>
            </a:pPr>
            <a:r>
              <a:rPr lang="en-US" dirty="0" smtClean="0">
                <a:ea typeface="+mn-ea"/>
              </a:rPr>
              <a:t>All of the above constitutes data</a:t>
            </a:r>
          </a:p>
          <a:p>
            <a:pPr>
              <a:defRPr/>
            </a:pPr>
            <a:r>
              <a:rPr lang="en-US" dirty="0" smtClean="0">
                <a:ea typeface="+mn-ea"/>
              </a:rPr>
              <a:t>Search Engines- Google, Bing, Yahoo : collect their own repository of web pages for searching purposes</a:t>
            </a:r>
            <a:endParaRPr lang="en-US" dirty="0">
              <a:ea typeface="+mn-ea"/>
            </a:endParaRPr>
          </a:p>
        </p:txBody>
      </p:sp>
      <p:sp>
        <p:nvSpPr>
          <p:cNvPr id="2" name="Slide Number Placeholder 1"/>
          <p:cNvSpPr>
            <a:spLocks noGrp="1"/>
          </p:cNvSpPr>
          <p:nvPr>
            <p:ph type="sldNum" sz="quarter" idx="12"/>
          </p:nvPr>
        </p:nvSpPr>
        <p:spPr/>
        <p:txBody>
          <a:bodyPr/>
          <a:lstStyle/>
          <a:p>
            <a:fld id="{1D5CD492-2BC6-F348-9965-EC1D86DF57A8}" type="slidenum">
              <a:rPr lang="en-US" smtClean="0"/>
              <a:t>5</a:t>
            </a:fld>
            <a:endParaRPr lang="en-US"/>
          </a:p>
        </p:txBody>
      </p:sp>
    </p:spTree>
    <p:extLst>
      <p:ext uri="{BB962C8B-B14F-4D97-AF65-F5344CB8AC3E}">
        <p14:creationId xmlns:p14="http://schemas.microsoft.com/office/powerpoint/2010/main" val="969780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Recent Developments (2)</a:t>
            </a:r>
          </a:p>
        </p:txBody>
      </p:sp>
      <p:sp>
        <p:nvSpPr>
          <p:cNvPr id="14339" name="Content Placeholder 2"/>
          <p:cNvSpPr>
            <a:spLocks noGrp="1"/>
          </p:cNvSpPr>
          <p:nvPr>
            <p:ph idx="1"/>
          </p:nvPr>
        </p:nvSpPr>
        <p:spPr/>
        <p:txBody>
          <a:bodyPr>
            <a:normAutofit/>
          </a:bodyPr>
          <a:lstStyle/>
          <a:p>
            <a:r>
              <a:rPr lang="en-US" altLang="en-US" dirty="0" smtClean="0"/>
              <a:t>New Technologies are emerging to manage vast amounts of data generated:</a:t>
            </a:r>
          </a:p>
          <a:p>
            <a:pPr marL="342900" lvl="1" indent="0">
              <a:buFont typeface="Wingdings" panose="05000000000000000000" pitchFamily="2" charset="2"/>
              <a:buNone/>
              <a:defRPr/>
            </a:pPr>
            <a:r>
              <a:rPr lang="en-US" dirty="0"/>
              <a:t>- </a:t>
            </a:r>
            <a:r>
              <a:rPr lang="en-US" dirty="0" err="1" smtClean="0"/>
              <a:t>AirBnB</a:t>
            </a:r>
            <a:endParaRPr lang="en-US" dirty="0"/>
          </a:p>
          <a:p>
            <a:pPr marL="342900" lvl="1" indent="0">
              <a:buFont typeface="Wingdings" panose="05000000000000000000" pitchFamily="2" charset="2"/>
              <a:buNone/>
              <a:defRPr/>
            </a:pPr>
            <a:r>
              <a:rPr lang="en-US" dirty="0"/>
              <a:t>- </a:t>
            </a:r>
            <a:r>
              <a:rPr lang="en-US" dirty="0" smtClean="0"/>
              <a:t>Uber</a:t>
            </a:r>
            <a:endParaRPr lang="en-US" dirty="0"/>
          </a:p>
          <a:p>
            <a:pPr marL="342900" lvl="1" indent="0">
              <a:buFont typeface="Wingdings" panose="05000000000000000000" pitchFamily="2" charset="2"/>
              <a:buNone/>
              <a:defRPr/>
            </a:pPr>
            <a:r>
              <a:rPr lang="en-US" dirty="0"/>
              <a:t>- </a:t>
            </a:r>
            <a:r>
              <a:rPr lang="en-US" dirty="0" smtClean="0"/>
              <a:t>Tesla</a:t>
            </a:r>
            <a:endParaRPr lang="en-US" altLang="en-US" dirty="0" smtClean="0"/>
          </a:p>
          <a:p>
            <a:r>
              <a:rPr lang="en-US" altLang="en-US" dirty="0" smtClean="0"/>
              <a:t>Big Data storage systems involving large clusters of distributed computers  </a:t>
            </a:r>
          </a:p>
          <a:p>
            <a:r>
              <a:rPr lang="en-US" altLang="en-US" dirty="0" smtClean="0"/>
              <a:t>NOSQL (Not Only SQL) systems  </a:t>
            </a:r>
          </a:p>
          <a:p>
            <a:r>
              <a:rPr lang="en-US" altLang="en-US" dirty="0" smtClean="0"/>
              <a:t>A large amount of data now resides on the “cloud” which means it is in huge data centers using thousands of machines.</a:t>
            </a:r>
          </a:p>
          <a:p>
            <a:pPr>
              <a:buFont typeface="Wingdings" panose="05000000000000000000" pitchFamily="2" charset="2"/>
              <a:buNone/>
            </a:pPr>
            <a:endParaRPr lang="en-US" altLang="en-US" dirty="0" smtClean="0"/>
          </a:p>
        </p:txBody>
      </p:sp>
      <p:sp>
        <p:nvSpPr>
          <p:cNvPr id="2" name="Slide Number Placeholder 1"/>
          <p:cNvSpPr>
            <a:spLocks noGrp="1"/>
          </p:cNvSpPr>
          <p:nvPr>
            <p:ph type="sldNum" sz="quarter" idx="12"/>
          </p:nvPr>
        </p:nvSpPr>
        <p:spPr/>
        <p:txBody>
          <a:bodyPr/>
          <a:lstStyle/>
          <a:p>
            <a:fld id="{1D5CD492-2BC6-F348-9965-EC1D86DF57A8}" type="slidenum">
              <a:rPr lang="en-US" smtClean="0"/>
              <a:t>6</a:t>
            </a:fld>
            <a:endParaRPr lang="en-US"/>
          </a:p>
        </p:txBody>
      </p:sp>
    </p:spTree>
    <p:extLst>
      <p:ext uri="{BB962C8B-B14F-4D97-AF65-F5344CB8AC3E}">
        <p14:creationId xmlns:p14="http://schemas.microsoft.com/office/powerpoint/2010/main" val="179798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3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4" name="Rectangle 4"/>
          <p:cNvSpPr>
            <a:spLocks noGrp="1" noChangeArrowheads="1"/>
          </p:cNvSpPr>
          <p:nvPr>
            <p:ph type="title"/>
          </p:nvPr>
        </p:nvSpPr>
        <p:spPr/>
        <p:txBody>
          <a:bodyPr/>
          <a:lstStyle/>
          <a:p>
            <a:r>
              <a:rPr lang="en-US" altLang="en-US"/>
              <a:t>Terms and Concepts</a:t>
            </a:r>
          </a:p>
        </p:txBody>
      </p:sp>
      <p:sp>
        <p:nvSpPr>
          <p:cNvPr id="189445" name="Rectangle 5"/>
          <p:cNvSpPr>
            <a:spLocks noGrp="1" noChangeArrowheads="1"/>
          </p:cNvSpPr>
          <p:nvPr>
            <p:ph type="body" idx="1"/>
          </p:nvPr>
        </p:nvSpPr>
        <p:spPr>
          <a:xfrm>
            <a:off x="514350" y="1658939"/>
            <a:ext cx="7886700" cy="4351338"/>
          </a:xfrm>
        </p:spPr>
        <p:txBody>
          <a:bodyPr/>
          <a:lstStyle/>
          <a:p>
            <a:r>
              <a:rPr lang="en-US" altLang="en-US" dirty="0"/>
              <a:t>Database Management System -- DBMS</a:t>
            </a:r>
          </a:p>
          <a:p>
            <a:pPr lvl="1"/>
            <a:r>
              <a:rPr lang="en-US" altLang="en-US" dirty="0"/>
              <a:t>Software system used to define, create, maintain and provide controlled access to the database and </a:t>
            </a:r>
            <a:r>
              <a:rPr lang="en-US" altLang="en-US" i="1" dirty="0"/>
              <a:t>its metadata</a:t>
            </a:r>
          </a:p>
        </p:txBody>
      </p:sp>
      <p:pic>
        <p:nvPicPr>
          <p:cNvPr id="5" name="Picture 4" descr="fig01_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3150" y="2738437"/>
            <a:ext cx="4629150" cy="4002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1D5CD492-2BC6-F348-9965-EC1D86DF57A8}" type="slidenum">
              <a:rPr lang="en-US" smtClean="0"/>
              <a:t>7</a:t>
            </a:fld>
            <a:endParaRPr lang="en-US"/>
          </a:p>
        </p:txBody>
      </p:sp>
    </p:spTree>
    <p:extLst>
      <p:ext uri="{BB962C8B-B14F-4D97-AF65-F5344CB8AC3E}">
        <p14:creationId xmlns:p14="http://schemas.microsoft.com/office/powerpoint/2010/main" val="28262482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2" name="Rectangle 6"/>
          <p:cNvSpPr>
            <a:spLocks noGrp="1" noChangeArrowheads="1"/>
          </p:cNvSpPr>
          <p:nvPr>
            <p:ph type="title"/>
          </p:nvPr>
        </p:nvSpPr>
        <p:spPr/>
        <p:txBody>
          <a:bodyPr/>
          <a:lstStyle/>
          <a:p>
            <a:r>
              <a:rPr lang="en-US" altLang="en-US"/>
              <a:t>Terms and Concepts</a:t>
            </a:r>
          </a:p>
        </p:txBody>
      </p:sp>
      <p:sp>
        <p:nvSpPr>
          <p:cNvPr id="188423" name="Rectangle 7"/>
          <p:cNvSpPr>
            <a:spLocks noGrp="1" noChangeArrowheads="1"/>
          </p:cNvSpPr>
          <p:nvPr>
            <p:ph type="body" idx="1"/>
          </p:nvPr>
        </p:nvSpPr>
        <p:spPr/>
        <p:txBody>
          <a:bodyPr>
            <a:normAutofit/>
          </a:bodyPr>
          <a:lstStyle/>
          <a:p>
            <a:r>
              <a:rPr lang="en-US" altLang="en-US" dirty="0"/>
              <a:t>Metadata</a:t>
            </a:r>
          </a:p>
          <a:p>
            <a:pPr lvl="1"/>
            <a:r>
              <a:rPr lang="en-US" altLang="en-US" dirty="0"/>
              <a:t>Data about </a:t>
            </a:r>
            <a:r>
              <a:rPr lang="en-US" altLang="en-US" dirty="0" smtClean="0"/>
              <a:t>data. In </a:t>
            </a:r>
            <a:r>
              <a:rPr lang="en-US" altLang="en-US" dirty="0"/>
              <a:t>DBMS </a:t>
            </a:r>
            <a:r>
              <a:rPr lang="en-US" altLang="en-US" dirty="0" smtClean="0"/>
              <a:t>this means </a:t>
            </a:r>
            <a:r>
              <a:rPr lang="en-US" altLang="en-US" dirty="0"/>
              <a:t>all of the characteristics describing the attributes of an </a:t>
            </a:r>
            <a:r>
              <a:rPr lang="en-US" altLang="en-US" dirty="0" smtClean="0"/>
              <a:t>entity </a:t>
            </a:r>
          </a:p>
          <a:p>
            <a:pPr marL="854075" lvl="3"/>
            <a:r>
              <a:rPr lang="en-US" altLang="en-US" sz="1600" dirty="0" smtClean="0"/>
              <a:t>name of attribute</a:t>
            </a:r>
          </a:p>
          <a:p>
            <a:pPr marL="854075" lvl="3"/>
            <a:r>
              <a:rPr lang="en-US" altLang="en-US" sz="1600" dirty="0" smtClean="0"/>
              <a:t>data type of attribute</a:t>
            </a:r>
          </a:p>
          <a:p>
            <a:pPr marL="854075" lvl="3"/>
            <a:r>
              <a:rPr lang="en-US" altLang="en-US" sz="1600" dirty="0" smtClean="0"/>
              <a:t>size of the attribute</a:t>
            </a:r>
          </a:p>
          <a:p>
            <a:pPr marL="854075" lvl="3"/>
            <a:r>
              <a:rPr lang="en-US" altLang="en-US" sz="1600" dirty="0" smtClean="0"/>
              <a:t>format or special characteristics</a:t>
            </a:r>
          </a:p>
          <a:p>
            <a:pPr lvl="1"/>
            <a:r>
              <a:rPr lang="en-US" altLang="en-US" dirty="0" smtClean="0"/>
              <a:t>Characteristics </a:t>
            </a:r>
            <a:r>
              <a:rPr lang="en-US" altLang="en-US" dirty="0"/>
              <a:t>of files or relations</a:t>
            </a:r>
          </a:p>
          <a:p>
            <a:pPr lvl="2"/>
            <a:r>
              <a:rPr lang="en-US" altLang="en-US" dirty="0" smtClean="0"/>
              <a:t>name, content,  notes, etc.</a:t>
            </a:r>
          </a:p>
          <a:p>
            <a:r>
              <a:rPr lang="en-US" altLang="en-US" dirty="0" smtClean="0"/>
              <a:t>Data </a:t>
            </a:r>
            <a:r>
              <a:rPr lang="en-US" altLang="en-US" dirty="0"/>
              <a:t>Dictionary</a:t>
            </a:r>
          </a:p>
          <a:p>
            <a:pPr lvl="1"/>
            <a:r>
              <a:rPr lang="en-US" altLang="en-US" i="1" dirty="0"/>
              <a:t>AKA </a:t>
            </a:r>
            <a:r>
              <a:rPr lang="en-US" altLang="en-US" b="1" i="1" dirty="0"/>
              <a:t>Repository (old usage)</a:t>
            </a:r>
          </a:p>
          <a:p>
            <a:pPr lvl="1"/>
            <a:r>
              <a:rPr lang="en-US" altLang="en-US" dirty="0"/>
              <a:t>The place where all </a:t>
            </a:r>
            <a:r>
              <a:rPr lang="en-US" altLang="en-US" i="1" dirty="0"/>
              <a:t>metadata</a:t>
            </a:r>
            <a:r>
              <a:rPr lang="en-US" altLang="en-US" dirty="0"/>
              <a:t> for a particular database is stored</a:t>
            </a:r>
          </a:p>
          <a:p>
            <a:pPr lvl="1"/>
            <a:r>
              <a:rPr lang="en-US" altLang="en-US" dirty="0"/>
              <a:t>may also include information on relationships between files or tables in a particular database</a:t>
            </a:r>
          </a:p>
        </p:txBody>
      </p:sp>
      <p:sp>
        <p:nvSpPr>
          <p:cNvPr id="2" name="Slide Number Placeholder 1"/>
          <p:cNvSpPr>
            <a:spLocks noGrp="1"/>
          </p:cNvSpPr>
          <p:nvPr>
            <p:ph type="sldNum" sz="quarter" idx="12"/>
          </p:nvPr>
        </p:nvSpPr>
        <p:spPr/>
        <p:txBody>
          <a:bodyPr/>
          <a:lstStyle/>
          <a:p>
            <a:fld id="{1D5CD492-2BC6-F348-9965-EC1D86DF57A8}" type="slidenum">
              <a:rPr lang="en-US" smtClean="0"/>
              <a:t>8</a:t>
            </a:fld>
            <a:endParaRPr lang="en-US"/>
          </a:p>
        </p:txBody>
      </p:sp>
    </p:spTree>
    <p:extLst>
      <p:ext uri="{BB962C8B-B14F-4D97-AF65-F5344CB8AC3E}">
        <p14:creationId xmlns:p14="http://schemas.microsoft.com/office/powerpoint/2010/main" val="2855797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842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842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842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842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842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842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842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842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842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842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4"/>
          <p:cNvSpPr>
            <a:spLocks noGrp="1" noChangeArrowheads="1"/>
          </p:cNvSpPr>
          <p:nvPr>
            <p:ph type="title"/>
          </p:nvPr>
        </p:nvSpPr>
        <p:spPr/>
        <p:txBody>
          <a:bodyPr/>
          <a:lstStyle/>
          <a:p>
            <a:pPr eaLnBrk="1" hangingPunct="1"/>
            <a:r>
              <a:rPr lang="en-US" altLang="en-US" smtClean="0"/>
              <a:t>Historical Development of Database Technology</a:t>
            </a:r>
          </a:p>
        </p:txBody>
      </p:sp>
      <p:sp>
        <p:nvSpPr>
          <p:cNvPr id="57348" name="Rectangle 5"/>
          <p:cNvSpPr>
            <a:spLocks noGrp="1" noChangeArrowheads="1"/>
          </p:cNvSpPr>
          <p:nvPr>
            <p:ph type="body" idx="1"/>
          </p:nvPr>
        </p:nvSpPr>
        <p:spPr/>
        <p:txBody>
          <a:bodyPr/>
          <a:lstStyle/>
          <a:p>
            <a:pPr eaLnBrk="1" hangingPunct="1"/>
            <a:r>
              <a:rPr lang="en-US" altLang="en-US" sz="2400" dirty="0" smtClean="0"/>
              <a:t>Early Database Applications:</a:t>
            </a:r>
          </a:p>
          <a:p>
            <a:pPr lvl="1" eaLnBrk="1" hangingPunct="1"/>
            <a:r>
              <a:rPr lang="en-US" altLang="en-US" sz="2200" dirty="0" smtClean="0"/>
              <a:t>The Hierarchical and Network Models were introduced in mid 1960s and dominated during the seventies.</a:t>
            </a:r>
          </a:p>
          <a:p>
            <a:pPr lvl="1" eaLnBrk="1" hangingPunct="1"/>
            <a:r>
              <a:rPr lang="en-US" altLang="en-US" sz="2200" dirty="0" smtClean="0"/>
              <a:t>A bulk of the worldwide database processing still occurs using these models, particularly, the hierarchical model using IBM’s IMS system.</a:t>
            </a:r>
          </a:p>
          <a:p>
            <a:pPr eaLnBrk="1" hangingPunct="1"/>
            <a:r>
              <a:rPr lang="en-US" altLang="en-US" sz="2400" dirty="0" smtClean="0"/>
              <a:t>Relational Model based Systems:</a:t>
            </a:r>
          </a:p>
          <a:p>
            <a:pPr lvl="1" eaLnBrk="1" hangingPunct="1"/>
            <a:r>
              <a:rPr lang="en-US" altLang="en-US" sz="2200" dirty="0" smtClean="0"/>
              <a:t>Relational model was originally introduced in 1970, was heavily researched and experimented within IBM Research and several universities.</a:t>
            </a:r>
          </a:p>
          <a:p>
            <a:pPr lvl="1" eaLnBrk="1" hangingPunct="1"/>
            <a:r>
              <a:rPr lang="en-US" altLang="en-US" sz="2200" dirty="0" smtClean="0"/>
              <a:t>Relational DBMS Products emerged in the early 1980s.</a:t>
            </a:r>
          </a:p>
        </p:txBody>
      </p:sp>
      <p:sp>
        <p:nvSpPr>
          <p:cNvPr id="2" name="Slide Number Placeholder 1"/>
          <p:cNvSpPr>
            <a:spLocks noGrp="1"/>
          </p:cNvSpPr>
          <p:nvPr>
            <p:ph type="sldNum" sz="quarter" idx="12"/>
          </p:nvPr>
        </p:nvSpPr>
        <p:spPr/>
        <p:txBody>
          <a:bodyPr/>
          <a:lstStyle/>
          <a:p>
            <a:fld id="{1D5CD492-2BC6-F348-9965-EC1D86DF57A8}" type="slidenum">
              <a:rPr lang="en-US" smtClean="0"/>
              <a:t>9</a:t>
            </a:fld>
            <a:endParaRPr lang="en-US"/>
          </a:p>
        </p:txBody>
      </p:sp>
    </p:spTree>
    <p:extLst>
      <p:ext uri="{BB962C8B-B14F-4D97-AF65-F5344CB8AC3E}">
        <p14:creationId xmlns:p14="http://schemas.microsoft.com/office/powerpoint/2010/main" val="1750122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348">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734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4825</TotalTime>
  <Words>2776</Words>
  <Application>Microsoft Office PowerPoint</Application>
  <PresentationFormat>On-screen Show (4:3)</PresentationFormat>
  <Paragraphs>369</Paragraphs>
  <Slides>44</Slides>
  <Notes>37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MS PGothic</vt:lpstr>
      <vt:lpstr>MS PGothic</vt:lpstr>
      <vt:lpstr>Arial</vt:lpstr>
      <vt:lpstr>Arial Black</vt:lpstr>
      <vt:lpstr>Calibri</vt:lpstr>
      <vt:lpstr>Tahoma</vt:lpstr>
      <vt:lpstr>Times New Roman</vt:lpstr>
      <vt:lpstr>Wingdings</vt:lpstr>
      <vt:lpstr>Office Theme</vt:lpstr>
      <vt:lpstr>Introduction to DBMS</vt:lpstr>
      <vt:lpstr>What is a Database?</vt:lpstr>
      <vt:lpstr>Files, Databases and Mini-world</vt:lpstr>
      <vt:lpstr>Types of Databases and Database Applications</vt:lpstr>
      <vt:lpstr>Recent Developments</vt:lpstr>
      <vt:lpstr>Recent Developments (2)</vt:lpstr>
      <vt:lpstr>Terms and Concepts</vt:lpstr>
      <vt:lpstr>Terms and Concepts</vt:lpstr>
      <vt:lpstr>Historical Development of Database Technology</vt:lpstr>
      <vt:lpstr>Historical Development of Database Technology (continued)</vt:lpstr>
      <vt:lpstr>Historical Development of Database Technology (continued)</vt:lpstr>
      <vt:lpstr>Extending Database Capabilities (1)</vt:lpstr>
      <vt:lpstr>Extending Database Capabilities (2)</vt:lpstr>
      <vt:lpstr>Extending Database Capabilities (3)</vt:lpstr>
      <vt:lpstr> When not to use a DBMS</vt:lpstr>
      <vt:lpstr> When not to use a DBMS</vt:lpstr>
      <vt:lpstr>From File Systems to DBMS</vt:lpstr>
      <vt:lpstr>DBMS Benefits</vt:lpstr>
      <vt:lpstr>Data Models</vt:lpstr>
      <vt:lpstr>Categories of Data Models</vt:lpstr>
      <vt:lpstr>Schemas vs. Instances</vt:lpstr>
      <vt:lpstr>Database Schema vs. Database State</vt:lpstr>
      <vt:lpstr>Example of a Database Schema</vt:lpstr>
      <vt:lpstr>Example of a database state</vt:lpstr>
      <vt:lpstr>Three-Schema Architecture</vt:lpstr>
      <vt:lpstr>The three-schema architecture</vt:lpstr>
      <vt:lpstr>Three-Schema Architecture</vt:lpstr>
      <vt:lpstr>Data Independence</vt:lpstr>
      <vt:lpstr>Data Independence (continued)</vt:lpstr>
      <vt:lpstr>Class Activity 1</vt:lpstr>
      <vt:lpstr>DBMS Languages</vt:lpstr>
      <vt:lpstr>DBMS Languages</vt:lpstr>
      <vt:lpstr>DBMS Languages</vt:lpstr>
      <vt:lpstr>Types of DML</vt:lpstr>
      <vt:lpstr>DBMS Interfaces</vt:lpstr>
      <vt:lpstr>Typical DBMS Component Modules</vt:lpstr>
      <vt:lpstr>Database System Utilities</vt:lpstr>
      <vt:lpstr>Centralized and  Client-Server DBMS Architectures </vt:lpstr>
      <vt:lpstr>Basic 2-tier Client-Server Architectures</vt:lpstr>
      <vt:lpstr>Clients</vt:lpstr>
      <vt:lpstr>DBMS Server</vt:lpstr>
      <vt:lpstr>Two Tier Client-Server Architecture</vt:lpstr>
      <vt:lpstr>Three Tier Client-Server Architecture</vt:lpstr>
      <vt:lpstr>Three-tier client-server architecture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 </dc:title>
  <cp:lastModifiedBy>sam</cp:lastModifiedBy>
  <cp:revision>150</cp:revision>
  <dcterms:created xsi:type="dcterms:W3CDTF">2009-12-29T10:39:27Z</dcterms:created>
  <dcterms:modified xsi:type="dcterms:W3CDTF">2018-06-18T13:36:24Z</dcterms:modified>
</cp:coreProperties>
</file>