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3" r:id="rId3"/>
    <p:sldId id="314" r:id="rId4"/>
    <p:sldId id="315" r:id="rId5"/>
    <p:sldId id="312" r:id="rId6"/>
    <p:sldId id="277" r:id="rId7"/>
    <p:sldId id="279" r:id="rId8"/>
    <p:sldId id="318" r:id="rId9"/>
    <p:sldId id="337" r:id="rId10"/>
    <p:sldId id="333" r:id="rId11"/>
    <p:sldId id="330" r:id="rId12"/>
    <p:sldId id="334" r:id="rId13"/>
    <p:sldId id="331" r:id="rId14"/>
    <p:sldId id="332" r:id="rId15"/>
    <p:sldId id="335" r:id="rId16"/>
    <p:sldId id="336" r:id="rId17"/>
    <p:sldId id="324" r:id="rId18"/>
    <p:sldId id="325" r:id="rId19"/>
    <p:sldId id="326" r:id="rId20"/>
    <p:sldId id="327" r:id="rId21"/>
    <p:sldId id="328" r:id="rId22"/>
    <p:sldId id="329" r:id="rId23"/>
    <p:sldId id="281" r:id="rId24"/>
    <p:sldId id="321" r:id="rId25"/>
    <p:sldId id="322" r:id="rId26"/>
    <p:sldId id="323" r:id="rId27"/>
    <p:sldId id="284" r:id="rId28"/>
    <p:sldId id="286" r:id="rId29"/>
    <p:sldId id="287" r:id="rId30"/>
    <p:sldId id="346" r:id="rId31"/>
    <p:sldId id="347" r:id="rId32"/>
    <p:sldId id="338" r:id="rId33"/>
    <p:sldId id="339" r:id="rId34"/>
    <p:sldId id="288" r:id="rId35"/>
    <p:sldId id="289" r:id="rId36"/>
    <p:sldId id="290" r:id="rId37"/>
    <p:sldId id="292" r:id="rId38"/>
    <p:sldId id="293" r:id="rId39"/>
    <p:sldId id="297" r:id="rId40"/>
    <p:sldId id="298" r:id="rId41"/>
    <p:sldId id="340" r:id="rId42"/>
    <p:sldId id="341" r:id="rId43"/>
    <p:sldId id="342" r:id="rId44"/>
    <p:sldId id="343" r:id="rId45"/>
    <p:sldId id="320" r:id="rId46"/>
    <p:sldId id="294" r:id="rId47"/>
    <p:sldId id="344" r:id="rId48"/>
    <p:sldId id="345" r:id="rId49"/>
    <p:sldId id="300" r:id="rId50"/>
    <p:sldId id="301" r:id="rId51"/>
    <p:sldId id="302" r:id="rId52"/>
    <p:sldId id="304" r:id="rId53"/>
    <p:sldId id="305" r:id="rId54"/>
    <p:sldId id="306" r:id="rId55"/>
    <p:sldId id="307" r:id="rId56"/>
    <p:sldId id="348" r:id="rId57"/>
    <p:sldId id="311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AB2BA-667D-455A-A087-28D72F703D3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02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549E69-DE92-4743-945A-FA6F2301CF3A}" type="slidenum">
              <a:rPr lang="en-CA" altLang="en-US" sz="1200">
                <a:latin typeface="Tahoma" pitchFamily="34" charset="0"/>
              </a:rPr>
              <a:pPr/>
              <a:t>50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0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5F5C62-AE4A-495F-8B21-58609C8E892C}" type="slidenum">
              <a:rPr lang="en-CA" altLang="en-US" sz="1200">
                <a:latin typeface="Tahoma" pitchFamily="34" charset="0"/>
              </a:rPr>
              <a:pPr/>
              <a:t>52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20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D2EF98-A426-4D03-AB22-37D838E9C7D1}" type="slidenum">
              <a:rPr lang="en-CA" altLang="en-US" sz="1200">
                <a:latin typeface="Tahoma" pitchFamily="34" charset="0"/>
              </a:rPr>
              <a:pPr/>
              <a:t>54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95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CFF88F-5903-402E-B2F0-2793AB77247A}" type="slidenum">
              <a:rPr lang="en-CA" altLang="en-US" sz="1200">
                <a:latin typeface="Tahoma" pitchFamily="34" charset="0"/>
              </a:rPr>
              <a:pPr/>
              <a:t>55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32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201B3-7F4F-4ED6-889D-32EFF920ECB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0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10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67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B6BCB-D39C-4C7C-B756-B99AB0C190C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24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81601-3F14-4512-99E6-842AE49FABB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48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5BF5C-31AD-4AC4-A8C5-3D2BC7100B36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6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54C26-29DB-440A-9517-269FE1FB9DF9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4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B3082-FC89-4BC3-9C7C-2923FCB6B1B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674F0A-F428-4218-85F7-CB6FA4DE0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SQL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DBE92816-9A64-4BC1-89B4-205F9A5425C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Connecting to MySQL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MySQL provides an interactive shell for creating tables, inserting data, etc.</a:t>
            </a:r>
          </a:p>
          <a:p>
            <a:r>
              <a:rPr lang="en-US" altLang="en-US"/>
              <a:t>On Windows, just go to c:\mysql\bin, and type: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mysql</a:t>
            </a:r>
          </a:p>
          <a:p>
            <a:r>
              <a:rPr lang="en-US" altLang="en-US">
                <a:cs typeface="Arial" panose="020B0604020202020204" pitchFamily="34" charset="0"/>
              </a:rPr>
              <a:t>Or, click on the Windows icon</a:t>
            </a:r>
          </a:p>
        </p:txBody>
      </p:sp>
    </p:spTree>
    <p:extLst>
      <p:ext uri="{BB962C8B-B14F-4D97-AF65-F5344CB8AC3E}">
        <p14:creationId xmlns:p14="http://schemas.microsoft.com/office/powerpoint/2010/main" val="9103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>
                <a:ea typeface="ＭＳ Ｐゴシック" pitchFamily="34" charset="-128"/>
              </a:rPr>
              <a:t>Mysql</a:t>
            </a:r>
            <a:r>
              <a:rPr lang="en-US" altLang="en-US" sz="2800" dirty="0" smtClean="0">
                <a:ea typeface="ＭＳ Ｐゴシック" pitchFamily="34" charset="-128"/>
              </a:rPr>
              <a:t> Script File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0" y="1687512"/>
            <a:ext cx="8431375" cy="5086511"/>
          </a:xfrm>
        </p:spPr>
        <p:txBody>
          <a:bodyPr>
            <a:norm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you can execute a script with the SOURCE command. For example, suppose we have the following script file</a:t>
            </a:r>
            <a:r>
              <a:rPr lang="en-US" dirty="0" smtClean="0"/>
              <a:t>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42729"/>
                </a:solidFill>
              </a:rPr>
              <a:t>If </a:t>
            </a:r>
            <a:r>
              <a:rPr lang="en-US" altLang="en-US" dirty="0">
                <a:solidFill>
                  <a:srgbClr val="242729"/>
                </a:solidFill>
              </a:rPr>
              <a:t>you’re at the MySQL command line </a:t>
            </a:r>
            <a:r>
              <a:rPr lang="en-US" altLang="en-US" dirty="0" err="1">
                <a:solidFill>
                  <a:srgbClr val="242729"/>
                </a:solidFill>
              </a:rPr>
              <a:t>mysql</a:t>
            </a:r>
            <a:r>
              <a:rPr lang="en-US" altLang="en-US" dirty="0">
                <a:solidFill>
                  <a:srgbClr val="242729"/>
                </a:solidFill>
              </a:rPr>
              <a:t>&gt; you have to declare the SQL file as source.</a:t>
            </a:r>
            <a:endParaRPr lang="en-US" altLang="en-US" dirty="0">
              <a:solidFill>
                <a:srgbClr val="303336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303336"/>
                </a:solidFill>
              </a:rPr>
              <a:t>       </a:t>
            </a:r>
            <a:r>
              <a:rPr lang="en-US" altLang="en-US" sz="1800" dirty="0" err="1" smtClean="0">
                <a:solidFill>
                  <a:srgbClr val="303336"/>
                </a:solidFill>
              </a:rPr>
              <a:t>mysql</a:t>
            </a:r>
            <a:r>
              <a:rPr lang="en-US" altLang="en-US" sz="1800" dirty="0">
                <a:solidFill>
                  <a:srgbClr val="303336"/>
                </a:solidFill>
              </a:rPr>
              <a:t>&gt; source \</a:t>
            </a:r>
            <a:r>
              <a:rPr lang="en-US" altLang="en-US" sz="1800" dirty="0" smtClean="0">
                <a:solidFill>
                  <a:srgbClr val="303336"/>
                </a:solidFill>
              </a:rPr>
              <a:t>home\</a:t>
            </a:r>
            <a:r>
              <a:rPr lang="en-US" altLang="en-US" sz="1800" dirty="0" smtClean="0">
                <a:solidFill>
                  <a:srgbClr val="101094"/>
                </a:solidFill>
              </a:rPr>
              <a:t>user</a:t>
            </a:r>
            <a:r>
              <a:rPr lang="en-US" altLang="en-US" sz="1800" dirty="0" smtClean="0">
                <a:solidFill>
                  <a:srgbClr val="303336"/>
                </a:solidFill>
              </a:rPr>
              <a:t>\Desktop\</a:t>
            </a:r>
            <a:r>
              <a:rPr lang="en-US" altLang="en-US" sz="1800" dirty="0" err="1" smtClean="0">
                <a:solidFill>
                  <a:srgbClr val="303336"/>
                </a:solidFill>
              </a:rPr>
              <a:t>Company.sql</a:t>
            </a:r>
            <a:r>
              <a:rPr lang="en-US" altLang="en-US" sz="1800" dirty="0">
                <a:solidFill>
                  <a:srgbClr val="303336"/>
                </a:solidFill>
              </a:rPr>
              <a:t>;</a:t>
            </a:r>
            <a:r>
              <a:rPr lang="en-US" altLang="en-US" sz="1800" dirty="0"/>
              <a:t> </a:t>
            </a:r>
            <a:endParaRPr lang="en-US" altLang="en-US" sz="1800" dirty="0" smtClean="0"/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Company;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company;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TABLE IF EXISTS employees;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TABLE employees (id INT,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VARCHAR(20),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VARCHAR(30));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employees (id,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VALUES (1, 'John', 'Doe');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employees (id,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VALUES (2, 'Bob', 'Smith');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employees (id,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last_name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VALUES (3, 'Jane', 'Doe');</a:t>
            </a:r>
          </a:p>
          <a:p>
            <a:pPr marL="1027113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* FROM employees;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As you can see, the script switches to the </a:t>
            </a:r>
            <a:r>
              <a:rPr lang="en-US" dirty="0" smtClean="0"/>
              <a:t>‘Company' database, </a:t>
            </a:r>
            <a:r>
              <a:rPr lang="en-US" dirty="0"/>
              <a:t>drops the 'employees' table if it exists, creates the table, inserts three rows, and then displays the contents of the table.</a:t>
            </a: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5AE31289-0853-4185-917E-9A896FD57E3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Session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For example: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Enter password:  *****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Welcome to the MySQL monitor.  Commands end with ; or \g.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Your MySQL connection id is 241 to server version: 3.23.49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Type 'help;' or '\h' for help. Type '\c' to clear the buffer.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mysql&gt;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To exit the MySQL Shell, just type QUIT or EXIT: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mysql&gt; QUIT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mysql&gt;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exit</a:t>
            </a:r>
            <a:endParaRPr lang="en-US" altLang="en-US" sz="14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6C357A63-0939-4922-A63A-6CF509B0977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Canceling a Command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you decide you don't want to execute a command that you are in the process of entering, cancel it by typing \c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mysql&gt; SELECT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-&gt; USER()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-&gt; \c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mysql&gt;</a:t>
            </a:r>
          </a:p>
        </p:txBody>
      </p:sp>
    </p:spTree>
    <p:extLst>
      <p:ext uri="{BB962C8B-B14F-4D97-AF65-F5344CB8AC3E}">
        <p14:creationId xmlns:p14="http://schemas.microsoft.com/office/powerpoint/2010/main" val="26268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CD0D49B0-AA38-43B3-9FC1-D6035F9CD53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Database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To get started on your own database, first check which databases currently exist.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 the SHOW statement to find out which databases currently exist on the server: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mysql</a:t>
            </a:r>
            <a:r>
              <a:rPr lang="en-US" altLang="en-US" sz="2000" b="1" dirty="0">
                <a:latin typeface="Courier New" panose="02070309020205020404" pitchFamily="49" charset="0"/>
              </a:rPr>
              <a:t>&gt;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SHOW DATABASES;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+----------+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| Database |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+----------+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|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mysql</a:t>
            </a:r>
            <a:r>
              <a:rPr lang="en-US" altLang="en-US" sz="2000" b="1" dirty="0">
                <a:latin typeface="Courier New" panose="02070309020205020404" pitchFamily="49" charset="0"/>
              </a:rPr>
              <a:t>    |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| test     |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+----------+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2 rows in set (0.01 sec)</a:t>
            </a:r>
          </a:p>
        </p:txBody>
      </p:sp>
    </p:spTree>
    <p:extLst>
      <p:ext uri="{BB962C8B-B14F-4D97-AF65-F5344CB8AC3E}">
        <p14:creationId xmlns:p14="http://schemas.microsoft.com/office/powerpoint/2010/main" val="40856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278A88DF-406D-4858-A97D-F56C21E501B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Database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create a new database, issue the “create database” command:</a:t>
            </a:r>
          </a:p>
          <a:p>
            <a:pPr lvl="1"/>
            <a:r>
              <a:rPr lang="en-US" altLang="en-US" sz="2400" b="1" dirty="0" err="1">
                <a:latin typeface="Courier New" panose="02070309020205020404" pitchFamily="49" charset="0"/>
              </a:rPr>
              <a:t>mysql</a:t>
            </a:r>
            <a:r>
              <a:rPr lang="en-US" altLang="en-US" sz="2400" b="1" dirty="0">
                <a:latin typeface="Courier New" panose="02070309020205020404" pitchFamily="49" charset="0"/>
              </a:rPr>
              <a:t>&gt; </a:t>
            </a:r>
            <a:r>
              <a:rPr lang="en-US" altLang="en-US" sz="2400" b="1" dirty="0" smtClean="0">
                <a:latin typeface="Courier New" panose="02070309020205020404" pitchFamily="49" charset="0"/>
              </a:rPr>
              <a:t>CREATE DATABASE Company;</a:t>
            </a:r>
            <a:endParaRPr lang="en-US" altLang="en-US" sz="2400" dirty="0"/>
          </a:p>
          <a:p>
            <a:r>
              <a:rPr lang="en-US" altLang="en-US" dirty="0"/>
              <a:t>To the select a database, issue the “use” command:</a:t>
            </a:r>
          </a:p>
          <a:p>
            <a:pPr lvl="1"/>
            <a:r>
              <a:rPr lang="en-US" altLang="en-US" sz="2400" b="1" dirty="0" err="1">
                <a:latin typeface="Courier New" panose="02070309020205020404" pitchFamily="49" charset="0"/>
              </a:rPr>
              <a:t>mysql</a:t>
            </a:r>
            <a:r>
              <a:rPr lang="en-US" altLang="en-US" sz="2400" b="1" dirty="0">
                <a:latin typeface="Courier New" panose="02070309020205020404" pitchFamily="49" charset="0"/>
              </a:rPr>
              <a:t>&gt; </a:t>
            </a:r>
            <a:r>
              <a:rPr lang="en-US" altLang="en-US" sz="2400" b="1" dirty="0" smtClean="0">
                <a:latin typeface="Courier New" panose="02070309020205020404" pitchFamily="49" charset="0"/>
              </a:rPr>
              <a:t>USE Company;</a:t>
            </a:r>
            <a:endParaRPr lang="en-US" altLang="en-US" dirty="0"/>
          </a:p>
          <a:p>
            <a:r>
              <a:rPr lang="en-US" altLang="en-US" dirty="0" smtClean="0"/>
              <a:t>Use the Drop command to delete if the database already exist:</a:t>
            </a:r>
            <a:endParaRPr lang="en-US" altLang="en-US" dirty="0"/>
          </a:p>
          <a:p>
            <a:pPr lvl="1"/>
            <a:r>
              <a:rPr lang="en-US" altLang="en-US" sz="2400" b="1" dirty="0" err="1" smtClean="0">
                <a:latin typeface="Courier New" panose="02070309020205020404" pitchFamily="49" charset="0"/>
              </a:rPr>
              <a:t>mysql</a:t>
            </a:r>
            <a:r>
              <a:rPr lang="en-US" altLang="en-US" sz="2400" b="1" dirty="0" smtClean="0">
                <a:latin typeface="Courier New" panose="02070309020205020404" pitchFamily="49" charset="0"/>
              </a:rPr>
              <a:t>&gt; DROP DATABASE IF EXISTS Company</a:t>
            </a:r>
            <a:r>
              <a:rPr lang="en-US" altLang="en-US" sz="2400" b="1" dirty="0">
                <a:latin typeface="Courier New" panose="02070309020205020404" pitchFamily="49" charset="0"/>
              </a:rPr>
              <a:t>;</a:t>
            </a:r>
            <a:endParaRPr lang="en-US" altLang="en-US" sz="24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4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3FEA5B65-7C1C-41B1-8EE7-FB5531D063E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Table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you have selected a database, you can view all database tables: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mysql&gt; show tables;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Empty set (0.02 sec)</a:t>
            </a:r>
          </a:p>
          <a:p>
            <a:r>
              <a:rPr lang="en-US" altLang="en-US"/>
              <a:t>An empty set indicates that I have not created any tables yet.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endParaRPr lang="en-US" altLang="en-US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6531" y="671804"/>
            <a:ext cx="8791769" cy="1018885"/>
          </a:xfrm>
        </p:spPr>
        <p:txBody>
          <a:bodyPr/>
          <a:lstStyle/>
          <a:p>
            <a:r>
              <a:rPr lang="en-US" altLang="en-US" dirty="0" smtClean="0">
                <a:latin typeface="Verdana" pitchFamily="-104" charset="0"/>
                <a:ea typeface="ＭＳ Ｐゴシック" pitchFamily="34" charset="-128"/>
              </a:rPr>
              <a:t>COMPANY relational database schema</a:t>
            </a:r>
          </a:p>
        </p:txBody>
      </p:sp>
      <p:pic>
        <p:nvPicPr>
          <p:cNvPr id="26627" name="Picture 2" descr="fig05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524000"/>
            <a:ext cx="7077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4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51" y="628261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ERD for the COMPANY database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782"/>
            <a:ext cx="6859555" cy="47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Verdana" pitchFamily="-104" charset="0"/>
                <a:ea typeface="ＭＳ Ｐゴシック" pitchFamily="34" charset="-128"/>
              </a:rPr>
              <a:t>One possible database state for the COMPANY relational database schema</a:t>
            </a:r>
          </a:p>
        </p:txBody>
      </p:sp>
      <p:pic>
        <p:nvPicPr>
          <p:cNvPr id="27651" name="Picture 3" descr="fig05_06continue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A389-A2E7-4EBD-803F-FA52CE313C8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SQL functions fit into two broad categories:</a:t>
            </a:r>
          </a:p>
          <a:p>
            <a:pPr lvl="1"/>
            <a:r>
              <a:rPr lang="en-US" altLang="en-US" sz="2400" dirty="0"/>
              <a:t>Data definition language</a:t>
            </a:r>
          </a:p>
          <a:p>
            <a:pPr lvl="2"/>
            <a:r>
              <a:rPr lang="en-US" altLang="en-US" sz="1800" dirty="0"/>
              <a:t>SQL includes commands to:</a:t>
            </a:r>
          </a:p>
          <a:p>
            <a:pPr lvl="3"/>
            <a:r>
              <a:rPr lang="en-US" altLang="en-US" sz="1600" dirty="0"/>
              <a:t>Create database objects, such as tables, indexes, and views</a:t>
            </a:r>
          </a:p>
          <a:p>
            <a:pPr lvl="3"/>
            <a:r>
              <a:rPr lang="en-US" altLang="en-US" sz="1600" dirty="0"/>
              <a:t>Define access rights to those database objects</a:t>
            </a:r>
          </a:p>
          <a:p>
            <a:pPr lvl="1"/>
            <a:r>
              <a:rPr lang="en-US" altLang="en-US" sz="2400" dirty="0"/>
              <a:t>Data manipulation language</a:t>
            </a:r>
          </a:p>
          <a:p>
            <a:pPr lvl="2"/>
            <a:r>
              <a:rPr lang="en-US" altLang="en-US" sz="1800" dirty="0"/>
              <a:t>Includes commands to insert, update, delete, and retrieve data within database tables</a:t>
            </a:r>
          </a:p>
        </p:txBody>
      </p:sp>
    </p:spTree>
    <p:extLst>
      <p:ext uri="{BB962C8B-B14F-4D97-AF65-F5344CB8AC3E}">
        <p14:creationId xmlns:p14="http://schemas.microsoft.com/office/powerpoint/2010/main" val="23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328613"/>
            <a:ext cx="7796212" cy="992187"/>
          </a:xfrm>
        </p:spPr>
        <p:txBody>
          <a:bodyPr>
            <a:normAutofit fontScale="90000"/>
          </a:bodyPr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One possible database state for the COMPANY relational database schema – continued</a:t>
            </a:r>
          </a:p>
        </p:txBody>
      </p:sp>
      <p:pic>
        <p:nvPicPr>
          <p:cNvPr id="28675" name="Picture 2" descr="fig05_06continued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229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5588" y="169863"/>
            <a:ext cx="8126412" cy="1201737"/>
          </a:xfrm>
        </p:spPr>
        <p:txBody>
          <a:bodyPr anchor="ctr"/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SQL CREATE TABLE data definition statements for defining the COMPANY schema</a:t>
            </a:r>
            <a:endParaRPr lang="en-US" altLang="en-US" i="1" dirty="0" smtClean="0">
              <a:latin typeface="Verdana" pitchFamily="-104" charset="0"/>
              <a:ea typeface="ＭＳ Ｐゴシック" pitchFamily="34" charset="-128"/>
            </a:endParaRPr>
          </a:p>
        </p:txBody>
      </p:sp>
      <p:pic>
        <p:nvPicPr>
          <p:cNvPr id="29699" name="Picture 2" descr="fig06_01continue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9436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668963" y="6423025"/>
            <a:ext cx="347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600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>
                <a:solidFill>
                  <a:schemeClr val="tx1"/>
                </a:solidFill>
                <a:latin typeface="Verdana" pitchFamily="-104" charset="0"/>
              </a:rPr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7247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SQL CREATE TABLE data definition statements for defining the COMPANY schema -</a:t>
            </a:r>
            <a:r>
              <a:rPr lang="en-US" altLang="en-US" sz="2800" dirty="0" smtClean="0">
                <a:latin typeface="Verdana" pitchFamily="-104" charset="0"/>
                <a:ea typeface="ＭＳ Ｐゴシック" pitchFamily="34" charset="-128"/>
              </a:rPr>
              <a:t>continued</a:t>
            </a:r>
            <a:endParaRPr lang="en-US" altLang="en-US" sz="2600" i="1" dirty="0" smtClean="0">
              <a:latin typeface="Verdana" pitchFamily="-104" charset="0"/>
              <a:ea typeface="ＭＳ Ｐゴシック" pitchFamily="34" charset="-128"/>
            </a:endParaRPr>
          </a:p>
        </p:txBody>
      </p:sp>
      <p:pic>
        <p:nvPicPr>
          <p:cNvPr id="31747" name="Picture 2" descr="fig06_01continued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Giving Names to Constraints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16683" y="1564368"/>
            <a:ext cx="7886700" cy="366653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Using the Keyword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CONSTRAINT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Name a constraint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Useful for later altering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SQL  will generate error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message with the constraint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name. With clear and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descriptive names, its easier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to understand the error. </a:t>
            </a:r>
          </a:p>
        </p:txBody>
      </p:sp>
      <p:pic>
        <p:nvPicPr>
          <p:cNvPr id="4" name="Picture 2" descr="fig06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70" y="2020077"/>
            <a:ext cx="4923615" cy="46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7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Class Activity 9</a:t>
            </a:r>
            <a:endParaRPr lang="en-US" altLang="en-US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Consider the following relations for a database that keeps track of student enrollment in courses and the books adopted for each course: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STUDENT(</a:t>
            </a:r>
            <a:r>
              <a:rPr lang="en-US" altLang="en-US" sz="1400" u="sng" dirty="0"/>
              <a:t>SSN</a:t>
            </a:r>
            <a:r>
              <a:rPr lang="en-US" altLang="en-US" sz="1400" dirty="0"/>
              <a:t>, Name, Major, </a:t>
            </a:r>
            <a:r>
              <a:rPr lang="en-US" altLang="en-US" sz="1400" dirty="0" err="1"/>
              <a:t>Bdate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COURSE(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Cname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Dept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ENROLL(</a:t>
            </a:r>
            <a:r>
              <a:rPr lang="en-US" altLang="en-US" sz="1400" u="sng" dirty="0"/>
              <a:t>SSN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Quarter</a:t>
            </a:r>
            <a:r>
              <a:rPr lang="en-US" altLang="en-US" sz="1400" dirty="0"/>
              <a:t>, Grade)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BOOK_ADOPTION(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Quarter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Book_ISBN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TEXT(</a:t>
            </a:r>
            <a:r>
              <a:rPr lang="en-US" altLang="en-US" sz="1400" u="sng" dirty="0" err="1"/>
              <a:t>Book_ISBN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Book_Title</a:t>
            </a:r>
            <a:r>
              <a:rPr lang="en-US" altLang="en-US" sz="1400" dirty="0"/>
              <a:t>, Publisher, Author</a:t>
            </a:r>
            <a:r>
              <a:rPr lang="en-US" altLang="en-US" sz="1400" dirty="0" smtClean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 smtClean="0"/>
              <a:t>TERM(</a:t>
            </a:r>
            <a:r>
              <a:rPr lang="en-US" altLang="en-US" sz="1400" u="sng" dirty="0" smtClean="0"/>
              <a:t>Quarter</a:t>
            </a:r>
            <a:r>
              <a:rPr lang="en-US" altLang="en-US" sz="1400" dirty="0" smtClean="0"/>
              <a:t>, Name, Year)</a:t>
            </a:r>
            <a:endParaRPr lang="en-US" altLang="en-US" sz="1400" dirty="0"/>
          </a:p>
          <a:p>
            <a:pPr>
              <a:spcBef>
                <a:spcPct val="50000"/>
              </a:spcBef>
            </a:pPr>
            <a:r>
              <a:rPr lang="en-US" altLang="en-US" b="1" dirty="0" smtClean="0"/>
              <a:t>Create a </a:t>
            </a:r>
            <a:r>
              <a:rPr lang="en-US" altLang="en-US" b="1" dirty="0" err="1" smtClean="0"/>
              <a:t>sql</a:t>
            </a:r>
            <a:r>
              <a:rPr lang="en-US" altLang="en-US" b="1" dirty="0" smtClean="0"/>
              <a:t> script </a:t>
            </a:r>
            <a:r>
              <a:rPr lang="en-US" altLang="en-US" b="1" dirty="0" err="1" smtClean="0"/>
              <a:t>Bookstore.sql</a:t>
            </a:r>
            <a:r>
              <a:rPr lang="en-US" altLang="en-US" b="1" dirty="0" smtClean="0"/>
              <a:t> to generate the database and relevant tables in MySQL.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 smtClean="0"/>
              <a:t>Create relevant constraints for PRIMARY key, FOREIGN key including referential integrity constraints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148-D3F2-4EDF-8155-A1988F8EEAA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7171" name="Picture 3" descr="Tbl07-0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458200" cy="3049588"/>
          </a:xfrm>
        </p:spPr>
      </p:pic>
    </p:spTree>
    <p:extLst>
      <p:ext uri="{BB962C8B-B14F-4D97-AF65-F5344CB8AC3E}">
        <p14:creationId xmlns:p14="http://schemas.microsoft.com/office/powerpoint/2010/main" val="96822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A29A-BD16-4AFD-96D8-A3417C2F014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8195" name="Picture 3" descr="Tbl07-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543800" cy="4171950"/>
          </a:xfrm>
        </p:spPr>
      </p:pic>
    </p:spTree>
    <p:extLst>
      <p:ext uri="{BB962C8B-B14F-4D97-AF65-F5344CB8AC3E}">
        <p14:creationId xmlns:p14="http://schemas.microsoft.com/office/powerpoint/2010/main" val="20644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 in SQL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SELECT statement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One basic statement for retrieving information from a database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SQL allows a table to have two or more tuples that are identical in all their attribute values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8784"/>
            <a:ext cx="7307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228600" y="877078"/>
            <a:ext cx="8228013" cy="49452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The Structure of Basic SQL Queries 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8013" cy="40719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Logical comparison operators</a:t>
            </a:r>
          </a:p>
          <a:p>
            <a:pPr marL="342900" lvl="1" indent="0"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=, &lt;, &lt;=, &gt;, &gt;=,</a:t>
            </a:r>
            <a:r>
              <a:rPr lang="en-US" altLang="en-US" dirty="0" smtClean="0">
                <a:ea typeface="ＭＳ Ｐゴシック" pitchFamily="34" charset="-128"/>
              </a:rPr>
              <a:t> and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&lt;&gt;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Projection attributes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Attributes whose values are to be retrieved 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Selection condition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Boolean condition that must be true for any retrieved tuple. Selection conditions include join conditions when multiple relations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641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982913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6845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 descr="fig06_03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963"/>
            <a:ext cx="46450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462088"/>
            <a:ext cx="3505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655334" y="5641910"/>
            <a:ext cx="1406101" cy="533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334814" y="4925690"/>
            <a:ext cx="2544972" cy="1038701"/>
          </a:xfrm>
          <a:prstGeom prst="wedgeEllipseCallout">
            <a:avLst>
              <a:gd name="adj1" fmla="val -63397"/>
              <a:gd name="adj2" fmla="val 56552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Join</a:t>
            </a:r>
            <a:br>
              <a:rPr lang="en-US" altLang="en-US" sz="1400" dirty="0"/>
            </a:br>
            <a:r>
              <a:rPr lang="en-US" altLang="en-US" sz="1400" dirty="0"/>
              <a:t>between </a:t>
            </a:r>
            <a:r>
              <a:rPr lang="en-US" altLang="en-US" sz="1400" dirty="0" smtClean="0"/>
              <a:t>Employee and Department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07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3DD-9025-4CAD-B7F6-CF666C099B4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SQL is relatively easy to learn</a:t>
            </a:r>
          </a:p>
          <a:p>
            <a:r>
              <a:rPr lang="en-US" altLang="en-US"/>
              <a:t>Basic command set has vocabulary of less than 100 words</a:t>
            </a:r>
          </a:p>
          <a:p>
            <a:r>
              <a:rPr lang="en-US" altLang="en-US"/>
              <a:t>Nonprocedural language</a:t>
            </a:r>
          </a:p>
          <a:p>
            <a:r>
              <a:rPr lang="en-US" altLang="en-US"/>
              <a:t>American National Standards Institute (ANSI) prescribes a standard SQL</a:t>
            </a:r>
          </a:p>
          <a:p>
            <a:r>
              <a:rPr lang="en-US" altLang="en-US"/>
              <a:t>Several SQL dialects exist</a:t>
            </a:r>
          </a:p>
        </p:txBody>
      </p:sp>
    </p:spTree>
    <p:extLst>
      <p:ext uri="{BB962C8B-B14F-4D97-AF65-F5344CB8AC3E}">
        <p14:creationId xmlns:p14="http://schemas.microsoft.com/office/powerpoint/2010/main" val="19414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0D12-13FF-459E-92E6-92ED4E520CA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Joining Database Tables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Ability to combine (join) tables on common attributes is most important distinction between relational database and other databases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Join is performed when data are retrieved from more than one table at a time</a:t>
            </a:r>
          </a:p>
          <a:p>
            <a:pPr>
              <a:lnSpc>
                <a:spcPct val="90000"/>
              </a:lnSpc>
            </a:pPr>
            <a:r>
              <a:rPr lang="en-US" altLang="en-US"/>
              <a:t>Join is generally composed of an equality comparison between foreign key and primary key of related tables</a:t>
            </a:r>
          </a:p>
        </p:txBody>
      </p:sp>
    </p:spTree>
    <p:extLst>
      <p:ext uri="{BB962C8B-B14F-4D97-AF65-F5344CB8AC3E}">
        <p14:creationId xmlns:p14="http://schemas.microsoft.com/office/powerpoint/2010/main" val="41614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0D12-13FF-459E-92E6-92ED4E520CA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Joining Database Tables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Ability to combine (join) tables on common attributes is most important distinction between relational database and other databases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Join is performed when data are retrieved from more than one table at a time</a:t>
            </a:r>
          </a:p>
          <a:p>
            <a:pPr>
              <a:lnSpc>
                <a:spcPct val="90000"/>
              </a:lnSpc>
            </a:pPr>
            <a:r>
              <a:rPr lang="en-US" altLang="en-US"/>
              <a:t>Join is generally composed of an equality comparison between foreign key and primary key of related tables</a:t>
            </a:r>
          </a:p>
        </p:txBody>
      </p:sp>
    </p:spTree>
    <p:extLst>
      <p:ext uri="{BB962C8B-B14F-4D97-AF65-F5344CB8AC3E}">
        <p14:creationId xmlns:p14="http://schemas.microsoft.com/office/powerpoint/2010/main" val="22650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Joins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429000" y="25717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914400" y="1752600"/>
            <a:ext cx="71913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Product (</a:t>
            </a:r>
            <a:r>
              <a:rPr lang="en-US" altLang="en-US" u="sng">
                <a:solidFill>
                  <a:schemeClr val="accent2"/>
                </a:solidFill>
              </a:rPr>
              <a:t>pname</a:t>
            </a:r>
            <a:r>
              <a:rPr lang="en-US" altLang="en-US">
                <a:solidFill>
                  <a:schemeClr val="accent2"/>
                </a:solidFill>
              </a:rPr>
              <a:t>,  price, category, manufacturer)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Company (</a:t>
            </a:r>
            <a:r>
              <a:rPr lang="en-US" altLang="en-US" u="sng">
                <a:solidFill>
                  <a:schemeClr val="accent2"/>
                </a:solidFill>
              </a:rPr>
              <a:t>cname</a:t>
            </a:r>
            <a:r>
              <a:rPr lang="en-US" altLang="en-US">
                <a:solidFill>
                  <a:schemeClr val="accent2"/>
                </a:solidFill>
              </a:rPr>
              <a:t>, stockPrice, country)</a:t>
            </a:r>
          </a:p>
          <a:p>
            <a:pPr eaLnBrk="0" hangingPunct="0"/>
            <a:endParaRPr lang="en-US" altLang="en-US"/>
          </a:p>
          <a:p>
            <a:pPr eaLnBrk="0" hangingPunct="0"/>
            <a:r>
              <a:rPr lang="en-US" altLang="en-US"/>
              <a:t>Find all products under $200 manufactured in Japan;</a:t>
            </a:r>
            <a:br>
              <a:rPr lang="en-US" altLang="en-US"/>
            </a:br>
            <a:r>
              <a:rPr lang="en-US" altLang="en-US"/>
              <a:t>return their names and prices. 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1143000" y="4191000"/>
            <a:ext cx="7148513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 PName, Price</a:t>
            </a:r>
            <a:br>
              <a:rPr lang="en-US" altLang="en-US"/>
            </a:br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 Product, Company</a:t>
            </a:r>
            <a:br>
              <a:rPr lang="en-US" altLang="en-US"/>
            </a:br>
            <a:r>
              <a:rPr lang="en-US" altLang="en-US">
                <a:solidFill>
                  <a:schemeClr val="accent2"/>
                </a:solidFill>
              </a:rPr>
              <a:t>WHERE   </a:t>
            </a:r>
            <a:r>
              <a:rPr lang="en-US" altLang="en-US">
                <a:solidFill>
                  <a:schemeClr val="tx2"/>
                </a:solidFill>
              </a:rPr>
              <a:t>Manufacturer=CName AND Country=‘Japan’</a:t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>
                <a:solidFill>
                  <a:schemeClr val="tx2"/>
                </a:solidFill>
              </a:rPr>
              <a:t>                 AND Price &lt;= 200</a:t>
            </a:r>
          </a:p>
        </p:txBody>
      </p:sp>
      <p:grpSp>
        <p:nvGrpSpPr>
          <p:cNvPr id="239622" name="Group 6"/>
          <p:cNvGrpSpPr>
            <a:grpSpLocks/>
          </p:cNvGrpSpPr>
          <p:nvPr/>
        </p:nvGrpSpPr>
        <p:grpSpPr bwMode="auto">
          <a:xfrm>
            <a:off x="2003425" y="2939143"/>
            <a:ext cx="6356350" cy="2209800"/>
            <a:chOff x="1536" y="2016"/>
            <a:chExt cx="4004" cy="1392"/>
          </a:xfrm>
        </p:grpSpPr>
        <p:sp>
          <p:nvSpPr>
            <p:cNvPr id="239623" name="Oval 7"/>
            <p:cNvSpPr>
              <a:spLocks noChangeArrowheads="1"/>
            </p:cNvSpPr>
            <p:nvPr/>
          </p:nvSpPr>
          <p:spPr bwMode="auto">
            <a:xfrm>
              <a:off x="1536" y="3072"/>
              <a:ext cx="1728" cy="3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9624" name="AutoShape 8"/>
            <p:cNvSpPr>
              <a:spLocks noChangeArrowheads="1"/>
            </p:cNvSpPr>
            <p:nvPr/>
          </p:nvSpPr>
          <p:spPr bwMode="auto">
            <a:xfrm>
              <a:off x="3599" y="2016"/>
              <a:ext cx="1941" cy="1040"/>
            </a:xfrm>
            <a:prstGeom prst="wedgeEllipseCallout">
              <a:avLst>
                <a:gd name="adj1" fmla="val -79000"/>
                <a:gd name="adj2" fmla="val 57694"/>
              </a:avLst>
            </a:prstGeom>
            <a:solidFill>
              <a:srgbClr val="C0C0C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Join</a:t>
              </a:r>
              <a:br>
                <a:rPr lang="en-US" altLang="en-US"/>
              </a:br>
              <a:r>
                <a:rPr lang="en-US" altLang="en-US"/>
                <a:t>between Product</a:t>
              </a:r>
              <a:br>
                <a:rPr lang="en-US" altLang="en-US"/>
              </a:br>
              <a:r>
                <a:rPr lang="en-US" altLang="en-US"/>
                <a:t>and Company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Joins</a:t>
            </a:r>
          </a:p>
        </p:txBody>
      </p:sp>
      <p:graphicFrame>
        <p:nvGraphicFramePr>
          <p:cNvPr id="241667" name="Group 3"/>
          <p:cNvGraphicFramePr>
            <a:graphicFrameLocks noGrp="1"/>
          </p:cNvGraphicFramePr>
          <p:nvPr/>
        </p:nvGraphicFramePr>
        <p:xfrm>
          <a:off x="152400" y="2133600"/>
          <a:ext cx="4114800" cy="1371600"/>
        </p:xfrm>
        <a:graphic>
          <a:graphicData uri="http://schemas.openxmlformats.org/drawingml/2006/table">
            <a:tbl>
              <a:tblPr/>
              <a:tblGrid>
                <a:gridCol w="1047750"/>
                <a:gridCol w="857250"/>
                <a:gridCol w="1066800"/>
                <a:gridCol w="1143000"/>
              </a:tblGrid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152400" y="1752600"/>
            <a:ext cx="658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241700" name="Text Box 36"/>
          <p:cNvSpPr txBox="1">
            <a:spLocks noChangeArrowheads="1"/>
          </p:cNvSpPr>
          <p:nvPr/>
        </p:nvSpPr>
        <p:spPr bwMode="auto">
          <a:xfrm>
            <a:off x="5029200" y="1828800"/>
            <a:ext cx="776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accent2"/>
                </a:solidFill>
              </a:rPr>
              <a:t>Company</a:t>
            </a:r>
          </a:p>
        </p:txBody>
      </p:sp>
      <p:graphicFrame>
        <p:nvGraphicFramePr>
          <p:cNvPr id="241701" name="Group 37"/>
          <p:cNvGraphicFramePr>
            <a:graphicFrameLocks noGrp="1"/>
          </p:cNvGraphicFramePr>
          <p:nvPr/>
        </p:nvGraphicFramePr>
        <p:xfrm>
          <a:off x="5105400" y="2209800"/>
          <a:ext cx="3810000" cy="109728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Cname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StockPrice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41723" name="AutoShape 59"/>
          <p:cNvCxnSpPr>
            <a:cxnSpLocks noChangeShapeType="1"/>
          </p:cNvCxnSpPr>
          <p:nvPr/>
        </p:nvCxnSpPr>
        <p:spPr bwMode="auto">
          <a:xfrm>
            <a:off x="4267200" y="2543175"/>
            <a:ext cx="8382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724" name="AutoShape 60"/>
          <p:cNvCxnSpPr>
            <a:cxnSpLocks noChangeShapeType="1"/>
          </p:cNvCxnSpPr>
          <p:nvPr/>
        </p:nvCxnSpPr>
        <p:spPr bwMode="auto">
          <a:xfrm flipV="1">
            <a:off x="4267200" y="289242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725" name="AutoShape 61"/>
          <p:cNvCxnSpPr>
            <a:cxnSpLocks noChangeShapeType="1"/>
          </p:cNvCxnSpPr>
          <p:nvPr/>
        </p:nvCxnSpPr>
        <p:spPr bwMode="auto">
          <a:xfrm flipV="1">
            <a:off x="4267200" y="3316288"/>
            <a:ext cx="838200" cy="460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726" name="AutoShape 62"/>
          <p:cNvCxnSpPr>
            <a:cxnSpLocks noChangeShapeType="1"/>
          </p:cNvCxnSpPr>
          <p:nvPr/>
        </p:nvCxnSpPr>
        <p:spPr bwMode="auto">
          <a:xfrm flipV="1">
            <a:off x="4267200" y="261937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1727" name="Group 63"/>
          <p:cNvGraphicFramePr>
            <a:graphicFrameLocks noGrp="1"/>
          </p:cNvGraphicFramePr>
          <p:nvPr/>
        </p:nvGraphicFramePr>
        <p:xfrm>
          <a:off x="6019800" y="5257800"/>
          <a:ext cx="1905000" cy="548640"/>
        </p:xfrm>
        <a:graphic>
          <a:graphicData uri="http://schemas.openxmlformats.org/drawingml/2006/table">
            <a:tbl>
              <a:tblPr/>
              <a:tblGrid>
                <a:gridCol w="1047750"/>
                <a:gridCol w="857250"/>
              </a:tblGrid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738" name="AutoShape 74"/>
          <p:cNvSpPr>
            <a:spLocks noChangeArrowheads="1"/>
          </p:cNvSpPr>
          <p:nvPr/>
        </p:nvSpPr>
        <p:spPr bwMode="auto">
          <a:xfrm>
            <a:off x="6781800" y="4038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1739" name="Group 75"/>
          <p:cNvGrpSpPr>
            <a:grpSpLocks/>
          </p:cNvGrpSpPr>
          <p:nvPr/>
        </p:nvGrpSpPr>
        <p:grpSpPr bwMode="auto">
          <a:xfrm>
            <a:off x="1219200" y="2362200"/>
            <a:ext cx="7620000" cy="1066800"/>
            <a:chOff x="768" y="1488"/>
            <a:chExt cx="4800" cy="672"/>
          </a:xfrm>
        </p:grpSpPr>
        <p:sp>
          <p:nvSpPr>
            <p:cNvPr id="241740" name="Oval 76"/>
            <p:cNvSpPr>
              <a:spLocks noChangeArrowheads="1"/>
            </p:cNvSpPr>
            <p:nvPr/>
          </p:nvSpPr>
          <p:spPr bwMode="auto">
            <a:xfrm>
              <a:off x="4896" y="1680"/>
              <a:ext cx="672" cy="48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1741" name="Oval 77"/>
            <p:cNvSpPr>
              <a:spLocks noChangeArrowheads="1"/>
            </p:cNvSpPr>
            <p:nvPr/>
          </p:nvSpPr>
          <p:spPr bwMode="auto">
            <a:xfrm>
              <a:off x="768" y="1488"/>
              <a:ext cx="528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1742" name="Oval 78"/>
            <p:cNvSpPr>
              <a:spLocks noChangeArrowheads="1"/>
            </p:cNvSpPr>
            <p:nvPr/>
          </p:nvSpPr>
          <p:spPr bwMode="auto">
            <a:xfrm rot="-465106">
              <a:off x="2108" y="1730"/>
              <a:ext cx="1872" cy="28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1743" name="Rectangle 79"/>
          <p:cNvSpPr>
            <a:spLocks noChangeArrowheads="1"/>
          </p:cNvSpPr>
          <p:nvPr/>
        </p:nvSpPr>
        <p:spPr bwMode="auto">
          <a:xfrm>
            <a:off x="76200" y="4419600"/>
            <a:ext cx="540861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SELECT</a:t>
            </a:r>
            <a:r>
              <a:rPr lang="en-US" altLang="en-US" sz="1800"/>
              <a:t>   PName, Price</a:t>
            </a:r>
            <a:br>
              <a:rPr lang="en-US" altLang="en-US" sz="1800"/>
            </a:br>
            <a:r>
              <a:rPr lang="en-US" altLang="en-US" sz="1800">
                <a:solidFill>
                  <a:schemeClr val="accent2"/>
                </a:solidFill>
              </a:rPr>
              <a:t>FROM</a:t>
            </a:r>
            <a:r>
              <a:rPr lang="en-US" altLang="en-US" sz="1800"/>
              <a:t>      Product, Company</a:t>
            </a:r>
            <a:br>
              <a:rPr lang="en-US" altLang="en-US" sz="1800"/>
            </a:br>
            <a:r>
              <a:rPr lang="en-US" altLang="en-US" sz="1800">
                <a:solidFill>
                  <a:schemeClr val="accent2"/>
                </a:solidFill>
              </a:rPr>
              <a:t>WHERE   </a:t>
            </a:r>
            <a:r>
              <a:rPr lang="en-US" altLang="en-US" sz="1800">
                <a:solidFill>
                  <a:schemeClr val="tx2"/>
                </a:solidFill>
              </a:rPr>
              <a:t>Manufacturer=CName AND Country=‘Japan’</a:t>
            </a:r>
            <a:br>
              <a:rPr lang="en-US" altLang="en-US" sz="1800">
                <a:solidFill>
                  <a:schemeClr val="tx2"/>
                </a:solidFill>
              </a:rPr>
            </a:br>
            <a:r>
              <a:rPr lang="en-US" altLang="en-US" sz="1800">
                <a:solidFill>
                  <a:schemeClr val="tx2"/>
                </a:solidFill>
              </a:rPr>
              <a:t>                 AND Price &lt;= 200</a:t>
            </a:r>
          </a:p>
        </p:txBody>
      </p:sp>
    </p:spTree>
    <p:extLst>
      <p:ext uri="{BB962C8B-B14F-4D97-AF65-F5344CB8AC3E}">
        <p14:creationId xmlns:p14="http://schemas.microsoft.com/office/powerpoint/2010/main" val="30775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0"/>
          <a:stretch>
            <a:fillRect/>
          </a:stretch>
        </p:blipFill>
        <p:spPr bwMode="auto">
          <a:xfrm>
            <a:off x="457200" y="1600200"/>
            <a:ext cx="7283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429000"/>
            <a:ext cx="7331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 (Contd.)</a:t>
            </a:r>
          </a:p>
        </p:txBody>
      </p:sp>
    </p:spTree>
    <p:extLst>
      <p:ext uri="{BB962C8B-B14F-4D97-AF65-F5344CB8AC3E}">
        <p14:creationId xmlns:p14="http://schemas.microsoft.com/office/powerpoint/2010/main" val="37625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Ambiguous Attribute Names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Same name can be used for two (or more) attributes in different relations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As long as the attributes are in different relations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Must </a:t>
            </a:r>
            <a:r>
              <a:rPr lang="en-US" altLang="en-US" b="1" smtClean="0">
                <a:ea typeface="ＭＳ Ｐゴシック" pitchFamily="34" charset="-128"/>
              </a:rPr>
              <a:t>qualify</a:t>
            </a:r>
            <a:r>
              <a:rPr lang="en-US" altLang="en-US" smtClean="0">
                <a:ea typeface="ＭＳ Ｐゴシック" pitchFamily="34" charset="-128"/>
              </a:rPr>
              <a:t> the attribute name with the relation name to prevent ambiguity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54" y="3898777"/>
            <a:ext cx="6608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Aliasing, and Renaming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1369" y="1511558"/>
            <a:ext cx="7886700" cy="5253135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ea typeface="ＭＳ Ｐゴシック" pitchFamily="34" charset="-128"/>
              </a:rPr>
              <a:t>Aliases</a:t>
            </a:r>
            <a:r>
              <a:rPr lang="en-US" altLang="en-US" dirty="0" smtClean="0">
                <a:ea typeface="ＭＳ Ｐゴシック" pitchFamily="34" charset="-128"/>
              </a:rPr>
              <a:t> or </a:t>
            </a:r>
            <a:r>
              <a:rPr lang="en-US" altLang="en-US" b="1" dirty="0" smtClean="0">
                <a:ea typeface="ＭＳ Ｐゴシック" pitchFamily="34" charset="-128"/>
              </a:rPr>
              <a:t>tuple variables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Declare alternative relation names E and S to refer to the EMPLOYEE relation twice in a query: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1400" b="1" dirty="0" smtClean="0">
                <a:ea typeface="ＭＳ Ｐゴシック" pitchFamily="34" charset="-128"/>
              </a:rPr>
              <a:t>Query 8.</a:t>
            </a:r>
            <a:r>
              <a:rPr lang="en-US" altLang="en-US" sz="1400" dirty="0" smtClean="0">
                <a:ea typeface="ＭＳ Ｐゴシック" pitchFamily="34" charset="-128"/>
              </a:rPr>
              <a:t> For each employee, retrieve the employee’s first and last name and the first and last name of his or her immediate supervisor.</a:t>
            </a:r>
            <a:endParaRPr lang="en-US" altLang="en-US" sz="900" dirty="0" smtClean="0">
              <a:ea typeface="ＭＳ Ｐゴシック" pitchFamily="34" charset="-128"/>
            </a:endParaRPr>
          </a:p>
          <a:p>
            <a:pPr marL="685800" lvl="2" indent="0">
              <a:buNone/>
            </a:pPr>
            <a:r>
              <a:rPr lang="en-US" altLang="en-US" sz="1400" dirty="0"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ea typeface="ＭＳ Ｐゴシック" pitchFamily="34" charset="-128"/>
              </a:rPr>
              <a:t>              </a:t>
            </a:r>
            <a:r>
              <a:rPr lang="en-US" altLang="en-US" sz="1400" b="1" dirty="0" smtClean="0">
                <a:ea typeface="ＭＳ Ｐゴシック" pitchFamily="34" charset="-128"/>
              </a:rPr>
              <a:t>SELECT</a:t>
            </a:r>
            <a:r>
              <a:rPr lang="en-US" altLang="en-US" sz="1400" dirty="0" smtClean="0">
                <a:ea typeface="ＭＳ Ｐゴシック" pitchFamily="34" charset="-128"/>
              </a:rPr>
              <a:t>  </a:t>
            </a:r>
            <a:r>
              <a:rPr lang="en-US" altLang="en-US" sz="1400" dirty="0" err="1" smtClean="0">
                <a:ea typeface="ＭＳ Ｐゴシック" pitchFamily="34" charset="-128"/>
              </a:rPr>
              <a:t>E.Fname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E.Lname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S.Fname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S.Lname</a:t>
            </a:r>
            <a:endParaRPr lang="en-US" altLang="en-US" sz="500" dirty="0" smtClean="0">
              <a:ea typeface="ＭＳ Ｐゴシック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		</a:t>
            </a:r>
            <a:r>
              <a:rPr lang="en-US" altLang="en-US" sz="1400" b="1" dirty="0" smtClean="0">
                <a:ea typeface="ＭＳ Ｐゴシック" pitchFamily="34" charset="-128"/>
              </a:rPr>
              <a:t>FROM</a:t>
            </a:r>
            <a:r>
              <a:rPr lang="en-US" altLang="en-US" sz="1400" dirty="0" smtClean="0">
                <a:ea typeface="ＭＳ Ｐゴシック" pitchFamily="34" charset="-128"/>
              </a:rPr>
              <a:t>	EMPLOYEE </a:t>
            </a:r>
            <a:r>
              <a:rPr lang="en-US" altLang="en-US" sz="1400" b="1" dirty="0" smtClean="0">
                <a:ea typeface="ＭＳ Ｐゴシック" pitchFamily="34" charset="-128"/>
              </a:rPr>
              <a:t>AS</a:t>
            </a:r>
            <a:r>
              <a:rPr lang="en-US" altLang="en-US" sz="1400" dirty="0" smtClean="0">
                <a:ea typeface="ＭＳ Ｐゴシック" pitchFamily="34" charset="-128"/>
              </a:rPr>
              <a:t> E, EMPLOYEE </a:t>
            </a:r>
            <a:r>
              <a:rPr lang="en-US" altLang="en-US" sz="1400" b="1" dirty="0" smtClean="0">
                <a:ea typeface="ＭＳ Ｐゴシック" pitchFamily="34" charset="-128"/>
              </a:rPr>
              <a:t>AS</a:t>
            </a:r>
            <a:r>
              <a:rPr lang="en-US" altLang="en-US" sz="1400" dirty="0" smtClean="0">
                <a:ea typeface="ＭＳ Ｐゴシック" pitchFamily="34" charset="-128"/>
              </a:rPr>
              <a:t> S</a:t>
            </a:r>
            <a:endParaRPr lang="en-US" altLang="en-US" sz="500" dirty="0" smtClean="0">
              <a:ea typeface="ＭＳ Ｐゴシック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		</a:t>
            </a:r>
            <a:r>
              <a:rPr lang="en-US" altLang="en-US" sz="1400" b="1" dirty="0" smtClean="0">
                <a:ea typeface="ＭＳ Ｐゴシック" pitchFamily="34" charset="-128"/>
              </a:rPr>
              <a:t>WHERE</a:t>
            </a:r>
            <a:r>
              <a:rPr lang="en-US" altLang="en-US" sz="1400" dirty="0" smtClean="0">
                <a:ea typeface="ＭＳ Ｐゴシック" pitchFamily="34" charset="-128"/>
              </a:rPr>
              <a:t> </a:t>
            </a:r>
            <a:r>
              <a:rPr lang="en-US" altLang="en-US" sz="1400" dirty="0" err="1" smtClean="0">
                <a:ea typeface="ＭＳ Ｐゴシック" pitchFamily="34" charset="-128"/>
              </a:rPr>
              <a:t>E.Super_ssn</a:t>
            </a:r>
            <a:r>
              <a:rPr lang="en-US" altLang="en-US" sz="1400" dirty="0" smtClean="0">
                <a:ea typeface="ＭＳ Ｐゴシック" pitchFamily="34" charset="-128"/>
              </a:rPr>
              <a:t>=</a:t>
            </a:r>
            <a:r>
              <a:rPr lang="en-US" altLang="en-US" sz="1400" dirty="0" err="1" smtClean="0">
                <a:ea typeface="ＭＳ Ｐゴシック" pitchFamily="34" charset="-128"/>
              </a:rPr>
              <a:t>S.Ssn</a:t>
            </a:r>
            <a:r>
              <a:rPr lang="en-US" altLang="en-US" sz="1400" dirty="0" smtClean="0">
                <a:ea typeface="ＭＳ Ｐゴシック" pitchFamily="34" charset="-128"/>
              </a:rPr>
              <a:t>;</a:t>
            </a:r>
          </a:p>
          <a:p>
            <a:pPr lvl="2">
              <a:buFont typeface="Wingdings" pitchFamily="2" charset="2"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Recommended practice to abbreviate names and to prefix same or similar attribute from multiple 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The attribute names can also be renamed</a:t>
            </a:r>
            <a:endParaRPr lang="en-US" altLang="en-US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EMPLOYEE AS E(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Mi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Ln,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Ssn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Bd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Addr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Sex, Sal,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Sssn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Dno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Note that the relation EMPLOYEE now has a variable name E which corresponds to a tuple variable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The “AS” may be dropped in most SQL </a:t>
            </a:r>
            <a:r>
              <a:rPr lang="en-US" altLang="en-US" dirty="0" smtClean="0">
                <a:ea typeface="ＭＳ Ｐゴシック" pitchFamily="34" charset="-128"/>
                <a:cs typeface="Courier New" pitchFamily="49" charset="0"/>
              </a:rPr>
              <a:t>implementations</a:t>
            </a:r>
            <a:endParaRPr lang="en-US" altLang="en-US" dirty="0"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2555" y="989045"/>
            <a:ext cx="8132795" cy="70164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Unspecified WHERE Clause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Missing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WHERE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Indicates no condition on tuple selection</a:t>
            </a:r>
          </a:p>
          <a:p>
            <a:r>
              <a:rPr lang="en-US" altLang="en-US" dirty="0" smtClean="0">
                <a:ea typeface="ＭＳ Ｐゴシック" pitchFamily="34" charset="-128"/>
                <a:cs typeface="Courier New" pitchFamily="49" charset="0"/>
              </a:rPr>
              <a:t>Effect is a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CROSS PRODUCT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Result is all possible tuple combinations result 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6765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6"/>
          <p:cNvSpPr>
            <a:spLocks noGrp="1"/>
          </p:cNvSpPr>
          <p:nvPr>
            <p:ph type="title"/>
          </p:nvPr>
        </p:nvSpPr>
        <p:spPr>
          <a:xfrm>
            <a:off x="628650" y="662473"/>
            <a:ext cx="7886700" cy="1028216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of the Asterisk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Specify an asterisk (*)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Retrieve all the attribute values of the selected tuples</a:t>
            </a:r>
          </a:p>
          <a:p>
            <a:pPr marL="342900" lvl="1" indent="0"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" y="2936001"/>
            <a:ext cx="5562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28800"/>
            <a:ext cx="7772174" cy="457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Standard arithmetic operators: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Addition (+), subtraction (–), multiplication (*), and division (/) may be included as a part of </a:t>
            </a:r>
            <a:r>
              <a:rPr lang="en-US" altLang="en-US" b="1" dirty="0" smtClean="0">
                <a:ea typeface="ＭＳ Ｐゴシック" pitchFamily="34" charset="-128"/>
              </a:rPr>
              <a:t>SELECT</a:t>
            </a: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 Show the resulting salaries if every employee working on the ‘</a:t>
            </a:r>
            <a:r>
              <a:rPr lang="en-US" altLang="en-US" sz="2000" dirty="0" err="1" smtClean="0">
                <a:ea typeface="ＭＳ Ｐゴシック" pitchFamily="34" charset="-128"/>
              </a:rPr>
              <a:t>ProductX</a:t>
            </a:r>
            <a:r>
              <a:rPr lang="en-US" altLang="en-US" sz="2000" dirty="0" smtClean="0">
                <a:ea typeface="ＭＳ Ｐゴシック" pitchFamily="34" charset="-128"/>
              </a:rPr>
              <a:t>’ project is given a 10 percent raise.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SELECT</a:t>
            </a:r>
            <a:r>
              <a:rPr lang="en-US" altLang="en-US" sz="2000" dirty="0" smtClean="0">
                <a:ea typeface="ＭＳ Ｐゴシック" pitchFamily="34" charset="-128"/>
              </a:rPr>
              <a:t>  </a:t>
            </a:r>
            <a:r>
              <a:rPr lang="en-US" altLang="en-US" sz="2000" dirty="0" err="1" smtClean="0">
                <a:ea typeface="ＭＳ Ｐゴシック" pitchFamily="34" charset="-128"/>
              </a:rPr>
              <a:t>E.Fname</a:t>
            </a:r>
            <a:r>
              <a:rPr lang="en-US" altLang="en-US" sz="2000" dirty="0" smtClean="0">
                <a:ea typeface="ＭＳ Ｐゴシック" pitchFamily="34" charset="-128"/>
              </a:rPr>
              <a:t>, </a:t>
            </a:r>
            <a:r>
              <a:rPr lang="en-US" altLang="en-US" sz="2000" dirty="0" err="1" smtClean="0">
                <a:ea typeface="ＭＳ Ｐゴシック" pitchFamily="34" charset="-128"/>
              </a:rPr>
              <a:t>E.Lname</a:t>
            </a:r>
            <a:r>
              <a:rPr lang="en-US" altLang="en-US" sz="2000" dirty="0" smtClean="0">
                <a:ea typeface="ＭＳ Ｐゴシック" pitchFamily="34" charset="-128"/>
              </a:rPr>
              <a:t>, 1.1 * </a:t>
            </a:r>
            <a:r>
              <a:rPr lang="en-US" altLang="en-US" sz="2000" dirty="0" err="1" smtClean="0">
                <a:ea typeface="ＭＳ Ｐゴシック" pitchFamily="34" charset="-128"/>
              </a:rPr>
              <a:t>E.Salary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</a:rPr>
              <a:t>Increased_sal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FROM</a:t>
            </a:r>
            <a:r>
              <a:rPr lang="en-US" altLang="en-US" sz="2000" dirty="0" smtClean="0">
                <a:ea typeface="ＭＳ Ｐゴシック" pitchFamily="34" charset="-128"/>
              </a:rPr>
              <a:t>  EMPLOYEE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E, WORKS_ON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W, PROJECT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P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WHERE</a:t>
            </a:r>
            <a:r>
              <a:rPr lang="en-US" altLang="en-US" sz="2000" dirty="0" smtClean="0">
                <a:ea typeface="ＭＳ Ｐゴシック" pitchFamily="34" charset="-128"/>
              </a:rPr>
              <a:t>  </a:t>
            </a:r>
            <a:r>
              <a:rPr lang="en-US" altLang="en-US" sz="2000" dirty="0" err="1" smtClean="0">
                <a:ea typeface="ＭＳ Ｐゴシック" pitchFamily="34" charset="-128"/>
              </a:rPr>
              <a:t>E.Ssn</a:t>
            </a:r>
            <a:r>
              <a:rPr lang="en-US" altLang="en-US" sz="2000" dirty="0" smtClean="0">
                <a:ea typeface="ＭＳ Ｐゴシック" pitchFamily="34" charset="-128"/>
              </a:rPr>
              <a:t>=</a:t>
            </a:r>
            <a:r>
              <a:rPr lang="en-US" altLang="en-US" sz="2000" dirty="0" err="1" smtClean="0">
                <a:ea typeface="ＭＳ Ｐゴシック" pitchFamily="34" charset="-128"/>
              </a:rPr>
              <a:t>W.Essn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AND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</a:rPr>
              <a:t>W.Pno</a:t>
            </a:r>
            <a:r>
              <a:rPr lang="en-US" altLang="en-US" sz="2000" dirty="0" smtClean="0">
                <a:ea typeface="ＭＳ Ｐゴシック" pitchFamily="34" charset="-128"/>
              </a:rPr>
              <a:t>=</a:t>
            </a:r>
            <a:r>
              <a:rPr lang="en-US" altLang="en-US" sz="2000" dirty="0" err="1" smtClean="0">
                <a:ea typeface="ＭＳ Ｐゴシック" pitchFamily="34" charset="-128"/>
              </a:rPr>
              <a:t>P.Pnumber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AND </a:t>
            </a:r>
            <a:r>
              <a:rPr lang="en-US" altLang="en-US" sz="2000" dirty="0" err="1" smtClean="0">
                <a:ea typeface="ＭＳ Ｐゴシック" pitchFamily="34" charset="-128"/>
              </a:rPr>
              <a:t>P.Pname</a:t>
            </a:r>
            <a:r>
              <a:rPr lang="en-US" altLang="en-US" sz="2000" dirty="0" smtClean="0">
                <a:ea typeface="ＭＳ Ｐゴシック" pitchFamily="34" charset="-128"/>
              </a:rPr>
              <a:t>=‘</a:t>
            </a:r>
            <a:r>
              <a:rPr lang="en-US" altLang="en-US" sz="2000" dirty="0" err="1" smtClean="0">
                <a:ea typeface="ＭＳ Ｐゴシック" pitchFamily="34" charset="-128"/>
              </a:rPr>
              <a:t>ProductX</a:t>
            </a:r>
            <a:r>
              <a:rPr lang="en-US" altLang="en-US" sz="2000" dirty="0" smtClean="0">
                <a:ea typeface="ＭＳ Ｐゴシック" pitchFamily="34" charset="-128"/>
              </a:rPr>
              <a:t>’;</a:t>
            </a:r>
          </a:p>
          <a:p>
            <a:pPr lvl="1"/>
            <a:endParaRPr lang="en-US" alt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3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238-0B7D-4795-BB71-DE8D1EAE6E2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6147" name="Picture 3" descr="Tbl07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382000" cy="4327525"/>
          </a:xfrm>
        </p:spPr>
      </p:pic>
    </p:spTree>
    <p:extLst>
      <p:ext uri="{BB962C8B-B14F-4D97-AF65-F5344CB8AC3E}">
        <p14:creationId xmlns:p14="http://schemas.microsoft.com/office/powerpoint/2010/main" val="545445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Ordering of Query Results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8171" y="1825625"/>
            <a:ext cx="7886700" cy="43513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ORDER BY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Keyword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DESC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to see result in a descending order of values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Keyword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ASC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to specify ascending order explicitly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Typically placed at the end of the query</a:t>
            </a: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ORDER BY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D.Dname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DESC,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E.Lname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ASC,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E.Fname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ASC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4075923"/>
            <a:ext cx="39893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Aggregation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5181600" y="1905000"/>
            <a:ext cx="296386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count(*)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Product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</a:t>
            </a:r>
            <a:r>
              <a:rPr lang="en-US" altLang="en-US"/>
              <a:t>   year &gt; 1995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914400" y="5562600"/>
            <a:ext cx="704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Except count, all aggregations apply to a single attribute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357346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avg(price)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 Product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 </a:t>
            </a:r>
            <a:r>
              <a:rPr lang="en-US" altLang="en-US"/>
              <a:t>  maker=“Toyota”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5754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SQL supports several aggregation operations:</a:t>
            </a:r>
          </a:p>
          <a:p>
            <a:pPr eaLnBrk="0" hangingPunct="0"/>
            <a:endParaRPr lang="en-US" altLang="en-US"/>
          </a:p>
          <a:p>
            <a:pPr eaLnBrk="0" hangingPunct="0"/>
            <a:r>
              <a:rPr lang="en-US" altLang="en-US"/>
              <a:t>     sum, count, min, max, avg</a:t>
            </a:r>
          </a:p>
          <a:p>
            <a:pPr eaLnBrk="0" hangingPunct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2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517525" y="1946275"/>
            <a:ext cx="69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COUNT   applies to duplicates, unless otherwise stated: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353695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Count(category) 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Product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</a:t>
            </a:r>
            <a:r>
              <a:rPr lang="en-US" altLang="en-US"/>
              <a:t>   year &gt; 1995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495800" y="27432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same as Count(*)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57200" y="43434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We probably want: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85800" y="5029200"/>
            <a:ext cx="492601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Count(</a:t>
            </a:r>
            <a:r>
              <a:rPr lang="en-US" altLang="en-US">
                <a:solidFill>
                  <a:schemeClr val="accent2"/>
                </a:solidFill>
              </a:rPr>
              <a:t>DISTINCT</a:t>
            </a:r>
            <a:r>
              <a:rPr lang="en-US" altLang="en-US"/>
              <a:t> category)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Product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</a:t>
            </a:r>
            <a:r>
              <a:rPr lang="en-US" altLang="en-US"/>
              <a:t>   year &gt; 1995</a:t>
            </a:r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Aggregation: Count</a:t>
            </a:r>
          </a:p>
        </p:txBody>
      </p:sp>
    </p:spTree>
    <p:extLst>
      <p:ext uri="{BB962C8B-B14F-4D97-AF65-F5344CB8AC3E}">
        <p14:creationId xmlns:p14="http://schemas.microsoft.com/office/powerpoint/2010/main" val="3238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533400" y="1981200"/>
            <a:ext cx="499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Purchase(product, date, price, quantity)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2000" y="3352800"/>
            <a:ext cx="413861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Sum(price * quantity)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 Purchase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413861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Sum(price * quantity)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 Purchase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 </a:t>
            </a:r>
            <a:r>
              <a:rPr lang="en-US" altLang="en-US"/>
              <a:t>  product = ‘bagel’</a:t>
            </a:r>
          </a:p>
        </p:txBody>
      </p:sp>
      <p:sp>
        <p:nvSpPr>
          <p:cNvPr id="278534" name="Oval 6"/>
          <p:cNvSpPr>
            <a:spLocks noChangeArrowheads="1"/>
          </p:cNvSpPr>
          <p:nvPr/>
        </p:nvSpPr>
        <p:spPr bwMode="auto">
          <a:xfrm>
            <a:off x="6172200" y="4038600"/>
            <a:ext cx="2279650" cy="11366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/>
              <a:t>What do</a:t>
            </a:r>
          </a:p>
          <a:p>
            <a:pPr algn="ctr"/>
            <a:r>
              <a:rPr lang="en-US" altLang="en-US"/>
              <a:t>they mean ?</a:t>
            </a:r>
          </a:p>
        </p:txBody>
      </p:sp>
    </p:spTree>
    <p:extLst>
      <p:ext uri="{BB962C8B-B14F-4D97-AF65-F5344CB8AC3E}">
        <p14:creationId xmlns:p14="http://schemas.microsoft.com/office/powerpoint/2010/main" val="25013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Aggregations</a:t>
            </a:r>
          </a:p>
        </p:txBody>
      </p:sp>
      <p:graphicFrame>
        <p:nvGraphicFramePr>
          <p:cNvPr id="280580" name="Group 4"/>
          <p:cNvGraphicFramePr>
            <a:graphicFrameLocks noGrp="1"/>
          </p:cNvGraphicFramePr>
          <p:nvPr/>
        </p:nvGraphicFramePr>
        <p:xfrm>
          <a:off x="990600" y="1905000"/>
          <a:ext cx="6477000" cy="2895602"/>
        </p:xfrm>
        <a:graphic>
          <a:graphicData uri="http://schemas.openxmlformats.org/drawingml/2006/table">
            <a:tbl>
              <a:tblPr/>
              <a:tblGrid>
                <a:gridCol w="1619250"/>
                <a:gridCol w="1619250"/>
                <a:gridCol w="1619250"/>
                <a:gridCol w="1619250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Product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10/21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Banana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10/10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Bagel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0612" name="Text Box 36"/>
          <p:cNvSpPr txBox="1">
            <a:spLocks noChangeArrowheads="1"/>
          </p:cNvSpPr>
          <p:nvPr/>
        </p:nvSpPr>
        <p:spPr bwMode="auto">
          <a:xfrm>
            <a:off x="457200" y="5181600"/>
            <a:ext cx="413861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SELECT</a:t>
            </a:r>
            <a:r>
              <a:rPr lang="en-US" altLang="en-US"/>
              <a:t>  Sum(price * quantity)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FROM</a:t>
            </a:r>
            <a:r>
              <a:rPr lang="en-US" altLang="en-US"/>
              <a:t>      Purchase</a:t>
            </a:r>
          </a:p>
          <a:p>
            <a:pPr eaLnBrk="0" hangingPunct="0"/>
            <a:r>
              <a:rPr lang="en-US" altLang="en-US">
                <a:solidFill>
                  <a:schemeClr val="accent2"/>
                </a:solidFill>
              </a:rPr>
              <a:t>WHERE </a:t>
            </a:r>
            <a:r>
              <a:rPr lang="en-US" altLang="en-US"/>
              <a:t>  product = ‘bagel’</a:t>
            </a:r>
          </a:p>
        </p:txBody>
      </p:sp>
      <p:sp>
        <p:nvSpPr>
          <p:cNvPr id="280613" name="AutoShape 37"/>
          <p:cNvSpPr>
            <a:spLocks noChangeArrowheads="1"/>
          </p:cNvSpPr>
          <p:nvPr/>
        </p:nvSpPr>
        <p:spPr bwMode="auto">
          <a:xfrm>
            <a:off x="5029200" y="5562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0614" name="Rectangle 38"/>
          <p:cNvSpPr>
            <a:spLocks noChangeArrowheads="1"/>
          </p:cNvSpPr>
          <p:nvPr/>
        </p:nvSpPr>
        <p:spPr bwMode="auto">
          <a:xfrm>
            <a:off x="6629400" y="556260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50  (= 20+30)</a:t>
            </a:r>
          </a:p>
        </p:txBody>
      </p:sp>
    </p:spTree>
    <p:extLst>
      <p:ext uri="{BB962C8B-B14F-4D97-AF65-F5344CB8AC3E}">
        <p14:creationId xmlns:p14="http://schemas.microsoft.com/office/powerpoint/2010/main" val="37869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Grouping of Query Results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8171" y="1825625"/>
            <a:ext cx="7886700" cy="43513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Group BY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dirty="0"/>
              <a:t>GROUP BY will aggregate records by the specified columns which allows you to perform aggregation functions on non-grouped columns (such as SUM, COUNT, AVG, </a:t>
            </a:r>
            <a:r>
              <a:rPr lang="en-US" dirty="0" err="1"/>
              <a:t>etc</a:t>
            </a:r>
            <a:r>
              <a:rPr lang="en-US" dirty="0" smtClean="0"/>
              <a:t>).</a:t>
            </a:r>
          </a:p>
          <a:p>
            <a:pPr lvl="1"/>
            <a:endParaRPr lang="en-US" altLang="en-US" dirty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SELECT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Count(*),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Dno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  FROM EMPLOYEE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GROUP BY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Dno</a:t>
            </a:r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Tables as Sets in SQL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28650" y="1914402"/>
            <a:ext cx="7886700" cy="4351338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SQL does not automatically eliminate duplicate tuples in query results 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For aggregate operations duplicates must be accounted for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Use the keyword </a:t>
            </a:r>
            <a:r>
              <a:rPr lang="en-US" altLang="en-US" sz="24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DISTINCT</a:t>
            </a:r>
            <a:r>
              <a:rPr lang="en-US" altLang="en-US" sz="2400" dirty="0" smtClean="0">
                <a:ea typeface="ＭＳ Ｐゴシック" pitchFamily="34" charset="-128"/>
              </a:rPr>
              <a:t> in the </a:t>
            </a:r>
            <a:r>
              <a:rPr lang="en-US" altLang="en-US" sz="24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SELECT</a:t>
            </a:r>
            <a:r>
              <a:rPr lang="en-US" altLang="en-US" sz="2400" dirty="0" smtClean="0">
                <a:ea typeface="ＭＳ Ｐゴシック" pitchFamily="34" charset="-128"/>
              </a:rPr>
              <a:t> clause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Only distinct tuples should remain in the result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6" y="4001294"/>
            <a:ext cx="662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AA3F-E74C-4AB2-9602-9E1A15E8051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Tables: Creating a View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View is virtual table based on SELECT query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contain columns, computed columns, aliases, and aggregate functions from one or more tables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Base tables are tables on which view is based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Create view by using CREATE VIEW command</a:t>
            </a:r>
          </a:p>
        </p:txBody>
      </p:sp>
    </p:spTree>
    <p:extLst>
      <p:ext uri="{BB962C8B-B14F-4D97-AF65-F5344CB8AC3E}">
        <p14:creationId xmlns:p14="http://schemas.microsoft.com/office/powerpoint/2010/main" val="1796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CAA5-FFFD-426E-8BA4-93BF0A0B894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Tables: Creating a View (continued)</a:t>
            </a:r>
          </a:p>
        </p:txBody>
      </p:sp>
      <p:pic>
        <p:nvPicPr>
          <p:cNvPr id="73731" name="Picture 3" descr="Fig07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141788"/>
          </a:xfrm>
        </p:spPr>
      </p:pic>
    </p:spTree>
    <p:extLst>
      <p:ext uri="{BB962C8B-B14F-4D97-AF65-F5344CB8AC3E}">
        <p14:creationId xmlns:p14="http://schemas.microsoft.com/office/powerpoint/2010/main" val="2415895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INSERT, DELETE, and UPDATE Statements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Three commands used to modify the database: 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INSERT, DELETE, and UPDATE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INSERT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typically inserts a tuple (row) in a relation (table)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UPDATE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may update a number of tuples (rows) in a relation (table) that satisfy the condition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DELETE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may also update a number of tuples (rows) in a relation (table) that satisfy the condition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7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SQL(Built-in</a:t>
            </a:r>
            <a:r>
              <a:rPr lang="en-US" altLang="en-US" dirty="0"/>
              <a:t>) Data Types</a:t>
            </a:r>
          </a:p>
        </p:txBody>
      </p:sp>
      <p:grpSp>
        <p:nvGrpSpPr>
          <p:cNvPr id="793652" name="Group 52"/>
          <p:cNvGrpSpPr>
            <a:grpSpLocks/>
          </p:cNvGrpSpPr>
          <p:nvPr/>
        </p:nvGrpSpPr>
        <p:grpSpPr bwMode="auto">
          <a:xfrm>
            <a:off x="150436" y="1635742"/>
            <a:ext cx="8685654" cy="5007654"/>
            <a:chOff x="0" y="720"/>
            <a:chExt cx="5616" cy="3264"/>
          </a:xfrm>
        </p:grpSpPr>
        <p:sp>
          <p:nvSpPr>
            <p:cNvPr id="793603" name="Rectangle 3"/>
            <p:cNvSpPr>
              <a:spLocks noChangeArrowheads="1"/>
            </p:cNvSpPr>
            <p:nvPr/>
          </p:nvSpPr>
          <p:spPr bwMode="auto">
            <a:xfrm>
              <a:off x="2544" y="72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SQL</a:t>
              </a:r>
            </a:p>
            <a:p>
              <a:pPr eaLnBrk="0" hangingPunct="0"/>
              <a:r>
                <a:rPr lang="en-US" altLang="en-US" sz="1600"/>
                <a:t>Data Types</a:t>
              </a:r>
            </a:p>
          </p:txBody>
        </p:sp>
        <p:sp>
          <p:nvSpPr>
            <p:cNvPr id="793604" name="Rectangle 4"/>
            <p:cNvSpPr>
              <a:spLocks noChangeArrowheads="1"/>
            </p:cNvSpPr>
            <p:nvPr/>
          </p:nvSpPr>
          <p:spPr bwMode="auto">
            <a:xfrm>
              <a:off x="13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Ref Types</a:t>
              </a:r>
            </a:p>
          </p:txBody>
        </p:sp>
        <p:sp>
          <p:nvSpPr>
            <p:cNvPr id="793605" name="Rectangle 5"/>
            <p:cNvSpPr>
              <a:spLocks noChangeArrowheads="1"/>
            </p:cNvSpPr>
            <p:nvPr/>
          </p:nvSpPr>
          <p:spPr bwMode="auto">
            <a:xfrm>
              <a:off x="38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Predefined</a:t>
              </a:r>
            </a:p>
            <a:p>
              <a:pPr eaLnBrk="0" hangingPunct="0"/>
              <a:r>
                <a:rPr lang="en-US" altLang="en-US" sz="1600" dirty="0"/>
                <a:t>Types</a:t>
              </a:r>
            </a:p>
          </p:txBody>
        </p:sp>
        <p:sp>
          <p:nvSpPr>
            <p:cNvPr id="793606" name="Rectangle 6"/>
            <p:cNvSpPr>
              <a:spLocks noChangeArrowheads="1"/>
            </p:cNvSpPr>
            <p:nvPr/>
          </p:nvSpPr>
          <p:spPr bwMode="auto">
            <a:xfrm>
              <a:off x="25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Arrays</a:t>
              </a:r>
            </a:p>
          </p:txBody>
        </p:sp>
        <p:sp>
          <p:nvSpPr>
            <p:cNvPr id="793607" name="Rectangle 7"/>
            <p:cNvSpPr>
              <a:spLocks noChangeArrowheads="1"/>
            </p:cNvSpPr>
            <p:nvPr/>
          </p:nvSpPr>
          <p:spPr bwMode="auto">
            <a:xfrm>
              <a:off x="4800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ROW</a:t>
              </a:r>
            </a:p>
            <a:p>
              <a:pPr eaLnBrk="0" hangingPunct="0"/>
              <a:r>
                <a:rPr lang="en-US" altLang="en-US" sz="1600" dirty="0"/>
                <a:t>Data </a:t>
              </a:r>
              <a:r>
                <a:rPr lang="en-US" altLang="en-US" sz="1600" dirty="0" err="1"/>
                <a:t>Struct</a:t>
              </a:r>
              <a:endParaRPr lang="en-US" altLang="en-US" sz="1600" dirty="0"/>
            </a:p>
          </p:txBody>
        </p:sp>
        <p:sp>
          <p:nvSpPr>
            <p:cNvPr id="793608" name="Rectangle 8"/>
            <p:cNvSpPr>
              <a:spLocks noChangeArrowheads="1"/>
            </p:cNvSpPr>
            <p:nvPr/>
          </p:nvSpPr>
          <p:spPr bwMode="auto">
            <a:xfrm>
              <a:off x="37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User-Defined</a:t>
              </a:r>
            </a:p>
            <a:p>
              <a:pPr eaLnBrk="0" hangingPunct="0"/>
              <a:r>
                <a:rPr lang="en-US" altLang="en-US" sz="1600" dirty="0"/>
                <a:t>Types</a:t>
              </a:r>
            </a:p>
          </p:txBody>
        </p:sp>
        <p:cxnSp>
          <p:nvCxnSpPr>
            <p:cNvPr id="793609" name="AutoShape 9"/>
            <p:cNvCxnSpPr>
              <a:cxnSpLocks noChangeShapeType="1"/>
              <a:stCxn id="793603" idx="2"/>
              <a:endCxn id="793605" idx="0"/>
            </p:cNvCxnSpPr>
            <p:nvPr/>
          </p:nvCxnSpPr>
          <p:spPr bwMode="auto">
            <a:xfrm rot="5400000">
              <a:off x="1680" y="96"/>
              <a:ext cx="240" cy="21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0" name="AutoShape 10"/>
            <p:cNvCxnSpPr>
              <a:cxnSpLocks noChangeShapeType="1"/>
            </p:cNvCxnSpPr>
            <p:nvPr/>
          </p:nvCxnSpPr>
          <p:spPr bwMode="auto">
            <a:xfrm rot="5400000">
              <a:off x="2160" y="576"/>
              <a:ext cx="240" cy="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1" name="AutoShape 11"/>
            <p:cNvCxnSpPr>
              <a:cxnSpLocks noChangeShapeType="1"/>
              <a:stCxn id="793603" idx="2"/>
              <a:endCxn id="793606" idx="0"/>
            </p:cNvCxnSpPr>
            <p:nvPr/>
          </p:nvCxnSpPr>
          <p:spPr bwMode="auto">
            <a:xfrm rot="5400000">
              <a:off x="2760" y="117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2" name="AutoShape 12"/>
            <p:cNvCxnSpPr>
              <a:cxnSpLocks noChangeShapeType="1"/>
              <a:stCxn id="793603" idx="2"/>
              <a:endCxn id="793608" idx="0"/>
            </p:cNvCxnSpPr>
            <p:nvPr/>
          </p:nvCxnSpPr>
          <p:spPr bwMode="auto">
            <a:xfrm rot="16200000" flipH="1">
              <a:off x="3360" y="576"/>
              <a:ext cx="240" cy="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3" name="AutoShape 13"/>
            <p:cNvCxnSpPr>
              <a:cxnSpLocks noChangeShapeType="1"/>
              <a:stCxn id="793603" idx="2"/>
              <a:endCxn id="793607" idx="0"/>
            </p:cNvCxnSpPr>
            <p:nvPr/>
          </p:nvCxnSpPr>
          <p:spPr bwMode="auto">
            <a:xfrm rot="16200000" flipH="1">
              <a:off x="3888" y="48"/>
              <a:ext cx="240" cy="225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14" name="Rectangle 14"/>
            <p:cNvSpPr>
              <a:spLocks noChangeArrowheads="1"/>
            </p:cNvSpPr>
            <p:nvPr/>
          </p:nvSpPr>
          <p:spPr bwMode="auto">
            <a:xfrm>
              <a:off x="384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Numeric</a:t>
              </a:r>
            </a:p>
          </p:txBody>
        </p:sp>
        <p:sp>
          <p:nvSpPr>
            <p:cNvPr id="793615" name="Rectangle 15"/>
            <p:cNvSpPr>
              <a:spLocks noChangeArrowheads="1"/>
            </p:cNvSpPr>
            <p:nvPr/>
          </p:nvSpPr>
          <p:spPr bwMode="auto">
            <a:xfrm>
              <a:off x="2256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String</a:t>
              </a:r>
            </a:p>
          </p:txBody>
        </p:sp>
        <p:sp>
          <p:nvSpPr>
            <p:cNvPr id="793616" name="Rectangle 16"/>
            <p:cNvSpPr>
              <a:spLocks noChangeArrowheads="1"/>
            </p:cNvSpPr>
            <p:nvPr/>
          </p:nvSpPr>
          <p:spPr bwMode="auto">
            <a:xfrm>
              <a:off x="3408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DateTime</a:t>
              </a:r>
            </a:p>
          </p:txBody>
        </p:sp>
        <p:sp>
          <p:nvSpPr>
            <p:cNvPr id="793617" name="Rectangle 17"/>
            <p:cNvSpPr>
              <a:spLocks noChangeArrowheads="1"/>
            </p:cNvSpPr>
            <p:nvPr/>
          </p:nvSpPr>
          <p:spPr bwMode="auto">
            <a:xfrm>
              <a:off x="4176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Interval</a:t>
              </a:r>
            </a:p>
          </p:txBody>
        </p:sp>
        <p:sp>
          <p:nvSpPr>
            <p:cNvPr id="793618" name="Rectangle 18"/>
            <p:cNvSpPr>
              <a:spLocks noChangeArrowheads="1"/>
            </p:cNvSpPr>
            <p:nvPr/>
          </p:nvSpPr>
          <p:spPr bwMode="auto">
            <a:xfrm>
              <a:off x="4944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Boolean</a:t>
              </a:r>
            </a:p>
          </p:txBody>
        </p:sp>
        <p:cxnSp>
          <p:nvCxnSpPr>
            <p:cNvPr id="793619" name="AutoShape 19"/>
            <p:cNvCxnSpPr>
              <a:cxnSpLocks noChangeShapeType="1"/>
              <a:stCxn id="793605" idx="2"/>
              <a:endCxn id="793614" idx="0"/>
            </p:cNvCxnSpPr>
            <p:nvPr/>
          </p:nvCxnSpPr>
          <p:spPr bwMode="auto">
            <a:xfrm rot="5400000">
              <a:off x="624" y="172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0" name="AutoShape 20"/>
            <p:cNvCxnSpPr>
              <a:cxnSpLocks noChangeShapeType="1"/>
              <a:stCxn id="793605" idx="2"/>
              <a:endCxn id="793615" idx="0"/>
            </p:cNvCxnSpPr>
            <p:nvPr/>
          </p:nvCxnSpPr>
          <p:spPr bwMode="auto">
            <a:xfrm rot="16200000" flipH="1">
              <a:off x="1560" y="792"/>
              <a:ext cx="192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1" name="AutoShape 21"/>
            <p:cNvCxnSpPr>
              <a:cxnSpLocks noChangeShapeType="1"/>
              <a:stCxn id="793605" idx="2"/>
              <a:endCxn id="793616" idx="0"/>
            </p:cNvCxnSpPr>
            <p:nvPr/>
          </p:nvCxnSpPr>
          <p:spPr bwMode="auto">
            <a:xfrm rot="16200000" flipH="1">
              <a:off x="2136" y="216"/>
              <a:ext cx="192" cy="30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2" name="AutoShape 22"/>
            <p:cNvCxnSpPr>
              <a:cxnSpLocks noChangeShapeType="1"/>
              <a:stCxn id="793605" idx="2"/>
              <a:endCxn id="793617" idx="0"/>
            </p:cNvCxnSpPr>
            <p:nvPr/>
          </p:nvCxnSpPr>
          <p:spPr bwMode="auto">
            <a:xfrm rot="16200000" flipH="1">
              <a:off x="2520" y="-168"/>
              <a:ext cx="192" cy="37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3" name="AutoShape 23"/>
            <p:cNvCxnSpPr>
              <a:cxnSpLocks noChangeShapeType="1"/>
              <a:stCxn id="793605" idx="2"/>
              <a:endCxn id="793618" idx="0"/>
            </p:cNvCxnSpPr>
            <p:nvPr/>
          </p:nvCxnSpPr>
          <p:spPr bwMode="auto">
            <a:xfrm rot="16200000" flipH="1">
              <a:off x="2904" y="-552"/>
              <a:ext cx="192" cy="45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24" name="Rectangle 24"/>
            <p:cNvSpPr>
              <a:spLocks noChangeArrowheads="1"/>
            </p:cNvSpPr>
            <p:nvPr/>
          </p:nvSpPr>
          <p:spPr bwMode="auto">
            <a:xfrm>
              <a:off x="4560" y="230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Date</a:t>
              </a:r>
            </a:p>
          </p:txBody>
        </p:sp>
        <p:sp>
          <p:nvSpPr>
            <p:cNvPr id="793625" name="Rectangle 25"/>
            <p:cNvSpPr>
              <a:spLocks noChangeArrowheads="1"/>
            </p:cNvSpPr>
            <p:nvPr/>
          </p:nvSpPr>
          <p:spPr bwMode="auto">
            <a:xfrm>
              <a:off x="4560" y="278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Time</a:t>
              </a:r>
            </a:p>
          </p:txBody>
        </p:sp>
        <p:sp>
          <p:nvSpPr>
            <p:cNvPr id="793626" name="Rectangle 26"/>
            <p:cNvSpPr>
              <a:spLocks noChangeArrowheads="1"/>
            </p:cNvSpPr>
            <p:nvPr/>
          </p:nvSpPr>
          <p:spPr bwMode="auto">
            <a:xfrm>
              <a:off x="4560" y="3312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Timestamp</a:t>
              </a:r>
            </a:p>
          </p:txBody>
        </p:sp>
        <p:cxnSp>
          <p:nvCxnSpPr>
            <p:cNvPr id="793627" name="AutoShape 27"/>
            <p:cNvCxnSpPr>
              <a:cxnSpLocks noChangeShapeType="1"/>
              <a:stCxn id="793616" idx="2"/>
              <a:endCxn id="793624" idx="1"/>
            </p:cNvCxnSpPr>
            <p:nvPr/>
          </p:nvCxnSpPr>
          <p:spPr bwMode="auto">
            <a:xfrm rot="16200000" flipH="1">
              <a:off x="3996" y="1908"/>
              <a:ext cx="312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8" name="AutoShape 28"/>
            <p:cNvCxnSpPr>
              <a:cxnSpLocks noChangeShapeType="1"/>
              <a:stCxn id="793616" idx="2"/>
              <a:endCxn id="793625" idx="1"/>
            </p:cNvCxnSpPr>
            <p:nvPr/>
          </p:nvCxnSpPr>
          <p:spPr bwMode="auto">
            <a:xfrm rot="16200000" flipH="1">
              <a:off x="3756" y="2148"/>
              <a:ext cx="792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9" name="AutoShape 29"/>
            <p:cNvCxnSpPr>
              <a:cxnSpLocks noChangeShapeType="1"/>
              <a:stCxn id="793616" idx="2"/>
              <a:endCxn id="793626" idx="1"/>
            </p:cNvCxnSpPr>
            <p:nvPr/>
          </p:nvCxnSpPr>
          <p:spPr bwMode="auto">
            <a:xfrm rot="16200000" flipH="1">
              <a:off x="3492" y="2412"/>
              <a:ext cx="1320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30" name="Rectangle 30"/>
            <p:cNvSpPr>
              <a:spLocks noChangeArrowheads="1"/>
            </p:cNvSpPr>
            <p:nvPr/>
          </p:nvSpPr>
          <p:spPr bwMode="auto">
            <a:xfrm>
              <a:off x="1440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Bit</a:t>
              </a:r>
            </a:p>
          </p:txBody>
        </p:sp>
        <p:sp>
          <p:nvSpPr>
            <p:cNvPr id="793631" name="Rectangle 31"/>
            <p:cNvSpPr>
              <a:spLocks noChangeArrowheads="1"/>
            </p:cNvSpPr>
            <p:nvPr/>
          </p:nvSpPr>
          <p:spPr bwMode="auto">
            <a:xfrm>
              <a:off x="2256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Character</a:t>
              </a:r>
            </a:p>
          </p:txBody>
        </p:sp>
        <p:sp>
          <p:nvSpPr>
            <p:cNvPr id="793632" name="Rectangle 32"/>
            <p:cNvSpPr>
              <a:spLocks noChangeArrowheads="1"/>
            </p:cNvSpPr>
            <p:nvPr/>
          </p:nvSpPr>
          <p:spPr bwMode="auto">
            <a:xfrm>
              <a:off x="2976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Blob</a:t>
              </a:r>
            </a:p>
          </p:txBody>
        </p:sp>
        <p:cxnSp>
          <p:nvCxnSpPr>
            <p:cNvPr id="793633" name="AutoShape 33"/>
            <p:cNvCxnSpPr>
              <a:cxnSpLocks noChangeShapeType="1"/>
              <a:stCxn id="793615" idx="2"/>
              <a:endCxn id="793630" idx="0"/>
            </p:cNvCxnSpPr>
            <p:nvPr/>
          </p:nvCxnSpPr>
          <p:spPr bwMode="auto">
            <a:xfrm rot="5400000">
              <a:off x="2064" y="1872"/>
              <a:ext cx="240" cy="8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34" name="AutoShape 34"/>
            <p:cNvCxnSpPr>
              <a:cxnSpLocks noChangeShapeType="1"/>
              <a:stCxn id="793615" idx="2"/>
              <a:endCxn id="793632" idx="0"/>
            </p:cNvCxnSpPr>
            <p:nvPr/>
          </p:nvCxnSpPr>
          <p:spPr bwMode="auto">
            <a:xfrm rot="16200000" flipH="1">
              <a:off x="2832" y="1920"/>
              <a:ext cx="24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35" name="AutoShape 35"/>
            <p:cNvCxnSpPr>
              <a:cxnSpLocks noChangeShapeType="1"/>
              <a:stCxn id="793615" idx="2"/>
              <a:endCxn id="793631" idx="0"/>
            </p:cNvCxnSpPr>
            <p:nvPr/>
          </p:nvCxnSpPr>
          <p:spPr bwMode="auto">
            <a:xfrm rot="5400000">
              <a:off x="2472" y="2280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36" name="Rectangle 36"/>
            <p:cNvSpPr>
              <a:spLocks noChangeArrowheads="1"/>
            </p:cNvSpPr>
            <p:nvPr/>
          </p:nvSpPr>
          <p:spPr bwMode="auto">
            <a:xfrm>
              <a:off x="2832" y="2832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Fixed</a:t>
              </a:r>
            </a:p>
          </p:txBody>
        </p:sp>
        <p:sp>
          <p:nvSpPr>
            <p:cNvPr id="793637" name="Rectangle 37"/>
            <p:cNvSpPr>
              <a:spLocks noChangeArrowheads="1"/>
            </p:cNvSpPr>
            <p:nvPr/>
          </p:nvSpPr>
          <p:spPr bwMode="auto">
            <a:xfrm>
              <a:off x="2832" y="321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Varying</a:t>
              </a:r>
            </a:p>
          </p:txBody>
        </p:sp>
        <p:sp>
          <p:nvSpPr>
            <p:cNvPr id="793638" name="Rectangle 38"/>
            <p:cNvSpPr>
              <a:spLocks noChangeArrowheads="1"/>
            </p:cNvSpPr>
            <p:nvPr/>
          </p:nvSpPr>
          <p:spPr bwMode="auto">
            <a:xfrm>
              <a:off x="2832" y="3648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CLOB</a:t>
              </a:r>
            </a:p>
          </p:txBody>
        </p:sp>
        <p:cxnSp>
          <p:nvCxnSpPr>
            <p:cNvPr id="793639" name="AutoShape 39"/>
            <p:cNvCxnSpPr>
              <a:cxnSpLocks noChangeShapeType="1"/>
              <a:stCxn id="793631" idx="2"/>
              <a:endCxn id="793636" idx="1"/>
            </p:cNvCxnSpPr>
            <p:nvPr/>
          </p:nvCxnSpPr>
          <p:spPr bwMode="auto">
            <a:xfrm rot="16200000" flipH="1">
              <a:off x="2580" y="2748"/>
              <a:ext cx="264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0" name="AutoShape 40"/>
            <p:cNvCxnSpPr>
              <a:cxnSpLocks noChangeShapeType="1"/>
              <a:stCxn id="793631" idx="2"/>
              <a:endCxn id="793637" idx="1"/>
            </p:cNvCxnSpPr>
            <p:nvPr/>
          </p:nvCxnSpPr>
          <p:spPr bwMode="auto">
            <a:xfrm rot="16200000" flipH="1">
              <a:off x="2388" y="2940"/>
              <a:ext cx="648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1" name="AutoShape 41"/>
            <p:cNvCxnSpPr>
              <a:cxnSpLocks noChangeShapeType="1"/>
              <a:stCxn id="793631" idx="2"/>
              <a:endCxn id="793638" idx="1"/>
            </p:cNvCxnSpPr>
            <p:nvPr/>
          </p:nvCxnSpPr>
          <p:spPr bwMode="auto">
            <a:xfrm rot="16200000" flipH="1">
              <a:off x="2172" y="3156"/>
              <a:ext cx="1080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42" name="Rectangle 42"/>
            <p:cNvSpPr>
              <a:spLocks noChangeArrowheads="1"/>
            </p:cNvSpPr>
            <p:nvPr/>
          </p:nvSpPr>
          <p:spPr bwMode="auto">
            <a:xfrm>
              <a:off x="1872" y="297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Fixed</a:t>
              </a:r>
            </a:p>
          </p:txBody>
        </p:sp>
        <p:sp>
          <p:nvSpPr>
            <p:cNvPr id="793643" name="Rectangle 43"/>
            <p:cNvSpPr>
              <a:spLocks noChangeArrowheads="1"/>
            </p:cNvSpPr>
            <p:nvPr/>
          </p:nvSpPr>
          <p:spPr bwMode="auto">
            <a:xfrm>
              <a:off x="1872" y="3408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Varying</a:t>
              </a:r>
            </a:p>
          </p:txBody>
        </p:sp>
        <p:cxnSp>
          <p:nvCxnSpPr>
            <p:cNvPr id="793644" name="AutoShape 44"/>
            <p:cNvCxnSpPr>
              <a:cxnSpLocks noChangeShapeType="1"/>
              <a:stCxn id="793630" idx="2"/>
              <a:endCxn id="793642" idx="1"/>
            </p:cNvCxnSpPr>
            <p:nvPr/>
          </p:nvCxnSpPr>
          <p:spPr bwMode="auto">
            <a:xfrm rot="16200000" flipH="1">
              <a:off x="1620" y="2892"/>
              <a:ext cx="408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5" name="AutoShape 45"/>
            <p:cNvCxnSpPr>
              <a:cxnSpLocks noChangeShapeType="1"/>
              <a:stCxn id="793630" idx="2"/>
              <a:endCxn id="793643" idx="1"/>
            </p:cNvCxnSpPr>
            <p:nvPr/>
          </p:nvCxnSpPr>
          <p:spPr bwMode="auto">
            <a:xfrm rot="16200000" flipH="1">
              <a:off x="1404" y="3108"/>
              <a:ext cx="840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46" name="Rectangle 46"/>
            <p:cNvSpPr>
              <a:spLocks noChangeArrowheads="1"/>
            </p:cNvSpPr>
            <p:nvPr/>
          </p:nvSpPr>
          <p:spPr bwMode="auto">
            <a:xfrm>
              <a:off x="768" y="273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Approximate</a:t>
              </a:r>
            </a:p>
          </p:txBody>
        </p:sp>
        <p:sp>
          <p:nvSpPr>
            <p:cNvPr id="793647" name="Rectangle 47"/>
            <p:cNvSpPr>
              <a:spLocks noChangeArrowheads="1"/>
            </p:cNvSpPr>
            <p:nvPr/>
          </p:nvSpPr>
          <p:spPr bwMode="auto">
            <a:xfrm>
              <a:off x="0" y="273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Exact</a:t>
              </a:r>
            </a:p>
          </p:txBody>
        </p:sp>
        <p:cxnSp>
          <p:nvCxnSpPr>
            <p:cNvPr id="793648" name="AutoShape 48"/>
            <p:cNvCxnSpPr>
              <a:cxnSpLocks noChangeShapeType="1"/>
              <a:stCxn id="793614" idx="2"/>
              <a:endCxn id="793647" idx="0"/>
            </p:cNvCxnSpPr>
            <p:nvPr/>
          </p:nvCxnSpPr>
          <p:spPr bwMode="auto">
            <a:xfrm rot="5400000">
              <a:off x="240" y="2256"/>
              <a:ext cx="57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9" name="AutoShape 49"/>
            <p:cNvCxnSpPr>
              <a:cxnSpLocks noChangeShapeType="1"/>
              <a:stCxn id="793614" idx="2"/>
              <a:endCxn id="793646" idx="0"/>
            </p:cNvCxnSpPr>
            <p:nvPr/>
          </p:nvCxnSpPr>
          <p:spPr bwMode="auto">
            <a:xfrm rot="16200000" flipH="1">
              <a:off x="624" y="2256"/>
              <a:ext cx="57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422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INSERT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 its simplest form, it is used to add one or more tuples to a relation</a:t>
            </a:r>
          </a:p>
          <a:p>
            <a:r>
              <a:rPr lang="en-US" altLang="en-US" smtClean="0">
                <a:ea typeface="ＭＳ Ｐゴシック" pitchFamily="34" charset="-128"/>
              </a:rPr>
              <a:t>Attribute values should be listed in the same order as the attributes were specified in the </a:t>
            </a:r>
            <a:r>
              <a:rPr lang="en-US" altLang="en-US" b="1" smtClean="0">
                <a:ea typeface="ＭＳ Ｐゴシック" pitchFamily="34" charset="-128"/>
              </a:rPr>
              <a:t>CREATE TABLE</a:t>
            </a:r>
            <a:r>
              <a:rPr lang="en-US" altLang="en-US" smtClean="0">
                <a:ea typeface="ＭＳ Ｐゴシック" pitchFamily="34" charset="-128"/>
              </a:rPr>
              <a:t> command</a:t>
            </a:r>
          </a:p>
          <a:p>
            <a:r>
              <a:rPr lang="en-US" altLang="en-US" smtClean="0">
                <a:ea typeface="ＭＳ Ｐゴシック" pitchFamily="34" charset="-128"/>
              </a:rPr>
              <a:t>Constraints on data types are observed automatically</a:t>
            </a:r>
          </a:p>
          <a:p>
            <a:r>
              <a:rPr lang="en-US" altLang="en-US" smtClean="0">
                <a:ea typeface="ＭＳ Ｐゴシック" pitchFamily="34" charset="-128"/>
              </a:rPr>
              <a:t>Any integrity constraints as a part of the DDL specification are enforced</a:t>
            </a:r>
          </a:p>
        </p:txBody>
      </p:sp>
    </p:spTree>
    <p:extLst>
      <p:ext uri="{BB962C8B-B14F-4D97-AF65-F5344CB8AC3E}">
        <p14:creationId xmlns:p14="http://schemas.microsoft.com/office/powerpoint/2010/main" val="29566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INSERT Command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Specify the relation name and a list of values for the tuple. All values including nulls are supplied.</a:t>
            </a:r>
          </a:p>
          <a:p>
            <a:pPr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The variation below inserts multiple tuples where a new table is loaded values from the result of a query.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9" y="2548732"/>
            <a:ext cx="7029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9" y="4341748"/>
            <a:ext cx="7113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7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DELETE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Removes tuples from a relation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Includes a WHERE-clause to select the tuples to be deleted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Referential integrity should be enforced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Tuples are deleted from only </a:t>
            </a:r>
            <a:r>
              <a:rPr lang="en-US" altLang="en-US" sz="2400" i="1" smtClean="0">
                <a:ea typeface="ＭＳ Ｐゴシック" pitchFamily="34" charset="-128"/>
              </a:rPr>
              <a:t>one table</a:t>
            </a:r>
            <a:r>
              <a:rPr lang="en-US" altLang="en-US" sz="2400" smtClean="0">
                <a:ea typeface="ＭＳ Ｐゴシック" pitchFamily="34" charset="-128"/>
              </a:rPr>
              <a:t> at a time (unless CASCADE is specified on a referential integrity constraint)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A missing WHERE-clause specifies that </a:t>
            </a:r>
            <a:r>
              <a:rPr lang="en-US" altLang="en-US" sz="2400" i="1" smtClean="0">
                <a:ea typeface="ＭＳ Ｐゴシック" pitchFamily="34" charset="-128"/>
              </a:rPr>
              <a:t>all tuples</a:t>
            </a:r>
            <a:r>
              <a:rPr lang="en-US" altLang="en-US" sz="2400" smtClean="0">
                <a:ea typeface="ＭＳ Ｐゴシック" pitchFamily="34" charset="-128"/>
              </a:rPr>
              <a:t> in the relation are to be deleted; the table then becomes an empty table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The number of tuples deleted depends on the number of tuples in the relation that satisfy the WHERE-clause</a:t>
            </a:r>
          </a:p>
          <a:p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3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DELETE Command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Removes tuples from a relation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Includes a </a:t>
            </a: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WHERE</a:t>
            </a:r>
            <a:r>
              <a:rPr lang="en-US" altLang="en-US" smtClean="0">
                <a:ea typeface="ＭＳ Ｐゴシック" pitchFamily="34" charset="-128"/>
              </a:rPr>
              <a:t> clause to select the tuples to be deleted. The number of tuples deleted will vary.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/>
          <a:stretch>
            <a:fillRect/>
          </a:stretch>
        </p:blipFill>
        <p:spPr bwMode="auto">
          <a:xfrm>
            <a:off x="1435359" y="2928161"/>
            <a:ext cx="49799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UPDATE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Used to modify attribute values of one or more selected tuples</a:t>
            </a:r>
          </a:p>
          <a:p>
            <a:r>
              <a:rPr lang="en-US" altLang="en-US" smtClean="0">
                <a:ea typeface="ＭＳ Ｐゴシック" pitchFamily="34" charset="-128"/>
              </a:rPr>
              <a:t>A WHERE-clause selects the tuples to be modified</a:t>
            </a:r>
          </a:p>
          <a:p>
            <a:r>
              <a:rPr lang="en-US" altLang="en-US" smtClean="0">
                <a:ea typeface="ＭＳ Ｐゴシック" pitchFamily="34" charset="-128"/>
              </a:rPr>
              <a:t>An additional SET-clause specifies the attributes to be modified and their new values</a:t>
            </a:r>
          </a:p>
          <a:p>
            <a:r>
              <a:rPr lang="en-US" altLang="en-US" smtClean="0">
                <a:ea typeface="ＭＳ Ｐゴシック" pitchFamily="34" charset="-128"/>
              </a:rPr>
              <a:t>Each command modifies tuples </a:t>
            </a:r>
            <a:r>
              <a:rPr lang="en-US" altLang="en-US" i="1" smtClean="0">
                <a:ea typeface="ＭＳ Ｐゴシック" pitchFamily="34" charset="-128"/>
              </a:rPr>
              <a:t>in the same relation</a:t>
            </a:r>
          </a:p>
          <a:p>
            <a:r>
              <a:rPr lang="en-US" altLang="en-US" smtClean="0">
                <a:ea typeface="ＭＳ Ｐゴシック" pitchFamily="34" charset="-128"/>
              </a:rPr>
              <a:t>Referential integrity specified as part of DDL specification is enforced</a:t>
            </a:r>
          </a:p>
        </p:txBody>
      </p:sp>
    </p:spTree>
    <p:extLst>
      <p:ext uri="{BB962C8B-B14F-4D97-AF65-F5344CB8AC3E}">
        <p14:creationId xmlns:p14="http://schemas.microsoft.com/office/powerpoint/2010/main" val="28293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UPDATE</a:t>
            </a:r>
          </a:p>
        </p:txBody>
      </p:sp>
      <p:sp>
        <p:nvSpPr>
          <p:cNvPr id="1607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Example: Change the location and controlling department number of project number 10 to 'Bellaire' and 5, respectively</a:t>
            </a:r>
          </a:p>
          <a:p>
            <a:pPr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U5:	UPDATE 	PROJECT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		SET		PLOCATION = 'Bellaire', DNUM = 5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		WHERE	PNUMBER=10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2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Backup Database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err="1">
                <a:solidFill>
                  <a:schemeClr val="hlink"/>
                </a:solidFill>
              </a:rPr>
              <a:t>mysqldump</a:t>
            </a:r>
            <a:endParaRPr lang="en-US" altLang="zh-TW" sz="2000" dirty="0">
              <a:solidFill>
                <a:schemeClr val="hlink"/>
              </a:solidFill>
            </a:endParaRPr>
          </a:p>
          <a:p>
            <a:pPr lvl="1"/>
            <a:r>
              <a:rPr lang="en-US" altLang="zh-TW" sz="2000" dirty="0"/>
              <a:t>Writes the contents of database tables into text files</a:t>
            </a:r>
          </a:p>
          <a:p>
            <a:pPr lvl="1"/>
            <a:r>
              <a:rPr lang="en-US" altLang="zh-TW" sz="2000" dirty="0"/>
              <a:t>Example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dirty="0" err="1"/>
              <a:t>mysqldump</a:t>
            </a:r>
            <a:r>
              <a:rPr lang="en-US" dirty="0"/>
              <a:t> -u [</a:t>
            </a:r>
            <a:r>
              <a:rPr lang="en-US" dirty="0" err="1"/>
              <a:t>uname</a:t>
            </a:r>
            <a:r>
              <a:rPr lang="en-US" dirty="0"/>
              <a:t>] -p[pass] </a:t>
            </a:r>
            <a:r>
              <a:rPr lang="en-US" dirty="0" err="1"/>
              <a:t>db_name</a:t>
            </a:r>
            <a:r>
              <a:rPr lang="en-US" dirty="0"/>
              <a:t> &gt; </a:t>
            </a:r>
            <a:r>
              <a:rPr lang="en-US" dirty="0" err="1" smtClean="0"/>
              <a:t>db_backup.sql</a:t>
            </a:r>
            <a:r>
              <a:rPr lang="en-US" dirty="0" smtClean="0"/>
              <a:t> </a:t>
            </a:r>
            <a:endParaRPr lang="en-US" altLang="zh-TW" dirty="0" smtClean="0"/>
          </a:p>
          <a:p>
            <a:r>
              <a:rPr lang="en-US" altLang="zh-TW" sz="2400" dirty="0" smtClean="0">
                <a:solidFill>
                  <a:schemeClr val="hlink"/>
                </a:solidFill>
              </a:rPr>
              <a:t>Select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…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hlink"/>
                </a:solidFill>
              </a:rPr>
              <a:t>INTO OUTFILE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‘</a:t>
            </a:r>
            <a:r>
              <a:rPr lang="en-US" altLang="zh-TW" sz="2400" dirty="0" smtClean="0"/>
              <a:t>/path/</a:t>
            </a:r>
            <a:r>
              <a:rPr lang="en-US" altLang="zh-TW" sz="2400" dirty="0" err="1" smtClean="0"/>
              <a:t>outputfilename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’</a:t>
            </a:r>
            <a:r>
              <a:rPr lang="en-US" altLang="zh-TW" sz="2400" dirty="0" smtClean="0"/>
              <a:t>;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Example</a:t>
            </a:r>
            <a:endParaRPr lang="en-US" altLang="zh-TW" sz="2000" dirty="0"/>
          </a:p>
          <a:p>
            <a:pPr lvl="2"/>
            <a:r>
              <a:rPr lang="en-US" altLang="zh-TW" sz="1800" dirty="0"/>
              <a:t>&gt;</a:t>
            </a:r>
            <a:r>
              <a:rPr lang="en-US" altLang="zh-TW" sz="1800" dirty="0">
                <a:solidFill>
                  <a:schemeClr val="hlink"/>
                </a:solidFill>
              </a:rPr>
              <a:t>SELECT</a:t>
            </a:r>
            <a:r>
              <a:rPr lang="en-US" altLang="zh-TW" sz="1800" dirty="0"/>
              <a:t> * </a:t>
            </a:r>
            <a:r>
              <a:rPr lang="en-US" altLang="zh-TW" sz="1800" dirty="0">
                <a:solidFill>
                  <a:schemeClr val="hlink"/>
                </a:solidFill>
              </a:rPr>
              <a:t>FROM</a:t>
            </a:r>
            <a:r>
              <a:rPr lang="en-US" altLang="zh-TW" sz="1800" dirty="0"/>
              <a:t> student </a:t>
            </a:r>
            <a:r>
              <a:rPr lang="en-US" altLang="zh-TW" sz="1800" dirty="0">
                <a:solidFill>
                  <a:schemeClr val="hlink"/>
                </a:solidFill>
              </a:rPr>
              <a:t>INTO OUTFILE</a:t>
            </a:r>
            <a:r>
              <a:rPr lang="en-US" altLang="zh-TW" sz="1800" dirty="0"/>
              <a:t> </a:t>
            </a:r>
            <a:r>
              <a:rPr lang="en-US" altLang="zh-TW" sz="1800" dirty="0">
                <a:latin typeface="Times New Roman" panose="02020603050405020304" pitchFamily="18" charset="0"/>
              </a:rPr>
              <a:t>‘</a:t>
            </a:r>
            <a:r>
              <a:rPr lang="en-US" altLang="zh-TW" sz="1800" dirty="0"/>
              <a:t>/dump/student.txt</a:t>
            </a:r>
            <a:r>
              <a:rPr lang="en-US" altLang="zh-TW" sz="1800" dirty="0">
                <a:latin typeface="Times New Roman" panose="02020603050405020304" pitchFamily="18" charset="0"/>
              </a:rPr>
              <a:t>’</a:t>
            </a:r>
            <a:r>
              <a:rPr lang="en-US" altLang="zh-TW" sz="1800" dirty="0"/>
              <a:t>;</a:t>
            </a:r>
            <a:endParaRPr lang="en-US" altLang="zh-TW" dirty="0"/>
          </a:p>
          <a:p>
            <a:r>
              <a:rPr lang="en-US" altLang="zh-TW" sz="2400" dirty="0" err="1">
                <a:solidFill>
                  <a:schemeClr val="hlink"/>
                </a:solidFill>
              </a:rPr>
              <a:t>mysql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2400" dirty="0">
                <a:solidFill>
                  <a:schemeClr val="hlink"/>
                </a:solidFill>
              </a:rPr>
              <a:t>u</a:t>
            </a:r>
            <a:r>
              <a:rPr lang="en-US" altLang="zh-TW" sz="2400" dirty="0"/>
              <a:t> username </a:t>
            </a:r>
            <a:r>
              <a:rPr lang="en-US" altLang="zh-TW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2400" dirty="0">
                <a:solidFill>
                  <a:schemeClr val="hlink"/>
                </a:solidFill>
              </a:rPr>
              <a:t>p</a:t>
            </a:r>
            <a:r>
              <a:rPr lang="en-US" altLang="zh-TW" sz="2400" dirty="0"/>
              <a:t> password </a:t>
            </a:r>
            <a:r>
              <a:rPr lang="en-US" altLang="zh-TW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2400" dirty="0">
                <a:solidFill>
                  <a:schemeClr val="hlink"/>
                </a:solidFill>
              </a:rPr>
              <a:t>h</a:t>
            </a:r>
            <a:r>
              <a:rPr lang="en-US" altLang="zh-TW" sz="2400" dirty="0"/>
              <a:t> host database &gt; /path/to/file </a:t>
            </a:r>
          </a:p>
          <a:p>
            <a:r>
              <a:rPr lang="en-US" altLang="zh-TW" sz="2400" dirty="0" err="1">
                <a:solidFill>
                  <a:schemeClr val="hlink"/>
                </a:solidFill>
              </a:rPr>
              <a:t>mysql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2400" dirty="0">
                <a:solidFill>
                  <a:schemeClr val="hlink"/>
                </a:solidFill>
              </a:rPr>
              <a:t>u</a:t>
            </a:r>
            <a:r>
              <a:rPr lang="en-US" altLang="zh-TW" sz="2400" dirty="0"/>
              <a:t> </a:t>
            </a:r>
            <a:r>
              <a:rPr lang="en-US" altLang="zh-TW" sz="2400" dirty="0" err="1"/>
              <a:t>bcb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2400" dirty="0">
                <a:solidFill>
                  <a:schemeClr val="hlink"/>
                </a:solidFill>
              </a:rPr>
              <a:t>p</a:t>
            </a:r>
            <a:r>
              <a:rPr lang="en-US" altLang="zh-TW" sz="2400" dirty="0"/>
              <a:t> tuckseed0 </a:t>
            </a:r>
            <a:r>
              <a:rPr lang="en-US" altLang="zh-TW" sz="2400" dirty="0" err="1"/>
              <a:t>bcb</a:t>
            </a:r>
            <a:r>
              <a:rPr lang="en-US" altLang="zh-TW" sz="2400" dirty="0"/>
              <a:t> &gt; test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84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SQL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 Comprehensive language for relational database management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 definition, queries, updates, constraint specification, and view definition</a:t>
            </a:r>
          </a:p>
          <a:p>
            <a:r>
              <a:rPr lang="en-US" altLang="en-US" smtClean="0">
                <a:ea typeface="ＭＳ Ｐゴシック" pitchFamily="34" charset="-128"/>
              </a:rPr>
              <a:t>Covered 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 definition commands for creating tables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Commands for constraint specification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Simple retrieval queries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Database update commands</a:t>
            </a:r>
          </a:p>
        </p:txBody>
      </p:sp>
    </p:spTree>
    <p:extLst>
      <p:ext uri="{BB962C8B-B14F-4D97-AF65-F5344CB8AC3E}">
        <p14:creationId xmlns:p14="http://schemas.microsoft.com/office/powerpoint/2010/main" val="12553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Specifying Constraints in SQL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b="1" dirty="0" smtClean="0"/>
              <a:t>Basic constraints:</a:t>
            </a:r>
          </a:p>
          <a:p>
            <a:pPr>
              <a:defRPr/>
            </a:pPr>
            <a:r>
              <a:rPr lang="en-US" altLang="en-US" dirty="0" smtClean="0"/>
              <a:t>Relational Model has 3 basic constraint types that are supported in SQL:</a:t>
            </a:r>
          </a:p>
          <a:p>
            <a:pPr lvl="1">
              <a:defRPr/>
            </a:pPr>
            <a:r>
              <a:rPr lang="en-US" altLang="en-US" b="1" dirty="0" smtClean="0"/>
              <a:t>Key</a:t>
            </a:r>
            <a:r>
              <a:rPr lang="en-US" altLang="en-US" dirty="0" smtClean="0"/>
              <a:t> constraint: A primary key value cannot be duplicated</a:t>
            </a:r>
          </a:p>
          <a:p>
            <a:pPr lvl="1">
              <a:defRPr/>
            </a:pPr>
            <a:r>
              <a:rPr lang="en-US" altLang="en-US" b="1" dirty="0" smtClean="0"/>
              <a:t>Entity Integrity </a:t>
            </a:r>
            <a:r>
              <a:rPr lang="en-US" altLang="en-US" dirty="0" smtClean="0"/>
              <a:t>Constraint: A primary key value cannot be null</a:t>
            </a:r>
          </a:p>
          <a:p>
            <a:pPr lvl="1">
              <a:defRPr/>
            </a:pPr>
            <a:r>
              <a:rPr lang="en-US" altLang="en-US" b="1" dirty="0" smtClean="0"/>
              <a:t>Referential integrity </a:t>
            </a:r>
            <a:r>
              <a:rPr lang="en-US" altLang="en-US" dirty="0" smtClean="0"/>
              <a:t>constraints : The “foreign key “ must have a value that is already present as a primary key, or may be null.</a:t>
            </a:r>
          </a:p>
        </p:txBody>
      </p:sp>
    </p:spTree>
    <p:extLst>
      <p:ext uri="{BB962C8B-B14F-4D97-AF65-F5344CB8AC3E}">
        <p14:creationId xmlns:p14="http://schemas.microsoft.com/office/powerpoint/2010/main" val="38126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Common SQL Constrains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1" y="1687513"/>
            <a:ext cx="7886700" cy="494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constraints are commonly used in SQL:</a:t>
            </a:r>
          </a:p>
          <a:p>
            <a:r>
              <a:rPr lang="en-US" sz="2000" b="1" dirty="0"/>
              <a:t>NOT NULL</a:t>
            </a:r>
            <a:r>
              <a:rPr lang="en-US" sz="2000" dirty="0"/>
              <a:t> - Ensures that a column cannot have a NULL value</a:t>
            </a:r>
          </a:p>
          <a:p>
            <a:r>
              <a:rPr lang="en-US" sz="2000" b="1" dirty="0"/>
              <a:t>UNIQUE</a:t>
            </a:r>
            <a:r>
              <a:rPr lang="en-US" sz="2000" dirty="0"/>
              <a:t> - Ensures that all values in a column are different</a:t>
            </a:r>
          </a:p>
          <a:p>
            <a:r>
              <a:rPr lang="en-US" sz="2000" b="1" dirty="0"/>
              <a:t>PRIMARY KEY</a:t>
            </a:r>
            <a:r>
              <a:rPr lang="en-US" sz="2000" dirty="0"/>
              <a:t> - A combination of a NOT NULL and UNIQUE. Uniquely identifies each row in a table</a:t>
            </a:r>
          </a:p>
          <a:p>
            <a:r>
              <a:rPr lang="en-US" sz="2000" b="1" dirty="0"/>
              <a:t>FOREIGN KEY</a:t>
            </a:r>
            <a:r>
              <a:rPr lang="en-US" sz="2000" dirty="0"/>
              <a:t> - Uniquely identifies a row/record in another table</a:t>
            </a:r>
          </a:p>
          <a:p>
            <a:r>
              <a:rPr lang="en-US" sz="2000" b="1" dirty="0"/>
              <a:t>CHECK</a:t>
            </a:r>
            <a:r>
              <a:rPr lang="en-US" sz="2000" dirty="0"/>
              <a:t> - Ensures that all values in a column satisfies a specific condition</a:t>
            </a:r>
          </a:p>
          <a:p>
            <a:r>
              <a:rPr lang="en-US" sz="2000" b="1" dirty="0"/>
              <a:t>DEFAULT</a:t>
            </a:r>
            <a:r>
              <a:rPr lang="en-US" sz="2000" dirty="0"/>
              <a:t> - Sets a default value for a column when no value is specified</a:t>
            </a:r>
          </a:p>
          <a:p>
            <a:r>
              <a:rPr lang="en-US" sz="2000" b="1" dirty="0"/>
              <a:t>INDEX</a:t>
            </a:r>
            <a:r>
              <a:rPr lang="en-US" sz="2000" dirty="0"/>
              <a:t> - Used to create and retrieve data from the database very quickly</a:t>
            </a:r>
          </a:p>
          <a:p>
            <a:pPr lvl="1"/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Specifying Key and Referential Integrity Constraints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1" y="1687513"/>
            <a:ext cx="7886700" cy="494655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PRIMARY KEY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Specifies one or more attributes that make up the primary key of a relation</a:t>
            </a:r>
          </a:p>
          <a:p>
            <a:pPr marL="342900" lvl="1" indent="0"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 PRIMARY KEY (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Dnumber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);</a:t>
            </a:r>
          </a:p>
          <a:p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UNIQUE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Specifies alternate (secondary) keys (called CANDIDATE keys in the relational model).</a:t>
            </a:r>
          </a:p>
          <a:p>
            <a:pPr marL="342900" lvl="1" indent="0"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  UNIQUE (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682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Specifying Key and Referential Integrity Constraints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1" y="1687513"/>
            <a:ext cx="7886700" cy="494655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FOREIGN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KEY</a:t>
            </a:r>
            <a:r>
              <a:rPr lang="en-US" altLang="en-US" b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Default operation: reject update on violation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Attach </a:t>
            </a:r>
            <a:r>
              <a:rPr lang="en-US" altLang="en-US" b="1" dirty="0">
                <a:ea typeface="ＭＳ Ｐゴシック" pitchFamily="34" charset="-128"/>
              </a:rPr>
              <a:t>referential triggered action </a:t>
            </a:r>
            <a:r>
              <a:rPr lang="en-US" altLang="en-US" dirty="0">
                <a:ea typeface="ＭＳ Ｐゴシック" pitchFamily="34" charset="-128"/>
              </a:rPr>
              <a:t>clause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Options include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NULL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CASCADE</a:t>
            </a:r>
            <a:r>
              <a:rPr lang="en-US" altLang="en-US" dirty="0">
                <a:ea typeface="ＭＳ Ｐゴシック" pitchFamily="34" charset="-128"/>
              </a:rPr>
              <a:t>, and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DEFAULT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Action taken by the DBMS for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NULL</a:t>
            </a:r>
            <a:r>
              <a:rPr lang="en-US" altLang="en-US" dirty="0">
                <a:ea typeface="ＭＳ Ｐゴシック" pitchFamily="34" charset="-128"/>
              </a:rPr>
              <a:t> or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DEFAULT</a:t>
            </a:r>
            <a:r>
              <a:rPr lang="en-US" altLang="en-US" dirty="0">
                <a:ea typeface="ＭＳ Ｐゴシック" pitchFamily="34" charset="-128"/>
              </a:rPr>
              <a:t> is the same for both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ON DELETE</a:t>
            </a:r>
            <a:r>
              <a:rPr lang="en-US" altLang="en-US" dirty="0">
                <a:ea typeface="ＭＳ Ｐゴシック" pitchFamily="34" charset="-128"/>
              </a:rPr>
              <a:t> and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ON UPDATE</a:t>
            </a:r>
          </a:p>
          <a:p>
            <a:pPr lvl="2"/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CASCADE</a:t>
            </a:r>
            <a:r>
              <a:rPr lang="en-US" altLang="en-US" dirty="0">
                <a:ea typeface="ＭＳ Ｐゴシック" pitchFamily="34" charset="-128"/>
              </a:rPr>
              <a:t> option suitable for “relationship” </a:t>
            </a:r>
            <a:r>
              <a:rPr lang="en-US" altLang="en-US" dirty="0" smtClean="0">
                <a:ea typeface="ＭＳ Ｐゴシック" pitchFamily="34" charset="-128"/>
              </a:rPr>
              <a:t>relations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MySQL referential integrity constrain options: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35" y="3995737"/>
            <a:ext cx="5624882" cy="19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10901</TotalTime>
  <Words>2127</Words>
  <Application>Microsoft Office PowerPoint</Application>
  <PresentationFormat>On-screen Show (4:3)</PresentationFormat>
  <Paragraphs>436</Paragraphs>
  <Slides>57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Basic SQL</vt:lpstr>
      <vt:lpstr>Introduction to SQL</vt:lpstr>
      <vt:lpstr>Introduction to SQL (continued)</vt:lpstr>
      <vt:lpstr>Introduction to SQL (continued)</vt:lpstr>
      <vt:lpstr>SQL(Built-in) Data Types</vt:lpstr>
      <vt:lpstr>Specifying Constraints in SQL</vt:lpstr>
      <vt:lpstr>Common SQL Constrains</vt:lpstr>
      <vt:lpstr>Specifying Key and Referential Integrity Constraints</vt:lpstr>
      <vt:lpstr>Specifying Key and Referential Integrity Constraints</vt:lpstr>
      <vt:lpstr>Connecting to MySQL</vt:lpstr>
      <vt:lpstr>Mysql Script File</vt:lpstr>
      <vt:lpstr>Sample Session</vt:lpstr>
      <vt:lpstr>Canceling a Command</vt:lpstr>
      <vt:lpstr>Using a Database</vt:lpstr>
      <vt:lpstr>Using a Database</vt:lpstr>
      <vt:lpstr>Creating a Table</vt:lpstr>
      <vt:lpstr>COMPANY relational database schema</vt:lpstr>
      <vt:lpstr>The ERD for the COMPANY database</vt:lpstr>
      <vt:lpstr>One possible database state for the COMPANY relational database schema</vt:lpstr>
      <vt:lpstr>One possible database state for the COMPANY relational database schema – continued</vt:lpstr>
      <vt:lpstr>SQL CREATE TABLE data definition statements for defining the COMPANY schema</vt:lpstr>
      <vt:lpstr>SQL CREATE TABLE data definition statements for defining the COMPANY schema -continued</vt:lpstr>
      <vt:lpstr>Giving Names to Constraints</vt:lpstr>
      <vt:lpstr>Class Activity 9</vt:lpstr>
      <vt:lpstr>Introduction to SQL (continued)</vt:lpstr>
      <vt:lpstr>Introduction to SQL (continued)</vt:lpstr>
      <vt:lpstr>Basic Retrieval Queries in SQL</vt:lpstr>
      <vt:lpstr>The Structure of Basic SQL Queries  </vt:lpstr>
      <vt:lpstr>Basic Retrieval Queries</vt:lpstr>
      <vt:lpstr>Joining Database Tables</vt:lpstr>
      <vt:lpstr>Joining Database Tables</vt:lpstr>
      <vt:lpstr>Joins</vt:lpstr>
      <vt:lpstr>Joins</vt:lpstr>
      <vt:lpstr>Basic Retrieval Queries (Contd.)</vt:lpstr>
      <vt:lpstr>Ambiguous Attribute Names </vt:lpstr>
      <vt:lpstr>Aliasing, and Renaming</vt:lpstr>
      <vt:lpstr>Unspecified WHERE Clause </vt:lpstr>
      <vt:lpstr>Use of the Asterisk</vt:lpstr>
      <vt:lpstr>Arithmetic Operations</vt:lpstr>
      <vt:lpstr>Ordering of Query Results</vt:lpstr>
      <vt:lpstr>Aggregation</vt:lpstr>
      <vt:lpstr>Aggregation: Count</vt:lpstr>
      <vt:lpstr>More Examples</vt:lpstr>
      <vt:lpstr>Simple Aggregations</vt:lpstr>
      <vt:lpstr>Grouping of Query Results</vt:lpstr>
      <vt:lpstr>Tables as Sets in SQL</vt:lpstr>
      <vt:lpstr>Virtual Tables: Creating a View</vt:lpstr>
      <vt:lpstr>Virtual Tables: Creating a View (continued)</vt:lpstr>
      <vt:lpstr>INSERT, DELETE, and UPDATE Statements</vt:lpstr>
      <vt:lpstr>INSERT</vt:lpstr>
      <vt:lpstr>The INSERT Command</vt:lpstr>
      <vt:lpstr>DELETE</vt:lpstr>
      <vt:lpstr>The DELETE Command</vt:lpstr>
      <vt:lpstr>UPDATE</vt:lpstr>
      <vt:lpstr>UPDATE</vt:lpstr>
      <vt:lpstr>Backup Database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271</cp:revision>
  <dcterms:created xsi:type="dcterms:W3CDTF">2009-12-29T10:39:27Z</dcterms:created>
  <dcterms:modified xsi:type="dcterms:W3CDTF">2018-07-09T19:15:14Z</dcterms:modified>
</cp:coreProperties>
</file>