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52"/>
  </p:notesMasterIdLst>
  <p:handoutMasterIdLst>
    <p:handoutMasterId r:id="rId53"/>
  </p:handoutMasterIdLst>
  <p:sldIdLst>
    <p:sldId id="256" r:id="rId2"/>
    <p:sldId id="258" r:id="rId3"/>
    <p:sldId id="355" r:id="rId4"/>
    <p:sldId id="352" r:id="rId5"/>
    <p:sldId id="354" r:id="rId6"/>
    <p:sldId id="260" r:id="rId7"/>
    <p:sldId id="314" r:id="rId8"/>
    <p:sldId id="261" r:id="rId9"/>
    <p:sldId id="262" r:id="rId10"/>
    <p:sldId id="263" r:id="rId11"/>
    <p:sldId id="267" r:id="rId12"/>
    <p:sldId id="313" r:id="rId13"/>
    <p:sldId id="269" r:id="rId14"/>
    <p:sldId id="270" r:id="rId15"/>
    <p:sldId id="347" r:id="rId16"/>
    <p:sldId id="315" r:id="rId17"/>
    <p:sldId id="318" r:id="rId18"/>
    <p:sldId id="351" r:id="rId19"/>
    <p:sldId id="319" r:id="rId20"/>
    <p:sldId id="320" r:id="rId21"/>
    <p:sldId id="321" r:id="rId22"/>
    <p:sldId id="322" r:id="rId23"/>
    <p:sldId id="323" r:id="rId24"/>
    <p:sldId id="324" r:id="rId25"/>
    <p:sldId id="356" r:id="rId26"/>
    <p:sldId id="344" r:id="rId27"/>
    <p:sldId id="342" r:id="rId28"/>
    <p:sldId id="357" r:id="rId29"/>
    <p:sldId id="358"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3" r:id="rId46"/>
    <p:sldId id="316" r:id="rId47"/>
    <p:sldId id="346" r:id="rId48"/>
    <p:sldId id="273" r:id="rId49"/>
    <p:sldId id="286" r:id="rId50"/>
    <p:sldId id="302" r:id="rId5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snapToGrid="0" snapToObjects="1">
      <p:cViewPr>
        <p:scale>
          <a:sx n="90" d="100"/>
          <a:sy n="90" d="100"/>
        </p:scale>
        <p:origin x="498" y="40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7/9/2018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7/9/2018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336957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01DF4704-8C94-4FBC-8C20-D05E3AA21C95}" type="slidenum">
              <a:rPr lang="en-US" altLang="en-US" sz="1200"/>
              <a:pPr/>
              <a:t>11</a:t>
            </a:fld>
            <a:endParaRPr lang="en-US"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127212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F276CF73-E10D-4290-8367-B372D1E84DC8}" type="slidenum">
              <a:rPr lang="en-US" altLang="en-US" sz="1200"/>
              <a:pPr/>
              <a:t>13</a:t>
            </a:fld>
            <a:endParaRPr lang="en-US" alt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3157422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EF0F443A-D253-4C90-BCD3-475A6597795E}" type="slidenum">
              <a:rPr lang="en-US" altLang="en-US" sz="1200"/>
              <a:pPr/>
              <a:t>14</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333035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6A46AF79-1178-49C2-B91F-9124031F96E3}" type="slidenum">
              <a:rPr lang="en-US" altLang="en-US" sz="1200"/>
              <a:pPr/>
              <a:t>17</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2166849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6A46AF79-1178-49C2-B91F-9124031F96E3}" type="slidenum">
              <a:rPr lang="en-US" altLang="en-US" sz="1200"/>
              <a:pPr/>
              <a:t>18</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2166849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34F47153-89C4-41FF-86DD-0FB3725801C4}" type="slidenum">
              <a:rPr lang="en-US" altLang="en-US" sz="1200"/>
              <a:pPr/>
              <a:t>47</a:t>
            </a:fld>
            <a:endParaRPr lang="en-US" altLang="en-US" sz="120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1891460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1D98E5D7-5A9A-45AE-8838-D517099E759E}" type="slidenum">
              <a:rPr lang="en-US" altLang="en-US" sz="1200"/>
              <a:pPr/>
              <a:t>49</a:t>
            </a:fld>
            <a:endParaRPr lang="en-US"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210902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C3D508FA-D1CC-40D2-AF3F-5797BB2B01A8}" type="slidenum">
              <a:rPr lang="en-US" altLang="en-US" sz="1200"/>
              <a:pPr/>
              <a:t>50</a:t>
            </a:fld>
            <a:endParaRPr lang="en-US" alt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273789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B182A2E4-5147-4E9E-AEBE-B08045FD31D7}" type="slidenum">
              <a:rPr lang="en-US" altLang="en-US" sz="1200"/>
              <a:pPr/>
              <a:t>2</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225354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B182A2E4-5147-4E9E-AEBE-B08045FD31D7}" type="slidenum">
              <a:rPr lang="en-US" altLang="en-US" sz="1200"/>
              <a:pPr/>
              <a:t>3</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1275667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B182A2E4-5147-4E9E-AEBE-B08045FD31D7}" type="slidenum">
              <a:rPr lang="en-US" altLang="en-US" sz="1200"/>
              <a:pPr/>
              <a:t>4</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225354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B182A2E4-5147-4E9E-AEBE-B08045FD31D7}" type="slidenum">
              <a:rPr lang="en-US" altLang="en-US" sz="1200"/>
              <a:pPr/>
              <a:t>5</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3041330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483021BE-90AB-450F-B465-C310C12F6551}" type="slidenum">
              <a:rPr lang="en-US" altLang="en-US" sz="1200"/>
              <a:pPr/>
              <a:t>6</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1219806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54954B17-41C9-46F0-9C0C-35AC69F0D707}" type="slidenum">
              <a:rPr lang="en-US" altLang="en-US" sz="1200"/>
              <a:pPr/>
              <a:t>8</a:t>
            </a:fld>
            <a:endParaRPr lang="en-US"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298860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A6DA7A5B-658E-4156-9D27-8F6DDB94635F}" type="slidenum">
              <a:rPr lang="en-US" altLang="en-US" sz="1200"/>
              <a:pPr/>
              <a:t>9</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2789046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1600">
                <a:solidFill>
                  <a:schemeClr val="tx1"/>
                </a:solidFill>
                <a:latin typeface="Helvetica" pitchFamily="34" charset="0"/>
                <a:ea typeface="ＭＳ Ｐゴシック" pitchFamily="34" charset="-128"/>
              </a:defRPr>
            </a:lvl1pPr>
            <a:lvl2pPr marL="37279299" indent="-36829963" defTabSz="914274">
              <a:defRPr sz="1600">
                <a:solidFill>
                  <a:schemeClr val="tx1"/>
                </a:solidFill>
                <a:latin typeface="Helvetica" pitchFamily="34" charset="0"/>
                <a:ea typeface="ＭＳ Ｐゴシック" pitchFamily="34" charset="-128"/>
              </a:defRPr>
            </a:lvl2pPr>
            <a:lvl3pPr marL="1123340" indent="-224668" defTabSz="914274">
              <a:defRPr sz="1600">
                <a:solidFill>
                  <a:schemeClr val="tx1"/>
                </a:solidFill>
                <a:latin typeface="Helvetica" pitchFamily="34" charset="0"/>
                <a:ea typeface="ＭＳ Ｐゴシック" pitchFamily="34" charset="-128"/>
              </a:defRPr>
            </a:lvl3pPr>
            <a:lvl4pPr marL="1572677" indent="-224668" defTabSz="914274">
              <a:defRPr sz="1600">
                <a:solidFill>
                  <a:schemeClr val="tx1"/>
                </a:solidFill>
                <a:latin typeface="Helvetica" pitchFamily="34" charset="0"/>
                <a:ea typeface="ＭＳ Ｐゴシック" pitchFamily="34" charset="-128"/>
              </a:defRPr>
            </a:lvl4pPr>
            <a:lvl5pPr marL="2022013" indent="-224668" defTabSz="914274">
              <a:defRPr sz="1600">
                <a:solidFill>
                  <a:schemeClr val="tx1"/>
                </a:solidFill>
                <a:latin typeface="Helvetica" pitchFamily="34" charset="0"/>
                <a:ea typeface="ＭＳ Ｐゴシック" pitchFamily="34" charset="-128"/>
              </a:defRPr>
            </a:lvl5pPr>
            <a:lvl6pPr marL="2471349"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20685"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370021"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19357" indent="-224668" defTabSz="914274"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fld id="{A6FEF41E-680A-4AA4-B92D-CA7B5025706E}" type="slidenum">
              <a:rPr lang="en-US" altLang="en-US" sz="1200"/>
              <a:pPr/>
              <a:t>10</a:t>
            </a:fld>
            <a:endParaRPr lang="en-US" alt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3260" y="4343713"/>
            <a:ext cx="5031482"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186952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b-book.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07136" y="4758266"/>
            <a:ext cx="8142341" cy="863601"/>
          </a:xfrm>
        </p:spPr>
        <p:txBody>
          <a:bodyPr>
            <a:normAutofit/>
          </a:bodyPr>
          <a:lstStyle/>
          <a:p>
            <a:pPr eaLnBrk="1" hangingPunct="1"/>
            <a:r>
              <a:rPr lang="en-US" dirty="0" smtClean="0">
                <a:latin typeface="Times New Roman" panose="02020603050405020304" pitchFamily="18" charset="0"/>
                <a:cs typeface="Times New Roman" panose="02020603050405020304" pitchFamily="18" charset="0"/>
              </a:rPr>
              <a:t>Indexing</a:t>
            </a:r>
          </a:p>
        </p:txBody>
      </p:sp>
      <p:sp>
        <p:nvSpPr>
          <p:cNvPr id="8" name="Rectangle 3"/>
          <p:cNvSpPr>
            <a:spLocks noGrp="1" noChangeArrowheads="1"/>
          </p:cNvSpPr>
          <p:nvPr>
            <p:ph type="subTitle" idx="1"/>
          </p:nvPr>
        </p:nvSpPr>
        <p:spPr>
          <a:xfrm>
            <a:off x="1718345" y="5549371"/>
            <a:ext cx="5645436" cy="1397306"/>
          </a:xfrm>
          <a:noFill/>
        </p:spPr>
        <p:txBody>
          <a:bodyPr wrap="square">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p>
          <a:p>
            <a:r>
              <a:rPr lang="en-US" altLang="en-US" sz="1200" dirty="0">
                <a:solidFill>
                  <a:schemeClr val="accent2"/>
                </a:solidFill>
                <a:latin typeface="Arial" panose="020B0604020202020204" pitchFamily="34" charset="0"/>
              </a:rPr>
              <a:t>Credit for some of the slides in this lecture goes to </a:t>
            </a:r>
            <a:r>
              <a:rPr lang="en-US" altLang="en-US" sz="1200" dirty="0" smtClean="0">
                <a:solidFill>
                  <a:schemeClr val="accent2"/>
                </a:solidFill>
                <a:latin typeface="Arial" panose="020B0604020202020204" pitchFamily="34" charset="0"/>
                <a:hlinkClick r:id="rId3"/>
              </a:rPr>
              <a:t>www.db-book.com</a:t>
            </a:r>
            <a:r>
              <a:rPr lang="en-US" altLang="en-US" sz="1200" dirty="0" smtClean="0">
                <a:solidFill>
                  <a:schemeClr val="accent2"/>
                </a:solidFill>
                <a:latin typeface="Arial" panose="020B0604020202020204" pitchFamily="34" charset="0"/>
              </a:rPr>
              <a:t>  </a:t>
            </a:r>
            <a:endParaRPr lang="en-US" altLang="en-US" sz="1200" dirty="0">
              <a:solidFill>
                <a:schemeClr val="accent2"/>
              </a:solidFill>
              <a:latin typeface="Arial" panose="020B0604020202020204" pitchFamily="34" charset="0"/>
            </a:endParaRPr>
          </a:p>
          <a:p>
            <a:pPr eaLnBrk="1" hangingPunct="1"/>
            <a:endParaRPr lang="en-US" altLang="en-US" sz="12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89248" y="186612"/>
            <a:ext cx="8360229" cy="37052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a:xfrm>
            <a:off x="403841" y="592579"/>
            <a:ext cx="8111509" cy="911756"/>
          </a:xfrm>
        </p:spPr>
        <p:txBody>
          <a:bodyPr/>
          <a:lstStyle/>
          <a:p>
            <a:pPr>
              <a:defRPr/>
            </a:pPr>
            <a:r>
              <a:rPr lang="en-US" dirty="0">
                <a:ea typeface="+mj-ea"/>
              </a:rPr>
              <a:t>Sparse Index Files</a:t>
            </a:r>
          </a:p>
        </p:txBody>
      </p:sp>
      <p:sp>
        <p:nvSpPr>
          <p:cNvPr id="10243" name="Rectangle 3"/>
          <p:cNvSpPr>
            <a:spLocks noGrp="1" noChangeArrowheads="1"/>
          </p:cNvSpPr>
          <p:nvPr>
            <p:ph type="body" idx="1"/>
          </p:nvPr>
        </p:nvSpPr>
        <p:spPr>
          <a:xfrm>
            <a:off x="403841" y="1504335"/>
            <a:ext cx="7432675" cy="2495550"/>
          </a:xfrm>
        </p:spPr>
        <p:txBody>
          <a:bodyPr/>
          <a:lstStyle/>
          <a:p>
            <a:r>
              <a:rPr lang="en-US" altLang="en-US" b="1" dirty="0" smtClean="0">
                <a:solidFill>
                  <a:srgbClr val="000099"/>
                </a:solidFill>
              </a:rPr>
              <a:t>Sparse Index</a:t>
            </a:r>
            <a:r>
              <a:rPr lang="en-US" altLang="en-US" dirty="0" smtClean="0"/>
              <a:t>:  contains index records for only some search-key values.</a:t>
            </a:r>
          </a:p>
          <a:p>
            <a:pPr lvl="1"/>
            <a:r>
              <a:rPr lang="en-US" altLang="en-US" dirty="0" smtClean="0">
                <a:ea typeface="ＭＳ Ｐゴシック" pitchFamily="34" charset="-128"/>
              </a:rPr>
              <a:t>Applicable when records are sequentially ordered on search-key</a:t>
            </a:r>
          </a:p>
          <a:p>
            <a:r>
              <a:rPr lang="en-US" altLang="en-US" dirty="0" smtClean="0"/>
              <a:t>To locate a record with search-key value </a:t>
            </a:r>
            <a:r>
              <a:rPr lang="en-US" altLang="en-US" i="1" dirty="0" smtClean="0"/>
              <a:t>K</a:t>
            </a:r>
            <a:r>
              <a:rPr lang="en-US" altLang="en-US" dirty="0" smtClean="0"/>
              <a:t> we:</a:t>
            </a:r>
          </a:p>
          <a:p>
            <a:pPr lvl="1"/>
            <a:r>
              <a:rPr lang="en-US" altLang="en-US" dirty="0" smtClean="0">
                <a:ea typeface="ＭＳ Ｐゴシック" pitchFamily="34" charset="-128"/>
              </a:rPr>
              <a:t>Find index record with largest search-key value &lt; </a:t>
            </a:r>
            <a:r>
              <a:rPr lang="en-US" altLang="en-US" i="1" dirty="0" smtClean="0">
                <a:ea typeface="ＭＳ Ｐゴシック" pitchFamily="34" charset="-128"/>
              </a:rPr>
              <a:t>K</a:t>
            </a:r>
            <a:endParaRPr lang="en-US" altLang="en-US" dirty="0" smtClean="0">
              <a:ea typeface="ＭＳ Ｐゴシック" pitchFamily="34" charset="-128"/>
            </a:endParaRPr>
          </a:p>
          <a:p>
            <a:pPr lvl="1"/>
            <a:r>
              <a:rPr lang="en-US" altLang="en-US" dirty="0" smtClean="0">
                <a:ea typeface="ＭＳ Ｐゴシック" pitchFamily="34" charset="-128"/>
              </a:rPr>
              <a:t>Search file sequentially starting at the record to which the index record points</a:t>
            </a:r>
          </a:p>
        </p:txBody>
      </p:sp>
      <p:pic>
        <p:nvPicPr>
          <p:cNvPr id="102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522" y="3703638"/>
            <a:ext cx="68548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330113" y="5306219"/>
            <a:ext cx="3062817" cy="1264708"/>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dirty="0" smtClean="0"/>
              <a:t>Compared to dense indices:</a:t>
            </a:r>
          </a:p>
          <a:p>
            <a:pPr lvl="1" fontAlgn="auto">
              <a:spcAft>
                <a:spcPts val="0"/>
              </a:spcAft>
            </a:pPr>
            <a:r>
              <a:rPr lang="en-US" altLang="en-US" dirty="0" smtClean="0">
                <a:ea typeface="ＭＳ Ｐゴシック" pitchFamily="34" charset="-128"/>
              </a:rPr>
              <a:t>Less space and less maintenance overhead for insertions and deletions.</a:t>
            </a:r>
          </a:p>
          <a:p>
            <a:pPr lvl="1" fontAlgn="auto">
              <a:spcAft>
                <a:spcPts val="0"/>
              </a:spcAft>
            </a:pPr>
            <a:r>
              <a:rPr lang="en-US" altLang="en-US" dirty="0" smtClean="0">
                <a:ea typeface="ＭＳ Ｐゴシック" pitchFamily="34" charset="-128"/>
              </a:rPr>
              <a:t>Generally slower than dense index for locating records.</a:t>
            </a:r>
          </a:p>
        </p:txBody>
      </p:sp>
    </p:spTree>
    <p:extLst>
      <p:ext uri="{BB962C8B-B14F-4D97-AF65-F5344CB8AC3E}">
        <p14:creationId xmlns:p14="http://schemas.microsoft.com/office/powerpoint/2010/main" val="3361149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ChangeArrowheads="1"/>
          </p:cNvSpPr>
          <p:nvPr>
            <p:ph type="title"/>
          </p:nvPr>
        </p:nvSpPr>
        <p:spPr/>
        <p:txBody>
          <a:bodyPr/>
          <a:lstStyle/>
          <a:p>
            <a:pPr>
              <a:defRPr/>
            </a:pPr>
            <a:r>
              <a:rPr lang="en-US" dirty="0">
                <a:ea typeface="+mj-ea"/>
              </a:rPr>
              <a:t>Multilevel Index</a:t>
            </a:r>
          </a:p>
        </p:txBody>
      </p:sp>
      <p:sp>
        <p:nvSpPr>
          <p:cNvPr id="1345539" name="Rectangle 3"/>
          <p:cNvSpPr>
            <a:spLocks noGrp="1" noChangeArrowheads="1"/>
          </p:cNvSpPr>
          <p:nvPr>
            <p:ph type="body" idx="1"/>
          </p:nvPr>
        </p:nvSpPr>
        <p:spPr>
          <a:xfrm>
            <a:off x="506056" y="1681359"/>
            <a:ext cx="7661275" cy="3241286"/>
          </a:xfrm>
        </p:spPr>
        <p:txBody>
          <a:bodyPr>
            <a:noAutofit/>
          </a:bodyPr>
          <a:lstStyle/>
          <a:p>
            <a:r>
              <a:rPr lang="en-US" altLang="en-US" dirty="0" smtClean="0"/>
              <a:t>If primary index does not fit in memory, access becomes expensive.</a:t>
            </a:r>
          </a:p>
          <a:p>
            <a:r>
              <a:rPr lang="en-US" altLang="en-US" dirty="0" smtClean="0"/>
              <a:t>Solution: treat primary index kept on disk as a sequential file and construct a sparse index on it.</a:t>
            </a:r>
          </a:p>
          <a:p>
            <a:pPr lvl="1"/>
            <a:r>
              <a:rPr lang="en-US" altLang="en-US" sz="2400" dirty="0" smtClean="0">
                <a:ea typeface="ＭＳ Ｐゴシック" pitchFamily="34" charset="-128"/>
              </a:rPr>
              <a:t>outer index – a sparse index of primary index</a:t>
            </a:r>
          </a:p>
          <a:p>
            <a:pPr lvl="1"/>
            <a:r>
              <a:rPr lang="en-US" altLang="en-US" sz="2400" dirty="0" smtClean="0">
                <a:ea typeface="ＭＳ Ｐゴシック" pitchFamily="34" charset="-128"/>
              </a:rPr>
              <a:t>inner index – the primary index file</a:t>
            </a:r>
          </a:p>
          <a:p>
            <a:r>
              <a:rPr lang="en-US" altLang="en-US" dirty="0" smtClean="0"/>
              <a:t>If even outer index is too large to fit in main memory, yet another level of index can be created, and so on.</a:t>
            </a:r>
          </a:p>
          <a:p>
            <a:r>
              <a:rPr lang="en-US" altLang="en-US" dirty="0" smtClean="0"/>
              <a:t>Indices at all levels must be updated on insertion or deletion from the file.</a:t>
            </a:r>
          </a:p>
        </p:txBody>
      </p:sp>
    </p:spTree>
    <p:extLst>
      <p:ext uri="{BB962C8B-B14F-4D97-AF65-F5344CB8AC3E}">
        <p14:creationId xmlns:p14="http://schemas.microsoft.com/office/powerpoint/2010/main" val="1303453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55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455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455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455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455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5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503242" y="4200525"/>
            <a:ext cx="8369300" cy="2389188"/>
            <a:chOff x="336" y="2094"/>
            <a:chExt cx="5272" cy="2026"/>
          </a:xfrm>
        </p:grpSpPr>
        <p:sp>
          <p:nvSpPr>
            <p:cNvPr id="21507" name="Rectangle 3"/>
            <p:cNvSpPr>
              <a:spLocks noChangeArrowheads="1"/>
            </p:cNvSpPr>
            <p:nvPr/>
          </p:nvSpPr>
          <p:spPr bwMode="auto">
            <a:xfrm>
              <a:off x="336" y="3600"/>
              <a:ext cx="760" cy="520"/>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21508" name="Rectangle 4"/>
            <p:cNvSpPr>
              <a:spLocks noChangeArrowheads="1"/>
            </p:cNvSpPr>
            <p:nvPr/>
          </p:nvSpPr>
          <p:spPr bwMode="auto">
            <a:xfrm>
              <a:off x="1248" y="3600"/>
              <a:ext cx="760" cy="520"/>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21509" name="Rectangle 5"/>
            <p:cNvSpPr>
              <a:spLocks noChangeArrowheads="1"/>
            </p:cNvSpPr>
            <p:nvPr/>
          </p:nvSpPr>
          <p:spPr bwMode="auto">
            <a:xfrm>
              <a:off x="515" y="3678"/>
              <a:ext cx="319"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21510" name="Rectangle 6"/>
            <p:cNvSpPr>
              <a:spLocks noChangeArrowheads="1"/>
            </p:cNvSpPr>
            <p:nvPr/>
          </p:nvSpPr>
          <p:spPr bwMode="auto">
            <a:xfrm>
              <a:off x="1427" y="3678"/>
              <a:ext cx="319"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21511" name="Rectangle 7"/>
            <p:cNvSpPr>
              <a:spLocks noChangeArrowheads="1"/>
            </p:cNvSpPr>
            <p:nvPr/>
          </p:nvSpPr>
          <p:spPr bwMode="auto">
            <a:xfrm>
              <a:off x="2160" y="3600"/>
              <a:ext cx="760" cy="520"/>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21512" name="Rectangle 8"/>
            <p:cNvSpPr>
              <a:spLocks noChangeArrowheads="1"/>
            </p:cNvSpPr>
            <p:nvPr/>
          </p:nvSpPr>
          <p:spPr bwMode="auto">
            <a:xfrm>
              <a:off x="3072" y="3600"/>
              <a:ext cx="760" cy="520"/>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21513" name="Rectangle 9"/>
            <p:cNvSpPr>
              <a:spLocks noChangeArrowheads="1"/>
            </p:cNvSpPr>
            <p:nvPr/>
          </p:nvSpPr>
          <p:spPr bwMode="auto">
            <a:xfrm>
              <a:off x="2339" y="3678"/>
              <a:ext cx="319"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21514" name="Rectangle 10"/>
            <p:cNvSpPr>
              <a:spLocks noChangeArrowheads="1"/>
            </p:cNvSpPr>
            <p:nvPr/>
          </p:nvSpPr>
          <p:spPr bwMode="auto">
            <a:xfrm>
              <a:off x="3251" y="3678"/>
              <a:ext cx="319"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21515" name="Rectangle 11"/>
            <p:cNvSpPr>
              <a:spLocks noChangeArrowheads="1"/>
            </p:cNvSpPr>
            <p:nvPr/>
          </p:nvSpPr>
          <p:spPr bwMode="auto">
            <a:xfrm>
              <a:off x="3936" y="3600"/>
              <a:ext cx="760" cy="520"/>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21516" name="Rectangle 12"/>
            <p:cNvSpPr>
              <a:spLocks noChangeArrowheads="1"/>
            </p:cNvSpPr>
            <p:nvPr/>
          </p:nvSpPr>
          <p:spPr bwMode="auto">
            <a:xfrm>
              <a:off x="4848" y="3600"/>
              <a:ext cx="760" cy="520"/>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21517" name="Rectangle 13"/>
            <p:cNvSpPr>
              <a:spLocks noChangeArrowheads="1"/>
            </p:cNvSpPr>
            <p:nvPr/>
          </p:nvSpPr>
          <p:spPr bwMode="auto">
            <a:xfrm>
              <a:off x="4115" y="3678"/>
              <a:ext cx="319"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21518" name="Rectangle 14"/>
            <p:cNvSpPr>
              <a:spLocks noChangeArrowheads="1"/>
            </p:cNvSpPr>
            <p:nvPr/>
          </p:nvSpPr>
          <p:spPr bwMode="auto">
            <a:xfrm>
              <a:off x="5027" y="3678"/>
              <a:ext cx="319"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21519" name="Freeform 15"/>
            <p:cNvSpPr>
              <a:spLocks/>
            </p:cNvSpPr>
            <p:nvPr/>
          </p:nvSpPr>
          <p:spPr bwMode="auto">
            <a:xfrm>
              <a:off x="877" y="3061"/>
              <a:ext cx="307" cy="255"/>
            </a:xfrm>
            <a:custGeom>
              <a:avLst/>
              <a:gdLst>
                <a:gd name="T0" fmla="*/ 0 w 307"/>
                <a:gd name="T1" fmla="*/ 254 h 255"/>
                <a:gd name="T2" fmla="*/ 0 w 307"/>
                <a:gd name="T3" fmla="*/ 0 h 255"/>
                <a:gd name="T4" fmla="*/ 306 w 307"/>
                <a:gd name="T5" fmla="*/ 0 h 255"/>
                <a:gd name="T6" fmla="*/ 306 w 307"/>
                <a:gd name="T7" fmla="*/ 254 h 255"/>
                <a:gd name="T8" fmla="*/ 0 w 307"/>
                <a:gd name="T9" fmla="*/ 254 h 255"/>
              </a:gdLst>
              <a:ahLst/>
              <a:cxnLst>
                <a:cxn ang="0">
                  <a:pos x="T0" y="T1"/>
                </a:cxn>
                <a:cxn ang="0">
                  <a:pos x="T2" y="T3"/>
                </a:cxn>
                <a:cxn ang="0">
                  <a:pos x="T4" y="T5"/>
                </a:cxn>
                <a:cxn ang="0">
                  <a:pos x="T6" y="T7"/>
                </a:cxn>
                <a:cxn ang="0">
                  <a:pos x="T8" y="T9"/>
                </a:cxn>
              </a:cxnLst>
              <a:rect l="0" t="0" r="r" b="b"/>
              <a:pathLst>
                <a:path w="307" h="255">
                  <a:moveTo>
                    <a:pt x="0" y="254"/>
                  </a:moveTo>
                  <a:lnTo>
                    <a:pt x="0" y="0"/>
                  </a:lnTo>
                  <a:lnTo>
                    <a:pt x="306" y="0"/>
                  </a:lnTo>
                  <a:lnTo>
                    <a:pt x="306"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20" name="Freeform 16"/>
            <p:cNvSpPr>
              <a:spLocks/>
            </p:cNvSpPr>
            <p:nvPr/>
          </p:nvSpPr>
          <p:spPr bwMode="auto">
            <a:xfrm>
              <a:off x="928" y="3061"/>
              <a:ext cx="1" cy="255"/>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21" name="Freeform 17"/>
            <p:cNvSpPr>
              <a:spLocks/>
            </p:cNvSpPr>
            <p:nvPr/>
          </p:nvSpPr>
          <p:spPr bwMode="auto">
            <a:xfrm>
              <a:off x="1183" y="3061"/>
              <a:ext cx="308" cy="255"/>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22" name="Freeform 18"/>
            <p:cNvSpPr>
              <a:spLocks/>
            </p:cNvSpPr>
            <p:nvPr/>
          </p:nvSpPr>
          <p:spPr bwMode="auto">
            <a:xfrm>
              <a:off x="1234" y="3061"/>
              <a:ext cx="1" cy="255"/>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23" name="Freeform 19"/>
            <p:cNvSpPr>
              <a:spLocks/>
            </p:cNvSpPr>
            <p:nvPr/>
          </p:nvSpPr>
          <p:spPr bwMode="auto">
            <a:xfrm>
              <a:off x="1490" y="3061"/>
              <a:ext cx="308" cy="255"/>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24" name="Freeform 20"/>
            <p:cNvSpPr>
              <a:spLocks/>
            </p:cNvSpPr>
            <p:nvPr/>
          </p:nvSpPr>
          <p:spPr bwMode="auto">
            <a:xfrm>
              <a:off x="1541" y="3061"/>
              <a:ext cx="1" cy="255"/>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25" name="Freeform 21"/>
            <p:cNvSpPr>
              <a:spLocks/>
            </p:cNvSpPr>
            <p:nvPr/>
          </p:nvSpPr>
          <p:spPr bwMode="auto">
            <a:xfrm>
              <a:off x="1797" y="3061"/>
              <a:ext cx="308" cy="255"/>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26" name="Freeform 22"/>
            <p:cNvSpPr>
              <a:spLocks/>
            </p:cNvSpPr>
            <p:nvPr/>
          </p:nvSpPr>
          <p:spPr bwMode="auto">
            <a:xfrm>
              <a:off x="1848" y="3061"/>
              <a:ext cx="1" cy="255"/>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27" name="Freeform 23"/>
            <p:cNvSpPr>
              <a:spLocks/>
            </p:cNvSpPr>
            <p:nvPr/>
          </p:nvSpPr>
          <p:spPr bwMode="auto">
            <a:xfrm>
              <a:off x="2104" y="3061"/>
              <a:ext cx="52" cy="255"/>
            </a:xfrm>
            <a:custGeom>
              <a:avLst/>
              <a:gdLst>
                <a:gd name="T0" fmla="*/ 0 w 52"/>
                <a:gd name="T1" fmla="*/ 254 h 255"/>
                <a:gd name="T2" fmla="*/ 0 w 52"/>
                <a:gd name="T3" fmla="*/ 0 h 255"/>
                <a:gd name="T4" fmla="*/ 51 w 52"/>
                <a:gd name="T5" fmla="*/ 0 h 255"/>
                <a:gd name="T6" fmla="*/ 51 w 52"/>
                <a:gd name="T7" fmla="*/ 254 h 255"/>
                <a:gd name="T8" fmla="*/ 0 w 52"/>
                <a:gd name="T9" fmla="*/ 254 h 255"/>
              </a:gdLst>
              <a:ahLst/>
              <a:cxnLst>
                <a:cxn ang="0">
                  <a:pos x="T0" y="T1"/>
                </a:cxn>
                <a:cxn ang="0">
                  <a:pos x="T2" y="T3"/>
                </a:cxn>
                <a:cxn ang="0">
                  <a:pos x="T4" y="T5"/>
                </a:cxn>
                <a:cxn ang="0">
                  <a:pos x="T6" y="T7"/>
                </a:cxn>
                <a:cxn ang="0">
                  <a:pos x="T8" y="T9"/>
                </a:cxn>
              </a:cxnLst>
              <a:rect l="0" t="0" r="r" b="b"/>
              <a:pathLst>
                <a:path w="52" h="255">
                  <a:moveTo>
                    <a:pt x="0" y="254"/>
                  </a:moveTo>
                  <a:lnTo>
                    <a:pt x="0" y="0"/>
                  </a:lnTo>
                  <a:lnTo>
                    <a:pt x="51" y="0"/>
                  </a:lnTo>
                  <a:lnTo>
                    <a:pt x="51"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28" name="Freeform 24"/>
            <p:cNvSpPr>
              <a:spLocks/>
            </p:cNvSpPr>
            <p:nvPr/>
          </p:nvSpPr>
          <p:spPr bwMode="auto">
            <a:xfrm>
              <a:off x="3529" y="3061"/>
              <a:ext cx="308" cy="255"/>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29" name="Freeform 25"/>
            <p:cNvSpPr>
              <a:spLocks/>
            </p:cNvSpPr>
            <p:nvPr/>
          </p:nvSpPr>
          <p:spPr bwMode="auto">
            <a:xfrm>
              <a:off x="3580" y="3061"/>
              <a:ext cx="1" cy="255"/>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30" name="Freeform 26"/>
            <p:cNvSpPr>
              <a:spLocks/>
            </p:cNvSpPr>
            <p:nvPr/>
          </p:nvSpPr>
          <p:spPr bwMode="auto">
            <a:xfrm>
              <a:off x="3836" y="3061"/>
              <a:ext cx="308" cy="255"/>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31" name="Freeform 27"/>
            <p:cNvSpPr>
              <a:spLocks/>
            </p:cNvSpPr>
            <p:nvPr/>
          </p:nvSpPr>
          <p:spPr bwMode="auto">
            <a:xfrm>
              <a:off x="3887" y="3061"/>
              <a:ext cx="1" cy="255"/>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32" name="Freeform 28"/>
            <p:cNvSpPr>
              <a:spLocks/>
            </p:cNvSpPr>
            <p:nvPr/>
          </p:nvSpPr>
          <p:spPr bwMode="auto">
            <a:xfrm>
              <a:off x="4143" y="3061"/>
              <a:ext cx="307" cy="255"/>
            </a:xfrm>
            <a:custGeom>
              <a:avLst/>
              <a:gdLst>
                <a:gd name="T0" fmla="*/ 0 w 307"/>
                <a:gd name="T1" fmla="*/ 254 h 255"/>
                <a:gd name="T2" fmla="*/ 0 w 307"/>
                <a:gd name="T3" fmla="*/ 0 h 255"/>
                <a:gd name="T4" fmla="*/ 306 w 307"/>
                <a:gd name="T5" fmla="*/ 0 h 255"/>
                <a:gd name="T6" fmla="*/ 306 w 307"/>
                <a:gd name="T7" fmla="*/ 254 h 255"/>
                <a:gd name="T8" fmla="*/ 0 w 307"/>
                <a:gd name="T9" fmla="*/ 254 h 255"/>
              </a:gdLst>
              <a:ahLst/>
              <a:cxnLst>
                <a:cxn ang="0">
                  <a:pos x="T0" y="T1"/>
                </a:cxn>
                <a:cxn ang="0">
                  <a:pos x="T2" y="T3"/>
                </a:cxn>
                <a:cxn ang="0">
                  <a:pos x="T4" y="T5"/>
                </a:cxn>
                <a:cxn ang="0">
                  <a:pos x="T6" y="T7"/>
                </a:cxn>
                <a:cxn ang="0">
                  <a:pos x="T8" y="T9"/>
                </a:cxn>
              </a:cxnLst>
              <a:rect l="0" t="0" r="r" b="b"/>
              <a:pathLst>
                <a:path w="307" h="255">
                  <a:moveTo>
                    <a:pt x="0" y="254"/>
                  </a:moveTo>
                  <a:lnTo>
                    <a:pt x="0" y="0"/>
                  </a:lnTo>
                  <a:lnTo>
                    <a:pt x="306" y="0"/>
                  </a:lnTo>
                  <a:lnTo>
                    <a:pt x="306"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33" name="Freeform 29"/>
            <p:cNvSpPr>
              <a:spLocks/>
            </p:cNvSpPr>
            <p:nvPr/>
          </p:nvSpPr>
          <p:spPr bwMode="auto">
            <a:xfrm>
              <a:off x="4194" y="3061"/>
              <a:ext cx="1" cy="255"/>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34" name="Freeform 30"/>
            <p:cNvSpPr>
              <a:spLocks/>
            </p:cNvSpPr>
            <p:nvPr/>
          </p:nvSpPr>
          <p:spPr bwMode="auto">
            <a:xfrm>
              <a:off x="4449" y="3061"/>
              <a:ext cx="308" cy="255"/>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35" name="Freeform 31"/>
            <p:cNvSpPr>
              <a:spLocks/>
            </p:cNvSpPr>
            <p:nvPr/>
          </p:nvSpPr>
          <p:spPr bwMode="auto">
            <a:xfrm>
              <a:off x="4502" y="3061"/>
              <a:ext cx="1" cy="255"/>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36" name="Freeform 32"/>
            <p:cNvSpPr>
              <a:spLocks/>
            </p:cNvSpPr>
            <p:nvPr/>
          </p:nvSpPr>
          <p:spPr bwMode="auto">
            <a:xfrm>
              <a:off x="4756" y="3061"/>
              <a:ext cx="53" cy="255"/>
            </a:xfrm>
            <a:custGeom>
              <a:avLst/>
              <a:gdLst>
                <a:gd name="T0" fmla="*/ 0 w 53"/>
                <a:gd name="T1" fmla="*/ 254 h 255"/>
                <a:gd name="T2" fmla="*/ 0 w 53"/>
                <a:gd name="T3" fmla="*/ 0 h 255"/>
                <a:gd name="T4" fmla="*/ 52 w 53"/>
                <a:gd name="T5" fmla="*/ 0 h 255"/>
                <a:gd name="T6" fmla="*/ 52 w 53"/>
                <a:gd name="T7" fmla="*/ 254 h 255"/>
                <a:gd name="T8" fmla="*/ 0 w 53"/>
                <a:gd name="T9" fmla="*/ 254 h 255"/>
              </a:gdLst>
              <a:ahLst/>
              <a:cxnLst>
                <a:cxn ang="0">
                  <a:pos x="T0" y="T1"/>
                </a:cxn>
                <a:cxn ang="0">
                  <a:pos x="T2" y="T3"/>
                </a:cxn>
                <a:cxn ang="0">
                  <a:pos x="T4" y="T5"/>
                </a:cxn>
                <a:cxn ang="0">
                  <a:pos x="T6" y="T7"/>
                </a:cxn>
                <a:cxn ang="0">
                  <a:pos x="T8" y="T9"/>
                </a:cxn>
              </a:cxnLst>
              <a:rect l="0" t="0" r="r" b="b"/>
              <a:pathLst>
                <a:path w="53" h="255">
                  <a:moveTo>
                    <a:pt x="0" y="254"/>
                  </a:moveTo>
                  <a:lnTo>
                    <a:pt x="0" y="0"/>
                  </a:lnTo>
                  <a:lnTo>
                    <a:pt x="52" y="0"/>
                  </a:lnTo>
                  <a:lnTo>
                    <a:pt x="52"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37" name="Rectangle 33"/>
            <p:cNvSpPr>
              <a:spLocks noChangeArrowheads="1"/>
            </p:cNvSpPr>
            <p:nvPr/>
          </p:nvSpPr>
          <p:spPr bwMode="auto">
            <a:xfrm>
              <a:off x="3913" y="3079"/>
              <a:ext cx="230"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30</a:t>
              </a:r>
            </a:p>
          </p:txBody>
        </p:sp>
        <p:sp>
          <p:nvSpPr>
            <p:cNvPr id="21538" name="Rectangle 34"/>
            <p:cNvSpPr>
              <a:spLocks noChangeArrowheads="1"/>
            </p:cNvSpPr>
            <p:nvPr/>
          </p:nvSpPr>
          <p:spPr bwMode="auto">
            <a:xfrm>
              <a:off x="1254" y="3079"/>
              <a:ext cx="230"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13</a:t>
              </a:r>
            </a:p>
          </p:txBody>
        </p:sp>
        <p:sp>
          <p:nvSpPr>
            <p:cNvPr id="21539" name="Rectangle 35"/>
            <p:cNvSpPr>
              <a:spLocks noChangeArrowheads="1"/>
            </p:cNvSpPr>
            <p:nvPr/>
          </p:nvSpPr>
          <p:spPr bwMode="auto">
            <a:xfrm>
              <a:off x="960" y="3079"/>
              <a:ext cx="17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5</a:t>
              </a:r>
            </a:p>
          </p:txBody>
        </p:sp>
        <p:sp>
          <p:nvSpPr>
            <p:cNvPr id="21540" name="Rectangle 36"/>
            <p:cNvSpPr>
              <a:spLocks noChangeArrowheads="1"/>
            </p:cNvSpPr>
            <p:nvPr/>
          </p:nvSpPr>
          <p:spPr bwMode="auto">
            <a:xfrm>
              <a:off x="3600" y="3073"/>
              <a:ext cx="230"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18</a:t>
              </a:r>
            </a:p>
          </p:txBody>
        </p:sp>
        <p:sp>
          <p:nvSpPr>
            <p:cNvPr id="21541" name="Rectangle 37"/>
            <p:cNvSpPr>
              <a:spLocks noChangeArrowheads="1"/>
            </p:cNvSpPr>
            <p:nvPr/>
          </p:nvSpPr>
          <p:spPr bwMode="auto">
            <a:xfrm>
              <a:off x="1536" y="3073"/>
              <a:ext cx="230"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14</a:t>
              </a:r>
            </a:p>
          </p:txBody>
        </p:sp>
        <p:sp>
          <p:nvSpPr>
            <p:cNvPr id="21542" name="Rectangle 38"/>
            <p:cNvSpPr>
              <a:spLocks noChangeArrowheads="1"/>
            </p:cNvSpPr>
            <p:nvPr/>
          </p:nvSpPr>
          <p:spPr bwMode="auto">
            <a:xfrm>
              <a:off x="1872" y="3079"/>
              <a:ext cx="230"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16</a:t>
              </a:r>
            </a:p>
          </p:txBody>
        </p:sp>
        <p:sp>
          <p:nvSpPr>
            <p:cNvPr id="21543" name="Rectangle 39"/>
            <p:cNvSpPr>
              <a:spLocks noChangeArrowheads="1"/>
            </p:cNvSpPr>
            <p:nvPr/>
          </p:nvSpPr>
          <p:spPr bwMode="auto">
            <a:xfrm>
              <a:off x="4224" y="3079"/>
              <a:ext cx="230"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35</a:t>
              </a:r>
            </a:p>
          </p:txBody>
        </p:sp>
        <p:sp>
          <p:nvSpPr>
            <p:cNvPr id="21544" name="Rectangle 40"/>
            <p:cNvSpPr>
              <a:spLocks noChangeArrowheads="1"/>
            </p:cNvSpPr>
            <p:nvPr/>
          </p:nvSpPr>
          <p:spPr bwMode="auto">
            <a:xfrm>
              <a:off x="4512" y="3079"/>
              <a:ext cx="230"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43</a:t>
              </a:r>
            </a:p>
          </p:txBody>
        </p:sp>
        <p:sp>
          <p:nvSpPr>
            <p:cNvPr id="21545" name="Line 41"/>
            <p:cNvSpPr>
              <a:spLocks noChangeShapeType="1"/>
            </p:cNvSpPr>
            <p:nvPr/>
          </p:nvSpPr>
          <p:spPr bwMode="auto">
            <a:xfrm flipH="1">
              <a:off x="1488" y="2340"/>
              <a:ext cx="1433" cy="7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46" name="Line 42"/>
            <p:cNvSpPr>
              <a:spLocks noChangeShapeType="1"/>
            </p:cNvSpPr>
            <p:nvPr/>
          </p:nvSpPr>
          <p:spPr bwMode="auto">
            <a:xfrm>
              <a:off x="3050" y="2350"/>
              <a:ext cx="1126" cy="72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47" name="Line 43"/>
            <p:cNvSpPr>
              <a:spLocks noChangeShapeType="1"/>
            </p:cNvSpPr>
            <p:nvPr/>
          </p:nvSpPr>
          <p:spPr bwMode="auto">
            <a:xfrm flipH="1">
              <a:off x="480" y="3312"/>
              <a:ext cx="57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48" name="Line 44"/>
            <p:cNvSpPr>
              <a:spLocks noChangeShapeType="1"/>
            </p:cNvSpPr>
            <p:nvPr/>
          </p:nvSpPr>
          <p:spPr bwMode="auto">
            <a:xfrm flipH="1">
              <a:off x="960" y="3312"/>
              <a:ext cx="38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49" name="Line 45"/>
            <p:cNvSpPr>
              <a:spLocks noChangeShapeType="1"/>
            </p:cNvSpPr>
            <p:nvPr/>
          </p:nvSpPr>
          <p:spPr bwMode="auto">
            <a:xfrm flipH="1">
              <a:off x="1632" y="3312"/>
              <a:ext cx="4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50" name="Line 46"/>
            <p:cNvSpPr>
              <a:spLocks noChangeShapeType="1"/>
            </p:cNvSpPr>
            <p:nvPr/>
          </p:nvSpPr>
          <p:spPr bwMode="auto">
            <a:xfrm>
              <a:off x="2016" y="3312"/>
              <a:ext cx="33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51" name="Line 47"/>
            <p:cNvSpPr>
              <a:spLocks noChangeShapeType="1"/>
            </p:cNvSpPr>
            <p:nvPr/>
          </p:nvSpPr>
          <p:spPr bwMode="auto">
            <a:xfrm flipH="1">
              <a:off x="3552" y="3312"/>
              <a:ext cx="14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52" name="Line 48"/>
            <p:cNvSpPr>
              <a:spLocks noChangeShapeType="1"/>
            </p:cNvSpPr>
            <p:nvPr/>
          </p:nvSpPr>
          <p:spPr bwMode="auto">
            <a:xfrm>
              <a:off x="4032" y="3312"/>
              <a:ext cx="4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53" name="Line 49"/>
            <p:cNvSpPr>
              <a:spLocks noChangeShapeType="1"/>
            </p:cNvSpPr>
            <p:nvPr/>
          </p:nvSpPr>
          <p:spPr bwMode="auto">
            <a:xfrm>
              <a:off x="4320" y="3312"/>
              <a:ext cx="4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54" name="Line 50"/>
            <p:cNvSpPr>
              <a:spLocks noChangeShapeType="1"/>
            </p:cNvSpPr>
            <p:nvPr/>
          </p:nvSpPr>
          <p:spPr bwMode="auto">
            <a:xfrm>
              <a:off x="4656" y="3312"/>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55" name="Freeform 51"/>
            <p:cNvSpPr>
              <a:spLocks/>
            </p:cNvSpPr>
            <p:nvPr/>
          </p:nvSpPr>
          <p:spPr bwMode="auto">
            <a:xfrm>
              <a:off x="2813" y="2094"/>
              <a:ext cx="308" cy="255"/>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56" name="Freeform 52"/>
            <p:cNvSpPr>
              <a:spLocks/>
            </p:cNvSpPr>
            <p:nvPr/>
          </p:nvSpPr>
          <p:spPr bwMode="auto">
            <a:xfrm>
              <a:off x="2864" y="2094"/>
              <a:ext cx="1" cy="255"/>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57" name="Freeform 53"/>
            <p:cNvSpPr>
              <a:spLocks/>
            </p:cNvSpPr>
            <p:nvPr/>
          </p:nvSpPr>
          <p:spPr bwMode="auto">
            <a:xfrm>
              <a:off x="3120" y="2094"/>
              <a:ext cx="52" cy="255"/>
            </a:xfrm>
            <a:custGeom>
              <a:avLst/>
              <a:gdLst>
                <a:gd name="T0" fmla="*/ 0 w 52"/>
                <a:gd name="T1" fmla="*/ 254 h 255"/>
                <a:gd name="T2" fmla="*/ 0 w 52"/>
                <a:gd name="T3" fmla="*/ 0 h 255"/>
                <a:gd name="T4" fmla="*/ 51 w 52"/>
                <a:gd name="T5" fmla="*/ 0 h 255"/>
                <a:gd name="T6" fmla="*/ 51 w 52"/>
                <a:gd name="T7" fmla="*/ 254 h 255"/>
                <a:gd name="T8" fmla="*/ 0 w 52"/>
                <a:gd name="T9" fmla="*/ 254 h 255"/>
              </a:gdLst>
              <a:ahLst/>
              <a:cxnLst>
                <a:cxn ang="0">
                  <a:pos x="T0" y="T1"/>
                </a:cxn>
                <a:cxn ang="0">
                  <a:pos x="T2" y="T3"/>
                </a:cxn>
                <a:cxn ang="0">
                  <a:pos x="T4" y="T5"/>
                </a:cxn>
                <a:cxn ang="0">
                  <a:pos x="T6" y="T7"/>
                </a:cxn>
                <a:cxn ang="0">
                  <a:pos x="T8" y="T9"/>
                </a:cxn>
              </a:cxnLst>
              <a:rect l="0" t="0" r="r" b="b"/>
              <a:pathLst>
                <a:path w="52" h="255">
                  <a:moveTo>
                    <a:pt x="0" y="254"/>
                  </a:moveTo>
                  <a:lnTo>
                    <a:pt x="0" y="0"/>
                  </a:lnTo>
                  <a:lnTo>
                    <a:pt x="51" y="0"/>
                  </a:lnTo>
                  <a:lnTo>
                    <a:pt x="51"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58" name="Rectangle 54"/>
            <p:cNvSpPr>
              <a:spLocks noChangeArrowheads="1"/>
            </p:cNvSpPr>
            <p:nvPr/>
          </p:nvSpPr>
          <p:spPr bwMode="auto">
            <a:xfrm>
              <a:off x="2888" y="2112"/>
              <a:ext cx="230"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17</a:t>
              </a:r>
            </a:p>
          </p:txBody>
        </p:sp>
      </p:grpSp>
      <p:sp>
        <p:nvSpPr>
          <p:cNvPr id="21561" name="Rectangle 57"/>
          <p:cNvSpPr>
            <a:spLocks noChangeArrowheads="1"/>
          </p:cNvSpPr>
          <p:nvPr/>
        </p:nvSpPr>
        <p:spPr bwMode="auto">
          <a:xfrm>
            <a:off x="475726" y="3232724"/>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21562" name="Rectangle 58"/>
          <p:cNvSpPr>
            <a:spLocks noChangeArrowheads="1"/>
          </p:cNvSpPr>
          <p:nvPr/>
        </p:nvSpPr>
        <p:spPr bwMode="auto">
          <a:xfrm>
            <a:off x="1923526" y="3232724"/>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21563" name="Rectangle 59"/>
          <p:cNvSpPr>
            <a:spLocks noChangeArrowheads="1"/>
          </p:cNvSpPr>
          <p:nvPr/>
        </p:nvSpPr>
        <p:spPr bwMode="auto">
          <a:xfrm>
            <a:off x="759888" y="3324799"/>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21564" name="Rectangle 60"/>
          <p:cNvSpPr>
            <a:spLocks noChangeArrowheads="1"/>
          </p:cNvSpPr>
          <p:nvPr/>
        </p:nvSpPr>
        <p:spPr bwMode="auto">
          <a:xfrm>
            <a:off x="2207688" y="3324799"/>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21565" name="Rectangle 61"/>
          <p:cNvSpPr>
            <a:spLocks noChangeArrowheads="1"/>
          </p:cNvSpPr>
          <p:nvPr/>
        </p:nvSpPr>
        <p:spPr bwMode="auto">
          <a:xfrm>
            <a:off x="3371326" y="3232724"/>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21566" name="Rectangle 62"/>
          <p:cNvSpPr>
            <a:spLocks noChangeArrowheads="1"/>
          </p:cNvSpPr>
          <p:nvPr/>
        </p:nvSpPr>
        <p:spPr bwMode="auto">
          <a:xfrm>
            <a:off x="4819126" y="3232724"/>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21567" name="Rectangle 63"/>
          <p:cNvSpPr>
            <a:spLocks noChangeArrowheads="1"/>
          </p:cNvSpPr>
          <p:nvPr/>
        </p:nvSpPr>
        <p:spPr bwMode="auto">
          <a:xfrm>
            <a:off x="3655488" y="3324799"/>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21568" name="Rectangle 64"/>
          <p:cNvSpPr>
            <a:spLocks noChangeArrowheads="1"/>
          </p:cNvSpPr>
          <p:nvPr/>
        </p:nvSpPr>
        <p:spPr bwMode="auto">
          <a:xfrm>
            <a:off x="5103288" y="3324799"/>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21569" name="Rectangle 65"/>
          <p:cNvSpPr>
            <a:spLocks noChangeArrowheads="1"/>
          </p:cNvSpPr>
          <p:nvPr/>
        </p:nvSpPr>
        <p:spPr bwMode="auto">
          <a:xfrm>
            <a:off x="6190726" y="3232724"/>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21570" name="Rectangle 66"/>
          <p:cNvSpPr>
            <a:spLocks noChangeArrowheads="1"/>
          </p:cNvSpPr>
          <p:nvPr/>
        </p:nvSpPr>
        <p:spPr bwMode="auto">
          <a:xfrm>
            <a:off x="7638526" y="3232724"/>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21571" name="Rectangle 67"/>
          <p:cNvSpPr>
            <a:spLocks noChangeArrowheads="1"/>
          </p:cNvSpPr>
          <p:nvPr/>
        </p:nvSpPr>
        <p:spPr bwMode="auto">
          <a:xfrm>
            <a:off x="6474888" y="3324799"/>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21572" name="Rectangle 68"/>
          <p:cNvSpPr>
            <a:spLocks noChangeArrowheads="1"/>
          </p:cNvSpPr>
          <p:nvPr/>
        </p:nvSpPr>
        <p:spPr bwMode="auto">
          <a:xfrm>
            <a:off x="7922688" y="3324799"/>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grpSp>
        <p:nvGrpSpPr>
          <p:cNvPr id="21614" name="Group 110"/>
          <p:cNvGrpSpPr>
            <a:grpSpLocks/>
          </p:cNvGrpSpPr>
          <p:nvPr/>
        </p:nvGrpSpPr>
        <p:grpSpPr bwMode="auto">
          <a:xfrm>
            <a:off x="2534713" y="1645224"/>
            <a:ext cx="3979863" cy="311150"/>
            <a:chOff x="1522" y="327"/>
            <a:chExt cx="2507" cy="196"/>
          </a:xfrm>
        </p:grpSpPr>
        <p:sp>
          <p:nvSpPr>
            <p:cNvPr id="21573" name="Freeform 69"/>
            <p:cNvSpPr>
              <a:spLocks/>
            </p:cNvSpPr>
            <p:nvPr/>
          </p:nvSpPr>
          <p:spPr bwMode="auto">
            <a:xfrm>
              <a:off x="1522" y="327"/>
              <a:ext cx="307" cy="190"/>
            </a:xfrm>
            <a:custGeom>
              <a:avLst/>
              <a:gdLst>
                <a:gd name="T0" fmla="*/ 0 w 307"/>
                <a:gd name="T1" fmla="*/ 254 h 255"/>
                <a:gd name="T2" fmla="*/ 0 w 307"/>
                <a:gd name="T3" fmla="*/ 0 h 255"/>
                <a:gd name="T4" fmla="*/ 306 w 307"/>
                <a:gd name="T5" fmla="*/ 0 h 255"/>
                <a:gd name="T6" fmla="*/ 306 w 307"/>
                <a:gd name="T7" fmla="*/ 254 h 255"/>
                <a:gd name="T8" fmla="*/ 0 w 307"/>
                <a:gd name="T9" fmla="*/ 254 h 255"/>
              </a:gdLst>
              <a:ahLst/>
              <a:cxnLst>
                <a:cxn ang="0">
                  <a:pos x="T0" y="T1"/>
                </a:cxn>
                <a:cxn ang="0">
                  <a:pos x="T2" y="T3"/>
                </a:cxn>
                <a:cxn ang="0">
                  <a:pos x="T4" y="T5"/>
                </a:cxn>
                <a:cxn ang="0">
                  <a:pos x="T6" y="T7"/>
                </a:cxn>
                <a:cxn ang="0">
                  <a:pos x="T8" y="T9"/>
                </a:cxn>
              </a:cxnLst>
              <a:rect l="0" t="0" r="r" b="b"/>
              <a:pathLst>
                <a:path w="307" h="255">
                  <a:moveTo>
                    <a:pt x="0" y="254"/>
                  </a:moveTo>
                  <a:lnTo>
                    <a:pt x="0" y="0"/>
                  </a:lnTo>
                  <a:lnTo>
                    <a:pt x="306" y="0"/>
                  </a:lnTo>
                  <a:lnTo>
                    <a:pt x="306"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74" name="Freeform 70"/>
            <p:cNvSpPr>
              <a:spLocks/>
            </p:cNvSpPr>
            <p:nvPr/>
          </p:nvSpPr>
          <p:spPr bwMode="auto">
            <a:xfrm>
              <a:off x="1573" y="327"/>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75" name="Freeform 71"/>
            <p:cNvSpPr>
              <a:spLocks/>
            </p:cNvSpPr>
            <p:nvPr/>
          </p:nvSpPr>
          <p:spPr bwMode="auto">
            <a:xfrm>
              <a:off x="1828" y="327"/>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76" name="Freeform 72"/>
            <p:cNvSpPr>
              <a:spLocks/>
            </p:cNvSpPr>
            <p:nvPr/>
          </p:nvSpPr>
          <p:spPr bwMode="auto">
            <a:xfrm>
              <a:off x="1879" y="327"/>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77" name="Freeform 73"/>
            <p:cNvSpPr>
              <a:spLocks/>
            </p:cNvSpPr>
            <p:nvPr/>
          </p:nvSpPr>
          <p:spPr bwMode="auto">
            <a:xfrm>
              <a:off x="2135" y="327"/>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78" name="Freeform 74"/>
            <p:cNvSpPr>
              <a:spLocks/>
            </p:cNvSpPr>
            <p:nvPr/>
          </p:nvSpPr>
          <p:spPr bwMode="auto">
            <a:xfrm>
              <a:off x="2186" y="327"/>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79" name="Freeform 75"/>
            <p:cNvSpPr>
              <a:spLocks/>
            </p:cNvSpPr>
            <p:nvPr/>
          </p:nvSpPr>
          <p:spPr bwMode="auto">
            <a:xfrm>
              <a:off x="2442" y="327"/>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80" name="Freeform 76"/>
            <p:cNvSpPr>
              <a:spLocks/>
            </p:cNvSpPr>
            <p:nvPr/>
          </p:nvSpPr>
          <p:spPr bwMode="auto">
            <a:xfrm>
              <a:off x="2493" y="327"/>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81" name="Freeform 77"/>
            <p:cNvSpPr>
              <a:spLocks/>
            </p:cNvSpPr>
            <p:nvPr/>
          </p:nvSpPr>
          <p:spPr bwMode="auto">
            <a:xfrm>
              <a:off x="2749" y="327"/>
              <a:ext cx="52" cy="190"/>
            </a:xfrm>
            <a:custGeom>
              <a:avLst/>
              <a:gdLst>
                <a:gd name="T0" fmla="*/ 0 w 52"/>
                <a:gd name="T1" fmla="*/ 254 h 255"/>
                <a:gd name="T2" fmla="*/ 0 w 52"/>
                <a:gd name="T3" fmla="*/ 0 h 255"/>
                <a:gd name="T4" fmla="*/ 51 w 52"/>
                <a:gd name="T5" fmla="*/ 0 h 255"/>
                <a:gd name="T6" fmla="*/ 51 w 52"/>
                <a:gd name="T7" fmla="*/ 254 h 255"/>
                <a:gd name="T8" fmla="*/ 0 w 52"/>
                <a:gd name="T9" fmla="*/ 254 h 255"/>
              </a:gdLst>
              <a:ahLst/>
              <a:cxnLst>
                <a:cxn ang="0">
                  <a:pos x="T0" y="T1"/>
                </a:cxn>
                <a:cxn ang="0">
                  <a:pos x="T2" y="T3"/>
                </a:cxn>
                <a:cxn ang="0">
                  <a:pos x="T4" y="T5"/>
                </a:cxn>
                <a:cxn ang="0">
                  <a:pos x="T6" y="T7"/>
                </a:cxn>
                <a:cxn ang="0">
                  <a:pos x="T8" y="T9"/>
                </a:cxn>
              </a:cxnLst>
              <a:rect l="0" t="0" r="r" b="b"/>
              <a:pathLst>
                <a:path w="52" h="255">
                  <a:moveTo>
                    <a:pt x="0" y="254"/>
                  </a:moveTo>
                  <a:lnTo>
                    <a:pt x="0" y="0"/>
                  </a:lnTo>
                  <a:lnTo>
                    <a:pt x="51" y="0"/>
                  </a:lnTo>
                  <a:lnTo>
                    <a:pt x="51"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82" name="Freeform 78"/>
            <p:cNvSpPr>
              <a:spLocks/>
            </p:cNvSpPr>
            <p:nvPr/>
          </p:nvSpPr>
          <p:spPr bwMode="auto">
            <a:xfrm>
              <a:off x="2749" y="328"/>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84" name="Freeform 80"/>
            <p:cNvSpPr>
              <a:spLocks/>
            </p:cNvSpPr>
            <p:nvPr/>
          </p:nvSpPr>
          <p:spPr bwMode="auto">
            <a:xfrm>
              <a:off x="3056" y="328"/>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85" name="Freeform 81"/>
            <p:cNvSpPr>
              <a:spLocks/>
            </p:cNvSpPr>
            <p:nvPr/>
          </p:nvSpPr>
          <p:spPr bwMode="auto">
            <a:xfrm>
              <a:off x="3107" y="328"/>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86" name="Freeform 82"/>
            <p:cNvSpPr>
              <a:spLocks/>
            </p:cNvSpPr>
            <p:nvPr/>
          </p:nvSpPr>
          <p:spPr bwMode="auto">
            <a:xfrm>
              <a:off x="3363" y="328"/>
              <a:ext cx="307" cy="190"/>
            </a:xfrm>
            <a:custGeom>
              <a:avLst/>
              <a:gdLst>
                <a:gd name="T0" fmla="*/ 0 w 307"/>
                <a:gd name="T1" fmla="*/ 254 h 255"/>
                <a:gd name="T2" fmla="*/ 0 w 307"/>
                <a:gd name="T3" fmla="*/ 0 h 255"/>
                <a:gd name="T4" fmla="*/ 306 w 307"/>
                <a:gd name="T5" fmla="*/ 0 h 255"/>
                <a:gd name="T6" fmla="*/ 306 w 307"/>
                <a:gd name="T7" fmla="*/ 254 h 255"/>
                <a:gd name="T8" fmla="*/ 0 w 307"/>
                <a:gd name="T9" fmla="*/ 254 h 255"/>
              </a:gdLst>
              <a:ahLst/>
              <a:cxnLst>
                <a:cxn ang="0">
                  <a:pos x="T0" y="T1"/>
                </a:cxn>
                <a:cxn ang="0">
                  <a:pos x="T2" y="T3"/>
                </a:cxn>
                <a:cxn ang="0">
                  <a:pos x="T4" y="T5"/>
                </a:cxn>
                <a:cxn ang="0">
                  <a:pos x="T6" y="T7"/>
                </a:cxn>
                <a:cxn ang="0">
                  <a:pos x="T8" y="T9"/>
                </a:cxn>
              </a:cxnLst>
              <a:rect l="0" t="0" r="r" b="b"/>
              <a:pathLst>
                <a:path w="307" h="255">
                  <a:moveTo>
                    <a:pt x="0" y="254"/>
                  </a:moveTo>
                  <a:lnTo>
                    <a:pt x="0" y="0"/>
                  </a:lnTo>
                  <a:lnTo>
                    <a:pt x="306" y="0"/>
                  </a:lnTo>
                  <a:lnTo>
                    <a:pt x="306"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87" name="Freeform 83"/>
            <p:cNvSpPr>
              <a:spLocks/>
            </p:cNvSpPr>
            <p:nvPr/>
          </p:nvSpPr>
          <p:spPr bwMode="auto">
            <a:xfrm>
              <a:off x="3414" y="328"/>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88" name="Freeform 84"/>
            <p:cNvSpPr>
              <a:spLocks/>
            </p:cNvSpPr>
            <p:nvPr/>
          </p:nvSpPr>
          <p:spPr bwMode="auto">
            <a:xfrm>
              <a:off x="3669" y="328"/>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89" name="Freeform 85"/>
            <p:cNvSpPr>
              <a:spLocks/>
            </p:cNvSpPr>
            <p:nvPr/>
          </p:nvSpPr>
          <p:spPr bwMode="auto">
            <a:xfrm>
              <a:off x="3722" y="328"/>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90" name="Freeform 86"/>
            <p:cNvSpPr>
              <a:spLocks/>
            </p:cNvSpPr>
            <p:nvPr/>
          </p:nvSpPr>
          <p:spPr bwMode="auto">
            <a:xfrm>
              <a:off x="3976" y="328"/>
              <a:ext cx="53" cy="190"/>
            </a:xfrm>
            <a:custGeom>
              <a:avLst/>
              <a:gdLst>
                <a:gd name="T0" fmla="*/ 0 w 53"/>
                <a:gd name="T1" fmla="*/ 254 h 255"/>
                <a:gd name="T2" fmla="*/ 0 w 53"/>
                <a:gd name="T3" fmla="*/ 0 h 255"/>
                <a:gd name="T4" fmla="*/ 52 w 53"/>
                <a:gd name="T5" fmla="*/ 0 h 255"/>
                <a:gd name="T6" fmla="*/ 52 w 53"/>
                <a:gd name="T7" fmla="*/ 254 h 255"/>
                <a:gd name="T8" fmla="*/ 0 w 53"/>
                <a:gd name="T9" fmla="*/ 254 h 255"/>
              </a:gdLst>
              <a:ahLst/>
              <a:cxnLst>
                <a:cxn ang="0">
                  <a:pos x="T0" y="T1"/>
                </a:cxn>
                <a:cxn ang="0">
                  <a:pos x="T2" y="T3"/>
                </a:cxn>
                <a:cxn ang="0">
                  <a:pos x="T4" y="T5"/>
                </a:cxn>
                <a:cxn ang="0">
                  <a:pos x="T6" y="T7"/>
                </a:cxn>
                <a:cxn ang="0">
                  <a:pos x="T8" y="T9"/>
                </a:cxn>
              </a:cxnLst>
              <a:rect l="0" t="0" r="r" b="b"/>
              <a:pathLst>
                <a:path w="53" h="255">
                  <a:moveTo>
                    <a:pt x="0" y="254"/>
                  </a:moveTo>
                  <a:lnTo>
                    <a:pt x="0" y="0"/>
                  </a:lnTo>
                  <a:lnTo>
                    <a:pt x="52" y="0"/>
                  </a:lnTo>
                  <a:lnTo>
                    <a:pt x="52"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591" name="Rectangle 87"/>
            <p:cNvSpPr>
              <a:spLocks noChangeArrowheads="1"/>
            </p:cNvSpPr>
            <p:nvPr/>
          </p:nvSpPr>
          <p:spPr bwMode="auto">
            <a:xfrm>
              <a:off x="3133" y="342"/>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30</a:t>
              </a:r>
            </a:p>
          </p:txBody>
        </p:sp>
        <p:sp>
          <p:nvSpPr>
            <p:cNvPr id="21592" name="Rectangle 88"/>
            <p:cNvSpPr>
              <a:spLocks noChangeArrowheads="1"/>
            </p:cNvSpPr>
            <p:nvPr/>
          </p:nvSpPr>
          <p:spPr bwMode="auto">
            <a:xfrm>
              <a:off x="1899" y="341"/>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13</a:t>
              </a:r>
            </a:p>
          </p:txBody>
        </p:sp>
        <p:sp>
          <p:nvSpPr>
            <p:cNvPr id="21593" name="Rectangle 89"/>
            <p:cNvSpPr>
              <a:spLocks noChangeArrowheads="1"/>
            </p:cNvSpPr>
            <p:nvPr/>
          </p:nvSpPr>
          <p:spPr bwMode="auto">
            <a:xfrm>
              <a:off x="1605" y="341"/>
              <a:ext cx="17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5</a:t>
              </a:r>
            </a:p>
          </p:txBody>
        </p:sp>
        <p:sp>
          <p:nvSpPr>
            <p:cNvPr id="21594" name="Rectangle 90"/>
            <p:cNvSpPr>
              <a:spLocks noChangeArrowheads="1"/>
            </p:cNvSpPr>
            <p:nvPr/>
          </p:nvSpPr>
          <p:spPr bwMode="auto">
            <a:xfrm>
              <a:off x="2820" y="337"/>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18</a:t>
              </a:r>
            </a:p>
          </p:txBody>
        </p:sp>
        <p:sp>
          <p:nvSpPr>
            <p:cNvPr id="21595" name="Rectangle 91"/>
            <p:cNvSpPr>
              <a:spLocks noChangeArrowheads="1"/>
            </p:cNvSpPr>
            <p:nvPr/>
          </p:nvSpPr>
          <p:spPr bwMode="auto">
            <a:xfrm>
              <a:off x="2181" y="336"/>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14</a:t>
              </a:r>
            </a:p>
          </p:txBody>
        </p:sp>
        <p:sp>
          <p:nvSpPr>
            <p:cNvPr id="21596" name="Rectangle 92"/>
            <p:cNvSpPr>
              <a:spLocks noChangeArrowheads="1"/>
            </p:cNvSpPr>
            <p:nvPr/>
          </p:nvSpPr>
          <p:spPr bwMode="auto">
            <a:xfrm>
              <a:off x="2517" y="341"/>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16</a:t>
              </a:r>
            </a:p>
          </p:txBody>
        </p:sp>
        <p:sp>
          <p:nvSpPr>
            <p:cNvPr id="21597" name="Rectangle 93"/>
            <p:cNvSpPr>
              <a:spLocks noChangeArrowheads="1"/>
            </p:cNvSpPr>
            <p:nvPr/>
          </p:nvSpPr>
          <p:spPr bwMode="auto">
            <a:xfrm>
              <a:off x="3444" y="342"/>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35</a:t>
              </a:r>
            </a:p>
          </p:txBody>
        </p:sp>
        <p:sp>
          <p:nvSpPr>
            <p:cNvPr id="21598" name="Rectangle 94"/>
            <p:cNvSpPr>
              <a:spLocks noChangeArrowheads="1"/>
            </p:cNvSpPr>
            <p:nvPr/>
          </p:nvSpPr>
          <p:spPr bwMode="auto">
            <a:xfrm>
              <a:off x="3732" y="342"/>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43</a:t>
              </a:r>
            </a:p>
          </p:txBody>
        </p:sp>
      </p:grpSp>
      <p:sp>
        <p:nvSpPr>
          <p:cNvPr id="21601" name="Line 97"/>
          <p:cNvSpPr>
            <a:spLocks noChangeShapeType="1"/>
          </p:cNvSpPr>
          <p:nvPr/>
        </p:nvSpPr>
        <p:spPr bwMode="auto">
          <a:xfrm flipH="1">
            <a:off x="704326" y="1940499"/>
            <a:ext cx="2066925" cy="129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602" name="Line 98"/>
          <p:cNvSpPr>
            <a:spLocks noChangeShapeType="1"/>
          </p:cNvSpPr>
          <p:nvPr/>
        </p:nvSpPr>
        <p:spPr bwMode="auto">
          <a:xfrm flipH="1">
            <a:off x="1466326" y="1950024"/>
            <a:ext cx="1781175" cy="128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603" name="Line 99"/>
          <p:cNvSpPr>
            <a:spLocks noChangeShapeType="1"/>
          </p:cNvSpPr>
          <p:nvPr/>
        </p:nvSpPr>
        <p:spPr bwMode="auto">
          <a:xfrm flipH="1">
            <a:off x="2533126" y="1950024"/>
            <a:ext cx="1162050" cy="128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604" name="Line 100"/>
          <p:cNvSpPr>
            <a:spLocks noChangeShapeType="1"/>
          </p:cNvSpPr>
          <p:nvPr/>
        </p:nvSpPr>
        <p:spPr bwMode="auto">
          <a:xfrm flipH="1">
            <a:off x="3676126" y="1940499"/>
            <a:ext cx="542925" cy="129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605" name="Line 101"/>
          <p:cNvSpPr>
            <a:spLocks noChangeShapeType="1"/>
          </p:cNvSpPr>
          <p:nvPr/>
        </p:nvSpPr>
        <p:spPr bwMode="auto">
          <a:xfrm>
            <a:off x="4790551" y="1940499"/>
            <a:ext cx="790575" cy="129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606" name="Line 102"/>
          <p:cNvSpPr>
            <a:spLocks noChangeShapeType="1"/>
          </p:cNvSpPr>
          <p:nvPr/>
        </p:nvSpPr>
        <p:spPr bwMode="auto">
          <a:xfrm>
            <a:off x="5262038" y="1940499"/>
            <a:ext cx="1157288" cy="129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607" name="Line 103"/>
          <p:cNvSpPr>
            <a:spLocks noChangeShapeType="1"/>
          </p:cNvSpPr>
          <p:nvPr/>
        </p:nvSpPr>
        <p:spPr bwMode="auto">
          <a:xfrm>
            <a:off x="5714476" y="1945261"/>
            <a:ext cx="1162050" cy="1287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608" name="Line 104"/>
          <p:cNvSpPr>
            <a:spLocks noChangeShapeType="1"/>
          </p:cNvSpPr>
          <p:nvPr/>
        </p:nvSpPr>
        <p:spPr bwMode="auto">
          <a:xfrm>
            <a:off x="6228826" y="1950024"/>
            <a:ext cx="2095500" cy="128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1615" name="Rectangle 111"/>
          <p:cNvSpPr>
            <a:spLocks noChangeArrowheads="1"/>
          </p:cNvSpPr>
          <p:nvPr/>
        </p:nvSpPr>
        <p:spPr bwMode="auto">
          <a:xfrm>
            <a:off x="4948238" y="4133850"/>
            <a:ext cx="127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upper index</a:t>
            </a:r>
          </a:p>
        </p:txBody>
      </p:sp>
      <p:sp>
        <p:nvSpPr>
          <p:cNvPr id="21616" name="Rectangle 112"/>
          <p:cNvSpPr>
            <a:spLocks noChangeArrowheads="1"/>
          </p:cNvSpPr>
          <p:nvPr/>
        </p:nvSpPr>
        <p:spPr bwMode="auto">
          <a:xfrm>
            <a:off x="7742242" y="5272088"/>
            <a:ext cx="127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lower index</a:t>
            </a:r>
          </a:p>
        </p:txBody>
      </p:sp>
      <p:sp>
        <p:nvSpPr>
          <p:cNvPr id="21617" name="Rectangle 113"/>
          <p:cNvSpPr>
            <a:spLocks noChangeArrowheads="1"/>
          </p:cNvSpPr>
          <p:nvPr/>
        </p:nvSpPr>
        <p:spPr bwMode="auto">
          <a:xfrm>
            <a:off x="207437" y="4428067"/>
            <a:ext cx="2220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tx2"/>
                </a:solidFill>
                <a:effectLst>
                  <a:outerShdw blurRad="38100" dist="38100" dir="2700000" algn="tl">
                    <a:srgbClr val="C0C0C0"/>
                  </a:outerShdw>
                </a:effectLst>
              </a:rPr>
              <a:t>Multilevel Index</a:t>
            </a:r>
          </a:p>
        </p:txBody>
      </p:sp>
      <p:sp>
        <p:nvSpPr>
          <p:cNvPr id="21618" name="Rectangle 114"/>
          <p:cNvSpPr>
            <a:spLocks noChangeArrowheads="1"/>
          </p:cNvSpPr>
          <p:nvPr/>
        </p:nvSpPr>
        <p:spPr bwMode="auto">
          <a:xfrm>
            <a:off x="118538" y="1562674"/>
            <a:ext cx="2398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effectLst>
                  <a:outerShdw blurRad="38100" dist="38100" dir="2700000" algn="tl">
                    <a:srgbClr val="C0C0C0"/>
                  </a:outerShdw>
                </a:effectLst>
              </a:rPr>
              <a:t>Single level Index</a:t>
            </a:r>
          </a:p>
        </p:txBody>
      </p:sp>
      <p:sp>
        <p:nvSpPr>
          <p:cNvPr id="105" name="Rectangle 2"/>
          <p:cNvSpPr txBox="1">
            <a:spLocks noChangeArrowheads="1"/>
          </p:cNvSpPr>
          <p:nvPr/>
        </p:nvSpPr>
        <p:spPr>
          <a:xfrm>
            <a:off x="427047" y="795867"/>
            <a:ext cx="7886700" cy="56726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mtClean="0"/>
              <a:t>Multilevel Index</a:t>
            </a:r>
            <a:endParaRPr lang="en-US" dirty="0"/>
          </a:p>
        </p:txBody>
      </p:sp>
    </p:spTree>
    <p:extLst>
      <p:ext uri="{BB962C8B-B14F-4D97-AF65-F5344CB8AC3E}">
        <p14:creationId xmlns:p14="http://schemas.microsoft.com/office/powerpoint/2010/main" val="609146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title"/>
          </p:nvPr>
        </p:nvSpPr>
        <p:spPr/>
        <p:txBody>
          <a:bodyPr/>
          <a:lstStyle/>
          <a:p>
            <a:pPr>
              <a:defRPr/>
            </a:pPr>
            <a:r>
              <a:rPr lang="en-US">
                <a:ea typeface="+mj-ea"/>
              </a:rPr>
              <a:t>Index Update:  Deletion</a:t>
            </a:r>
          </a:p>
        </p:txBody>
      </p:sp>
      <p:sp>
        <p:nvSpPr>
          <p:cNvPr id="16387" name="Rectangle 3"/>
          <p:cNvSpPr>
            <a:spLocks noGrp="1" noChangeArrowheads="1"/>
          </p:cNvSpPr>
          <p:nvPr>
            <p:ph type="body" idx="1"/>
          </p:nvPr>
        </p:nvSpPr>
        <p:spPr>
          <a:xfrm>
            <a:off x="354239" y="4206875"/>
            <a:ext cx="7993063" cy="2480225"/>
          </a:xfrm>
        </p:spPr>
        <p:txBody>
          <a:bodyPr>
            <a:normAutofit lnSpcReduction="10000"/>
          </a:bodyPr>
          <a:lstStyle/>
          <a:p>
            <a:r>
              <a:rPr lang="en-US" altLang="en-US" sz="2000" b="1" dirty="0" smtClean="0"/>
              <a:t>Single-level index entry deletion:</a:t>
            </a:r>
          </a:p>
          <a:p>
            <a:pPr lvl="1"/>
            <a:r>
              <a:rPr lang="en-US" altLang="en-US" sz="2000" b="1" dirty="0" smtClean="0">
                <a:ea typeface="ＭＳ Ｐゴシック" pitchFamily="34" charset="-128"/>
              </a:rPr>
              <a:t>Dense indices</a:t>
            </a:r>
            <a:r>
              <a:rPr lang="en-US" altLang="en-US" sz="2000" dirty="0" smtClean="0">
                <a:ea typeface="ＭＳ Ｐゴシック" pitchFamily="34" charset="-128"/>
              </a:rPr>
              <a:t> – deletion of search-key is similar to file record deletion.</a:t>
            </a:r>
          </a:p>
          <a:p>
            <a:pPr lvl="1"/>
            <a:r>
              <a:rPr lang="en-US" altLang="en-US" sz="2000" b="1" dirty="0" smtClean="0">
                <a:ea typeface="ＭＳ Ｐゴシック" pitchFamily="34" charset="-128"/>
              </a:rPr>
              <a:t>Sparse indices</a:t>
            </a:r>
            <a:r>
              <a:rPr lang="en-US" altLang="en-US" sz="2000" dirty="0" smtClean="0">
                <a:ea typeface="ＭＳ Ｐゴシック" pitchFamily="34" charset="-128"/>
              </a:rPr>
              <a:t> –</a:t>
            </a:r>
          </a:p>
          <a:p>
            <a:pPr lvl="2"/>
            <a:r>
              <a:rPr lang="en-US" altLang="en-US" sz="2000" dirty="0" smtClean="0">
                <a:ea typeface="ＭＳ Ｐゴシック" pitchFamily="34" charset="-128"/>
              </a:rPr>
              <a:t> if an entry for the search key exists in the index, it is deleted by replacing the entry in the index with the next search-key value in the file (in search-key order).  </a:t>
            </a:r>
          </a:p>
          <a:p>
            <a:pPr lvl="2"/>
            <a:r>
              <a:rPr lang="en-US" altLang="en-US" sz="2000" dirty="0" smtClean="0">
                <a:ea typeface="ＭＳ Ｐゴシック" pitchFamily="34" charset="-128"/>
              </a:rPr>
              <a:t>If the next search-key value already has an index entry, the entry is deleted instead of being replaced.</a:t>
            </a:r>
          </a:p>
        </p:txBody>
      </p:sp>
      <p:pic>
        <p:nvPicPr>
          <p:cNvPr id="163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780" y="1553370"/>
            <a:ext cx="60642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
          <p:cNvSpPr>
            <a:spLocks noChangeArrowheads="1"/>
          </p:cNvSpPr>
          <p:nvPr/>
        </p:nvSpPr>
        <p:spPr bwMode="auto">
          <a:xfrm>
            <a:off x="354239" y="2501106"/>
            <a:ext cx="374015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lr>
                <a:schemeClr val="tx2"/>
              </a:buClr>
              <a:buSzPct val="90000"/>
              <a:buFont typeface="Monotype Sorts" charset="2"/>
              <a:buChar char="n"/>
              <a:defRPr kumimoji="1">
                <a:solidFill>
                  <a:schemeClr val="tx1"/>
                </a:solidFill>
                <a:latin typeface="Helvetica" pitchFamily="34" charset="0"/>
                <a:ea typeface="ＭＳ Ｐゴシック" pitchFamily="34" charset="-128"/>
              </a:defRPr>
            </a:lvl1pPr>
            <a:lvl2pPr marL="742950" indent="-285750">
              <a:spcBef>
                <a:spcPct val="35000"/>
              </a:spcBef>
              <a:buClr>
                <a:schemeClr val="folHlink"/>
              </a:buClr>
              <a:buSzPct val="80000"/>
              <a:buFont typeface="Monotype Sorts" charset="2"/>
              <a:buChar char="l"/>
              <a:defRPr kumimoji="1">
                <a:solidFill>
                  <a:schemeClr val="tx1"/>
                </a:solidFill>
                <a:latin typeface="Helvetica" pitchFamily="34" charset="0"/>
                <a:ea typeface="ＭＳ Ｐゴシック" pitchFamily="34" charset="-128"/>
              </a:defRPr>
            </a:lvl2pPr>
            <a:lvl3pPr marL="1085850" indent="-228600">
              <a:spcBef>
                <a:spcPct val="35000"/>
              </a:spcBef>
              <a:buClr>
                <a:srgbClr val="33CC33"/>
              </a:buClr>
              <a:buSzPct val="75000"/>
              <a:buFont typeface="Webdings" pitchFamily="18" charset="2"/>
              <a:buChar char="4"/>
              <a:defRPr kumimoji="1">
                <a:solidFill>
                  <a:schemeClr val="tx1"/>
                </a:solidFill>
                <a:latin typeface="Helvetica" pitchFamily="34" charset="0"/>
                <a:ea typeface="ＭＳ Ｐゴシック" pitchFamily="34" charset="-128"/>
              </a:defRPr>
            </a:lvl3pPr>
            <a:lvl4pPr marL="1428750" indent="-228600">
              <a:spcBef>
                <a:spcPct val="35000"/>
              </a:spcBef>
              <a:buClr>
                <a:schemeClr val="hlink"/>
              </a:buClr>
              <a:buFont typeface="Times New Roman" pitchFamily="18" charset="0"/>
              <a:buChar char="–"/>
              <a:defRPr kumimoji="1">
                <a:solidFill>
                  <a:schemeClr val="tx1"/>
                </a:solidFill>
                <a:latin typeface="Helvetica" pitchFamily="34" charset="0"/>
                <a:ea typeface="ＭＳ Ｐゴシック" pitchFamily="34" charset="-128"/>
              </a:defRPr>
            </a:lvl4pPr>
            <a:lvl5pPr marL="1771650" indent="-228600">
              <a:spcBef>
                <a:spcPct val="35000"/>
              </a:spcBef>
              <a:buClr>
                <a:schemeClr val="tx2"/>
              </a:buClr>
              <a:buSzPct val="75000"/>
              <a:buChar char="»"/>
              <a:defRPr kumimoji="1">
                <a:solidFill>
                  <a:schemeClr val="tx1"/>
                </a:solidFill>
                <a:latin typeface="Helvetica" pitchFamily="34" charset="0"/>
                <a:ea typeface="ＭＳ Ｐゴシック" pitchFamily="34" charset="-128"/>
              </a:defRPr>
            </a:lvl5pPr>
            <a:lvl6pPr marL="2228850" indent="-228600" eaLnBrk="0" fontAlgn="base" hangingPunct="0">
              <a:spcBef>
                <a:spcPct val="35000"/>
              </a:spcBef>
              <a:spcAft>
                <a:spcPct val="0"/>
              </a:spcAft>
              <a:buClr>
                <a:schemeClr val="tx2"/>
              </a:buClr>
              <a:buSzPct val="75000"/>
              <a:buChar char="»"/>
              <a:defRPr kumimoji="1">
                <a:solidFill>
                  <a:schemeClr val="tx1"/>
                </a:solidFill>
                <a:latin typeface="Helvetica" pitchFamily="34" charset="0"/>
                <a:ea typeface="ＭＳ Ｐゴシック" pitchFamily="34" charset="-128"/>
              </a:defRPr>
            </a:lvl6pPr>
            <a:lvl7pPr marL="2686050" indent="-228600" eaLnBrk="0" fontAlgn="base" hangingPunct="0">
              <a:spcBef>
                <a:spcPct val="35000"/>
              </a:spcBef>
              <a:spcAft>
                <a:spcPct val="0"/>
              </a:spcAft>
              <a:buClr>
                <a:schemeClr val="tx2"/>
              </a:buClr>
              <a:buSzPct val="75000"/>
              <a:buChar char="»"/>
              <a:defRPr kumimoji="1">
                <a:solidFill>
                  <a:schemeClr val="tx1"/>
                </a:solidFill>
                <a:latin typeface="Helvetica" pitchFamily="34" charset="0"/>
                <a:ea typeface="ＭＳ Ｐゴシック" pitchFamily="34" charset="-128"/>
              </a:defRPr>
            </a:lvl7pPr>
            <a:lvl8pPr marL="3143250" indent="-228600" eaLnBrk="0" fontAlgn="base" hangingPunct="0">
              <a:spcBef>
                <a:spcPct val="35000"/>
              </a:spcBef>
              <a:spcAft>
                <a:spcPct val="0"/>
              </a:spcAft>
              <a:buClr>
                <a:schemeClr val="tx2"/>
              </a:buClr>
              <a:buSzPct val="75000"/>
              <a:buChar char="»"/>
              <a:defRPr kumimoji="1">
                <a:solidFill>
                  <a:schemeClr val="tx1"/>
                </a:solidFill>
                <a:latin typeface="Helvetica" pitchFamily="34" charset="0"/>
                <a:ea typeface="ＭＳ Ｐゴシック" pitchFamily="34" charset="-128"/>
              </a:defRPr>
            </a:lvl8pPr>
            <a:lvl9pPr marL="3600450" indent="-228600" eaLnBrk="0" fontAlgn="base" hangingPunct="0">
              <a:spcBef>
                <a:spcPct val="35000"/>
              </a:spcBef>
              <a:spcAft>
                <a:spcPct val="0"/>
              </a:spcAft>
              <a:buClr>
                <a:schemeClr val="tx2"/>
              </a:buClr>
              <a:buSzPct val="75000"/>
              <a:buChar char="»"/>
              <a:defRPr kumimoji="1">
                <a:solidFill>
                  <a:schemeClr val="tx1"/>
                </a:solidFill>
                <a:latin typeface="Helvetica" pitchFamily="34" charset="0"/>
                <a:ea typeface="ＭＳ Ｐゴシック" pitchFamily="34" charset="-128"/>
              </a:defRPr>
            </a:lvl9pPr>
          </a:lstStyle>
          <a:p>
            <a:r>
              <a:rPr lang="en-US" altLang="en-US" sz="2000" dirty="0"/>
              <a:t>If deleted record was the only record in the file with its particular search-key value, the search-key is deleted from the index also.</a:t>
            </a:r>
          </a:p>
        </p:txBody>
      </p:sp>
    </p:spTree>
    <p:extLst>
      <p:ext uri="{BB962C8B-B14F-4D97-AF65-F5344CB8AC3E}">
        <p14:creationId xmlns:p14="http://schemas.microsoft.com/office/powerpoint/2010/main" val="3341523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title"/>
          </p:nvPr>
        </p:nvSpPr>
        <p:spPr/>
        <p:txBody>
          <a:bodyPr/>
          <a:lstStyle/>
          <a:p>
            <a:pPr>
              <a:defRPr/>
            </a:pPr>
            <a:r>
              <a:rPr lang="en-US">
                <a:ea typeface="+mj-ea"/>
              </a:rPr>
              <a:t>Index Update:  Insertion</a:t>
            </a:r>
          </a:p>
        </p:txBody>
      </p:sp>
      <p:sp>
        <p:nvSpPr>
          <p:cNvPr id="17411" name="Rectangle 3"/>
          <p:cNvSpPr>
            <a:spLocks noGrp="1" noChangeArrowheads="1"/>
          </p:cNvSpPr>
          <p:nvPr>
            <p:ph type="body" idx="1"/>
          </p:nvPr>
        </p:nvSpPr>
        <p:spPr>
          <a:xfrm>
            <a:off x="534470" y="1681359"/>
            <a:ext cx="7661275" cy="3842106"/>
          </a:xfrm>
        </p:spPr>
        <p:txBody>
          <a:bodyPr>
            <a:noAutofit/>
          </a:bodyPr>
          <a:lstStyle/>
          <a:p>
            <a:r>
              <a:rPr lang="en-US" altLang="en-US" b="1" dirty="0" smtClean="0"/>
              <a:t>Single-level index insertion:</a:t>
            </a:r>
          </a:p>
          <a:p>
            <a:pPr lvl="1"/>
            <a:r>
              <a:rPr lang="en-US" altLang="en-US" sz="2400" dirty="0" smtClean="0">
                <a:ea typeface="ＭＳ Ｐゴシック" pitchFamily="34" charset="-128"/>
              </a:rPr>
              <a:t>Perform a lookup using the search-key value appearing in the record to be inserted.</a:t>
            </a:r>
          </a:p>
          <a:p>
            <a:pPr lvl="1"/>
            <a:r>
              <a:rPr lang="en-US" altLang="en-US" sz="2400" dirty="0" smtClean="0">
                <a:ea typeface="ＭＳ Ｐゴシック" pitchFamily="34" charset="-128"/>
              </a:rPr>
              <a:t>if the search-key value does not appear in the index, insert it.</a:t>
            </a:r>
          </a:p>
          <a:p>
            <a:r>
              <a:rPr lang="en-US" altLang="en-US" b="1" dirty="0" smtClean="0"/>
              <a:t>Multilevel insertion and deletion:</a:t>
            </a:r>
            <a:r>
              <a:rPr lang="en-US" altLang="en-US" dirty="0" smtClean="0"/>
              <a:t>  algorithms are simple extensions of the single-level algorithms</a:t>
            </a:r>
          </a:p>
        </p:txBody>
      </p:sp>
    </p:spTree>
    <p:extLst>
      <p:ext uri="{BB962C8B-B14F-4D97-AF65-F5344CB8AC3E}">
        <p14:creationId xmlns:p14="http://schemas.microsoft.com/office/powerpoint/2010/main" val="3978346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8AEDB36F-69E6-4353-A2D4-2EE46C8C84A5}" type="slidenum">
              <a:rPr lang="en-US" altLang="en-US"/>
              <a:pPr/>
              <a:t>15</a:t>
            </a:fld>
            <a:endParaRPr lang="en-US" altLang="en-US"/>
          </a:p>
        </p:txBody>
      </p:sp>
      <p:sp>
        <p:nvSpPr>
          <p:cNvPr id="88066" name="Rectangle 2"/>
          <p:cNvSpPr>
            <a:spLocks noGrp="1" noChangeArrowheads="1"/>
          </p:cNvSpPr>
          <p:nvPr>
            <p:ph type="title"/>
          </p:nvPr>
        </p:nvSpPr>
        <p:spPr>
          <a:xfrm>
            <a:off x="533400" y="685800"/>
            <a:ext cx="7924800" cy="838200"/>
          </a:xfrm>
        </p:spPr>
        <p:txBody>
          <a:bodyPr>
            <a:normAutofit/>
          </a:bodyPr>
          <a:lstStyle/>
          <a:p>
            <a:r>
              <a:rPr lang="en-US" altLang="en-US" sz="3200" dirty="0">
                <a:latin typeface="Arial" pitchFamily="34" charset="0"/>
              </a:rPr>
              <a:t>ISAM Limitations</a:t>
            </a:r>
          </a:p>
        </p:txBody>
      </p:sp>
      <p:sp>
        <p:nvSpPr>
          <p:cNvPr id="88067" name="Text Box 3"/>
          <p:cNvSpPr txBox="1">
            <a:spLocks noChangeArrowheads="1"/>
          </p:cNvSpPr>
          <p:nvPr/>
        </p:nvSpPr>
        <p:spPr bwMode="auto">
          <a:xfrm>
            <a:off x="533400" y="1676400"/>
            <a:ext cx="8153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latin typeface="Arial" pitchFamily="34" charset="0"/>
              </a:rPr>
              <a:t>Problems with ISAM:</a:t>
            </a:r>
          </a:p>
          <a:p>
            <a:endParaRPr lang="en-US" altLang="en-US" sz="2000" dirty="0">
              <a:latin typeface="Arial" pitchFamily="34" charset="0"/>
            </a:endParaRPr>
          </a:p>
          <a:p>
            <a:r>
              <a:rPr lang="en-US" altLang="en-US" sz="2000" dirty="0">
                <a:latin typeface="Arial" pitchFamily="34" charset="0"/>
              </a:rPr>
              <a:t>What if the index itself is too large to fit entirely in RAM at the same time? </a:t>
            </a:r>
            <a:endParaRPr lang="en-US" altLang="en-US" sz="2000" dirty="0">
              <a:latin typeface="Arial" pitchFamily="34" charset="0"/>
              <a:ea typeface="ＭＳ Ｐゴシック" pitchFamily="34" charset="-128"/>
            </a:endParaRPr>
          </a:p>
          <a:p>
            <a:pPr marL="342900" indent="-342900">
              <a:buFont typeface="Arial" panose="020B0604020202020204" pitchFamily="34" charset="0"/>
              <a:buChar char="•"/>
            </a:pPr>
            <a:r>
              <a:rPr lang="en-US" altLang="en-US" sz="2000" dirty="0" smtClean="0">
                <a:ea typeface="ＭＳ Ｐゴシック" pitchFamily="34" charset="-128"/>
              </a:rPr>
              <a:t>performance </a:t>
            </a:r>
            <a:r>
              <a:rPr lang="en-US" altLang="en-US" sz="2000" dirty="0">
                <a:ea typeface="ＭＳ Ｐゴシック" pitchFamily="34" charset="-128"/>
              </a:rPr>
              <a:t>degrades as file </a:t>
            </a:r>
            <a:r>
              <a:rPr lang="en-US" altLang="en-US" sz="2000" dirty="0" smtClean="0">
                <a:ea typeface="ＭＳ Ｐゴシック" pitchFamily="34" charset="-128"/>
              </a:rPr>
              <a:t>grows</a:t>
            </a:r>
          </a:p>
          <a:p>
            <a:pPr marL="342900" indent="-342900">
              <a:buFont typeface="Arial" panose="020B0604020202020204" pitchFamily="34" charset="0"/>
              <a:buChar char="•"/>
            </a:pPr>
            <a:r>
              <a:rPr lang="en-US" altLang="en-US" sz="2000" dirty="0" smtClean="0">
                <a:ea typeface="ＭＳ Ｐゴシック" pitchFamily="34" charset="-128"/>
              </a:rPr>
              <a:t>Periodic </a:t>
            </a:r>
            <a:r>
              <a:rPr lang="en-US" altLang="en-US" sz="2000" dirty="0">
                <a:ea typeface="ＭＳ Ｐゴシック" pitchFamily="34" charset="-128"/>
              </a:rPr>
              <a:t>reorganization of entire file is required</a:t>
            </a:r>
            <a:r>
              <a:rPr lang="en-US" altLang="en-US" sz="2000" dirty="0" smtClean="0">
                <a:ea typeface="ＭＳ Ｐゴシック" pitchFamily="34" charset="-128"/>
              </a:rPr>
              <a:t>.</a:t>
            </a:r>
            <a:endParaRPr lang="en-US" altLang="en-US" sz="2000" dirty="0" smtClean="0">
              <a:latin typeface="Arial" pitchFamily="34" charset="0"/>
            </a:endParaRPr>
          </a:p>
          <a:p>
            <a:pPr marL="342900" indent="-342900">
              <a:buFont typeface="Arial" panose="020B0604020202020204" pitchFamily="34" charset="0"/>
              <a:buChar char="•"/>
            </a:pPr>
            <a:r>
              <a:rPr lang="en-US" altLang="en-US" sz="2000" dirty="0" smtClean="0">
                <a:latin typeface="Arial" pitchFamily="34" charset="0"/>
              </a:rPr>
              <a:t>Insertion </a:t>
            </a:r>
            <a:r>
              <a:rPr lang="en-US" altLang="en-US" sz="2000" dirty="0">
                <a:latin typeface="Arial" pitchFamily="34" charset="0"/>
              </a:rPr>
              <a:t>and deletion could be very expensive if all records after the inserted or deleted one have to shift up or </a:t>
            </a:r>
            <a:r>
              <a:rPr lang="en-US" altLang="en-US" sz="2000" dirty="0" smtClean="0">
                <a:latin typeface="Arial" pitchFamily="34" charset="0"/>
              </a:rPr>
              <a:t>down.</a:t>
            </a:r>
            <a:endParaRPr lang="en-US" altLang="en-US" sz="2000" dirty="0">
              <a:latin typeface="Arial" pitchFamily="34" charset="0"/>
            </a:endParaRPr>
          </a:p>
        </p:txBody>
      </p:sp>
    </p:spTree>
    <p:extLst>
      <p:ext uri="{BB962C8B-B14F-4D97-AF65-F5344CB8AC3E}">
        <p14:creationId xmlns:p14="http://schemas.microsoft.com/office/powerpoint/2010/main" val="2277573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C42500-49D6-41A1-A2B6-1C4BA8FF8646}" type="slidenum">
              <a:rPr lang="en-US" altLang="en-US"/>
              <a:pPr/>
              <a:t>16</a:t>
            </a:fld>
            <a:endParaRPr lang="en-US" altLang="en-US"/>
          </a:p>
        </p:txBody>
      </p:sp>
      <p:sp>
        <p:nvSpPr>
          <p:cNvPr id="12290" name="Rectangle 2"/>
          <p:cNvSpPr>
            <a:spLocks noGrp="1" noChangeArrowheads="1"/>
          </p:cNvSpPr>
          <p:nvPr>
            <p:ph type="title"/>
          </p:nvPr>
        </p:nvSpPr>
        <p:spPr/>
        <p:txBody>
          <a:bodyPr/>
          <a:lstStyle/>
          <a:p>
            <a:r>
              <a:rPr lang="en-US" altLang="en-US"/>
              <a:t>B Trees</a:t>
            </a:r>
          </a:p>
        </p:txBody>
      </p:sp>
      <p:sp>
        <p:nvSpPr>
          <p:cNvPr id="12291" name="Rectangle 3"/>
          <p:cNvSpPr>
            <a:spLocks noGrp="1" noChangeArrowheads="1"/>
          </p:cNvSpPr>
          <p:nvPr>
            <p:ph type="body" idx="1"/>
          </p:nvPr>
        </p:nvSpPr>
        <p:spPr>
          <a:xfrm>
            <a:off x="628650" y="1532468"/>
            <a:ext cx="7886700" cy="5189008"/>
          </a:xfrm>
        </p:spPr>
        <p:txBody>
          <a:bodyPr>
            <a:normAutofit fontScale="92500" lnSpcReduction="10000"/>
          </a:bodyPr>
          <a:lstStyle/>
          <a:p>
            <a:r>
              <a:rPr lang="en-US" altLang="en-US" dirty="0" smtClean="0"/>
              <a:t>B-tree </a:t>
            </a:r>
            <a:r>
              <a:rPr lang="en-US" altLang="en-US" dirty="0"/>
              <a:t>indices are an alternative to indexed-sequential </a:t>
            </a:r>
            <a:r>
              <a:rPr lang="en-US" altLang="en-US" dirty="0" smtClean="0"/>
              <a:t>files</a:t>
            </a:r>
          </a:p>
          <a:p>
            <a:r>
              <a:rPr lang="en-US" altLang="en-US" dirty="0" smtClean="0"/>
              <a:t>B-tree </a:t>
            </a:r>
            <a:r>
              <a:rPr lang="en-US" altLang="en-US" dirty="0"/>
              <a:t>is one of the most important data structures in computer science.</a:t>
            </a:r>
          </a:p>
          <a:p>
            <a:r>
              <a:rPr lang="en-US" altLang="en-US" dirty="0"/>
              <a:t>What does B stand for? </a:t>
            </a:r>
            <a:r>
              <a:rPr lang="en-US" altLang="en-US" dirty="0" smtClean="0"/>
              <a:t> </a:t>
            </a:r>
            <a:endParaRPr lang="en-US" altLang="en-US" dirty="0"/>
          </a:p>
          <a:p>
            <a:r>
              <a:rPr lang="en-US" altLang="en-US" dirty="0" smtClean="0"/>
              <a:t>Several </a:t>
            </a:r>
            <a:r>
              <a:rPr lang="en-US" altLang="en-US" dirty="0"/>
              <a:t>versions of B-trees have been proposed, </a:t>
            </a:r>
            <a:r>
              <a:rPr lang="en-US" altLang="en-US" dirty="0" smtClean="0"/>
              <a:t>including B+ trees.</a:t>
            </a:r>
            <a:endParaRPr lang="en-US" altLang="en-US" dirty="0"/>
          </a:p>
          <a:p>
            <a:r>
              <a:rPr lang="en-US" b="1" dirty="0"/>
              <a:t>B-tree</a:t>
            </a:r>
            <a:r>
              <a:rPr lang="en-US" dirty="0"/>
              <a:t> is a self-balancing tree data structure that keeps data sorted and allows searches, sequential access, insertions, and deletions in logarithmic time</a:t>
            </a:r>
            <a:r>
              <a:rPr lang="en-US" dirty="0" smtClean="0"/>
              <a:t>.</a:t>
            </a:r>
          </a:p>
          <a:p>
            <a:pPr lvl="1"/>
            <a:r>
              <a:rPr lang="en-US" altLang="en-US" dirty="0">
                <a:ea typeface="ＭＳ Ｐゴシック" pitchFamily="34" charset="-128"/>
              </a:rPr>
              <a:t>automatically reorganizes itself with small, local, changes, in the face of insertions and deletions.  </a:t>
            </a:r>
          </a:p>
          <a:p>
            <a:pPr lvl="1"/>
            <a:r>
              <a:rPr lang="en-US" altLang="en-US" dirty="0">
                <a:ea typeface="ＭＳ Ｐゴシック" pitchFamily="34" charset="-128"/>
              </a:rPr>
              <a:t>Reorganization of entire file is not required to maintain performance.</a:t>
            </a:r>
          </a:p>
          <a:p>
            <a:r>
              <a:rPr lang="en-US" altLang="en-US" sz="2000" dirty="0"/>
              <a:t>(Minor) disadvantage of B-trees: </a:t>
            </a:r>
          </a:p>
          <a:p>
            <a:pPr lvl="1"/>
            <a:r>
              <a:rPr lang="en-US" altLang="en-US" sz="2000" dirty="0">
                <a:ea typeface="ＭＳ Ｐゴシック" pitchFamily="34" charset="-128"/>
              </a:rPr>
              <a:t>extra insertion and deletion overhead, space overhead.</a:t>
            </a:r>
          </a:p>
          <a:p>
            <a:r>
              <a:rPr lang="en-US" altLang="en-US" sz="2000" dirty="0"/>
              <a:t>Advantages of B-trees outweigh disadvantages</a:t>
            </a:r>
          </a:p>
          <a:p>
            <a:pPr lvl="1"/>
            <a:r>
              <a:rPr lang="en-US" altLang="en-US" sz="2000" dirty="0">
                <a:ea typeface="ＭＳ Ｐゴシック" pitchFamily="34" charset="-128"/>
              </a:rPr>
              <a:t>B-trees are used extensively</a:t>
            </a:r>
          </a:p>
          <a:p>
            <a:pPr lvl="1"/>
            <a:endParaRPr lang="en-US" altLang="en-US" dirty="0"/>
          </a:p>
        </p:txBody>
      </p:sp>
    </p:spTree>
    <p:extLst>
      <p:ext uri="{BB962C8B-B14F-4D97-AF65-F5344CB8AC3E}">
        <p14:creationId xmlns:p14="http://schemas.microsoft.com/office/powerpoint/2010/main" val="1537779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p:txBody>
          <a:bodyPr/>
          <a:lstStyle/>
          <a:p>
            <a:pPr>
              <a:defRPr/>
            </a:pPr>
            <a:r>
              <a:rPr lang="en-US" dirty="0" smtClean="0">
                <a:ea typeface="+mj-ea"/>
              </a:rPr>
              <a:t>B-Tree Order</a:t>
            </a:r>
            <a:endParaRPr lang="en-US" dirty="0">
              <a:ea typeface="+mj-ea"/>
            </a:endParaRPr>
          </a:p>
        </p:txBody>
      </p:sp>
      <p:sp>
        <p:nvSpPr>
          <p:cNvPr id="19459" name="Rectangle 3"/>
          <p:cNvSpPr>
            <a:spLocks noGrp="1" noChangeArrowheads="1"/>
          </p:cNvSpPr>
          <p:nvPr>
            <p:ph type="body" idx="1"/>
          </p:nvPr>
        </p:nvSpPr>
        <p:spPr>
          <a:xfrm>
            <a:off x="628650" y="1690689"/>
            <a:ext cx="7767638" cy="4843460"/>
          </a:xfrm>
        </p:spPr>
        <p:txBody>
          <a:bodyPr>
            <a:noAutofit/>
          </a:bodyPr>
          <a:lstStyle/>
          <a:p>
            <a:r>
              <a:rPr lang="en-US" dirty="0"/>
              <a:t>The literature on B-trees is not uniform in its </a:t>
            </a:r>
            <a:r>
              <a:rPr lang="en-US" dirty="0" smtClean="0"/>
              <a:t>terminology. </a:t>
            </a:r>
          </a:p>
          <a:p>
            <a:r>
              <a:rPr lang="en-US" dirty="0" smtClean="0"/>
              <a:t>We’ll follow the following definition of </a:t>
            </a:r>
            <a:r>
              <a:rPr lang="en-US" dirty="0"/>
              <a:t>a B-tree of order </a:t>
            </a:r>
            <a:r>
              <a:rPr lang="en-US" i="1" dirty="0" smtClean="0"/>
              <a:t>b</a:t>
            </a:r>
            <a:r>
              <a:rPr lang="en-US" dirty="0"/>
              <a:t> </a:t>
            </a:r>
            <a:r>
              <a:rPr lang="en-US" dirty="0" smtClean="0"/>
              <a:t>: is </a:t>
            </a:r>
            <a:r>
              <a:rPr lang="en-US" dirty="0"/>
              <a:t>a tree which satisfies the following properties:</a:t>
            </a:r>
          </a:p>
          <a:p>
            <a:pPr lvl="1"/>
            <a:r>
              <a:rPr lang="en-US" sz="1600" dirty="0" smtClean="0"/>
              <a:t>Key order</a:t>
            </a:r>
          </a:p>
          <a:p>
            <a:pPr lvl="1"/>
            <a:r>
              <a:rPr lang="en-US" sz="1600" dirty="0" smtClean="0"/>
              <a:t>Every </a:t>
            </a:r>
            <a:r>
              <a:rPr lang="en-US" sz="1600" dirty="0"/>
              <a:t>node has at most </a:t>
            </a:r>
            <a:r>
              <a:rPr lang="en-US" sz="1600" i="1" dirty="0" smtClean="0">
                <a:solidFill>
                  <a:schemeClr val="accent1"/>
                </a:solidFill>
              </a:rPr>
              <a:t>b</a:t>
            </a:r>
            <a:r>
              <a:rPr lang="en-US" sz="1600" dirty="0">
                <a:solidFill>
                  <a:schemeClr val="accent1"/>
                </a:solidFill>
              </a:rPr>
              <a:t> </a:t>
            </a:r>
            <a:r>
              <a:rPr lang="en-US" sz="1600" dirty="0" smtClean="0"/>
              <a:t>children and </a:t>
            </a:r>
            <a:r>
              <a:rPr lang="en-US" sz="1600" i="1" dirty="0" smtClean="0">
                <a:solidFill>
                  <a:schemeClr val="accent1"/>
                </a:solidFill>
              </a:rPr>
              <a:t>b-1</a:t>
            </a:r>
            <a:r>
              <a:rPr lang="en-US" sz="1600" dirty="0" smtClean="0"/>
              <a:t> keys. </a:t>
            </a:r>
            <a:endParaRPr lang="en-US" sz="1600" dirty="0"/>
          </a:p>
          <a:p>
            <a:pPr lvl="1"/>
            <a:r>
              <a:rPr lang="en-US" sz="1600" dirty="0"/>
              <a:t>Every non-leaf node (except root) has at least </a:t>
            </a:r>
            <a:r>
              <a:rPr lang="en-US" sz="1600" dirty="0" smtClean="0">
                <a:solidFill>
                  <a:schemeClr val="accent1"/>
                </a:solidFill>
              </a:rPr>
              <a:t>⌈</a:t>
            </a:r>
            <a:r>
              <a:rPr lang="en-US" sz="1600" i="1" dirty="0" smtClean="0">
                <a:solidFill>
                  <a:schemeClr val="accent1"/>
                </a:solidFill>
              </a:rPr>
              <a:t>b</a:t>
            </a:r>
            <a:r>
              <a:rPr lang="en-US" sz="1600" dirty="0" smtClean="0">
                <a:solidFill>
                  <a:schemeClr val="accent1"/>
                </a:solidFill>
              </a:rPr>
              <a:t>/2</a:t>
            </a:r>
            <a:r>
              <a:rPr lang="en-US" sz="1600" dirty="0">
                <a:solidFill>
                  <a:schemeClr val="accent1"/>
                </a:solidFill>
              </a:rPr>
              <a:t>⌉ </a:t>
            </a:r>
            <a:r>
              <a:rPr lang="en-US" sz="1600" dirty="0"/>
              <a:t>children.</a:t>
            </a:r>
          </a:p>
          <a:p>
            <a:pPr lvl="1"/>
            <a:r>
              <a:rPr lang="en-US" sz="1600" dirty="0"/>
              <a:t>The root has at least two children if it is not a leaf node.</a:t>
            </a:r>
          </a:p>
          <a:p>
            <a:pPr lvl="1"/>
            <a:r>
              <a:rPr lang="en-US" sz="1600" dirty="0" smtClean="0"/>
              <a:t>All </a:t>
            </a:r>
            <a:r>
              <a:rPr lang="en-US" sz="1600" dirty="0"/>
              <a:t>leaves appear in the same level</a:t>
            </a:r>
          </a:p>
          <a:p>
            <a:endParaRPr lang="en-US" altLang="en-US" sz="2000" dirty="0" smtClean="0">
              <a:ea typeface="ＭＳ Ｐゴシック"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467" y="4435672"/>
            <a:ext cx="7162800" cy="2098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675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p:txBody>
          <a:bodyPr/>
          <a:lstStyle/>
          <a:p>
            <a:pPr>
              <a:defRPr/>
            </a:pPr>
            <a:r>
              <a:rPr lang="en-US" dirty="0" smtClean="0">
                <a:ea typeface="+mj-ea"/>
              </a:rPr>
              <a:t>B-Tree Order</a:t>
            </a:r>
            <a:endParaRPr lang="en-US" dirty="0">
              <a:ea typeface="+mj-ea"/>
            </a:endParaRPr>
          </a:p>
        </p:txBody>
      </p:sp>
      <p:sp>
        <p:nvSpPr>
          <p:cNvPr id="19459" name="Rectangle 3"/>
          <p:cNvSpPr>
            <a:spLocks noGrp="1" noChangeArrowheads="1"/>
          </p:cNvSpPr>
          <p:nvPr>
            <p:ph type="body" idx="1"/>
          </p:nvPr>
        </p:nvSpPr>
        <p:spPr>
          <a:xfrm>
            <a:off x="628650" y="1690689"/>
            <a:ext cx="7767638" cy="4843460"/>
          </a:xfrm>
        </p:spPr>
        <p:txBody>
          <a:bodyPr>
            <a:noAutofit/>
          </a:bodyPr>
          <a:lstStyle/>
          <a:p>
            <a:r>
              <a:rPr lang="en-US" sz="2000" dirty="0"/>
              <a:t>The order, or branching factor, </a:t>
            </a:r>
            <a:r>
              <a:rPr lang="en-US" sz="2000" i="1" dirty="0"/>
              <a:t>b</a:t>
            </a:r>
            <a:r>
              <a:rPr lang="en-US" sz="2000" dirty="0"/>
              <a:t> of a </a:t>
            </a:r>
            <a:r>
              <a:rPr lang="en-US" sz="2000" dirty="0" smtClean="0"/>
              <a:t>B </a:t>
            </a:r>
            <a:r>
              <a:rPr lang="en-US" sz="2000" dirty="0"/>
              <a:t>tree measures the capacity of nodes (i.e., the number of children nodes) for internal nodes in the tree</a:t>
            </a:r>
            <a:endParaRPr lang="en-US" altLang="en-US" sz="2000" dirty="0" smtClean="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3902918090"/>
              </p:ext>
            </p:extLst>
          </p:nvPr>
        </p:nvGraphicFramePr>
        <p:xfrm>
          <a:off x="704850" y="2710762"/>
          <a:ext cx="7886700" cy="2926080"/>
        </p:xfrm>
        <a:graphic>
          <a:graphicData uri="http://schemas.openxmlformats.org/drawingml/2006/table">
            <a:tbl>
              <a:tblPr/>
              <a:tblGrid>
                <a:gridCol w="1314450">
                  <a:extLst>
                    <a:ext uri="{9D8B030D-6E8A-4147-A177-3AD203B41FA5}">
                      <a16:colId xmlns:a16="http://schemas.microsoft.com/office/drawing/2014/main" xmlns="" val="20000"/>
                    </a:ext>
                  </a:extLst>
                </a:gridCol>
                <a:gridCol w="1314450">
                  <a:extLst>
                    <a:ext uri="{9D8B030D-6E8A-4147-A177-3AD203B41FA5}">
                      <a16:colId xmlns:a16="http://schemas.microsoft.com/office/drawing/2014/main" xmlns="" val="20001"/>
                    </a:ext>
                  </a:extLst>
                </a:gridCol>
                <a:gridCol w="1314450">
                  <a:extLst>
                    <a:ext uri="{9D8B030D-6E8A-4147-A177-3AD203B41FA5}">
                      <a16:colId xmlns:a16="http://schemas.microsoft.com/office/drawing/2014/main" xmlns="" val="20002"/>
                    </a:ext>
                  </a:extLst>
                </a:gridCol>
                <a:gridCol w="1314450">
                  <a:extLst>
                    <a:ext uri="{9D8B030D-6E8A-4147-A177-3AD203B41FA5}">
                      <a16:colId xmlns:a16="http://schemas.microsoft.com/office/drawing/2014/main" xmlns="" val="20003"/>
                    </a:ext>
                  </a:extLst>
                </a:gridCol>
                <a:gridCol w="1314450">
                  <a:extLst>
                    <a:ext uri="{9D8B030D-6E8A-4147-A177-3AD203B41FA5}">
                      <a16:colId xmlns:a16="http://schemas.microsoft.com/office/drawing/2014/main" xmlns="" val="20004"/>
                    </a:ext>
                  </a:extLst>
                </a:gridCol>
                <a:gridCol w="1314450">
                  <a:extLst>
                    <a:ext uri="{9D8B030D-6E8A-4147-A177-3AD203B41FA5}">
                      <a16:colId xmlns:a16="http://schemas.microsoft.com/office/drawing/2014/main" xmlns="" val="20005"/>
                    </a:ext>
                  </a:extLst>
                </a:gridCol>
              </a:tblGrid>
              <a:tr h="0">
                <a:tc>
                  <a:txBody>
                    <a:bodyPr/>
                    <a:lstStyle/>
                    <a:p>
                      <a:pPr algn="ctr"/>
                      <a:r>
                        <a:rPr lang="en-US" dirty="0">
                          <a:effectLst/>
                        </a:rPr>
                        <a:t>Node Type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a:effectLst/>
                        </a:rPr>
                        <a:t>Children Type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a:effectLst/>
                        </a:rPr>
                        <a:t>Min Number of Children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dirty="0">
                          <a:effectLst/>
                        </a:rPr>
                        <a:t>Max Number of </a:t>
                      </a:r>
                      <a:r>
                        <a:rPr lang="en-US" dirty="0" smtClean="0">
                          <a:effectLst/>
                        </a:rPr>
                        <a:t>Children (or records)</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dirty="0">
                          <a:effectLst/>
                        </a:rPr>
                        <a:t>Example </a:t>
                      </a:r>
                      <a:r>
                        <a:rPr lang="en-US" dirty="0" smtClean="0">
                          <a:effectLst/>
                        </a:rPr>
                        <a:t> b=7</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dirty="0">
                          <a:effectLst/>
                        </a:rPr>
                        <a:t>Example </a:t>
                      </a:r>
                      <a:r>
                        <a:rPr lang="en-US" dirty="0" smtClean="0">
                          <a:effectLst/>
                        </a:rPr>
                        <a:t>b=100</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xmlns="" val="10000"/>
                  </a:ext>
                </a:extLst>
              </a:tr>
              <a:tr h="0">
                <a:tc>
                  <a:txBody>
                    <a:bodyPr/>
                    <a:lstStyle/>
                    <a:p>
                      <a:r>
                        <a:rPr lang="en-US">
                          <a:effectLst/>
                        </a:rPr>
                        <a:t>Root Node (when it is the only node in the tree)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Records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b="1" dirty="0" smtClean="0">
                          <a:effectLst/>
                        </a:rPr>
                        <a:t>b-1 </a:t>
                      </a:r>
                      <a:endParaRPr lang="en-US" b="1"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1–6</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1–99</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01"/>
                  </a:ext>
                </a:extLst>
              </a:tr>
              <a:tr h="0">
                <a:tc>
                  <a:txBody>
                    <a:bodyPr/>
                    <a:lstStyle/>
                    <a:p>
                      <a:r>
                        <a:rPr lang="en-US">
                          <a:effectLst/>
                        </a:rPr>
                        <a:t>Root Node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Internal Nodes or Leaf Nodes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i="1">
                          <a:effectLst/>
                          <a:latin typeface="Nimbus Roman No9 L"/>
                        </a:rPr>
                        <a:t>b</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2–7</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2–100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02"/>
                  </a:ext>
                </a:extLst>
              </a:tr>
              <a:tr h="0">
                <a:tc>
                  <a:txBody>
                    <a:bodyPr/>
                    <a:lstStyle/>
                    <a:p>
                      <a:r>
                        <a:rPr lang="en-US">
                          <a:effectLst/>
                        </a:rPr>
                        <a:t>Internal Node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Internal Nodes or Leaf Nodes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smtClean="0">
                          <a:effectLst/>
                        </a:rPr>
                        <a:t>Ceil(b/2)</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i="1">
                          <a:effectLst/>
                          <a:latin typeface="Nimbus Roman No9 L"/>
                        </a:rPr>
                        <a:t>b</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4–7</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50–100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03"/>
                  </a:ext>
                </a:extLst>
              </a:tr>
              <a:tr h="0">
                <a:tc>
                  <a:txBody>
                    <a:bodyPr/>
                    <a:lstStyle/>
                    <a:p>
                      <a:r>
                        <a:rPr lang="en-US" dirty="0">
                          <a:effectLst/>
                        </a:rPr>
                        <a:t>Leaf Node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Records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smtClean="0">
                          <a:effectLst/>
                        </a:rPr>
                        <a:t>Ceil(b/2) </a:t>
                      </a:r>
                      <a:r>
                        <a:rPr lang="en-US" dirty="0">
                          <a:effectLst/>
                        </a:rPr>
                        <a:t>-</a:t>
                      </a:r>
                      <a:r>
                        <a:rPr lang="en-US" dirty="0" smtClean="0">
                          <a:effectLst/>
                        </a:rPr>
                        <a:t>1</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b="1" dirty="0" smtClean="0">
                          <a:effectLst/>
                        </a:rPr>
                        <a:t>b-1</a:t>
                      </a:r>
                      <a:endParaRPr lang="en-US" b="1"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3–6</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49–99</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xmlns="" val="10004"/>
                  </a:ext>
                </a:extLst>
              </a:tr>
            </a:tbl>
          </a:graphicData>
        </a:graphic>
      </p:graphicFrame>
      <p:sp>
        <p:nvSpPr>
          <p:cNvPr id="5" name="AutoShape 1" descr="{\displaystyle b=7}"/>
          <p:cNvSpPr>
            <a:spLocks noChangeAspect="1" noChangeArrowheads="1"/>
          </p:cNvSpPr>
          <p:nvPr/>
        </p:nvSpPr>
        <p:spPr bwMode="auto">
          <a:xfrm>
            <a:off x="628650" y="2435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6" name="AutoShape 2" descr="{\displaystyle b=100}"/>
          <p:cNvSpPr>
            <a:spLocks noChangeAspect="1" noChangeArrowheads="1"/>
          </p:cNvSpPr>
          <p:nvPr/>
        </p:nvSpPr>
        <p:spPr bwMode="auto">
          <a:xfrm>
            <a:off x="628650" y="2435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7" name="AutoShape 3" descr="b-1"/>
          <p:cNvSpPr>
            <a:spLocks noChangeAspect="1" noChangeArrowheads="1"/>
          </p:cNvSpPr>
          <p:nvPr/>
        </p:nvSpPr>
        <p:spPr bwMode="auto">
          <a:xfrm>
            <a:off x="628650" y="2435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8" name="AutoShape 4" descr="\lceil b/2\rceil "/>
          <p:cNvSpPr>
            <a:spLocks noChangeAspect="1" noChangeArrowheads="1"/>
          </p:cNvSpPr>
          <p:nvPr/>
        </p:nvSpPr>
        <p:spPr bwMode="auto">
          <a:xfrm>
            <a:off x="628650" y="2435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9" name="AutoShape 5" descr="\lceil b/2\rceil -1"/>
          <p:cNvSpPr>
            <a:spLocks noChangeAspect="1" noChangeArrowheads="1"/>
          </p:cNvSpPr>
          <p:nvPr/>
        </p:nvSpPr>
        <p:spPr bwMode="auto">
          <a:xfrm>
            <a:off x="628650" y="2435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10" name="AutoShape 6" descr="b-1"/>
          <p:cNvSpPr>
            <a:spLocks noChangeAspect="1" noChangeArrowheads="1"/>
          </p:cNvSpPr>
          <p:nvPr/>
        </p:nvSpPr>
        <p:spPr bwMode="auto">
          <a:xfrm>
            <a:off x="628650" y="2435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Tree>
    <p:extLst>
      <p:ext uri="{BB962C8B-B14F-4D97-AF65-F5344CB8AC3E}">
        <p14:creationId xmlns:p14="http://schemas.microsoft.com/office/powerpoint/2010/main" val="437774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28649" y="1825625"/>
            <a:ext cx="8515351" cy="4351338"/>
          </a:xfrm>
          <a:ln/>
        </p:spPr>
        <p:txBody>
          <a:bodyPr/>
          <a:lstStyle/>
          <a:p>
            <a:pPr>
              <a:lnSpc>
                <a:spcPct val="90000"/>
              </a:lnSpc>
            </a:pPr>
            <a:r>
              <a:rPr lang="en-US" altLang="en-US" dirty="0"/>
              <a:t>Suppose we start with an empty B-tree and keys arrive in the following order:1  12  8  2  25  5  14  28  17  7  52  16  48  68  3  26  29  53  55  45</a:t>
            </a:r>
          </a:p>
          <a:p>
            <a:pPr>
              <a:lnSpc>
                <a:spcPct val="90000"/>
              </a:lnSpc>
            </a:pPr>
            <a:r>
              <a:rPr lang="en-US" altLang="en-US" dirty="0"/>
              <a:t>We want to construct a B-tree of order </a:t>
            </a:r>
            <a:r>
              <a:rPr lang="en-US" altLang="en-US" dirty="0" smtClean="0"/>
              <a:t>5 (5-1 keys in each node)</a:t>
            </a:r>
            <a:endParaRPr lang="en-US" altLang="en-US" dirty="0"/>
          </a:p>
          <a:p>
            <a:pPr>
              <a:lnSpc>
                <a:spcPct val="90000"/>
              </a:lnSpc>
            </a:pPr>
            <a:r>
              <a:rPr lang="en-US" altLang="en-US" dirty="0"/>
              <a:t>The first four items go into the root:</a:t>
            </a:r>
          </a:p>
          <a:p>
            <a:pPr>
              <a:lnSpc>
                <a:spcPct val="90000"/>
              </a:lnSpc>
            </a:pPr>
            <a:endParaRPr lang="en-US" altLang="en-US" dirty="0"/>
          </a:p>
          <a:p>
            <a:pPr>
              <a:lnSpc>
                <a:spcPct val="90000"/>
              </a:lnSpc>
            </a:pPr>
            <a:endParaRPr lang="en-US" altLang="en-US" dirty="0"/>
          </a:p>
          <a:p>
            <a:pPr>
              <a:lnSpc>
                <a:spcPct val="90000"/>
              </a:lnSpc>
            </a:pPr>
            <a:r>
              <a:rPr lang="en-US" altLang="en-US" dirty="0"/>
              <a:t>To put the fifth item in the root would </a:t>
            </a:r>
            <a:r>
              <a:rPr lang="en-US" altLang="en-US" dirty="0" smtClean="0"/>
              <a:t>violate the size of node</a:t>
            </a:r>
            <a:endParaRPr lang="en-US" altLang="en-US" dirty="0"/>
          </a:p>
          <a:p>
            <a:pPr>
              <a:lnSpc>
                <a:spcPct val="90000"/>
              </a:lnSpc>
            </a:pPr>
            <a:r>
              <a:rPr lang="en-US" altLang="en-US" dirty="0"/>
              <a:t>Therefore, when 25 arrives, pick the middle key to make a new root</a:t>
            </a:r>
          </a:p>
          <a:p>
            <a:pPr>
              <a:lnSpc>
                <a:spcPct val="90000"/>
              </a:lnSpc>
            </a:pPr>
            <a:endParaRPr lang="en-US" altLang="en-US" dirty="0"/>
          </a:p>
        </p:txBody>
      </p:sp>
      <p:sp>
        <p:nvSpPr>
          <p:cNvPr id="30722" name="Rectangle 2"/>
          <p:cNvSpPr>
            <a:spLocks noGrp="1" noChangeArrowheads="1"/>
          </p:cNvSpPr>
          <p:nvPr>
            <p:ph type="title"/>
          </p:nvPr>
        </p:nvSpPr>
        <p:spPr>
          <a:ln/>
        </p:spPr>
        <p:txBody>
          <a:bodyPr/>
          <a:lstStyle/>
          <a:p>
            <a:r>
              <a:rPr lang="en-US" altLang="en-US"/>
              <a:t>Constructing a B-tree</a:t>
            </a:r>
          </a:p>
        </p:txBody>
      </p:sp>
      <p:sp>
        <p:nvSpPr>
          <p:cNvPr id="30724" name="Text Box 4"/>
          <p:cNvSpPr txBox="1">
            <a:spLocks noChangeArrowheads="1"/>
          </p:cNvSpPr>
          <p:nvPr/>
        </p:nvSpPr>
        <p:spPr bwMode="auto">
          <a:xfrm>
            <a:off x="3352800" y="4211638"/>
            <a:ext cx="481013"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a:t>
            </a:r>
          </a:p>
        </p:txBody>
      </p:sp>
      <p:sp>
        <p:nvSpPr>
          <p:cNvPr id="30725" name="Text Box 5"/>
          <p:cNvSpPr txBox="1">
            <a:spLocks noChangeArrowheads="1"/>
          </p:cNvSpPr>
          <p:nvPr/>
        </p:nvSpPr>
        <p:spPr bwMode="auto">
          <a:xfrm>
            <a:off x="3833813" y="4211638"/>
            <a:ext cx="477837"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a:t>
            </a:r>
          </a:p>
        </p:txBody>
      </p:sp>
      <p:sp>
        <p:nvSpPr>
          <p:cNvPr id="30726" name="Text Box 6"/>
          <p:cNvSpPr txBox="1">
            <a:spLocks noChangeArrowheads="1"/>
          </p:cNvSpPr>
          <p:nvPr/>
        </p:nvSpPr>
        <p:spPr bwMode="auto">
          <a:xfrm>
            <a:off x="4311650" y="4211638"/>
            <a:ext cx="477838"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8</a:t>
            </a:r>
          </a:p>
        </p:txBody>
      </p:sp>
      <p:sp>
        <p:nvSpPr>
          <p:cNvPr id="30727" name="Text Box 7"/>
          <p:cNvSpPr txBox="1">
            <a:spLocks noChangeArrowheads="1"/>
          </p:cNvSpPr>
          <p:nvPr/>
        </p:nvSpPr>
        <p:spPr bwMode="auto">
          <a:xfrm>
            <a:off x="4789488" y="4211638"/>
            <a:ext cx="479425"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12</a:t>
            </a:r>
          </a:p>
        </p:txBody>
      </p:sp>
      <p:sp>
        <p:nvSpPr>
          <p:cNvPr id="2" name="TextBox 1"/>
          <p:cNvSpPr txBox="1"/>
          <p:nvPr/>
        </p:nvSpPr>
        <p:spPr>
          <a:xfrm>
            <a:off x="5527784" y="4211638"/>
            <a:ext cx="437934" cy="369332"/>
          </a:xfrm>
          <a:prstGeom prst="rect">
            <a:avLst/>
          </a:prstGeom>
          <a:noFill/>
        </p:spPr>
        <p:txBody>
          <a:bodyPr wrap="square" rtlCol="0">
            <a:spAutoFit/>
          </a:bodyPr>
          <a:lstStyle/>
          <a:p>
            <a:r>
              <a:rPr lang="en-US" dirty="0" smtClean="0">
                <a:solidFill>
                  <a:srgbClr val="FF0000"/>
                </a:solidFill>
              </a:rPr>
              <a:t>25</a:t>
            </a:r>
            <a:endParaRPr lang="en-US" dirty="0">
              <a:solidFill>
                <a:srgbClr val="FF0000"/>
              </a:solidFill>
            </a:endParaRPr>
          </a:p>
        </p:txBody>
      </p:sp>
    </p:spTree>
    <p:extLst>
      <p:ext uri="{BB962C8B-B14F-4D97-AF65-F5344CB8AC3E}">
        <p14:creationId xmlns:p14="http://schemas.microsoft.com/office/powerpoint/2010/main" val="2756026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animBg="1"/>
      <p:bldP spid="30726" grpId="0" animBg="1"/>
      <p:bldP spid="307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lstStyle/>
          <a:p>
            <a:pPr>
              <a:defRPr/>
            </a:pPr>
            <a:r>
              <a:rPr lang="en-US">
                <a:ea typeface="+mj-ea"/>
              </a:rPr>
              <a:t>Basic Concepts</a:t>
            </a:r>
          </a:p>
        </p:txBody>
      </p:sp>
      <p:sp>
        <p:nvSpPr>
          <p:cNvPr id="5123" name="Rectangle 3"/>
          <p:cNvSpPr>
            <a:spLocks noGrp="1" noChangeArrowheads="1"/>
          </p:cNvSpPr>
          <p:nvPr>
            <p:ph type="body" idx="1"/>
          </p:nvPr>
        </p:nvSpPr>
        <p:spPr>
          <a:xfrm>
            <a:off x="508227" y="1536279"/>
            <a:ext cx="7699375" cy="5203825"/>
          </a:xfrm>
        </p:spPr>
        <p:txBody>
          <a:bodyPr/>
          <a:lstStyle/>
          <a:p>
            <a:r>
              <a:rPr lang="en-US" altLang="en-US" dirty="0" smtClean="0"/>
              <a:t>Indexing mechanisms used to speed up access to desired data.</a:t>
            </a:r>
          </a:p>
          <a:p>
            <a:pPr lvl="1"/>
            <a:r>
              <a:rPr lang="en-US" altLang="en-US" dirty="0" smtClean="0">
                <a:ea typeface="ＭＳ Ｐゴシック" pitchFamily="34" charset="-128"/>
              </a:rPr>
              <a:t>E.g., author catalog in library</a:t>
            </a:r>
          </a:p>
          <a:p>
            <a:r>
              <a:rPr lang="en-US" altLang="en-US" b="1" dirty="0" smtClean="0">
                <a:solidFill>
                  <a:srgbClr val="000099"/>
                </a:solidFill>
              </a:rPr>
              <a:t>Search Key</a:t>
            </a:r>
            <a:r>
              <a:rPr lang="en-US" altLang="en-US" dirty="0" smtClean="0"/>
              <a:t> - attribute to set of attributes used to look up records in a file.</a:t>
            </a:r>
          </a:p>
          <a:p>
            <a:r>
              <a:rPr lang="en-US" altLang="en-US" dirty="0" smtClean="0"/>
              <a:t>An </a:t>
            </a:r>
            <a:r>
              <a:rPr lang="en-US" altLang="en-US" b="1" dirty="0" smtClean="0">
                <a:solidFill>
                  <a:srgbClr val="000099"/>
                </a:solidFill>
              </a:rPr>
              <a:t>index file</a:t>
            </a:r>
            <a:r>
              <a:rPr lang="en-US" altLang="en-US" b="1" dirty="0" smtClean="0"/>
              <a:t> </a:t>
            </a:r>
            <a:r>
              <a:rPr lang="en-US" altLang="en-US" dirty="0" smtClean="0"/>
              <a:t>consists of records (called </a:t>
            </a:r>
            <a:r>
              <a:rPr lang="en-US" altLang="en-US" b="1" dirty="0" smtClean="0">
                <a:solidFill>
                  <a:srgbClr val="000099"/>
                </a:solidFill>
              </a:rPr>
              <a:t>index entries</a:t>
            </a:r>
            <a:r>
              <a:rPr lang="en-US" altLang="en-US" dirty="0" smtClean="0"/>
              <a:t>) of the form</a:t>
            </a:r>
            <a:br>
              <a:rPr lang="en-US" altLang="en-US" dirty="0" smtClean="0"/>
            </a:br>
            <a:r>
              <a:rPr lang="en-US" altLang="en-US" dirty="0" smtClean="0"/>
              <a:t/>
            </a:r>
            <a:br>
              <a:rPr lang="en-US" altLang="en-US" dirty="0" smtClean="0"/>
            </a:br>
            <a:endParaRPr lang="en-US" altLang="en-US" dirty="0" smtClean="0"/>
          </a:p>
          <a:p>
            <a:r>
              <a:rPr lang="en-US" altLang="en-US" dirty="0" smtClean="0"/>
              <a:t>Index files are typically much smaller than the original file </a:t>
            </a:r>
          </a:p>
          <a:p>
            <a:r>
              <a:rPr lang="en-US" altLang="en-US" dirty="0" smtClean="0"/>
              <a:t>Two basic kinds of indices:</a:t>
            </a:r>
          </a:p>
          <a:p>
            <a:pPr lvl="1"/>
            <a:r>
              <a:rPr lang="en-US" altLang="en-US" b="1" dirty="0" smtClean="0">
                <a:ea typeface="ＭＳ Ｐゴシック" pitchFamily="34" charset="-128"/>
              </a:rPr>
              <a:t>Ordered indices:  </a:t>
            </a:r>
            <a:r>
              <a:rPr lang="en-US" altLang="en-US" dirty="0" smtClean="0">
                <a:ea typeface="ＭＳ Ｐゴシック" pitchFamily="34" charset="-128"/>
              </a:rPr>
              <a:t>search keys are stored in sorted order</a:t>
            </a:r>
          </a:p>
          <a:p>
            <a:pPr lvl="1"/>
            <a:r>
              <a:rPr lang="en-US" altLang="en-US" b="1" dirty="0" smtClean="0">
                <a:ea typeface="ＭＳ Ｐゴシック" pitchFamily="34" charset="-128"/>
              </a:rPr>
              <a:t>Hash indices:</a:t>
            </a:r>
            <a:r>
              <a:rPr lang="en-US" altLang="en-US" dirty="0" smtClean="0">
                <a:ea typeface="ＭＳ Ｐゴシック" pitchFamily="34" charset="-128"/>
              </a:rPr>
              <a:t>  search keys are distributed uniformly across “buckets” using a “hash function”. </a:t>
            </a:r>
          </a:p>
        </p:txBody>
      </p:sp>
      <p:sp>
        <p:nvSpPr>
          <p:cNvPr id="5124" name="Rectangle 4"/>
          <p:cNvSpPr>
            <a:spLocks noChangeArrowheads="1"/>
          </p:cNvSpPr>
          <p:nvPr/>
        </p:nvSpPr>
        <p:spPr bwMode="auto">
          <a:xfrm>
            <a:off x="2883126" y="4045453"/>
            <a:ext cx="1506538" cy="384175"/>
          </a:xfrm>
          <a:prstGeom prst="rect">
            <a:avLst/>
          </a:prstGeom>
          <a:solidFill>
            <a:schemeClr val="accent1"/>
          </a:solidFill>
          <a:ln w="9525">
            <a:solidFill>
              <a:schemeClr val="tx1"/>
            </a:solidFill>
            <a:miter lim="800000"/>
            <a:headEnd/>
            <a:tailEnd/>
          </a:ln>
        </p:spPr>
        <p:txBody>
          <a:bodyPr wrap="none" anchor="ctr"/>
          <a:lstStyle>
            <a:lvl1pPr>
              <a:defRPr sz="1600">
                <a:solidFill>
                  <a:schemeClr val="tx1"/>
                </a:solidFill>
                <a:latin typeface="Helvetica" pitchFamily="34" charset="0"/>
                <a:ea typeface="ＭＳ Ｐゴシック" pitchFamily="34" charset="-128"/>
              </a:defRPr>
            </a:lvl1pPr>
            <a:lvl2pPr marL="37931725" indent="-37474525">
              <a:defRPr sz="1600">
                <a:solidFill>
                  <a:schemeClr val="tx1"/>
                </a:solidFill>
                <a:latin typeface="Helvetica" pitchFamily="34" charset="0"/>
                <a:ea typeface="ＭＳ Ｐゴシック" pitchFamily="34" charset="-128"/>
              </a:defRPr>
            </a:lvl2pPr>
            <a:lvl3pPr marL="1143000" indent="-228600">
              <a:defRPr sz="1600">
                <a:solidFill>
                  <a:schemeClr val="tx1"/>
                </a:solidFill>
                <a:latin typeface="Helvetica" pitchFamily="34" charset="0"/>
                <a:ea typeface="ＭＳ Ｐゴシック" pitchFamily="34" charset="-128"/>
              </a:defRPr>
            </a:lvl3pPr>
            <a:lvl4pPr marL="1600200" indent="-228600">
              <a:defRPr sz="1600">
                <a:solidFill>
                  <a:schemeClr val="tx1"/>
                </a:solidFill>
                <a:latin typeface="Helvetica" pitchFamily="34" charset="0"/>
                <a:ea typeface="ＭＳ Ｐゴシック" pitchFamily="34" charset="-128"/>
              </a:defRPr>
            </a:lvl4pPr>
            <a:lvl5pPr marL="2057400" indent="-228600">
              <a:defRPr sz="1600">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pPr algn="ctr"/>
            <a:r>
              <a:rPr lang="en-US" altLang="en-US" sz="1800" dirty="0"/>
              <a:t>search-key</a:t>
            </a:r>
          </a:p>
        </p:txBody>
      </p:sp>
      <p:sp>
        <p:nvSpPr>
          <p:cNvPr id="5125" name="Rectangle 5"/>
          <p:cNvSpPr>
            <a:spLocks noChangeArrowheads="1"/>
          </p:cNvSpPr>
          <p:nvPr/>
        </p:nvSpPr>
        <p:spPr bwMode="auto">
          <a:xfrm>
            <a:off x="4357914" y="4043866"/>
            <a:ext cx="1184275" cy="384175"/>
          </a:xfrm>
          <a:prstGeom prst="rect">
            <a:avLst/>
          </a:prstGeom>
          <a:solidFill>
            <a:schemeClr val="accent1"/>
          </a:solidFill>
          <a:ln w="9525">
            <a:solidFill>
              <a:schemeClr val="tx1"/>
            </a:solidFill>
            <a:miter lim="800000"/>
            <a:headEnd/>
            <a:tailEnd/>
          </a:ln>
        </p:spPr>
        <p:txBody>
          <a:bodyPr wrap="none" anchor="ctr"/>
          <a:lstStyle>
            <a:lvl1pPr>
              <a:defRPr sz="1600">
                <a:solidFill>
                  <a:schemeClr val="tx1"/>
                </a:solidFill>
                <a:latin typeface="Helvetica" pitchFamily="34" charset="0"/>
                <a:ea typeface="ＭＳ Ｐゴシック" pitchFamily="34" charset="-128"/>
              </a:defRPr>
            </a:lvl1pPr>
            <a:lvl2pPr marL="37931725" indent="-37474525">
              <a:defRPr sz="1600">
                <a:solidFill>
                  <a:schemeClr val="tx1"/>
                </a:solidFill>
                <a:latin typeface="Helvetica" pitchFamily="34" charset="0"/>
                <a:ea typeface="ＭＳ Ｐゴシック" pitchFamily="34" charset="-128"/>
              </a:defRPr>
            </a:lvl2pPr>
            <a:lvl3pPr marL="1143000" indent="-228600">
              <a:defRPr sz="1600">
                <a:solidFill>
                  <a:schemeClr val="tx1"/>
                </a:solidFill>
                <a:latin typeface="Helvetica" pitchFamily="34" charset="0"/>
                <a:ea typeface="ＭＳ Ｐゴシック" pitchFamily="34" charset="-128"/>
              </a:defRPr>
            </a:lvl3pPr>
            <a:lvl4pPr marL="1600200" indent="-228600">
              <a:defRPr sz="1600">
                <a:solidFill>
                  <a:schemeClr val="tx1"/>
                </a:solidFill>
                <a:latin typeface="Helvetica" pitchFamily="34" charset="0"/>
                <a:ea typeface="ＭＳ Ｐゴシック" pitchFamily="34" charset="-128"/>
              </a:defRPr>
            </a:lvl4pPr>
            <a:lvl5pPr marL="2057400" indent="-228600">
              <a:defRPr sz="1600">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pPr algn="ctr"/>
            <a:r>
              <a:rPr lang="en-US" altLang="en-US" sz="1800"/>
              <a:t>pointer</a:t>
            </a:r>
          </a:p>
        </p:txBody>
      </p:sp>
    </p:spTree>
    <p:extLst>
      <p:ext uri="{BB962C8B-B14F-4D97-AF65-F5344CB8AC3E}">
        <p14:creationId xmlns:p14="http://schemas.microsoft.com/office/powerpoint/2010/main" val="1722611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Line 10"/>
          <p:cNvSpPr>
            <a:spLocks noChangeShapeType="1"/>
          </p:cNvSpPr>
          <p:nvPr/>
        </p:nvSpPr>
        <p:spPr bwMode="auto">
          <a:xfrm flipH="1">
            <a:off x="3276600" y="2362200"/>
            <a:ext cx="6858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1755" name="Line 11"/>
          <p:cNvSpPr>
            <a:spLocks noChangeShapeType="1"/>
          </p:cNvSpPr>
          <p:nvPr/>
        </p:nvSpPr>
        <p:spPr bwMode="auto">
          <a:xfrm>
            <a:off x="4038600" y="2362200"/>
            <a:ext cx="6858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1746" name="Rectangle 2"/>
          <p:cNvSpPr>
            <a:spLocks noGrp="1" noChangeArrowheads="1"/>
          </p:cNvSpPr>
          <p:nvPr>
            <p:ph type="title"/>
          </p:nvPr>
        </p:nvSpPr>
        <p:spPr>
          <a:ln/>
        </p:spPr>
        <p:txBody>
          <a:bodyPr/>
          <a:lstStyle/>
          <a:p>
            <a:r>
              <a:rPr lang="en-US" altLang="en-US"/>
              <a:t>Constructing a B-tree (contd.)</a:t>
            </a:r>
          </a:p>
        </p:txBody>
      </p:sp>
      <p:sp>
        <p:nvSpPr>
          <p:cNvPr id="31749" name="Text Box 5"/>
          <p:cNvSpPr txBox="1">
            <a:spLocks noChangeArrowheads="1"/>
          </p:cNvSpPr>
          <p:nvPr/>
        </p:nvSpPr>
        <p:spPr bwMode="auto">
          <a:xfrm>
            <a:off x="2819400" y="31242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a:t>
            </a:r>
          </a:p>
        </p:txBody>
      </p:sp>
      <p:sp>
        <p:nvSpPr>
          <p:cNvPr id="31750" name="Text Box 6"/>
          <p:cNvSpPr txBox="1">
            <a:spLocks noChangeArrowheads="1"/>
          </p:cNvSpPr>
          <p:nvPr/>
        </p:nvSpPr>
        <p:spPr bwMode="auto">
          <a:xfrm>
            <a:off x="3300413" y="31242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a:t>
            </a:r>
          </a:p>
        </p:txBody>
      </p:sp>
      <p:sp>
        <p:nvSpPr>
          <p:cNvPr id="31751" name="Text Box 7"/>
          <p:cNvSpPr txBox="1">
            <a:spLocks noChangeArrowheads="1"/>
          </p:cNvSpPr>
          <p:nvPr/>
        </p:nvSpPr>
        <p:spPr bwMode="auto">
          <a:xfrm>
            <a:off x="3778250" y="2133600"/>
            <a:ext cx="477838"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8</a:t>
            </a:r>
          </a:p>
        </p:txBody>
      </p:sp>
      <p:sp>
        <p:nvSpPr>
          <p:cNvPr id="31752" name="Text Box 8"/>
          <p:cNvSpPr txBox="1">
            <a:spLocks noChangeArrowheads="1"/>
          </p:cNvSpPr>
          <p:nvPr/>
        </p:nvSpPr>
        <p:spPr bwMode="auto">
          <a:xfrm>
            <a:off x="4256088" y="3124200"/>
            <a:ext cx="479425"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12</a:t>
            </a:r>
          </a:p>
        </p:txBody>
      </p:sp>
      <p:sp>
        <p:nvSpPr>
          <p:cNvPr id="31753" name="Text Box 9"/>
          <p:cNvSpPr txBox="1">
            <a:spLocks noChangeArrowheads="1"/>
          </p:cNvSpPr>
          <p:nvPr/>
        </p:nvSpPr>
        <p:spPr bwMode="auto">
          <a:xfrm>
            <a:off x="4702175" y="3124200"/>
            <a:ext cx="479425"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25</a:t>
            </a:r>
          </a:p>
        </p:txBody>
      </p:sp>
      <p:grpSp>
        <p:nvGrpSpPr>
          <p:cNvPr id="31767" name="Group 23"/>
          <p:cNvGrpSpPr>
            <a:grpSpLocks/>
          </p:cNvGrpSpPr>
          <p:nvPr/>
        </p:nvGrpSpPr>
        <p:grpSpPr bwMode="auto">
          <a:xfrm>
            <a:off x="685800" y="3581400"/>
            <a:ext cx="7848600" cy="2057400"/>
            <a:chOff x="432" y="2256"/>
            <a:chExt cx="4944" cy="1296"/>
          </a:xfrm>
        </p:grpSpPr>
        <p:sp>
          <p:nvSpPr>
            <p:cNvPr id="31756" name="Text Box 12"/>
            <p:cNvSpPr txBox="1">
              <a:spLocks noChangeArrowheads="1"/>
            </p:cNvSpPr>
            <p:nvPr/>
          </p:nvSpPr>
          <p:spPr bwMode="auto">
            <a:xfrm>
              <a:off x="432" y="2256"/>
              <a:ext cx="49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Times New Roman" pitchFamily="18" charset="0"/>
                </a:rPr>
                <a:t>6, 14, </a:t>
              </a:r>
              <a:r>
                <a:rPr lang="en-US" altLang="en-US" sz="2400" dirty="0" smtClean="0">
                  <a:latin typeface="Times New Roman" pitchFamily="18" charset="0"/>
                </a:rPr>
                <a:t>28, 17 </a:t>
              </a:r>
              <a:r>
                <a:rPr lang="en-US" altLang="en-US" sz="2400" dirty="0">
                  <a:latin typeface="Times New Roman" pitchFamily="18" charset="0"/>
                </a:rPr>
                <a:t>get added to the leaf nodes:</a:t>
              </a:r>
              <a:endParaRPr lang="en-US" altLang="en-US" sz="2400" dirty="0">
                <a:latin typeface="Times" pitchFamily="18" charset="0"/>
              </a:endParaRPr>
            </a:p>
          </p:txBody>
        </p:sp>
        <p:sp>
          <p:nvSpPr>
            <p:cNvPr id="31757" name="Line 13"/>
            <p:cNvSpPr>
              <a:spLocks noChangeShapeType="1"/>
            </p:cNvSpPr>
            <p:nvPr/>
          </p:nvSpPr>
          <p:spPr bwMode="auto">
            <a:xfrm flipH="1">
              <a:off x="2064" y="2845"/>
              <a:ext cx="432"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1758" name="Line 14"/>
            <p:cNvSpPr>
              <a:spLocks noChangeShapeType="1"/>
            </p:cNvSpPr>
            <p:nvPr/>
          </p:nvSpPr>
          <p:spPr bwMode="auto">
            <a:xfrm>
              <a:off x="2544" y="2845"/>
              <a:ext cx="432"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1759" name="Text Box 15"/>
            <p:cNvSpPr txBox="1">
              <a:spLocks noChangeArrowheads="1"/>
            </p:cNvSpPr>
            <p:nvPr/>
          </p:nvSpPr>
          <p:spPr bwMode="auto">
            <a:xfrm>
              <a:off x="1584" y="3325"/>
              <a:ext cx="303"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a:t>
              </a:r>
            </a:p>
          </p:txBody>
        </p:sp>
        <p:sp>
          <p:nvSpPr>
            <p:cNvPr id="31760" name="Text Box 16"/>
            <p:cNvSpPr txBox="1">
              <a:spLocks noChangeArrowheads="1"/>
            </p:cNvSpPr>
            <p:nvPr/>
          </p:nvSpPr>
          <p:spPr bwMode="auto">
            <a:xfrm>
              <a:off x="1887" y="3325"/>
              <a:ext cx="301"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a:t>
              </a:r>
            </a:p>
          </p:txBody>
        </p:sp>
        <p:sp>
          <p:nvSpPr>
            <p:cNvPr id="31761" name="Text Box 17"/>
            <p:cNvSpPr txBox="1">
              <a:spLocks noChangeArrowheads="1"/>
            </p:cNvSpPr>
            <p:nvPr/>
          </p:nvSpPr>
          <p:spPr bwMode="auto">
            <a:xfrm>
              <a:off x="2380" y="2701"/>
              <a:ext cx="301"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8</a:t>
              </a:r>
            </a:p>
          </p:txBody>
        </p:sp>
        <p:sp>
          <p:nvSpPr>
            <p:cNvPr id="31762" name="Text Box 18"/>
            <p:cNvSpPr txBox="1">
              <a:spLocks noChangeArrowheads="1"/>
            </p:cNvSpPr>
            <p:nvPr/>
          </p:nvSpPr>
          <p:spPr bwMode="auto">
            <a:xfrm>
              <a:off x="2681" y="3325"/>
              <a:ext cx="302"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12</a:t>
              </a:r>
            </a:p>
          </p:txBody>
        </p:sp>
        <p:sp>
          <p:nvSpPr>
            <p:cNvPr id="31763" name="Text Box 19"/>
            <p:cNvSpPr txBox="1">
              <a:spLocks noChangeArrowheads="1"/>
            </p:cNvSpPr>
            <p:nvPr/>
          </p:nvSpPr>
          <p:spPr bwMode="auto">
            <a:xfrm>
              <a:off x="2962" y="3325"/>
              <a:ext cx="302"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14</a:t>
              </a:r>
            </a:p>
          </p:txBody>
        </p:sp>
        <p:sp>
          <p:nvSpPr>
            <p:cNvPr id="31764" name="Text Box 20"/>
            <p:cNvSpPr txBox="1">
              <a:spLocks noChangeArrowheads="1"/>
            </p:cNvSpPr>
            <p:nvPr/>
          </p:nvSpPr>
          <p:spPr bwMode="auto">
            <a:xfrm>
              <a:off x="2147" y="3325"/>
              <a:ext cx="301"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6</a:t>
              </a:r>
            </a:p>
          </p:txBody>
        </p:sp>
        <p:sp>
          <p:nvSpPr>
            <p:cNvPr id="31765" name="Text Box 21"/>
            <p:cNvSpPr txBox="1">
              <a:spLocks noChangeArrowheads="1"/>
            </p:cNvSpPr>
            <p:nvPr/>
          </p:nvSpPr>
          <p:spPr bwMode="auto">
            <a:xfrm>
              <a:off x="3264" y="3325"/>
              <a:ext cx="302"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25</a:t>
              </a:r>
            </a:p>
          </p:txBody>
        </p:sp>
        <p:sp>
          <p:nvSpPr>
            <p:cNvPr id="31766" name="Text Box 22"/>
            <p:cNvSpPr txBox="1">
              <a:spLocks noChangeArrowheads="1"/>
            </p:cNvSpPr>
            <p:nvPr/>
          </p:nvSpPr>
          <p:spPr bwMode="auto">
            <a:xfrm>
              <a:off x="3545" y="3325"/>
              <a:ext cx="302"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28</a:t>
              </a:r>
            </a:p>
          </p:txBody>
        </p:sp>
      </p:grpSp>
      <p:sp>
        <p:nvSpPr>
          <p:cNvPr id="22" name="TextBox 21"/>
          <p:cNvSpPr txBox="1"/>
          <p:nvPr/>
        </p:nvSpPr>
        <p:spPr>
          <a:xfrm>
            <a:off x="6229748" y="5246172"/>
            <a:ext cx="437934" cy="369332"/>
          </a:xfrm>
          <a:prstGeom prst="rect">
            <a:avLst/>
          </a:prstGeom>
          <a:noFill/>
        </p:spPr>
        <p:txBody>
          <a:bodyPr wrap="square" rtlCol="0">
            <a:spAutoFit/>
          </a:bodyPr>
          <a:lstStyle/>
          <a:p>
            <a:r>
              <a:rPr lang="en-US" dirty="0" smtClean="0">
                <a:solidFill>
                  <a:srgbClr val="FF0000"/>
                </a:solidFill>
              </a:rPr>
              <a:t>17</a:t>
            </a:r>
            <a:endParaRPr lang="en-US" dirty="0">
              <a:solidFill>
                <a:srgbClr val="FF0000"/>
              </a:solidFill>
            </a:endParaRPr>
          </a:p>
        </p:txBody>
      </p:sp>
    </p:spTree>
    <p:extLst>
      <p:ext uri="{BB962C8B-B14F-4D97-AF65-F5344CB8AC3E}">
        <p14:creationId xmlns:p14="http://schemas.microsoft.com/office/powerpoint/2010/main" val="411149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1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Line 13"/>
          <p:cNvSpPr>
            <a:spLocks noChangeShapeType="1"/>
          </p:cNvSpPr>
          <p:nvPr/>
        </p:nvSpPr>
        <p:spPr bwMode="auto">
          <a:xfrm flipH="1">
            <a:off x="2971800" y="3048000"/>
            <a:ext cx="91440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2782" name="Line 14"/>
          <p:cNvSpPr>
            <a:spLocks noChangeShapeType="1"/>
          </p:cNvSpPr>
          <p:nvPr/>
        </p:nvSpPr>
        <p:spPr bwMode="auto">
          <a:xfrm>
            <a:off x="4191000" y="3048000"/>
            <a:ext cx="38100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2783" name="Line 15"/>
          <p:cNvSpPr>
            <a:spLocks noChangeShapeType="1"/>
          </p:cNvSpPr>
          <p:nvPr/>
        </p:nvSpPr>
        <p:spPr bwMode="auto">
          <a:xfrm>
            <a:off x="4495800" y="3048000"/>
            <a:ext cx="1371600" cy="685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2770" name="Rectangle 2"/>
          <p:cNvSpPr>
            <a:spLocks noGrp="1" noChangeArrowheads="1"/>
          </p:cNvSpPr>
          <p:nvPr>
            <p:ph type="title"/>
          </p:nvPr>
        </p:nvSpPr>
        <p:spPr>
          <a:ln/>
        </p:spPr>
        <p:txBody>
          <a:bodyPr/>
          <a:lstStyle/>
          <a:p>
            <a:r>
              <a:rPr lang="en-US" altLang="en-US"/>
              <a:t>Constructing a B-tree (contd.)</a:t>
            </a:r>
          </a:p>
        </p:txBody>
      </p:sp>
      <p:sp>
        <p:nvSpPr>
          <p:cNvPr id="32771" name="Text Box 3"/>
          <p:cNvSpPr txBox="1">
            <a:spLocks noChangeArrowheads="1"/>
          </p:cNvSpPr>
          <p:nvPr/>
        </p:nvSpPr>
        <p:spPr bwMode="auto">
          <a:xfrm>
            <a:off x="457200" y="17526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Times New Roman" pitchFamily="18" charset="0"/>
              </a:rPr>
              <a:t>Adding 17 to the right leaf node would over-fill it, so we take the middle key, </a:t>
            </a:r>
            <a:r>
              <a:rPr lang="en-US" altLang="en-US" sz="2400" dirty="0" smtClean="0">
                <a:latin typeface="Times New Roman" pitchFamily="18" charset="0"/>
              </a:rPr>
              <a:t>push </a:t>
            </a:r>
            <a:r>
              <a:rPr lang="en-US" altLang="en-US" sz="2400" dirty="0">
                <a:latin typeface="Times New Roman" pitchFamily="18" charset="0"/>
              </a:rPr>
              <a:t>it (to the root) and split the leaf</a:t>
            </a:r>
          </a:p>
        </p:txBody>
      </p:sp>
      <p:sp>
        <p:nvSpPr>
          <p:cNvPr id="32772" name="Text Box 4"/>
          <p:cNvSpPr txBox="1">
            <a:spLocks noChangeArrowheads="1"/>
          </p:cNvSpPr>
          <p:nvPr/>
        </p:nvSpPr>
        <p:spPr bwMode="auto">
          <a:xfrm>
            <a:off x="3689350" y="26670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8</a:t>
            </a:r>
          </a:p>
        </p:txBody>
      </p:sp>
      <p:sp>
        <p:nvSpPr>
          <p:cNvPr id="32773" name="Text Box 5"/>
          <p:cNvSpPr txBox="1">
            <a:spLocks noChangeArrowheads="1"/>
          </p:cNvSpPr>
          <p:nvPr/>
        </p:nvSpPr>
        <p:spPr bwMode="auto">
          <a:xfrm>
            <a:off x="4170363" y="26670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17</a:t>
            </a:r>
          </a:p>
        </p:txBody>
      </p:sp>
      <p:sp>
        <p:nvSpPr>
          <p:cNvPr id="32774" name="Text Box 6"/>
          <p:cNvSpPr txBox="1">
            <a:spLocks noChangeArrowheads="1"/>
          </p:cNvSpPr>
          <p:nvPr/>
        </p:nvSpPr>
        <p:spPr bwMode="auto">
          <a:xfrm>
            <a:off x="4070350" y="3602038"/>
            <a:ext cx="481013"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12</a:t>
            </a:r>
          </a:p>
        </p:txBody>
      </p:sp>
      <p:sp>
        <p:nvSpPr>
          <p:cNvPr id="32775" name="Text Box 7"/>
          <p:cNvSpPr txBox="1">
            <a:spLocks noChangeArrowheads="1"/>
          </p:cNvSpPr>
          <p:nvPr/>
        </p:nvSpPr>
        <p:spPr bwMode="auto">
          <a:xfrm>
            <a:off x="4551363" y="3602038"/>
            <a:ext cx="477837"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14</a:t>
            </a:r>
          </a:p>
        </p:txBody>
      </p:sp>
      <p:sp>
        <p:nvSpPr>
          <p:cNvPr id="32776" name="Text Box 8"/>
          <p:cNvSpPr txBox="1">
            <a:spLocks noChangeArrowheads="1"/>
          </p:cNvSpPr>
          <p:nvPr/>
        </p:nvSpPr>
        <p:spPr bwMode="auto">
          <a:xfrm>
            <a:off x="5365750" y="3602038"/>
            <a:ext cx="481013"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25</a:t>
            </a:r>
          </a:p>
        </p:txBody>
      </p:sp>
      <p:sp>
        <p:nvSpPr>
          <p:cNvPr id="32777" name="Text Box 9"/>
          <p:cNvSpPr txBox="1">
            <a:spLocks noChangeArrowheads="1"/>
          </p:cNvSpPr>
          <p:nvPr/>
        </p:nvSpPr>
        <p:spPr bwMode="auto">
          <a:xfrm>
            <a:off x="5846763" y="3602038"/>
            <a:ext cx="477837"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28</a:t>
            </a:r>
          </a:p>
        </p:txBody>
      </p:sp>
      <p:sp>
        <p:nvSpPr>
          <p:cNvPr id="32778" name="Text Box 10"/>
          <p:cNvSpPr txBox="1">
            <a:spLocks noChangeArrowheads="1"/>
          </p:cNvSpPr>
          <p:nvPr/>
        </p:nvSpPr>
        <p:spPr bwMode="auto">
          <a:xfrm>
            <a:off x="2286000" y="3602038"/>
            <a:ext cx="481013"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a:t>
            </a:r>
          </a:p>
        </p:txBody>
      </p:sp>
      <p:sp>
        <p:nvSpPr>
          <p:cNvPr id="32779" name="Text Box 11"/>
          <p:cNvSpPr txBox="1">
            <a:spLocks noChangeArrowheads="1"/>
          </p:cNvSpPr>
          <p:nvPr/>
        </p:nvSpPr>
        <p:spPr bwMode="auto">
          <a:xfrm>
            <a:off x="2767013" y="3602038"/>
            <a:ext cx="477837"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a:t>
            </a:r>
          </a:p>
        </p:txBody>
      </p:sp>
      <p:sp>
        <p:nvSpPr>
          <p:cNvPr id="32780" name="Text Box 12"/>
          <p:cNvSpPr txBox="1">
            <a:spLocks noChangeArrowheads="1"/>
          </p:cNvSpPr>
          <p:nvPr/>
        </p:nvSpPr>
        <p:spPr bwMode="auto">
          <a:xfrm>
            <a:off x="3179763" y="3602038"/>
            <a:ext cx="477837"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6</a:t>
            </a:r>
          </a:p>
        </p:txBody>
      </p:sp>
      <p:grpSp>
        <p:nvGrpSpPr>
          <p:cNvPr id="32802" name="Group 34"/>
          <p:cNvGrpSpPr>
            <a:grpSpLocks/>
          </p:cNvGrpSpPr>
          <p:nvPr/>
        </p:nvGrpSpPr>
        <p:grpSpPr bwMode="auto">
          <a:xfrm>
            <a:off x="533400" y="4038600"/>
            <a:ext cx="8229600" cy="1828800"/>
            <a:chOff x="336" y="2544"/>
            <a:chExt cx="5184" cy="1152"/>
          </a:xfrm>
        </p:grpSpPr>
        <p:sp>
          <p:nvSpPr>
            <p:cNvPr id="32784" name="Text Box 16"/>
            <p:cNvSpPr txBox="1">
              <a:spLocks noChangeArrowheads="1"/>
            </p:cNvSpPr>
            <p:nvPr/>
          </p:nvSpPr>
          <p:spPr bwMode="auto">
            <a:xfrm>
              <a:off x="336" y="2544"/>
              <a:ext cx="51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Times" pitchFamily="18" charset="0"/>
                </a:rPr>
                <a:t>7, 52, 16, </a:t>
              </a:r>
              <a:r>
                <a:rPr lang="en-US" altLang="en-US" sz="2400" dirty="0" smtClean="0">
                  <a:latin typeface="Times" pitchFamily="18" charset="0"/>
                </a:rPr>
                <a:t>48, 68 </a:t>
              </a:r>
              <a:r>
                <a:rPr lang="en-US" altLang="en-US" sz="2400" dirty="0">
                  <a:latin typeface="Times" pitchFamily="18" charset="0"/>
                </a:rPr>
                <a:t>get added to the leaf nodes</a:t>
              </a:r>
            </a:p>
          </p:txBody>
        </p:sp>
        <p:sp>
          <p:nvSpPr>
            <p:cNvPr id="32785" name="Line 17"/>
            <p:cNvSpPr>
              <a:spLocks noChangeShapeType="1"/>
            </p:cNvSpPr>
            <p:nvPr/>
          </p:nvSpPr>
          <p:spPr bwMode="auto">
            <a:xfrm flipH="1">
              <a:off x="1392" y="3120"/>
              <a:ext cx="1056" cy="43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2786" name="Line 18"/>
            <p:cNvSpPr>
              <a:spLocks noChangeShapeType="1"/>
            </p:cNvSpPr>
            <p:nvPr/>
          </p:nvSpPr>
          <p:spPr bwMode="auto">
            <a:xfrm>
              <a:off x="2640" y="312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2787" name="Line 19"/>
            <p:cNvSpPr>
              <a:spLocks noChangeShapeType="1"/>
            </p:cNvSpPr>
            <p:nvPr/>
          </p:nvSpPr>
          <p:spPr bwMode="auto">
            <a:xfrm>
              <a:off x="2832" y="3120"/>
              <a:ext cx="1104" cy="43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2788" name="Text Box 20"/>
            <p:cNvSpPr txBox="1">
              <a:spLocks noChangeArrowheads="1"/>
            </p:cNvSpPr>
            <p:nvPr/>
          </p:nvSpPr>
          <p:spPr bwMode="auto">
            <a:xfrm>
              <a:off x="2324" y="2880"/>
              <a:ext cx="303"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8</a:t>
              </a:r>
            </a:p>
          </p:txBody>
        </p:sp>
        <p:sp>
          <p:nvSpPr>
            <p:cNvPr id="32789" name="Text Box 21"/>
            <p:cNvSpPr txBox="1">
              <a:spLocks noChangeArrowheads="1"/>
            </p:cNvSpPr>
            <p:nvPr/>
          </p:nvSpPr>
          <p:spPr bwMode="auto">
            <a:xfrm>
              <a:off x="2627" y="2880"/>
              <a:ext cx="301"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17</a:t>
              </a:r>
            </a:p>
          </p:txBody>
        </p:sp>
        <p:sp>
          <p:nvSpPr>
            <p:cNvPr id="32790" name="Text Box 22"/>
            <p:cNvSpPr txBox="1">
              <a:spLocks noChangeArrowheads="1"/>
            </p:cNvSpPr>
            <p:nvPr/>
          </p:nvSpPr>
          <p:spPr bwMode="auto">
            <a:xfrm>
              <a:off x="2208" y="3469"/>
              <a:ext cx="303"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12</a:t>
              </a:r>
            </a:p>
          </p:txBody>
        </p:sp>
        <p:sp>
          <p:nvSpPr>
            <p:cNvPr id="32791" name="Text Box 23"/>
            <p:cNvSpPr txBox="1">
              <a:spLocks noChangeArrowheads="1"/>
            </p:cNvSpPr>
            <p:nvPr/>
          </p:nvSpPr>
          <p:spPr bwMode="auto">
            <a:xfrm>
              <a:off x="2511" y="3469"/>
              <a:ext cx="301"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14</a:t>
              </a:r>
            </a:p>
          </p:txBody>
        </p:sp>
        <p:sp>
          <p:nvSpPr>
            <p:cNvPr id="32792" name="Text Box 24"/>
            <p:cNvSpPr txBox="1">
              <a:spLocks noChangeArrowheads="1"/>
            </p:cNvSpPr>
            <p:nvPr/>
          </p:nvSpPr>
          <p:spPr bwMode="auto">
            <a:xfrm>
              <a:off x="3380" y="3469"/>
              <a:ext cx="303"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25</a:t>
              </a:r>
            </a:p>
          </p:txBody>
        </p:sp>
        <p:sp>
          <p:nvSpPr>
            <p:cNvPr id="32793" name="Text Box 25"/>
            <p:cNvSpPr txBox="1">
              <a:spLocks noChangeArrowheads="1"/>
            </p:cNvSpPr>
            <p:nvPr/>
          </p:nvSpPr>
          <p:spPr bwMode="auto">
            <a:xfrm>
              <a:off x="3683" y="3469"/>
              <a:ext cx="301"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28</a:t>
              </a:r>
            </a:p>
          </p:txBody>
        </p:sp>
        <p:sp>
          <p:nvSpPr>
            <p:cNvPr id="32794" name="Text Box 26"/>
            <p:cNvSpPr txBox="1">
              <a:spLocks noChangeArrowheads="1"/>
            </p:cNvSpPr>
            <p:nvPr/>
          </p:nvSpPr>
          <p:spPr bwMode="auto">
            <a:xfrm>
              <a:off x="816" y="3469"/>
              <a:ext cx="303"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a:t>
              </a:r>
            </a:p>
          </p:txBody>
        </p:sp>
        <p:sp>
          <p:nvSpPr>
            <p:cNvPr id="32795" name="Text Box 27"/>
            <p:cNvSpPr txBox="1">
              <a:spLocks noChangeArrowheads="1"/>
            </p:cNvSpPr>
            <p:nvPr/>
          </p:nvSpPr>
          <p:spPr bwMode="auto">
            <a:xfrm>
              <a:off x="1119" y="3469"/>
              <a:ext cx="301"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a:t>
              </a:r>
            </a:p>
          </p:txBody>
        </p:sp>
        <p:sp>
          <p:nvSpPr>
            <p:cNvPr id="32796" name="Text Box 28"/>
            <p:cNvSpPr txBox="1">
              <a:spLocks noChangeArrowheads="1"/>
            </p:cNvSpPr>
            <p:nvPr/>
          </p:nvSpPr>
          <p:spPr bwMode="auto">
            <a:xfrm>
              <a:off x="1379" y="3469"/>
              <a:ext cx="301"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6</a:t>
              </a:r>
            </a:p>
          </p:txBody>
        </p:sp>
        <p:sp>
          <p:nvSpPr>
            <p:cNvPr id="32797" name="Text Box 29"/>
            <p:cNvSpPr txBox="1">
              <a:spLocks noChangeArrowheads="1"/>
            </p:cNvSpPr>
            <p:nvPr/>
          </p:nvSpPr>
          <p:spPr bwMode="auto">
            <a:xfrm>
              <a:off x="2784" y="3469"/>
              <a:ext cx="301"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16</a:t>
              </a:r>
            </a:p>
          </p:txBody>
        </p:sp>
        <p:sp>
          <p:nvSpPr>
            <p:cNvPr id="32798" name="Text Box 30"/>
            <p:cNvSpPr txBox="1">
              <a:spLocks noChangeArrowheads="1"/>
            </p:cNvSpPr>
            <p:nvPr/>
          </p:nvSpPr>
          <p:spPr bwMode="auto">
            <a:xfrm>
              <a:off x="3956" y="3469"/>
              <a:ext cx="303"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48</a:t>
              </a:r>
            </a:p>
          </p:txBody>
        </p:sp>
        <p:sp>
          <p:nvSpPr>
            <p:cNvPr id="32799" name="Text Box 31"/>
            <p:cNvSpPr txBox="1">
              <a:spLocks noChangeArrowheads="1"/>
            </p:cNvSpPr>
            <p:nvPr/>
          </p:nvSpPr>
          <p:spPr bwMode="auto">
            <a:xfrm>
              <a:off x="4259" y="3469"/>
              <a:ext cx="301"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52</a:t>
              </a:r>
            </a:p>
          </p:txBody>
        </p:sp>
        <p:sp>
          <p:nvSpPr>
            <p:cNvPr id="32801" name="Text Box 33"/>
            <p:cNvSpPr txBox="1">
              <a:spLocks noChangeArrowheads="1"/>
            </p:cNvSpPr>
            <p:nvPr/>
          </p:nvSpPr>
          <p:spPr bwMode="auto">
            <a:xfrm>
              <a:off x="1619" y="3469"/>
              <a:ext cx="301"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7</a:t>
              </a:r>
            </a:p>
          </p:txBody>
        </p:sp>
      </p:grpSp>
      <p:sp>
        <p:nvSpPr>
          <p:cNvPr id="34" name="TextBox 33"/>
          <p:cNvSpPr txBox="1"/>
          <p:nvPr/>
        </p:nvSpPr>
        <p:spPr>
          <a:xfrm>
            <a:off x="7293446" y="5509550"/>
            <a:ext cx="437934" cy="369332"/>
          </a:xfrm>
          <a:prstGeom prst="rect">
            <a:avLst/>
          </a:prstGeom>
          <a:noFill/>
        </p:spPr>
        <p:txBody>
          <a:bodyPr wrap="square" rtlCol="0">
            <a:spAutoFit/>
          </a:bodyPr>
          <a:lstStyle/>
          <a:p>
            <a:r>
              <a:rPr lang="en-US" dirty="0" smtClean="0">
                <a:solidFill>
                  <a:srgbClr val="FF0000"/>
                </a:solidFill>
              </a:rPr>
              <a:t>68</a:t>
            </a:r>
            <a:endParaRPr lang="en-US" dirty="0">
              <a:solidFill>
                <a:srgbClr val="FF0000"/>
              </a:solidFill>
            </a:endParaRPr>
          </a:p>
        </p:txBody>
      </p:sp>
    </p:spTree>
    <p:extLst>
      <p:ext uri="{BB962C8B-B14F-4D97-AF65-F5344CB8AC3E}">
        <p14:creationId xmlns:p14="http://schemas.microsoft.com/office/powerpoint/2010/main" val="3291660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5" name="Line 23"/>
          <p:cNvSpPr>
            <a:spLocks noChangeShapeType="1"/>
          </p:cNvSpPr>
          <p:nvPr/>
        </p:nvSpPr>
        <p:spPr bwMode="auto">
          <a:xfrm flipH="1">
            <a:off x="1219200" y="3505200"/>
            <a:ext cx="19812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3816" name="Line 24"/>
          <p:cNvSpPr>
            <a:spLocks noChangeShapeType="1"/>
          </p:cNvSpPr>
          <p:nvPr/>
        </p:nvSpPr>
        <p:spPr bwMode="auto">
          <a:xfrm flipH="1">
            <a:off x="2362200" y="3505200"/>
            <a:ext cx="12192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3817" name="Line 25"/>
          <p:cNvSpPr>
            <a:spLocks noChangeShapeType="1"/>
          </p:cNvSpPr>
          <p:nvPr/>
        </p:nvSpPr>
        <p:spPr bwMode="auto">
          <a:xfrm flipH="1">
            <a:off x="3657600" y="3505200"/>
            <a:ext cx="3048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3818" name="Line 26"/>
          <p:cNvSpPr>
            <a:spLocks noChangeShapeType="1"/>
          </p:cNvSpPr>
          <p:nvPr/>
        </p:nvSpPr>
        <p:spPr bwMode="auto">
          <a:xfrm>
            <a:off x="4495800" y="3505200"/>
            <a:ext cx="9144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3819" name="Line 27"/>
          <p:cNvSpPr>
            <a:spLocks noChangeShapeType="1"/>
          </p:cNvSpPr>
          <p:nvPr/>
        </p:nvSpPr>
        <p:spPr bwMode="auto">
          <a:xfrm>
            <a:off x="4800600" y="3505200"/>
            <a:ext cx="27432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3794" name="Rectangle 2"/>
          <p:cNvSpPr>
            <a:spLocks noGrp="1" noChangeArrowheads="1"/>
          </p:cNvSpPr>
          <p:nvPr>
            <p:ph type="title"/>
          </p:nvPr>
        </p:nvSpPr>
        <p:spPr>
          <a:ln/>
        </p:spPr>
        <p:txBody>
          <a:bodyPr/>
          <a:lstStyle/>
          <a:p>
            <a:r>
              <a:rPr lang="en-US" altLang="en-US"/>
              <a:t>Constructing a B-tree (contd.)</a:t>
            </a:r>
          </a:p>
        </p:txBody>
      </p:sp>
      <p:sp>
        <p:nvSpPr>
          <p:cNvPr id="33795" name="Text Box 3"/>
          <p:cNvSpPr txBox="1">
            <a:spLocks noChangeArrowheads="1"/>
          </p:cNvSpPr>
          <p:nvPr/>
        </p:nvSpPr>
        <p:spPr bwMode="auto">
          <a:xfrm>
            <a:off x="304800" y="1752600"/>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Times" pitchFamily="18" charset="0"/>
              </a:rPr>
              <a:t>Adding 68 causes us to split the right most leaf, </a:t>
            </a:r>
            <a:r>
              <a:rPr lang="en-US" altLang="en-US" sz="2400" dirty="0" smtClean="0">
                <a:latin typeface="Times" pitchFamily="18" charset="0"/>
              </a:rPr>
              <a:t>pushing </a:t>
            </a:r>
            <a:r>
              <a:rPr lang="en-US" altLang="en-US" sz="2400" dirty="0">
                <a:latin typeface="Times" pitchFamily="18" charset="0"/>
              </a:rPr>
              <a:t>48 to the root, and adding 3 causes us to split the left most leaf, </a:t>
            </a:r>
            <a:r>
              <a:rPr lang="en-US" altLang="en-US" sz="2400" dirty="0" smtClean="0">
                <a:latin typeface="Times" pitchFamily="18" charset="0"/>
              </a:rPr>
              <a:t>pushing </a:t>
            </a:r>
            <a:r>
              <a:rPr lang="en-US" altLang="en-US" sz="2400" dirty="0">
                <a:latin typeface="Times" pitchFamily="18" charset="0"/>
              </a:rPr>
              <a:t>3 to the root; 26, 29, 53, 55 then go into the leaves</a:t>
            </a:r>
          </a:p>
        </p:txBody>
      </p:sp>
      <p:sp>
        <p:nvSpPr>
          <p:cNvPr id="33796" name="Text Box 4"/>
          <p:cNvSpPr txBox="1">
            <a:spLocks noChangeArrowheads="1"/>
          </p:cNvSpPr>
          <p:nvPr/>
        </p:nvSpPr>
        <p:spPr bwMode="auto">
          <a:xfrm>
            <a:off x="3048000" y="31242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3</a:t>
            </a:r>
          </a:p>
        </p:txBody>
      </p:sp>
      <p:sp>
        <p:nvSpPr>
          <p:cNvPr id="33797" name="Text Box 5"/>
          <p:cNvSpPr txBox="1">
            <a:spLocks noChangeArrowheads="1"/>
          </p:cNvSpPr>
          <p:nvPr/>
        </p:nvSpPr>
        <p:spPr bwMode="auto">
          <a:xfrm>
            <a:off x="3529013" y="31242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8</a:t>
            </a:r>
          </a:p>
        </p:txBody>
      </p:sp>
      <p:sp>
        <p:nvSpPr>
          <p:cNvPr id="33798" name="Text Box 6"/>
          <p:cNvSpPr txBox="1">
            <a:spLocks noChangeArrowheads="1"/>
          </p:cNvSpPr>
          <p:nvPr/>
        </p:nvSpPr>
        <p:spPr bwMode="auto">
          <a:xfrm>
            <a:off x="3962400" y="31242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17</a:t>
            </a:r>
          </a:p>
        </p:txBody>
      </p:sp>
      <p:sp>
        <p:nvSpPr>
          <p:cNvPr id="33799" name="Text Box 7"/>
          <p:cNvSpPr txBox="1">
            <a:spLocks noChangeArrowheads="1"/>
          </p:cNvSpPr>
          <p:nvPr/>
        </p:nvSpPr>
        <p:spPr bwMode="auto">
          <a:xfrm>
            <a:off x="4443413" y="31242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48</a:t>
            </a:r>
          </a:p>
        </p:txBody>
      </p:sp>
      <p:sp>
        <p:nvSpPr>
          <p:cNvPr id="33800" name="Text Box 8"/>
          <p:cNvSpPr txBox="1">
            <a:spLocks noChangeArrowheads="1"/>
          </p:cNvSpPr>
          <p:nvPr/>
        </p:nvSpPr>
        <p:spPr bwMode="auto">
          <a:xfrm>
            <a:off x="6584950" y="4287838"/>
            <a:ext cx="481013"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52</a:t>
            </a:r>
          </a:p>
        </p:txBody>
      </p:sp>
      <p:sp>
        <p:nvSpPr>
          <p:cNvPr id="33801" name="Text Box 9"/>
          <p:cNvSpPr txBox="1">
            <a:spLocks noChangeArrowheads="1"/>
          </p:cNvSpPr>
          <p:nvPr/>
        </p:nvSpPr>
        <p:spPr bwMode="auto">
          <a:xfrm>
            <a:off x="7065963" y="4287838"/>
            <a:ext cx="477837"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53</a:t>
            </a:r>
          </a:p>
        </p:txBody>
      </p:sp>
      <p:sp>
        <p:nvSpPr>
          <p:cNvPr id="33802" name="Text Box 10"/>
          <p:cNvSpPr txBox="1">
            <a:spLocks noChangeArrowheads="1"/>
          </p:cNvSpPr>
          <p:nvPr/>
        </p:nvSpPr>
        <p:spPr bwMode="auto">
          <a:xfrm>
            <a:off x="7499350" y="4287838"/>
            <a:ext cx="481013"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55</a:t>
            </a:r>
          </a:p>
        </p:txBody>
      </p:sp>
      <p:sp>
        <p:nvSpPr>
          <p:cNvPr id="33803" name="Text Box 11"/>
          <p:cNvSpPr txBox="1">
            <a:spLocks noChangeArrowheads="1"/>
          </p:cNvSpPr>
          <p:nvPr/>
        </p:nvSpPr>
        <p:spPr bwMode="auto">
          <a:xfrm>
            <a:off x="7980363" y="4287838"/>
            <a:ext cx="477837"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68</a:t>
            </a:r>
          </a:p>
        </p:txBody>
      </p:sp>
      <p:sp>
        <p:nvSpPr>
          <p:cNvPr id="33804" name="Text Box 12"/>
          <p:cNvSpPr txBox="1">
            <a:spLocks noChangeArrowheads="1"/>
          </p:cNvSpPr>
          <p:nvPr/>
        </p:nvSpPr>
        <p:spPr bwMode="auto">
          <a:xfrm>
            <a:off x="4495800" y="4287838"/>
            <a:ext cx="481013"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25</a:t>
            </a:r>
          </a:p>
        </p:txBody>
      </p:sp>
      <p:sp>
        <p:nvSpPr>
          <p:cNvPr id="33805" name="Text Box 13"/>
          <p:cNvSpPr txBox="1">
            <a:spLocks noChangeArrowheads="1"/>
          </p:cNvSpPr>
          <p:nvPr/>
        </p:nvSpPr>
        <p:spPr bwMode="auto">
          <a:xfrm>
            <a:off x="4976813" y="4287838"/>
            <a:ext cx="477837"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26</a:t>
            </a:r>
          </a:p>
        </p:txBody>
      </p:sp>
      <p:sp>
        <p:nvSpPr>
          <p:cNvPr id="33806" name="Text Box 14"/>
          <p:cNvSpPr txBox="1">
            <a:spLocks noChangeArrowheads="1"/>
          </p:cNvSpPr>
          <p:nvPr/>
        </p:nvSpPr>
        <p:spPr bwMode="auto">
          <a:xfrm>
            <a:off x="5410200" y="4287838"/>
            <a:ext cx="481013"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28</a:t>
            </a:r>
          </a:p>
        </p:txBody>
      </p:sp>
      <p:sp>
        <p:nvSpPr>
          <p:cNvPr id="33807" name="Text Box 15"/>
          <p:cNvSpPr txBox="1">
            <a:spLocks noChangeArrowheads="1"/>
          </p:cNvSpPr>
          <p:nvPr/>
        </p:nvSpPr>
        <p:spPr bwMode="auto">
          <a:xfrm>
            <a:off x="5891213" y="4287838"/>
            <a:ext cx="477837" cy="360362"/>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29</a:t>
            </a:r>
          </a:p>
        </p:txBody>
      </p:sp>
      <p:sp>
        <p:nvSpPr>
          <p:cNvPr id="33808" name="Text Box 16"/>
          <p:cNvSpPr txBox="1">
            <a:spLocks noChangeArrowheads="1"/>
          </p:cNvSpPr>
          <p:nvPr/>
        </p:nvSpPr>
        <p:spPr bwMode="auto">
          <a:xfrm>
            <a:off x="685800" y="42672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a:t>
            </a:r>
          </a:p>
        </p:txBody>
      </p:sp>
      <p:sp>
        <p:nvSpPr>
          <p:cNvPr id="33809" name="Text Box 17"/>
          <p:cNvSpPr txBox="1">
            <a:spLocks noChangeArrowheads="1"/>
          </p:cNvSpPr>
          <p:nvPr/>
        </p:nvSpPr>
        <p:spPr bwMode="auto">
          <a:xfrm>
            <a:off x="1166813" y="42672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a:t>
            </a:r>
          </a:p>
        </p:txBody>
      </p:sp>
      <p:sp>
        <p:nvSpPr>
          <p:cNvPr id="33810" name="Text Box 18"/>
          <p:cNvSpPr txBox="1">
            <a:spLocks noChangeArrowheads="1"/>
          </p:cNvSpPr>
          <p:nvPr/>
        </p:nvSpPr>
        <p:spPr bwMode="auto">
          <a:xfrm>
            <a:off x="1860550" y="42672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6</a:t>
            </a:r>
          </a:p>
        </p:txBody>
      </p:sp>
      <p:sp>
        <p:nvSpPr>
          <p:cNvPr id="33811" name="Text Box 19"/>
          <p:cNvSpPr txBox="1">
            <a:spLocks noChangeArrowheads="1"/>
          </p:cNvSpPr>
          <p:nvPr/>
        </p:nvSpPr>
        <p:spPr bwMode="auto">
          <a:xfrm>
            <a:off x="2341563" y="42672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7</a:t>
            </a:r>
          </a:p>
        </p:txBody>
      </p:sp>
      <p:sp>
        <p:nvSpPr>
          <p:cNvPr id="33812" name="Text Box 20"/>
          <p:cNvSpPr txBox="1">
            <a:spLocks noChangeArrowheads="1"/>
          </p:cNvSpPr>
          <p:nvPr/>
        </p:nvSpPr>
        <p:spPr bwMode="auto">
          <a:xfrm>
            <a:off x="2971800" y="42672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12</a:t>
            </a:r>
          </a:p>
        </p:txBody>
      </p:sp>
      <p:sp>
        <p:nvSpPr>
          <p:cNvPr id="33813" name="Text Box 21"/>
          <p:cNvSpPr txBox="1">
            <a:spLocks noChangeArrowheads="1"/>
          </p:cNvSpPr>
          <p:nvPr/>
        </p:nvSpPr>
        <p:spPr bwMode="auto">
          <a:xfrm>
            <a:off x="3452813" y="42672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14</a:t>
            </a:r>
          </a:p>
        </p:txBody>
      </p:sp>
      <p:sp>
        <p:nvSpPr>
          <p:cNvPr id="33814" name="Text Box 22"/>
          <p:cNvSpPr txBox="1">
            <a:spLocks noChangeArrowheads="1"/>
          </p:cNvSpPr>
          <p:nvPr/>
        </p:nvSpPr>
        <p:spPr bwMode="auto">
          <a:xfrm>
            <a:off x="3886200" y="4267200"/>
            <a:ext cx="477838"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16</a:t>
            </a:r>
          </a:p>
        </p:txBody>
      </p:sp>
      <p:grpSp>
        <p:nvGrpSpPr>
          <p:cNvPr id="33826" name="Group 34"/>
          <p:cNvGrpSpPr>
            <a:grpSpLocks/>
          </p:cNvGrpSpPr>
          <p:nvPr/>
        </p:nvGrpSpPr>
        <p:grpSpPr bwMode="auto">
          <a:xfrm>
            <a:off x="381000" y="4876800"/>
            <a:ext cx="8305800" cy="1066800"/>
            <a:chOff x="240" y="3072"/>
            <a:chExt cx="5232" cy="672"/>
          </a:xfrm>
        </p:grpSpPr>
        <p:sp>
          <p:nvSpPr>
            <p:cNvPr id="33820" name="Text Box 28"/>
            <p:cNvSpPr txBox="1">
              <a:spLocks noChangeArrowheads="1"/>
            </p:cNvSpPr>
            <p:nvPr/>
          </p:nvSpPr>
          <p:spPr bwMode="auto">
            <a:xfrm>
              <a:off x="240" y="3072"/>
              <a:ext cx="23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itchFamily="18" charset="0"/>
                </a:rPr>
                <a:t>Adding 45 causes a split of</a:t>
              </a:r>
              <a:r>
                <a:rPr lang="en-US" altLang="en-US" sz="2400">
                  <a:latin typeface="Times" pitchFamily="18" charset="0"/>
                </a:rPr>
                <a:t> </a:t>
              </a:r>
            </a:p>
          </p:txBody>
        </p:sp>
        <p:sp>
          <p:nvSpPr>
            <p:cNvPr id="33821" name="Text Box 29"/>
            <p:cNvSpPr txBox="1">
              <a:spLocks noChangeArrowheads="1"/>
            </p:cNvSpPr>
            <p:nvPr/>
          </p:nvSpPr>
          <p:spPr bwMode="auto">
            <a:xfrm>
              <a:off x="2496" y="3120"/>
              <a:ext cx="303"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25</a:t>
              </a:r>
            </a:p>
          </p:txBody>
        </p:sp>
        <p:sp>
          <p:nvSpPr>
            <p:cNvPr id="33822" name="Text Box 30"/>
            <p:cNvSpPr txBox="1">
              <a:spLocks noChangeArrowheads="1"/>
            </p:cNvSpPr>
            <p:nvPr/>
          </p:nvSpPr>
          <p:spPr bwMode="auto">
            <a:xfrm>
              <a:off x="2799" y="3120"/>
              <a:ext cx="301"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26</a:t>
              </a:r>
            </a:p>
          </p:txBody>
        </p:sp>
        <p:sp>
          <p:nvSpPr>
            <p:cNvPr id="33823" name="Text Box 31"/>
            <p:cNvSpPr txBox="1">
              <a:spLocks noChangeArrowheads="1"/>
            </p:cNvSpPr>
            <p:nvPr/>
          </p:nvSpPr>
          <p:spPr bwMode="auto">
            <a:xfrm>
              <a:off x="3072" y="3120"/>
              <a:ext cx="303"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28</a:t>
              </a:r>
            </a:p>
          </p:txBody>
        </p:sp>
        <p:sp>
          <p:nvSpPr>
            <p:cNvPr id="33824" name="Text Box 32"/>
            <p:cNvSpPr txBox="1">
              <a:spLocks noChangeArrowheads="1"/>
            </p:cNvSpPr>
            <p:nvPr/>
          </p:nvSpPr>
          <p:spPr bwMode="auto">
            <a:xfrm>
              <a:off x="3375" y="3120"/>
              <a:ext cx="301" cy="227"/>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29</a:t>
              </a:r>
            </a:p>
          </p:txBody>
        </p:sp>
        <p:sp>
          <p:nvSpPr>
            <p:cNvPr id="33825" name="Text Box 33"/>
            <p:cNvSpPr txBox="1">
              <a:spLocks noChangeArrowheads="1"/>
            </p:cNvSpPr>
            <p:nvPr/>
          </p:nvSpPr>
          <p:spPr bwMode="auto">
            <a:xfrm>
              <a:off x="240" y="3456"/>
              <a:ext cx="52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Times New Roman" pitchFamily="18" charset="0"/>
                </a:rPr>
                <a:t>and </a:t>
              </a:r>
              <a:r>
                <a:rPr lang="en-US" altLang="en-US" sz="2400" dirty="0" smtClean="0">
                  <a:latin typeface="Times New Roman" pitchFamily="18" charset="0"/>
                </a:rPr>
                <a:t>pushing </a:t>
              </a:r>
              <a:r>
                <a:rPr lang="en-US" altLang="en-US" sz="2400" dirty="0">
                  <a:latin typeface="Times New Roman" pitchFamily="18" charset="0"/>
                </a:rPr>
                <a:t>28 to the root then causes the root to split</a:t>
              </a:r>
              <a:endParaRPr lang="en-US" altLang="en-US" sz="2400" dirty="0">
                <a:latin typeface="Times" pitchFamily="18" charset="0"/>
              </a:endParaRPr>
            </a:p>
          </p:txBody>
        </p:sp>
      </p:grpSp>
      <p:sp>
        <p:nvSpPr>
          <p:cNvPr id="35" name="TextBox 34"/>
          <p:cNvSpPr txBox="1"/>
          <p:nvPr/>
        </p:nvSpPr>
        <p:spPr>
          <a:xfrm>
            <a:off x="5917191" y="4944031"/>
            <a:ext cx="437934" cy="369332"/>
          </a:xfrm>
          <a:prstGeom prst="rect">
            <a:avLst/>
          </a:prstGeom>
          <a:noFill/>
        </p:spPr>
        <p:txBody>
          <a:bodyPr wrap="square" rtlCol="0">
            <a:spAutoFit/>
          </a:bodyPr>
          <a:lstStyle/>
          <a:p>
            <a:r>
              <a:rPr lang="en-US" dirty="0" smtClean="0">
                <a:solidFill>
                  <a:srgbClr val="FF0000"/>
                </a:solidFill>
              </a:rPr>
              <a:t>45</a:t>
            </a:r>
            <a:endParaRPr lang="en-US" dirty="0">
              <a:solidFill>
                <a:srgbClr val="FF0000"/>
              </a:solidFill>
            </a:endParaRPr>
          </a:p>
        </p:txBody>
      </p:sp>
    </p:spTree>
    <p:extLst>
      <p:ext uri="{BB962C8B-B14F-4D97-AF65-F5344CB8AC3E}">
        <p14:creationId xmlns:p14="http://schemas.microsoft.com/office/powerpoint/2010/main" val="737357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3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1" name="Line 25"/>
          <p:cNvSpPr>
            <a:spLocks noChangeShapeType="1"/>
          </p:cNvSpPr>
          <p:nvPr/>
        </p:nvSpPr>
        <p:spPr bwMode="auto">
          <a:xfrm flipH="1">
            <a:off x="762000" y="3352800"/>
            <a:ext cx="137160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4842" name="Line 26"/>
          <p:cNvSpPr>
            <a:spLocks noChangeShapeType="1"/>
          </p:cNvSpPr>
          <p:nvPr/>
        </p:nvSpPr>
        <p:spPr bwMode="auto">
          <a:xfrm flipH="1">
            <a:off x="1981200" y="3352800"/>
            <a:ext cx="45720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4843" name="Line 27"/>
          <p:cNvSpPr>
            <a:spLocks noChangeShapeType="1"/>
          </p:cNvSpPr>
          <p:nvPr/>
        </p:nvSpPr>
        <p:spPr bwMode="auto">
          <a:xfrm>
            <a:off x="2819400" y="3352800"/>
            <a:ext cx="53340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4844" name="Line 28"/>
          <p:cNvSpPr>
            <a:spLocks noChangeShapeType="1"/>
          </p:cNvSpPr>
          <p:nvPr/>
        </p:nvSpPr>
        <p:spPr bwMode="auto">
          <a:xfrm flipH="1">
            <a:off x="4724400" y="3352800"/>
            <a:ext cx="99060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4845" name="Line 29"/>
          <p:cNvSpPr>
            <a:spLocks noChangeShapeType="1"/>
          </p:cNvSpPr>
          <p:nvPr/>
        </p:nvSpPr>
        <p:spPr bwMode="auto">
          <a:xfrm flipH="1">
            <a:off x="5943600" y="3352800"/>
            <a:ext cx="15240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4846" name="Line 30"/>
          <p:cNvSpPr>
            <a:spLocks noChangeShapeType="1"/>
          </p:cNvSpPr>
          <p:nvPr/>
        </p:nvSpPr>
        <p:spPr bwMode="auto">
          <a:xfrm>
            <a:off x="6400800" y="3352800"/>
            <a:ext cx="121920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4839" name="Line 23"/>
          <p:cNvSpPr>
            <a:spLocks noChangeShapeType="1"/>
          </p:cNvSpPr>
          <p:nvPr/>
        </p:nvSpPr>
        <p:spPr bwMode="auto">
          <a:xfrm flipH="1">
            <a:off x="2438400" y="2438400"/>
            <a:ext cx="1447800" cy="685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4840" name="Line 24"/>
          <p:cNvSpPr>
            <a:spLocks noChangeShapeType="1"/>
          </p:cNvSpPr>
          <p:nvPr/>
        </p:nvSpPr>
        <p:spPr bwMode="auto">
          <a:xfrm>
            <a:off x="4114800" y="2438400"/>
            <a:ext cx="1981200" cy="685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34818" name="Rectangle 2"/>
          <p:cNvSpPr>
            <a:spLocks noGrp="1" noChangeArrowheads="1"/>
          </p:cNvSpPr>
          <p:nvPr>
            <p:ph type="title"/>
          </p:nvPr>
        </p:nvSpPr>
        <p:spPr>
          <a:ln/>
        </p:spPr>
        <p:txBody>
          <a:bodyPr/>
          <a:lstStyle/>
          <a:p>
            <a:r>
              <a:rPr lang="en-US" altLang="en-US"/>
              <a:t>Constructing a B-tree (contd.)</a:t>
            </a:r>
          </a:p>
        </p:txBody>
      </p:sp>
      <p:sp>
        <p:nvSpPr>
          <p:cNvPr id="34819" name="Text Box 3"/>
          <p:cNvSpPr txBox="1">
            <a:spLocks noChangeArrowheads="1"/>
          </p:cNvSpPr>
          <p:nvPr/>
        </p:nvSpPr>
        <p:spPr bwMode="auto">
          <a:xfrm>
            <a:off x="3778250" y="2133600"/>
            <a:ext cx="477838"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17</a:t>
            </a:r>
          </a:p>
        </p:txBody>
      </p:sp>
      <p:sp>
        <p:nvSpPr>
          <p:cNvPr id="34820" name="Text Box 4"/>
          <p:cNvSpPr txBox="1">
            <a:spLocks noChangeArrowheads="1"/>
          </p:cNvSpPr>
          <p:nvPr/>
        </p:nvSpPr>
        <p:spPr bwMode="auto">
          <a:xfrm>
            <a:off x="1957388" y="2971800"/>
            <a:ext cx="481012"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3</a:t>
            </a:r>
          </a:p>
        </p:txBody>
      </p:sp>
      <p:sp>
        <p:nvSpPr>
          <p:cNvPr id="34821" name="Text Box 5"/>
          <p:cNvSpPr txBox="1">
            <a:spLocks noChangeArrowheads="1"/>
          </p:cNvSpPr>
          <p:nvPr/>
        </p:nvSpPr>
        <p:spPr bwMode="auto">
          <a:xfrm>
            <a:off x="2438400" y="2971800"/>
            <a:ext cx="477838"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8</a:t>
            </a:r>
          </a:p>
        </p:txBody>
      </p:sp>
      <p:sp>
        <p:nvSpPr>
          <p:cNvPr id="34822" name="Text Box 6"/>
          <p:cNvSpPr txBox="1">
            <a:spLocks noChangeArrowheads="1"/>
          </p:cNvSpPr>
          <p:nvPr/>
        </p:nvSpPr>
        <p:spPr bwMode="auto">
          <a:xfrm>
            <a:off x="5614988" y="2971800"/>
            <a:ext cx="481012"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28</a:t>
            </a:r>
          </a:p>
        </p:txBody>
      </p:sp>
      <p:sp>
        <p:nvSpPr>
          <p:cNvPr id="34823" name="Text Box 7"/>
          <p:cNvSpPr txBox="1">
            <a:spLocks noChangeArrowheads="1"/>
          </p:cNvSpPr>
          <p:nvPr/>
        </p:nvSpPr>
        <p:spPr bwMode="auto">
          <a:xfrm>
            <a:off x="6096000" y="2971800"/>
            <a:ext cx="477838"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48</a:t>
            </a:r>
          </a:p>
        </p:txBody>
      </p:sp>
      <p:sp>
        <p:nvSpPr>
          <p:cNvPr id="34824" name="Text Box 8"/>
          <p:cNvSpPr txBox="1">
            <a:spLocks noChangeArrowheads="1"/>
          </p:cNvSpPr>
          <p:nvPr/>
        </p:nvSpPr>
        <p:spPr bwMode="auto">
          <a:xfrm>
            <a:off x="304800" y="42672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a:t>
            </a:r>
          </a:p>
        </p:txBody>
      </p:sp>
      <p:sp>
        <p:nvSpPr>
          <p:cNvPr id="34825" name="Text Box 9"/>
          <p:cNvSpPr txBox="1">
            <a:spLocks noChangeArrowheads="1"/>
          </p:cNvSpPr>
          <p:nvPr/>
        </p:nvSpPr>
        <p:spPr bwMode="auto">
          <a:xfrm>
            <a:off x="785813" y="42672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a:t>
            </a:r>
          </a:p>
        </p:txBody>
      </p:sp>
      <p:sp>
        <p:nvSpPr>
          <p:cNvPr id="34826" name="Text Box 10"/>
          <p:cNvSpPr txBox="1">
            <a:spLocks noChangeArrowheads="1"/>
          </p:cNvSpPr>
          <p:nvPr/>
        </p:nvSpPr>
        <p:spPr bwMode="auto">
          <a:xfrm>
            <a:off x="1524000" y="42672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6</a:t>
            </a:r>
          </a:p>
        </p:txBody>
      </p:sp>
      <p:sp>
        <p:nvSpPr>
          <p:cNvPr id="34827" name="Text Box 11"/>
          <p:cNvSpPr txBox="1">
            <a:spLocks noChangeArrowheads="1"/>
          </p:cNvSpPr>
          <p:nvPr/>
        </p:nvSpPr>
        <p:spPr bwMode="auto">
          <a:xfrm>
            <a:off x="2005013" y="42672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7</a:t>
            </a:r>
          </a:p>
        </p:txBody>
      </p:sp>
      <p:sp>
        <p:nvSpPr>
          <p:cNvPr id="34828" name="Text Box 12"/>
          <p:cNvSpPr txBox="1">
            <a:spLocks noChangeArrowheads="1"/>
          </p:cNvSpPr>
          <p:nvPr/>
        </p:nvSpPr>
        <p:spPr bwMode="auto">
          <a:xfrm>
            <a:off x="2667000" y="42672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12</a:t>
            </a:r>
          </a:p>
        </p:txBody>
      </p:sp>
      <p:sp>
        <p:nvSpPr>
          <p:cNvPr id="34829" name="Text Box 13"/>
          <p:cNvSpPr txBox="1">
            <a:spLocks noChangeArrowheads="1"/>
          </p:cNvSpPr>
          <p:nvPr/>
        </p:nvSpPr>
        <p:spPr bwMode="auto">
          <a:xfrm>
            <a:off x="3148013" y="42672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14</a:t>
            </a:r>
          </a:p>
        </p:txBody>
      </p:sp>
      <p:sp>
        <p:nvSpPr>
          <p:cNvPr id="34830" name="Text Box 14"/>
          <p:cNvSpPr txBox="1">
            <a:spLocks noChangeArrowheads="1"/>
          </p:cNvSpPr>
          <p:nvPr/>
        </p:nvSpPr>
        <p:spPr bwMode="auto">
          <a:xfrm>
            <a:off x="3581400" y="4267200"/>
            <a:ext cx="477838"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16</a:t>
            </a:r>
          </a:p>
        </p:txBody>
      </p:sp>
      <p:sp>
        <p:nvSpPr>
          <p:cNvPr id="34831" name="Text Box 15"/>
          <p:cNvSpPr txBox="1">
            <a:spLocks noChangeArrowheads="1"/>
          </p:cNvSpPr>
          <p:nvPr/>
        </p:nvSpPr>
        <p:spPr bwMode="auto">
          <a:xfrm>
            <a:off x="6737350" y="42672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52</a:t>
            </a:r>
          </a:p>
        </p:txBody>
      </p:sp>
      <p:sp>
        <p:nvSpPr>
          <p:cNvPr id="34832" name="Text Box 16"/>
          <p:cNvSpPr txBox="1">
            <a:spLocks noChangeArrowheads="1"/>
          </p:cNvSpPr>
          <p:nvPr/>
        </p:nvSpPr>
        <p:spPr bwMode="auto">
          <a:xfrm>
            <a:off x="7218363" y="42672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53</a:t>
            </a:r>
          </a:p>
        </p:txBody>
      </p:sp>
      <p:sp>
        <p:nvSpPr>
          <p:cNvPr id="34833" name="Text Box 17"/>
          <p:cNvSpPr txBox="1">
            <a:spLocks noChangeArrowheads="1"/>
          </p:cNvSpPr>
          <p:nvPr/>
        </p:nvSpPr>
        <p:spPr bwMode="auto">
          <a:xfrm>
            <a:off x="7651750" y="42672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55</a:t>
            </a:r>
          </a:p>
        </p:txBody>
      </p:sp>
      <p:sp>
        <p:nvSpPr>
          <p:cNvPr id="34834" name="Text Box 18"/>
          <p:cNvSpPr txBox="1">
            <a:spLocks noChangeArrowheads="1"/>
          </p:cNvSpPr>
          <p:nvPr/>
        </p:nvSpPr>
        <p:spPr bwMode="auto">
          <a:xfrm>
            <a:off x="8132763" y="42672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68</a:t>
            </a:r>
          </a:p>
        </p:txBody>
      </p:sp>
      <p:sp>
        <p:nvSpPr>
          <p:cNvPr id="34835" name="Text Box 19"/>
          <p:cNvSpPr txBox="1">
            <a:spLocks noChangeArrowheads="1"/>
          </p:cNvSpPr>
          <p:nvPr/>
        </p:nvSpPr>
        <p:spPr bwMode="auto">
          <a:xfrm>
            <a:off x="4267200" y="42672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25</a:t>
            </a:r>
          </a:p>
        </p:txBody>
      </p:sp>
      <p:sp>
        <p:nvSpPr>
          <p:cNvPr id="34836" name="Text Box 20"/>
          <p:cNvSpPr txBox="1">
            <a:spLocks noChangeArrowheads="1"/>
          </p:cNvSpPr>
          <p:nvPr/>
        </p:nvSpPr>
        <p:spPr bwMode="auto">
          <a:xfrm>
            <a:off x="4748213" y="42672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26</a:t>
            </a:r>
          </a:p>
        </p:txBody>
      </p:sp>
      <p:sp>
        <p:nvSpPr>
          <p:cNvPr id="34837" name="Text Box 21"/>
          <p:cNvSpPr txBox="1">
            <a:spLocks noChangeArrowheads="1"/>
          </p:cNvSpPr>
          <p:nvPr/>
        </p:nvSpPr>
        <p:spPr bwMode="auto">
          <a:xfrm>
            <a:off x="5486400" y="4267200"/>
            <a:ext cx="481013"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29</a:t>
            </a:r>
          </a:p>
        </p:txBody>
      </p:sp>
      <p:sp>
        <p:nvSpPr>
          <p:cNvPr id="34838" name="Text Box 22"/>
          <p:cNvSpPr txBox="1">
            <a:spLocks noChangeArrowheads="1"/>
          </p:cNvSpPr>
          <p:nvPr/>
        </p:nvSpPr>
        <p:spPr bwMode="auto">
          <a:xfrm>
            <a:off x="5967413" y="4267200"/>
            <a:ext cx="477837" cy="360363"/>
          </a:xfrm>
          <a:prstGeom prst="rect">
            <a:avLst/>
          </a:prstGeom>
          <a:solidFill>
            <a:srgbClr val="FFFFFF"/>
          </a:solidFill>
          <a:ln w="9525">
            <a:solidFill>
              <a:srgbClr val="000000"/>
            </a:solidFill>
            <a:miter lim="800000"/>
            <a:headEnd/>
            <a:tailEnd/>
          </a:ln>
        </p:spPr>
        <p:txBody>
          <a:bodyPr/>
          <a:lstStyle/>
          <a:p>
            <a:r>
              <a:rPr lang="en-US" altLang="en-US" sz="1600">
                <a:latin typeface="Times New Roman" pitchFamily="18" charset="0"/>
              </a:rPr>
              <a:t>45</a:t>
            </a:r>
          </a:p>
        </p:txBody>
      </p:sp>
    </p:spTree>
    <p:extLst>
      <p:ext uri="{BB962C8B-B14F-4D97-AF65-F5344CB8AC3E}">
        <p14:creationId xmlns:p14="http://schemas.microsoft.com/office/powerpoint/2010/main" val="3858897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p:spPr>
        <p:txBody>
          <a:bodyPr/>
          <a:lstStyle/>
          <a:p>
            <a:r>
              <a:rPr lang="en-US" altLang="en-US"/>
              <a:t>Inserting into a B-Tree</a:t>
            </a:r>
          </a:p>
        </p:txBody>
      </p:sp>
      <p:sp>
        <p:nvSpPr>
          <p:cNvPr id="35843" name="Rectangle 3"/>
          <p:cNvSpPr>
            <a:spLocks noGrp="1" noChangeArrowheads="1"/>
          </p:cNvSpPr>
          <p:nvPr>
            <p:ph type="body" idx="1"/>
          </p:nvPr>
        </p:nvSpPr>
        <p:spPr>
          <a:ln/>
        </p:spPr>
        <p:txBody>
          <a:bodyPr/>
          <a:lstStyle/>
          <a:p>
            <a:r>
              <a:rPr lang="en-US" altLang="en-US" dirty="0"/>
              <a:t>Attempt to insert the new key into a leaf</a:t>
            </a:r>
          </a:p>
          <a:p>
            <a:r>
              <a:rPr lang="en-US" altLang="en-US" dirty="0"/>
              <a:t>If this would result in that leaf becoming too </a:t>
            </a:r>
            <a:r>
              <a:rPr lang="en-US" altLang="en-US" dirty="0" smtClean="0"/>
              <a:t>big (overflow), </a:t>
            </a:r>
            <a:r>
              <a:rPr lang="en-US" altLang="en-US" dirty="0"/>
              <a:t>split the leaf into two, </a:t>
            </a:r>
            <a:r>
              <a:rPr lang="en-US" altLang="en-US" dirty="0" smtClean="0"/>
              <a:t>pushing </a:t>
            </a:r>
            <a:r>
              <a:rPr lang="en-US" altLang="en-US" dirty="0"/>
              <a:t>the middle key to the leaf’s parent</a:t>
            </a:r>
          </a:p>
          <a:p>
            <a:r>
              <a:rPr lang="en-US" altLang="en-US" dirty="0"/>
              <a:t>If this would result in the parent becoming too big, split the parent into two, </a:t>
            </a:r>
            <a:r>
              <a:rPr lang="en-US" altLang="en-US" dirty="0" smtClean="0"/>
              <a:t>pushing </a:t>
            </a:r>
            <a:r>
              <a:rPr lang="en-US" altLang="en-US" dirty="0"/>
              <a:t>the middle key</a:t>
            </a:r>
          </a:p>
          <a:p>
            <a:r>
              <a:rPr lang="en-US" altLang="en-US" dirty="0"/>
              <a:t>This strategy might have to be repeated all the way to the top</a:t>
            </a:r>
          </a:p>
          <a:p>
            <a:r>
              <a:rPr lang="en-US" altLang="en-US" dirty="0"/>
              <a:t>If necessary, the root is split in two and the middle key is </a:t>
            </a:r>
            <a:r>
              <a:rPr lang="en-US" altLang="en-US" dirty="0" smtClean="0"/>
              <a:t>pushed </a:t>
            </a:r>
            <a:r>
              <a:rPr lang="en-US" altLang="en-US" dirty="0"/>
              <a:t>to a new root, making the tree one level higher</a:t>
            </a:r>
          </a:p>
        </p:txBody>
      </p:sp>
    </p:spTree>
    <p:extLst>
      <p:ext uri="{BB962C8B-B14F-4D97-AF65-F5344CB8AC3E}">
        <p14:creationId xmlns:p14="http://schemas.microsoft.com/office/powerpoint/2010/main" val="1838218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p:spPr>
        <p:txBody>
          <a:bodyPr/>
          <a:lstStyle/>
          <a:p>
            <a:r>
              <a:rPr lang="en-US" altLang="en-US" dirty="0" smtClean="0"/>
              <a:t>Split based on order b </a:t>
            </a:r>
            <a:endParaRPr lang="en-US" altLang="en-US" dirty="0"/>
          </a:p>
        </p:txBody>
      </p:sp>
      <p:sp>
        <p:nvSpPr>
          <p:cNvPr id="35843" name="Rectangle 3"/>
          <p:cNvSpPr>
            <a:spLocks noGrp="1" noChangeArrowheads="1"/>
          </p:cNvSpPr>
          <p:nvPr>
            <p:ph type="body" idx="1"/>
          </p:nvPr>
        </p:nvSpPr>
        <p:spPr>
          <a:ln/>
        </p:spPr>
        <p:txBody>
          <a:bodyPr/>
          <a:lstStyle/>
          <a:p>
            <a:pPr>
              <a:spcBef>
                <a:spcPct val="50000"/>
              </a:spcBef>
            </a:pPr>
            <a:r>
              <a:rPr lang="en-US" dirty="0"/>
              <a:t> ⌊</a:t>
            </a:r>
            <a:r>
              <a:rPr lang="en-US" dirty="0" smtClean="0"/>
              <a:t>(</a:t>
            </a:r>
            <a:r>
              <a:rPr lang="en-US" i="1" dirty="0" smtClean="0"/>
              <a:t>b-1</a:t>
            </a:r>
            <a:r>
              <a:rPr lang="en-US" i="1" dirty="0"/>
              <a:t>)/2</a:t>
            </a:r>
            <a:r>
              <a:rPr lang="en-US" dirty="0"/>
              <a:t>⌋ to left node and ⌈</a:t>
            </a:r>
            <a:r>
              <a:rPr lang="en-US" dirty="0" smtClean="0"/>
              <a:t>(</a:t>
            </a:r>
            <a:r>
              <a:rPr lang="en-US" i="1" dirty="0" smtClean="0"/>
              <a:t>b-1</a:t>
            </a:r>
            <a:r>
              <a:rPr lang="en-US" i="1" dirty="0"/>
              <a:t>)/2</a:t>
            </a:r>
            <a:r>
              <a:rPr lang="en-US" dirty="0"/>
              <a:t>⌉ to right node. </a:t>
            </a:r>
          </a:p>
          <a:p>
            <a:pPr>
              <a:spcBef>
                <a:spcPct val="50000"/>
              </a:spcBef>
            </a:pPr>
            <a:r>
              <a:rPr lang="en-US" altLang="en-US" dirty="0">
                <a:latin typeface="Arial" pitchFamily="34" charset="0"/>
              </a:rPr>
              <a:t>Ex: if order </a:t>
            </a:r>
            <a:r>
              <a:rPr lang="en-US" altLang="en-US" dirty="0" smtClean="0">
                <a:latin typeface="Arial" pitchFamily="34" charset="0"/>
              </a:rPr>
              <a:t>b=5</a:t>
            </a:r>
            <a:r>
              <a:rPr lang="en-US" altLang="en-US" dirty="0">
                <a:latin typeface="Arial" pitchFamily="34" charset="0"/>
              </a:rPr>
              <a:t>,  out of (2,3,8,10,11) keys,  2 keys to left (2,3) and 2 keys to right (10, 11) and middle key (8) to </a:t>
            </a:r>
            <a:r>
              <a:rPr lang="en-US" altLang="en-US" dirty="0" smtClean="0">
                <a:latin typeface="Arial" pitchFamily="34" charset="0"/>
              </a:rPr>
              <a:t>separator</a:t>
            </a:r>
          </a:p>
          <a:p>
            <a:pPr>
              <a:spcBef>
                <a:spcPct val="50000"/>
              </a:spcBef>
            </a:pPr>
            <a:endParaRPr lang="en-US" altLang="en-US" dirty="0">
              <a:latin typeface="Arial" pitchFamily="34" charset="0"/>
            </a:endParaRPr>
          </a:p>
          <a:p>
            <a:pPr>
              <a:spcBef>
                <a:spcPct val="50000"/>
              </a:spcBef>
            </a:pPr>
            <a:endParaRPr lang="en-US" altLang="en-US" dirty="0" smtClean="0">
              <a:latin typeface="Arial" pitchFamily="34" charset="0"/>
            </a:endParaRPr>
          </a:p>
          <a:p>
            <a:pPr>
              <a:spcBef>
                <a:spcPct val="50000"/>
              </a:spcBef>
            </a:pPr>
            <a:r>
              <a:rPr lang="en-US" altLang="en-US" dirty="0">
                <a:latin typeface="Arial" pitchFamily="34" charset="0"/>
              </a:rPr>
              <a:t>Ex: if order </a:t>
            </a:r>
            <a:r>
              <a:rPr lang="en-US" altLang="en-US" dirty="0" smtClean="0">
                <a:latin typeface="Arial" pitchFamily="34" charset="0"/>
              </a:rPr>
              <a:t>b=4,  </a:t>
            </a:r>
            <a:r>
              <a:rPr lang="en-US" altLang="en-US" dirty="0">
                <a:latin typeface="Arial" pitchFamily="34" charset="0"/>
              </a:rPr>
              <a:t>out of (</a:t>
            </a:r>
            <a:r>
              <a:rPr lang="en-US" altLang="en-US" dirty="0" smtClean="0">
                <a:latin typeface="Arial" pitchFamily="34" charset="0"/>
              </a:rPr>
              <a:t>2,3,8,10) </a:t>
            </a:r>
            <a:r>
              <a:rPr lang="en-US" altLang="en-US" dirty="0">
                <a:latin typeface="Arial" pitchFamily="34" charset="0"/>
              </a:rPr>
              <a:t>keys,  </a:t>
            </a:r>
            <a:r>
              <a:rPr lang="en-US" altLang="en-US" dirty="0" smtClean="0">
                <a:latin typeface="Arial" pitchFamily="34" charset="0"/>
              </a:rPr>
              <a:t>1 key </a:t>
            </a:r>
            <a:r>
              <a:rPr lang="en-US" altLang="en-US" dirty="0">
                <a:latin typeface="Arial" pitchFamily="34" charset="0"/>
              </a:rPr>
              <a:t>to left (</a:t>
            </a:r>
            <a:r>
              <a:rPr lang="en-US" altLang="en-US" dirty="0" smtClean="0">
                <a:latin typeface="Arial" pitchFamily="34" charset="0"/>
              </a:rPr>
              <a:t>2) </a:t>
            </a:r>
            <a:r>
              <a:rPr lang="en-US" altLang="en-US" dirty="0">
                <a:latin typeface="Arial" pitchFamily="34" charset="0"/>
              </a:rPr>
              <a:t>and 2 keys to right </a:t>
            </a:r>
            <a:r>
              <a:rPr lang="en-US" altLang="en-US" dirty="0" smtClean="0">
                <a:latin typeface="Arial" pitchFamily="34" charset="0"/>
              </a:rPr>
              <a:t>(8, 10) </a:t>
            </a:r>
            <a:r>
              <a:rPr lang="en-US" altLang="en-US" dirty="0">
                <a:latin typeface="Arial" pitchFamily="34" charset="0"/>
              </a:rPr>
              <a:t>and middle key </a:t>
            </a:r>
            <a:r>
              <a:rPr lang="en-US" altLang="en-US" dirty="0" smtClean="0">
                <a:latin typeface="Arial" pitchFamily="34" charset="0"/>
              </a:rPr>
              <a:t>(3) </a:t>
            </a:r>
            <a:r>
              <a:rPr lang="en-US" altLang="en-US" dirty="0">
                <a:latin typeface="Arial" pitchFamily="34" charset="0"/>
              </a:rPr>
              <a:t>to separator</a:t>
            </a:r>
          </a:p>
          <a:p>
            <a:pPr>
              <a:spcBef>
                <a:spcPct val="50000"/>
              </a:spcBef>
            </a:pPr>
            <a:endParaRPr lang="en-US" altLang="en-US" dirty="0">
              <a:latin typeface="Arial" pitchFamily="34" charset="0"/>
            </a:endParaRPr>
          </a:p>
        </p:txBody>
      </p:sp>
      <p:pic>
        <p:nvPicPr>
          <p:cNvPr id="2" name="Picture 1"/>
          <p:cNvPicPr>
            <a:picLocks noChangeAspect="1"/>
          </p:cNvPicPr>
          <p:nvPr/>
        </p:nvPicPr>
        <p:blipFill>
          <a:blip r:embed="rId2"/>
          <a:stretch>
            <a:fillRect/>
          </a:stretch>
        </p:blipFill>
        <p:spPr>
          <a:xfrm>
            <a:off x="3019425" y="3224212"/>
            <a:ext cx="2619286" cy="1347788"/>
          </a:xfrm>
          <a:prstGeom prst="rect">
            <a:avLst/>
          </a:prstGeom>
        </p:spPr>
      </p:pic>
      <p:pic>
        <p:nvPicPr>
          <p:cNvPr id="3" name="Picture 2"/>
          <p:cNvPicPr>
            <a:picLocks noChangeAspect="1"/>
          </p:cNvPicPr>
          <p:nvPr/>
        </p:nvPicPr>
        <p:blipFill>
          <a:blip r:embed="rId3"/>
          <a:stretch>
            <a:fillRect/>
          </a:stretch>
        </p:blipFill>
        <p:spPr>
          <a:xfrm>
            <a:off x="3212090" y="5426074"/>
            <a:ext cx="2204948" cy="1250367"/>
          </a:xfrm>
          <a:prstGeom prst="rect">
            <a:avLst/>
          </a:prstGeom>
        </p:spPr>
      </p:pic>
    </p:spTree>
    <p:extLst>
      <p:ext uri="{BB962C8B-B14F-4D97-AF65-F5344CB8AC3E}">
        <p14:creationId xmlns:p14="http://schemas.microsoft.com/office/powerpoint/2010/main" val="308051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ln/>
        </p:spPr>
        <p:txBody>
          <a:bodyPr/>
          <a:lstStyle/>
          <a:p>
            <a:r>
              <a:rPr lang="en-GB" altLang="en-US" dirty="0"/>
              <a:t>Class Activity </a:t>
            </a:r>
            <a:r>
              <a:rPr lang="en-GB" altLang="en-US" dirty="0" smtClean="0"/>
              <a:t>10</a:t>
            </a:r>
            <a:endParaRPr lang="en-GB" altLang="en-US" dirty="0"/>
          </a:p>
        </p:txBody>
      </p:sp>
      <p:sp>
        <p:nvSpPr>
          <p:cNvPr id="43011" name="Rectangle 3"/>
          <p:cNvSpPr>
            <a:spLocks noGrp="1" noChangeArrowheads="1"/>
          </p:cNvSpPr>
          <p:nvPr>
            <p:ph type="body" idx="1"/>
          </p:nvPr>
        </p:nvSpPr>
        <p:spPr>
          <a:ln/>
        </p:spPr>
        <p:txBody>
          <a:bodyPr/>
          <a:lstStyle/>
          <a:p>
            <a:r>
              <a:rPr lang="en-GB" altLang="en-US" dirty="0"/>
              <a:t>Insert the following keys to </a:t>
            </a:r>
            <a:r>
              <a:rPr lang="en-GB" altLang="en-US" dirty="0" smtClean="0"/>
              <a:t>a order 5 </a:t>
            </a:r>
            <a:r>
              <a:rPr lang="en-GB" altLang="en-US" dirty="0"/>
              <a:t>B-tree:</a:t>
            </a:r>
          </a:p>
          <a:p>
            <a:r>
              <a:rPr lang="en-GB" altLang="en-US" dirty="0"/>
              <a:t>3, 7, 9, 23, 45, 1, 5, 14, 25, 24, 13, 11, 8, 19, 4, 31, 35, 56</a:t>
            </a:r>
          </a:p>
          <a:p>
            <a:endParaRPr lang="en-GB" altLang="en-US" dirty="0"/>
          </a:p>
          <a:p>
            <a:pPr marL="0" indent="0">
              <a:buNone/>
            </a:pPr>
            <a:endParaRPr lang="en-GB" altLang="en-US" dirty="0"/>
          </a:p>
        </p:txBody>
      </p:sp>
    </p:spTree>
    <p:extLst>
      <p:ext uri="{BB962C8B-B14F-4D97-AF65-F5344CB8AC3E}">
        <p14:creationId xmlns:p14="http://schemas.microsoft.com/office/powerpoint/2010/main" val="3364609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4"/>
          <p:cNvSpPr>
            <a:spLocks noGrp="1"/>
          </p:cNvSpPr>
          <p:nvPr>
            <p:ph type="sldNum" sz="quarter" idx="12"/>
          </p:nvPr>
        </p:nvSpPr>
        <p:spPr/>
        <p:txBody>
          <a:bodyPr/>
          <a:lstStyle/>
          <a:p>
            <a:fld id="{71744202-AAD7-4C9D-A613-8DB27F05A76F}" type="slidenum">
              <a:rPr lang="en-US" altLang="en-US"/>
              <a:pPr/>
              <a:t>27</a:t>
            </a:fld>
            <a:endParaRPr lang="en-US" altLang="en-US"/>
          </a:p>
        </p:txBody>
      </p:sp>
      <p:sp>
        <p:nvSpPr>
          <p:cNvPr id="54274" name="Rectangle 2"/>
          <p:cNvSpPr>
            <a:spLocks noGrp="1" noChangeArrowheads="1"/>
          </p:cNvSpPr>
          <p:nvPr>
            <p:ph type="title"/>
          </p:nvPr>
        </p:nvSpPr>
        <p:spPr>
          <a:xfrm>
            <a:off x="457200" y="571500"/>
            <a:ext cx="7772400" cy="838200"/>
          </a:xfrm>
        </p:spPr>
        <p:txBody>
          <a:bodyPr>
            <a:normAutofit/>
          </a:bodyPr>
          <a:lstStyle/>
          <a:p>
            <a:r>
              <a:rPr lang="en-US" altLang="en-US" sz="3200" dirty="0" smtClean="0">
                <a:solidFill>
                  <a:srgbClr val="800000"/>
                </a:solidFill>
                <a:latin typeface="Arial" pitchFamily="34" charset="0"/>
              </a:rPr>
              <a:t>Deletion in </a:t>
            </a:r>
            <a:r>
              <a:rPr lang="en-US" altLang="en-US" sz="3200" dirty="0" smtClean="0">
                <a:solidFill>
                  <a:srgbClr val="800000"/>
                </a:solidFill>
                <a:latin typeface="Arial" pitchFamily="34" charset="0"/>
              </a:rPr>
              <a:t>B-Tree</a:t>
            </a:r>
            <a:endParaRPr lang="en-US" altLang="en-US" sz="3200" dirty="0">
              <a:solidFill>
                <a:srgbClr val="800000"/>
              </a:solidFill>
              <a:latin typeface="Arial" pitchFamily="34" charset="0"/>
            </a:endParaRPr>
          </a:p>
        </p:txBody>
      </p:sp>
      <p:sp>
        <p:nvSpPr>
          <p:cNvPr id="63" name="Text Box 61"/>
          <p:cNvSpPr txBox="1">
            <a:spLocks noChangeArrowheads="1"/>
          </p:cNvSpPr>
          <p:nvPr/>
        </p:nvSpPr>
        <p:spPr bwMode="auto">
          <a:xfrm>
            <a:off x="457199" y="1590963"/>
            <a:ext cx="849429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latin typeface="Arial" pitchFamily="34" charset="0"/>
              </a:rPr>
              <a:t>Overflow (during insertion ) = more than the maximum capacity b-1 of keys in the node</a:t>
            </a:r>
          </a:p>
          <a:p>
            <a:pPr>
              <a:spcBef>
                <a:spcPct val="50000"/>
              </a:spcBef>
            </a:pPr>
            <a:r>
              <a:rPr lang="en-US" altLang="en-US" dirty="0" smtClean="0">
                <a:latin typeface="Arial" pitchFamily="34" charset="0"/>
              </a:rPr>
              <a:t>Underflow (during deletion) = less than the minimum capacity </a:t>
            </a:r>
            <a:r>
              <a:rPr lang="en-US" dirty="0"/>
              <a:t> ⌊(</a:t>
            </a:r>
            <a:r>
              <a:rPr lang="en-US" i="1" dirty="0"/>
              <a:t>b-1)/2</a:t>
            </a:r>
            <a:r>
              <a:rPr lang="en-US" dirty="0"/>
              <a:t>⌋ </a:t>
            </a:r>
          </a:p>
          <a:p>
            <a:pPr>
              <a:spcBef>
                <a:spcPct val="50000"/>
              </a:spcBef>
            </a:pPr>
            <a:r>
              <a:rPr lang="en-US" altLang="en-US" dirty="0" smtClean="0">
                <a:latin typeface="Arial" pitchFamily="34" charset="0"/>
              </a:rPr>
              <a:t> of keys in the node. </a:t>
            </a:r>
            <a:endParaRPr lang="en-US" altLang="en-US" dirty="0">
              <a:latin typeface="Arial" pitchFamily="34" charset="0"/>
            </a:endParaRPr>
          </a:p>
        </p:txBody>
      </p:sp>
    </p:spTree>
    <p:extLst>
      <p:ext uri="{BB962C8B-B14F-4D97-AF65-F5344CB8AC3E}">
        <p14:creationId xmlns:p14="http://schemas.microsoft.com/office/powerpoint/2010/main" val="4105098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p:spPr>
        <p:txBody>
          <a:bodyPr/>
          <a:lstStyle/>
          <a:p>
            <a:r>
              <a:rPr lang="en-US" altLang="en-US" dirty="0" smtClean="0"/>
              <a:t>Deleting a B-Tree keys – leaf key</a:t>
            </a:r>
            <a:endParaRPr lang="en-US" altLang="en-US" dirty="0"/>
          </a:p>
        </p:txBody>
      </p:sp>
      <p:sp>
        <p:nvSpPr>
          <p:cNvPr id="35843" name="Rectangle 3"/>
          <p:cNvSpPr>
            <a:spLocks noGrp="1" noChangeArrowheads="1"/>
          </p:cNvSpPr>
          <p:nvPr>
            <p:ph type="body" idx="1"/>
          </p:nvPr>
        </p:nvSpPr>
        <p:spPr>
          <a:xfrm>
            <a:off x="628650" y="1825624"/>
            <a:ext cx="7886700" cy="4418158"/>
          </a:xfrm>
          <a:ln/>
        </p:spPr>
        <p:txBody>
          <a:bodyPr>
            <a:normAutofit fontScale="92500" lnSpcReduction="10000"/>
          </a:bodyPr>
          <a:lstStyle/>
          <a:p>
            <a:r>
              <a:rPr lang="en-US" altLang="en-US" dirty="0" smtClean="0"/>
              <a:t>Delete key: on underflow, may need to merge</a:t>
            </a:r>
          </a:p>
          <a:p>
            <a:r>
              <a:rPr lang="en-US" altLang="en-US" dirty="0" smtClean="0"/>
              <a:t>Delete a key at a leaf – no underflow (easy)</a:t>
            </a:r>
          </a:p>
          <a:p>
            <a:pPr lvl="1"/>
            <a:r>
              <a:rPr lang="en-US" altLang="en-US" dirty="0" smtClean="0"/>
              <a:t>Just delete the key</a:t>
            </a:r>
          </a:p>
          <a:p>
            <a:r>
              <a:rPr lang="en-US" altLang="en-US" dirty="0" smtClean="0"/>
              <a:t>Delete a leaf-key, underflow, and rich </a:t>
            </a:r>
            <a:r>
              <a:rPr lang="en-US" altLang="en-US" dirty="0"/>
              <a:t>sibling </a:t>
            </a:r>
            <a:r>
              <a:rPr lang="en-US" altLang="en-US" dirty="0" smtClean="0"/>
              <a:t>(left </a:t>
            </a:r>
            <a:r>
              <a:rPr lang="en-US" altLang="en-US" dirty="0"/>
              <a:t>sibling </a:t>
            </a:r>
            <a:r>
              <a:rPr lang="en-US" altLang="en-US" dirty="0" smtClean="0"/>
              <a:t>or right </a:t>
            </a:r>
            <a:r>
              <a:rPr lang="en-US" altLang="en-US" dirty="0"/>
              <a:t>sibling )</a:t>
            </a:r>
            <a:endParaRPr lang="en-US" altLang="en-US" dirty="0" smtClean="0"/>
          </a:p>
          <a:p>
            <a:pPr lvl="1"/>
            <a:r>
              <a:rPr lang="en-US" altLang="en-US" dirty="0" smtClean="0"/>
              <a:t>Rich can give a key, without underflow. </a:t>
            </a:r>
          </a:p>
          <a:p>
            <a:pPr lvl="1"/>
            <a:r>
              <a:rPr lang="en-US" altLang="en-US" dirty="0" smtClean="0"/>
              <a:t>But, borrowing a key: only THROUGH the parent</a:t>
            </a:r>
            <a:r>
              <a:rPr lang="en-US" altLang="en-US" dirty="0"/>
              <a:t> </a:t>
            </a:r>
            <a:r>
              <a:rPr lang="en-US" altLang="en-US" dirty="0" smtClean="0"/>
              <a:t>(parent key to delete node, and highest key of left sibling or lowest key of right sibling to parent)</a:t>
            </a:r>
          </a:p>
          <a:p>
            <a:r>
              <a:rPr lang="en-US" altLang="en-US" dirty="0" smtClean="0"/>
              <a:t>Delete a leaf-key, underflow and poor sibling</a:t>
            </a:r>
          </a:p>
          <a:p>
            <a:pPr lvl="1"/>
            <a:r>
              <a:rPr lang="en-US" altLang="en-US" dirty="0" smtClean="0"/>
              <a:t>Merge by pulling a key from the parent (exact reversal from insertion, ‘split and push up’ vs ‘merge and pull down’)</a:t>
            </a:r>
          </a:p>
          <a:p>
            <a:pPr lvl="1"/>
            <a:r>
              <a:rPr lang="en-US" altLang="en-US" dirty="0" smtClean="0"/>
              <a:t>Merge with left sibling or right sibling (if left does not exist) and pull the parent down to merged node</a:t>
            </a:r>
          </a:p>
          <a:p>
            <a:r>
              <a:rPr lang="en-US" altLang="en-US" dirty="0" smtClean="0"/>
              <a:t>If parent underflow because of delete: repeat recursively</a:t>
            </a:r>
            <a:endParaRPr lang="en-US" altLang="en-US" dirty="0"/>
          </a:p>
          <a:p>
            <a:pPr lvl="1"/>
            <a:endParaRPr lang="en-US" altLang="en-US" dirty="0" smtClean="0"/>
          </a:p>
        </p:txBody>
      </p:sp>
    </p:spTree>
    <p:extLst>
      <p:ext uri="{BB962C8B-B14F-4D97-AF65-F5344CB8AC3E}">
        <p14:creationId xmlns:p14="http://schemas.microsoft.com/office/powerpoint/2010/main" val="3001470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p:spPr>
        <p:txBody>
          <a:bodyPr/>
          <a:lstStyle/>
          <a:p>
            <a:r>
              <a:rPr lang="en-US" altLang="en-US" dirty="0" smtClean="0"/>
              <a:t>Deleting a B-Tree keys – Non leaf key</a:t>
            </a:r>
            <a:endParaRPr lang="en-US" altLang="en-US" dirty="0"/>
          </a:p>
        </p:txBody>
      </p:sp>
      <p:sp>
        <p:nvSpPr>
          <p:cNvPr id="35843" name="Rectangle 3"/>
          <p:cNvSpPr>
            <a:spLocks noGrp="1" noChangeArrowheads="1"/>
          </p:cNvSpPr>
          <p:nvPr>
            <p:ph type="body" idx="1"/>
          </p:nvPr>
        </p:nvSpPr>
        <p:spPr>
          <a:xfrm>
            <a:off x="628650" y="1825624"/>
            <a:ext cx="7886700" cy="2626303"/>
          </a:xfrm>
          <a:ln/>
        </p:spPr>
        <p:txBody>
          <a:bodyPr>
            <a:normAutofit/>
          </a:bodyPr>
          <a:lstStyle/>
          <a:p>
            <a:r>
              <a:rPr lang="en-US" dirty="0"/>
              <a:t>Each element in </a:t>
            </a:r>
            <a:r>
              <a:rPr lang="en-US" dirty="0" smtClean="0"/>
              <a:t>a non-leaf (internal node) </a:t>
            </a:r>
            <a:r>
              <a:rPr lang="en-US" dirty="0"/>
              <a:t>acts as a separation value for two subtrees, therefore we need to find a replacement for separation. </a:t>
            </a:r>
            <a:endParaRPr lang="en-US" dirty="0" smtClean="0"/>
          </a:p>
          <a:p>
            <a:r>
              <a:rPr lang="en-US" altLang="en-US" dirty="0" smtClean="0"/>
              <a:t>Delete </a:t>
            </a:r>
            <a:r>
              <a:rPr lang="en-US" altLang="en-US" dirty="0" smtClean="0"/>
              <a:t>a key at a non leaf </a:t>
            </a:r>
          </a:p>
          <a:p>
            <a:pPr lvl="1"/>
            <a:r>
              <a:rPr lang="en-US" altLang="en-US" dirty="0" smtClean="0"/>
              <a:t>Just delete the key and replace highest from left sub-tree </a:t>
            </a:r>
            <a:r>
              <a:rPr lang="en-US" altLang="en-US" dirty="0" smtClean="0"/>
              <a:t>leaf or lowest from right sub-tree, </a:t>
            </a:r>
            <a:r>
              <a:rPr lang="en-US" altLang="en-US" dirty="0" smtClean="0"/>
              <a:t>if underflow, repeat recursively </a:t>
            </a:r>
          </a:p>
          <a:p>
            <a:r>
              <a:rPr lang="en-US" altLang="en-US" dirty="0" smtClean="0"/>
              <a:t>Deleting a non-leaf eventually deletes a leaf key</a:t>
            </a:r>
          </a:p>
          <a:p>
            <a:endParaRPr lang="en-US" altLang="en-US" dirty="0"/>
          </a:p>
          <a:p>
            <a:pPr lvl="1"/>
            <a:endParaRPr lang="en-US" altLang="en-US" dirty="0"/>
          </a:p>
        </p:txBody>
      </p:sp>
    </p:spTree>
    <p:extLst>
      <p:ext uri="{BB962C8B-B14F-4D97-AF65-F5344CB8AC3E}">
        <p14:creationId xmlns:p14="http://schemas.microsoft.com/office/powerpoint/2010/main" val="4107277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lstStyle/>
          <a:p>
            <a:pPr>
              <a:defRPr/>
            </a:pPr>
            <a:r>
              <a:rPr lang="en-US">
                <a:ea typeface="+mj-ea"/>
              </a:rPr>
              <a:t>Basic Concepts</a:t>
            </a:r>
          </a:p>
        </p:txBody>
      </p:sp>
      <p:sp>
        <p:nvSpPr>
          <p:cNvPr id="5123" name="Rectangle 3"/>
          <p:cNvSpPr>
            <a:spLocks noGrp="1" noChangeArrowheads="1"/>
          </p:cNvSpPr>
          <p:nvPr>
            <p:ph type="body" idx="1"/>
          </p:nvPr>
        </p:nvSpPr>
        <p:spPr>
          <a:xfrm>
            <a:off x="508227" y="1536279"/>
            <a:ext cx="7699375" cy="5203825"/>
          </a:xfrm>
        </p:spPr>
        <p:txBody>
          <a:bodyPr>
            <a:normAutofit/>
          </a:bodyPr>
          <a:lstStyle/>
          <a:p>
            <a:r>
              <a:rPr lang="en-US" altLang="en-US" dirty="0"/>
              <a:t>The best way to improve the performance of SELECT operations is to create indexes on one or more of the columns that are tested in the query. </a:t>
            </a:r>
            <a:endParaRPr lang="en-US" altLang="en-US" dirty="0" smtClean="0"/>
          </a:p>
          <a:p>
            <a:pPr lvl="1"/>
            <a:r>
              <a:rPr lang="en-US" altLang="en-US" dirty="0" smtClean="0"/>
              <a:t>The </a:t>
            </a:r>
            <a:r>
              <a:rPr lang="en-US" altLang="en-US" dirty="0"/>
              <a:t>index entries act like pointers to the table rows, allowing the query to quickly determine which rows match a condition in the WHERE clause, and retrieve the other column values for those rows. </a:t>
            </a:r>
          </a:p>
          <a:p>
            <a:r>
              <a:rPr lang="en-US" altLang="en-US" dirty="0"/>
              <a:t>Although it can be tempting to create an indexes for every possible column used in a query, unnecessary indexes waste space and waste time for </a:t>
            </a:r>
            <a:r>
              <a:rPr lang="en-US" altLang="en-US" dirty="0" smtClean="0"/>
              <a:t>DBMS </a:t>
            </a:r>
            <a:r>
              <a:rPr lang="en-US" altLang="en-US" dirty="0"/>
              <a:t>to determine which indexes to use</a:t>
            </a:r>
            <a:r>
              <a:rPr lang="en-US" altLang="en-US"/>
              <a:t>. </a:t>
            </a:r>
            <a:endParaRPr lang="en-US" altLang="en-US" smtClean="0"/>
          </a:p>
          <a:p>
            <a:pPr lvl="1"/>
            <a:r>
              <a:rPr lang="en-US" altLang="en-US" smtClean="0"/>
              <a:t>Indexes </a:t>
            </a:r>
            <a:r>
              <a:rPr lang="en-US" altLang="en-US" dirty="0"/>
              <a:t>also add to the cost of inserts, updates, and deletes because each index must be updated. You must find the right balance to achieve fast queries using the optimal set of indexes.</a:t>
            </a:r>
            <a:r>
              <a:rPr lang="en-US" altLang="en-US" dirty="0" smtClean="0"/>
              <a:t/>
            </a:r>
            <a:br>
              <a:rPr lang="en-US" altLang="en-US" dirty="0" smtClean="0"/>
            </a:br>
            <a:r>
              <a:rPr lang="en-US" altLang="en-US" dirty="0" smtClean="0"/>
              <a:t/>
            </a:r>
            <a:br>
              <a:rPr lang="en-US" altLang="en-US" dirty="0" smtClean="0"/>
            </a:br>
            <a:endParaRPr lang="en-US" altLang="en-US" dirty="0" smtClean="0">
              <a:ea typeface="ＭＳ Ｐゴシック" pitchFamily="34" charset="-128"/>
            </a:endParaRPr>
          </a:p>
        </p:txBody>
      </p:sp>
    </p:spTree>
    <p:extLst>
      <p:ext uri="{BB962C8B-B14F-4D97-AF65-F5344CB8AC3E}">
        <p14:creationId xmlns:p14="http://schemas.microsoft.com/office/powerpoint/2010/main" val="2787503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4"/>
          <p:cNvSpPr>
            <a:spLocks noGrp="1"/>
          </p:cNvSpPr>
          <p:nvPr>
            <p:ph type="sldNum" sz="quarter" idx="12"/>
          </p:nvPr>
        </p:nvSpPr>
        <p:spPr/>
        <p:txBody>
          <a:bodyPr/>
          <a:lstStyle/>
          <a:p>
            <a:fld id="{73DFCB5F-791B-4928-A086-9882F8E5DD14}" type="slidenum">
              <a:rPr lang="en-US" altLang="en-US"/>
              <a:pPr/>
              <a:t>30</a:t>
            </a:fld>
            <a:endParaRPr lang="en-US" altLang="en-US"/>
          </a:p>
        </p:txBody>
      </p:sp>
      <p:sp>
        <p:nvSpPr>
          <p:cNvPr id="90114" name="Rectangle 2"/>
          <p:cNvSpPr>
            <a:spLocks noGrp="1" noChangeArrowheads="1"/>
          </p:cNvSpPr>
          <p:nvPr>
            <p:ph type="title"/>
          </p:nvPr>
        </p:nvSpPr>
        <p:spPr>
          <a:xfrm>
            <a:off x="457200" y="571500"/>
            <a:ext cx="7772400" cy="838200"/>
          </a:xfrm>
        </p:spPr>
        <p:txBody>
          <a:bodyPr/>
          <a:lstStyle/>
          <a:p>
            <a:r>
              <a:rPr lang="en-US" altLang="en-US" sz="4000" dirty="0">
                <a:solidFill>
                  <a:srgbClr val="800000"/>
                </a:solidFill>
                <a:latin typeface="Arial" pitchFamily="34" charset="0"/>
              </a:rPr>
              <a:t>Insert 10</a:t>
            </a:r>
          </a:p>
        </p:txBody>
      </p:sp>
      <p:sp>
        <p:nvSpPr>
          <p:cNvPr id="90115" name="AutoShape 3"/>
          <p:cNvSpPr>
            <a:spLocks noChangeArrowheads="1"/>
          </p:cNvSpPr>
          <p:nvPr/>
        </p:nvSpPr>
        <p:spPr bwMode="auto">
          <a:xfrm>
            <a:off x="9906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16" name="Rectangle 4"/>
          <p:cNvSpPr>
            <a:spLocks noChangeArrowheads="1"/>
          </p:cNvSpPr>
          <p:nvPr/>
        </p:nvSpPr>
        <p:spPr bwMode="auto">
          <a:xfrm>
            <a:off x="12192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a:t>
            </a:r>
          </a:p>
        </p:txBody>
      </p:sp>
      <p:sp>
        <p:nvSpPr>
          <p:cNvPr id="90117" name="Rectangle 5"/>
          <p:cNvSpPr>
            <a:spLocks noChangeArrowheads="1"/>
          </p:cNvSpPr>
          <p:nvPr/>
        </p:nvSpPr>
        <p:spPr bwMode="auto">
          <a:xfrm>
            <a:off x="19050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3</a:t>
            </a:r>
          </a:p>
        </p:txBody>
      </p:sp>
      <p:sp>
        <p:nvSpPr>
          <p:cNvPr id="90118" name="Rectangle 6"/>
          <p:cNvSpPr>
            <a:spLocks noChangeArrowheads="1"/>
          </p:cNvSpPr>
          <p:nvPr/>
        </p:nvSpPr>
        <p:spPr bwMode="auto">
          <a:xfrm>
            <a:off x="24384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8</a:t>
            </a:r>
          </a:p>
        </p:txBody>
      </p:sp>
      <p:sp>
        <p:nvSpPr>
          <p:cNvPr id="90119" name="Line 7"/>
          <p:cNvSpPr>
            <a:spLocks noChangeShapeType="1"/>
          </p:cNvSpPr>
          <p:nvPr/>
        </p:nvSpPr>
        <p:spPr bwMode="auto">
          <a:xfrm>
            <a:off x="1219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20" name="Line 8"/>
          <p:cNvSpPr>
            <a:spLocks noChangeShapeType="1"/>
          </p:cNvSpPr>
          <p:nvPr/>
        </p:nvSpPr>
        <p:spPr bwMode="auto">
          <a:xfrm>
            <a:off x="1600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21" name="Line 9"/>
          <p:cNvSpPr>
            <a:spLocks noChangeShapeType="1"/>
          </p:cNvSpPr>
          <p:nvPr/>
        </p:nvSpPr>
        <p:spPr bwMode="auto">
          <a:xfrm>
            <a:off x="1828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22" name="Line 10"/>
          <p:cNvSpPr>
            <a:spLocks noChangeShapeType="1"/>
          </p:cNvSpPr>
          <p:nvPr/>
        </p:nvSpPr>
        <p:spPr bwMode="auto">
          <a:xfrm>
            <a:off x="2209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23" name="Line 11"/>
          <p:cNvSpPr>
            <a:spLocks noChangeShapeType="1"/>
          </p:cNvSpPr>
          <p:nvPr/>
        </p:nvSpPr>
        <p:spPr bwMode="auto">
          <a:xfrm>
            <a:off x="2819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24" name="Line 12"/>
          <p:cNvSpPr>
            <a:spLocks noChangeShapeType="1"/>
          </p:cNvSpPr>
          <p:nvPr/>
        </p:nvSpPr>
        <p:spPr bwMode="auto">
          <a:xfrm>
            <a:off x="3048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25" name="Line 13"/>
          <p:cNvSpPr>
            <a:spLocks noChangeShapeType="1"/>
          </p:cNvSpPr>
          <p:nvPr/>
        </p:nvSpPr>
        <p:spPr bwMode="auto">
          <a:xfrm>
            <a:off x="3429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26" name="Line 14"/>
          <p:cNvSpPr>
            <a:spLocks noChangeShapeType="1"/>
          </p:cNvSpPr>
          <p:nvPr/>
        </p:nvSpPr>
        <p:spPr bwMode="auto">
          <a:xfrm>
            <a:off x="2438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27" name="AutoShape 15"/>
          <p:cNvSpPr>
            <a:spLocks noChangeArrowheads="1"/>
          </p:cNvSpPr>
          <p:nvPr/>
        </p:nvSpPr>
        <p:spPr bwMode="auto">
          <a:xfrm>
            <a:off x="2895600" y="16002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28" name="Rectangle 16"/>
          <p:cNvSpPr>
            <a:spLocks noChangeArrowheads="1"/>
          </p:cNvSpPr>
          <p:nvPr/>
        </p:nvSpPr>
        <p:spPr bwMode="auto">
          <a:xfrm>
            <a:off x="3124200" y="1752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12</a:t>
            </a:r>
          </a:p>
        </p:txBody>
      </p:sp>
      <p:sp>
        <p:nvSpPr>
          <p:cNvPr id="90129" name="Line 17"/>
          <p:cNvSpPr>
            <a:spLocks noChangeShapeType="1"/>
          </p:cNvSpPr>
          <p:nvPr/>
        </p:nvSpPr>
        <p:spPr bwMode="auto">
          <a:xfrm>
            <a:off x="3124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30" name="Line 18"/>
          <p:cNvSpPr>
            <a:spLocks noChangeShapeType="1"/>
          </p:cNvSpPr>
          <p:nvPr/>
        </p:nvSpPr>
        <p:spPr bwMode="auto">
          <a:xfrm>
            <a:off x="3505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31" name="Line 19"/>
          <p:cNvSpPr>
            <a:spLocks noChangeShapeType="1"/>
          </p:cNvSpPr>
          <p:nvPr/>
        </p:nvSpPr>
        <p:spPr bwMode="auto">
          <a:xfrm>
            <a:off x="3733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32" name="Line 20"/>
          <p:cNvSpPr>
            <a:spLocks noChangeShapeType="1"/>
          </p:cNvSpPr>
          <p:nvPr/>
        </p:nvSpPr>
        <p:spPr bwMode="auto">
          <a:xfrm>
            <a:off x="4114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33" name="Line 21"/>
          <p:cNvSpPr>
            <a:spLocks noChangeShapeType="1"/>
          </p:cNvSpPr>
          <p:nvPr/>
        </p:nvSpPr>
        <p:spPr bwMode="auto">
          <a:xfrm>
            <a:off x="4724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34" name="Line 22"/>
          <p:cNvSpPr>
            <a:spLocks noChangeShapeType="1"/>
          </p:cNvSpPr>
          <p:nvPr/>
        </p:nvSpPr>
        <p:spPr bwMode="auto">
          <a:xfrm>
            <a:off x="4953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35" name="Line 23"/>
          <p:cNvSpPr>
            <a:spLocks noChangeShapeType="1"/>
          </p:cNvSpPr>
          <p:nvPr/>
        </p:nvSpPr>
        <p:spPr bwMode="auto">
          <a:xfrm>
            <a:off x="5334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36" name="Line 24"/>
          <p:cNvSpPr>
            <a:spLocks noChangeShapeType="1"/>
          </p:cNvSpPr>
          <p:nvPr/>
        </p:nvSpPr>
        <p:spPr bwMode="auto">
          <a:xfrm>
            <a:off x="4343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37" name="AutoShape 25"/>
          <p:cNvSpPr>
            <a:spLocks noChangeArrowheads="1"/>
          </p:cNvSpPr>
          <p:nvPr/>
        </p:nvSpPr>
        <p:spPr bwMode="auto">
          <a:xfrm>
            <a:off x="50292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38" name="Rectangle 26"/>
          <p:cNvSpPr>
            <a:spLocks noChangeArrowheads="1"/>
          </p:cNvSpPr>
          <p:nvPr/>
        </p:nvSpPr>
        <p:spPr bwMode="auto">
          <a:xfrm>
            <a:off x="52578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13</a:t>
            </a:r>
          </a:p>
        </p:txBody>
      </p:sp>
      <p:sp>
        <p:nvSpPr>
          <p:cNvPr id="90139" name="Rectangle 27"/>
          <p:cNvSpPr>
            <a:spLocks noChangeArrowheads="1"/>
          </p:cNvSpPr>
          <p:nvPr/>
        </p:nvSpPr>
        <p:spPr bwMode="auto">
          <a:xfrm>
            <a:off x="57912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27</a:t>
            </a:r>
          </a:p>
        </p:txBody>
      </p:sp>
      <p:sp>
        <p:nvSpPr>
          <p:cNvPr id="90140" name="Line 28"/>
          <p:cNvSpPr>
            <a:spLocks noChangeShapeType="1"/>
          </p:cNvSpPr>
          <p:nvPr/>
        </p:nvSpPr>
        <p:spPr bwMode="auto">
          <a:xfrm>
            <a:off x="5257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41" name="Line 29"/>
          <p:cNvSpPr>
            <a:spLocks noChangeShapeType="1"/>
          </p:cNvSpPr>
          <p:nvPr/>
        </p:nvSpPr>
        <p:spPr bwMode="auto">
          <a:xfrm>
            <a:off x="5638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42" name="Line 30"/>
          <p:cNvSpPr>
            <a:spLocks noChangeShapeType="1"/>
          </p:cNvSpPr>
          <p:nvPr/>
        </p:nvSpPr>
        <p:spPr bwMode="auto">
          <a:xfrm>
            <a:off x="5867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43" name="Line 31"/>
          <p:cNvSpPr>
            <a:spLocks noChangeShapeType="1"/>
          </p:cNvSpPr>
          <p:nvPr/>
        </p:nvSpPr>
        <p:spPr bwMode="auto">
          <a:xfrm>
            <a:off x="6248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44" name="Line 32"/>
          <p:cNvSpPr>
            <a:spLocks noChangeShapeType="1"/>
          </p:cNvSpPr>
          <p:nvPr/>
        </p:nvSpPr>
        <p:spPr bwMode="auto">
          <a:xfrm>
            <a:off x="6858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45" name="Line 33"/>
          <p:cNvSpPr>
            <a:spLocks noChangeShapeType="1"/>
          </p:cNvSpPr>
          <p:nvPr/>
        </p:nvSpPr>
        <p:spPr bwMode="auto">
          <a:xfrm>
            <a:off x="7086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46" name="Line 34"/>
          <p:cNvSpPr>
            <a:spLocks noChangeShapeType="1"/>
          </p:cNvSpPr>
          <p:nvPr/>
        </p:nvSpPr>
        <p:spPr bwMode="auto">
          <a:xfrm>
            <a:off x="7467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47" name="Line 35"/>
          <p:cNvSpPr>
            <a:spLocks noChangeShapeType="1"/>
          </p:cNvSpPr>
          <p:nvPr/>
        </p:nvSpPr>
        <p:spPr bwMode="auto">
          <a:xfrm>
            <a:off x="6477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48" name="Oval 36"/>
          <p:cNvSpPr>
            <a:spLocks noChangeArrowheads="1"/>
          </p:cNvSpPr>
          <p:nvPr/>
        </p:nvSpPr>
        <p:spPr bwMode="auto">
          <a:xfrm>
            <a:off x="990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49" name="Line 37"/>
          <p:cNvSpPr>
            <a:spLocks noChangeShapeType="1"/>
          </p:cNvSpPr>
          <p:nvPr/>
        </p:nvSpPr>
        <p:spPr bwMode="auto">
          <a:xfrm>
            <a:off x="1066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50" name="Rectangle 38"/>
          <p:cNvSpPr>
            <a:spLocks noChangeArrowheads="1"/>
          </p:cNvSpPr>
          <p:nvPr/>
        </p:nvSpPr>
        <p:spPr bwMode="auto">
          <a:xfrm>
            <a:off x="990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51" name="Oval 39"/>
          <p:cNvSpPr>
            <a:spLocks noChangeArrowheads="1"/>
          </p:cNvSpPr>
          <p:nvPr/>
        </p:nvSpPr>
        <p:spPr bwMode="auto">
          <a:xfrm>
            <a:off x="16002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52" name="Line 40"/>
          <p:cNvSpPr>
            <a:spLocks noChangeShapeType="1"/>
          </p:cNvSpPr>
          <p:nvPr/>
        </p:nvSpPr>
        <p:spPr bwMode="auto">
          <a:xfrm>
            <a:off x="16764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53" name="Rectangle 41"/>
          <p:cNvSpPr>
            <a:spLocks noChangeArrowheads="1"/>
          </p:cNvSpPr>
          <p:nvPr/>
        </p:nvSpPr>
        <p:spPr bwMode="auto">
          <a:xfrm>
            <a:off x="16002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54" name="Oval 42"/>
          <p:cNvSpPr>
            <a:spLocks noChangeArrowheads="1"/>
          </p:cNvSpPr>
          <p:nvPr/>
        </p:nvSpPr>
        <p:spPr bwMode="auto">
          <a:xfrm>
            <a:off x="2286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55" name="Line 43"/>
          <p:cNvSpPr>
            <a:spLocks noChangeShapeType="1"/>
          </p:cNvSpPr>
          <p:nvPr/>
        </p:nvSpPr>
        <p:spPr bwMode="auto">
          <a:xfrm>
            <a:off x="2362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56" name="Rectangle 44"/>
          <p:cNvSpPr>
            <a:spLocks noChangeArrowheads="1"/>
          </p:cNvSpPr>
          <p:nvPr/>
        </p:nvSpPr>
        <p:spPr bwMode="auto">
          <a:xfrm>
            <a:off x="2286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57" name="Oval 45"/>
          <p:cNvSpPr>
            <a:spLocks noChangeArrowheads="1"/>
          </p:cNvSpPr>
          <p:nvPr/>
        </p:nvSpPr>
        <p:spPr bwMode="auto">
          <a:xfrm>
            <a:off x="2895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58" name="Line 46"/>
          <p:cNvSpPr>
            <a:spLocks noChangeShapeType="1"/>
          </p:cNvSpPr>
          <p:nvPr/>
        </p:nvSpPr>
        <p:spPr bwMode="auto">
          <a:xfrm>
            <a:off x="2971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59" name="Rectangle 47"/>
          <p:cNvSpPr>
            <a:spLocks noChangeArrowheads="1"/>
          </p:cNvSpPr>
          <p:nvPr/>
        </p:nvSpPr>
        <p:spPr bwMode="auto">
          <a:xfrm>
            <a:off x="2895600" y="3810000"/>
            <a:ext cx="228600" cy="2286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60" name="Oval 48"/>
          <p:cNvSpPr>
            <a:spLocks noChangeArrowheads="1"/>
          </p:cNvSpPr>
          <p:nvPr/>
        </p:nvSpPr>
        <p:spPr bwMode="auto">
          <a:xfrm>
            <a:off x="50292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61" name="Line 49"/>
          <p:cNvSpPr>
            <a:spLocks noChangeShapeType="1"/>
          </p:cNvSpPr>
          <p:nvPr/>
        </p:nvSpPr>
        <p:spPr bwMode="auto">
          <a:xfrm>
            <a:off x="51054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62" name="Rectangle 50"/>
          <p:cNvSpPr>
            <a:spLocks noChangeArrowheads="1"/>
          </p:cNvSpPr>
          <p:nvPr/>
        </p:nvSpPr>
        <p:spPr bwMode="auto">
          <a:xfrm>
            <a:off x="50292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63" name="Oval 51"/>
          <p:cNvSpPr>
            <a:spLocks noChangeArrowheads="1"/>
          </p:cNvSpPr>
          <p:nvPr/>
        </p:nvSpPr>
        <p:spPr bwMode="auto">
          <a:xfrm>
            <a:off x="5715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64" name="Line 52"/>
          <p:cNvSpPr>
            <a:spLocks noChangeShapeType="1"/>
          </p:cNvSpPr>
          <p:nvPr/>
        </p:nvSpPr>
        <p:spPr bwMode="auto">
          <a:xfrm>
            <a:off x="5791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65" name="Rectangle 53"/>
          <p:cNvSpPr>
            <a:spLocks noChangeArrowheads="1"/>
          </p:cNvSpPr>
          <p:nvPr/>
        </p:nvSpPr>
        <p:spPr bwMode="auto">
          <a:xfrm>
            <a:off x="5715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66" name="Oval 54"/>
          <p:cNvSpPr>
            <a:spLocks noChangeArrowheads="1"/>
          </p:cNvSpPr>
          <p:nvPr/>
        </p:nvSpPr>
        <p:spPr bwMode="auto">
          <a:xfrm>
            <a:off x="6324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67" name="Line 55"/>
          <p:cNvSpPr>
            <a:spLocks noChangeShapeType="1"/>
          </p:cNvSpPr>
          <p:nvPr/>
        </p:nvSpPr>
        <p:spPr bwMode="auto">
          <a:xfrm>
            <a:off x="6400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68" name="Rectangle 56"/>
          <p:cNvSpPr>
            <a:spLocks noChangeArrowheads="1"/>
          </p:cNvSpPr>
          <p:nvPr/>
        </p:nvSpPr>
        <p:spPr bwMode="auto">
          <a:xfrm>
            <a:off x="6324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69" name="Oval 57"/>
          <p:cNvSpPr>
            <a:spLocks noChangeArrowheads="1"/>
          </p:cNvSpPr>
          <p:nvPr/>
        </p:nvSpPr>
        <p:spPr bwMode="auto">
          <a:xfrm>
            <a:off x="35814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70" name="Line 58"/>
          <p:cNvSpPr>
            <a:spLocks noChangeShapeType="1"/>
          </p:cNvSpPr>
          <p:nvPr/>
        </p:nvSpPr>
        <p:spPr bwMode="auto">
          <a:xfrm>
            <a:off x="3657600" y="1981200"/>
            <a:ext cx="2438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71" name="Oval 59"/>
          <p:cNvSpPr>
            <a:spLocks noChangeArrowheads="1"/>
          </p:cNvSpPr>
          <p:nvPr/>
        </p:nvSpPr>
        <p:spPr bwMode="auto">
          <a:xfrm>
            <a:off x="29718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72" name="Line 60"/>
          <p:cNvSpPr>
            <a:spLocks noChangeShapeType="1"/>
          </p:cNvSpPr>
          <p:nvPr/>
        </p:nvSpPr>
        <p:spPr bwMode="auto">
          <a:xfrm flipH="1">
            <a:off x="2286000" y="19812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73" name="Text Box 61"/>
          <p:cNvSpPr txBox="1">
            <a:spLocks noChangeArrowheads="1"/>
          </p:cNvSpPr>
          <p:nvPr/>
        </p:nvSpPr>
        <p:spPr bwMode="auto">
          <a:xfrm>
            <a:off x="533400" y="4343400"/>
            <a:ext cx="8153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pitchFamily="34" charset="0"/>
              </a:rPr>
              <a:t>We find the location for 10 by following a path from the root using the stored key values to guide the search.</a:t>
            </a:r>
          </a:p>
          <a:p>
            <a:pPr>
              <a:spcBef>
                <a:spcPct val="50000"/>
              </a:spcBef>
            </a:pPr>
            <a:r>
              <a:rPr lang="en-US" altLang="en-US" dirty="0">
                <a:latin typeface="Arial" pitchFamily="34" charset="0"/>
              </a:rPr>
              <a:t>The search falls out the tree at the 4th child of the 1st child of the root.</a:t>
            </a:r>
          </a:p>
          <a:p>
            <a:pPr>
              <a:spcBef>
                <a:spcPct val="50000"/>
              </a:spcBef>
            </a:pPr>
            <a:r>
              <a:rPr lang="en-US" altLang="en-US" dirty="0">
                <a:latin typeface="Arial" pitchFamily="34" charset="0"/>
              </a:rPr>
              <a:t>The 1st child of the root has room for the new element, so we store it there.</a:t>
            </a:r>
          </a:p>
        </p:txBody>
      </p:sp>
      <p:sp>
        <p:nvSpPr>
          <p:cNvPr id="90174" name="Rectangle 62"/>
          <p:cNvSpPr>
            <a:spLocks noChangeArrowheads="1"/>
          </p:cNvSpPr>
          <p:nvPr/>
        </p:nvSpPr>
        <p:spPr bwMode="auto">
          <a:xfrm>
            <a:off x="29718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latin typeface="Arial" pitchFamily="34" charset="0"/>
              </a:rPr>
              <a:t>10</a:t>
            </a:r>
          </a:p>
        </p:txBody>
      </p:sp>
      <p:sp>
        <p:nvSpPr>
          <p:cNvPr id="90175" name="Oval 63"/>
          <p:cNvSpPr>
            <a:spLocks noChangeArrowheads="1"/>
          </p:cNvSpPr>
          <p:nvPr/>
        </p:nvSpPr>
        <p:spPr bwMode="auto">
          <a:xfrm>
            <a:off x="3505200" y="3276600"/>
            <a:ext cx="1524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76" name="Line 64"/>
          <p:cNvSpPr>
            <a:spLocks noChangeShapeType="1"/>
          </p:cNvSpPr>
          <p:nvPr/>
        </p:nvSpPr>
        <p:spPr bwMode="auto">
          <a:xfrm>
            <a:off x="35814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0177" name="Rectangle 65"/>
          <p:cNvSpPr>
            <a:spLocks noChangeArrowheads="1"/>
          </p:cNvSpPr>
          <p:nvPr/>
        </p:nvSpPr>
        <p:spPr bwMode="auto">
          <a:xfrm>
            <a:off x="3505200" y="3810000"/>
            <a:ext cx="2286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Tree>
    <p:extLst>
      <p:ext uri="{BB962C8B-B14F-4D97-AF65-F5344CB8AC3E}">
        <p14:creationId xmlns:p14="http://schemas.microsoft.com/office/powerpoint/2010/main" val="231151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4"/>
          <p:cNvSpPr>
            <a:spLocks noGrp="1"/>
          </p:cNvSpPr>
          <p:nvPr>
            <p:ph type="sldNum" sz="quarter" idx="12"/>
          </p:nvPr>
        </p:nvSpPr>
        <p:spPr/>
        <p:txBody>
          <a:bodyPr/>
          <a:lstStyle/>
          <a:p>
            <a:fld id="{9E0B0870-C9E4-4356-9841-DE996DC5D805}" type="slidenum">
              <a:rPr lang="en-US" altLang="en-US"/>
              <a:pPr/>
              <a:t>31</a:t>
            </a:fld>
            <a:endParaRPr lang="en-US" altLang="en-US"/>
          </a:p>
        </p:txBody>
      </p:sp>
      <p:sp>
        <p:nvSpPr>
          <p:cNvPr id="91138"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Insert 11</a:t>
            </a:r>
          </a:p>
        </p:txBody>
      </p:sp>
      <p:sp>
        <p:nvSpPr>
          <p:cNvPr id="91139" name="AutoShape 3"/>
          <p:cNvSpPr>
            <a:spLocks noChangeArrowheads="1"/>
          </p:cNvSpPr>
          <p:nvPr/>
        </p:nvSpPr>
        <p:spPr bwMode="auto">
          <a:xfrm>
            <a:off x="9906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40" name="Rectangle 4"/>
          <p:cNvSpPr>
            <a:spLocks noChangeArrowheads="1"/>
          </p:cNvSpPr>
          <p:nvPr/>
        </p:nvSpPr>
        <p:spPr bwMode="auto">
          <a:xfrm>
            <a:off x="12192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a:t>
            </a:r>
          </a:p>
        </p:txBody>
      </p:sp>
      <p:sp>
        <p:nvSpPr>
          <p:cNvPr id="91141" name="Rectangle 5"/>
          <p:cNvSpPr>
            <a:spLocks noChangeArrowheads="1"/>
          </p:cNvSpPr>
          <p:nvPr/>
        </p:nvSpPr>
        <p:spPr bwMode="auto">
          <a:xfrm>
            <a:off x="19050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3</a:t>
            </a:r>
          </a:p>
        </p:txBody>
      </p:sp>
      <p:sp>
        <p:nvSpPr>
          <p:cNvPr id="91142" name="Rectangle 6"/>
          <p:cNvSpPr>
            <a:spLocks noChangeArrowheads="1"/>
          </p:cNvSpPr>
          <p:nvPr/>
        </p:nvSpPr>
        <p:spPr bwMode="auto">
          <a:xfrm>
            <a:off x="24384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8</a:t>
            </a:r>
          </a:p>
        </p:txBody>
      </p:sp>
      <p:sp>
        <p:nvSpPr>
          <p:cNvPr id="91143" name="Line 7"/>
          <p:cNvSpPr>
            <a:spLocks noChangeShapeType="1"/>
          </p:cNvSpPr>
          <p:nvPr/>
        </p:nvSpPr>
        <p:spPr bwMode="auto">
          <a:xfrm>
            <a:off x="1219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44" name="Line 8"/>
          <p:cNvSpPr>
            <a:spLocks noChangeShapeType="1"/>
          </p:cNvSpPr>
          <p:nvPr/>
        </p:nvSpPr>
        <p:spPr bwMode="auto">
          <a:xfrm>
            <a:off x="1600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45" name="Line 9"/>
          <p:cNvSpPr>
            <a:spLocks noChangeShapeType="1"/>
          </p:cNvSpPr>
          <p:nvPr/>
        </p:nvSpPr>
        <p:spPr bwMode="auto">
          <a:xfrm>
            <a:off x="1828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46" name="Line 10"/>
          <p:cNvSpPr>
            <a:spLocks noChangeShapeType="1"/>
          </p:cNvSpPr>
          <p:nvPr/>
        </p:nvSpPr>
        <p:spPr bwMode="auto">
          <a:xfrm>
            <a:off x="2209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47" name="Line 11"/>
          <p:cNvSpPr>
            <a:spLocks noChangeShapeType="1"/>
          </p:cNvSpPr>
          <p:nvPr/>
        </p:nvSpPr>
        <p:spPr bwMode="auto">
          <a:xfrm>
            <a:off x="2819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48" name="Line 12"/>
          <p:cNvSpPr>
            <a:spLocks noChangeShapeType="1"/>
          </p:cNvSpPr>
          <p:nvPr/>
        </p:nvSpPr>
        <p:spPr bwMode="auto">
          <a:xfrm>
            <a:off x="3048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49" name="Line 13"/>
          <p:cNvSpPr>
            <a:spLocks noChangeShapeType="1"/>
          </p:cNvSpPr>
          <p:nvPr/>
        </p:nvSpPr>
        <p:spPr bwMode="auto">
          <a:xfrm>
            <a:off x="3429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50" name="Line 14"/>
          <p:cNvSpPr>
            <a:spLocks noChangeShapeType="1"/>
          </p:cNvSpPr>
          <p:nvPr/>
        </p:nvSpPr>
        <p:spPr bwMode="auto">
          <a:xfrm>
            <a:off x="2438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51" name="AutoShape 15"/>
          <p:cNvSpPr>
            <a:spLocks noChangeArrowheads="1"/>
          </p:cNvSpPr>
          <p:nvPr/>
        </p:nvSpPr>
        <p:spPr bwMode="auto">
          <a:xfrm>
            <a:off x="2895600" y="16002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52" name="Rectangle 16"/>
          <p:cNvSpPr>
            <a:spLocks noChangeArrowheads="1"/>
          </p:cNvSpPr>
          <p:nvPr/>
        </p:nvSpPr>
        <p:spPr bwMode="auto">
          <a:xfrm>
            <a:off x="3124200" y="1752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12</a:t>
            </a:r>
          </a:p>
        </p:txBody>
      </p:sp>
      <p:sp>
        <p:nvSpPr>
          <p:cNvPr id="91153" name="Line 17"/>
          <p:cNvSpPr>
            <a:spLocks noChangeShapeType="1"/>
          </p:cNvSpPr>
          <p:nvPr/>
        </p:nvSpPr>
        <p:spPr bwMode="auto">
          <a:xfrm>
            <a:off x="3124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54" name="Line 18"/>
          <p:cNvSpPr>
            <a:spLocks noChangeShapeType="1"/>
          </p:cNvSpPr>
          <p:nvPr/>
        </p:nvSpPr>
        <p:spPr bwMode="auto">
          <a:xfrm>
            <a:off x="3505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55" name="Line 19"/>
          <p:cNvSpPr>
            <a:spLocks noChangeShapeType="1"/>
          </p:cNvSpPr>
          <p:nvPr/>
        </p:nvSpPr>
        <p:spPr bwMode="auto">
          <a:xfrm>
            <a:off x="3733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56" name="Line 20"/>
          <p:cNvSpPr>
            <a:spLocks noChangeShapeType="1"/>
          </p:cNvSpPr>
          <p:nvPr/>
        </p:nvSpPr>
        <p:spPr bwMode="auto">
          <a:xfrm>
            <a:off x="4114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57" name="Line 21"/>
          <p:cNvSpPr>
            <a:spLocks noChangeShapeType="1"/>
          </p:cNvSpPr>
          <p:nvPr/>
        </p:nvSpPr>
        <p:spPr bwMode="auto">
          <a:xfrm>
            <a:off x="4724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58" name="Line 22"/>
          <p:cNvSpPr>
            <a:spLocks noChangeShapeType="1"/>
          </p:cNvSpPr>
          <p:nvPr/>
        </p:nvSpPr>
        <p:spPr bwMode="auto">
          <a:xfrm>
            <a:off x="4953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59" name="Line 23"/>
          <p:cNvSpPr>
            <a:spLocks noChangeShapeType="1"/>
          </p:cNvSpPr>
          <p:nvPr/>
        </p:nvSpPr>
        <p:spPr bwMode="auto">
          <a:xfrm>
            <a:off x="5334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60" name="Line 24"/>
          <p:cNvSpPr>
            <a:spLocks noChangeShapeType="1"/>
          </p:cNvSpPr>
          <p:nvPr/>
        </p:nvSpPr>
        <p:spPr bwMode="auto">
          <a:xfrm>
            <a:off x="4343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61" name="AutoShape 25"/>
          <p:cNvSpPr>
            <a:spLocks noChangeArrowheads="1"/>
          </p:cNvSpPr>
          <p:nvPr/>
        </p:nvSpPr>
        <p:spPr bwMode="auto">
          <a:xfrm>
            <a:off x="50292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62" name="Rectangle 26"/>
          <p:cNvSpPr>
            <a:spLocks noChangeArrowheads="1"/>
          </p:cNvSpPr>
          <p:nvPr/>
        </p:nvSpPr>
        <p:spPr bwMode="auto">
          <a:xfrm>
            <a:off x="52578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13</a:t>
            </a:r>
          </a:p>
        </p:txBody>
      </p:sp>
      <p:sp>
        <p:nvSpPr>
          <p:cNvPr id="91163" name="Rectangle 27"/>
          <p:cNvSpPr>
            <a:spLocks noChangeArrowheads="1"/>
          </p:cNvSpPr>
          <p:nvPr/>
        </p:nvSpPr>
        <p:spPr bwMode="auto">
          <a:xfrm>
            <a:off x="57912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itchFamily="34" charset="0"/>
              </a:rPr>
              <a:t>27</a:t>
            </a:r>
          </a:p>
        </p:txBody>
      </p:sp>
      <p:sp>
        <p:nvSpPr>
          <p:cNvPr id="91164" name="Line 28"/>
          <p:cNvSpPr>
            <a:spLocks noChangeShapeType="1"/>
          </p:cNvSpPr>
          <p:nvPr/>
        </p:nvSpPr>
        <p:spPr bwMode="auto">
          <a:xfrm>
            <a:off x="5257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65" name="Line 29"/>
          <p:cNvSpPr>
            <a:spLocks noChangeShapeType="1"/>
          </p:cNvSpPr>
          <p:nvPr/>
        </p:nvSpPr>
        <p:spPr bwMode="auto">
          <a:xfrm>
            <a:off x="5638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66" name="Line 30"/>
          <p:cNvSpPr>
            <a:spLocks noChangeShapeType="1"/>
          </p:cNvSpPr>
          <p:nvPr/>
        </p:nvSpPr>
        <p:spPr bwMode="auto">
          <a:xfrm>
            <a:off x="5867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67" name="Line 31"/>
          <p:cNvSpPr>
            <a:spLocks noChangeShapeType="1"/>
          </p:cNvSpPr>
          <p:nvPr/>
        </p:nvSpPr>
        <p:spPr bwMode="auto">
          <a:xfrm>
            <a:off x="6248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68" name="Line 32"/>
          <p:cNvSpPr>
            <a:spLocks noChangeShapeType="1"/>
          </p:cNvSpPr>
          <p:nvPr/>
        </p:nvSpPr>
        <p:spPr bwMode="auto">
          <a:xfrm>
            <a:off x="6858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69" name="Line 33"/>
          <p:cNvSpPr>
            <a:spLocks noChangeShapeType="1"/>
          </p:cNvSpPr>
          <p:nvPr/>
        </p:nvSpPr>
        <p:spPr bwMode="auto">
          <a:xfrm>
            <a:off x="7086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70" name="Line 34"/>
          <p:cNvSpPr>
            <a:spLocks noChangeShapeType="1"/>
          </p:cNvSpPr>
          <p:nvPr/>
        </p:nvSpPr>
        <p:spPr bwMode="auto">
          <a:xfrm>
            <a:off x="7467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71" name="Line 35"/>
          <p:cNvSpPr>
            <a:spLocks noChangeShapeType="1"/>
          </p:cNvSpPr>
          <p:nvPr/>
        </p:nvSpPr>
        <p:spPr bwMode="auto">
          <a:xfrm>
            <a:off x="6477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72" name="Oval 36"/>
          <p:cNvSpPr>
            <a:spLocks noChangeArrowheads="1"/>
          </p:cNvSpPr>
          <p:nvPr/>
        </p:nvSpPr>
        <p:spPr bwMode="auto">
          <a:xfrm>
            <a:off x="990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73" name="Line 37"/>
          <p:cNvSpPr>
            <a:spLocks noChangeShapeType="1"/>
          </p:cNvSpPr>
          <p:nvPr/>
        </p:nvSpPr>
        <p:spPr bwMode="auto">
          <a:xfrm>
            <a:off x="1066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74" name="Rectangle 38"/>
          <p:cNvSpPr>
            <a:spLocks noChangeArrowheads="1"/>
          </p:cNvSpPr>
          <p:nvPr/>
        </p:nvSpPr>
        <p:spPr bwMode="auto">
          <a:xfrm>
            <a:off x="990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75" name="Oval 39"/>
          <p:cNvSpPr>
            <a:spLocks noChangeArrowheads="1"/>
          </p:cNvSpPr>
          <p:nvPr/>
        </p:nvSpPr>
        <p:spPr bwMode="auto">
          <a:xfrm>
            <a:off x="16002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76" name="Line 40"/>
          <p:cNvSpPr>
            <a:spLocks noChangeShapeType="1"/>
          </p:cNvSpPr>
          <p:nvPr/>
        </p:nvSpPr>
        <p:spPr bwMode="auto">
          <a:xfrm>
            <a:off x="16764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77" name="Rectangle 41"/>
          <p:cNvSpPr>
            <a:spLocks noChangeArrowheads="1"/>
          </p:cNvSpPr>
          <p:nvPr/>
        </p:nvSpPr>
        <p:spPr bwMode="auto">
          <a:xfrm>
            <a:off x="16002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78" name="Oval 42"/>
          <p:cNvSpPr>
            <a:spLocks noChangeArrowheads="1"/>
          </p:cNvSpPr>
          <p:nvPr/>
        </p:nvSpPr>
        <p:spPr bwMode="auto">
          <a:xfrm>
            <a:off x="2286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79" name="Line 43"/>
          <p:cNvSpPr>
            <a:spLocks noChangeShapeType="1"/>
          </p:cNvSpPr>
          <p:nvPr/>
        </p:nvSpPr>
        <p:spPr bwMode="auto">
          <a:xfrm>
            <a:off x="2362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80" name="Rectangle 44"/>
          <p:cNvSpPr>
            <a:spLocks noChangeArrowheads="1"/>
          </p:cNvSpPr>
          <p:nvPr/>
        </p:nvSpPr>
        <p:spPr bwMode="auto">
          <a:xfrm>
            <a:off x="2286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81" name="Oval 45"/>
          <p:cNvSpPr>
            <a:spLocks noChangeArrowheads="1"/>
          </p:cNvSpPr>
          <p:nvPr/>
        </p:nvSpPr>
        <p:spPr bwMode="auto">
          <a:xfrm>
            <a:off x="2895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82" name="Line 46"/>
          <p:cNvSpPr>
            <a:spLocks noChangeShapeType="1"/>
          </p:cNvSpPr>
          <p:nvPr/>
        </p:nvSpPr>
        <p:spPr bwMode="auto">
          <a:xfrm>
            <a:off x="2971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83" name="Rectangle 47"/>
          <p:cNvSpPr>
            <a:spLocks noChangeArrowheads="1"/>
          </p:cNvSpPr>
          <p:nvPr/>
        </p:nvSpPr>
        <p:spPr bwMode="auto">
          <a:xfrm>
            <a:off x="2895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84" name="Oval 48"/>
          <p:cNvSpPr>
            <a:spLocks noChangeArrowheads="1"/>
          </p:cNvSpPr>
          <p:nvPr/>
        </p:nvSpPr>
        <p:spPr bwMode="auto">
          <a:xfrm>
            <a:off x="50292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85" name="Line 49"/>
          <p:cNvSpPr>
            <a:spLocks noChangeShapeType="1"/>
          </p:cNvSpPr>
          <p:nvPr/>
        </p:nvSpPr>
        <p:spPr bwMode="auto">
          <a:xfrm>
            <a:off x="51054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86" name="Rectangle 50"/>
          <p:cNvSpPr>
            <a:spLocks noChangeArrowheads="1"/>
          </p:cNvSpPr>
          <p:nvPr/>
        </p:nvSpPr>
        <p:spPr bwMode="auto">
          <a:xfrm>
            <a:off x="50292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87" name="Oval 51"/>
          <p:cNvSpPr>
            <a:spLocks noChangeArrowheads="1"/>
          </p:cNvSpPr>
          <p:nvPr/>
        </p:nvSpPr>
        <p:spPr bwMode="auto">
          <a:xfrm>
            <a:off x="5715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88" name="Line 52"/>
          <p:cNvSpPr>
            <a:spLocks noChangeShapeType="1"/>
          </p:cNvSpPr>
          <p:nvPr/>
        </p:nvSpPr>
        <p:spPr bwMode="auto">
          <a:xfrm>
            <a:off x="5791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89" name="Rectangle 53"/>
          <p:cNvSpPr>
            <a:spLocks noChangeArrowheads="1"/>
          </p:cNvSpPr>
          <p:nvPr/>
        </p:nvSpPr>
        <p:spPr bwMode="auto">
          <a:xfrm>
            <a:off x="5715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90" name="Oval 54"/>
          <p:cNvSpPr>
            <a:spLocks noChangeArrowheads="1"/>
          </p:cNvSpPr>
          <p:nvPr/>
        </p:nvSpPr>
        <p:spPr bwMode="auto">
          <a:xfrm>
            <a:off x="6324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91" name="Line 55"/>
          <p:cNvSpPr>
            <a:spLocks noChangeShapeType="1"/>
          </p:cNvSpPr>
          <p:nvPr/>
        </p:nvSpPr>
        <p:spPr bwMode="auto">
          <a:xfrm>
            <a:off x="6400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92" name="Rectangle 56"/>
          <p:cNvSpPr>
            <a:spLocks noChangeArrowheads="1"/>
          </p:cNvSpPr>
          <p:nvPr/>
        </p:nvSpPr>
        <p:spPr bwMode="auto">
          <a:xfrm>
            <a:off x="6324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93" name="Oval 57"/>
          <p:cNvSpPr>
            <a:spLocks noChangeArrowheads="1"/>
          </p:cNvSpPr>
          <p:nvPr/>
        </p:nvSpPr>
        <p:spPr bwMode="auto">
          <a:xfrm>
            <a:off x="35814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94" name="Line 58"/>
          <p:cNvSpPr>
            <a:spLocks noChangeShapeType="1"/>
          </p:cNvSpPr>
          <p:nvPr/>
        </p:nvSpPr>
        <p:spPr bwMode="auto">
          <a:xfrm>
            <a:off x="3657600" y="1981200"/>
            <a:ext cx="2438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95" name="Oval 59"/>
          <p:cNvSpPr>
            <a:spLocks noChangeArrowheads="1"/>
          </p:cNvSpPr>
          <p:nvPr/>
        </p:nvSpPr>
        <p:spPr bwMode="auto">
          <a:xfrm>
            <a:off x="29718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96" name="Line 60"/>
          <p:cNvSpPr>
            <a:spLocks noChangeShapeType="1"/>
          </p:cNvSpPr>
          <p:nvPr/>
        </p:nvSpPr>
        <p:spPr bwMode="auto">
          <a:xfrm flipH="1">
            <a:off x="2286000" y="19812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197" name="Text Box 61"/>
          <p:cNvSpPr txBox="1">
            <a:spLocks noChangeArrowheads="1"/>
          </p:cNvSpPr>
          <p:nvPr/>
        </p:nvSpPr>
        <p:spPr bwMode="auto">
          <a:xfrm>
            <a:off x="533400" y="43434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pitchFamily="34" charset="0"/>
              </a:rPr>
              <a:t>We fall out of the tree at the child to the right of key 10.</a:t>
            </a:r>
          </a:p>
          <a:p>
            <a:pPr>
              <a:spcBef>
                <a:spcPct val="50000"/>
              </a:spcBef>
            </a:pPr>
            <a:r>
              <a:rPr lang="en-US" altLang="en-US" dirty="0">
                <a:latin typeface="Arial" pitchFamily="34" charset="0"/>
              </a:rPr>
              <a:t>But there is no more room in the left child of the root to hold 11.</a:t>
            </a:r>
          </a:p>
          <a:p>
            <a:pPr>
              <a:spcBef>
                <a:spcPct val="50000"/>
              </a:spcBef>
            </a:pPr>
            <a:r>
              <a:rPr lang="en-US" altLang="en-US" dirty="0">
                <a:latin typeface="Arial" pitchFamily="34" charset="0"/>
              </a:rPr>
              <a:t>Therefore, we must </a:t>
            </a:r>
            <a:r>
              <a:rPr lang="en-US" altLang="en-US" i="1" dirty="0">
                <a:latin typeface="Arial" pitchFamily="34" charset="0"/>
              </a:rPr>
              <a:t>split</a:t>
            </a:r>
            <a:r>
              <a:rPr lang="en-US" altLang="en-US" dirty="0">
                <a:latin typeface="Arial" pitchFamily="34" charset="0"/>
              </a:rPr>
              <a:t> this node</a:t>
            </a:r>
            <a:r>
              <a:rPr lang="en-US" altLang="en-US" dirty="0" smtClean="0">
                <a:latin typeface="Arial" pitchFamily="34" charset="0"/>
              </a:rPr>
              <a:t>...</a:t>
            </a:r>
            <a:endParaRPr lang="en-US" altLang="en-US" dirty="0" smtClean="0">
              <a:latin typeface="Arial" pitchFamily="34" charset="0"/>
            </a:endParaRPr>
          </a:p>
        </p:txBody>
      </p:sp>
      <p:sp>
        <p:nvSpPr>
          <p:cNvPr id="91198" name="Rectangle 62"/>
          <p:cNvSpPr>
            <a:spLocks noChangeArrowheads="1"/>
          </p:cNvSpPr>
          <p:nvPr/>
        </p:nvSpPr>
        <p:spPr bwMode="auto">
          <a:xfrm>
            <a:off x="2971800" y="3124200"/>
            <a:ext cx="466725"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10</a:t>
            </a:r>
            <a:endParaRPr lang="en-US" altLang="en-US">
              <a:solidFill>
                <a:schemeClr val="accent2"/>
              </a:solidFill>
              <a:latin typeface="Arial" pitchFamily="34" charset="0"/>
            </a:endParaRPr>
          </a:p>
        </p:txBody>
      </p:sp>
      <p:sp>
        <p:nvSpPr>
          <p:cNvPr id="91199" name="Oval 63"/>
          <p:cNvSpPr>
            <a:spLocks noChangeArrowheads="1"/>
          </p:cNvSpPr>
          <p:nvPr/>
        </p:nvSpPr>
        <p:spPr bwMode="auto">
          <a:xfrm>
            <a:off x="35052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200" name="Line 64"/>
          <p:cNvSpPr>
            <a:spLocks noChangeShapeType="1"/>
          </p:cNvSpPr>
          <p:nvPr/>
        </p:nvSpPr>
        <p:spPr bwMode="auto">
          <a:xfrm>
            <a:off x="35814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201" name="Rectangle 65"/>
          <p:cNvSpPr>
            <a:spLocks noChangeArrowheads="1"/>
          </p:cNvSpPr>
          <p:nvPr/>
        </p:nvSpPr>
        <p:spPr bwMode="auto">
          <a:xfrm>
            <a:off x="3505200" y="3810000"/>
            <a:ext cx="228600" cy="2286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1202" name="Rectangle 66"/>
          <p:cNvSpPr>
            <a:spLocks noChangeArrowheads="1"/>
          </p:cNvSpPr>
          <p:nvPr/>
        </p:nvSpPr>
        <p:spPr bwMode="auto">
          <a:xfrm>
            <a:off x="38100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latin typeface="Arial" pitchFamily="34" charset="0"/>
              </a:rPr>
              <a:t>11</a:t>
            </a:r>
          </a:p>
        </p:txBody>
      </p:sp>
      <p:sp>
        <p:nvSpPr>
          <p:cNvPr id="91203" name="Oval 67"/>
          <p:cNvSpPr>
            <a:spLocks noChangeArrowheads="1"/>
          </p:cNvSpPr>
          <p:nvPr/>
        </p:nvSpPr>
        <p:spPr bwMode="auto">
          <a:xfrm>
            <a:off x="3810000" y="2971800"/>
            <a:ext cx="685800" cy="685800"/>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222222"/>
                </a:solidFill>
                <a:effectLst/>
                <a:latin typeface="Arial" panose="020B0604020202020204" pitchFamily="34" charset="0"/>
              </a:rPr>
              <a:t>   </a:t>
            </a:r>
            <a:r>
              <a:rPr kumimoji="0" lang="en-US" altLang="en-US" sz="1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t>
            </a:r>
            <a:r>
              <a:rPr kumimoji="0" lang="en-US" altLang="en-US"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and   </a:t>
            </a:r>
            <a:r>
              <a:rPr kumimoji="0" lang="en-US" altLang="en-US" sz="1900" b="0" i="0" u="none" strike="noStrike" cap="none" normalizeH="0" baseline="0" smtClean="0">
                <a:ln>
                  <a:noFill/>
                </a:ln>
                <a:solidFill>
                  <a:schemeClr val="tx1"/>
                </a:solidFill>
                <a:effectLst/>
              </a:rPr>
              <a:t> </a:t>
            </a:r>
            <a:endParaRPr kumimoji="0" lang="en-US" altLang="en-US"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endParaRPr>
          </a:p>
        </p:txBody>
      </p:sp>
      <p:sp>
        <p:nvSpPr>
          <p:cNvPr id="3" name="AutoShape 2" descr="\lfloor x\rfloor "/>
          <p:cNvSpPr>
            <a:spLocks noChangeAspect="1" noChangeArrowheads="1"/>
          </p:cNvSpPr>
          <p:nvPr/>
        </p:nvSpPr>
        <p:spPr bwMode="auto">
          <a:xfrm>
            <a:off x="1619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lceil x\rceil "/>
          <p:cNvSpPr>
            <a:spLocks noChangeAspect="1" noChangeArrowheads="1"/>
          </p:cNvSpPr>
          <p:nvPr/>
        </p:nvSpPr>
        <p:spPr bwMode="auto">
          <a:xfrm>
            <a:off x="5429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t>
            </a:r>
            <a:r>
              <a:rPr kumimoji="0" lang="en-US" altLang="en-US" sz="1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t>
            </a:r>
            <a:r>
              <a:rPr kumimoji="0" lang="en-US" altLang="en-US"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and   </a:t>
            </a:r>
            <a:r>
              <a:rPr kumimoji="0" lang="en-US" altLang="en-US" sz="1900" b="0" i="0" u="none" strike="noStrike" cap="none" normalizeH="0" baseline="0" smtClean="0">
                <a:ln>
                  <a:noFill/>
                </a:ln>
                <a:solidFill>
                  <a:schemeClr val="tx1"/>
                </a:solidFill>
                <a:effectLst/>
              </a:rPr>
              <a:t> </a:t>
            </a:r>
            <a:endParaRPr kumimoji="0" lang="en-US" altLang="en-US"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endParaRPr>
          </a:p>
        </p:txBody>
      </p:sp>
      <p:sp>
        <p:nvSpPr>
          <p:cNvPr id="6" name="AutoShape 5" descr="\lfloor x\rfloor "/>
          <p:cNvSpPr>
            <a:spLocks noChangeAspect="1" noChangeArrowheads="1"/>
          </p:cNvSpPr>
          <p:nvPr/>
        </p:nvSpPr>
        <p:spPr bwMode="auto">
          <a:xfrm>
            <a:off x="3143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lceil x\rceil "/>
          <p:cNvSpPr>
            <a:spLocks noChangeAspect="1" noChangeArrowheads="1"/>
          </p:cNvSpPr>
          <p:nvPr/>
        </p:nvSpPr>
        <p:spPr bwMode="auto">
          <a:xfrm>
            <a:off x="6953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340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lide Number Placeholder 4"/>
          <p:cNvSpPr>
            <a:spLocks noGrp="1"/>
          </p:cNvSpPr>
          <p:nvPr>
            <p:ph type="sldNum" sz="quarter" idx="12"/>
          </p:nvPr>
        </p:nvSpPr>
        <p:spPr/>
        <p:txBody>
          <a:bodyPr/>
          <a:lstStyle/>
          <a:p>
            <a:fld id="{D2E3FBD7-2428-40E1-B5DF-F6D3DFA3A5D1}" type="slidenum">
              <a:rPr lang="en-US" altLang="en-US"/>
              <a:pPr/>
              <a:t>32</a:t>
            </a:fld>
            <a:endParaRPr lang="en-US" altLang="en-US"/>
          </a:p>
        </p:txBody>
      </p:sp>
      <p:sp>
        <p:nvSpPr>
          <p:cNvPr id="92162"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Insert 11 (Continued)</a:t>
            </a:r>
          </a:p>
        </p:txBody>
      </p:sp>
      <p:sp>
        <p:nvSpPr>
          <p:cNvPr id="92163" name="AutoShape 3"/>
          <p:cNvSpPr>
            <a:spLocks noChangeArrowheads="1"/>
          </p:cNvSpPr>
          <p:nvPr/>
        </p:nvSpPr>
        <p:spPr bwMode="auto">
          <a:xfrm>
            <a:off x="3048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64" name="Rectangle 4"/>
          <p:cNvSpPr>
            <a:spLocks noChangeArrowheads="1"/>
          </p:cNvSpPr>
          <p:nvPr/>
        </p:nvSpPr>
        <p:spPr bwMode="auto">
          <a:xfrm>
            <a:off x="5334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a:t>
            </a:r>
          </a:p>
        </p:txBody>
      </p:sp>
      <p:sp>
        <p:nvSpPr>
          <p:cNvPr id="92165" name="Rectangle 5"/>
          <p:cNvSpPr>
            <a:spLocks noChangeArrowheads="1"/>
          </p:cNvSpPr>
          <p:nvPr/>
        </p:nvSpPr>
        <p:spPr bwMode="auto">
          <a:xfrm>
            <a:off x="12192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3</a:t>
            </a:r>
          </a:p>
        </p:txBody>
      </p:sp>
      <p:sp>
        <p:nvSpPr>
          <p:cNvPr id="92167" name="Line 7"/>
          <p:cNvSpPr>
            <a:spLocks noChangeShapeType="1"/>
          </p:cNvSpPr>
          <p:nvPr/>
        </p:nvSpPr>
        <p:spPr bwMode="auto">
          <a:xfrm>
            <a:off x="533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68" name="Line 8"/>
          <p:cNvSpPr>
            <a:spLocks noChangeShapeType="1"/>
          </p:cNvSpPr>
          <p:nvPr/>
        </p:nvSpPr>
        <p:spPr bwMode="auto">
          <a:xfrm>
            <a:off x="914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69" name="Line 9"/>
          <p:cNvSpPr>
            <a:spLocks noChangeShapeType="1"/>
          </p:cNvSpPr>
          <p:nvPr/>
        </p:nvSpPr>
        <p:spPr bwMode="auto">
          <a:xfrm>
            <a:off x="1143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70" name="Line 10"/>
          <p:cNvSpPr>
            <a:spLocks noChangeShapeType="1"/>
          </p:cNvSpPr>
          <p:nvPr/>
        </p:nvSpPr>
        <p:spPr bwMode="auto">
          <a:xfrm>
            <a:off x="1524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71" name="Line 11"/>
          <p:cNvSpPr>
            <a:spLocks noChangeShapeType="1"/>
          </p:cNvSpPr>
          <p:nvPr/>
        </p:nvSpPr>
        <p:spPr bwMode="auto">
          <a:xfrm>
            <a:off x="2133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72" name="Line 12"/>
          <p:cNvSpPr>
            <a:spLocks noChangeShapeType="1"/>
          </p:cNvSpPr>
          <p:nvPr/>
        </p:nvSpPr>
        <p:spPr bwMode="auto">
          <a:xfrm>
            <a:off x="2362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73" name="Line 13"/>
          <p:cNvSpPr>
            <a:spLocks noChangeShapeType="1"/>
          </p:cNvSpPr>
          <p:nvPr/>
        </p:nvSpPr>
        <p:spPr bwMode="auto">
          <a:xfrm>
            <a:off x="2743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74" name="Line 14"/>
          <p:cNvSpPr>
            <a:spLocks noChangeShapeType="1"/>
          </p:cNvSpPr>
          <p:nvPr/>
        </p:nvSpPr>
        <p:spPr bwMode="auto">
          <a:xfrm>
            <a:off x="1752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75" name="AutoShape 15"/>
          <p:cNvSpPr>
            <a:spLocks noChangeArrowheads="1"/>
          </p:cNvSpPr>
          <p:nvPr/>
        </p:nvSpPr>
        <p:spPr bwMode="auto">
          <a:xfrm>
            <a:off x="2895600" y="16002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76" name="Rectangle 16"/>
          <p:cNvSpPr>
            <a:spLocks noChangeArrowheads="1"/>
          </p:cNvSpPr>
          <p:nvPr/>
        </p:nvSpPr>
        <p:spPr bwMode="auto">
          <a:xfrm>
            <a:off x="3657600" y="1752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12</a:t>
            </a:r>
          </a:p>
        </p:txBody>
      </p:sp>
      <p:sp>
        <p:nvSpPr>
          <p:cNvPr id="92177" name="Line 17"/>
          <p:cNvSpPr>
            <a:spLocks noChangeShapeType="1"/>
          </p:cNvSpPr>
          <p:nvPr/>
        </p:nvSpPr>
        <p:spPr bwMode="auto">
          <a:xfrm>
            <a:off x="3124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78" name="Line 18"/>
          <p:cNvSpPr>
            <a:spLocks noChangeShapeType="1"/>
          </p:cNvSpPr>
          <p:nvPr/>
        </p:nvSpPr>
        <p:spPr bwMode="auto">
          <a:xfrm>
            <a:off x="3505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79" name="Line 19"/>
          <p:cNvSpPr>
            <a:spLocks noChangeShapeType="1"/>
          </p:cNvSpPr>
          <p:nvPr/>
        </p:nvSpPr>
        <p:spPr bwMode="auto">
          <a:xfrm>
            <a:off x="3733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80" name="Line 20"/>
          <p:cNvSpPr>
            <a:spLocks noChangeShapeType="1"/>
          </p:cNvSpPr>
          <p:nvPr/>
        </p:nvSpPr>
        <p:spPr bwMode="auto">
          <a:xfrm>
            <a:off x="4114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81" name="Line 21"/>
          <p:cNvSpPr>
            <a:spLocks noChangeShapeType="1"/>
          </p:cNvSpPr>
          <p:nvPr/>
        </p:nvSpPr>
        <p:spPr bwMode="auto">
          <a:xfrm>
            <a:off x="4724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82" name="Line 22"/>
          <p:cNvSpPr>
            <a:spLocks noChangeShapeType="1"/>
          </p:cNvSpPr>
          <p:nvPr/>
        </p:nvSpPr>
        <p:spPr bwMode="auto">
          <a:xfrm>
            <a:off x="4953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83" name="Line 23"/>
          <p:cNvSpPr>
            <a:spLocks noChangeShapeType="1"/>
          </p:cNvSpPr>
          <p:nvPr/>
        </p:nvSpPr>
        <p:spPr bwMode="auto">
          <a:xfrm>
            <a:off x="5334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84" name="Line 24"/>
          <p:cNvSpPr>
            <a:spLocks noChangeShapeType="1"/>
          </p:cNvSpPr>
          <p:nvPr/>
        </p:nvSpPr>
        <p:spPr bwMode="auto">
          <a:xfrm>
            <a:off x="4343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85" name="AutoShape 25"/>
          <p:cNvSpPr>
            <a:spLocks noChangeArrowheads="1"/>
          </p:cNvSpPr>
          <p:nvPr/>
        </p:nvSpPr>
        <p:spPr bwMode="auto">
          <a:xfrm>
            <a:off x="62484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86" name="Rectangle 26"/>
          <p:cNvSpPr>
            <a:spLocks noChangeArrowheads="1"/>
          </p:cNvSpPr>
          <p:nvPr/>
        </p:nvSpPr>
        <p:spPr bwMode="auto">
          <a:xfrm>
            <a:off x="64770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13</a:t>
            </a:r>
          </a:p>
        </p:txBody>
      </p:sp>
      <p:sp>
        <p:nvSpPr>
          <p:cNvPr id="92187" name="Rectangle 27"/>
          <p:cNvSpPr>
            <a:spLocks noChangeArrowheads="1"/>
          </p:cNvSpPr>
          <p:nvPr/>
        </p:nvSpPr>
        <p:spPr bwMode="auto">
          <a:xfrm>
            <a:off x="70104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27</a:t>
            </a:r>
          </a:p>
        </p:txBody>
      </p:sp>
      <p:sp>
        <p:nvSpPr>
          <p:cNvPr id="92188" name="Line 28"/>
          <p:cNvSpPr>
            <a:spLocks noChangeShapeType="1"/>
          </p:cNvSpPr>
          <p:nvPr/>
        </p:nvSpPr>
        <p:spPr bwMode="auto">
          <a:xfrm>
            <a:off x="6477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89" name="Line 29"/>
          <p:cNvSpPr>
            <a:spLocks noChangeShapeType="1"/>
          </p:cNvSpPr>
          <p:nvPr/>
        </p:nvSpPr>
        <p:spPr bwMode="auto">
          <a:xfrm>
            <a:off x="6858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90" name="Line 30"/>
          <p:cNvSpPr>
            <a:spLocks noChangeShapeType="1"/>
          </p:cNvSpPr>
          <p:nvPr/>
        </p:nvSpPr>
        <p:spPr bwMode="auto">
          <a:xfrm>
            <a:off x="7086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91" name="Line 31"/>
          <p:cNvSpPr>
            <a:spLocks noChangeShapeType="1"/>
          </p:cNvSpPr>
          <p:nvPr/>
        </p:nvSpPr>
        <p:spPr bwMode="auto">
          <a:xfrm>
            <a:off x="7467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92" name="Line 32"/>
          <p:cNvSpPr>
            <a:spLocks noChangeShapeType="1"/>
          </p:cNvSpPr>
          <p:nvPr/>
        </p:nvSpPr>
        <p:spPr bwMode="auto">
          <a:xfrm>
            <a:off x="8077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93" name="Line 33"/>
          <p:cNvSpPr>
            <a:spLocks noChangeShapeType="1"/>
          </p:cNvSpPr>
          <p:nvPr/>
        </p:nvSpPr>
        <p:spPr bwMode="auto">
          <a:xfrm>
            <a:off x="8305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94" name="Line 34"/>
          <p:cNvSpPr>
            <a:spLocks noChangeShapeType="1"/>
          </p:cNvSpPr>
          <p:nvPr/>
        </p:nvSpPr>
        <p:spPr bwMode="auto">
          <a:xfrm>
            <a:off x="8686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95" name="Line 35"/>
          <p:cNvSpPr>
            <a:spLocks noChangeShapeType="1"/>
          </p:cNvSpPr>
          <p:nvPr/>
        </p:nvSpPr>
        <p:spPr bwMode="auto">
          <a:xfrm>
            <a:off x="7696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96" name="Oval 36"/>
          <p:cNvSpPr>
            <a:spLocks noChangeArrowheads="1"/>
          </p:cNvSpPr>
          <p:nvPr/>
        </p:nvSpPr>
        <p:spPr bwMode="auto">
          <a:xfrm>
            <a:off x="3048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97" name="Line 37"/>
          <p:cNvSpPr>
            <a:spLocks noChangeShapeType="1"/>
          </p:cNvSpPr>
          <p:nvPr/>
        </p:nvSpPr>
        <p:spPr bwMode="auto">
          <a:xfrm>
            <a:off x="3810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98" name="Rectangle 38"/>
          <p:cNvSpPr>
            <a:spLocks noChangeArrowheads="1"/>
          </p:cNvSpPr>
          <p:nvPr/>
        </p:nvSpPr>
        <p:spPr bwMode="auto">
          <a:xfrm>
            <a:off x="3048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199" name="Oval 39"/>
          <p:cNvSpPr>
            <a:spLocks noChangeArrowheads="1"/>
          </p:cNvSpPr>
          <p:nvPr/>
        </p:nvSpPr>
        <p:spPr bwMode="auto">
          <a:xfrm>
            <a:off x="914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00" name="Line 40"/>
          <p:cNvSpPr>
            <a:spLocks noChangeShapeType="1"/>
          </p:cNvSpPr>
          <p:nvPr/>
        </p:nvSpPr>
        <p:spPr bwMode="auto">
          <a:xfrm>
            <a:off x="990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01" name="Rectangle 41"/>
          <p:cNvSpPr>
            <a:spLocks noChangeArrowheads="1"/>
          </p:cNvSpPr>
          <p:nvPr/>
        </p:nvSpPr>
        <p:spPr bwMode="auto">
          <a:xfrm>
            <a:off x="914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02" name="Oval 42"/>
          <p:cNvSpPr>
            <a:spLocks noChangeArrowheads="1"/>
          </p:cNvSpPr>
          <p:nvPr/>
        </p:nvSpPr>
        <p:spPr bwMode="auto">
          <a:xfrm>
            <a:off x="16002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03" name="Line 43"/>
          <p:cNvSpPr>
            <a:spLocks noChangeShapeType="1"/>
          </p:cNvSpPr>
          <p:nvPr/>
        </p:nvSpPr>
        <p:spPr bwMode="auto">
          <a:xfrm>
            <a:off x="16764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04" name="Rectangle 44"/>
          <p:cNvSpPr>
            <a:spLocks noChangeArrowheads="1"/>
          </p:cNvSpPr>
          <p:nvPr/>
        </p:nvSpPr>
        <p:spPr bwMode="auto">
          <a:xfrm>
            <a:off x="16002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08" name="Oval 48"/>
          <p:cNvSpPr>
            <a:spLocks noChangeArrowheads="1"/>
          </p:cNvSpPr>
          <p:nvPr/>
        </p:nvSpPr>
        <p:spPr bwMode="auto">
          <a:xfrm>
            <a:off x="6248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09" name="Line 49"/>
          <p:cNvSpPr>
            <a:spLocks noChangeShapeType="1"/>
          </p:cNvSpPr>
          <p:nvPr/>
        </p:nvSpPr>
        <p:spPr bwMode="auto">
          <a:xfrm>
            <a:off x="6324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10" name="Rectangle 50"/>
          <p:cNvSpPr>
            <a:spLocks noChangeArrowheads="1"/>
          </p:cNvSpPr>
          <p:nvPr/>
        </p:nvSpPr>
        <p:spPr bwMode="auto">
          <a:xfrm>
            <a:off x="6248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11" name="Oval 51"/>
          <p:cNvSpPr>
            <a:spLocks noChangeArrowheads="1"/>
          </p:cNvSpPr>
          <p:nvPr/>
        </p:nvSpPr>
        <p:spPr bwMode="auto">
          <a:xfrm>
            <a:off x="69342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12" name="Line 52"/>
          <p:cNvSpPr>
            <a:spLocks noChangeShapeType="1"/>
          </p:cNvSpPr>
          <p:nvPr/>
        </p:nvSpPr>
        <p:spPr bwMode="auto">
          <a:xfrm>
            <a:off x="70104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13" name="Rectangle 53"/>
          <p:cNvSpPr>
            <a:spLocks noChangeArrowheads="1"/>
          </p:cNvSpPr>
          <p:nvPr/>
        </p:nvSpPr>
        <p:spPr bwMode="auto">
          <a:xfrm>
            <a:off x="69342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14" name="Oval 54"/>
          <p:cNvSpPr>
            <a:spLocks noChangeArrowheads="1"/>
          </p:cNvSpPr>
          <p:nvPr/>
        </p:nvSpPr>
        <p:spPr bwMode="auto">
          <a:xfrm>
            <a:off x="75438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15" name="Line 55"/>
          <p:cNvSpPr>
            <a:spLocks noChangeShapeType="1"/>
          </p:cNvSpPr>
          <p:nvPr/>
        </p:nvSpPr>
        <p:spPr bwMode="auto">
          <a:xfrm>
            <a:off x="76200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16" name="Rectangle 56"/>
          <p:cNvSpPr>
            <a:spLocks noChangeArrowheads="1"/>
          </p:cNvSpPr>
          <p:nvPr/>
        </p:nvSpPr>
        <p:spPr bwMode="auto">
          <a:xfrm>
            <a:off x="75438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17" name="Oval 57"/>
          <p:cNvSpPr>
            <a:spLocks noChangeArrowheads="1"/>
          </p:cNvSpPr>
          <p:nvPr/>
        </p:nvSpPr>
        <p:spPr bwMode="auto">
          <a:xfrm>
            <a:off x="35814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18" name="Line 58"/>
          <p:cNvSpPr>
            <a:spLocks noChangeShapeType="1"/>
          </p:cNvSpPr>
          <p:nvPr/>
        </p:nvSpPr>
        <p:spPr bwMode="auto">
          <a:xfrm>
            <a:off x="4267200" y="1981200"/>
            <a:ext cx="2971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19" name="Oval 59"/>
          <p:cNvSpPr>
            <a:spLocks noChangeArrowheads="1"/>
          </p:cNvSpPr>
          <p:nvPr/>
        </p:nvSpPr>
        <p:spPr bwMode="auto">
          <a:xfrm>
            <a:off x="29718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20" name="Line 60"/>
          <p:cNvSpPr>
            <a:spLocks noChangeShapeType="1"/>
          </p:cNvSpPr>
          <p:nvPr/>
        </p:nvSpPr>
        <p:spPr bwMode="auto">
          <a:xfrm flipH="1">
            <a:off x="2286000" y="19812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21" name="Text Box 61"/>
          <p:cNvSpPr txBox="1">
            <a:spLocks noChangeArrowheads="1"/>
          </p:cNvSpPr>
          <p:nvPr/>
        </p:nvSpPr>
        <p:spPr bwMode="auto">
          <a:xfrm>
            <a:off x="533400" y="4343400"/>
            <a:ext cx="815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smtClean="0">
                <a:latin typeface="Arial" pitchFamily="34" charset="0"/>
              </a:rPr>
              <a:t>The </a:t>
            </a:r>
            <a:r>
              <a:rPr lang="en-US" altLang="en-US" dirty="0">
                <a:latin typeface="Arial" pitchFamily="34" charset="0"/>
              </a:rPr>
              <a:t>parent gets one new child.  (If the parent become </a:t>
            </a:r>
            <a:r>
              <a:rPr lang="en-US" altLang="en-US" dirty="0" smtClean="0">
                <a:latin typeface="Arial" pitchFamily="34" charset="0"/>
              </a:rPr>
              <a:t>overflow, </a:t>
            </a:r>
            <a:r>
              <a:rPr lang="en-US" altLang="en-US" dirty="0">
                <a:latin typeface="Arial" pitchFamily="34" charset="0"/>
              </a:rPr>
              <a:t>then it, too, will have to be split).</a:t>
            </a:r>
          </a:p>
        </p:txBody>
      </p:sp>
      <p:sp>
        <p:nvSpPr>
          <p:cNvPr id="92228" name="AutoShape 68"/>
          <p:cNvSpPr>
            <a:spLocks noChangeArrowheads="1"/>
          </p:cNvSpPr>
          <p:nvPr/>
        </p:nvSpPr>
        <p:spPr bwMode="auto">
          <a:xfrm>
            <a:off x="3276600" y="2971800"/>
            <a:ext cx="2667000" cy="685800"/>
          </a:xfrm>
          <a:prstGeom prst="roundRect">
            <a:avLst>
              <a:gd name="adj" fmla="val 16667"/>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29" name="Rectangle 69"/>
          <p:cNvSpPr>
            <a:spLocks noChangeArrowheads="1"/>
          </p:cNvSpPr>
          <p:nvPr/>
        </p:nvSpPr>
        <p:spPr bwMode="auto">
          <a:xfrm>
            <a:off x="35052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10</a:t>
            </a:r>
          </a:p>
        </p:txBody>
      </p:sp>
      <p:sp>
        <p:nvSpPr>
          <p:cNvPr id="92230" name="Rectangle 70"/>
          <p:cNvSpPr>
            <a:spLocks noChangeArrowheads="1"/>
          </p:cNvSpPr>
          <p:nvPr/>
        </p:nvSpPr>
        <p:spPr bwMode="auto">
          <a:xfrm>
            <a:off x="41148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11</a:t>
            </a:r>
          </a:p>
        </p:txBody>
      </p:sp>
      <p:sp>
        <p:nvSpPr>
          <p:cNvPr id="92232" name="Line 72"/>
          <p:cNvSpPr>
            <a:spLocks noChangeShapeType="1"/>
          </p:cNvSpPr>
          <p:nvPr/>
        </p:nvSpPr>
        <p:spPr bwMode="auto">
          <a:xfrm>
            <a:off x="3505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33" name="Line 73"/>
          <p:cNvSpPr>
            <a:spLocks noChangeShapeType="1"/>
          </p:cNvSpPr>
          <p:nvPr/>
        </p:nvSpPr>
        <p:spPr bwMode="auto">
          <a:xfrm>
            <a:off x="3886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34" name="Line 74"/>
          <p:cNvSpPr>
            <a:spLocks noChangeShapeType="1"/>
          </p:cNvSpPr>
          <p:nvPr/>
        </p:nvSpPr>
        <p:spPr bwMode="auto">
          <a:xfrm>
            <a:off x="4114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35" name="Line 75"/>
          <p:cNvSpPr>
            <a:spLocks noChangeShapeType="1"/>
          </p:cNvSpPr>
          <p:nvPr/>
        </p:nvSpPr>
        <p:spPr bwMode="auto">
          <a:xfrm>
            <a:off x="4495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36" name="Line 76"/>
          <p:cNvSpPr>
            <a:spLocks noChangeShapeType="1"/>
          </p:cNvSpPr>
          <p:nvPr/>
        </p:nvSpPr>
        <p:spPr bwMode="auto">
          <a:xfrm>
            <a:off x="5105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37" name="Line 77"/>
          <p:cNvSpPr>
            <a:spLocks noChangeShapeType="1"/>
          </p:cNvSpPr>
          <p:nvPr/>
        </p:nvSpPr>
        <p:spPr bwMode="auto">
          <a:xfrm>
            <a:off x="5334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38" name="Line 78"/>
          <p:cNvSpPr>
            <a:spLocks noChangeShapeType="1"/>
          </p:cNvSpPr>
          <p:nvPr/>
        </p:nvSpPr>
        <p:spPr bwMode="auto">
          <a:xfrm>
            <a:off x="5715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39" name="Line 79"/>
          <p:cNvSpPr>
            <a:spLocks noChangeShapeType="1"/>
          </p:cNvSpPr>
          <p:nvPr/>
        </p:nvSpPr>
        <p:spPr bwMode="auto">
          <a:xfrm>
            <a:off x="4724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40" name="Oval 80"/>
          <p:cNvSpPr>
            <a:spLocks noChangeArrowheads="1"/>
          </p:cNvSpPr>
          <p:nvPr/>
        </p:nvSpPr>
        <p:spPr bwMode="auto">
          <a:xfrm>
            <a:off x="3276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41" name="Line 81"/>
          <p:cNvSpPr>
            <a:spLocks noChangeShapeType="1"/>
          </p:cNvSpPr>
          <p:nvPr/>
        </p:nvSpPr>
        <p:spPr bwMode="auto">
          <a:xfrm>
            <a:off x="3352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42" name="Rectangle 82"/>
          <p:cNvSpPr>
            <a:spLocks noChangeArrowheads="1"/>
          </p:cNvSpPr>
          <p:nvPr/>
        </p:nvSpPr>
        <p:spPr bwMode="auto">
          <a:xfrm>
            <a:off x="3276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43" name="Oval 83"/>
          <p:cNvSpPr>
            <a:spLocks noChangeArrowheads="1"/>
          </p:cNvSpPr>
          <p:nvPr/>
        </p:nvSpPr>
        <p:spPr bwMode="auto">
          <a:xfrm>
            <a:off x="38862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44" name="Line 84"/>
          <p:cNvSpPr>
            <a:spLocks noChangeShapeType="1"/>
          </p:cNvSpPr>
          <p:nvPr/>
        </p:nvSpPr>
        <p:spPr bwMode="auto">
          <a:xfrm>
            <a:off x="39624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45" name="Rectangle 85"/>
          <p:cNvSpPr>
            <a:spLocks noChangeArrowheads="1"/>
          </p:cNvSpPr>
          <p:nvPr/>
        </p:nvSpPr>
        <p:spPr bwMode="auto">
          <a:xfrm>
            <a:off x="38862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46" name="Oval 86"/>
          <p:cNvSpPr>
            <a:spLocks noChangeArrowheads="1"/>
          </p:cNvSpPr>
          <p:nvPr/>
        </p:nvSpPr>
        <p:spPr bwMode="auto">
          <a:xfrm>
            <a:off x="4572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47" name="Line 87"/>
          <p:cNvSpPr>
            <a:spLocks noChangeShapeType="1"/>
          </p:cNvSpPr>
          <p:nvPr/>
        </p:nvSpPr>
        <p:spPr bwMode="auto">
          <a:xfrm>
            <a:off x="4648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48" name="Rectangle 88"/>
          <p:cNvSpPr>
            <a:spLocks noChangeArrowheads="1"/>
          </p:cNvSpPr>
          <p:nvPr/>
        </p:nvSpPr>
        <p:spPr bwMode="auto">
          <a:xfrm>
            <a:off x="4572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56" name="Line 96"/>
          <p:cNvSpPr>
            <a:spLocks noChangeShapeType="1"/>
          </p:cNvSpPr>
          <p:nvPr/>
        </p:nvSpPr>
        <p:spPr bwMode="auto">
          <a:xfrm>
            <a:off x="3657600" y="1981200"/>
            <a:ext cx="914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57" name="Oval 97"/>
          <p:cNvSpPr>
            <a:spLocks noChangeArrowheads="1"/>
          </p:cNvSpPr>
          <p:nvPr/>
        </p:nvSpPr>
        <p:spPr bwMode="auto">
          <a:xfrm>
            <a:off x="41910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2258" name="Rectangle 98"/>
          <p:cNvSpPr>
            <a:spLocks noChangeArrowheads="1"/>
          </p:cNvSpPr>
          <p:nvPr/>
        </p:nvSpPr>
        <p:spPr bwMode="auto">
          <a:xfrm>
            <a:off x="3124200" y="17526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8</a:t>
            </a:r>
          </a:p>
        </p:txBody>
      </p:sp>
    </p:spTree>
    <p:extLst>
      <p:ext uri="{BB962C8B-B14F-4D97-AF65-F5344CB8AC3E}">
        <p14:creationId xmlns:p14="http://schemas.microsoft.com/office/powerpoint/2010/main" val="363161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lide Number Placeholder 4"/>
          <p:cNvSpPr>
            <a:spLocks noGrp="1"/>
          </p:cNvSpPr>
          <p:nvPr>
            <p:ph type="sldNum" sz="quarter" idx="12"/>
          </p:nvPr>
        </p:nvSpPr>
        <p:spPr/>
        <p:txBody>
          <a:bodyPr/>
          <a:lstStyle/>
          <a:p>
            <a:fld id="{EEBF7D3A-CC3A-4946-9108-49250C408F4A}" type="slidenum">
              <a:rPr lang="en-US" altLang="en-US"/>
              <a:pPr/>
              <a:t>33</a:t>
            </a:fld>
            <a:endParaRPr lang="en-US" altLang="en-US"/>
          </a:p>
        </p:txBody>
      </p:sp>
      <p:sp>
        <p:nvSpPr>
          <p:cNvPr id="93186"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Remove 8</a:t>
            </a:r>
          </a:p>
        </p:txBody>
      </p:sp>
      <p:sp>
        <p:nvSpPr>
          <p:cNvPr id="93187" name="AutoShape 3"/>
          <p:cNvSpPr>
            <a:spLocks noChangeArrowheads="1"/>
          </p:cNvSpPr>
          <p:nvPr/>
        </p:nvSpPr>
        <p:spPr bwMode="auto">
          <a:xfrm>
            <a:off x="3048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188" name="Rectangle 4"/>
          <p:cNvSpPr>
            <a:spLocks noChangeArrowheads="1"/>
          </p:cNvSpPr>
          <p:nvPr/>
        </p:nvSpPr>
        <p:spPr bwMode="auto">
          <a:xfrm>
            <a:off x="5334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a:t>
            </a:r>
          </a:p>
        </p:txBody>
      </p:sp>
      <p:sp>
        <p:nvSpPr>
          <p:cNvPr id="93189" name="Rectangle 5"/>
          <p:cNvSpPr>
            <a:spLocks noChangeArrowheads="1"/>
          </p:cNvSpPr>
          <p:nvPr/>
        </p:nvSpPr>
        <p:spPr bwMode="auto">
          <a:xfrm>
            <a:off x="12192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3</a:t>
            </a:r>
          </a:p>
        </p:txBody>
      </p:sp>
      <p:sp>
        <p:nvSpPr>
          <p:cNvPr id="93190" name="Line 6"/>
          <p:cNvSpPr>
            <a:spLocks noChangeShapeType="1"/>
          </p:cNvSpPr>
          <p:nvPr/>
        </p:nvSpPr>
        <p:spPr bwMode="auto">
          <a:xfrm>
            <a:off x="533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191" name="Line 7"/>
          <p:cNvSpPr>
            <a:spLocks noChangeShapeType="1"/>
          </p:cNvSpPr>
          <p:nvPr/>
        </p:nvSpPr>
        <p:spPr bwMode="auto">
          <a:xfrm>
            <a:off x="914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192" name="Line 8"/>
          <p:cNvSpPr>
            <a:spLocks noChangeShapeType="1"/>
          </p:cNvSpPr>
          <p:nvPr/>
        </p:nvSpPr>
        <p:spPr bwMode="auto">
          <a:xfrm>
            <a:off x="1143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193" name="Line 9"/>
          <p:cNvSpPr>
            <a:spLocks noChangeShapeType="1"/>
          </p:cNvSpPr>
          <p:nvPr/>
        </p:nvSpPr>
        <p:spPr bwMode="auto">
          <a:xfrm>
            <a:off x="1524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194" name="Line 10"/>
          <p:cNvSpPr>
            <a:spLocks noChangeShapeType="1"/>
          </p:cNvSpPr>
          <p:nvPr/>
        </p:nvSpPr>
        <p:spPr bwMode="auto">
          <a:xfrm>
            <a:off x="2133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195" name="Line 11"/>
          <p:cNvSpPr>
            <a:spLocks noChangeShapeType="1"/>
          </p:cNvSpPr>
          <p:nvPr/>
        </p:nvSpPr>
        <p:spPr bwMode="auto">
          <a:xfrm>
            <a:off x="2362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196" name="Line 12"/>
          <p:cNvSpPr>
            <a:spLocks noChangeShapeType="1"/>
          </p:cNvSpPr>
          <p:nvPr/>
        </p:nvSpPr>
        <p:spPr bwMode="auto">
          <a:xfrm>
            <a:off x="2743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197" name="Line 13"/>
          <p:cNvSpPr>
            <a:spLocks noChangeShapeType="1"/>
          </p:cNvSpPr>
          <p:nvPr/>
        </p:nvSpPr>
        <p:spPr bwMode="auto">
          <a:xfrm>
            <a:off x="1752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198" name="AutoShape 14"/>
          <p:cNvSpPr>
            <a:spLocks noChangeArrowheads="1"/>
          </p:cNvSpPr>
          <p:nvPr/>
        </p:nvSpPr>
        <p:spPr bwMode="auto">
          <a:xfrm>
            <a:off x="2895600" y="16002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199" name="Rectangle 15"/>
          <p:cNvSpPr>
            <a:spLocks noChangeArrowheads="1"/>
          </p:cNvSpPr>
          <p:nvPr/>
        </p:nvSpPr>
        <p:spPr bwMode="auto">
          <a:xfrm>
            <a:off x="3657600" y="1752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12</a:t>
            </a:r>
          </a:p>
        </p:txBody>
      </p:sp>
      <p:sp>
        <p:nvSpPr>
          <p:cNvPr id="93200" name="Line 16"/>
          <p:cNvSpPr>
            <a:spLocks noChangeShapeType="1"/>
          </p:cNvSpPr>
          <p:nvPr/>
        </p:nvSpPr>
        <p:spPr bwMode="auto">
          <a:xfrm>
            <a:off x="3124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01" name="Line 17"/>
          <p:cNvSpPr>
            <a:spLocks noChangeShapeType="1"/>
          </p:cNvSpPr>
          <p:nvPr/>
        </p:nvSpPr>
        <p:spPr bwMode="auto">
          <a:xfrm>
            <a:off x="3505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02" name="Line 18"/>
          <p:cNvSpPr>
            <a:spLocks noChangeShapeType="1"/>
          </p:cNvSpPr>
          <p:nvPr/>
        </p:nvSpPr>
        <p:spPr bwMode="auto">
          <a:xfrm>
            <a:off x="3733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03" name="Line 19"/>
          <p:cNvSpPr>
            <a:spLocks noChangeShapeType="1"/>
          </p:cNvSpPr>
          <p:nvPr/>
        </p:nvSpPr>
        <p:spPr bwMode="auto">
          <a:xfrm>
            <a:off x="4114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04" name="Line 20"/>
          <p:cNvSpPr>
            <a:spLocks noChangeShapeType="1"/>
          </p:cNvSpPr>
          <p:nvPr/>
        </p:nvSpPr>
        <p:spPr bwMode="auto">
          <a:xfrm>
            <a:off x="4724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05" name="Line 21"/>
          <p:cNvSpPr>
            <a:spLocks noChangeShapeType="1"/>
          </p:cNvSpPr>
          <p:nvPr/>
        </p:nvSpPr>
        <p:spPr bwMode="auto">
          <a:xfrm>
            <a:off x="4953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06" name="Line 22"/>
          <p:cNvSpPr>
            <a:spLocks noChangeShapeType="1"/>
          </p:cNvSpPr>
          <p:nvPr/>
        </p:nvSpPr>
        <p:spPr bwMode="auto">
          <a:xfrm>
            <a:off x="5334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07" name="Line 23"/>
          <p:cNvSpPr>
            <a:spLocks noChangeShapeType="1"/>
          </p:cNvSpPr>
          <p:nvPr/>
        </p:nvSpPr>
        <p:spPr bwMode="auto">
          <a:xfrm>
            <a:off x="4343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08" name="AutoShape 24"/>
          <p:cNvSpPr>
            <a:spLocks noChangeArrowheads="1"/>
          </p:cNvSpPr>
          <p:nvPr/>
        </p:nvSpPr>
        <p:spPr bwMode="auto">
          <a:xfrm>
            <a:off x="62484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09" name="Rectangle 25"/>
          <p:cNvSpPr>
            <a:spLocks noChangeArrowheads="1"/>
          </p:cNvSpPr>
          <p:nvPr/>
        </p:nvSpPr>
        <p:spPr bwMode="auto">
          <a:xfrm>
            <a:off x="64770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13</a:t>
            </a:r>
          </a:p>
        </p:txBody>
      </p:sp>
      <p:sp>
        <p:nvSpPr>
          <p:cNvPr id="93210" name="Rectangle 26"/>
          <p:cNvSpPr>
            <a:spLocks noChangeArrowheads="1"/>
          </p:cNvSpPr>
          <p:nvPr/>
        </p:nvSpPr>
        <p:spPr bwMode="auto">
          <a:xfrm>
            <a:off x="70104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27</a:t>
            </a:r>
          </a:p>
        </p:txBody>
      </p:sp>
      <p:sp>
        <p:nvSpPr>
          <p:cNvPr id="93211" name="Line 27"/>
          <p:cNvSpPr>
            <a:spLocks noChangeShapeType="1"/>
          </p:cNvSpPr>
          <p:nvPr/>
        </p:nvSpPr>
        <p:spPr bwMode="auto">
          <a:xfrm>
            <a:off x="6477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12" name="Line 28"/>
          <p:cNvSpPr>
            <a:spLocks noChangeShapeType="1"/>
          </p:cNvSpPr>
          <p:nvPr/>
        </p:nvSpPr>
        <p:spPr bwMode="auto">
          <a:xfrm>
            <a:off x="6858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13" name="Line 29"/>
          <p:cNvSpPr>
            <a:spLocks noChangeShapeType="1"/>
          </p:cNvSpPr>
          <p:nvPr/>
        </p:nvSpPr>
        <p:spPr bwMode="auto">
          <a:xfrm>
            <a:off x="7086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14" name="Line 30"/>
          <p:cNvSpPr>
            <a:spLocks noChangeShapeType="1"/>
          </p:cNvSpPr>
          <p:nvPr/>
        </p:nvSpPr>
        <p:spPr bwMode="auto">
          <a:xfrm>
            <a:off x="7467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15" name="Line 31"/>
          <p:cNvSpPr>
            <a:spLocks noChangeShapeType="1"/>
          </p:cNvSpPr>
          <p:nvPr/>
        </p:nvSpPr>
        <p:spPr bwMode="auto">
          <a:xfrm>
            <a:off x="8077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16" name="Line 32"/>
          <p:cNvSpPr>
            <a:spLocks noChangeShapeType="1"/>
          </p:cNvSpPr>
          <p:nvPr/>
        </p:nvSpPr>
        <p:spPr bwMode="auto">
          <a:xfrm>
            <a:off x="8305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17" name="Line 33"/>
          <p:cNvSpPr>
            <a:spLocks noChangeShapeType="1"/>
          </p:cNvSpPr>
          <p:nvPr/>
        </p:nvSpPr>
        <p:spPr bwMode="auto">
          <a:xfrm>
            <a:off x="8686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18" name="Line 34"/>
          <p:cNvSpPr>
            <a:spLocks noChangeShapeType="1"/>
          </p:cNvSpPr>
          <p:nvPr/>
        </p:nvSpPr>
        <p:spPr bwMode="auto">
          <a:xfrm>
            <a:off x="7696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19" name="Oval 35"/>
          <p:cNvSpPr>
            <a:spLocks noChangeArrowheads="1"/>
          </p:cNvSpPr>
          <p:nvPr/>
        </p:nvSpPr>
        <p:spPr bwMode="auto">
          <a:xfrm>
            <a:off x="3048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20" name="Line 36"/>
          <p:cNvSpPr>
            <a:spLocks noChangeShapeType="1"/>
          </p:cNvSpPr>
          <p:nvPr/>
        </p:nvSpPr>
        <p:spPr bwMode="auto">
          <a:xfrm>
            <a:off x="3810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21" name="Rectangle 37"/>
          <p:cNvSpPr>
            <a:spLocks noChangeArrowheads="1"/>
          </p:cNvSpPr>
          <p:nvPr/>
        </p:nvSpPr>
        <p:spPr bwMode="auto">
          <a:xfrm>
            <a:off x="3048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22" name="Oval 38"/>
          <p:cNvSpPr>
            <a:spLocks noChangeArrowheads="1"/>
          </p:cNvSpPr>
          <p:nvPr/>
        </p:nvSpPr>
        <p:spPr bwMode="auto">
          <a:xfrm>
            <a:off x="914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23" name="Line 39"/>
          <p:cNvSpPr>
            <a:spLocks noChangeShapeType="1"/>
          </p:cNvSpPr>
          <p:nvPr/>
        </p:nvSpPr>
        <p:spPr bwMode="auto">
          <a:xfrm>
            <a:off x="990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24" name="Rectangle 40"/>
          <p:cNvSpPr>
            <a:spLocks noChangeArrowheads="1"/>
          </p:cNvSpPr>
          <p:nvPr/>
        </p:nvSpPr>
        <p:spPr bwMode="auto">
          <a:xfrm>
            <a:off x="914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25" name="Oval 41"/>
          <p:cNvSpPr>
            <a:spLocks noChangeArrowheads="1"/>
          </p:cNvSpPr>
          <p:nvPr/>
        </p:nvSpPr>
        <p:spPr bwMode="auto">
          <a:xfrm>
            <a:off x="16002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26" name="Line 42"/>
          <p:cNvSpPr>
            <a:spLocks noChangeShapeType="1"/>
          </p:cNvSpPr>
          <p:nvPr/>
        </p:nvSpPr>
        <p:spPr bwMode="auto">
          <a:xfrm>
            <a:off x="16764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27" name="Rectangle 43"/>
          <p:cNvSpPr>
            <a:spLocks noChangeArrowheads="1"/>
          </p:cNvSpPr>
          <p:nvPr/>
        </p:nvSpPr>
        <p:spPr bwMode="auto">
          <a:xfrm>
            <a:off x="16002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28" name="Oval 44"/>
          <p:cNvSpPr>
            <a:spLocks noChangeArrowheads="1"/>
          </p:cNvSpPr>
          <p:nvPr/>
        </p:nvSpPr>
        <p:spPr bwMode="auto">
          <a:xfrm>
            <a:off x="6248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29" name="Line 45"/>
          <p:cNvSpPr>
            <a:spLocks noChangeShapeType="1"/>
          </p:cNvSpPr>
          <p:nvPr/>
        </p:nvSpPr>
        <p:spPr bwMode="auto">
          <a:xfrm>
            <a:off x="6324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30" name="Rectangle 46"/>
          <p:cNvSpPr>
            <a:spLocks noChangeArrowheads="1"/>
          </p:cNvSpPr>
          <p:nvPr/>
        </p:nvSpPr>
        <p:spPr bwMode="auto">
          <a:xfrm>
            <a:off x="6248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31" name="Oval 47"/>
          <p:cNvSpPr>
            <a:spLocks noChangeArrowheads="1"/>
          </p:cNvSpPr>
          <p:nvPr/>
        </p:nvSpPr>
        <p:spPr bwMode="auto">
          <a:xfrm>
            <a:off x="69342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32" name="Line 48"/>
          <p:cNvSpPr>
            <a:spLocks noChangeShapeType="1"/>
          </p:cNvSpPr>
          <p:nvPr/>
        </p:nvSpPr>
        <p:spPr bwMode="auto">
          <a:xfrm>
            <a:off x="70104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33" name="Rectangle 49"/>
          <p:cNvSpPr>
            <a:spLocks noChangeArrowheads="1"/>
          </p:cNvSpPr>
          <p:nvPr/>
        </p:nvSpPr>
        <p:spPr bwMode="auto">
          <a:xfrm>
            <a:off x="69342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34" name="Oval 50"/>
          <p:cNvSpPr>
            <a:spLocks noChangeArrowheads="1"/>
          </p:cNvSpPr>
          <p:nvPr/>
        </p:nvSpPr>
        <p:spPr bwMode="auto">
          <a:xfrm>
            <a:off x="75438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35" name="Line 51"/>
          <p:cNvSpPr>
            <a:spLocks noChangeShapeType="1"/>
          </p:cNvSpPr>
          <p:nvPr/>
        </p:nvSpPr>
        <p:spPr bwMode="auto">
          <a:xfrm>
            <a:off x="76200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36" name="Rectangle 52"/>
          <p:cNvSpPr>
            <a:spLocks noChangeArrowheads="1"/>
          </p:cNvSpPr>
          <p:nvPr/>
        </p:nvSpPr>
        <p:spPr bwMode="auto">
          <a:xfrm>
            <a:off x="75438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37" name="Oval 53"/>
          <p:cNvSpPr>
            <a:spLocks noChangeArrowheads="1"/>
          </p:cNvSpPr>
          <p:nvPr/>
        </p:nvSpPr>
        <p:spPr bwMode="auto">
          <a:xfrm>
            <a:off x="35814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38" name="Line 54"/>
          <p:cNvSpPr>
            <a:spLocks noChangeShapeType="1"/>
          </p:cNvSpPr>
          <p:nvPr/>
        </p:nvSpPr>
        <p:spPr bwMode="auto">
          <a:xfrm>
            <a:off x="4267200" y="1981200"/>
            <a:ext cx="2971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39" name="Oval 55"/>
          <p:cNvSpPr>
            <a:spLocks noChangeArrowheads="1"/>
          </p:cNvSpPr>
          <p:nvPr/>
        </p:nvSpPr>
        <p:spPr bwMode="auto">
          <a:xfrm>
            <a:off x="29718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40" name="Line 56"/>
          <p:cNvSpPr>
            <a:spLocks noChangeShapeType="1"/>
          </p:cNvSpPr>
          <p:nvPr/>
        </p:nvSpPr>
        <p:spPr bwMode="auto">
          <a:xfrm flipH="1">
            <a:off x="2286000" y="19812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41" name="Text Box 57"/>
          <p:cNvSpPr txBox="1">
            <a:spLocks noChangeArrowheads="1"/>
          </p:cNvSpPr>
          <p:nvPr/>
        </p:nvSpPr>
        <p:spPr bwMode="auto">
          <a:xfrm>
            <a:off x="533400" y="4343400"/>
            <a:ext cx="8153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smtClean="0">
                <a:latin typeface="Arial" pitchFamily="34" charset="0"/>
              </a:rPr>
              <a:t>Removing 8 underflow the node (minimum required 2 keys)</a:t>
            </a:r>
          </a:p>
          <a:p>
            <a:pPr>
              <a:spcBef>
                <a:spcPct val="50000"/>
              </a:spcBef>
            </a:pPr>
            <a:r>
              <a:rPr lang="en-US" altLang="en-US" dirty="0" smtClean="0">
                <a:latin typeface="Arial" pitchFamily="34" charset="0"/>
              </a:rPr>
              <a:t>Removing </a:t>
            </a:r>
            <a:r>
              <a:rPr lang="en-US" altLang="en-US" dirty="0">
                <a:latin typeface="Arial" pitchFamily="34" charset="0"/>
              </a:rPr>
              <a:t>8 might force us to move another key up from one of the children.  It could either be the 3 from the 1st child or the 10 from the second child.  </a:t>
            </a:r>
          </a:p>
          <a:p>
            <a:pPr>
              <a:spcBef>
                <a:spcPct val="50000"/>
              </a:spcBef>
            </a:pPr>
            <a:r>
              <a:rPr lang="en-US" altLang="en-US" dirty="0">
                <a:latin typeface="Arial" pitchFamily="34" charset="0"/>
              </a:rPr>
              <a:t>However, neither child has more than the minimum number of children </a:t>
            </a:r>
            <a:r>
              <a:rPr lang="en-US" altLang="en-US" dirty="0" smtClean="0">
                <a:latin typeface="Arial" pitchFamily="34" charset="0"/>
              </a:rPr>
              <a:t>(2), </a:t>
            </a:r>
            <a:r>
              <a:rPr lang="en-US" altLang="en-US" dirty="0">
                <a:latin typeface="Arial" pitchFamily="34" charset="0"/>
              </a:rPr>
              <a:t>so the two nodes will have to be merged.  Nothing moves up.</a:t>
            </a:r>
          </a:p>
        </p:txBody>
      </p:sp>
      <p:sp>
        <p:nvSpPr>
          <p:cNvPr id="93242" name="AutoShape 58"/>
          <p:cNvSpPr>
            <a:spLocks noChangeArrowheads="1"/>
          </p:cNvSpPr>
          <p:nvPr/>
        </p:nvSpPr>
        <p:spPr bwMode="auto">
          <a:xfrm>
            <a:off x="3276600" y="2971800"/>
            <a:ext cx="2667000" cy="685800"/>
          </a:xfrm>
          <a:prstGeom prst="roundRect">
            <a:avLst>
              <a:gd name="adj" fmla="val 16667"/>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43" name="Rectangle 59"/>
          <p:cNvSpPr>
            <a:spLocks noChangeArrowheads="1"/>
          </p:cNvSpPr>
          <p:nvPr/>
        </p:nvSpPr>
        <p:spPr bwMode="auto">
          <a:xfrm>
            <a:off x="35052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10</a:t>
            </a:r>
          </a:p>
        </p:txBody>
      </p:sp>
      <p:sp>
        <p:nvSpPr>
          <p:cNvPr id="93244" name="Rectangle 60"/>
          <p:cNvSpPr>
            <a:spLocks noChangeArrowheads="1"/>
          </p:cNvSpPr>
          <p:nvPr/>
        </p:nvSpPr>
        <p:spPr bwMode="auto">
          <a:xfrm>
            <a:off x="41148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11</a:t>
            </a:r>
          </a:p>
        </p:txBody>
      </p:sp>
      <p:sp>
        <p:nvSpPr>
          <p:cNvPr id="93245" name="Line 61"/>
          <p:cNvSpPr>
            <a:spLocks noChangeShapeType="1"/>
          </p:cNvSpPr>
          <p:nvPr/>
        </p:nvSpPr>
        <p:spPr bwMode="auto">
          <a:xfrm>
            <a:off x="3505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46" name="Line 62"/>
          <p:cNvSpPr>
            <a:spLocks noChangeShapeType="1"/>
          </p:cNvSpPr>
          <p:nvPr/>
        </p:nvSpPr>
        <p:spPr bwMode="auto">
          <a:xfrm>
            <a:off x="3886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47" name="Line 63"/>
          <p:cNvSpPr>
            <a:spLocks noChangeShapeType="1"/>
          </p:cNvSpPr>
          <p:nvPr/>
        </p:nvSpPr>
        <p:spPr bwMode="auto">
          <a:xfrm>
            <a:off x="4114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48" name="Line 64"/>
          <p:cNvSpPr>
            <a:spLocks noChangeShapeType="1"/>
          </p:cNvSpPr>
          <p:nvPr/>
        </p:nvSpPr>
        <p:spPr bwMode="auto">
          <a:xfrm>
            <a:off x="4495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49" name="Line 65"/>
          <p:cNvSpPr>
            <a:spLocks noChangeShapeType="1"/>
          </p:cNvSpPr>
          <p:nvPr/>
        </p:nvSpPr>
        <p:spPr bwMode="auto">
          <a:xfrm>
            <a:off x="5105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50" name="Line 66"/>
          <p:cNvSpPr>
            <a:spLocks noChangeShapeType="1"/>
          </p:cNvSpPr>
          <p:nvPr/>
        </p:nvSpPr>
        <p:spPr bwMode="auto">
          <a:xfrm>
            <a:off x="5334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51" name="Line 67"/>
          <p:cNvSpPr>
            <a:spLocks noChangeShapeType="1"/>
          </p:cNvSpPr>
          <p:nvPr/>
        </p:nvSpPr>
        <p:spPr bwMode="auto">
          <a:xfrm>
            <a:off x="57150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52" name="Line 68"/>
          <p:cNvSpPr>
            <a:spLocks noChangeShapeType="1"/>
          </p:cNvSpPr>
          <p:nvPr/>
        </p:nvSpPr>
        <p:spPr bwMode="auto">
          <a:xfrm>
            <a:off x="4724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53" name="Oval 69"/>
          <p:cNvSpPr>
            <a:spLocks noChangeArrowheads="1"/>
          </p:cNvSpPr>
          <p:nvPr/>
        </p:nvSpPr>
        <p:spPr bwMode="auto">
          <a:xfrm>
            <a:off x="3276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54" name="Line 70"/>
          <p:cNvSpPr>
            <a:spLocks noChangeShapeType="1"/>
          </p:cNvSpPr>
          <p:nvPr/>
        </p:nvSpPr>
        <p:spPr bwMode="auto">
          <a:xfrm>
            <a:off x="3352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55" name="Rectangle 71"/>
          <p:cNvSpPr>
            <a:spLocks noChangeArrowheads="1"/>
          </p:cNvSpPr>
          <p:nvPr/>
        </p:nvSpPr>
        <p:spPr bwMode="auto">
          <a:xfrm>
            <a:off x="3276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56" name="Oval 72"/>
          <p:cNvSpPr>
            <a:spLocks noChangeArrowheads="1"/>
          </p:cNvSpPr>
          <p:nvPr/>
        </p:nvSpPr>
        <p:spPr bwMode="auto">
          <a:xfrm>
            <a:off x="38862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57" name="Line 73"/>
          <p:cNvSpPr>
            <a:spLocks noChangeShapeType="1"/>
          </p:cNvSpPr>
          <p:nvPr/>
        </p:nvSpPr>
        <p:spPr bwMode="auto">
          <a:xfrm>
            <a:off x="39624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58" name="Rectangle 74"/>
          <p:cNvSpPr>
            <a:spLocks noChangeArrowheads="1"/>
          </p:cNvSpPr>
          <p:nvPr/>
        </p:nvSpPr>
        <p:spPr bwMode="auto">
          <a:xfrm>
            <a:off x="38862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59" name="Oval 75"/>
          <p:cNvSpPr>
            <a:spLocks noChangeArrowheads="1"/>
          </p:cNvSpPr>
          <p:nvPr/>
        </p:nvSpPr>
        <p:spPr bwMode="auto">
          <a:xfrm>
            <a:off x="4572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60" name="Line 76"/>
          <p:cNvSpPr>
            <a:spLocks noChangeShapeType="1"/>
          </p:cNvSpPr>
          <p:nvPr/>
        </p:nvSpPr>
        <p:spPr bwMode="auto">
          <a:xfrm>
            <a:off x="4648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61" name="Rectangle 77"/>
          <p:cNvSpPr>
            <a:spLocks noChangeArrowheads="1"/>
          </p:cNvSpPr>
          <p:nvPr/>
        </p:nvSpPr>
        <p:spPr bwMode="auto">
          <a:xfrm>
            <a:off x="4572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62" name="Line 78"/>
          <p:cNvSpPr>
            <a:spLocks noChangeShapeType="1"/>
          </p:cNvSpPr>
          <p:nvPr/>
        </p:nvSpPr>
        <p:spPr bwMode="auto">
          <a:xfrm>
            <a:off x="3657600" y="1981200"/>
            <a:ext cx="914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63" name="Oval 79"/>
          <p:cNvSpPr>
            <a:spLocks noChangeArrowheads="1"/>
          </p:cNvSpPr>
          <p:nvPr/>
        </p:nvSpPr>
        <p:spPr bwMode="auto">
          <a:xfrm>
            <a:off x="41910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3264" name="Rectangle 80"/>
          <p:cNvSpPr>
            <a:spLocks noChangeArrowheads="1"/>
          </p:cNvSpPr>
          <p:nvPr/>
        </p:nvSpPr>
        <p:spPr bwMode="auto">
          <a:xfrm>
            <a:off x="3124200" y="17526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0000"/>
                </a:solidFill>
                <a:latin typeface="Arial" pitchFamily="34" charset="0"/>
              </a:rPr>
              <a:t>8</a:t>
            </a:r>
            <a:endParaRPr lang="en-US" altLang="en-US">
              <a:latin typeface="Arial" pitchFamily="34" charset="0"/>
            </a:endParaRPr>
          </a:p>
        </p:txBody>
      </p:sp>
    </p:spTree>
    <p:extLst>
      <p:ext uri="{BB962C8B-B14F-4D97-AF65-F5344CB8AC3E}">
        <p14:creationId xmlns:p14="http://schemas.microsoft.com/office/powerpoint/2010/main" val="26571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2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24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2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4"/>
          <p:cNvSpPr>
            <a:spLocks noGrp="1"/>
          </p:cNvSpPr>
          <p:nvPr>
            <p:ph type="sldNum" sz="quarter" idx="12"/>
          </p:nvPr>
        </p:nvSpPr>
        <p:spPr/>
        <p:txBody>
          <a:bodyPr/>
          <a:lstStyle/>
          <a:p>
            <a:fld id="{4CA08301-4A21-4DE0-9A57-42FA12179CF9}" type="slidenum">
              <a:rPr lang="en-US" altLang="en-US"/>
              <a:pPr/>
              <a:t>34</a:t>
            </a:fld>
            <a:endParaRPr lang="en-US" altLang="en-US"/>
          </a:p>
        </p:txBody>
      </p:sp>
      <p:sp>
        <p:nvSpPr>
          <p:cNvPr id="94210"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Remove 8 (Continued)</a:t>
            </a:r>
          </a:p>
        </p:txBody>
      </p:sp>
      <p:sp>
        <p:nvSpPr>
          <p:cNvPr id="94211" name="AutoShape 3"/>
          <p:cNvSpPr>
            <a:spLocks noChangeArrowheads="1"/>
          </p:cNvSpPr>
          <p:nvPr/>
        </p:nvSpPr>
        <p:spPr bwMode="auto">
          <a:xfrm>
            <a:off x="1143000" y="2971800"/>
            <a:ext cx="2667000" cy="685800"/>
          </a:xfrm>
          <a:prstGeom prst="roundRect">
            <a:avLst>
              <a:gd name="adj" fmla="val 16667"/>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12" name="Rectangle 4"/>
          <p:cNvSpPr>
            <a:spLocks noChangeArrowheads="1"/>
          </p:cNvSpPr>
          <p:nvPr/>
        </p:nvSpPr>
        <p:spPr bwMode="auto">
          <a:xfrm>
            <a:off x="13716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a:t>
            </a:r>
          </a:p>
        </p:txBody>
      </p:sp>
      <p:sp>
        <p:nvSpPr>
          <p:cNvPr id="94213" name="Rectangle 5"/>
          <p:cNvSpPr>
            <a:spLocks noChangeArrowheads="1"/>
          </p:cNvSpPr>
          <p:nvPr/>
        </p:nvSpPr>
        <p:spPr bwMode="auto">
          <a:xfrm>
            <a:off x="20574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3</a:t>
            </a:r>
          </a:p>
        </p:txBody>
      </p:sp>
      <p:sp>
        <p:nvSpPr>
          <p:cNvPr id="94214" name="Line 6"/>
          <p:cNvSpPr>
            <a:spLocks noChangeShapeType="1"/>
          </p:cNvSpPr>
          <p:nvPr/>
        </p:nvSpPr>
        <p:spPr bwMode="auto">
          <a:xfrm>
            <a:off x="1371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15" name="Line 7"/>
          <p:cNvSpPr>
            <a:spLocks noChangeShapeType="1"/>
          </p:cNvSpPr>
          <p:nvPr/>
        </p:nvSpPr>
        <p:spPr bwMode="auto">
          <a:xfrm>
            <a:off x="1752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16" name="Line 8"/>
          <p:cNvSpPr>
            <a:spLocks noChangeShapeType="1"/>
          </p:cNvSpPr>
          <p:nvPr/>
        </p:nvSpPr>
        <p:spPr bwMode="auto">
          <a:xfrm>
            <a:off x="1981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17" name="Line 9"/>
          <p:cNvSpPr>
            <a:spLocks noChangeShapeType="1"/>
          </p:cNvSpPr>
          <p:nvPr/>
        </p:nvSpPr>
        <p:spPr bwMode="auto">
          <a:xfrm>
            <a:off x="2362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18" name="Line 10"/>
          <p:cNvSpPr>
            <a:spLocks noChangeShapeType="1"/>
          </p:cNvSpPr>
          <p:nvPr/>
        </p:nvSpPr>
        <p:spPr bwMode="auto">
          <a:xfrm>
            <a:off x="2971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19" name="Line 11"/>
          <p:cNvSpPr>
            <a:spLocks noChangeShapeType="1"/>
          </p:cNvSpPr>
          <p:nvPr/>
        </p:nvSpPr>
        <p:spPr bwMode="auto">
          <a:xfrm>
            <a:off x="3200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20" name="Line 12"/>
          <p:cNvSpPr>
            <a:spLocks noChangeShapeType="1"/>
          </p:cNvSpPr>
          <p:nvPr/>
        </p:nvSpPr>
        <p:spPr bwMode="auto">
          <a:xfrm>
            <a:off x="3581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21" name="Line 13"/>
          <p:cNvSpPr>
            <a:spLocks noChangeShapeType="1"/>
          </p:cNvSpPr>
          <p:nvPr/>
        </p:nvSpPr>
        <p:spPr bwMode="auto">
          <a:xfrm>
            <a:off x="2590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22" name="AutoShape 14"/>
          <p:cNvSpPr>
            <a:spLocks noChangeArrowheads="1"/>
          </p:cNvSpPr>
          <p:nvPr/>
        </p:nvSpPr>
        <p:spPr bwMode="auto">
          <a:xfrm>
            <a:off x="2895600" y="16002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23" name="Rectangle 15"/>
          <p:cNvSpPr>
            <a:spLocks noChangeArrowheads="1"/>
          </p:cNvSpPr>
          <p:nvPr/>
        </p:nvSpPr>
        <p:spPr bwMode="auto">
          <a:xfrm>
            <a:off x="3124200" y="1752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12</a:t>
            </a:r>
          </a:p>
        </p:txBody>
      </p:sp>
      <p:sp>
        <p:nvSpPr>
          <p:cNvPr id="94224" name="Line 16"/>
          <p:cNvSpPr>
            <a:spLocks noChangeShapeType="1"/>
          </p:cNvSpPr>
          <p:nvPr/>
        </p:nvSpPr>
        <p:spPr bwMode="auto">
          <a:xfrm>
            <a:off x="3124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25" name="Line 17"/>
          <p:cNvSpPr>
            <a:spLocks noChangeShapeType="1"/>
          </p:cNvSpPr>
          <p:nvPr/>
        </p:nvSpPr>
        <p:spPr bwMode="auto">
          <a:xfrm>
            <a:off x="3505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26" name="Line 18"/>
          <p:cNvSpPr>
            <a:spLocks noChangeShapeType="1"/>
          </p:cNvSpPr>
          <p:nvPr/>
        </p:nvSpPr>
        <p:spPr bwMode="auto">
          <a:xfrm>
            <a:off x="3733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27" name="Line 19"/>
          <p:cNvSpPr>
            <a:spLocks noChangeShapeType="1"/>
          </p:cNvSpPr>
          <p:nvPr/>
        </p:nvSpPr>
        <p:spPr bwMode="auto">
          <a:xfrm>
            <a:off x="4114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28" name="Line 20"/>
          <p:cNvSpPr>
            <a:spLocks noChangeShapeType="1"/>
          </p:cNvSpPr>
          <p:nvPr/>
        </p:nvSpPr>
        <p:spPr bwMode="auto">
          <a:xfrm>
            <a:off x="4724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29" name="Line 21"/>
          <p:cNvSpPr>
            <a:spLocks noChangeShapeType="1"/>
          </p:cNvSpPr>
          <p:nvPr/>
        </p:nvSpPr>
        <p:spPr bwMode="auto">
          <a:xfrm>
            <a:off x="4953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30" name="Line 22"/>
          <p:cNvSpPr>
            <a:spLocks noChangeShapeType="1"/>
          </p:cNvSpPr>
          <p:nvPr/>
        </p:nvSpPr>
        <p:spPr bwMode="auto">
          <a:xfrm>
            <a:off x="5334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31" name="Line 23"/>
          <p:cNvSpPr>
            <a:spLocks noChangeShapeType="1"/>
          </p:cNvSpPr>
          <p:nvPr/>
        </p:nvSpPr>
        <p:spPr bwMode="auto">
          <a:xfrm>
            <a:off x="4343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32" name="AutoShape 24"/>
          <p:cNvSpPr>
            <a:spLocks noChangeArrowheads="1"/>
          </p:cNvSpPr>
          <p:nvPr/>
        </p:nvSpPr>
        <p:spPr bwMode="auto">
          <a:xfrm>
            <a:off x="45720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33" name="Rectangle 25"/>
          <p:cNvSpPr>
            <a:spLocks noChangeArrowheads="1"/>
          </p:cNvSpPr>
          <p:nvPr/>
        </p:nvSpPr>
        <p:spPr bwMode="auto">
          <a:xfrm>
            <a:off x="48006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13</a:t>
            </a:r>
          </a:p>
        </p:txBody>
      </p:sp>
      <p:sp>
        <p:nvSpPr>
          <p:cNvPr id="94234" name="Rectangle 26"/>
          <p:cNvSpPr>
            <a:spLocks noChangeArrowheads="1"/>
          </p:cNvSpPr>
          <p:nvPr/>
        </p:nvSpPr>
        <p:spPr bwMode="auto">
          <a:xfrm>
            <a:off x="53340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27</a:t>
            </a:r>
          </a:p>
        </p:txBody>
      </p:sp>
      <p:sp>
        <p:nvSpPr>
          <p:cNvPr id="94235" name="Line 27"/>
          <p:cNvSpPr>
            <a:spLocks noChangeShapeType="1"/>
          </p:cNvSpPr>
          <p:nvPr/>
        </p:nvSpPr>
        <p:spPr bwMode="auto">
          <a:xfrm>
            <a:off x="4800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36" name="Line 28"/>
          <p:cNvSpPr>
            <a:spLocks noChangeShapeType="1"/>
          </p:cNvSpPr>
          <p:nvPr/>
        </p:nvSpPr>
        <p:spPr bwMode="auto">
          <a:xfrm>
            <a:off x="5181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37" name="Line 29"/>
          <p:cNvSpPr>
            <a:spLocks noChangeShapeType="1"/>
          </p:cNvSpPr>
          <p:nvPr/>
        </p:nvSpPr>
        <p:spPr bwMode="auto">
          <a:xfrm>
            <a:off x="5410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38" name="Line 30"/>
          <p:cNvSpPr>
            <a:spLocks noChangeShapeType="1"/>
          </p:cNvSpPr>
          <p:nvPr/>
        </p:nvSpPr>
        <p:spPr bwMode="auto">
          <a:xfrm>
            <a:off x="5791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39" name="Line 31"/>
          <p:cNvSpPr>
            <a:spLocks noChangeShapeType="1"/>
          </p:cNvSpPr>
          <p:nvPr/>
        </p:nvSpPr>
        <p:spPr bwMode="auto">
          <a:xfrm>
            <a:off x="6400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40" name="Line 32"/>
          <p:cNvSpPr>
            <a:spLocks noChangeShapeType="1"/>
          </p:cNvSpPr>
          <p:nvPr/>
        </p:nvSpPr>
        <p:spPr bwMode="auto">
          <a:xfrm>
            <a:off x="6629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41" name="Line 33"/>
          <p:cNvSpPr>
            <a:spLocks noChangeShapeType="1"/>
          </p:cNvSpPr>
          <p:nvPr/>
        </p:nvSpPr>
        <p:spPr bwMode="auto">
          <a:xfrm>
            <a:off x="7010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42" name="Line 34"/>
          <p:cNvSpPr>
            <a:spLocks noChangeShapeType="1"/>
          </p:cNvSpPr>
          <p:nvPr/>
        </p:nvSpPr>
        <p:spPr bwMode="auto">
          <a:xfrm>
            <a:off x="6019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43" name="Oval 35"/>
          <p:cNvSpPr>
            <a:spLocks noChangeArrowheads="1"/>
          </p:cNvSpPr>
          <p:nvPr/>
        </p:nvSpPr>
        <p:spPr bwMode="auto">
          <a:xfrm>
            <a:off x="1143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44" name="Line 36"/>
          <p:cNvSpPr>
            <a:spLocks noChangeShapeType="1"/>
          </p:cNvSpPr>
          <p:nvPr/>
        </p:nvSpPr>
        <p:spPr bwMode="auto">
          <a:xfrm>
            <a:off x="1219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45" name="Rectangle 37"/>
          <p:cNvSpPr>
            <a:spLocks noChangeArrowheads="1"/>
          </p:cNvSpPr>
          <p:nvPr/>
        </p:nvSpPr>
        <p:spPr bwMode="auto">
          <a:xfrm>
            <a:off x="1143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46" name="Oval 38"/>
          <p:cNvSpPr>
            <a:spLocks noChangeArrowheads="1"/>
          </p:cNvSpPr>
          <p:nvPr/>
        </p:nvSpPr>
        <p:spPr bwMode="auto">
          <a:xfrm>
            <a:off x="1752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47" name="Line 39"/>
          <p:cNvSpPr>
            <a:spLocks noChangeShapeType="1"/>
          </p:cNvSpPr>
          <p:nvPr/>
        </p:nvSpPr>
        <p:spPr bwMode="auto">
          <a:xfrm>
            <a:off x="1828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48" name="Rectangle 40"/>
          <p:cNvSpPr>
            <a:spLocks noChangeArrowheads="1"/>
          </p:cNvSpPr>
          <p:nvPr/>
        </p:nvSpPr>
        <p:spPr bwMode="auto">
          <a:xfrm>
            <a:off x="1752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49" name="Oval 41"/>
          <p:cNvSpPr>
            <a:spLocks noChangeArrowheads="1"/>
          </p:cNvSpPr>
          <p:nvPr/>
        </p:nvSpPr>
        <p:spPr bwMode="auto">
          <a:xfrm>
            <a:off x="2438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50" name="Line 42"/>
          <p:cNvSpPr>
            <a:spLocks noChangeShapeType="1"/>
          </p:cNvSpPr>
          <p:nvPr/>
        </p:nvSpPr>
        <p:spPr bwMode="auto">
          <a:xfrm>
            <a:off x="2514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51" name="Rectangle 43"/>
          <p:cNvSpPr>
            <a:spLocks noChangeArrowheads="1"/>
          </p:cNvSpPr>
          <p:nvPr/>
        </p:nvSpPr>
        <p:spPr bwMode="auto">
          <a:xfrm>
            <a:off x="2438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52" name="Oval 44"/>
          <p:cNvSpPr>
            <a:spLocks noChangeArrowheads="1"/>
          </p:cNvSpPr>
          <p:nvPr/>
        </p:nvSpPr>
        <p:spPr bwMode="auto">
          <a:xfrm>
            <a:off x="4572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53" name="Line 45"/>
          <p:cNvSpPr>
            <a:spLocks noChangeShapeType="1"/>
          </p:cNvSpPr>
          <p:nvPr/>
        </p:nvSpPr>
        <p:spPr bwMode="auto">
          <a:xfrm>
            <a:off x="4648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54" name="Rectangle 46"/>
          <p:cNvSpPr>
            <a:spLocks noChangeArrowheads="1"/>
          </p:cNvSpPr>
          <p:nvPr/>
        </p:nvSpPr>
        <p:spPr bwMode="auto">
          <a:xfrm>
            <a:off x="4572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55" name="Oval 47"/>
          <p:cNvSpPr>
            <a:spLocks noChangeArrowheads="1"/>
          </p:cNvSpPr>
          <p:nvPr/>
        </p:nvSpPr>
        <p:spPr bwMode="auto">
          <a:xfrm>
            <a:off x="52578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56" name="Line 48"/>
          <p:cNvSpPr>
            <a:spLocks noChangeShapeType="1"/>
          </p:cNvSpPr>
          <p:nvPr/>
        </p:nvSpPr>
        <p:spPr bwMode="auto">
          <a:xfrm>
            <a:off x="53340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57" name="Rectangle 49"/>
          <p:cNvSpPr>
            <a:spLocks noChangeArrowheads="1"/>
          </p:cNvSpPr>
          <p:nvPr/>
        </p:nvSpPr>
        <p:spPr bwMode="auto">
          <a:xfrm>
            <a:off x="52578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58" name="Oval 50"/>
          <p:cNvSpPr>
            <a:spLocks noChangeArrowheads="1"/>
          </p:cNvSpPr>
          <p:nvPr/>
        </p:nvSpPr>
        <p:spPr bwMode="auto">
          <a:xfrm>
            <a:off x="5867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59" name="Line 51"/>
          <p:cNvSpPr>
            <a:spLocks noChangeShapeType="1"/>
          </p:cNvSpPr>
          <p:nvPr/>
        </p:nvSpPr>
        <p:spPr bwMode="auto">
          <a:xfrm>
            <a:off x="5943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60" name="Rectangle 52"/>
          <p:cNvSpPr>
            <a:spLocks noChangeArrowheads="1"/>
          </p:cNvSpPr>
          <p:nvPr/>
        </p:nvSpPr>
        <p:spPr bwMode="auto">
          <a:xfrm>
            <a:off x="5867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61" name="Oval 53"/>
          <p:cNvSpPr>
            <a:spLocks noChangeArrowheads="1"/>
          </p:cNvSpPr>
          <p:nvPr/>
        </p:nvSpPr>
        <p:spPr bwMode="auto">
          <a:xfrm>
            <a:off x="35814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63" name="Oval 55"/>
          <p:cNvSpPr>
            <a:spLocks noChangeArrowheads="1"/>
          </p:cNvSpPr>
          <p:nvPr/>
        </p:nvSpPr>
        <p:spPr bwMode="auto">
          <a:xfrm>
            <a:off x="29718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64" name="Line 56"/>
          <p:cNvSpPr>
            <a:spLocks noChangeShapeType="1"/>
          </p:cNvSpPr>
          <p:nvPr/>
        </p:nvSpPr>
        <p:spPr bwMode="auto">
          <a:xfrm flipH="1">
            <a:off x="2743200" y="19812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67" name="Rectangle 59"/>
          <p:cNvSpPr>
            <a:spLocks noChangeArrowheads="1"/>
          </p:cNvSpPr>
          <p:nvPr/>
        </p:nvSpPr>
        <p:spPr bwMode="auto">
          <a:xfrm>
            <a:off x="25908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10</a:t>
            </a:r>
          </a:p>
        </p:txBody>
      </p:sp>
      <p:sp>
        <p:nvSpPr>
          <p:cNvPr id="94268" name="Rectangle 60"/>
          <p:cNvSpPr>
            <a:spLocks noChangeArrowheads="1"/>
          </p:cNvSpPr>
          <p:nvPr/>
        </p:nvSpPr>
        <p:spPr bwMode="auto">
          <a:xfrm>
            <a:off x="32004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11</a:t>
            </a:r>
          </a:p>
        </p:txBody>
      </p:sp>
      <p:sp>
        <p:nvSpPr>
          <p:cNvPr id="94277" name="Oval 69"/>
          <p:cNvSpPr>
            <a:spLocks noChangeArrowheads="1"/>
          </p:cNvSpPr>
          <p:nvPr/>
        </p:nvSpPr>
        <p:spPr bwMode="auto">
          <a:xfrm>
            <a:off x="3048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78" name="Line 70"/>
          <p:cNvSpPr>
            <a:spLocks noChangeShapeType="1"/>
          </p:cNvSpPr>
          <p:nvPr/>
        </p:nvSpPr>
        <p:spPr bwMode="auto">
          <a:xfrm>
            <a:off x="3124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79" name="Rectangle 71"/>
          <p:cNvSpPr>
            <a:spLocks noChangeArrowheads="1"/>
          </p:cNvSpPr>
          <p:nvPr/>
        </p:nvSpPr>
        <p:spPr bwMode="auto">
          <a:xfrm>
            <a:off x="3048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80" name="Oval 72"/>
          <p:cNvSpPr>
            <a:spLocks noChangeArrowheads="1"/>
          </p:cNvSpPr>
          <p:nvPr/>
        </p:nvSpPr>
        <p:spPr bwMode="auto">
          <a:xfrm>
            <a:off x="3657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81" name="Line 73"/>
          <p:cNvSpPr>
            <a:spLocks noChangeShapeType="1"/>
          </p:cNvSpPr>
          <p:nvPr/>
        </p:nvSpPr>
        <p:spPr bwMode="auto">
          <a:xfrm>
            <a:off x="3733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82" name="Rectangle 74"/>
          <p:cNvSpPr>
            <a:spLocks noChangeArrowheads="1"/>
          </p:cNvSpPr>
          <p:nvPr/>
        </p:nvSpPr>
        <p:spPr bwMode="auto">
          <a:xfrm>
            <a:off x="3657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4286" name="Line 78"/>
          <p:cNvSpPr>
            <a:spLocks noChangeShapeType="1"/>
          </p:cNvSpPr>
          <p:nvPr/>
        </p:nvSpPr>
        <p:spPr bwMode="auto">
          <a:xfrm>
            <a:off x="3657600" y="1981200"/>
            <a:ext cx="2057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Tree>
    <p:extLst>
      <p:ext uri="{BB962C8B-B14F-4D97-AF65-F5344CB8AC3E}">
        <p14:creationId xmlns:p14="http://schemas.microsoft.com/office/powerpoint/2010/main" val="64406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4"/>
          <p:cNvSpPr>
            <a:spLocks noGrp="1"/>
          </p:cNvSpPr>
          <p:nvPr>
            <p:ph type="sldNum" sz="quarter" idx="12"/>
          </p:nvPr>
        </p:nvSpPr>
        <p:spPr/>
        <p:txBody>
          <a:bodyPr/>
          <a:lstStyle/>
          <a:p>
            <a:fld id="{B955FC07-F636-489C-BD29-4AEA325D5E59}" type="slidenum">
              <a:rPr lang="en-US" altLang="en-US"/>
              <a:pPr/>
              <a:t>35</a:t>
            </a:fld>
            <a:endParaRPr lang="en-US" altLang="en-US"/>
          </a:p>
        </p:txBody>
      </p:sp>
      <p:sp>
        <p:nvSpPr>
          <p:cNvPr id="95234"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Remove 13</a:t>
            </a:r>
          </a:p>
        </p:txBody>
      </p:sp>
      <p:sp>
        <p:nvSpPr>
          <p:cNvPr id="95235" name="AutoShape 3"/>
          <p:cNvSpPr>
            <a:spLocks noChangeArrowheads="1"/>
          </p:cNvSpPr>
          <p:nvPr/>
        </p:nvSpPr>
        <p:spPr bwMode="auto">
          <a:xfrm>
            <a:off x="11430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36" name="Rectangle 4"/>
          <p:cNvSpPr>
            <a:spLocks noChangeArrowheads="1"/>
          </p:cNvSpPr>
          <p:nvPr/>
        </p:nvSpPr>
        <p:spPr bwMode="auto">
          <a:xfrm>
            <a:off x="13716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a:t>
            </a:r>
          </a:p>
        </p:txBody>
      </p:sp>
      <p:sp>
        <p:nvSpPr>
          <p:cNvPr id="95237" name="Rectangle 5"/>
          <p:cNvSpPr>
            <a:spLocks noChangeArrowheads="1"/>
          </p:cNvSpPr>
          <p:nvPr/>
        </p:nvSpPr>
        <p:spPr bwMode="auto">
          <a:xfrm>
            <a:off x="20574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3</a:t>
            </a:r>
          </a:p>
        </p:txBody>
      </p:sp>
      <p:sp>
        <p:nvSpPr>
          <p:cNvPr id="95238" name="Line 6"/>
          <p:cNvSpPr>
            <a:spLocks noChangeShapeType="1"/>
          </p:cNvSpPr>
          <p:nvPr/>
        </p:nvSpPr>
        <p:spPr bwMode="auto">
          <a:xfrm>
            <a:off x="1371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39" name="Line 7"/>
          <p:cNvSpPr>
            <a:spLocks noChangeShapeType="1"/>
          </p:cNvSpPr>
          <p:nvPr/>
        </p:nvSpPr>
        <p:spPr bwMode="auto">
          <a:xfrm>
            <a:off x="1752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40" name="Line 8"/>
          <p:cNvSpPr>
            <a:spLocks noChangeShapeType="1"/>
          </p:cNvSpPr>
          <p:nvPr/>
        </p:nvSpPr>
        <p:spPr bwMode="auto">
          <a:xfrm>
            <a:off x="1981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41" name="Line 9"/>
          <p:cNvSpPr>
            <a:spLocks noChangeShapeType="1"/>
          </p:cNvSpPr>
          <p:nvPr/>
        </p:nvSpPr>
        <p:spPr bwMode="auto">
          <a:xfrm>
            <a:off x="2362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42" name="Line 10"/>
          <p:cNvSpPr>
            <a:spLocks noChangeShapeType="1"/>
          </p:cNvSpPr>
          <p:nvPr/>
        </p:nvSpPr>
        <p:spPr bwMode="auto">
          <a:xfrm>
            <a:off x="2971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43" name="Line 11"/>
          <p:cNvSpPr>
            <a:spLocks noChangeShapeType="1"/>
          </p:cNvSpPr>
          <p:nvPr/>
        </p:nvSpPr>
        <p:spPr bwMode="auto">
          <a:xfrm>
            <a:off x="3200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44" name="Line 12"/>
          <p:cNvSpPr>
            <a:spLocks noChangeShapeType="1"/>
          </p:cNvSpPr>
          <p:nvPr/>
        </p:nvSpPr>
        <p:spPr bwMode="auto">
          <a:xfrm>
            <a:off x="3581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45" name="Line 13"/>
          <p:cNvSpPr>
            <a:spLocks noChangeShapeType="1"/>
          </p:cNvSpPr>
          <p:nvPr/>
        </p:nvSpPr>
        <p:spPr bwMode="auto">
          <a:xfrm>
            <a:off x="2590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46" name="AutoShape 14"/>
          <p:cNvSpPr>
            <a:spLocks noChangeArrowheads="1"/>
          </p:cNvSpPr>
          <p:nvPr/>
        </p:nvSpPr>
        <p:spPr bwMode="auto">
          <a:xfrm>
            <a:off x="2895600" y="16002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47" name="Rectangle 15"/>
          <p:cNvSpPr>
            <a:spLocks noChangeArrowheads="1"/>
          </p:cNvSpPr>
          <p:nvPr/>
        </p:nvSpPr>
        <p:spPr bwMode="auto">
          <a:xfrm>
            <a:off x="3124200" y="1752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12</a:t>
            </a:r>
          </a:p>
        </p:txBody>
      </p:sp>
      <p:sp>
        <p:nvSpPr>
          <p:cNvPr id="95248" name="Line 16"/>
          <p:cNvSpPr>
            <a:spLocks noChangeShapeType="1"/>
          </p:cNvSpPr>
          <p:nvPr/>
        </p:nvSpPr>
        <p:spPr bwMode="auto">
          <a:xfrm>
            <a:off x="3124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49" name="Line 17"/>
          <p:cNvSpPr>
            <a:spLocks noChangeShapeType="1"/>
          </p:cNvSpPr>
          <p:nvPr/>
        </p:nvSpPr>
        <p:spPr bwMode="auto">
          <a:xfrm>
            <a:off x="3505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50" name="Line 18"/>
          <p:cNvSpPr>
            <a:spLocks noChangeShapeType="1"/>
          </p:cNvSpPr>
          <p:nvPr/>
        </p:nvSpPr>
        <p:spPr bwMode="auto">
          <a:xfrm>
            <a:off x="3733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51" name="Line 19"/>
          <p:cNvSpPr>
            <a:spLocks noChangeShapeType="1"/>
          </p:cNvSpPr>
          <p:nvPr/>
        </p:nvSpPr>
        <p:spPr bwMode="auto">
          <a:xfrm>
            <a:off x="4114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52" name="Line 20"/>
          <p:cNvSpPr>
            <a:spLocks noChangeShapeType="1"/>
          </p:cNvSpPr>
          <p:nvPr/>
        </p:nvSpPr>
        <p:spPr bwMode="auto">
          <a:xfrm>
            <a:off x="4724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53" name="Line 21"/>
          <p:cNvSpPr>
            <a:spLocks noChangeShapeType="1"/>
          </p:cNvSpPr>
          <p:nvPr/>
        </p:nvSpPr>
        <p:spPr bwMode="auto">
          <a:xfrm>
            <a:off x="4953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54" name="Line 22"/>
          <p:cNvSpPr>
            <a:spLocks noChangeShapeType="1"/>
          </p:cNvSpPr>
          <p:nvPr/>
        </p:nvSpPr>
        <p:spPr bwMode="auto">
          <a:xfrm>
            <a:off x="5334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55" name="Line 23"/>
          <p:cNvSpPr>
            <a:spLocks noChangeShapeType="1"/>
          </p:cNvSpPr>
          <p:nvPr/>
        </p:nvSpPr>
        <p:spPr bwMode="auto">
          <a:xfrm>
            <a:off x="4343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56" name="AutoShape 24"/>
          <p:cNvSpPr>
            <a:spLocks noChangeArrowheads="1"/>
          </p:cNvSpPr>
          <p:nvPr/>
        </p:nvSpPr>
        <p:spPr bwMode="auto">
          <a:xfrm>
            <a:off x="45720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57" name="Rectangle 25"/>
          <p:cNvSpPr>
            <a:spLocks noChangeArrowheads="1"/>
          </p:cNvSpPr>
          <p:nvPr/>
        </p:nvSpPr>
        <p:spPr bwMode="auto">
          <a:xfrm>
            <a:off x="48006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0000"/>
                </a:solidFill>
                <a:latin typeface="Arial" pitchFamily="34" charset="0"/>
              </a:rPr>
              <a:t>13</a:t>
            </a:r>
            <a:endParaRPr lang="en-US" altLang="en-US">
              <a:latin typeface="Arial" pitchFamily="34" charset="0"/>
            </a:endParaRPr>
          </a:p>
        </p:txBody>
      </p:sp>
      <p:sp>
        <p:nvSpPr>
          <p:cNvPr id="95258" name="Rectangle 26"/>
          <p:cNvSpPr>
            <a:spLocks noChangeArrowheads="1"/>
          </p:cNvSpPr>
          <p:nvPr/>
        </p:nvSpPr>
        <p:spPr bwMode="auto">
          <a:xfrm>
            <a:off x="53340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27</a:t>
            </a:r>
          </a:p>
        </p:txBody>
      </p:sp>
      <p:sp>
        <p:nvSpPr>
          <p:cNvPr id="95259" name="Line 27"/>
          <p:cNvSpPr>
            <a:spLocks noChangeShapeType="1"/>
          </p:cNvSpPr>
          <p:nvPr/>
        </p:nvSpPr>
        <p:spPr bwMode="auto">
          <a:xfrm>
            <a:off x="4800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60" name="Line 28"/>
          <p:cNvSpPr>
            <a:spLocks noChangeShapeType="1"/>
          </p:cNvSpPr>
          <p:nvPr/>
        </p:nvSpPr>
        <p:spPr bwMode="auto">
          <a:xfrm>
            <a:off x="5181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61" name="Line 29"/>
          <p:cNvSpPr>
            <a:spLocks noChangeShapeType="1"/>
          </p:cNvSpPr>
          <p:nvPr/>
        </p:nvSpPr>
        <p:spPr bwMode="auto">
          <a:xfrm>
            <a:off x="5410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62" name="Line 30"/>
          <p:cNvSpPr>
            <a:spLocks noChangeShapeType="1"/>
          </p:cNvSpPr>
          <p:nvPr/>
        </p:nvSpPr>
        <p:spPr bwMode="auto">
          <a:xfrm>
            <a:off x="5791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63" name="Line 31"/>
          <p:cNvSpPr>
            <a:spLocks noChangeShapeType="1"/>
          </p:cNvSpPr>
          <p:nvPr/>
        </p:nvSpPr>
        <p:spPr bwMode="auto">
          <a:xfrm>
            <a:off x="6400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64" name="Line 32"/>
          <p:cNvSpPr>
            <a:spLocks noChangeShapeType="1"/>
          </p:cNvSpPr>
          <p:nvPr/>
        </p:nvSpPr>
        <p:spPr bwMode="auto">
          <a:xfrm>
            <a:off x="6629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65" name="Line 33"/>
          <p:cNvSpPr>
            <a:spLocks noChangeShapeType="1"/>
          </p:cNvSpPr>
          <p:nvPr/>
        </p:nvSpPr>
        <p:spPr bwMode="auto">
          <a:xfrm>
            <a:off x="7010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66" name="Line 34"/>
          <p:cNvSpPr>
            <a:spLocks noChangeShapeType="1"/>
          </p:cNvSpPr>
          <p:nvPr/>
        </p:nvSpPr>
        <p:spPr bwMode="auto">
          <a:xfrm>
            <a:off x="6019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67" name="Oval 35"/>
          <p:cNvSpPr>
            <a:spLocks noChangeArrowheads="1"/>
          </p:cNvSpPr>
          <p:nvPr/>
        </p:nvSpPr>
        <p:spPr bwMode="auto">
          <a:xfrm>
            <a:off x="1143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68" name="Line 36"/>
          <p:cNvSpPr>
            <a:spLocks noChangeShapeType="1"/>
          </p:cNvSpPr>
          <p:nvPr/>
        </p:nvSpPr>
        <p:spPr bwMode="auto">
          <a:xfrm>
            <a:off x="1219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69" name="Rectangle 37"/>
          <p:cNvSpPr>
            <a:spLocks noChangeArrowheads="1"/>
          </p:cNvSpPr>
          <p:nvPr/>
        </p:nvSpPr>
        <p:spPr bwMode="auto">
          <a:xfrm>
            <a:off x="1143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70" name="Oval 38"/>
          <p:cNvSpPr>
            <a:spLocks noChangeArrowheads="1"/>
          </p:cNvSpPr>
          <p:nvPr/>
        </p:nvSpPr>
        <p:spPr bwMode="auto">
          <a:xfrm>
            <a:off x="1752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71" name="Line 39"/>
          <p:cNvSpPr>
            <a:spLocks noChangeShapeType="1"/>
          </p:cNvSpPr>
          <p:nvPr/>
        </p:nvSpPr>
        <p:spPr bwMode="auto">
          <a:xfrm>
            <a:off x="1828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72" name="Rectangle 40"/>
          <p:cNvSpPr>
            <a:spLocks noChangeArrowheads="1"/>
          </p:cNvSpPr>
          <p:nvPr/>
        </p:nvSpPr>
        <p:spPr bwMode="auto">
          <a:xfrm>
            <a:off x="1752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73" name="Oval 41"/>
          <p:cNvSpPr>
            <a:spLocks noChangeArrowheads="1"/>
          </p:cNvSpPr>
          <p:nvPr/>
        </p:nvSpPr>
        <p:spPr bwMode="auto">
          <a:xfrm>
            <a:off x="2438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74" name="Line 42"/>
          <p:cNvSpPr>
            <a:spLocks noChangeShapeType="1"/>
          </p:cNvSpPr>
          <p:nvPr/>
        </p:nvSpPr>
        <p:spPr bwMode="auto">
          <a:xfrm>
            <a:off x="2514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75" name="Rectangle 43"/>
          <p:cNvSpPr>
            <a:spLocks noChangeArrowheads="1"/>
          </p:cNvSpPr>
          <p:nvPr/>
        </p:nvSpPr>
        <p:spPr bwMode="auto">
          <a:xfrm>
            <a:off x="2438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76" name="Oval 44"/>
          <p:cNvSpPr>
            <a:spLocks noChangeArrowheads="1"/>
          </p:cNvSpPr>
          <p:nvPr/>
        </p:nvSpPr>
        <p:spPr bwMode="auto">
          <a:xfrm>
            <a:off x="4572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77" name="Line 45"/>
          <p:cNvSpPr>
            <a:spLocks noChangeShapeType="1"/>
          </p:cNvSpPr>
          <p:nvPr/>
        </p:nvSpPr>
        <p:spPr bwMode="auto">
          <a:xfrm>
            <a:off x="4648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78" name="Rectangle 46"/>
          <p:cNvSpPr>
            <a:spLocks noChangeArrowheads="1"/>
          </p:cNvSpPr>
          <p:nvPr/>
        </p:nvSpPr>
        <p:spPr bwMode="auto">
          <a:xfrm>
            <a:off x="4572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79" name="Oval 47"/>
          <p:cNvSpPr>
            <a:spLocks noChangeArrowheads="1"/>
          </p:cNvSpPr>
          <p:nvPr/>
        </p:nvSpPr>
        <p:spPr bwMode="auto">
          <a:xfrm>
            <a:off x="52578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80" name="Line 48"/>
          <p:cNvSpPr>
            <a:spLocks noChangeShapeType="1"/>
          </p:cNvSpPr>
          <p:nvPr/>
        </p:nvSpPr>
        <p:spPr bwMode="auto">
          <a:xfrm>
            <a:off x="53340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81" name="Rectangle 49"/>
          <p:cNvSpPr>
            <a:spLocks noChangeArrowheads="1"/>
          </p:cNvSpPr>
          <p:nvPr/>
        </p:nvSpPr>
        <p:spPr bwMode="auto">
          <a:xfrm>
            <a:off x="52578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82" name="Oval 50"/>
          <p:cNvSpPr>
            <a:spLocks noChangeArrowheads="1"/>
          </p:cNvSpPr>
          <p:nvPr/>
        </p:nvSpPr>
        <p:spPr bwMode="auto">
          <a:xfrm>
            <a:off x="5867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83" name="Line 51"/>
          <p:cNvSpPr>
            <a:spLocks noChangeShapeType="1"/>
          </p:cNvSpPr>
          <p:nvPr/>
        </p:nvSpPr>
        <p:spPr bwMode="auto">
          <a:xfrm>
            <a:off x="5943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84" name="Rectangle 52"/>
          <p:cNvSpPr>
            <a:spLocks noChangeArrowheads="1"/>
          </p:cNvSpPr>
          <p:nvPr/>
        </p:nvSpPr>
        <p:spPr bwMode="auto">
          <a:xfrm>
            <a:off x="5867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85" name="Oval 53"/>
          <p:cNvSpPr>
            <a:spLocks noChangeArrowheads="1"/>
          </p:cNvSpPr>
          <p:nvPr/>
        </p:nvSpPr>
        <p:spPr bwMode="auto">
          <a:xfrm>
            <a:off x="35814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86" name="Oval 54"/>
          <p:cNvSpPr>
            <a:spLocks noChangeArrowheads="1"/>
          </p:cNvSpPr>
          <p:nvPr/>
        </p:nvSpPr>
        <p:spPr bwMode="auto">
          <a:xfrm>
            <a:off x="29718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87" name="Line 55"/>
          <p:cNvSpPr>
            <a:spLocks noChangeShapeType="1"/>
          </p:cNvSpPr>
          <p:nvPr/>
        </p:nvSpPr>
        <p:spPr bwMode="auto">
          <a:xfrm flipH="1">
            <a:off x="2743200" y="19812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88" name="Text Box 56"/>
          <p:cNvSpPr txBox="1">
            <a:spLocks noChangeArrowheads="1"/>
          </p:cNvSpPr>
          <p:nvPr/>
        </p:nvSpPr>
        <p:spPr bwMode="auto">
          <a:xfrm>
            <a:off x="533400" y="43434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pitchFamily="34" charset="0"/>
              </a:rPr>
              <a:t>Removing 13 would cause the node containing it to become </a:t>
            </a:r>
            <a:r>
              <a:rPr lang="en-US" altLang="en-US" dirty="0" smtClean="0">
                <a:latin typeface="Arial" pitchFamily="34" charset="0"/>
              </a:rPr>
              <a:t>underflow.</a:t>
            </a:r>
            <a:endParaRPr lang="en-US" altLang="en-US" dirty="0">
              <a:latin typeface="Arial" pitchFamily="34" charset="0"/>
            </a:endParaRPr>
          </a:p>
          <a:p>
            <a:pPr>
              <a:spcBef>
                <a:spcPct val="50000"/>
              </a:spcBef>
            </a:pPr>
            <a:r>
              <a:rPr lang="en-US" altLang="en-US" dirty="0">
                <a:latin typeface="Arial" pitchFamily="34" charset="0"/>
              </a:rPr>
              <a:t>To fix this, we try to reassign one key from a sibling that has spares.</a:t>
            </a:r>
          </a:p>
          <a:p>
            <a:pPr>
              <a:spcBef>
                <a:spcPct val="50000"/>
              </a:spcBef>
            </a:pPr>
            <a:r>
              <a:rPr lang="en-US" altLang="en-US" dirty="0">
                <a:latin typeface="Arial" pitchFamily="34" charset="0"/>
              </a:rPr>
              <a:t> </a:t>
            </a:r>
          </a:p>
        </p:txBody>
      </p:sp>
      <p:sp>
        <p:nvSpPr>
          <p:cNvPr id="95289" name="Rectangle 57"/>
          <p:cNvSpPr>
            <a:spLocks noChangeArrowheads="1"/>
          </p:cNvSpPr>
          <p:nvPr/>
        </p:nvSpPr>
        <p:spPr bwMode="auto">
          <a:xfrm>
            <a:off x="25908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10</a:t>
            </a:r>
          </a:p>
        </p:txBody>
      </p:sp>
      <p:sp>
        <p:nvSpPr>
          <p:cNvPr id="95290" name="Rectangle 58"/>
          <p:cNvSpPr>
            <a:spLocks noChangeArrowheads="1"/>
          </p:cNvSpPr>
          <p:nvPr/>
        </p:nvSpPr>
        <p:spPr bwMode="auto">
          <a:xfrm>
            <a:off x="32004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11</a:t>
            </a:r>
          </a:p>
        </p:txBody>
      </p:sp>
      <p:sp>
        <p:nvSpPr>
          <p:cNvPr id="95291" name="Oval 59"/>
          <p:cNvSpPr>
            <a:spLocks noChangeArrowheads="1"/>
          </p:cNvSpPr>
          <p:nvPr/>
        </p:nvSpPr>
        <p:spPr bwMode="auto">
          <a:xfrm>
            <a:off x="3048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92" name="Line 60"/>
          <p:cNvSpPr>
            <a:spLocks noChangeShapeType="1"/>
          </p:cNvSpPr>
          <p:nvPr/>
        </p:nvSpPr>
        <p:spPr bwMode="auto">
          <a:xfrm>
            <a:off x="3124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93" name="Rectangle 61"/>
          <p:cNvSpPr>
            <a:spLocks noChangeArrowheads="1"/>
          </p:cNvSpPr>
          <p:nvPr/>
        </p:nvSpPr>
        <p:spPr bwMode="auto">
          <a:xfrm>
            <a:off x="3048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94" name="Oval 62"/>
          <p:cNvSpPr>
            <a:spLocks noChangeArrowheads="1"/>
          </p:cNvSpPr>
          <p:nvPr/>
        </p:nvSpPr>
        <p:spPr bwMode="auto">
          <a:xfrm>
            <a:off x="3657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95" name="Line 63"/>
          <p:cNvSpPr>
            <a:spLocks noChangeShapeType="1"/>
          </p:cNvSpPr>
          <p:nvPr/>
        </p:nvSpPr>
        <p:spPr bwMode="auto">
          <a:xfrm>
            <a:off x="3733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96" name="Rectangle 64"/>
          <p:cNvSpPr>
            <a:spLocks noChangeArrowheads="1"/>
          </p:cNvSpPr>
          <p:nvPr/>
        </p:nvSpPr>
        <p:spPr bwMode="auto">
          <a:xfrm>
            <a:off x="3657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5297" name="Line 65"/>
          <p:cNvSpPr>
            <a:spLocks noChangeShapeType="1"/>
          </p:cNvSpPr>
          <p:nvPr/>
        </p:nvSpPr>
        <p:spPr bwMode="auto">
          <a:xfrm>
            <a:off x="3657600" y="1981200"/>
            <a:ext cx="2057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Tree>
    <p:extLst>
      <p:ext uri="{BB962C8B-B14F-4D97-AF65-F5344CB8AC3E}">
        <p14:creationId xmlns:p14="http://schemas.microsoft.com/office/powerpoint/2010/main" val="2497256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4"/>
          <p:cNvSpPr>
            <a:spLocks noGrp="1"/>
          </p:cNvSpPr>
          <p:nvPr>
            <p:ph type="sldNum" sz="quarter" idx="12"/>
          </p:nvPr>
        </p:nvSpPr>
        <p:spPr/>
        <p:txBody>
          <a:bodyPr/>
          <a:lstStyle/>
          <a:p>
            <a:fld id="{87D21964-D7A3-4AA7-A896-0646724B49BB}" type="slidenum">
              <a:rPr lang="en-US" altLang="en-US"/>
              <a:pPr/>
              <a:t>36</a:t>
            </a:fld>
            <a:endParaRPr lang="en-US" altLang="en-US"/>
          </a:p>
        </p:txBody>
      </p:sp>
      <p:sp>
        <p:nvSpPr>
          <p:cNvPr id="96258"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Remove 13 (Cont)</a:t>
            </a:r>
          </a:p>
        </p:txBody>
      </p:sp>
      <p:sp>
        <p:nvSpPr>
          <p:cNvPr id="96259" name="AutoShape 3"/>
          <p:cNvSpPr>
            <a:spLocks noChangeArrowheads="1"/>
          </p:cNvSpPr>
          <p:nvPr/>
        </p:nvSpPr>
        <p:spPr bwMode="auto">
          <a:xfrm>
            <a:off x="11430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60" name="Rectangle 4"/>
          <p:cNvSpPr>
            <a:spLocks noChangeArrowheads="1"/>
          </p:cNvSpPr>
          <p:nvPr/>
        </p:nvSpPr>
        <p:spPr bwMode="auto">
          <a:xfrm>
            <a:off x="13716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a:t>
            </a:r>
          </a:p>
        </p:txBody>
      </p:sp>
      <p:sp>
        <p:nvSpPr>
          <p:cNvPr id="96261" name="Rectangle 5"/>
          <p:cNvSpPr>
            <a:spLocks noChangeArrowheads="1"/>
          </p:cNvSpPr>
          <p:nvPr/>
        </p:nvSpPr>
        <p:spPr bwMode="auto">
          <a:xfrm>
            <a:off x="20574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3</a:t>
            </a:r>
          </a:p>
        </p:txBody>
      </p:sp>
      <p:sp>
        <p:nvSpPr>
          <p:cNvPr id="96262" name="Line 6"/>
          <p:cNvSpPr>
            <a:spLocks noChangeShapeType="1"/>
          </p:cNvSpPr>
          <p:nvPr/>
        </p:nvSpPr>
        <p:spPr bwMode="auto">
          <a:xfrm>
            <a:off x="1371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63" name="Line 7"/>
          <p:cNvSpPr>
            <a:spLocks noChangeShapeType="1"/>
          </p:cNvSpPr>
          <p:nvPr/>
        </p:nvSpPr>
        <p:spPr bwMode="auto">
          <a:xfrm>
            <a:off x="1752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64" name="Line 8"/>
          <p:cNvSpPr>
            <a:spLocks noChangeShapeType="1"/>
          </p:cNvSpPr>
          <p:nvPr/>
        </p:nvSpPr>
        <p:spPr bwMode="auto">
          <a:xfrm>
            <a:off x="1981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65" name="Line 9"/>
          <p:cNvSpPr>
            <a:spLocks noChangeShapeType="1"/>
          </p:cNvSpPr>
          <p:nvPr/>
        </p:nvSpPr>
        <p:spPr bwMode="auto">
          <a:xfrm>
            <a:off x="2362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66" name="Line 10"/>
          <p:cNvSpPr>
            <a:spLocks noChangeShapeType="1"/>
          </p:cNvSpPr>
          <p:nvPr/>
        </p:nvSpPr>
        <p:spPr bwMode="auto">
          <a:xfrm>
            <a:off x="2971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67" name="Line 11"/>
          <p:cNvSpPr>
            <a:spLocks noChangeShapeType="1"/>
          </p:cNvSpPr>
          <p:nvPr/>
        </p:nvSpPr>
        <p:spPr bwMode="auto">
          <a:xfrm>
            <a:off x="3200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68" name="Line 12"/>
          <p:cNvSpPr>
            <a:spLocks noChangeShapeType="1"/>
          </p:cNvSpPr>
          <p:nvPr/>
        </p:nvSpPr>
        <p:spPr bwMode="auto">
          <a:xfrm>
            <a:off x="3581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69" name="Line 13"/>
          <p:cNvSpPr>
            <a:spLocks noChangeShapeType="1"/>
          </p:cNvSpPr>
          <p:nvPr/>
        </p:nvSpPr>
        <p:spPr bwMode="auto">
          <a:xfrm>
            <a:off x="2590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70" name="AutoShape 14"/>
          <p:cNvSpPr>
            <a:spLocks noChangeArrowheads="1"/>
          </p:cNvSpPr>
          <p:nvPr/>
        </p:nvSpPr>
        <p:spPr bwMode="auto">
          <a:xfrm>
            <a:off x="2895600" y="16002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71" name="Rectangle 15"/>
          <p:cNvSpPr>
            <a:spLocks noChangeArrowheads="1"/>
          </p:cNvSpPr>
          <p:nvPr/>
        </p:nvSpPr>
        <p:spPr bwMode="auto">
          <a:xfrm>
            <a:off x="3124200" y="1752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latin typeface="Arial" pitchFamily="34" charset="0"/>
              </a:rPr>
              <a:t>11</a:t>
            </a:r>
            <a:endParaRPr lang="en-US" altLang="en-US">
              <a:latin typeface="Arial" pitchFamily="34" charset="0"/>
            </a:endParaRPr>
          </a:p>
        </p:txBody>
      </p:sp>
      <p:sp>
        <p:nvSpPr>
          <p:cNvPr id="96272" name="Line 16"/>
          <p:cNvSpPr>
            <a:spLocks noChangeShapeType="1"/>
          </p:cNvSpPr>
          <p:nvPr/>
        </p:nvSpPr>
        <p:spPr bwMode="auto">
          <a:xfrm>
            <a:off x="3124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73" name="Line 17"/>
          <p:cNvSpPr>
            <a:spLocks noChangeShapeType="1"/>
          </p:cNvSpPr>
          <p:nvPr/>
        </p:nvSpPr>
        <p:spPr bwMode="auto">
          <a:xfrm>
            <a:off x="3505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74" name="Line 18"/>
          <p:cNvSpPr>
            <a:spLocks noChangeShapeType="1"/>
          </p:cNvSpPr>
          <p:nvPr/>
        </p:nvSpPr>
        <p:spPr bwMode="auto">
          <a:xfrm>
            <a:off x="3733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75" name="Line 19"/>
          <p:cNvSpPr>
            <a:spLocks noChangeShapeType="1"/>
          </p:cNvSpPr>
          <p:nvPr/>
        </p:nvSpPr>
        <p:spPr bwMode="auto">
          <a:xfrm>
            <a:off x="4114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76" name="Line 20"/>
          <p:cNvSpPr>
            <a:spLocks noChangeShapeType="1"/>
          </p:cNvSpPr>
          <p:nvPr/>
        </p:nvSpPr>
        <p:spPr bwMode="auto">
          <a:xfrm>
            <a:off x="4724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77" name="Line 21"/>
          <p:cNvSpPr>
            <a:spLocks noChangeShapeType="1"/>
          </p:cNvSpPr>
          <p:nvPr/>
        </p:nvSpPr>
        <p:spPr bwMode="auto">
          <a:xfrm>
            <a:off x="4953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78" name="Line 22"/>
          <p:cNvSpPr>
            <a:spLocks noChangeShapeType="1"/>
          </p:cNvSpPr>
          <p:nvPr/>
        </p:nvSpPr>
        <p:spPr bwMode="auto">
          <a:xfrm>
            <a:off x="5334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79" name="Line 23"/>
          <p:cNvSpPr>
            <a:spLocks noChangeShapeType="1"/>
          </p:cNvSpPr>
          <p:nvPr/>
        </p:nvSpPr>
        <p:spPr bwMode="auto">
          <a:xfrm>
            <a:off x="4343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80" name="AutoShape 24"/>
          <p:cNvSpPr>
            <a:spLocks noChangeArrowheads="1"/>
          </p:cNvSpPr>
          <p:nvPr/>
        </p:nvSpPr>
        <p:spPr bwMode="auto">
          <a:xfrm>
            <a:off x="45720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81" name="Rectangle 25"/>
          <p:cNvSpPr>
            <a:spLocks noChangeArrowheads="1"/>
          </p:cNvSpPr>
          <p:nvPr/>
        </p:nvSpPr>
        <p:spPr bwMode="auto">
          <a:xfrm>
            <a:off x="48006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latin typeface="Arial" pitchFamily="34" charset="0"/>
              </a:rPr>
              <a:t>12</a:t>
            </a:r>
            <a:endParaRPr lang="en-US" altLang="en-US">
              <a:latin typeface="Arial" pitchFamily="34" charset="0"/>
            </a:endParaRPr>
          </a:p>
        </p:txBody>
      </p:sp>
      <p:sp>
        <p:nvSpPr>
          <p:cNvPr id="96282" name="Rectangle 26"/>
          <p:cNvSpPr>
            <a:spLocks noChangeArrowheads="1"/>
          </p:cNvSpPr>
          <p:nvPr/>
        </p:nvSpPr>
        <p:spPr bwMode="auto">
          <a:xfrm>
            <a:off x="53340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27</a:t>
            </a:r>
          </a:p>
        </p:txBody>
      </p:sp>
      <p:sp>
        <p:nvSpPr>
          <p:cNvPr id="96283" name="Line 27"/>
          <p:cNvSpPr>
            <a:spLocks noChangeShapeType="1"/>
          </p:cNvSpPr>
          <p:nvPr/>
        </p:nvSpPr>
        <p:spPr bwMode="auto">
          <a:xfrm>
            <a:off x="4800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84" name="Line 28"/>
          <p:cNvSpPr>
            <a:spLocks noChangeShapeType="1"/>
          </p:cNvSpPr>
          <p:nvPr/>
        </p:nvSpPr>
        <p:spPr bwMode="auto">
          <a:xfrm>
            <a:off x="5181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85" name="Line 29"/>
          <p:cNvSpPr>
            <a:spLocks noChangeShapeType="1"/>
          </p:cNvSpPr>
          <p:nvPr/>
        </p:nvSpPr>
        <p:spPr bwMode="auto">
          <a:xfrm>
            <a:off x="5410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86" name="Line 30"/>
          <p:cNvSpPr>
            <a:spLocks noChangeShapeType="1"/>
          </p:cNvSpPr>
          <p:nvPr/>
        </p:nvSpPr>
        <p:spPr bwMode="auto">
          <a:xfrm>
            <a:off x="5791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87" name="Line 31"/>
          <p:cNvSpPr>
            <a:spLocks noChangeShapeType="1"/>
          </p:cNvSpPr>
          <p:nvPr/>
        </p:nvSpPr>
        <p:spPr bwMode="auto">
          <a:xfrm>
            <a:off x="6400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88" name="Line 32"/>
          <p:cNvSpPr>
            <a:spLocks noChangeShapeType="1"/>
          </p:cNvSpPr>
          <p:nvPr/>
        </p:nvSpPr>
        <p:spPr bwMode="auto">
          <a:xfrm>
            <a:off x="6629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89" name="Line 33"/>
          <p:cNvSpPr>
            <a:spLocks noChangeShapeType="1"/>
          </p:cNvSpPr>
          <p:nvPr/>
        </p:nvSpPr>
        <p:spPr bwMode="auto">
          <a:xfrm>
            <a:off x="7010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90" name="Line 34"/>
          <p:cNvSpPr>
            <a:spLocks noChangeShapeType="1"/>
          </p:cNvSpPr>
          <p:nvPr/>
        </p:nvSpPr>
        <p:spPr bwMode="auto">
          <a:xfrm>
            <a:off x="6019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91" name="Oval 35"/>
          <p:cNvSpPr>
            <a:spLocks noChangeArrowheads="1"/>
          </p:cNvSpPr>
          <p:nvPr/>
        </p:nvSpPr>
        <p:spPr bwMode="auto">
          <a:xfrm>
            <a:off x="1143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92" name="Line 36"/>
          <p:cNvSpPr>
            <a:spLocks noChangeShapeType="1"/>
          </p:cNvSpPr>
          <p:nvPr/>
        </p:nvSpPr>
        <p:spPr bwMode="auto">
          <a:xfrm>
            <a:off x="1219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93" name="Rectangle 37"/>
          <p:cNvSpPr>
            <a:spLocks noChangeArrowheads="1"/>
          </p:cNvSpPr>
          <p:nvPr/>
        </p:nvSpPr>
        <p:spPr bwMode="auto">
          <a:xfrm>
            <a:off x="1143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94" name="Oval 38"/>
          <p:cNvSpPr>
            <a:spLocks noChangeArrowheads="1"/>
          </p:cNvSpPr>
          <p:nvPr/>
        </p:nvSpPr>
        <p:spPr bwMode="auto">
          <a:xfrm>
            <a:off x="1752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95" name="Line 39"/>
          <p:cNvSpPr>
            <a:spLocks noChangeShapeType="1"/>
          </p:cNvSpPr>
          <p:nvPr/>
        </p:nvSpPr>
        <p:spPr bwMode="auto">
          <a:xfrm>
            <a:off x="1828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96" name="Rectangle 40"/>
          <p:cNvSpPr>
            <a:spLocks noChangeArrowheads="1"/>
          </p:cNvSpPr>
          <p:nvPr/>
        </p:nvSpPr>
        <p:spPr bwMode="auto">
          <a:xfrm>
            <a:off x="1752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97" name="Oval 41"/>
          <p:cNvSpPr>
            <a:spLocks noChangeArrowheads="1"/>
          </p:cNvSpPr>
          <p:nvPr/>
        </p:nvSpPr>
        <p:spPr bwMode="auto">
          <a:xfrm>
            <a:off x="2438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98" name="Line 42"/>
          <p:cNvSpPr>
            <a:spLocks noChangeShapeType="1"/>
          </p:cNvSpPr>
          <p:nvPr/>
        </p:nvSpPr>
        <p:spPr bwMode="auto">
          <a:xfrm>
            <a:off x="2514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299" name="Rectangle 43"/>
          <p:cNvSpPr>
            <a:spLocks noChangeArrowheads="1"/>
          </p:cNvSpPr>
          <p:nvPr/>
        </p:nvSpPr>
        <p:spPr bwMode="auto">
          <a:xfrm>
            <a:off x="2438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00" name="Oval 44"/>
          <p:cNvSpPr>
            <a:spLocks noChangeArrowheads="1"/>
          </p:cNvSpPr>
          <p:nvPr/>
        </p:nvSpPr>
        <p:spPr bwMode="auto">
          <a:xfrm>
            <a:off x="4572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01" name="Line 45"/>
          <p:cNvSpPr>
            <a:spLocks noChangeShapeType="1"/>
          </p:cNvSpPr>
          <p:nvPr/>
        </p:nvSpPr>
        <p:spPr bwMode="auto">
          <a:xfrm>
            <a:off x="4648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02" name="Rectangle 46"/>
          <p:cNvSpPr>
            <a:spLocks noChangeArrowheads="1"/>
          </p:cNvSpPr>
          <p:nvPr/>
        </p:nvSpPr>
        <p:spPr bwMode="auto">
          <a:xfrm>
            <a:off x="4572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03" name="Oval 47"/>
          <p:cNvSpPr>
            <a:spLocks noChangeArrowheads="1"/>
          </p:cNvSpPr>
          <p:nvPr/>
        </p:nvSpPr>
        <p:spPr bwMode="auto">
          <a:xfrm>
            <a:off x="52578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04" name="Line 48"/>
          <p:cNvSpPr>
            <a:spLocks noChangeShapeType="1"/>
          </p:cNvSpPr>
          <p:nvPr/>
        </p:nvSpPr>
        <p:spPr bwMode="auto">
          <a:xfrm>
            <a:off x="53340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05" name="Rectangle 49"/>
          <p:cNvSpPr>
            <a:spLocks noChangeArrowheads="1"/>
          </p:cNvSpPr>
          <p:nvPr/>
        </p:nvSpPr>
        <p:spPr bwMode="auto">
          <a:xfrm>
            <a:off x="52578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06" name="Oval 50"/>
          <p:cNvSpPr>
            <a:spLocks noChangeArrowheads="1"/>
          </p:cNvSpPr>
          <p:nvPr/>
        </p:nvSpPr>
        <p:spPr bwMode="auto">
          <a:xfrm>
            <a:off x="5867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07" name="Line 51"/>
          <p:cNvSpPr>
            <a:spLocks noChangeShapeType="1"/>
          </p:cNvSpPr>
          <p:nvPr/>
        </p:nvSpPr>
        <p:spPr bwMode="auto">
          <a:xfrm>
            <a:off x="5943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08" name="Rectangle 52"/>
          <p:cNvSpPr>
            <a:spLocks noChangeArrowheads="1"/>
          </p:cNvSpPr>
          <p:nvPr/>
        </p:nvSpPr>
        <p:spPr bwMode="auto">
          <a:xfrm>
            <a:off x="5867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09" name="Oval 53"/>
          <p:cNvSpPr>
            <a:spLocks noChangeArrowheads="1"/>
          </p:cNvSpPr>
          <p:nvPr/>
        </p:nvSpPr>
        <p:spPr bwMode="auto">
          <a:xfrm>
            <a:off x="35814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10" name="Oval 54"/>
          <p:cNvSpPr>
            <a:spLocks noChangeArrowheads="1"/>
          </p:cNvSpPr>
          <p:nvPr/>
        </p:nvSpPr>
        <p:spPr bwMode="auto">
          <a:xfrm>
            <a:off x="29718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11" name="Line 55"/>
          <p:cNvSpPr>
            <a:spLocks noChangeShapeType="1"/>
          </p:cNvSpPr>
          <p:nvPr/>
        </p:nvSpPr>
        <p:spPr bwMode="auto">
          <a:xfrm flipH="1">
            <a:off x="2743200" y="19812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12" name="Text Box 56"/>
          <p:cNvSpPr txBox="1">
            <a:spLocks noChangeArrowheads="1"/>
          </p:cNvSpPr>
          <p:nvPr/>
        </p:nvSpPr>
        <p:spPr bwMode="auto">
          <a:xfrm>
            <a:off x="533400" y="4343400"/>
            <a:ext cx="8305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itchFamily="34" charset="0"/>
              </a:rPr>
              <a:t>The 13 is replaced by the parent’s key 12.</a:t>
            </a:r>
          </a:p>
          <a:p>
            <a:pPr>
              <a:spcBef>
                <a:spcPct val="50000"/>
              </a:spcBef>
            </a:pPr>
            <a:r>
              <a:rPr lang="en-US" altLang="en-US">
                <a:latin typeface="Arial" pitchFamily="34" charset="0"/>
              </a:rPr>
              <a:t>The parent’s key 12 is replaced by the spare key 11 from the left sibling.</a:t>
            </a:r>
          </a:p>
          <a:p>
            <a:pPr>
              <a:spcBef>
                <a:spcPct val="50000"/>
              </a:spcBef>
            </a:pPr>
            <a:r>
              <a:rPr lang="en-US" altLang="en-US">
                <a:latin typeface="Arial" pitchFamily="34" charset="0"/>
              </a:rPr>
              <a:t>The sibling has one fewer element.</a:t>
            </a:r>
          </a:p>
        </p:txBody>
      </p:sp>
      <p:sp>
        <p:nvSpPr>
          <p:cNvPr id="96313" name="Rectangle 57"/>
          <p:cNvSpPr>
            <a:spLocks noChangeArrowheads="1"/>
          </p:cNvSpPr>
          <p:nvPr/>
        </p:nvSpPr>
        <p:spPr bwMode="auto">
          <a:xfrm>
            <a:off x="25908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10</a:t>
            </a:r>
          </a:p>
        </p:txBody>
      </p:sp>
      <p:sp>
        <p:nvSpPr>
          <p:cNvPr id="96315" name="Oval 59"/>
          <p:cNvSpPr>
            <a:spLocks noChangeArrowheads="1"/>
          </p:cNvSpPr>
          <p:nvPr/>
        </p:nvSpPr>
        <p:spPr bwMode="auto">
          <a:xfrm>
            <a:off x="3048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16" name="Line 60"/>
          <p:cNvSpPr>
            <a:spLocks noChangeShapeType="1"/>
          </p:cNvSpPr>
          <p:nvPr/>
        </p:nvSpPr>
        <p:spPr bwMode="auto">
          <a:xfrm>
            <a:off x="3124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17" name="Rectangle 61"/>
          <p:cNvSpPr>
            <a:spLocks noChangeArrowheads="1"/>
          </p:cNvSpPr>
          <p:nvPr/>
        </p:nvSpPr>
        <p:spPr bwMode="auto">
          <a:xfrm>
            <a:off x="3048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6321" name="Line 65"/>
          <p:cNvSpPr>
            <a:spLocks noChangeShapeType="1"/>
          </p:cNvSpPr>
          <p:nvPr/>
        </p:nvSpPr>
        <p:spPr bwMode="auto">
          <a:xfrm>
            <a:off x="3657600" y="1981200"/>
            <a:ext cx="2057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Tree>
    <p:extLst>
      <p:ext uri="{BB962C8B-B14F-4D97-AF65-F5344CB8AC3E}">
        <p14:creationId xmlns:p14="http://schemas.microsoft.com/office/powerpoint/2010/main" val="170035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4"/>
          <p:cNvSpPr>
            <a:spLocks noGrp="1"/>
          </p:cNvSpPr>
          <p:nvPr>
            <p:ph type="sldNum" sz="quarter" idx="12"/>
          </p:nvPr>
        </p:nvSpPr>
        <p:spPr/>
        <p:txBody>
          <a:bodyPr/>
          <a:lstStyle/>
          <a:p>
            <a:fld id="{296199FA-E525-4A25-A740-31C5D921D8FA}" type="slidenum">
              <a:rPr lang="en-US" altLang="en-US"/>
              <a:pPr/>
              <a:t>37</a:t>
            </a:fld>
            <a:endParaRPr lang="en-US" altLang="en-US"/>
          </a:p>
        </p:txBody>
      </p:sp>
      <p:sp>
        <p:nvSpPr>
          <p:cNvPr id="97282"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Remove 11</a:t>
            </a:r>
          </a:p>
        </p:txBody>
      </p:sp>
      <p:sp>
        <p:nvSpPr>
          <p:cNvPr id="97283" name="AutoShape 3"/>
          <p:cNvSpPr>
            <a:spLocks noChangeArrowheads="1"/>
          </p:cNvSpPr>
          <p:nvPr/>
        </p:nvSpPr>
        <p:spPr bwMode="auto">
          <a:xfrm>
            <a:off x="11430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284" name="Rectangle 4"/>
          <p:cNvSpPr>
            <a:spLocks noChangeArrowheads="1"/>
          </p:cNvSpPr>
          <p:nvPr/>
        </p:nvSpPr>
        <p:spPr bwMode="auto">
          <a:xfrm>
            <a:off x="13716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a:t>
            </a:r>
          </a:p>
        </p:txBody>
      </p:sp>
      <p:sp>
        <p:nvSpPr>
          <p:cNvPr id="97285" name="Rectangle 5"/>
          <p:cNvSpPr>
            <a:spLocks noChangeArrowheads="1"/>
          </p:cNvSpPr>
          <p:nvPr/>
        </p:nvSpPr>
        <p:spPr bwMode="auto">
          <a:xfrm>
            <a:off x="20574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3</a:t>
            </a:r>
          </a:p>
        </p:txBody>
      </p:sp>
      <p:sp>
        <p:nvSpPr>
          <p:cNvPr id="97286" name="Line 6"/>
          <p:cNvSpPr>
            <a:spLocks noChangeShapeType="1"/>
          </p:cNvSpPr>
          <p:nvPr/>
        </p:nvSpPr>
        <p:spPr bwMode="auto">
          <a:xfrm>
            <a:off x="1371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287" name="Line 7"/>
          <p:cNvSpPr>
            <a:spLocks noChangeShapeType="1"/>
          </p:cNvSpPr>
          <p:nvPr/>
        </p:nvSpPr>
        <p:spPr bwMode="auto">
          <a:xfrm>
            <a:off x="1752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288" name="Line 8"/>
          <p:cNvSpPr>
            <a:spLocks noChangeShapeType="1"/>
          </p:cNvSpPr>
          <p:nvPr/>
        </p:nvSpPr>
        <p:spPr bwMode="auto">
          <a:xfrm>
            <a:off x="1981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289" name="Line 9"/>
          <p:cNvSpPr>
            <a:spLocks noChangeShapeType="1"/>
          </p:cNvSpPr>
          <p:nvPr/>
        </p:nvSpPr>
        <p:spPr bwMode="auto">
          <a:xfrm>
            <a:off x="2362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290" name="Line 10"/>
          <p:cNvSpPr>
            <a:spLocks noChangeShapeType="1"/>
          </p:cNvSpPr>
          <p:nvPr/>
        </p:nvSpPr>
        <p:spPr bwMode="auto">
          <a:xfrm>
            <a:off x="2971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291" name="Line 11"/>
          <p:cNvSpPr>
            <a:spLocks noChangeShapeType="1"/>
          </p:cNvSpPr>
          <p:nvPr/>
        </p:nvSpPr>
        <p:spPr bwMode="auto">
          <a:xfrm>
            <a:off x="3200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292" name="Line 12"/>
          <p:cNvSpPr>
            <a:spLocks noChangeShapeType="1"/>
          </p:cNvSpPr>
          <p:nvPr/>
        </p:nvSpPr>
        <p:spPr bwMode="auto">
          <a:xfrm>
            <a:off x="3581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293" name="Line 13"/>
          <p:cNvSpPr>
            <a:spLocks noChangeShapeType="1"/>
          </p:cNvSpPr>
          <p:nvPr/>
        </p:nvSpPr>
        <p:spPr bwMode="auto">
          <a:xfrm>
            <a:off x="2590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294" name="AutoShape 14"/>
          <p:cNvSpPr>
            <a:spLocks noChangeArrowheads="1"/>
          </p:cNvSpPr>
          <p:nvPr/>
        </p:nvSpPr>
        <p:spPr bwMode="auto">
          <a:xfrm>
            <a:off x="2895600" y="16002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295" name="Rectangle 15"/>
          <p:cNvSpPr>
            <a:spLocks noChangeArrowheads="1"/>
          </p:cNvSpPr>
          <p:nvPr/>
        </p:nvSpPr>
        <p:spPr bwMode="auto">
          <a:xfrm>
            <a:off x="3124200" y="1752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0000"/>
                </a:solidFill>
                <a:latin typeface="Arial" pitchFamily="34" charset="0"/>
              </a:rPr>
              <a:t>11</a:t>
            </a:r>
            <a:endParaRPr lang="en-US" altLang="en-US">
              <a:latin typeface="Arial" pitchFamily="34" charset="0"/>
            </a:endParaRPr>
          </a:p>
        </p:txBody>
      </p:sp>
      <p:sp>
        <p:nvSpPr>
          <p:cNvPr id="97296" name="Line 16"/>
          <p:cNvSpPr>
            <a:spLocks noChangeShapeType="1"/>
          </p:cNvSpPr>
          <p:nvPr/>
        </p:nvSpPr>
        <p:spPr bwMode="auto">
          <a:xfrm>
            <a:off x="3124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297" name="Line 17"/>
          <p:cNvSpPr>
            <a:spLocks noChangeShapeType="1"/>
          </p:cNvSpPr>
          <p:nvPr/>
        </p:nvSpPr>
        <p:spPr bwMode="auto">
          <a:xfrm>
            <a:off x="3505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298" name="Line 18"/>
          <p:cNvSpPr>
            <a:spLocks noChangeShapeType="1"/>
          </p:cNvSpPr>
          <p:nvPr/>
        </p:nvSpPr>
        <p:spPr bwMode="auto">
          <a:xfrm>
            <a:off x="3733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299" name="Line 19"/>
          <p:cNvSpPr>
            <a:spLocks noChangeShapeType="1"/>
          </p:cNvSpPr>
          <p:nvPr/>
        </p:nvSpPr>
        <p:spPr bwMode="auto">
          <a:xfrm>
            <a:off x="4114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00" name="Line 20"/>
          <p:cNvSpPr>
            <a:spLocks noChangeShapeType="1"/>
          </p:cNvSpPr>
          <p:nvPr/>
        </p:nvSpPr>
        <p:spPr bwMode="auto">
          <a:xfrm>
            <a:off x="4724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01" name="Line 21"/>
          <p:cNvSpPr>
            <a:spLocks noChangeShapeType="1"/>
          </p:cNvSpPr>
          <p:nvPr/>
        </p:nvSpPr>
        <p:spPr bwMode="auto">
          <a:xfrm>
            <a:off x="4953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02" name="Line 22"/>
          <p:cNvSpPr>
            <a:spLocks noChangeShapeType="1"/>
          </p:cNvSpPr>
          <p:nvPr/>
        </p:nvSpPr>
        <p:spPr bwMode="auto">
          <a:xfrm>
            <a:off x="5334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03" name="Line 23"/>
          <p:cNvSpPr>
            <a:spLocks noChangeShapeType="1"/>
          </p:cNvSpPr>
          <p:nvPr/>
        </p:nvSpPr>
        <p:spPr bwMode="auto">
          <a:xfrm>
            <a:off x="4343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04" name="AutoShape 24"/>
          <p:cNvSpPr>
            <a:spLocks noChangeArrowheads="1"/>
          </p:cNvSpPr>
          <p:nvPr/>
        </p:nvSpPr>
        <p:spPr bwMode="auto">
          <a:xfrm>
            <a:off x="45720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05" name="Rectangle 25"/>
          <p:cNvSpPr>
            <a:spLocks noChangeArrowheads="1"/>
          </p:cNvSpPr>
          <p:nvPr/>
        </p:nvSpPr>
        <p:spPr bwMode="auto">
          <a:xfrm>
            <a:off x="48006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12</a:t>
            </a:r>
            <a:endParaRPr lang="en-US" altLang="en-US">
              <a:latin typeface="Arial" pitchFamily="34" charset="0"/>
            </a:endParaRPr>
          </a:p>
        </p:txBody>
      </p:sp>
      <p:sp>
        <p:nvSpPr>
          <p:cNvPr id="97306" name="Rectangle 26"/>
          <p:cNvSpPr>
            <a:spLocks noChangeArrowheads="1"/>
          </p:cNvSpPr>
          <p:nvPr/>
        </p:nvSpPr>
        <p:spPr bwMode="auto">
          <a:xfrm>
            <a:off x="53340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27</a:t>
            </a:r>
          </a:p>
        </p:txBody>
      </p:sp>
      <p:sp>
        <p:nvSpPr>
          <p:cNvPr id="97307" name="Line 27"/>
          <p:cNvSpPr>
            <a:spLocks noChangeShapeType="1"/>
          </p:cNvSpPr>
          <p:nvPr/>
        </p:nvSpPr>
        <p:spPr bwMode="auto">
          <a:xfrm>
            <a:off x="4800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08" name="Line 28"/>
          <p:cNvSpPr>
            <a:spLocks noChangeShapeType="1"/>
          </p:cNvSpPr>
          <p:nvPr/>
        </p:nvSpPr>
        <p:spPr bwMode="auto">
          <a:xfrm>
            <a:off x="5181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09" name="Line 29"/>
          <p:cNvSpPr>
            <a:spLocks noChangeShapeType="1"/>
          </p:cNvSpPr>
          <p:nvPr/>
        </p:nvSpPr>
        <p:spPr bwMode="auto">
          <a:xfrm>
            <a:off x="5410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10" name="Line 30"/>
          <p:cNvSpPr>
            <a:spLocks noChangeShapeType="1"/>
          </p:cNvSpPr>
          <p:nvPr/>
        </p:nvSpPr>
        <p:spPr bwMode="auto">
          <a:xfrm>
            <a:off x="5791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11" name="Line 31"/>
          <p:cNvSpPr>
            <a:spLocks noChangeShapeType="1"/>
          </p:cNvSpPr>
          <p:nvPr/>
        </p:nvSpPr>
        <p:spPr bwMode="auto">
          <a:xfrm>
            <a:off x="6400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12" name="Line 32"/>
          <p:cNvSpPr>
            <a:spLocks noChangeShapeType="1"/>
          </p:cNvSpPr>
          <p:nvPr/>
        </p:nvSpPr>
        <p:spPr bwMode="auto">
          <a:xfrm>
            <a:off x="6629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13" name="Line 33"/>
          <p:cNvSpPr>
            <a:spLocks noChangeShapeType="1"/>
          </p:cNvSpPr>
          <p:nvPr/>
        </p:nvSpPr>
        <p:spPr bwMode="auto">
          <a:xfrm>
            <a:off x="7010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14" name="Line 34"/>
          <p:cNvSpPr>
            <a:spLocks noChangeShapeType="1"/>
          </p:cNvSpPr>
          <p:nvPr/>
        </p:nvSpPr>
        <p:spPr bwMode="auto">
          <a:xfrm>
            <a:off x="6019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15" name="Oval 35"/>
          <p:cNvSpPr>
            <a:spLocks noChangeArrowheads="1"/>
          </p:cNvSpPr>
          <p:nvPr/>
        </p:nvSpPr>
        <p:spPr bwMode="auto">
          <a:xfrm>
            <a:off x="1143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16" name="Line 36"/>
          <p:cNvSpPr>
            <a:spLocks noChangeShapeType="1"/>
          </p:cNvSpPr>
          <p:nvPr/>
        </p:nvSpPr>
        <p:spPr bwMode="auto">
          <a:xfrm>
            <a:off x="1219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17" name="Rectangle 37"/>
          <p:cNvSpPr>
            <a:spLocks noChangeArrowheads="1"/>
          </p:cNvSpPr>
          <p:nvPr/>
        </p:nvSpPr>
        <p:spPr bwMode="auto">
          <a:xfrm>
            <a:off x="1143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18" name="Oval 38"/>
          <p:cNvSpPr>
            <a:spLocks noChangeArrowheads="1"/>
          </p:cNvSpPr>
          <p:nvPr/>
        </p:nvSpPr>
        <p:spPr bwMode="auto">
          <a:xfrm>
            <a:off x="1752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19" name="Line 39"/>
          <p:cNvSpPr>
            <a:spLocks noChangeShapeType="1"/>
          </p:cNvSpPr>
          <p:nvPr/>
        </p:nvSpPr>
        <p:spPr bwMode="auto">
          <a:xfrm>
            <a:off x="1828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20" name="Rectangle 40"/>
          <p:cNvSpPr>
            <a:spLocks noChangeArrowheads="1"/>
          </p:cNvSpPr>
          <p:nvPr/>
        </p:nvSpPr>
        <p:spPr bwMode="auto">
          <a:xfrm>
            <a:off x="1752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21" name="Oval 41"/>
          <p:cNvSpPr>
            <a:spLocks noChangeArrowheads="1"/>
          </p:cNvSpPr>
          <p:nvPr/>
        </p:nvSpPr>
        <p:spPr bwMode="auto">
          <a:xfrm>
            <a:off x="2438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22" name="Line 42"/>
          <p:cNvSpPr>
            <a:spLocks noChangeShapeType="1"/>
          </p:cNvSpPr>
          <p:nvPr/>
        </p:nvSpPr>
        <p:spPr bwMode="auto">
          <a:xfrm>
            <a:off x="2514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23" name="Rectangle 43"/>
          <p:cNvSpPr>
            <a:spLocks noChangeArrowheads="1"/>
          </p:cNvSpPr>
          <p:nvPr/>
        </p:nvSpPr>
        <p:spPr bwMode="auto">
          <a:xfrm>
            <a:off x="2438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24" name="Oval 44"/>
          <p:cNvSpPr>
            <a:spLocks noChangeArrowheads="1"/>
          </p:cNvSpPr>
          <p:nvPr/>
        </p:nvSpPr>
        <p:spPr bwMode="auto">
          <a:xfrm>
            <a:off x="4572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25" name="Line 45"/>
          <p:cNvSpPr>
            <a:spLocks noChangeShapeType="1"/>
          </p:cNvSpPr>
          <p:nvPr/>
        </p:nvSpPr>
        <p:spPr bwMode="auto">
          <a:xfrm>
            <a:off x="4648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26" name="Rectangle 46"/>
          <p:cNvSpPr>
            <a:spLocks noChangeArrowheads="1"/>
          </p:cNvSpPr>
          <p:nvPr/>
        </p:nvSpPr>
        <p:spPr bwMode="auto">
          <a:xfrm>
            <a:off x="4572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27" name="Oval 47"/>
          <p:cNvSpPr>
            <a:spLocks noChangeArrowheads="1"/>
          </p:cNvSpPr>
          <p:nvPr/>
        </p:nvSpPr>
        <p:spPr bwMode="auto">
          <a:xfrm>
            <a:off x="52578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28" name="Line 48"/>
          <p:cNvSpPr>
            <a:spLocks noChangeShapeType="1"/>
          </p:cNvSpPr>
          <p:nvPr/>
        </p:nvSpPr>
        <p:spPr bwMode="auto">
          <a:xfrm>
            <a:off x="53340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29" name="Rectangle 49"/>
          <p:cNvSpPr>
            <a:spLocks noChangeArrowheads="1"/>
          </p:cNvSpPr>
          <p:nvPr/>
        </p:nvSpPr>
        <p:spPr bwMode="auto">
          <a:xfrm>
            <a:off x="52578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30" name="Oval 50"/>
          <p:cNvSpPr>
            <a:spLocks noChangeArrowheads="1"/>
          </p:cNvSpPr>
          <p:nvPr/>
        </p:nvSpPr>
        <p:spPr bwMode="auto">
          <a:xfrm>
            <a:off x="5867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31" name="Line 51"/>
          <p:cNvSpPr>
            <a:spLocks noChangeShapeType="1"/>
          </p:cNvSpPr>
          <p:nvPr/>
        </p:nvSpPr>
        <p:spPr bwMode="auto">
          <a:xfrm>
            <a:off x="5943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32" name="Rectangle 52"/>
          <p:cNvSpPr>
            <a:spLocks noChangeArrowheads="1"/>
          </p:cNvSpPr>
          <p:nvPr/>
        </p:nvSpPr>
        <p:spPr bwMode="auto">
          <a:xfrm>
            <a:off x="5867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33" name="Oval 53"/>
          <p:cNvSpPr>
            <a:spLocks noChangeArrowheads="1"/>
          </p:cNvSpPr>
          <p:nvPr/>
        </p:nvSpPr>
        <p:spPr bwMode="auto">
          <a:xfrm>
            <a:off x="35814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34" name="Oval 54"/>
          <p:cNvSpPr>
            <a:spLocks noChangeArrowheads="1"/>
          </p:cNvSpPr>
          <p:nvPr/>
        </p:nvSpPr>
        <p:spPr bwMode="auto">
          <a:xfrm>
            <a:off x="29718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35" name="Line 55"/>
          <p:cNvSpPr>
            <a:spLocks noChangeShapeType="1"/>
          </p:cNvSpPr>
          <p:nvPr/>
        </p:nvSpPr>
        <p:spPr bwMode="auto">
          <a:xfrm flipH="1">
            <a:off x="2743200" y="19812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36" name="Text Box 56"/>
          <p:cNvSpPr txBox="1">
            <a:spLocks noChangeArrowheads="1"/>
          </p:cNvSpPr>
          <p:nvPr/>
        </p:nvSpPr>
        <p:spPr bwMode="auto">
          <a:xfrm>
            <a:off x="533400" y="4343400"/>
            <a:ext cx="8305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itchFamily="34" charset="0"/>
              </a:rPr>
              <a:t>11 is in a non-leaf, so replace it by the value immediately preceding: 10.</a:t>
            </a:r>
          </a:p>
          <a:p>
            <a:pPr>
              <a:spcBef>
                <a:spcPct val="50000"/>
              </a:spcBef>
            </a:pPr>
            <a:r>
              <a:rPr lang="en-US" altLang="en-US">
                <a:latin typeface="Arial" pitchFamily="34" charset="0"/>
              </a:rPr>
              <a:t>10 is at leaf, and this node has spares, so just delete it there.</a:t>
            </a:r>
          </a:p>
        </p:txBody>
      </p:sp>
      <p:sp>
        <p:nvSpPr>
          <p:cNvPr id="97337" name="Rectangle 57"/>
          <p:cNvSpPr>
            <a:spLocks noChangeArrowheads="1"/>
          </p:cNvSpPr>
          <p:nvPr/>
        </p:nvSpPr>
        <p:spPr bwMode="auto">
          <a:xfrm>
            <a:off x="25908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10</a:t>
            </a:r>
          </a:p>
        </p:txBody>
      </p:sp>
      <p:sp>
        <p:nvSpPr>
          <p:cNvPr id="97338" name="Oval 58"/>
          <p:cNvSpPr>
            <a:spLocks noChangeArrowheads="1"/>
          </p:cNvSpPr>
          <p:nvPr/>
        </p:nvSpPr>
        <p:spPr bwMode="auto">
          <a:xfrm>
            <a:off x="3048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39" name="Line 59"/>
          <p:cNvSpPr>
            <a:spLocks noChangeShapeType="1"/>
          </p:cNvSpPr>
          <p:nvPr/>
        </p:nvSpPr>
        <p:spPr bwMode="auto">
          <a:xfrm>
            <a:off x="3124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40" name="Rectangle 60"/>
          <p:cNvSpPr>
            <a:spLocks noChangeArrowheads="1"/>
          </p:cNvSpPr>
          <p:nvPr/>
        </p:nvSpPr>
        <p:spPr bwMode="auto">
          <a:xfrm>
            <a:off x="3048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7341" name="Line 61"/>
          <p:cNvSpPr>
            <a:spLocks noChangeShapeType="1"/>
          </p:cNvSpPr>
          <p:nvPr/>
        </p:nvSpPr>
        <p:spPr bwMode="auto">
          <a:xfrm>
            <a:off x="3657600" y="1981200"/>
            <a:ext cx="2057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Tree>
    <p:extLst>
      <p:ext uri="{BB962C8B-B14F-4D97-AF65-F5344CB8AC3E}">
        <p14:creationId xmlns:p14="http://schemas.microsoft.com/office/powerpoint/2010/main" val="2874509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4"/>
          <p:cNvSpPr>
            <a:spLocks noGrp="1"/>
          </p:cNvSpPr>
          <p:nvPr>
            <p:ph type="sldNum" sz="quarter" idx="12"/>
          </p:nvPr>
        </p:nvSpPr>
        <p:spPr/>
        <p:txBody>
          <a:bodyPr/>
          <a:lstStyle/>
          <a:p>
            <a:fld id="{8B1D7CD7-18A4-4669-8F6C-72588C2DD108}" type="slidenum">
              <a:rPr lang="en-US" altLang="en-US"/>
              <a:pPr/>
              <a:t>38</a:t>
            </a:fld>
            <a:endParaRPr lang="en-US" altLang="en-US"/>
          </a:p>
        </p:txBody>
      </p:sp>
      <p:sp>
        <p:nvSpPr>
          <p:cNvPr id="98306"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Remove 11 (Cont)</a:t>
            </a:r>
          </a:p>
        </p:txBody>
      </p:sp>
      <p:sp>
        <p:nvSpPr>
          <p:cNvPr id="98307" name="AutoShape 3"/>
          <p:cNvSpPr>
            <a:spLocks noChangeArrowheads="1"/>
          </p:cNvSpPr>
          <p:nvPr/>
        </p:nvSpPr>
        <p:spPr bwMode="auto">
          <a:xfrm>
            <a:off x="11430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08" name="Rectangle 4"/>
          <p:cNvSpPr>
            <a:spLocks noChangeArrowheads="1"/>
          </p:cNvSpPr>
          <p:nvPr/>
        </p:nvSpPr>
        <p:spPr bwMode="auto">
          <a:xfrm>
            <a:off x="13716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a:t>
            </a:r>
          </a:p>
        </p:txBody>
      </p:sp>
      <p:sp>
        <p:nvSpPr>
          <p:cNvPr id="98309" name="Rectangle 5"/>
          <p:cNvSpPr>
            <a:spLocks noChangeArrowheads="1"/>
          </p:cNvSpPr>
          <p:nvPr/>
        </p:nvSpPr>
        <p:spPr bwMode="auto">
          <a:xfrm>
            <a:off x="20574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3</a:t>
            </a:r>
          </a:p>
        </p:txBody>
      </p:sp>
      <p:sp>
        <p:nvSpPr>
          <p:cNvPr id="98310" name="Line 6"/>
          <p:cNvSpPr>
            <a:spLocks noChangeShapeType="1"/>
          </p:cNvSpPr>
          <p:nvPr/>
        </p:nvSpPr>
        <p:spPr bwMode="auto">
          <a:xfrm>
            <a:off x="1371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11" name="Line 7"/>
          <p:cNvSpPr>
            <a:spLocks noChangeShapeType="1"/>
          </p:cNvSpPr>
          <p:nvPr/>
        </p:nvSpPr>
        <p:spPr bwMode="auto">
          <a:xfrm>
            <a:off x="1752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12" name="Line 8"/>
          <p:cNvSpPr>
            <a:spLocks noChangeShapeType="1"/>
          </p:cNvSpPr>
          <p:nvPr/>
        </p:nvSpPr>
        <p:spPr bwMode="auto">
          <a:xfrm>
            <a:off x="1981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13" name="Line 9"/>
          <p:cNvSpPr>
            <a:spLocks noChangeShapeType="1"/>
          </p:cNvSpPr>
          <p:nvPr/>
        </p:nvSpPr>
        <p:spPr bwMode="auto">
          <a:xfrm>
            <a:off x="2362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14" name="Line 10"/>
          <p:cNvSpPr>
            <a:spLocks noChangeShapeType="1"/>
          </p:cNvSpPr>
          <p:nvPr/>
        </p:nvSpPr>
        <p:spPr bwMode="auto">
          <a:xfrm>
            <a:off x="2971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15" name="Line 11"/>
          <p:cNvSpPr>
            <a:spLocks noChangeShapeType="1"/>
          </p:cNvSpPr>
          <p:nvPr/>
        </p:nvSpPr>
        <p:spPr bwMode="auto">
          <a:xfrm>
            <a:off x="3200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16" name="Line 12"/>
          <p:cNvSpPr>
            <a:spLocks noChangeShapeType="1"/>
          </p:cNvSpPr>
          <p:nvPr/>
        </p:nvSpPr>
        <p:spPr bwMode="auto">
          <a:xfrm>
            <a:off x="3581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17" name="Line 13"/>
          <p:cNvSpPr>
            <a:spLocks noChangeShapeType="1"/>
          </p:cNvSpPr>
          <p:nvPr/>
        </p:nvSpPr>
        <p:spPr bwMode="auto">
          <a:xfrm>
            <a:off x="2590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18" name="AutoShape 14"/>
          <p:cNvSpPr>
            <a:spLocks noChangeArrowheads="1"/>
          </p:cNvSpPr>
          <p:nvPr/>
        </p:nvSpPr>
        <p:spPr bwMode="auto">
          <a:xfrm>
            <a:off x="2895600" y="16002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19" name="Rectangle 15"/>
          <p:cNvSpPr>
            <a:spLocks noChangeArrowheads="1"/>
          </p:cNvSpPr>
          <p:nvPr/>
        </p:nvSpPr>
        <p:spPr bwMode="auto">
          <a:xfrm>
            <a:off x="3124200" y="1752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latin typeface="Arial" pitchFamily="34" charset="0"/>
              </a:rPr>
              <a:t>10</a:t>
            </a:r>
            <a:endParaRPr lang="en-US" altLang="en-US">
              <a:latin typeface="Arial" pitchFamily="34" charset="0"/>
            </a:endParaRPr>
          </a:p>
        </p:txBody>
      </p:sp>
      <p:sp>
        <p:nvSpPr>
          <p:cNvPr id="98320" name="Line 16"/>
          <p:cNvSpPr>
            <a:spLocks noChangeShapeType="1"/>
          </p:cNvSpPr>
          <p:nvPr/>
        </p:nvSpPr>
        <p:spPr bwMode="auto">
          <a:xfrm>
            <a:off x="3124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21" name="Line 17"/>
          <p:cNvSpPr>
            <a:spLocks noChangeShapeType="1"/>
          </p:cNvSpPr>
          <p:nvPr/>
        </p:nvSpPr>
        <p:spPr bwMode="auto">
          <a:xfrm>
            <a:off x="3505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22" name="Line 18"/>
          <p:cNvSpPr>
            <a:spLocks noChangeShapeType="1"/>
          </p:cNvSpPr>
          <p:nvPr/>
        </p:nvSpPr>
        <p:spPr bwMode="auto">
          <a:xfrm>
            <a:off x="3733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23" name="Line 19"/>
          <p:cNvSpPr>
            <a:spLocks noChangeShapeType="1"/>
          </p:cNvSpPr>
          <p:nvPr/>
        </p:nvSpPr>
        <p:spPr bwMode="auto">
          <a:xfrm>
            <a:off x="4114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24" name="Line 20"/>
          <p:cNvSpPr>
            <a:spLocks noChangeShapeType="1"/>
          </p:cNvSpPr>
          <p:nvPr/>
        </p:nvSpPr>
        <p:spPr bwMode="auto">
          <a:xfrm>
            <a:off x="4724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25" name="Line 21"/>
          <p:cNvSpPr>
            <a:spLocks noChangeShapeType="1"/>
          </p:cNvSpPr>
          <p:nvPr/>
        </p:nvSpPr>
        <p:spPr bwMode="auto">
          <a:xfrm>
            <a:off x="4953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26" name="Line 22"/>
          <p:cNvSpPr>
            <a:spLocks noChangeShapeType="1"/>
          </p:cNvSpPr>
          <p:nvPr/>
        </p:nvSpPr>
        <p:spPr bwMode="auto">
          <a:xfrm>
            <a:off x="5334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27" name="Line 23"/>
          <p:cNvSpPr>
            <a:spLocks noChangeShapeType="1"/>
          </p:cNvSpPr>
          <p:nvPr/>
        </p:nvSpPr>
        <p:spPr bwMode="auto">
          <a:xfrm>
            <a:off x="4343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28" name="AutoShape 24"/>
          <p:cNvSpPr>
            <a:spLocks noChangeArrowheads="1"/>
          </p:cNvSpPr>
          <p:nvPr/>
        </p:nvSpPr>
        <p:spPr bwMode="auto">
          <a:xfrm>
            <a:off x="45720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29" name="Rectangle 25"/>
          <p:cNvSpPr>
            <a:spLocks noChangeArrowheads="1"/>
          </p:cNvSpPr>
          <p:nvPr/>
        </p:nvSpPr>
        <p:spPr bwMode="auto">
          <a:xfrm>
            <a:off x="48006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12</a:t>
            </a:r>
            <a:endParaRPr lang="en-US" altLang="en-US">
              <a:latin typeface="Arial" pitchFamily="34" charset="0"/>
            </a:endParaRPr>
          </a:p>
        </p:txBody>
      </p:sp>
      <p:sp>
        <p:nvSpPr>
          <p:cNvPr id="98330" name="Rectangle 26"/>
          <p:cNvSpPr>
            <a:spLocks noChangeArrowheads="1"/>
          </p:cNvSpPr>
          <p:nvPr/>
        </p:nvSpPr>
        <p:spPr bwMode="auto">
          <a:xfrm>
            <a:off x="53340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27</a:t>
            </a:r>
          </a:p>
        </p:txBody>
      </p:sp>
      <p:sp>
        <p:nvSpPr>
          <p:cNvPr id="98331" name="Line 27"/>
          <p:cNvSpPr>
            <a:spLocks noChangeShapeType="1"/>
          </p:cNvSpPr>
          <p:nvPr/>
        </p:nvSpPr>
        <p:spPr bwMode="auto">
          <a:xfrm>
            <a:off x="4800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32" name="Line 28"/>
          <p:cNvSpPr>
            <a:spLocks noChangeShapeType="1"/>
          </p:cNvSpPr>
          <p:nvPr/>
        </p:nvSpPr>
        <p:spPr bwMode="auto">
          <a:xfrm>
            <a:off x="5181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33" name="Line 29"/>
          <p:cNvSpPr>
            <a:spLocks noChangeShapeType="1"/>
          </p:cNvSpPr>
          <p:nvPr/>
        </p:nvSpPr>
        <p:spPr bwMode="auto">
          <a:xfrm>
            <a:off x="5410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34" name="Line 30"/>
          <p:cNvSpPr>
            <a:spLocks noChangeShapeType="1"/>
          </p:cNvSpPr>
          <p:nvPr/>
        </p:nvSpPr>
        <p:spPr bwMode="auto">
          <a:xfrm>
            <a:off x="5791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35" name="Line 31"/>
          <p:cNvSpPr>
            <a:spLocks noChangeShapeType="1"/>
          </p:cNvSpPr>
          <p:nvPr/>
        </p:nvSpPr>
        <p:spPr bwMode="auto">
          <a:xfrm>
            <a:off x="6400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36" name="Line 32"/>
          <p:cNvSpPr>
            <a:spLocks noChangeShapeType="1"/>
          </p:cNvSpPr>
          <p:nvPr/>
        </p:nvSpPr>
        <p:spPr bwMode="auto">
          <a:xfrm>
            <a:off x="6629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37" name="Line 33"/>
          <p:cNvSpPr>
            <a:spLocks noChangeShapeType="1"/>
          </p:cNvSpPr>
          <p:nvPr/>
        </p:nvSpPr>
        <p:spPr bwMode="auto">
          <a:xfrm>
            <a:off x="7010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38" name="Line 34"/>
          <p:cNvSpPr>
            <a:spLocks noChangeShapeType="1"/>
          </p:cNvSpPr>
          <p:nvPr/>
        </p:nvSpPr>
        <p:spPr bwMode="auto">
          <a:xfrm>
            <a:off x="6019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39" name="Oval 35"/>
          <p:cNvSpPr>
            <a:spLocks noChangeArrowheads="1"/>
          </p:cNvSpPr>
          <p:nvPr/>
        </p:nvSpPr>
        <p:spPr bwMode="auto">
          <a:xfrm>
            <a:off x="1143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40" name="Line 36"/>
          <p:cNvSpPr>
            <a:spLocks noChangeShapeType="1"/>
          </p:cNvSpPr>
          <p:nvPr/>
        </p:nvSpPr>
        <p:spPr bwMode="auto">
          <a:xfrm>
            <a:off x="1219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41" name="Rectangle 37"/>
          <p:cNvSpPr>
            <a:spLocks noChangeArrowheads="1"/>
          </p:cNvSpPr>
          <p:nvPr/>
        </p:nvSpPr>
        <p:spPr bwMode="auto">
          <a:xfrm>
            <a:off x="1143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42" name="Oval 38"/>
          <p:cNvSpPr>
            <a:spLocks noChangeArrowheads="1"/>
          </p:cNvSpPr>
          <p:nvPr/>
        </p:nvSpPr>
        <p:spPr bwMode="auto">
          <a:xfrm>
            <a:off x="1752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43" name="Line 39"/>
          <p:cNvSpPr>
            <a:spLocks noChangeShapeType="1"/>
          </p:cNvSpPr>
          <p:nvPr/>
        </p:nvSpPr>
        <p:spPr bwMode="auto">
          <a:xfrm>
            <a:off x="1828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44" name="Rectangle 40"/>
          <p:cNvSpPr>
            <a:spLocks noChangeArrowheads="1"/>
          </p:cNvSpPr>
          <p:nvPr/>
        </p:nvSpPr>
        <p:spPr bwMode="auto">
          <a:xfrm>
            <a:off x="1752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45" name="Oval 41"/>
          <p:cNvSpPr>
            <a:spLocks noChangeArrowheads="1"/>
          </p:cNvSpPr>
          <p:nvPr/>
        </p:nvSpPr>
        <p:spPr bwMode="auto">
          <a:xfrm>
            <a:off x="2438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46" name="Line 42"/>
          <p:cNvSpPr>
            <a:spLocks noChangeShapeType="1"/>
          </p:cNvSpPr>
          <p:nvPr/>
        </p:nvSpPr>
        <p:spPr bwMode="auto">
          <a:xfrm>
            <a:off x="2514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47" name="Rectangle 43"/>
          <p:cNvSpPr>
            <a:spLocks noChangeArrowheads="1"/>
          </p:cNvSpPr>
          <p:nvPr/>
        </p:nvSpPr>
        <p:spPr bwMode="auto">
          <a:xfrm>
            <a:off x="2438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48" name="Oval 44"/>
          <p:cNvSpPr>
            <a:spLocks noChangeArrowheads="1"/>
          </p:cNvSpPr>
          <p:nvPr/>
        </p:nvSpPr>
        <p:spPr bwMode="auto">
          <a:xfrm>
            <a:off x="4572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49" name="Line 45"/>
          <p:cNvSpPr>
            <a:spLocks noChangeShapeType="1"/>
          </p:cNvSpPr>
          <p:nvPr/>
        </p:nvSpPr>
        <p:spPr bwMode="auto">
          <a:xfrm>
            <a:off x="4648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50" name="Rectangle 46"/>
          <p:cNvSpPr>
            <a:spLocks noChangeArrowheads="1"/>
          </p:cNvSpPr>
          <p:nvPr/>
        </p:nvSpPr>
        <p:spPr bwMode="auto">
          <a:xfrm>
            <a:off x="4572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51" name="Oval 47"/>
          <p:cNvSpPr>
            <a:spLocks noChangeArrowheads="1"/>
          </p:cNvSpPr>
          <p:nvPr/>
        </p:nvSpPr>
        <p:spPr bwMode="auto">
          <a:xfrm>
            <a:off x="52578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52" name="Line 48"/>
          <p:cNvSpPr>
            <a:spLocks noChangeShapeType="1"/>
          </p:cNvSpPr>
          <p:nvPr/>
        </p:nvSpPr>
        <p:spPr bwMode="auto">
          <a:xfrm>
            <a:off x="53340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53" name="Rectangle 49"/>
          <p:cNvSpPr>
            <a:spLocks noChangeArrowheads="1"/>
          </p:cNvSpPr>
          <p:nvPr/>
        </p:nvSpPr>
        <p:spPr bwMode="auto">
          <a:xfrm>
            <a:off x="52578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54" name="Oval 50"/>
          <p:cNvSpPr>
            <a:spLocks noChangeArrowheads="1"/>
          </p:cNvSpPr>
          <p:nvPr/>
        </p:nvSpPr>
        <p:spPr bwMode="auto">
          <a:xfrm>
            <a:off x="5867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55" name="Line 51"/>
          <p:cNvSpPr>
            <a:spLocks noChangeShapeType="1"/>
          </p:cNvSpPr>
          <p:nvPr/>
        </p:nvSpPr>
        <p:spPr bwMode="auto">
          <a:xfrm>
            <a:off x="5943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56" name="Rectangle 52"/>
          <p:cNvSpPr>
            <a:spLocks noChangeArrowheads="1"/>
          </p:cNvSpPr>
          <p:nvPr/>
        </p:nvSpPr>
        <p:spPr bwMode="auto">
          <a:xfrm>
            <a:off x="5867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57" name="Oval 53"/>
          <p:cNvSpPr>
            <a:spLocks noChangeArrowheads="1"/>
          </p:cNvSpPr>
          <p:nvPr/>
        </p:nvSpPr>
        <p:spPr bwMode="auto">
          <a:xfrm>
            <a:off x="35814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58" name="Oval 54"/>
          <p:cNvSpPr>
            <a:spLocks noChangeArrowheads="1"/>
          </p:cNvSpPr>
          <p:nvPr/>
        </p:nvSpPr>
        <p:spPr bwMode="auto">
          <a:xfrm>
            <a:off x="29718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59" name="Line 55"/>
          <p:cNvSpPr>
            <a:spLocks noChangeShapeType="1"/>
          </p:cNvSpPr>
          <p:nvPr/>
        </p:nvSpPr>
        <p:spPr bwMode="auto">
          <a:xfrm flipH="1">
            <a:off x="2743200" y="19812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8365" name="Line 61"/>
          <p:cNvSpPr>
            <a:spLocks noChangeShapeType="1"/>
          </p:cNvSpPr>
          <p:nvPr/>
        </p:nvSpPr>
        <p:spPr bwMode="auto">
          <a:xfrm>
            <a:off x="3657600" y="1981200"/>
            <a:ext cx="2057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Tree>
    <p:extLst>
      <p:ext uri="{BB962C8B-B14F-4D97-AF65-F5344CB8AC3E}">
        <p14:creationId xmlns:p14="http://schemas.microsoft.com/office/powerpoint/2010/main" val="228108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4"/>
          <p:cNvSpPr>
            <a:spLocks noGrp="1"/>
          </p:cNvSpPr>
          <p:nvPr>
            <p:ph type="sldNum" sz="quarter" idx="12"/>
          </p:nvPr>
        </p:nvSpPr>
        <p:spPr/>
        <p:txBody>
          <a:bodyPr/>
          <a:lstStyle/>
          <a:p>
            <a:fld id="{25A93F73-0E26-43EC-ABDE-1C17E1DF08F8}" type="slidenum">
              <a:rPr lang="en-US" altLang="en-US"/>
              <a:pPr/>
              <a:t>39</a:t>
            </a:fld>
            <a:endParaRPr lang="en-US" altLang="en-US"/>
          </a:p>
        </p:txBody>
      </p:sp>
      <p:sp>
        <p:nvSpPr>
          <p:cNvPr id="99330"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Remove 2</a:t>
            </a:r>
          </a:p>
        </p:txBody>
      </p:sp>
      <p:sp>
        <p:nvSpPr>
          <p:cNvPr id="99331" name="AutoShape 3"/>
          <p:cNvSpPr>
            <a:spLocks noChangeArrowheads="1"/>
          </p:cNvSpPr>
          <p:nvPr/>
        </p:nvSpPr>
        <p:spPr bwMode="auto">
          <a:xfrm>
            <a:off x="11430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32" name="Rectangle 4"/>
          <p:cNvSpPr>
            <a:spLocks noChangeArrowheads="1"/>
          </p:cNvSpPr>
          <p:nvPr/>
        </p:nvSpPr>
        <p:spPr bwMode="auto">
          <a:xfrm>
            <a:off x="13716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0000"/>
                </a:solidFill>
                <a:latin typeface="Arial" pitchFamily="34" charset="0"/>
              </a:rPr>
              <a:t>2</a:t>
            </a:r>
            <a:endParaRPr lang="en-US" altLang="en-US">
              <a:latin typeface="Arial" pitchFamily="34" charset="0"/>
            </a:endParaRPr>
          </a:p>
        </p:txBody>
      </p:sp>
      <p:sp>
        <p:nvSpPr>
          <p:cNvPr id="99333" name="Rectangle 5"/>
          <p:cNvSpPr>
            <a:spLocks noChangeArrowheads="1"/>
          </p:cNvSpPr>
          <p:nvPr/>
        </p:nvSpPr>
        <p:spPr bwMode="auto">
          <a:xfrm>
            <a:off x="20574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3</a:t>
            </a:r>
          </a:p>
        </p:txBody>
      </p:sp>
      <p:sp>
        <p:nvSpPr>
          <p:cNvPr id="99334" name="Line 6"/>
          <p:cNvSpPr>
            <a:spLocks noChangeShapeType="1"/>
          </p:cNvSpPr>
          <p:nvPr/>
        </p:nvSpPr>
        <p:spPr bwMode="auto">
          <a:xfrm>
            <a:off x="1371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35" name="Line 7"/>
          <p:cNvSpPr>
            <a:spLocks noChangeShapeType="1"/>
          </p:cNvSpPr>
          <p:nvPr/>
        </p:nvSpPr>
        <p:spPr bwMode="auto">
          <a:xfrm>
            <a:off x="1752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36" name="Line 8"/>
          <p:cNvSpPr>
            <a:spLocks noChangeShapeType="1"/>
          </p:cNvSpPr>
          <p:nvPr/>
        </p:nvSpPr>
        <p:spPr bwMode="auto">
          <a:xfrm>
            <a:off x="1981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37" name="Line 9"/>
          <p:cNvSpPr>
            <a:spLocks noChangeShapeType="1"/>
          </p:cNvSpPr>
          <p:nvPr/>
        </p:nvSpPr>
        <p:spPr bwMode="auto">
          <a:xfrm>
            <a:off x="2362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38" name="Line 10"/>
          <p:cNvSpPr>
            <a:spLocks noChangeShapeType="1"/>
          </p:cNvSpPr>
          <p:nvPr/>
        </p:nvSpPr>
        <p:spPr bwMode="auto">
          <a:xfrm>
            <a:off x="2971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39" name="Line 11"/>
          <p:cNvSpPr>
            <a:spLocks noChangeShapeType="1"/>
          </p:cNvSpPr>
          <p:nvPr/>
        </p:nvSpPr>
        <p:spPr bwMode="auto">
          <a:xfrm>
            <a:off x="3200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40" name="Line 12"/>
          <p:cNvSpPr>
            <a:spLocks noChangeShapeType="1"/>
          </p:cNvSpPr>
          <p:nvPr/>
        </p:nvSpPr>
        <p:spPr bwMode="auto">
          <a:xfrm>
            <a:off x="3581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41" name="Line 13"/>
          <p:cNvSpPr>
            <a:spLocks noChangeShapeType="1"/>
          </p:cNvSpPr>
          <p:nvPr/>
        </p:nvSpPr>
        <p:spPr bwMode="auto">
          <a:xfrm>
            <a:off x="2590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42" name="AutoShape 14"/>
          <p:cNvSpPr>
            <a:spLocks noChangeArrowheads="1"/>
          </p:cNvSpPr>
          <p:nvPr/>
        </p:nvSpPr>
        <p:spPr bwMode="auto">
          <a:xfrm>
            <a:off x="2895600" y="16002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43" name="Rectangle 15"/>
          <p:cNvSpPr>
            <a:spLocks noChangeArrowheads="1"/>
          </p:cNvSpPr>
          <p:nvPr/>
        </p:nvSpPr>
        <p:spPr bwMode="auto">
          <a:xfrm>
            <a:off x="3124200" y="1752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10</a:t>
            </a:r>
            <a:endParaRPr lang="en-US" altLang="en-US">
              <a:latin typeface="Arial" pitchFamily="34" charset="0"/>
            </a:endParaRPr>
          </a:p>
        </p:txBody>
      </p:sp>
      <p:sp>
        <p:nvSpPr>
          <p:cNvPr id="99344" name="Line 16"/>
          <p:cNvSpPr>
            <a:spLocks noChangeShapeType="1"/>
          </p:cNvSpPr>
          <p:nvPr/>
        </p:nvSpPr>
        <p:spPr bwMode="auto">
          <a:xfrm>
            <a:off x="3124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45" name="Line 17"/>
          <p:cNvSpPr>
            <a:spLocks noChangeShapeType="1"/>
          </p:cNvSpPr>
          <p:nvPr/>
        </p:nvSpPr>
        <p:spPr bwMode="auto">
          <a:xfrm>
            <a:off x="3505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46" name="Line 18"/>
          <p:cNvSpPr>
            <a:spLocks noChangeShapeType="1"/>
          </p:cNvSpPr>
          <p:nvPr/>
        </p:nvSpPr>
        <p:spPr bwMode="auto">
          <a:xfrm>
            <a:off x="3733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47" name="Line 19"/>
          <p:cNvSpPr>
            <a:spLocks noChangeShapeType="1"/>
          </p:cNvSpPr>
          <p:nvPr/>
        </p:nvSpPr>
        <p:spPr bwMode="auto">
          <a:xfrm>
            <a:off x="4114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48" name="Line 20"/>
          <p:cNvSpPr>
            <a:spLocks noChangeShapeType="1"/>
          </p:cNvSpPr>
          <p:nvPr/>
        </p:nvSpPr>
        <p:spPr bwMode="auto">
          <a:xfrm>
            <a:off x="4724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49" name="Line 21"/>
          <p:cNvSpPr>
            <a:spLocks noChangeShapeType="1"/>
          </p:cNvSpPr>
          <p:nvPr/>
        </p:nvSpPr>
        <p:spPr bwMode="auto">
          <a:xfrm>
            <a:off x="4953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50" name="Line 22"/>
          <p:cNvSpPr>
            <a:spLocks noChangeShapeType="1"/>
          </p:cNvSpPr>
          <p:nvPr/>
        </p:nvSpPr>
        <p:spPr bwMode="auto">
          <a:xfrm>
            <a:off x="5334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51" name="Line 23"/>
          <p:cNvSpPr>
            <a:spLocks noChangeShapeType="1"/>
          </p:cNvSpPr>
          <p:nvPr/>
        </p:nvSpPr>
        <p:spPr bwMode="auto">
          <a:xfrm>
            <a:off x="4343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52" name="AutoShape 24"/>
          <p:cNvSpPr>
            <a:spLocks noChangeArrowheads="1"/>
          </p:cNvSpPr>
          <p:nvPr/>
        </p:nvSpPr>
        <p:spPr bwMode="auto">
          <a:xfrm>
            <a:off x="45720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53" name="Rectangle 25"/>
          <p:cNvSpPr>
            <a:spLocks noChangeArrowheads="1"/>
          </p:cNvSpPr>
          <p:nvPr/>
        </p:nvSpPr>
        <p:spPr bwMode="auto">
          <a:xfrm>
            <a:off x="48006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12</a:t>
            </a:r>
            <a:endParaRPr lang="en-US" altLang="en-US">
              <a:latin typeface="Arial" pitchFamily="34" charset="0"/>
            </a:endParaRPr>
          </a:p>
        </p:txBody>
      </p:sp>
      <p:sp>
        <p:nvSpPr>
          <p:cNvPr id="99354" name="Rectangle 26"/>
          <p:cNvSpPr>
            <a:spLocks noChangeArrowheads="1"/>
          </p:cNvSpPr>
          <p:nvPr/>
        </p:nvSpPr>
        <p:spPr bwMode="auto">
          <a:xfrm>
            <a:off x="53340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27</a:t>
            </a:r>
          </a:p>
        </p:txBody>
      </p:sp>
      <p:sp>
        <p:nvSpPr>
          <p:cNvPr id="99355" name="Line 27"/>
          <p:cNvSpPr>
            <a:spLocks noChangeShapeType="1"/>
          </p:cNvSpPr>
          <p:nvPr/>
        </p:nvSpPr>
        <p:spPr bwMode="auto">
          <a:xfrm>
            <a:off x="4800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56" name="Line 28"/>
          <p:cNvSpPr>
            <a:spLocks noChangeShapeType="1"/>
          </p:cNvSpPr>
          <p:nvPr/>
        </p:nvSpPr>
        <p:spPr bwMode="auto">
          <a:xfrm>
            <a:off x="5181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57" name="Line 29"/>
          <p:cNvSpPr>
            <a:spLocks noChangeShapeType="1"/>
          </p:cNvSpPr>
          <p:nvPr/>
        </p:nvSpPr>
        <p:spPr bwMode="auto">
          <a:xfrm>
            <a:off x="5410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58" name="Line 30"/>
          <p:cNvSpPr>
            <a:spLocks noChangeShapeType="1"/>
          </p:cNvSpPr>
          <p:nvPr/>
        </p:nvSpPr>
        <p:spPr bwMode="auto">
          <a:xfrm>
            <a:off x="5791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59" name="Line 31"/>
          <p:cNvSpPr>
            <a:spLocks noChangeShapeType="1"/>
          </p:cNvSpPr>
          <p:nvPr/>
        </p:nvSpPr>
        <p:spPr bwMode="auto">
          <a:xfrm>
            <a:off x="6400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60" name="Line 32"/>
          <p:cNvSpPr>
            <a:spLocks noChangeShapeType="1"/>
          </p:cNvSpPr>
          <p:nvPr/>
        </p:nvSpPr>
        <p:spPr bwMode="auto">
          <a:xfrm>
            <a:off x="6629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61" name="Line 33"/>
          <p:cNvSpPr>
            <a:spLocks noChangeShapeType="1"/>
          </p:cNvSpPr>
          <p:nvPr/>
        </p:nvSpPr>
        <p:spPr bwMode="auto">
          <a:xfrm>
            <a:off x="7010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62" name="Line 34"/>
          <p:cNvSpPr>
            <a:spLocks noChangeShapeType="1"/>
          </p:cNvSpPr>
          <p:nvPr/>
        </p:nvSpPr>
        <p:spPr bwMode="auto">
          <a:xfrm>
            <a:off x="6019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63" name="Oval 35"/>
          <p:cNvSpPr>
            <a:spLocks noChangeArrowheads="1"/>
          </p:cNvSpPr>
          <p:nvPr/>
        </p:nvSpPr>
        <p:spPr bwMode="auto">
          <a:xfrm>
            <a:off x="1143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64" name="Line 36"/>
          <p:cNvSpPr>
            <a:spLocks noChangeShapeType="1"/>
          </p:cNvSpPr>
          <p:nvPr/>
        </p:nvSpPr>
        <p:spPr bwMode="auto">
          <a:xfrm>
            <a:off x="1219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65" name="Rectangle 37"/>
          <p:cNvSpPr>
            <a:spLocks noChangeArrowheads="1"/>
          </p:cNvSpPr>
          <p:nvPr/>
        </p:nvSpPr>
        <p:spPr bwMode="auto">
          <a:xfrm>
            <a:off x="1143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66" name="Oval 38"/>
          <p:cNvSpPr>
            <a:spLocks noChangeArrowheads="1"/>
          </p:cNvSpPr>
          <p:nvPr/>
        </p:nvSpPr>
        <p:spPr bwMode="auto">
          <a:xfrm>
            <a:off x="1752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67" name="Line 39"/>
          <p:cNvSpPr>
            <a:spLocks noChangeShapeType="1"/>
          </p:cNvSpPr>
          <p:nvPr/>
        </p:nvSpPr>
        <p:spPr bwMode="auto">
          <a:xfrm>
            <a:off x="1828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68" name="Rectangle 40"/>
          <p:cNvSpPr>
            <a:spLocks noChangeArrowheads="1"/>
          </p:cNvSpPr>
          <p:nvPr/>
        </p:nvSpPr>
        <p:spPr bwMode="auto">
          <a:xfrm>
            <a:off x="1752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69" name="Oval 41"/>
          <p:cNvSpPr>
            <a:spLocks noChangeArrowheads="1"/>
          </p:cNvSpPr>
          <p:nvPr/>
        </p:nvSpPr>
        <p:spPr bwMode="auto">
          <a:xfrm>
            <a:off x="2438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70" name="Line 42"/>
          <p:cNvSpPr>
            <a:spLocks noChangeShapeType="1"/>
          </p:cNvSpPr>
          <p:nvPr/>
        </p:nvSpPr>
        <p:spPr bwMode="auto">
          <a:xfrm>
            <a:off x="2514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71" name="Rectangle 43"/>
          <p:cNvSpPr>
            <a:spLocks noChangeArrowheads="1"/>
          </p:cNvSpPr>
          <p:nvPr/>
        </p:nvSpPr>
        <p:spPr bwMode="auto">
          <a:xfrm>
            <a:off x="2438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72" name="Oval 44"/>
          <p:cNvSpPr>
            <a:spLocks noChangeArrowheads="1"/>
          </p:cNvSpPr>
          <p:nvPr/>
        </p:nvSpPr>
        <p:spPr bwMode="auto">
          <a:xfrm>
            <a:off x="4572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73" name="Line 45"/>
          <p:cNvSpPr>
            <a:spLocks noChangeShapeType="1"/>
          </p:cNvSpPr>
          <p:nvPr/>
        </p:nvSpPr>
        <p:spPr bwMode="auto">
          <a:xfrm>
            <a:off x="4648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74" name="Rectangle 46"/>
          <p:cNvSpPr>
            <a:spLocks noChangeArrowheads="1"/>
          </p:cNvSpPr>
          <p:nvPr/>
        </p:nvSpPr>
        <p:spPr bwMode="auto">
          <a:xfrm>
            <a:off x="4572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75" name="Oval 47"/>
          <p:cNvSpPr>
            <a:spLocks noChangeArrowheads="1"/>
          </p:cNvSpPr>
          <p:nvPr/>
        </p:nvSpPr>
        <p:spPr bwMode="auto">
          <a:xfrm>
            <a:off x="52578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76" name="Line 48"/>
          <p:cNvSpPr>
            <a:spLocks noChangeShapeType="1"/>
          </p:cNvSpPr>
          <p:nvPr/>
        </p:nvSpPr>
        <p:spPr bwMode="auto">
          <a:xfrm>
            <a:off x="53340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77" name="Rectangle 49"/>
          <p:cNvSpPr>
            <a:spLocks noChangeArrowheads="1"/>
          </p:cNvSpPr>
          <p:nvPr/>
        </p:nvSpPr>
        <p:spPr bwMode="auto">
          <a:xfrm>
            <a:off x="52578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78" name="Oval 50"/>
          <p:cNvSpPr>
            <a:spLocks noChangeArrowheads="1"/>
          </p:cNvSpPr>
          <p:nvPr/>
        </p:nvSpPr>
        <p:spPr bwMode="auto">
          <a:xfrm>
            <a:off x="5867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79" name="Line 51"/>
          <p:cNvSpPr>
            <a:spLocks noChangeShapeType="1"/>
          </p:cNvSpPr>
          <p:nvPr/>
        </p:nvSpPr>
        <p:spPr bwMode="auto">
          <a:xfrm>
            <a:off x="5943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80" name="Rectangle 52"/>
          <p:cNvSpPr>
            <a:spLocks noChangeArrowheads="1"/>
          </p:cNvSpPr>
          <p:nvPr/>
        </p:nvSpPr>
        <p:spPr bwMode="auto">
          <a:xfrm>
            <a:off x="5867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81" name="Oval 53"/>
          <p:cNvSpPr>
            <a:spLocks noChangeArrowheads="1"/>
          </p:cNvSpPr>
          <p:nvPr/>
        </p:nvSpPr>
        <p:spPr bwMode="auto">
          <a:xfrm>
            <a:off x="35814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82" name="Oval 54"/>
          <p:cNvSpPr>
            <a:spLocks noChangeArrowheads="1"/>
          </p:cNvSpPr>
          <p:nvPr/>
        </p:nvSpPr>
        <p:spPr bwMode="auto">
          <a:xfrm>
            <a:off x="29718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83" name="Line 55"/>
          <p:cNvSpPr>
            <a:spLocks noChangeShapeType="1"/>
          </p:cNvSpPr>
          <p:nvPr/>
        </p:nvSpPr>
        <p:spPr bwMode="auto">
          <a:xfrm flipH="1">
            <a:off x="2743200" y="19812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99384" name="Text Box 56"/>
          <p:cNvSpPr txBox="1">
            <a:spLocks noChangeArrowheads="1"/>
          </p:cNvSpPr>
          <p:nvPr/>
        </p:nvSpPr>
        <p:spPr bwMode="auto">
          <a:xfrm>
            <a:off x="533400" y="4343400"/>
            <a:ext cx="8305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pitchFamily="34" charset="0"/>
              </a:rPr>
              <a:t>Although 2 is at leaf level, removing it leads to an </a:t>
            </a:r>
            <a:r>
              <a:rPr lang="en-US" altLang="en-US" dirty="0" smtClean="0">
                <a:latin typeface="Arial" pitchFamily="34" charset="0"/>
              </a:rPr>
              <a:t>underflow node</a:t>
            </a:r>
            <a:r>
              <a:rPr lang="en-US" altLang="en-US" dirty="0">
                <a:latin typeface="Arial" pitchFamily="34" charset="0"/>
              </a:rPr>
              <a:t>.</a:t>
            </a:r>
          </a:p>
          <a:p>
            <a:pPr>
              <a:spcBef>
                <a:spcPct val="50000"/>
              </a:spcBef>
            </a:pPr>
            <a:r>
              <a:rPr lang="en-US" altLang="en-US" dirty="0">
                <a:latin typeface="Arial" pitchFamily="34" charset="0"/>
              </a:rPr>
              <a:t>The node has no left sibling.  It does have a right sibling, but that node is at its minimum occupancy already.</a:t>
            </a:r>
          </a:p>
          <a:p>
            <a:pPr>
              <a:spcBef>
                <a:spcPct val="50000"/>
              </a:spcBef>
            </a:pPr>
            <a:r>
              <a:rPr lang="en-US" altLang="en-US" dirty="0">
                <a:latin typeface="Arial" pitchFamily="34" charset="0"/>
              </a:rPr>
              <a:t>Therefore, the node must be merged with its right sibling.</a:t>
            </a:r>
          </a:p>
        </p:txBody>
      </p:sp>
      <p:sp>
        <p:nvSpPr>
          <p:cNvPr id="99385" name="Line 57"/>
          <p:cNvSpPr>
            <a:spLocks noChangeShapeType="1"/>
          </p:cNvSpPr>
          <p:nvPr/>
        </p:nvSpPr>
        <p:spPr bwMode="auto">
          <a:xfrm>
            <a:off x="3657600" y="1981200"/>
            <a:ext cx="2057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Tree>
    <p:extLst>
      <p:ext uri="{BB962C8B-B14F-4D97-AF65-F5344CB8AC3E}">
        <p14:creationId xmlns:p14="http://schemas.microsoft.com/office/powerpoint/2010/main" val="2868634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lstStyle/>
          <a:p>
            <a:pPr>
              <a:defRPr/>
            </a:pPr>
            <a:r>
              <a:rPr lang="en-US" dirty="0" smtClean="0"/>
              <a:t>SQL Syntax</a:t>
            </a:r>
            <a:endParaRPr lang="en-US" dirty="0">
              <a:ea typeface="+mj-ea"/>
            </a:endParaRPr>
          </a:p>
        </p:txBody>
      </p:sp>
      <p:sp>
        <p:nvSpPr>
          <p:cNvPr id="5123" name="Rectangle 3"/>
          <p:cNvSpPr>
            <a:spLocks noGrp="1" noChangeArrowheads="1"/>
          </p:cNvSpPr>
          <p:nvPr>
            <p:ph type="body" idx="1"/>
          </p:nvPr>
        </p:nvSpPr>
        <p:spPr>
          <a:xfrm>
            <a:off x="508227" y="1536279"/>
            <a:ext cx="7699375" cy="3543721"/>
          </a:xfrm>
        </p:spPr>
        <p:txBody>
          <a:bodyPr/>
          <a:lstStyle/>
          <a:p>
            <a:r>
              <a:rPr lang="en-US" altLang="en-US" dirty="0" smtClean="0"/>
              <a:t>To create an index for a table</a:t>
            </a:r>
          </a:p>
          <a:p>
            <a:pPr lvl="1"/>
            <a:r>
              <a:rPr lang="en-US" altLang="en-US" dirty="0" smtClean="0"/>
              <a:t>There may be other options based on the DBMS</a:t>
            </a:r>
            <a:r>
              <a:rPr lang="en-US" altLang="en-US" dirty="0" smtClean="0">
                <a:solidFill>
                  <a:schemeClr val="accent1"/>
                </a:solidFill>
              </a:rPr>
              <a:t/>
            </a:r>
            <a:br>
              <a:rPr lang="en-US" altLang="en-US" dirty="0" smtClean="0">
                <a:solidFill>
                  <a:schemeClr val="accent1"/>
                </a:solidFill>
              </a:rPr>
            </a:br>
            <a:r>
              <a:rPr lang="en-US" altLang="en-US" dirty="0" smtClean="0">
                <a:solidFill>
                  <a:schemeClr val="accent1"/>
                </a:solidFill>
              </a:rPr>
              <a:t/>
            </a:r>
            <a:br>
              <a:rPr lang="en-US" altLang="en-US" dirty="0" smtClean="0">
                <a:solidFill>
                  <a:schemeClr val="accent1"/>
                </a:solidFill>
              </a:rPr>
            </a:br>
            <a:r>
              <a:rPr lang="en-US" altLang="en-US" dirty="0" smtClean="0">
                <a:solidFill>
                  <a:schemeClr val="accent1"/>
                </a:solidFill>
              </a:rPr>
              <a:t>CREATE INDEX </a:t>
            </a:r>
            <a:r>
              <a:rPr lang="en-US" altLang="en-US" dirty="0" err="1" smtClean="0"/>
              <a:t>Index_Name</a:t>
            </a:r>
            <a:r>
              <a:rPr lang="en-US" altLang="en-US" dirty="0">
                <a:ea typeface="ＭＳ Ｐゴシック" pitchFamily="34" charset="-128"/>
              </a:rPr>
              <a:t/>
            </a:r>
            <a:br>
              <a:rPr lang="en-US" altLang="en-US" dirty="0">
                <a:ea typeface="ＭＳ Ｐゴシック" pitchFamily="34" charset="-128"/>
              </a:rPr>
            </a:br>
            <a:r>
              <a:rPr lang="en-US" altLang="en-US" dirty="0" smtClean="0">
                <a:solidFill>
                  <a:schemeClr val="accent1"/>
                </a:solidFill>
                <a:ea typeface="ＭＳ Ｐゴシック" pitchFamily="34" charset="-128"/>
              </a:rPr>
              <a:t>ON</a:t>
            </a:r>
            <a:r>
              <a:rPr lang="en-US" altLang="en-US" dirty="0" smtClean="0">
                <a:ea typeface="ＭＳ Ｐゴシック" pitchFamily="34" charset="-128"/>
              </a:rPr>
              <a:t>   </a:t>
            </a:r>
            <a:r>
              <a:rPr lang="en-US" altLang="en-US" dirty="0" err="1" smtClean="0">
                <a:ea typeface="ＭＳ Ｐゴシック" pitchFamily="34" charset="-128"/>
              </a:rPr>
              <a:t>Table_Name</a:t>
            </a:r>
            <a:r>
              <a:rPr lang="en-US" altLang="en-US" dirty="0" smtClean="0">
                <a:ea typeface="ＭＳ Ｐゴシック" pitchFamily="34" charset="-128"/>
              </a:rPr>
              <a:t> (</a:t>
            </a:r>
            <a:r>
              <a:rPr lang="en-US" altLang="en-US" dirty="0" err="1" smtClean="0">
                <a:ea typeface="ＭＳ Ｐゴシック" pitchFamily="34" charset="-128"/>
              </a:rPr>
              <a:t>index_column_name</a:t>
            </a:r>
            <a:r>
              <a:rPr lang="en-US" altLang="en-US" dirty="0" smtClean="0">
                <a:ea typeface="ＭＳ Ｐゴシック" pitchFamily="34" charset="-128"/>
              </a:rPr>
              <a:t>, ….., ….)</a:t>
            </a:r>
          </a:p>
          <a:p>
            <a:pPr marL="0" indent="0">
              <a:buNone/>
            </a:pPr>
            <a:endParaRPr lang="en-US" altLang="en-US" dirty="0" smtClean="0">
              <a:ea typeface="ＭＳ Ｐゴシック" pitchFamily="34" charset="-128"/>
            </a:endParaRPr>
          </a:p>
          <a:p>
            <a:r>
              <a:rPr lang="en-US" altLang="en-US" dirty="0" smtClean="0"/>
              <a:t>To see if the indexes exist on the table</a:t>
            </a:r>
            <a:br>
              <a:rPr lang="en-US" altLang="en-US" dirty="0" smtClean="0"/>
            </a:br>
            <a:r>
              <a:rPr lang="en-US" altLang="en-US" dirty="0" smtClean="0">
                <a:solidFill>
                  <a:schemeClr val="accent1"/>
                </a:solidFill>
              </a:rPr>
              <a:t>SHOW INDEXES FROM </a:t>
            </a:r>
            <a:r>
              <a:rPr lang="en-US" altLang="en-US" dirty="0" err="1" smtClean="0"/>
              <a:t>Table_Name</a:t>
            </a:r>
            <a:r>
              <a:rPr lang="en-US" altLang="en-US" dirty="0">
                <a:ea typeface="ＭＳ Ｐゴシック" pitchFamily="34" charset="-128"/>
              </a:rPr>
              <a:t/>
            </a:r>
            <a:br>
              <a:rPr lang="en-US" altLang="en-US" dirty="0">
                <a:ea typeface="ＭＳ Ｐゴシック" pitchFamily="34" charset="-128"/>
              </a:rPr>
            </a:br>
            <a:endParaRPr lang="en-US" altLang="en-US" dirty="0">
              <a:ea typeface="ＭＳ Ｐゴシック" pitchFamily="34" charset="-128"/>
            </a:endParaRPr>
          </a:p>
        </p:txBody>
      </p:sp>
    </p:spTree>
    <p:extLst>
      <p:ext uri="{BB962C8B-B14F-4D97-AF65-F5344CB8AC3E}">
        <p14:creationId xmlns:p14="http://schemas.microsoft.com/office/powerpoint/2010/main" val="3001660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4"/>
          <p:cNvSpPr>
            <a:spLocks noGrp="1"/>
          </p:cNvSpPr>
          <p:nvPr>
            <p:ph type="sldNum" sz="quarter" idx="12"/>
          </p:nvPr>
        </p:nvSpPr>
        <p:spPr/>
        <p:txBody>
          <a:bodyPr/>
          <a:lstStyle/>
          <a:p>
            <a:fld id="{A5C6A505-C5BA-4BF7-83F5-7253631939C6}" type="slidenum">
              <a:rPr lang="en-US" altLang="en-US"/>
              <a:pPr/>
              <a:t>40</a:t>
            </a:fld>
            <a:endParaRPr lang="en-US" altLang="en-US"/>
          </a:p>
        </p:txBody>
      </p:sp>
      <p:sp>
        <p:nvSpPr>
          <p:cNvPr id="100354"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Remove 2 (Cont)</a:t>
            </a:r>
          </a:p>
        </p:txBody>
      </p:sp>
      <p:sp>
        <p:nvSpPr>
          <p:cNvPr id="100355" name="AutoShape 3"/>
          <p:cNvSpPr>
            <a:spLocks noChangeArrowheads="1"/>
          </p:cNvSpPr>
          <p:nvPr/>
        </p:nvSpPr>
        <p:spPr bwMode="auto">
          <a:xfrm>
            <a:off x="1143000" y="2971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56" name="Rectangle 4"/>
          <p:cNvSpPr>
            <a:spLocks noChangeArrowheads="1"/>
          </p:cNvSpPr>
          <p:nvPr/>
        </p:nvSpPr>
        <p:spPr bwMode="auto">
          <a:xfrm>
            <a:off x="1371600" y="3124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3</a:t>
            </a:r>
            <a:endParaRPr lang="en-US" altLang="en-US">
              <a:latin typeface="Arial" pitchFamily="34" charset="0"/>
            </a:endParaRPr>
          </a:p>
        </p:txBody>
      </p:sp>
      <p:sp>
        <p:nvSpPr>
          <p:cNvPr id="100357" name="Rectangle 5"/>
          <p:cNvSpPr>
            <a:spLocks noChangeArrowheads="1"/>
          </p:cNvSpPr>
          <p:nvPr/>
        </p:nvSpPr>
        <p:spPr bwMode="auto">
          <a:xfrm>
            <a:off x="19050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10</a:t>
            </a:r>
          </a:p>
        </p:txBody>
      </p:sp>
      <p:sp>
        <p:nvSpPr>
          <p:cNvPr id="100358" name="Line 6"/>
          <p:cNvSpPr>
            <a:spLocks noChangeShapeType="1"/>
          </p:cNvSpPr>
          <p:nvPr/>
        </p:nvSpPr>
        <p:spPr bwMode="auto">
          <a:xfrm>
            <a:off x="1371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59" name="Line 7"/>
          <p:cNvSpPr>
            <a:spLocks noChangeShapeType="1"/>
          </p:cNvSpPr>
          <p:nvPr/>
        </p:nvSpPr>
        <p:spPr bwMode="auto">
          <a:xfrm>
            <a:off x="17526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60" name="Line 8"/>
          <p:cNvSpPr>
            <a:spLocks noChangeShapeType="1"/>
          </p:cNvSpPr>
          <p:nvPr/>
        </p:nvSpPr>
        <p:spPr bwMode="auto">
          <a:xfrm>
            <a:off x="1981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61" name="Line 9"/>
          <p:cNvSpPr>
            <a:spLocks noChangeShapeType="1"/>
          </p:cNvSpPr>
          <p:nvPr/>
        </p:nvSpPr>
        <p:spPr bwMode="auto">
          <a:xfrm>
            <a:off x="23622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62" name="Line 10"/>
          <p:cNvSpPr>
            <a:spLocks noChangeShapeType="1"/>
          </p:cNvSpPr>
          <p:nvPr/>
        </p:nvSpPr>
        <p:spPr bwMode="auto">
          <a:xfrm>
            <a:off x="2971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63" name="Line 11"/>
          <p:cNvSpPr>
            <a:spLocks noChangeShapeType="1"/>
          </p:cNvSpPr>
          <p:nvPr/>
        </p:nvSpPr>
        <p:spPr bwMode="auto">
          <a:xfrm>
            <a:off x="3200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64" name="Line 12"/>
          <p:cNvSpPr>
            <a:spLocks noChangeShapeType="1"/>
          </p:cNvSpPr>
          <p:nvPr/>
        </p:nvSpPr>
        <p:spPr bwMode="auto">
          <a:xfrm>
            <a:off x="35814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65" name="Line 13"/>
          <p:cNvSpPr>
            <a:spLocks noChangeShapeType="1"/>
          </p:cNvSpPr>
          <p:nvPr/>
        </p:nvSpPr>
        <p:spPr bwMode="auto">
          <a:xfrm>
            <a:off x="2590800" y="2971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66" name="AutoShape 14"/>
          <p:cNvSpPr>
            <a:spLocks noChangeArrowheads="1"/>
          </p:cNvSpPr>
          <p:nvPr/>
        </p:nvSpPr>
        <p:spPr bwMode="auto">
          <a:xfrm>
            <a:off x="2895600" y="16002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67" name="Rectangle 15"/>
          <p:cNvSpPr>
            <a:spLocks noChangeArrowheads="1"/>
          </p:cNvSpPr>
          <p:nvPr/>
        </p:nvSpPr>
        <p:spPr bwMode="auto">
          <a:xfrm>
            <a:off x="32004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27</a:t>
            </a:r>
            <a:endParaRPr lang="en-US" altLang="en-US">
              <a:latin typeface="Arial" pitchFamily="34" charset="0"/>
            </a:endParaRPr>
          </a:p>
        </p:txBody>
      </p:sp>
      <p:sp>
        <p:nvSpPr>
          <p:cNvPr id="100368" name="Line 16"/>
          <p:cNvSpPr>
            <a:spLocks noChangeShapeType="1"/>
          </p:cNvSpPr>
          <p:nvPr/>
        </p:nvSpPr>
        <p:spPr bwMode="auto">
          <a:xfrm>
            <a:off x="3124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69" name="Line 17"/>
          <p:cNvSpPr>
            <a:spLocks noChangeShapeType="1"/>
          </p:cNvSpPr>
          <p:nvPr/>
        </p:nvSpPr>
        <p:spPr bwMode="auto">
          <a:xfrm>
            <a:off x="35052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70" name="Line 18"/>
          <p:cNvSpPr>
            <a:spLocks noChangeShapeType="1"/>
          </p:cNvSpPr>
          <p:nvPr/>
        </p:nvSpPr>
        <p:spPr bwMode="auto">
          <a:xfrm>
            <a:off x="3733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71" name="Line 19"/>
          <p:cNvSpPr>
            <a:spLocks noChangeShapeType="1"/>
          </p:cNvSpPr>
          <p:nvPr/>
        </p:nvSpPr>
        <p:spPr bwMode="auto">
          <a:xfrm>
            <a:off x="41148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72" name="Line 20"/>
          <p:cNvSpPr>
            <a:spLocks noChangeShapeType="1"/>
          </p:cNvSpPr>
          <p:nvPr/>
        </p:nvSpPr>
        <p:spPr bwMode="auto">
          <a:xfrm>
            <a:off x="4724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73" name="Line 21"/>
          <p:cNvSpPr>
            <a:spLocks noChangeShapeType="1"/>
          </p:cNvSpPr>
          <p:nvPr/>
        </p:nvSpPr>
        <p:spPr bwMode="auto">
          <a:xfrm>
            <a:off x="4953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74" name="Line 22"/>
          <p:cNvSpPr>
            <a:spLocks noChangeShapeType="1"/>
          </p:cNvSpPr>
          <p:nvPr/>
        </p:nvSpPr>
        <p:spPr bwMode="auto">
          <a:xfrm>
            <a:off x="53340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75" name="Line 23"/>
          <p:cNvSpPr>
            <a:spLocks noChangeShapeType="1"/>
          </p:cNvSpPr>
          <p:nvPr/>
        </p:nvSpPr>
        <p:spPr bwMode="auto">
          <a:xfrm>
            <a:off x="4343400" y="160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77" name="Rectangle 25"/>
          <p:cNvSpPr>
            <a:spLocks noChangeArrowheads="1"/>
          </p:cNvSpPr>
          <p:nvPr/>
        </p:nvSpPr>
        <p:spPr bwMode="auto">
          <a:xfrm>
            <a:off x="2590800" y="3124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12</a:t>
            </a:r>
            <a:endParaRPr lang="en-US" altLang="en-US">
              <a:latin typeface="Arial" pitchFamily="34" charset="0"/>
            </a:endParaRPr>
          </a:p>
        </p:txBody>
      </p:sp>
      <p:sp>
        <p:nvSpPr>
          <p:cNvPr id="100387" name="Oval 35"/>
          <p:cNvSpPr>
            <a:spLocks noChangeArrowheads="1"/>
          </p:cNvSpPr>
          <p:nvPr/>
        </p:nvSpPr>
        <p:spPr bwMode="auto">
          <a:xfrm>
            <a:off x="1143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88" name="Line 36"/>
          <p:cNvSpPr>
            <a:spLocks noChangeShapeType="1"/>
          </p:cNvSpPr>
          <p:nvPr/>
        </p:nvSpPr>
        <p:spPr bwMode="auto">
          <a:xfrm>
            <a:off x="1219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89" name="Rectangle 37"/>
          <p:cNvSpPr>
            <a:spLocks noChangeArrowheads="1"/>
          </p:cNvSpPr>
          <p:nvPr/>
        </p:nvSpPr>
        <p:spPr bwMode="auto">
          <a:xfrm>
            <a:off x="1143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90" name="Oval 38"/>
          <p:cNvSpPr>
            <a:spLocks noChangeArrowheads="1"/>
          </p:cNvSpPr>
          <p:nvPr/>
        </p:nvSpPr>
        <p:spPr bwMode="auto">
          <a:xfrm>
            <a:off x="1752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91" name="Line 39"/>
          <p:cNvSpPr>
            <a:spLocks noChangeShapeType="1"/>
          </p:cNvSpPr>
          <p:nvPr/>
        </p:nvSpPr>
        <p:spPr bwMode="auto">
          <a:xfrm>
            <a:off x="1828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92" name="Rectangle 40"/>
          <p:cNvSpPr>
            <a:spLocks noChangeArrowheads="1"/>
          </p:cNvSpPr>
          <p:nvPr/>
        </p:nvSpPr>
        <p:spPr bwMode="auto">
          <a:xfrm>
            <a:off x="1752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93" name="Oval 41"/>
          <p:cNvSpPr>
            <a:spLocks noChangeArrowheads="1"/>
          </p:cNvSpPr>
          <p:nvPr/>
        </p:nvSpPr>
        <p:spPr bwMode="auto">
          <a:xfrm>
            <a:off x="24384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94" name="Line 42"/>
          <p:cNvSpPr>
            <a:spLocks noChangeShapeType="1"/>
          </p:cNvSpPr>
          <p:nvPr/>
        </p:nvSpPr>
        <p:spPr bwMode="auto">
          <a:xfrm>
            <a:off x="25146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95" name="Rectangle 43"/>
          <p:cNvSpPr>
            <a:spLocks noChangeArrowheads="1"/>
          </p:cNvSpPr>
          <p:nvPr/>
        </p:nvSpPr>
        <p:spPr bwMode="auto">
          <a:xfrm>
            <a:off x="24384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96" name="Oval 44"/>
          <p:cNvSpPr>
            <a:spLocks noChangeArrowheads="1"/>
          </p:cNvSpPr>
          <p:nvPr/>
        </p:nvSpPr>
        <p:spPr bwMode="auto">
          <a:xfrm>
            <a:off x="30480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97" name="Line 45"/>
          <p:cNvSpPr>
            <a:spLocks noChangeShapeType="1"/>
          </p:cNvSpPr>
          <p:nvPr/>
        </p:nvSpPr>
        <p:spPr bwMode="auto">
          <a:xfrm>
            <a:off x="31242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98" name="Rectangle 46"/>
          <p:cNvSpPr>
            <a:spLocks noChangeArrowheads="1"/>
          </p:cNvSpPr>
          <p:nvPr/>
        </p:nvSpPr>
        <p:spPr bwMode="auto">
          <a:xfrm>
            <a:off x="30480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399" name="Oval 47"/>
          <p:cNvSpPr>
            <a:spLocks noChangeArrowheads="1"/>
          </p:cNvSpPr>
          <p:nvPr/>
        </p:nvSpPr>
        <p:spPr bwMode="auto">
          <a:xfrm>
            <a:off x="3657600" y="3276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400" name="Line 48"/>
          <p:cNvSpPr>
            <a:spLocks noChangeShapeType="1"/>
          </p:cNvSpPr>
          <p:nvPr/>
        </p:nvSpPr>
        <p:spPr bwMode="auto">
          <a:xfrm>
            <a:off x="3733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401" name="Rectangle 49"/>
          <p:cNvSpPr>
            <a:spLocks noChangeArrowheads="1"/>
          </p:cNvSpPr>
          <p:nvPr/>
        </p:nvSpPr>
        <p:spPr bwMode="auto">
          <a:xfrm>
            <a:off x="3657600" y="3810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406" name="Oval 54"/>
          <p:cNvSpPr>
            <a:spLocks noChangeArrowheads="1"/>
          </p:cNvSpPr>
          <p:nvPr/>
        </p:nvSpPr>
        <p:spPr bwMode="auto">
          <a:xfrm>
            <a:off x="2971800" y="1905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407" name="Line 55"/>
          <p:cNvSpPr>
            <a:spLocks noChangeShapeType="1"/>
          </p:cNvSpPr>
          <p:nvPr/>
        </p:nvSpPr>
        <p:spPr bwMode="auto">
          <a:xfrm flipH="1">
            <a:off x="2743200" y="19812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0408" name="Text Box 56"/>
          <p:cNvSpPr txBox="1">
            <a:spLocks noChangeArrowheads="1"/>
          </p:cNvSpPr>
          <p:nvPr/>
        </p:nvSpPr>
        <p:spPr bwMode="auto">
          <a:xfrm>
            <a:off x="533400" y="4343400"/>
            <a:ext cx="8305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itchFamily="34" charset="0"/>
              </a:rPr>
              <a:t>The result is illegal, because the root does not have at least 2 children.</a:t>
            </a:r>
          </a:p>
          <a:p>
            <a:pPr>
              <a:spcBef>
                <a:spcPct val="50000"/>
              </a:spcBef>
            </a:pPr>
            <a:r>
              <a:rPr lang="en-US" altLang="en-US">
                <a:latin typeface="Arial" pitchFamily="34" charset="0"/>
              </a:rPr>
              <a:t>Therefore, we must remove the root, making its child the new root.</a:t>
            </a:r>
          </a:p>
        </p:txBody>
      </p:sp>
    </p:spTree>
    <p:extLst>
      <p:ext uri="{BB962C8B-B14F-4D97-AF65-F5344CB8AC3E}">
        <p14:creationId xmlns:p14="http://schemas.microsoft.com/office/powerpoint/2010/main" val="337768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2"/>
          </p:nvPr>
        </p:nvSpPr>
        <p:spPr/>
        <p:txBody>
          <a:bodyPr/>
          <a:lstStyle/>
          <a:p>
            <a:fld id="{5ADC7995-9798-4D37-BD88-05C7C36F8A66}" type="slidenum">
              <a:rPr lang="en-US" altLang="en-US"/>
              <a:pPr/>
              <a:t>41</a:t>
            </a:fld>
            <a:endParaRPr lang="en-US" altLang="en-US"/>
          </a:p>
        </p:txBody>
      </p:sp>
      <p:sp>
        <p:nvSpPr>
          <p:cNvPr id="101378"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Remove 2 (Cont)</a:t>
            </a:r>
          </a:p>
        </p:txBody>
      </p:sp>
      <p:sp>
        <p:nvSpPr>
          <p:cNvPr id="101379" name="AutoShape 3"/>
          <p:cNvSpPr>
            <a:spLocks noChangeArrowheads="1"/>
          </p:cNvSpPr>
          <p:nvPr/>
        </p:nvSpPr>
        <p:spPr bwMode="auto">
          <a:xfrm>
            <a:off x="3048000" y="2209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380" name="Rectangle 4"/>
          <p:cNvSpPr>
            <a:spLocks noChangeArrowheads="1"/>
          </p:cNvSpPr>
          <p:nvPr/>
        </p:nvSpPr>
        <p:spPr bwMode="auto">
          <a:xfrm>
            <a:off x="3276600" y="2362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3</a:t>
            </a:r>
            <a:endParaRPr lang="en-US" altLang="en-US">
              <a:latin typeface="Arial" pitchFamily="34" charset="0"/>
            </a:endParaRPr>
          </a:p>
        </p:txBody>
      </p:sp>
      <p:sp>
        <p:nvSpPr>
          <p:cNvPr id="101381" name="Rectangle 5"/>
          <p:cNvSpPr>
            <a:spLocks noChangeArrowheads="1"/>
          </p:cNvSpPr>
          <p:nvPr/>
        </p:nvSpPr>
        <p:spPr bwMode="auto">
          <a:xfrm>
            <a:off x="3810000" y="2362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10</a:t>
            </a:r>
          </a:p>
        </p:txBody>
      </p:sp>
      <p:sp>
        <p:nvSpPr>
          <p:cNvPr id="101382" name="Line 6"/>
          <p:cNvSpPr>
            <a:spLocks noChangeShapeType="1"/>
          </p:cNvSpPr>
          <p:nvPr/>
        </p:nvSpPr>
        <p:spPr bwMode="auto">
          <a:xfrm>
            <a:off x="32766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383" name="Line 7"/>
          <p:cNvSpPr>
            <a:spLocks noChangeShapeType="1"/>
          </p:cNvSpPr>
          <p:nvPr/>
        </p:nvSpPr>
        <p:spPr bwMode="auto">
          <a:xfrm>
            <a:off x="36576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384" name="Line 8"/>
          <p:cNvSpPr>
            <a:spLocks noChangeShapeType="1"/>
          </p:cNvSpPr>
          <p:nvPr/>
        </p:nvSpPr>
        <p:spPr bwMode="auto">
          <a:xfrm>
            <a:off x="38862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385" name="Line 9"/>
          <p:cNvSpPr>
            <a:spLocks noChangeShapeType="1"/>
          </p:cNvSpPr>
          <p:nvPr/>
        </p:nvSpPr>
        <p:spPr bwMode="auto">
          <a:xfrm>
            <a:off x="42672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386" name="Line 10"/>
          <p:cNvSpPr>
            <a:spLocks noChangeShapeType="1"/>
          </p:cNvSpPr>
          <p:nvPr/>
        </p:nvSpPr>
        <p:spPr bwMode="auto">
          <a:xfrm>
            <a:off x="48768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387" name="Line 11"/>
          <p:cNvSpPr>
            <a:spLocks noChangeShapeType="1"/>
          </p:cNvSpPr>
          <p:nvPr/>
        </p:nvSpPr>
        <p:spPr bwMode="auto">
          <a:xfrm>
            <a:off x="51054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388" name="Line 12"/>
          <p:cNvSpPr>
            <a:spLocks noChangeShapeType="1"/>
          </p:cNvSpPr>
          <p:nvPr/>
        </p:nvSpPr>
        <p:spPr bwMode="auto">
          <a:xfrm>
            <a:off x="54864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389" name="Line 13"/>
          <p:cNvSpPr>
            <a:spLocks noChangeShapeType="1"/>
          </p:cNvSpPr>
          <p:nvPr/>
        </p:nvSpPr>
        <p:spPr bwMode="auto">
          <a:xfrm>
            <a:off x="44958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391" name="Rectangle 15"/>
          <p:cNvSpPr>
            <a:spLocks noChangeArrowheads="1"/>
          </p:cNvSpPr>
          <p:nvPr/>
        </p:nvSpPr>
        <p:spPr bwMode="auto">
          <a:xfrm>
            <a:off x="5105400" y="2362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27</a:t>
            </a:r>
            <a:endParaRPr lang="en-US" altLang="en-US">
              <a:latin typeface="Arial" pitchFamily="34" charset="0"/>
            </a:endParaRPr>
          </a:p>
        </p:txBody>
      </p:sp>
      <p:sp>
        <p:nvSpPr>
          <p:cNvPr id="101400" name="Rectangle 24"/>
          <p:cNvSpPr>
            <a:spLocks noChangeArrowheads="1"/>
          </p:cNvSpPr>
          <p:nvPr/>
        </p:nvSpPr>
        <p:spPr bwMode="auto">
          <a:xfrm>
            <a:off x="4495800" y="2362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12</a:t>
            </a:r>
            <a:endParaRPr lang="en-US" altLang="en-US">
              <a:latin typeface="Arial" pitchFamily="34" charset="0"/>
            </a:endParaRPr>
          </a:p>
        </p:txBody>
      </p:sp>
      <p:sp>
        <p:nvSpPr>
          <p:cNvPr id="101401" name="Oval 25"/>
          <p:cNvSpPr>
            <a:spLocks noChangeArrowheads="1"/>
          </p:cNvSpPr>
          <p:nvPr/>
        </p:nvSpPr>
        <p:spPr bwMode="auto">
          <a:xfrm>
            <a:off x="30480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02" name="Line 26"/>
          <p:cNvSpPr>
            <a:spLocks noChangeShapeType="1"/>
          </p:cNvSpPr>
          <p:nvPr/>
        </p:nvSpPr>
        <p:spPr bwMode="auto">
          <a:xfrm>
            <a:off x="3124200" y="2590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03" name="Rectangle 27"/>
          <p:cNvSpPr>
            <a:spLocks noChangeArrowheads="1"/>
          </p:cNvSpPr>
          <p:nvPr/>
        </p:nvSpPr>
        <p:spPr bwMode="auto">
          <a:xfrm>
            <a:off x="3048000" y="3048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04" name="Oval 28"/>
          <p:cNvSpPr>
            <a:spLocks noChangeArrowheads="1"/>
          </p:cNvSpPr>
          <p:nvPr/>
        </p:nvSpPr>
        <p:spPr bwMode="auto">
          <a:xfrm>
            <a:off x="36576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05" name="Line 29"/>
          <p:cNvSpPr>
            <a:spLocks noChangeShapeType="1"/>
          </p:cNvSpPr>
          <p:nvPr/>
        </p:nvSpPr>
        <p:spPr bwMode="auto">
          <a:xfrm>
            <a:off x="3733800" y="2590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06" name="Rectangle 30"/>
          <p:cNvSpPr>
            <a:spLocks noChangeArrowheads="1"/>
          </p:cNvSpPr>
          <p:nvPr/>
        </p:nvSpPr>
        <p:spPr bwMode="auto">
          <a:xfrm>
            <a:off x="3657600" y="3048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07" name="Oval 31"/>
          <p:cNvSpPr>
            <a:spLocks noChangeArrowheads="1"/>
          </p:cNvSpPr>
          <p:nvPr/>
        </p:nvSpPr>
        <p:spPr bwMode="auto">
          <a:xfrm>
            <a:off x="43434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08" name="Line 32"/>
          <p:cNvSpPr>
            <a:spLocks noChangeShapeType="1"/>
          </p:cNvSpPr>
          <p:nvPr/>
        </p:nvSpPr>
        <p:spPr bwMode="auto">
          <a:xfrm>
            <a:off x="4419600" y="2590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09" name="Rectangle 33"/>
          <p:cNvSpPr>
            <a:spLocks noChangeArrowheads="1"/>
          </p:cNvSpPr>
          <p:nvPr/>
        </p:nvSpPr>
        <p:spPr bwMode="auto">
          <a:xfrm>
            <a:off x="4343400" y="3048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10" name="Oval 34"/>
          <p:cNvSpPr>
            <a:spLocks noChangeArrowheads="1"/>
          </p:cNvSpPr>
          <p:nvPr/>
        </p:nvSpPr>
        <p:spPr bwMode="auto">
          <a:xfrm>
            <a:off x="49530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11" name="Line 35"/>
          <p:cNvSpPr>
            <a:spLocks noChangeShapeType="1"/>
          </p:cNvSpPr>
          <p:nvPr/>
        </p:nvSpPr>
        <p:spPr bwMode="auto">
          <a:xfrm>
            <a:off x="5029200" y="2590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12" name="Rectangle 36"/>
          <p:cNvSpPr>
            <a:spLocks noChangeArrowheads="1"/>
          </p:cNvSpPr>
          <p:nvPr/>
        </p:nvSpPr>
        <p:spPr bwMode="auto">
          <a:xfrm>
            <a:off x="4953000" y="3048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13" name="Oval 37"/>
          <p:cNvSpPr>
            <a:spLocks noChangeArrowheads="1"/>
          </p:cNvSpPr>
          <p:nvPr/>
        </p:nvSpPr>
        <p:spPr bwMode="auto">
          <a:xfrm>
            <a:off x="55626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14" name="Line 38"/>
          <p:cNvSpPr>
            <a:spLocks noChangeShapeType="1"/>
          </p:cNvSpPr>
          <p:nvPr/>
        </p:nvSpPr>
        <p:spPr bwMode="auto">
          <a:xfrm>
            <a:off x="5638800" y="2590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15" name="Rectangle 39"/>
          <p:cNvSpPr>
            <a:spLocks noChangeArrowheads="1"/>
          </p:cNvSpPr>
          <p:nvPr/>
        </p:nvSpPr>
        <p:spPr bwMode="auto">
          <a:xfrm>
            <a:off x="5562600" y="3048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1418" name="Text Box 42"/>
          <p:cNvSpPr txBox="1">
            <a:spLocks noChangeArrowheads="1"/>
          </p:cNvSpPr>
          <p:nvPr/>
        </p:nvSpPr>
        <p:spPr bwMode="auto">
          <a:xfrm>
            <a:off x="533400" y="4343400"/>
            <a:ext cx="830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itchFamily="34" charset="0"/>
              </a:rPr>
              <a:t>The new B-tree has only one node, the root.</a:t>
            </a:r>
          </a:p>
        </p:txBody>
      </p:sp>
    </p:spTree>
    <p:extLst>
      <p:ext uri="{BB962C8B-B14F-4D97-AF65-F5344CB8AC3E}">
        <p14:creationId xmlns:p14="http://schemas.microsoft.com/office/powerpoint/2010/main" val="240082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2"/>
          </p:nvPr>
        </p:nvSpPr>
        <p:spPr/>
        <p:txBody>
          <a:bodyPr/>
          <a:lstStyle/>
          <a:p>
            <a:fld id="{4B07AA56-40A8-4385-A6D0-979837DC4545}" type="slidenum">
              <a:rPr lang="en-US" altLang="en-US"/>
              <a:pPr/>
              <a:t>42</a:t>
            </a:fld>
            <a:endParaRPr lang="en-US" altLang="en-US"/>
          </a:p>
        </p:txBody>
      </p:sp>
      <p:sp>
        <p:nvSpPr>
          <p:cNvPr id="102402"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Insert 49</a:t>
            </a:r>
          </a:p>
        </p:txBody>
      </p:sp>
      <p:sp>
        <p:nvSpPr>
          <p:cNvPr id="102403" name="AutoShape 3"/>
          <p:cNvSpPr>
            <a:spLocks noChangeArrowheads="1"/>
          </p:cNvSpPr>
          <p:nvPr/>
        </p:nvSpPr>
        <p:spPr bwMode="auto">
          <a:xfrm>
            <a:off x="3048000" y="2209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04" name="Rectangle 4"/>
          <p:cNvSpPr>
            <a:spLocks noChangeArrowheads="1"/>
          </p:cNvSpPr>
          <p:nvPr/>
        </p:nvSpPr>
        <p:spPr bwMode="auto">
          <a:xfrm>
            <a:off x="3276600" y="23622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3</a:t>
            </a:r>
            <a:endParaRPr lang="en-US" altLang="en-US">
              <a:latin typeface="Arial" pitchFamily="34" charset="0"/>
            </a:endParaRPr>
          </a:p>
        </p:txBody>
      </p:sp>
      <p:sp>
        <p:nvSpPr>
          <p:cNvPr id="102405" name="Rectangle 5"/>
          <p:cNvSpPr>
            <a:spLocks noChangeArrowheads="1"/>
          </p:cNvSpPr>
          <p:nvPr/>
        </p:nvSpPr>
        <p:spPr bwMode="auto">
          <a:xfrm>
            <a:off x="3810000" y="2362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10</a:t>
            </a:r>
          </a:p>
        </p:txBody>
      </p:sp>
      <p:sp>
        <p:nvSpPr>
          <p:cNvPr id="102406" name="Line 6"/>
          <p:cNvSpPr>
            <a:spLocks noChangeShapeType="1"/>
          </p:cNvSpPr>
          <p:nvPr/>
        </p:nvSpPr>
        <p:spPr bwMode="auto">
          <a:xfrm>
            <a:off x="32766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07" name="Line 7"/>
          <p:cNvSpPr>
            <a:spLocks noChangeShapeType="1"/>
          </p:cNvSpPr>
          <p:nvPr/>
        </p:nvSpPr>
        <p:spPr bwMode="auto">
          <a:xfrm>
            <a:off x="36576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08" name="Line 8"/>
          <p:cNvSpPr>
            <a:spLocks noChangeShapeType="1"/>
          </p:cNvSpPr>
          <p:nvPr/>
        </p:nvSpPr>
        <p:spPr bwMode="auto">
          <a:xfrm>
            <a:off x="38862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09" name="Line 9"/>
          <p:cNvSpPr>
            <a:spLocks noChangeShapeType="1"/>
          </p:cNvSpPr>
          <p:nvPr/>
        </p:nvSpPr>
        <p:spPr bwMode="auto">
          <a:xfrm>
            <a:off x="42672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10" name="Line 10"/>
          <p:cNvSpPr>
            <a:spLocks noChangeShapeType="1"/>
          </p:cNvSpPr>
          <p:nvPr/>
        </p:nvSpPr>
        <p:spPr bwMode="auto">
          <a:xfrm>
            <a:off x="48768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11" name="Line 11"/>
          <p:cNvSpPr>
            <a:spLocks noChangeShapeType="1"/>
          </p:cNvSpPr>
          <p:nvPr/>
        </p:nvSpPr>
        <p:spPr bwMode="auto">
          <a:xfrm>
            <a:off x="51054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12" name="Line 12"/>
          <p:cNvSpPr>
            <a:spLocks noChangeShapeType="1"/>
          </p:cNvSpPr>
          <p:nvPr/>
        </p:nvSpPr>
        <p:spPr bwMode="auto">
          <a:xfrm>
            <a:off x="54864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13" name="Line 13"/>
          <p:cNvSpPr>
            <a:spLocks noChangeShapeType="1"/>
          </p:cNvSpPr>
          <p:nvPr/>
        </p:nvSpPr>
        <p:spPr bwMode="auto">
          <a:xfrm>
            <a:off x="4495800" y="2209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14" name="Rectangle 14"/>
          <p:cNvSpPr>
            <a:spLocks noChangeArrowheads="1"/>
          </p:cNvSpPr>
          <p:nvPr/>
        </p:nvSpPr>
        <p:spPr bwMode="auto">
          <a:xfrm>
            <a:off x="5105400" y="2362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27</a:t>
            </a:r>
            <a:endParaRPr lang="en-US" altLang="en-US">
              <a:latin typeface="Arial" pitchFamily="34" charset="0"/>
            </a:endParaRPr>
          </a:p>
        </p:txBody>
      </p:sp>
      <p:sp>
        <p:nvSpPr>
          <p:cNvPr id="102415" name="Rectangle 15"/>
          <p:cNvSpPr>
            <a:spLocks noChangeArrowheads="1"/>
          </p:cNvSpPr>
          <p:nvPr/>
        </p:nvSpPr>
        <p:spPr bwMode="auto">
          <a:xfrm>
            <a:off x="4495800" y="2362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12</a:t>
            </a:r>
            <a:endParaRPr lang="en-US" altLang="en-US">
              <a:latin typeface="Arial" pitchFamily="34" charset="0"/>
            </a:endParaRPr>
          </a:p>
        </p:txBody>
      </p:sp>
      <p:sp>
        <p:nvSpPr>
          <p:cNvPr id="102416" name="Oval 16"/>
          <p:cNvSpPr>
            <a:spLocks noChangeArrowheads="1"/>
          </p:cNvSpPr>
          <p:nvPr/>
        </p:nvSpPr>
        <p:spPr bwMode="auto">
          <a:xfrm>
            <a:off x="30480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17" name="Line 17"/>
          <p:cNvSpPr>
            <a:spLocks noChangeShapeType="1"/>
          </p:cNvSpPr>
          <p:nvPr/>
        </p:nvSpPr>
        <p:spPr bwMode="auto">
          <a:xfrm>
            <a:off x="3124200" y="2590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18" name="Rectangle 18"/>
          <p:cNvSpPr>
            <a:spLocks noChangeArrowheads="1"/>
          </p:cNvSpPr>
          <p:nvPr/>
        </p:nvSpPr>
        <p:spPr bwMode="auto">
          <a:xfrm>
            <a:off x="3048000" y="3048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19" name="Oval 19"/>
          <p:cNvSpPr>
            <a:spLocks noChangeArrowheads="1"/>
          </p:cNvSpPr>
          <p:nvPr/>
        </p:nvSpPr>
        <p:spPr bwMode="auto">
          <a:xfrm>
            <a:off x="36576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20" name="Line 20"/>
          <p:cNvSpPr>
            <a:spLocks noChangeShapeType="1"/>
          </p:cNvSpPr>
          <p:nvPr/>
        </p:nvSpPr>
        <p:spPr bwMode="auto">
          <a:xfrm>
            <a:off x="3733800" y="2590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21" name="Rectangle 21"/>
          <p:cNvSpPr>
            <a:spLocks noChangeArrowheads="1"/>
          </p:cNvSpPr>
          <p:nvPr/>
        </p:nvSpPr>
        <p:spPr bwMode="auto">
          <a:xfrm>
            <a:off x="3657600" y="3048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22" name="Oval 22"/>
          <p:cNvSpPr>
            <a:spLocks noChangeArrowheads="1"/>
          </p:cNvSpPr>
          <p:nvPr/>
        </p:nvSpPr>
        <p:spPr bwMode="auto">
          <a:xfrm>
            <a:off x="43434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23" name="Line 23"/>
          <p:cNvSpPr>
            <a:spLocks noChangeShapeType="1"/>
          </p:cNvSpPr>
          <p:nvPr/>
        </p:nvSpPr>
        <p:spPr bwMode="auto">
          <a:xfrm>
            <a:off x="4419600" y="2590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24" name="Rectangle 24"/>
          <p:cNvSpPr>
            <a:spLocks noChangeArrowheads="1"/>
          </p:cNvSpPr>
          <p:nvPr/>
        </p:nvSpPr>
        <p:spPr bwMode="auto">
          <a:xfrm>
            <a:off x="4343400" y="3048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25" name="Oval 25"/>
          <p:cNvSpPr>
            <a:spLocks noChangeArrowheads="1"/>
          </p:cNvSpPr>
          <p:nvPr/>
        </p:nvSpPr>
        <p:spPr bwMode="auto">
          <a:xfrm>
            <a:off x="49530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26" name="Line 26"/>
          <p:cNvSpPr>
            <a:spLocks noChangeShapeType="1"/>
          </p:cNvSpPr>
          <p:nvPr/>
        </p:nvSpPr>
        <p:spPr bwMode="auto">
          <a:xfrm>
            <a:off x="5029200" y="2590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27" name="Rectangle 27"/>
          <p:cNvSpPr>
            <a:spLocks noChangeArrowheads="1"/>
          </p:cNvSpPr>
          <p:nvPr/>
        </p:nvSpPr>
        <p:spPr bwMode="auto">
          <a:xfrm>
            <a:off x="4953000" y="3048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28" name="Oval 28"/>
          <p:cNvSpPr>
            <a:spLocks noChangeArrowheads="1"/>
          </p:cNvSpPr>
          <p:nvPr/>
        </p:nvSpPr>
        <p:spPr bwMode="auto">
          <a:xfrm>
            <a:off x="5562600" y="2514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29" name="Line 29"/>
          <p:cNvSpPr>
            <a:spLocks noChangeShapeType="1"/>
          </p:cNvSpPr>
          <p:nvPr/>
        </p:nvSpPr>
        <p:spPr bwMode="auto">
          <a:xfrm>
            <a:off x="5638800" y="2590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30" name="Rectangle 30"/>
          <p:cNvSpPr>
            <a:spLocks noChangeArrowheads="1"/>
          </p:cNvSpPr>
          <p:nvPr/>
        </p:nvSpPr>
        <p:spPr bwMode="auto">
          <a:xfrm>
            <a:off x="5562600" y="30480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2431" name="Text Box 31"/>
          <p:cNvSpPr txBox="1">
            <a:spLocks noChangeArrowheads="1"/>
          </p:cNvSpPr>
          <p:nvPr/>
        </p:nvSpPr>
        <p:spPr bwMode="auto">
          <a:xfrm>
            <a:off x="533400" y="4343400"/>
            <a:ext cx="830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itchFamily="34" charset="0"/>
              </a:rPr>
              <a:t>Let’s put an element into this B-tree.</a:t>
            </a:r>
          </a:p>
        </p:txBody>
      </p:sp>
    </p:spTree>
    <p:extLst>
      <p:ext uri="{BB962C8B-B14F-4D97-AF65-F5344CB8AC3E}">
        <p14:creationId xmlns:p14="http://schemas.microsoft.com/office/powerpoint/2010/main" val="2909197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
          <p:cNvSpPr>
            <a:spLocks noGrp="1"/>
          </p:cNvSpPr>
          <p:nvPr>
            <p:ph type="sldNum" sz="quarter" idx="12"/>
          </p:nvPr>
        </p:nvSpPr>
        <p:spPr/>
        <p:txBody>
          <a:bodyPr/>
          <a:lstStyle/>
          <a:p>
            <a:fld id="{3A1D2391-1128-4728-BF07-5E87F4386309}" type="slidenum">
              <a:rPr lang="en-US" altLang="en-US"/>
              <a:pPr/>
              <a:t>43</a:t>
            </a:fld>
            <a:endParaRPr lang="en-US" altLang="en-US"/>
          </a:p>
        </p:txBody>
      </p:sp>
      <p:sp>
        <p:nvSpPr>
          <p:cNvPr id="103426"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Insert 49 (Cont)</a:t>
            </a:r>
          </a:p>
        </p:txBody>
      </p:sp>
      <p:sp>
        <p:nvSpPr>
          <p:cNvPr id="103427" name="AutoShape 3"/>
          <p:cNvSpPr>
            <a:spLocks noChangeArrowheads="1"/>
          </p:cNvSpPr>
          <p:nvPr/>
        </p:nvSpPr>
        <p:spPr bwMode="auto">
          <a:xfrm>
            <a:off x="1219200" y="23622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28" name="Rectangle 4"/>
          <p:cNvSpPr>
            <a:spLocks noChangeArrowheads="1"/>
          </p:cNvSpPr>
          <p:nvPr/>
        </p:nvSpPr>
        <p:spPr bwMode="auto">
          <a:xfrm>
            <a:off x="1447800" y="25146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3</a:t>
            </a:r>
            <a:endParaRPr lang="en-US" altLang="en-US">
              <a:latin typeface="Arial" pitchFamily="34" charset="0"/>
            </a:endParaRPr>
          </a:p>
        </p:txBody>
      </p:sp>
      <p:sp>
        <p:nvSpPr>
          <p:cNvPr id="103429" name="Rectangle 5"/>
          <p:cNvSpPr>
            <a:spLocks noChangeArrowheads="1"/>
          </p:cNvSpPr>
          <p:nvPr/>
        </p:nvSpPr>
        <p:spPr bwMode="auto">
          <a:xfrm>
            <a:off x="1981200" y="2514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10</a:t>
            </a:r>
          </a:p>
        </p:txBody>
      </p:sp>
      <p:sp>
        <p:nvSpPr>
          <p:cNvPr id="103430" name="Line 6"/>
          <p:cNvSpPr>
            <a:spLocks noChangeShapeType="1"/>
          </p:cNvSpPr>
          <p:nvPr/>
        </p:nvSpPr>
        <p:spPr bwMode="auto">
          <a:xfrm>
            <a:off x="14478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31" name="Line 7"/>
          <p:cNvSpPr>
            <a:spLocks noChangeShapeType="1"/>
          </p:cNvSpPr>
          <p:nvPr/>
        </p:nvSpPr>
        <p:spPr bwMode="auto">
          <a:xfrm>
            <a:off x="18288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32" name="Line 8"/>
          <p:cNvSpPr>
            <a:spLocks noChangeShapeType="1"/>
          </p:cNvSpPr>
          <p:nvPr/>
        </p:nvSpPr>
        <p:spPr bwMode="auto">
          <a:xfrm>
            <a:off x="20574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33" name="Line 9"/>
          <p:cNvSpPr>
            <a:spLocks noChangeShapeType="1"/>
          </p:cNvSpPr>
          <p:nvPr/>
        </p:nvSpPr>
        <p:spPr bwMode="auto">
          <a:xfrm>
            <a:off x="24384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34" name="Line 10"/>
          <p:cNvSpPr>
            <a:spLocks noChangeShapeType="1"/>
          </p:cNvSpPr>
          <p:nvPr/>
        </p:nvSpPr>
        <p:spPr bwMode="auto">
          <a:xfrm>
            <a:off x="30480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35" name="Line 11"/>
          <p:cNvSpPr>
            <a:spLocks noChangeShapeType="1"/>
          </p:cNvSpPr>
          <p:nvPr/>
        </p:nvSpPr>
        <p:spPr bwMode="auto">
          <a:xfrm>
            <a:off x="32766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36" name="Line 12"/>
          <p:cNvSpPr>
            <a:spLocks noChangeShapeType="1"/>
          </p:cNvSpPr>
          <p:nvPr/>
        </p:nvSpPr>
        <p:spPr bwMode="auto">
          <a:xfrm>
            <a:off x="36576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37" name="Line 13"/>
          <p:cNvSpPr>
            <a:spLocks noChangeShapeType="1"/>
          </p:cNvSpPr>
          <p:nvPr/>
        </p:nvSpPr>
        <p:spPr bwMode="auto">
          <a:xfrm>
            <a:off x="26670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40" name="Oval 16"/>
          <p:cNvSpPr>
            <a:spLocks noChangeArrowheads="1"/>
          </p:cNvSpPr>
          <p:nvPr/>
        </p:nvSpPr>
        <p:spPr bwMode="auto">
          <a:xfrm>
            <a:off x="1219200" y="2667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41" name="Line 17"/>
          <p:cNvSpPr>
            <a:spLocks noChangeShapeType="1"/>
          </p:cNvSpPr>
          <p:nvPr/>
        </p:nvSpPr>
        <p:spPr bwMode="auto">
          <a:xfrm>
            <a:off x="1295400" y="2743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42" name="Rectangle 18"/>
          <p:cNvSpPr>
            <a:spLocks noChangeArrowheads="1"/>
          </p:cNvSpPr>
          <p:nvPr/>
        </p:nvSpPr>
        <p:spPr bwMode="auto">
          <a:xfrm>
            <a:off x="1219200" y="32004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43" name="Oval 19"/>
          <p:cNvSpPr>
            <a:spLocks noChangeArrowheads="1"/>
          </p:cNvSpPr>
          <p:nvPr/>
        </p:nvSpPr>
        <p:spPr bwMode="auto">
          <a:xfrm>
            <a:off x="1828800" y="2667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44" name="Line 20"/>
          <p:cNvSpPr>
            <a:spLocks noChangeShapeType="1"/>
          </p:cNvSpPr>
          <p:nvPr/>
        </p:nvSpPr>
        <p:spPr bwMode="auto">
          <a:xfrm>
            <a:off x="1905000" y="2743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45" name="Rectangle 21"/>
          <p:cNvSpPr>
            <a:spLocks noChangeArrowheads="1"/>
          </p:cNvSpPr>
          <p:nvPr/>
        </p:nvSpPr>
        <p:spPr bwMode="auto">
          <a:xfrm>
            <a:off x="1828800" y="32004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46" name="Oval 22"/>
          <p:cNvSpPr>
            <a:spLocks noChangeArrowheads="1"/>
          </p:cNvSpPr>
          <p:nvPr/>
        </p:nvSpPr>
        <p:spPr bwMode="auto">
          <a:xfrm>
            <a:off x="2514600" y="2667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47" name="Line 23"/>
          <p:cNvSpPr>
            <a:spLocks noChangeShapeType="1"/>
          </p:cNvSpPr>
          <p:nvPr/>
        </p:nvSpPr>
        <p:spPr bwMode="auto">
          <a:xfrm>
            <a:off x="2590800" y="2743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48" name="Rectangle 24"/>
          <p:cNvSpPr>
            <a:spLocks noChangeArrowheads="1"/>
          </p:cNvSpPr>
          <p:nvPr/>
        </p:nvSpPr>
        <p:spPr bwMode="auto">
          <a:xfrm>
            <a:off x="2514600" y="32004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55" name="Text Box 31"/>
          <p:cNvSpPr txBox="1">
            <a:spLocks noChangeArrowheads="1"/>
          </p:cNvSpPr>
          <p:nvPr/>
        </p:nvSpPr>
        <p:spPr bwMode="auto">
          <a:xfrm>
            <a:off x="533400" y="4343400"/>
            <a:ext cx="8305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itchFamily="34" charset="0"/>
              </a:rPr>
              <a:t>Adding this key make the node overfull, so it must be split into two.</a:t>
            </a:r>
          </a:p>
          <a:p>
            <a:pPr>
              <a:spcBef>
                <a:spcPct val="50000"/>
              </a:spcBef>
            </a:pPr>
            <a:r>
              <a:rPr lang="en-US" altLang="en-US">
                <a:latin typeface="Arial" pitchFamily="34" charset="0"/>
              </a:rPr>
              <a:t>But this node was the root.</a:t>
            </a:r>
          </a:p>
          <a:p>
            <a:pPr>
              <a:spcBef>
                <a:spcPct val="50000"/>
              </a:spcBef>
            </a:pPr>
            <a:r>
              <a:rPr lang="en-US" altLang="en-US">
                <a:latin typeface="Arial" pitchFamily="34" charset="0"/>
              </a:rPr>
              <a:t>So we must construct a new root, and make these its children.</a:t>
            </a:r>
          </a:p>
        </p:txBody>
      </p:sp>
      <p:sp>
        <p:nvSpPr>
          <p:cNvPr id="103456" name="AutoShape 32"/>
          <p:cNvSpPr>
            <a:spLocks noChangeArrowheads="1"/>
          </p:cNvSpPr>
          <p:nvPr/>
        </p:nvSpPr>
        <p:spPr bwMode="auto">
          <a:xfrm>
            <a:off x="4800600" y="23622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57" name="Rectangle 33"/>
          <p:cNvSpPr>
            <a:spLocks noChangeArrowheads="1"/>
          </p:cNvSpPr>
          <p:nvPr/>
        </p:nvSpPr>
        <p:spPr bwMode="auto">
          <a:xfrm>
            <a:off x="5029200" y="2514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27</a:t>
            </a:r>
            <a:endParaRPr lang="en-US" altLang="en-US">
              <a:latin typeface="Arial" pitchFamily="34" charset="0"/>
            </a:endParaRPr>
          </a:p>
        </p:txBody>
      </p:sp>
      <p:sp>
        <p:nvSpPr>
          <p:cNvPr id="103458" name="Rectangle 34"/>
          <p:cNvSpPr>
            <a:spLocks noChangeArrowheads="1"/>
          </p:cNvSpPr>
          <p:nvPr/>
        </p:nvSpPr>
        <p:spPr bwMode="auto">
          <a:xfrm>
            <a:off x="5562600" y="2514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latin typeface="Arial" pitchFamily="34" charset="0"/>
              </a:rPr>
              <a:t>49</a:t>
            </a:r>
            <a:endParaRPr lang="en-US" altLang="en-US">
              <a:latin typeface="Arial" pitchFamily="34" charset="0"/>
            </a:endParaRPr>
          </a:p>
        </p:txBody>
      </p:sp>
      <p:sp>
        <p:nvSpPr>
          <p:cNvPr id="103459" name="Line 35"/>
          <p:cNvSpPr>
            <a:spLocks noChangeShapeType="1"/>
          </p:cNvSpPr>
          <p:nvPr/>
        </p:nvSpPr>
        <p:spPr bwMode="auto">
          <a:xfrm>
            <a:off x="50292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60" name="Line 36"/>
          <p:cNvSpPr>
            <a:spLocks noChangeShapeType="1"/>
          </p:cNvSpPr>
          <p:nvPr/>
        </p:nvSpPr>
        <p:spPr bwMode="auto">
          <a:xfrm>
            <a:off x="54102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61" name="Line 37"/>
          <p:cNvSpPr>
            <a:spLocks noChangeShapeType="1"/>
          </p:cNvSpPr>
          <p:nvPr/>
        </p:nvSpPr>
        <p:spPr bwMode="auto">
          <a:xfrm>
            <a:off x="56388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62" name="Line 38"/>
          <p:cNvSpPr>
            <a:spLocks noChangeShapeType="1"/>
          </p:cNvSpPr>
          <p:nvPr/>
        </p:nvSpPr>
        <p:spPr bwMode="auto">
          <a:xfrm>
            <a:off x="60198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63" name="Line 39"/>
          <p:cNvSpPr>
            <a:spLocks noChangeShapeType="1"/>
          </p:cNvSpPr>
          <p:nvPr/>
        </p:nvSpPr>
        <p:spPr bwMode="auto">
          <a:xfrm>
            <a:off x="66294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64" name="Line 40"/>
          <p:cNvSpPr>
            <a:spLocks noChangeShapeType="1"/>
          </p:cNvSpPr>
          <p:nvPr/>
        </p:nvSpPr>
        <p:spPr bwMode="auto">
          <a:xfrm>
            <a:off x="68580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65" name="Line 41"/>
          <p:cNvSpPr>
            <a:spLocks noChangeShapeType="1"/>
          </p:cNvSpPr>
          <p:nvPr/>
        </p:nvSpPr>
        <p:spPr bwMode="auto">
          <a:xfrm>
            <a:off x="72390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66" name="Line 42"/>
          <p:cNvSpPr>
            <a:spLocks noChangeShapeType="1"/>
          </p:cNvSpPr>
          <p:nvPr/>
        </p:nvSpPr>
        <p:spPr bwMode="auto">
          <a:xfrm>
            <a:off x="6248400" y="2362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68" name="Rectangle 44"/>
          <p:cNvSpPr>
            <a:spLocks noChangeArrowheads="1"/>
          </p:cNvSpPr>
          <p:nvPr/>
        </p:nvSpPr>
        <p:spPr bwMode="auto">
          <a:xfrm>
            <a:off x="2667000" y="2514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12</a:t>
            </a:r>
            <a:endParaRPr lang="en-US" altLang="en-US">
              <a:latin typeface="Arial" pitchFamily="34" charset="0"/>
            </a:endParaRPr>
          </a:p>
        </p:txBody>
      </p:sp>
      <p:sp>
        <p:nvSpPr>
          <p:cNvPr id="103469" name="Oval 45"/>
          <p:cNvSpPr>
            <a:spLocks noChangeArrowheads="1"/>
          </p:cNvSpPr>
          <p:nvPr/>
        </p:nvSpPr>
        <p:spPr bwMode="auto">
          <a:xfrm>
            <a:off x="4800600" y="2667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70" name="Line 46"/>
          <p:cNvSpPr>
            <a:spLocks noChangeShapeType="1"/>
          </p:cNvSpPr>
          <p:nvPr/>
        </p:nvSpPr>
        <p:spPr bwMode="auto">
          <a:xfrm>
            <a:off x="4876800" y="2743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71" name="Rectangle 47"/>
          <p:cNvSpPr>
            <a:spLocks noChangeArrowheads="1"/>
          </p:cNvSpPr>
          <p:nvPr/>
        </p:nvSpPr>
        <p:spPr bwMode="auto">
          <a:xfrm>
            <a:off x="4800600" y="32004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72" name="Oval 48"/>
          <p:cNvSpPr>
            <a:spLocks noChangeArrowheads="1"/>
          </p:cNvSpPr>
          <p:nvPr/>
        </p:nvSpPr>
        <p:spPr bwMode="auto">
          <a:xfrm>
            <a:off x="5410200" y="2667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73" name="Line 49"/>
          <p:cNvSpPr>
            <a:spLocks noChangeShapeType="1"/>
          </p:cNvSpPr>
          <p:nvPr/>
        </p:nvSpPr>
        <p:spPr bwMode="auto">
          <a:xfrm>
            <a:off x="5486400" y="2743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74" name="Rectangle 50"/>
          <p:cNvSpPr>
            <a:spLocks noChangeArrowheads="1"/>
          </p:cNvSpPr>
          <p:nvPr/>
        </p:nvSpPr>
        <p:spPr bwMode="auto">
          <a:xfrm>
            <a:off x="5410200" y="32004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75" name="Oval 51"/>
          <p:cNvSpPr>
            <a:spLocks noChangeArrowheads="1"/>
          </p:cNvSpPr>
          <p:nvPr/>
        </p:nvSpPr>
        <p:spPr bwMode="auto">
          <a:xfrm>
            <a:off x="6096000" y="2667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76" name="Line 52"/>
          <p:cNvSpPr>
            <a:spLocks noChangeShapeType="1"/>
          </p:cNvSpPr>
          <p:nvPr/>
        </p:nvSpPr>
        <p:spPr bwMode="auto">
          <a:xfrm>
            <a:off x="6172200" y="2743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77" name="Rectangle 53"/>
          <p:cNvSpPr>
            <a:spLocks noChangeArrowheads="1"/>
          </p:cNvSpPr>
          <p:nvPr/>
        </p:nvSpPr>
        <p:spPr bwMode="auto">
          <a:xfrm>
            <a:off x="6096000" y="32004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81" name="Oval 57"/>
          <p:cNvSpPr>
            <a:spLocks noChangeArrowheads="1"/>
          </p:cNvSpPr>
          <p:nvPr/>
        </p:nvSpPr>
        <p:spPr bwMode="auto">
          <a:xfrm>
            <a:off x="3124200" y="2667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82" name="Line 58"/>
          <p:cNvSpPr>
            <a:spLocks noChangeShapeType="1"/>
          </p:cNvSpPr>
          <p:nvPr/>
        </p:nvSpPr>
        <p:spPr bwMode="auto">
          <a:xfrm>
            <a:off x="3200400" y="2743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3483" name="Rectangle 59"/>
          <p:cNvSpPr>
            <a:spLocks noChangeArrowheads="1"/>
          </p:cNvSpPr>
          <p:nvPr/>
        </p:nvSpPr>
        <p:spPr bwMode="auto">
          <a:xfrm>
            <a:off x="3124200" y="32004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Tree>
    <p:extLst>
      <p:ext uri="{BB962C8B-B14F-4D97-AF65-F5344CB8AC3E}">
        <p14:creationId xmlns:p14="http://schemas.microsoft.com/office/powerpoint/2010/main" val="141159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4"/>
          <p:cNvSpPr>
            <a:spLocks noGrp="1"/>
          </p:cNvSpPr>
          <p:nvPr>
            <p:ph type="sldNum" sz="quarter" idx="12"/>
          </p:nvPr>
        </p:nvSpPr>
        <p:spPr/>
        <p:txBody>
          <a:bodyPr/>
          <a:lstStyle/>
          <a:p>
            <a:fld id="{C413FE3B-4CF4-43E2-B2E6-BD056E490160}" type="slidenum">
              <a:rPr lang="en-US" altLang="en-US"/>
              <a:pPr/>
              <a:t>44</a:t>
            </a:fld>
            <a:endParaRPr lang="en-US" altLang="en-US"/>
          </a:p>
        </p:txBody>
      </p:sp>
      <p:sp>
        <p:nvSpPr>
          <p:cNvPr id="104450" name="Rectangle 2"/>
          <p:cNvSpPr>
            <a:spLocks noGrp="1" noChangeArrowheads="1"/>
          </p:cNvSpPr>
          <p:nvPr>
            <p:ph type="title"/>
          </p:nvPr>
        </p:nvSpPr>
        <p:spPr>
          <a:xfrm>
            <a:off x="609600" y="152400"/>
            <a:ext cx="7772400" cy="838200"/>
          </a:xfrm>
        </p:spPr>
        <p:txBody>
          <a:bodyPr/>
          <a:lstStyle/>
          <a:p>
            <a:r>
              <a:rPr lang="en-US" altLang="en-US" sz="4000">
                <a:solidFill>
                  <a:srgbClr val="800000"/>
                </a:solidFill>
                <a:latin typeface="Arial" pitchFamily="34" charset="0"/>
              </a:rPr>
              <a:t>Insert 49 (Cont)</a:t>
            </a:r>
          </a:p>
        </p:txBody>
      </p:sp>
      <p:sp>
        <p:nvSpPr>
          <p:cNvPr id="104451" name="AutoShape 3"/>
          <p:cNvSpPr>
            <a:spLocks noChangeArrowheads="1"/>
          </p:cNvSpPr>
          <p:nvPr/>
        </p:nvSpPr>
        <p:spPr bwMode="auto">
          <a:xfrm>
            <a:off x="1219200" y="30480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52" name="Rectangle 4"/>
          <p:cNvSpPr>
            <a:spLocks noChangeArrowheads="1"/>
          </p:cNvSpPr>
          <p:nvPr/>
        </p:nvSpPr>
        <p:spPr bwMode="auto">
          <a:xfrm>
            <a:off x="1447800" y="3200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3</a:t>
            </a:r>
            <a:endParaRPr lang="en-US" altLang="en-US">
              <a:latin typeface="Arial" pitchFamily="34" charset="0"/>
            </a:endParaRPr>
          </a:p>
        </p:txBody>
      </p:sp>
      <p:sp>
        <p:nvSpPr>
          <p:cNvPr id="104453" name="Rectangle 5"/>
          <p:cNvSpPr>
            <a:spLocks noChangeArrowheads="1"/>
          </p:cNvSpPr>
          <p:nvPr/>
        </p:nvSpPr>
        <p:spPr bwMode="auto">
          <a:xfrm>
            <a:off x="1981200" y="32004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10</a:t>
            </a:r>
          </a:p>
        </p:txBody>
      </p:sp>
      <p:sp>
        <p:nvSpPr>
          <p:cNvPr id="104454" name="Line 6"/>
          <p:cNvSpPr>
            <a:spLocks noChangeShapeType="1"/>
          </p:cNvSpPr>
          <p:nvPr/>
        </p:nvSpPr>
        <p:spPr bwMode="auto">
          <a:xfrm>
            <a:off x="14478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55" name="Line 7"/>
          <p:cNvSpPr>
            <a:spLocks noChangeShapeType="1"/>
          </p:cNvSpPr>
          <p:nvPr/>
        </p:nvSpPr>
        <p:spPr bwMode="auto">
          <a:xfrm>
            <a:off x="18288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56" name="Line 8"/>
          <p:cNvSpPr>
            <a:spLocks noChangeShapeType="1"/>
          </p:cNvSpPr>
          <p:nvPr/>
        </p:nvSpPr>
        <p:spPr bwMode="auto">
          <a:xfrm>
            <a:off x="20574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57" name="Line 9"/>
          <p:cNvSpPr>
            <a:spLocks noChangeShapeType="1"/>
          </p:cNvSpPr>
          <p:nvPr/>
        </p:nvSpPr>
        <p:spPr bwMode="auto">
          <a:xfrm>
            <a:off x="24384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58" name="Line 10"/>
          <p:cNvSpPr>
            <a:spLocks noChangeShapeType="1"/>
          </p:cNvSpPr>
          <p:nvPr/>
        </p:nvSpPr>
        <p:spPr bwMode="auto">
          <a:xfrm>
            <a:off x="30480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59" name="Line 11"/>
          <p:cNvSpPr>
            <a:spLocks noChangeShapeType="1"/>
          </p:cNvSpPr>
          <p:nvPr/>
        </p:nvSpPr>
        <p:spPr bwMode="auto">
          <a:xfrm>
            <a:off x="32766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60" name="Line 12"/>
          <p:cNvSpPr>
            <a:spLocks noChangeShapeType="1"/>
          </p:cNvSpPr>
          <p:nvPr/>
        </p:nvSpPr>
        <p:spPr bwMode="auto">
          <a:xfrm>
            <a:off x="36576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61" name="Line 13"/>
          <p:cNvSpPr>
            <a:spLocks noChangeShapeType="1"/>
          </p:cNvSpPr>
          <p:nvPr/>
        </p:nvSpPr>
        <p:spPr bwMode="auto">
          <a:xfrm>
            <a:off x="26670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62" name="Oval 14"/>
          <p:cNvSpPr>
            <a:spLocks noChangeArrowheads="1"/>
          </p:cNvSpPr>
          <p:nvPr/>
        </p:nvSpPr>
        <p:spPr bwMode="auto">
          <a:xfrm>
            <a:off x="1219200" y="3352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63" name="Line 15"/>
          <p:cNvSpPr>
            <a:spLocks noChangeShapeType="1"/>
          </p:cNvSpPr>
          <p:nvPr/>
        </p:nvSpPr>
        <p:spPr bwMode="auto">
          <a:xfrm>
            <a:off x="1295400" y="34290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64" name="Rectangle 16"/>
          <p:cNvSpPr>
            <a:spLocks noChangeArrowheads="1"/>
          </p:cNvSpPr>
          <p:nvPr/>
        </p:nvSpPr>
        <p:spPr bwMode="auto">
          <a:xfrm>
            <a:off x="1219200" y="38862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65" name="Oval 17"/>
          <p:cNvSpPr>
            <a:spLocks noChangeArrowheads="1"/>
          </p:cNvSpPr>
          <p:nvPr/>
        </p:nvSpPr>
        <p:spPr bwMode="auto">
          <a:xfrm>
            <a:off x="1828800" y="3352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66" name="Line 18"/>
          <p:cNvSpPr>
            <a:spLocks noChangeShapeType="1"/>
          </p:cNvSpPr>
          <p:nvPr/>
        </p:nvSpPr>
        <p:spPr bwMode="auto">
          <a:xfrm>
            <a:off x="1905000" y="34290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67" name="Rectangle 19"/>
          <p:cNvSpPr>
            <a:spLocks noChangeArrowheads="1"/>
          </p:cNvSpPr>
          <p:nvPr/>
        </p:nvSpPr>
        <p:spPr bwMode="auto">
          <a:xfrm>
            <a:off x="1828800" y="38862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68" name="Oval 20"/>
          <p:cNvSpPr>
            <a:spLocks noChangeArrowheads="1"/>
          </p:cNvSpPr>
          <p:nvPr/>
        </p:nvSpPr>
        <p:spPr bwMode="auto">
          <a:xfrm>
            <a:off x="2514600" y="3352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69" name="Line 21"/>
          <p:cNvSpPr>
            <a:spLocks noChangeShapeType="1"/>
          </p:cNvSpPr>
          <p:nvPr/>
        </p:nvSpPr>
        <p:spPr bwMode="auto">
          <a:xfrm>
            <a:off x="2590800" y="34290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70" name="Rectangle 22"/>
          <p:cNvSpPr>
            <a:spLocks noChangeArrowheads="1"/>
          </p:cNvSpPr>
          <p:nvPr/>
        </p:nvSpPr>
        <p:spPr bwMode="auto">
          <a:xfrm>
            <a:off x="2514600" y="38862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71" name="Text Box 23"/>
          <p:cNvSpPr txBox="1">
            <a:spLocks noChangeArrowheads="1"/>
          </p:cNvSpPr>
          <p:nvPr/>
        </p:nvSpPr>
        <p:spPr bwMode="auto">
          <a:xfrm>
            <a:off x="533400" y="4572000"/>
            <a:ext cx="8305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itchFamily="34" charset="0"/>
              </a:rPr>
              <a:t>The middle key (12) is moved up into the root.</a:t>
            </a:r>
          </a:p>
          <a:p>
            <a:pPr>
              <a:spcBef>
                <a:spcPct val="50000"/>
              </a:spcBef>
            </a:pPr>
            <a:r>
              <a:rPr lang="en-US" altLang="en-US">
                <a:latin typeface="Arial" pitchFamily="34" charset="0"/>
              </a:rPr>
              <a:t>The result is a B-tree with one more level.</a:t>
            </a:r>
          </a:p>
        </p:txBody>
      </p:sp>
      <p:sp>
        <p:nvSpPr>
          <p:cNvPr id="104472" name="AutoShape 24"/>
          <p:cNvSpPr>
            <a:spLocks noChangeArrowheads="1"/>
          </p:cNvSpPr>
          <p:nvPr/>
        </p:nvSpPr>
        <p:spPr bwMode="auto">
          <a:xfrm>
            <a:off x="4800600" y="30480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73" name="Rectangle 25"/>
          <p:cNvSpPr>
            <a:spLocks noChangeArrowheads="1"/>
          </p:cNvSpPr>
          <p:nvPr/>
        </p:nvSpPr>
        <p:spPr bwMode="auto">
          <a:xfrm>
            <a:off x="5029200" y="32004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Arial" pitchFamily="34" charset="0"/>
              </a:rPr>
              <a:t>27</a:t>
            </a:r>
            <a:endParaRPr lang="en-US" altLang="en-US">
              <a:latin typeface="Arial" pitchFamily="34" charset="0"/>
            </a:endParaRPr>
          </a:p>
        </p:txBody>
      </p:sp>
      <p:sp>
        <p:nvSpPr>
          <p:cNvPr id="104474" name="Rectangle 26"/>
          <p:cNvSpPr>
            <a:spLocks noChangeArrowheads="1"/>
          </p:cNvSpPr>
          <p:nvPr/>
        </p:nvSpPr>
        <p:spPr bwMode="auto">
          <a:xfrm>
            <a:off x="5562600" y="32004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49</a:t>
            </a:r>
          </a:p>
        </p:txBody>
      </p:sp>
      <p:sp>
        <p:nvSpPr>
          <p:cNvPr id="104475" name="Line 27"/>
          <p:cNvSpPr>
            <a:spLocks noChangeShapeType="1"/>
          </p:cNvSpPr>
          <p:nvPr/>
        </p:nvSpPr>
        <p:spPr bwMode="auto">
          <a:xfrm>
            <a:off x="50292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76" name="Line 28"/>
          <p:cNvSpPr>
            <a:spLocks noChangeShapeType="1"/>
          </p:cNvSpPr>
          <p:nvPr/>
        </p:nvSpPr>
        <p:spPr bwMode="auto">
          <a:xfrm>
            <a:off x="54102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77" name="Line 29"/>
          <p:cNvSpPr>
            <a:spLocks noChangeShapeType="1"/>
          </p:cNvSpPr>
          <p:nvPr/>
        </p:nvSpPr>
        <p:spPr bwMode="auto">
          <a:xfrm>
            <a:off x="56388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78" name="Line 30"/>
          <p:cNvSpPr>
            <a:spLocks noChangeShapeType="1"/>
          </p:cNvSpPr>
          <p:nvPr/>
        </p:nvSpPr>
        <p:spPr bwMode="auto">
          <a:xfrm>
            <a:off x="60198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79" name="Line 31"/>
          <p:cNvSpPr>
            <a:spLocks noChangeShapeType="1"/>
          </p:cNvSpPr>
          <p:nvPr/>
        </p:nvSpPr>
        <p:spPr bwMode="auto">
          <a:xfrm>
            <a:off x="66294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80" name="Line 32"/>
          <p:cNvSpPr>
            <a:spLocks noChangeShapeType="1"/>
          </p:cNvSpPr>
          <p:nvPr/>
        </p:nvSpPr>
        <p:spPr bwMode="auto">
          <a:xfrm>
            <a:off x="68580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81" name="Line 33"/>
          <p:cNvSpPr>
            <a:spLocks noChangeShapeType="1"/>
          </p:cNvSpPr>
          <p:nvPr/>
        </p:nvSpPr>
        <p:spPr bwMode="auto">
          <a:xfrm>
            <a:off x="72390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82" name="Line 34"/>
          <p:cNvSpPr>
            <a:spLocks noChangeShapeType="1"/>
          </p:cNvSpPr>
          <p:nvPr/>
        </p:nvSpPr>
        <p:spPr bwMode="auto">
          <a:xfrm>
            <a:off x="6248400" y="3048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84" name="Oval 36"/>
          <p:cNvSpPr>
            <a:spLocks noChangeArrowheads="1"/>
          </p:cNvSpPr>
          <p:nvPr/>
        </p:nvSpPr>
        <p:spPr bwMode="auto">
          <a:xfrm>
            <a:off x="4800600" y="3352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85" name="Line 37"/>
          <p:cNvSpPr>
            <a:spLocks noChangeShapeType="1"/>
          </p:cNvSpPr>
          <p:nvPr/>
        </p:nvSpPr>
        <p:spPr bwMode="auto">
          <a:xfrm>
            <a:off x="4876800" y="34290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86" name="Rectangle 38"/>
          <p:cNvSpPr>
            <a:spLocks noChangeArrowheads="1"/>
          </p:cNvSpPr>
          <p:nvPr/>
        </p:nvSpPr>
        <p:spPr bwMode="auto">
          <a:xfrm>
            <a:off x="4800600" y="38862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87" name="Oval 39"/>
          <p:cNvSpPr>
            <a:spLocks noChangeArrowheads="1"/>
          </p:cNvSpPr>
          <p:nvPr/>
        </p:nvSpPr>
        <p:spPr bwMode="auto">
          <a:xfrm>
            <a:off x="5410200" y="3352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88" name="Line 40"/>
          <p:cNvSpPr>
            <a:spLocks noChangeShapeType="1"/>
          </p:cNvSpPr>
          <p:nvPr/>
        </p:nvSpPr>
        <p:spPr bwMode="auto">
          <a:xfrm>
            <a:off x="5486400" y="34290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89" name="Rectangle 41"/>
          <p:cNvSpPr>
            <a:spLocks noChangeArrowheads="1"/>
          </p:cNvSpPr>
          <p:nvPr/>
        </p:nvSpPr>
        <p:spPr bwMode="auto">
          <a:xfrm>
            <a:off x="5410200" y="38862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90" name="Oval 42"/>
          <p:cNvSpPr>
            <a:spLocks noChangeArrowheads="1"/>
          </p:cNvSpPr>
          <p:nvPr/>
        </p:nvSpPr>
        <p:spPr bwMode="auto">
          <a:xfrm>
            <a:off x="6096000" y="3352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91" name="Line 43"/>
          <p:cNvSpPr>
            <a:spLocks noChangeShapeType="1"/>
          </p:cNvSpPr>
          <p:nvPr/>
        </p:nvSpPr>
        <p:spPr bwMode="auto">
          <a:xfrm>
            <a:off x="6172200" y="34290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92" name="Rectangle 44"/>
          <p:cNvSpPr>
            <a:spLocks noChangeArrowheads="1"/>
          </p:cNvSpPr>
          <p:nvPr/>
        </p:nvSpPr>
        <p:spPr bwMode="auto">
          <a:xfrm>
            <a:off x="6096000" y="3886200"/>
            <a:ext cx="228600" cy="228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96" name="AutoShape 48"/>
          <p:cNvSpPr>
            <a:spLocks noChangeArrowheads="1"/>
          </p:cNvSpPr>
          <p:nvPr/>
        </p:nvSpPr>
        <p:spPr bwMode="auto">
          <a:xfrm>
            <a:off x="2971800" y="1447800"/>
            <a:ext cx="2667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497" name="Rectangle 49"/>
          <p:cNvSpPr>
            <a:spLocks noChangeArrowheads="1"/>
          </p:cNvSpPr>
          <p:nvPr/>
        </p:nvSpPr>
        <p:spPr bwMode="auto">
          <a:xfrm>
            <a:off x="3200400" y="16002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latin typeface="Arial" pitchFamily="34" charset="0"/>
              </a:rPr>
              <a:t>12</a:t>
            </a:r>
            <a:endParaRPr lang="en-US" altLang="en-US">
              <a:latin typeface="Arial" pitchFamily="34" charset="0"/>
            </a:endParaRPr>
          </a:p>
        </p:txBody>
      </p:sp>
      <p:sp>
        <p:nvSpPr>
          <p:cNvPr id="104499" name="Line 51"/>
          <p:cNvSpPr>
            <a:spLocks noChangeShapeType="1"/>
          </p:cNvSpPr>
          <p:nvPr/>
        </p:nvSpPr>
        <p:spPr bwMode="auto">
          <a:xfrm>
            <a:off x="3200400" y="1447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500" name="Line 52"/>
          <p:cNvSpPr>
            <a:spLocks noChangeShapeType="1"/>
          </p:cNvSpPr>
          <p:nvPr/>
        </p:nvSpPr>
        <p:spPr bwMode="auto">
          <a:xfrm>
            <a:off x="3581400" y="1447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501" name="Line 53"/>
          <p:cNvSpPr>
            <a:spLocks noChangeShapeType="1"/>
          </p:cNvSpPr>
          <p:nvPr/>
        </p:nvSpPr>
        <p:spPr bwMode="auto">
          <a:xfrm>
            <a:off x="3810000" y="1447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502" name="Line 54"/>
          <p:cNvSpPr>
            <a:spLocks noChangeShapeType="1"/>
          </p:cNvSpPr>
          <p:nvPr/>
        </p:nvSpPr>
        <p:spPr bwMode="auto">
          <a:xfrm>
            <a:off x="4191000" y="1447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503" name="Line 55"/>
          <p:cNvSpPr>
            <a:spLocks noChangeShapeType="1"/>
          </p:cNvSpPr>
          <p:nvPr/>
        </p:nvSpPr>
        <p:spPr bwMode="auto">
          <a:xfrm>
            <a:off x="4800600" y="1447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504" name="Line 56"/>
          <p:cNvSpPr>
            <a:spLocks noChangeShapeType="1"/>
          </p:cNvSpPr>
          <p:nvPr/>
        </p:nvSpPr>
        <p:spPr bwMode="auto">
          <a:xfrm>
            <a:off x="5029200" y="1447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505" name="Line 57"/>
          <p:cNvSpPr>
            <a:spLocks noChangeShapeType="1"/>
          </p:cNvSpPr>
          <p:nvPr/>
        </p:nvSpPr>
        <p:spPr bwMode="auto">
          <a:xfrm>
            <a:off x="5410200" y="1447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506" name="Line 58"/>
          <p:cNvSpPr>
            <a:spLocks noChangeShapeType="1"/>
          </p:cNvSpPr>
          <p:nvPr/>
        </p:nvSpPr>
        <p:spPr bwMode="auto">
          <a:xfrm>
            <a:off x="4419600" y="1447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524" name="Oval 76"/>
          <p:cNvSpPr>
            <a:spLocks noChangeArrowheads="1"/>
          </p:cNvSpPr>
          <p:nvPr/>
        </p:nvSpPr>
        <p:spPr bwMode="auto">
          <a:xfrm>
            <a:off x="2971800" y="1752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525" name="Line 77"/>
          <p:cNvSpPr>
            <a:spLocks noChangeShapeType="1"/>
          </p:cNvSpPr>
          <p:nvPr/>
        </p:nvSpPr>
        <p:spPr bwMode="auto">
          <a:xfrm flipH="1">
            <a:off x="2514600" y="1828800"/>
            <a:ext cx="5334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526" name="Oval 78"/>
          <p:cNvSpPr>
            <a:spLocks noChangeArrowheads="1"/>
          </p:cNvSpPr>
          <p:nvPr/>
        </p:nvSpPr>
        <p:spPr bwMode="auto">
          <a:xfrm>
            <a:off x="3657600" y="17526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04527" name="Line 79"/>
          <p:cNvSpPr>
            <a:spLocks noChangeShapeType="1"/>
          </p:cNvSpPr>
          <p:nvPr/>
        </p:nvSpPr>
        <p:spPr bwMode="auto">
          <a:xfrm>
            <a:off x="3733800" y="1828800"/>
            <a:ext cx="21336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Tree>
    <p:extLst>
      <p:ext uri="{BB962C8B-B14F-4D97-AF65-F5344CB8AC3E}">
        <p14:creationId xmlns:p14="http://schemas.microsoft.com/office/powerpoint/2010/main" val="2856369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ln/>
        </p:spPr>
        <p:txBody>
          <a:bodyPr/>
          <a:lstStyle/>
          <a:p>
            <a:r>
              <a:rPr lang="en-GB" altLang="en-US" dirty="0"/>
              <a:t>Class Activity </a:t>
            </a:r>
            <a:r>
              <a:rPr lang="en-GB" altLang="en-US" dirty="0" smtClean="0"/>
              <a:t>11</a:t>
            </a:r>
            <a:endParaRPr lang="en-GB" altLang="en-US" dirty="0"/>
          </a:p>
        </p:txBody>
      </p:sp>
      <p:sp>
        <p:nvSpPr>
          <p:cNvPr id="44035" name="Rectangle 3"/>
          <p:cNvSpPr>
            <a:spLocks noGrp="1" noChangeArrowheads="1"/>
          </p:cNvSpPr>
          <p:nvPr>
            <p:ph type="body" idx="1"/>
          </p:nvPr>
        </p:nvSpPr>
        <p:spPr>
          <a:ln/>
        </p:spPr>
        <p:txBody>
          <a:bodyPr/>
          <a:lstStyle/>
          <a:p>
            <a:r>
              <a:rPr lang="en-GB" altLang="en-US" dirty="0"/>
              <a:t>Given </a:t>
            </a:r>
            <a:r>
              <a:rPr lang="en-GB" altLang="en-US" dirty="0" smtClean="0"/>
              <a:t>order 5 </a:t>
            </a:r>
            <a:r>
              <a:rPr lang="en-GB" altLang="en-US" dirty="0"/>
              <a:t>B-tree created by these data (last exercise):</a:t>
            </a:r>
          </a:p>
          <a:p>
            <a:r>
              <a:rPr lang="en-GB" altLang="en-US" dirty="0"/>
              <a:t>3, 7, 9, 23, 45, 1, 5, 14, 25, 24, 13, 11, 8, 19, 4, 31, 35, 56</a:t>
            </a:r>
          </a:p>
          <a:p>
            <a:endParaRPr lang="en-GB" altLang="en-US" dirty="0"/>
          </a:p>
          <a:p>
            <a:r>
              <a:rPr lang="en-GB" altLang="en-US" dirty="0"/>
              <a:t>Add these further keys: 2, 6,12</a:t>
            </a:r>
          </a:p>
          <a:p>
            <a:endParaRPr lang="en-GB" altLang="en-US" dirty="0"/>
          </a:p>
          <a:p>
            <a:r>
              <a:rPr lang="en-GB" altLang="en-US" dirty="0"/>
              <a:t>Delete these keys: 4, 5, 7, 3, 14</a:t>
            </a:r>
          </a:p>
          <a:p>
            <a:endParaRPr lang="en-GB" altLang="en-US" dirty="0"/>
          </a:p>
          <a:p>
            <a:pPr marL="0" indent="0">
              <a:buNone/>
            </a:pPr>
            <a:endParaRPr lang="en-GB" altLang="en-US" dirty="0"/>
          </a:p>
        </p:txBody>
      </p:sp>
    </p:spTree>
    <p:extLst>
      <p:ext uri="{BB962C8B-B14F-4D97-AF65-F5344CB8AC3E}">
        <p14:creationId xmlns:p14="http://schemas.microsoft.com/office/powerpoint/2010/main" val="2633562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C42500-49D6-41A1-A2B6-1C4BA8FF8646}" type="slidenum">
              <a:rPr lang="en-US" altLang="en-US"/>
              <a:pPr/>
              <a:t>46</a:t>
            </a:fld>
            <a:endParaRPr lang="en-US" altLang="en-US"/>
          </a:p>
        </p:txBody>
      </p:sp>
      <p:sp>
        <p:nvSpPr>
          <p:cNvPr id="12290" name="Rectangle 2"/>
          <p:cNvSpPr>
            <a:spLocks noGrp="1" noChangeArrowheads="1"/>
          </p:cNvSpPr>
          <p:nvPr>
            <p:ph type="title"/>
          </p:nvPr>
        </p:nvSpPr>
        <p:spPr/>
        <p:txBody>
          <a:bodyPr/>
          <a:lstStyle/>
          <a:p>
            <a:r>
              <a:rPr lang="en-US" altLang="en-US" dirty="0"/>
              <a:t>B </a:t>
            </a:r>
            <a:r>
              <a:rPr lang="en-US" altLang="en-US" dirty="0" smtClean="0"/>
              <a:t>Trees vs B+ tree</a:t>
            </a:r>
            <a:endParaRPr lang="en-US"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8" y="2075931"/>
            <a:ext cx="8015563" cy="3706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693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8" name="Rectangle 2"/>
          <p:cNvSpPr>
            <a:spLocks noGrp="1" noChangeArrowheads="1"/>
          </p:cNvSpPr>
          <p:nvPr>
            <p:ph type="title"/>
          </p:nvPr>
        </p:nvSpPr>
        <p:spPr/>
        <p:txBody>
          <a:bodyPr/>
          <a:lstStyle/>
          <a:p>
            <a:pPr>
              <a:defRPr/>
            </a:pPr>
            <a:r>
              <a:rPr lang="en-US">
                <a:ea typeface="+mj-ea"/>
              </a:rPr>
              <a:t>B-Tree Index File Example</a:t>
            </a:r>
          </a:p>
        </p:txBody>
      </p:sp>
      <p:sp>
        <p:nvSpPr>
          <p:cNvPr id="49155" name="Text Box 4"/>
          <p:cNvSpPr>
            <a:spLocks noGrp="1" noChangeArrowheads="1"/>
          </p:cNvSpPr>
          <p:nvPr>
            <p:ph type="body" idx="1"/>
          </p:nvPr>
        </p:nvSpPr>
        <p:spPr>
          <a:xfrm>
            <a:off x="390525" y="3862388"/>
            <a:ext cx="7848600" cy="463550"/>
          </a:xfrm>
          <a:noFill/>
        </p:spPr>
        <p:txBody>
          <a:bodyPr/>
          <a:lstStyle/>
          <a:p>
            <a:pPr>
              <a:spcBef>
                <a:spcPct val="0"/>
              </a:spcBef>
              <a:buClrTx/>
              <a:buSzTx/>
              <a:buFontTx/>
              <a:buNone/>
            </a:pPr>
            <a:r>
              <a:rPr kumimoji="0" lang="en-US" altLang="en-US" smtClean="0"/>
              <a:t>B-tree (above) and B+-tree (below) on same data</a:t>
            </a:r>
          </a:p>
        </p:txBody>
      </p:sp>
      <p:pic>
        <p:nvPicPr>
          <p:cNvPr id="491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69" y="1531145"/>
            <a:ext cx="847566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p:cNvPicPr>
            <a:picLocks noChangeAspect="1" noChangeArrowheads="1"/>
          </p:cNvPicPr>
          <p:nvPr/>
        </p:nvPicPr>
        <p:blipFill>
          <a:blip r:embed="rId4">
            <a:extLst>
              <a:ext uri="{28A0092B-C50C-407E-A947-70E740481C1C}">
                <a14:useLocalDpi xmlns:a14="http://schemas.microsoft.com/office/drawing/2010/main" val="0"/>
              </a:ext>
            </a:extLst>
          </a:blip>
          <a:srcRect b="59256"/>
          <a:stretch>
            <a:fillRect/>
          </a:stretch>
        </p:blipFill>
        <p:spPr bwMode="auto">
          <a:xfrm>
            <a:off x="247650" y="4431408"/>
            <a:ext cx="86487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011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Example of B</a:t>
            </a:r>
            <a:r>
              <a:rPr lang="en-US" altLang="en-US" baseline="30000" smtClean="0">
                <a:effectLst/>
              </a:rPr>
              <a:t>+</a:t>
            </a:r>
            <a:r>
              <a:rPr lang="en-US" altLang="en-US" smtClean="0">
                <a:effectLst/>
              </a:rPr>
              <a:t>-Tree</a:t>
            </a:r>
          </a:p>
        </p:txBody>
      </p:sp>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043" y="1690689"/>
            <a:ext cx="8443913"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908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2"/>
          <p:cNvSpPr>
            <a:spLocks noGrp="1" noChangeArrowheads="1"/>
          </p:cNvSpPr>
          <p:nvPr>
            <p:ph type="title"/>
          </p:nvPr>
        </p:nvSpPr>
        <p:spPr>
          <a:xfrm>
            <a:off x="412750" y="710214"/>
            <a:ext cx="8077200" cy="609600"/>
          </a:xfrm>
        </p:spPr>
        <p:txBody>
          <a:bodyPr/>
          <a:lstStyle/>
          <a:p>
            <a:pPr>
              <a:defRPr/>
            </a:pPr>
            <a:r>
              <a:rPr lang="en-US" altLang="en-US" dirty="0" smtClean="0">
                <a:effectLst>
                  <a:outerShdw blurRad="38100" dist="38100" dir="2700000" algn="tl">
                    <a:srgbClr val="C0C0C0"/>
                  </a:outerShdw>
                </a:effectLst>
              </a:rPr>
              <a:t>B</a:t>
            </a:r>
            <a:r>
              <a:rPr lang="en-US" altLang="en-US" baseline="30000" dirty="0" smtClean="0">
                <a:effectLst>
                  <a:outerShdw blurRad="38100" dist="38100" dir="2700000" algn="tl">
                    <a:srgbClr val="C0C0C0"/>
                  </a:outerShdw>
                </a:effectLst>
              </a:rPr>
              <a:t>+</a:t>
            </a:r>
            <a:r>
              <a:rPr lang="en-US" altLang="en-US" dirty="0" smtClean="0">
                <a:effectLst>
                  <a:outerShdw blurRad="38100" dist="38100" dir="2700000" algn="tl">
                    <a:srgbClr val="C0C0C0"/>
                  </a:outerShdw>
                </a:effectLst>
              </a:rPr>
              <a:t>-Tree  Insertion</a:t>
            </a:r>
          </a:p>
        </p:txBody>
      </p:sp>
      <p:sp>
        <p:nvSpPr>
          <p:cNvPr id="33795" name="Text Box 3"/>
          <p:cNvSpPr txBox="1">
            <a:spLocks noChangeArrowheads="1"/>
          </p:cNvSpPr>
          <p:nvPr/>
        </p:nvSpPr>
        <p:spPr bwMode="auto">
          <a:xfrm>
            <a:off x="2217738" y="5921375"/>
            <a:ext cx="475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600">
                <a:solidFill>
                  <a:schemeClr val="tx1"/>
                </a:solidFill>
                <a:latin typeface="Helvetica" pitchFamily="34" charset="0"/>
                <a:ea typeface="ＭＳ Ｐゴシック" pitchFamily="34" charset="-128"/>
              </a:defRPr>
            </a:lvl1pPr>
            <a:lvl2pPr marL="37931725" indent="-37474525">
              <a:defRPr sz="1600">
                <a:solidFill>
                  <a:schemeClr val="tx1"/>
                </a:solidFill>
                <a:latin typeface="Helvetica" pitchFamily="34" charset="0"/>
                <a:ea typeface="ＭＳ Ｐゴシック" pitchFamily="34" charset="-128"/>
              </a:defRPr>
            </a:lvl2pPr>
            <a:lvl3pPr marL="1143000" indent="-228600">
              <a:defRPr sz="1600">
                <a:solidFill>
                  <a:schemeClr val="tx1"/>
                </a:solidFill>
                <a:latin typeface="Helvetica" pitchFamily="34" charset="0"/>
                <a:ea typeface="ＭＳ Ｐゴシック" pitchFamily="34" charset="-128"/>
              </a:defRPr>
            </a:lvl3pPr>
            <a:lvl4pPr marL="1600200" indent="-228600">
              <a:defRPr sz="1600">
                <a:solidFill>
                  <a:schemeClr val="tx1"/>
                </a:solidFill>
                <a:latin typeface="Helvetica" pitchFamily="34" charset="0"/>
                <a:ea typeface="ＭＳ Ｐゴシック" pitchFamily="34" charset="-128"/>
              </a:defRPr>
            </a:lvl4pPr>
            <a:lvl5pPr marL="2057400" indent="-228600">
              <a:defRPr sz="1600">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pPr algn="ctr">
              <a:spcBef>
                <a:spcPct val="50000"/>
              </a:spcBef>
            </a:pPr>
            <a:r>
              <a:rPr lang="en-US" altLang="en-US" sz="1800"/>
              <a:t>B</a:t>
            </a:r>
            <a:r>
              <a:rPr lang="en-US" altLang="en-US" sz="1800" baseline="30000"/>
              <a:t>+</a:t>
            </a:r>
            <a:r>
              <a:rPr lang="en-US" altLang="en-US" sz="1800"/>
              <a:t>-Tree before and after insertion of “Adams”</a:t>
            </a:r>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56" y="3748736"/>
            <a:ext cx="87995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b="62524"/>
          <a:stretch>
            <a:fillRect/>
          </a:stretch>
        </p:blipFill>
        <p:spPr bwMode="auto">
          <a:xfrm>
            <a:off x="127000" y="1557338"/>
            <a:ext cx="86487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986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lstStyle/>
          <a:p>
            <a:pPr>
              <a:defRPr/>
            </a:pPr>
            <a:r>
              <a:rPr lang="en-US" dirty="0" smtClean="0"/>
              <a:t>MySQL Indexing</a:t>
            </a:r>
            <a:endParaRPr lang="en-US" dirty="0">
              <a:ea typeface="+mj-ea"/>
            </a:endParaRPr>
          </a:p>
        </p:txBody>
      </p:sp>
      <p:sp>
        <p:nvSpPr>
          <p:cNvPr id="5123" name="Rectangle 3"/>
          <p:cNvSpPr>
            <a:spLocks noGrp="1" noChangeArrowheads="1"/>
          </p:cNvSpPr>
          <p:nvPr>
            <p:ph type="body" idx="1"/>
          </p:nvPr>
        </p:nvSpPr>
        <p:spPr>
          <a:xfrm>
            <a:off x="5206753" y="4508079"/>
            <a:ext cx="3075414" cy="1301051"/>
          </a:xfrm>
        </p:spPr>
        <p:txBody>
          <a:bodyPr/>
          <a:lstStyle/>
          <a:p>
            <a:r>
              <a:rPr lang="en-US" altLang="en-US" dirty="0" smtClean="0"/>
              <a:t>Index Type</a:t>
            </a:r>
          </a:p>
          <a:p>
            <a:pPr lvl="1"/>
            <a:r>
              <a:rPr lang="en-US" altLang="en-US" dirty="0" err="1" smtClean="0">
                <a:ea typeface="ＭＳ Ｐゴシック" pitchFamily="34" charset="-128"/>
              </a:rPr>
              <a:t>BTree</a:t>
            </a:r>
            <a:r>
              <a:rPr lang="en-US" altLang="en-US" dirty="0" smtClean="0">
                <a:ea typeface="ＭＳ Ｐゴシック" pitchFamily="34" charset="-128"/>
              </a:rPr>
              <a:t> </a:t>
            </a:r>
            <a:r>
              <a:rPr lang="en-US" altLang="en-US" dirty="0" smtClean="0">
                <a:ea typeface="ＭＳ Ｐゴシック" pitchFamily="34" charset="-128"/>
              </a:rPr>
              <a:t>(lecture 4a)</a:t>
            </a:r>
            <a:endParaRPr lang="en-US" altLang="en-US" dirty="0" smtClean="0">
              <a:ea typeface="ＭＳ Ｐゴシック" pitchFamily="34" charset="-128"/>
            </a:endParaRPr>
          </a:p>
          <a:p>
            <a:pPr lvl="1"/>
            <a:r>
              <a:rPr lang="en-US" altLang="en-US" dirty="0" smtClean="0">
                <a:ea typeface="ＭＳ Ｐゴシック" pitchFamily="34" charset="-128"/>
              </a:rPr>
              <a:t>Hash </a:t>
            </a:r>
            <a:r>
              <a:rPr lang="en-US" altLang="en-US" dirty="0" smtClean="0">
                <a:ea typeface="ＭＳ Ｐゴシック" pitchFamily="34" charset="-128"/>
              </a:rPr>
              <a:t>(lecture 4b)</a:t>
            </a:r>
            <a:endParaRPr lang="en-US" altLang="en-US" dirty="0">
              <a:ea typeface="ＭＳ Ｐゴシック" pitchFamily="34" charset="-128"/>
            </a:endParaRPr>
          </a:p>
        </p:txBody>
      </p:sp>
      <p:pic>
        <p:nvPicPr>
          <p:cNvPr id="2" name="Picture 1"/>
          <p:cNvPicPr>
            <a:picLocks noChangeAspect="1"/>
          </p:cNvPicPr>
          <p:nvPr/>
        </p:nvPicPr>
        <p:blipFill>
          <a:blip r:embed="rId3"/>
          <a:stretch>
            <a:fillRect/>
          </a:stretch>
        </p:blipFill>
        <p:spPr>
          <a:xfrm>
            <a:off x="471871" y="1482257"/>
            <a:ext cx="4501699" cy="5147143"/>
          </a:xfrm>
          <a:prstGeom prst="rect">
            <a:avLst/>
          </a:prstGeom>
        </p:spPr>
      </p:pic>
    </p:spTree>
    <p:extLst>
      <p:ext uri="{BB962C8B-B14F-4D97-AF65-F5344CB8AC3E}">
        <p14:creationId xmlns:p14="http://schemas.microsoft.com/office/powerpoint/2010/main" val="3275287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Rectangle 2"/>
          <p:cNvSpPr>
            <a:spLocks noGrp="1" noChangeArrowheads="1"/>
          </p:cNvSpPr>
          <p:nvPr>
            <p:ph type="title"/>
          </p:nvPr>
        </p:nvSpPr>
        <p:spPr/>
        <p:txBody>
          <a:bodyPr/>
          <a:lstStyle/>
          <a:p>
            <a:pPr>
              <a:defRPr/>
            </a:pPr>
            <a:r>
              <a:rPr lang="en-US">
                <a:ea typeface="+mj-ea"/>
              </a:rPr>
              <a:t>B-Tree Index Files (Cont.)</a:t>
            </a:r>
          </a:p>
        </p:txBody>
      </p:sp>
      <p:sp>
        <p:nvSpPr>
          <p:cNvPr id="50179" name="Rectangle 3"/>
          <p:cNvSpPr>
            <a:spLocks noGrp="1" noChangeArrowheads="1"/>
          </p:cNvSpPr>
          <p:nvPr>
            <p:ph type="body" idx="1"/>
          </p:nvPr>
        </p:nvSpPr>
        <p:spPr>
          <a:xfrm>
            <a:off x="396875" y="1660429"/>
            <a:ext cx="8118475" cy="4545012"/>
          </a:xfrm>
        </p:spPr>
        <p:txBody>
          <a:bodyPr>
            <a:normAutofit/>
          </a:bodyPr>
          <a:lstStyle/>
          <a:p>
            <a:r>
              <a:rPr lang="en-US" altLang="en-US" dirty="0" smtClean="0"/>
              <a:t>Advantages of B-Tree indices:</a:t>
            </a:r>
          </a:p>
          <a:p>
            <a:pPr lvl="1"/>
            <a:r>
              <a:rPr lang="en-US" altLang="en-US" dirty="0" smtClean="0">
                <a:ea typeface="ＭＳ Ｐゴシック" pitchFamily="34" charset="-128"/>
              </a:rPr>
              <a:t>May use less tree nodes than a corresponding B</a:t>
            </a:r>
            <a:r>
              <a:rPr lang="en-US" altLang="en-US" baseline="30000" dirty="0" smtClean="0">
                <a:ea typeface="ＭＳ Ｐゴシック" pitchFamily="34" charset="-128"/>
              </a:rPr>
              <a:t>+</a:t>
            </a:r>
            <a:r>
              <a:rPr lang="en-US" altLang="en-US" dirty="0" smtClean="0">
                <a:ea typeface="ＭＳ Ｐゴシック" pitchFamily="34" charset="-128"/>
              </a:rPr>
              <a:t>-Tree.</a:t>
            </a:r>
          </a:p>
          <a:p>
            <a:pPr lvl="1"/>
            <a:r>
              <a:rPr lang="en-US" altLang="en-US" dirty="0" smtClean="0">
                <a:ea typeface="ＭＳ Ｐゴシック" pitchFamily="34" charset="-128"/>
              </a:rPr>
              <a:t>Sometimes possible to find search-key value before reaching leaf node.</a:t>
            </a:r>
          </a:p>
          <a:p>
            <a:r>
              <a:rPr lang="en-US" altLang="en-US" dirty="0" smtClean="0"/>
              <a:t>Advantages of B+ tree</a:t>
            </a:r>
          </a:p>
          <a:p>
            <a:pPr lvl="1"/>
            <a:r>
              <a:rPr lang="en-US" dirty="0"/>
              <a:t>Because B+ trees don't have data associated with interior nodes, more keys can fit on a page of memory. </a:t>
            </a:r>
            <a:r>
              <a:rPr lang="en-US" dirty="0" smtClean="0"/>
              <a:t> </a:t>
            </a:r>
          </a:p>
          <a:p>
            <a:pPr lvl="1"/>
            <a:r>
              <a:rPr lang="en-US" dirty="0"/>
              <a:t>The leaf nodes of B+ trees are linked, so doing a full scan of all objects in a tree requires just one linear pass through all the leaf nodes. A B tree, on the other hand, would require a traversal of every level in the tree.</a:t>
            </a:r>
            <a:endParaRPr lang="en-US" altLang="en-US" dirty="0" smtClean="0"/>
          </a:p>
          <a:p>
            <a:r>
              <a:rPr lang="en-US" altLang="en-US" dirty="0" smtClean="0"/>
              <a:t>Disadvantages of B-Tree indices:</a:t>
            </a:r>
          </a:p>
          <a:p>
            <a:pPr lvl="1"/>
            <a:r>
              <a:rPr lang="en-US" altLang="en-US" dirty="0" smtClean="0">
                <a:ea typeface="ＭＳ Ｐゴシック" pitchFamily="34" charset="-128"/>
              </a:rPr>
              <a:t>Only small fraction of all search-key values are found early </a:t>
            </a:r>
          </a:p>
        </p:txBody>
      </p:sp>
    </p:spTree>
    <p:extLst>
      <p:ext uri="{BB962C8B-B14F-4D97-AF65-F5344CB8AC3E}">
        <p14:creationId xmlns:p14="http://schemas.microsoft.com/office/powerpoint/2010/main" val="2860265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p:txBody>
          <a:bodyPr/>
          <a:lstStyle/>
          <a:p>
            <a:pPr>
              <a:defRPr/>
            </a:pPr>
            <a:r>
              <a:rPr lang="en-US" dirty="0">
                <a:ea typeface="+mj-ea"/>
              </a:rPr>
              <a:t>Ordered Indices</a:t>
            </a:r>
          </a:p>
        </p:txBody>
      </p:sp>
      <p:sp>
        <p:nvSpPr>
          <p:cNvPr id="1103875" name="Rectangle 3"/>
          <p:cNvSpPr>
            <a:spLocks noGrp="1" noChangeArrowheads="1"/>
          </p:cNvSpPr>
          <p:nvPr>
            <p:ph type="body" idx="1"/>
          </p:nvPr>
        </p:nvSpPr>
        <p:spPr>
          <a:xfrm>
            <a:off x="482794" y="1591712"/>
            <a:ext cx="7848600" cy="4876800"/>
          </a:xfrm>
        </p:spPr>
        <p:txBody>
          <a:bodyPr/>
          <a:lstStyle/>
          <a:p>
            <a:r>
              <a:rPr lang="en-US" altLang="en-US" dirty="0" smtClean="0"/>
              <a:t>In an ordered index, index entries are stored sorted on the search key value.  E.g., author catalog in library.</a:t>
            </a:r>
          </a:p>
          <a:p>
            <a:r>
              <a:rPr lang="en-US" altLang="en-US" b="1" dirty="0" smtClean="0">
                <a:solidFill>
                  <a:srgbClr val="000099"/>
                </a:solidFill>
              </a:rPr>
              <a:t>Primary index</a:t>
            </a:r>
            <a:r>
              <a:rPr lang="en-US" altLang="en-US" b="1" dirty="0" smtClean="0"/>
              <a:t>: </a:t>
            </a:r>
            <a:r>
              <a:rPr lang="en-US" altLang="en-US" dirty="0" smtClean="0"/>
              <a:t>in a sequentially ordered file, the index whose search key specifies the sequential order of the file.</a:t>
            </a:r>
          </a:p>
          <a:p>
            <a:pPr lvl="1"/>
            <a:r>
              <a:rPr lang="en-US" altLang="en-US" dirty="0" smtClean="0">
                <a:ea typeface="ＭＳ Ｐゴシック" pitchFamily="34" charset="-128"/>
              </a:rPr>
              <a:t>The search key of a primary index is usually but not necessarily the primary key.</a:t>
            </a:r>
          </a:p>
          <a:p>
            <a:pPr lvl="1"/>
            <a:r>
              <a:rPr lang="en-US" altLang="en-US" dirty="0">
                <a:solidFill>
                  <a:srgbClr val="000099"/>
                </a:solidFill>
              </a:rPr>
              <a:t>Index-sequential file</a:t>
            </a:r>
            <a:r>
              <a:rPr lang="en-US" altLang="en-US" b="1" dirty="0"/>
              <a:t>:</a:t>
            </a:r>
            <a:r>
              <a:rPr lang="en-US" altLang="en-US" dirty="0"/>
              <a:t> ordered sequential file with a primary index</a:t>
            </a:r>
            <a:r>
              <a:rPr lang="en-US" altLang="en-US" dirty="0" smtClean="0"/>
              <a:t>.</a:t>
            </a:r>
          </a:p>
          <a:p>
            <a:pPr lvl="1"/>
            <a:r>
              <a:rPr lang="en-US" altLang="en-US" dirty="0" smtClean="0">
                <a:ea typeface="ＭＳ Ｐゴシック" pitchFamily="34" charset="-128"/>
              </a:rPr>
              <a:t>Indexed Sequential Access Method (ISAM)</a:t>
            </a:r>
          </a:p>
          <a:p>
            <a:r>
              <a:rPr lang="en-US" altLang="en-US" b="1" dirty="0" smtClean="0">
                <a:solidFill>
                  <a:srgbClr val="000099"/>
                </a:solidFill>
              </a:rPr>
              <a:t>Secondary index</a:t>
            </a:r>
            <a:r>
              <a:rPr lang="en-US" altLang="en-US" dirty="0" smtClean="0"/>
              <a:t>:</a:t>
            </a:r>
            <a:r>
              <a:rPr lang="en-US" altLang="en-US" b="1" dirty="0" smtClean="0"/>
              <a:t> </a:t>
            </a:r>
            <a:r>
              <a:rPr lang="en-US" altLang="en-US" dirty="0" smtClean="0"/>
              <a:t>an index whose search key specifies an order different from the sequential order of the file.   </a:t>
            </a:r>
          </a:p>
        </p:txBody>
      </p:sp>
    </p:spTree>
    <p:extLst>
      <p:ext uri="{BB962C8B-B14F-4D97-AF65-F5344CB8AC3E}">
        <p14:creationId xmlns:p14="http://schemas.microsoft.com/office/powerpoint/2010/main" val="1478357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38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38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38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38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38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 name="Rectangle 112"/>
          <p:cNvSpPr>
            <a:spLocks noChangeArrowheads="1"/>
          </p:cNvSpPr>
          <p:nvPr/>
        </p:nvSpPr>
        <p:spPr bwMode="auto">
          <a:xfrm>
            <a:off x="352959" y="1416622"/>
            <a:ext cx="20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tx2"/>
                </a:solidFill>
              </a:rPr>
              <a:t>Primary index</a:t>
            </a:r>
          </a:p>
        </p:txBody>
      </p:sp>
      <p:sp>
        <p:nvSpPr>
          <p:cNvPr id="17521" name="Rectangle 113"/>
          <p:cNvSpPr>
            <a:spLocks noChangeArrowheads="1"/>
          </p:cNvSpPr>
          <p:nvPr/>
        </p:nvSpPr>
        <p:spPr bwMode="auto">
          <a:xfrm>
            <a:off x="223318" y="4259263"/>
            <a:ext cx="234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chemeClr val="tx2"/>
                </a:solidFill>
              </a:rPr>
              <a:t>Secondary index</a:t>
            </a:r>
          </a:p>
        </p:txBody>
      </p:sp>
      <p:sp>
        <p:nvSpPr>
          <p:cNvPr id="17522" name="Rectangle 114"/>
          <p:cNvSpPr>
            <a:spLocks noChangeArrowheads="1"/>
          </p:cNvSpPr>
          <p:nvPr/>
        </p:nvSpPr>
        <p:spPr bwMode="auto">
          <a:xfrm>
            <a:off x="467259" y="3181922"/>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17523" name="Rectangle 115"/>
          <p:cNvSpPr>
            <a:spLocks noChangeArrowheads="1"/>
          </p:cNvSpPr>
          <p:nvPr/>
        </p:nvSpPr>
        <p:spPr bwMode="auto">
          <a:xfrm>
            <a:off x="1915059" y="3181922"/>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17524" name="Rectangle 116"/>
          <p:cNvSpPr>
            <a:spLocks noChangeArrowheads="1"/>
          </p:cNvSpPr>
          <p:nvPr/>
        </p:nvSpPr>
        <p:spPr bwMode="auto">
          <a:xfrm>
            <a:off x="751421" y="3273997"/>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17525" name="Rectangle 117"/>
          <p:cNvSpPr>
            <a:spLocks noChangeArrowheads="1"/>
          </p:cNvSpPr>
          <p:nvPr/>
        </p:nvSpPr>
        <p:spPr bwMode="auto">
          <a:xfrm>
            <a:off x="2199221" y="3273997"/>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17526" name="Rectangle 118"/>
          <p:cNvSpPr>
            <a:spLocks noChangeArrowheads="1"/>
          </p:cNvSpPr>
          <p:nvPr/>
        </p:nvSpPr>
        <p:spPr bwMode="auto">
          <a:xfrm>
            <a:off x="3362859" y="3181922"/>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17527" name="Rectangle 119"/>
          <p:cNvSpPr>
            <a:spLocks noChangeArrowheads="1"/>
          </p:cNvSpPr>
          <p:nvPr/>
        </p:nvSpPr>
        <p:spPr bwMode="auto">
          <a:xfrm>
            <a:off x="4810659" y="3181922"/>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17528" name="Rectangle 120"/>
          <p:cNvSpPr>
            <a:spLocks noChangeArrowheads="1"/>
          </p:cNvSpPr>
          <p:nvPr/>
        </p:nvSpPr>
        <p:spPr bwMode="auto">
          <a:xfrm>
            <a:off x="3647021" y="3273997"/>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17529" name="Rectangle 121"/>
          <p:cNvSpPr>
            <a:spLocks noChangeArrowheads="1"/>
          </p:cNvSpPr>
          <p:nvPr/>
        </p:nvSpPr>
        <p:spPr bwMode="auto">
          <a:xfrm>
            <a:off x="5094821" y="3273997"/>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17530" name="Rectangle 122"/>
          <p:cNvSpPr>
            <a:spLocks noChangeArrowheads="1"/>
          </p:cNvSpPr>
          <p:nvPr/>
        </p:nvSpPr>
        <p:spPr bwMode="auto">
          <a:xfrm>
            <a:off x="6182259" y="3181922"/>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17531" name="Rectangle 123"/>
          <p:cNvSpPr>
            <a:spLocks noChangeArrowheads="1"/>
          </p:cNvSpPr>
          <p:nvPr/>
        </p:nvSpPr>
        <p:spPr bwMode="auto">
          <a:xfrm>
            <a:off x="7630059" y="3181922"/>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17532" name="Rectangle 124"/>
          <p:cNvSpPr>
            <a:spLocks noChangeArrowheads="1"/>
          </p:cNvSpPr>
          <p:nvPr/>
        </p:nvSpPr>
        <p:spPr bwMode="auto">
          <a:xfrm>
            <a:off x="6466421" y="3273997"/>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17533" name="Rectangle 125"/>
          <p:cNvSpPr>
            <a:spLocks noChangeArrowheads="1"/>
          </p:cNvSpPr>
          <p:nvPr/>
        </p:nvSpPr>
        <p:spPr bwMode="auto">
          <a:xfrm>
            <a:off x="7914221" y="3273997"/>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grpSp>
        <p:nvGrpSpPr>
          <p:cNvPr id="17534" name="Group 126"/>
          <p:cNvGrpSpPr>
            <a:grpSpLocks/>
          </p:cNvGrpSpPr>
          <p:nvPr/>
        </p:nvGrpSpPr>
        <p:grpSpPr bwMode="auto">
          <a:xfrm>
            <a:off x="2526246" y="1594422"/>
            <a:ext cx="3979863" cy="311150"/>
            <a:chOff x="1522" y="327"/>
            <a:chExt cx="2507" cy="196"/>
          </a:xfrm>
        </p:grpSpPr>
        <p:sp>
          <p:nvSpPr>
            <p:cNvPr id="17535" name="Freeform 127"/>
            <p:cNvSpPr>
              <a:spLocks/>
            </p:cNvSpPr>
            <p:nvPr/>
          </p:nvSpPr>
          <p:spPr bwMode="auto">
            <a:xfrm>
              <a:off x="1522" y="327"/>
              <a:ext cx="307" cy="190"/>
            </a:xfrm>
            <a:custGeom>
              <a:avLst/>
              <a:gdLst>
                <a:gd name="T0" fmla="*/ 0 w 307"/>
                <a:gd name="T1" fmla="*/ 254 h 255"/>
                <a:gd name="T2" fmla="*/ 0 w 307"/>
                <a:gd name="T3" fmla="*/ 0 h 255"/>
                <a:gd name="T4" fmla="*/ 306 w 307"/>
                <a:gd name="T5" fmla="*/ 0 h 255"/>
                <a:gd name="T6" fmla="*/ 306 w 307"/>
                <a:gd name="T7" fmla="*/ 254 h 255"/>
                <a:gd name="T8" fmla="*/ 0 w 307"/>
                <a:gd name="T9" fmla="*/ 254 h 255"/>
              </a:gdLst>
              <a:ahLst/>
              <a:cxnLst>
                <a:cxn ang="0">
                  <a:pos x="T0" y="T1"/>
                </a:cxn>
                <a:cxn ang="0">
                  <a:pos x="T2" y="T3"/>
                </a:cxn>
                <a:cxn ang="0">
                  <a:pos x="T4" y="T5"/>
                </a:cxn>
                <a:cxn ang="0">
                  <a:pos x="T6" y="T7"/>
                </a:cxn>
                <a:cxn ang="0">
                  <a:pos x="T8" y="T9"/>
                </a:cxn>
              </a:cxnLst>
              <a:rect l="0" t="0" r="r" b="b"/>
              <a:pathLst>
                <a:path w="307" h="255">
                  <a:moveTo>
                    <a:pt x="0" y="254"/>
                  </a:moveTo>
                  <a:lnTo>
                    <a:pt x="0" y="0"/>
                  </a:lnTo>
                  <a:lnTo>
                    <a:pt x="306" y="0"/>
                  </a:lnTo>
                  <a:lnTo>
                    <a:pt x="306"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36" name="Freeform 128"/>
            <p:cNvSpPr>
              <a:spLocks/>
            </p:cNvSpPr>
            <p:nvPr/>
          </p:nvSpPr>
          <p:spPr bwMode="auto">
            <a:xfrm>
              <a:off x="1573" y="327"/>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37" name="Freeform 129"/>
            <p:cNvSpPr>
              <a:spLocks/>
            </p:cNvSpPr>
            <p:nvPr/>
          </p:nvSpPr>
          <p:spPr bwMode="auto">
            <a:xfrm>
              <a:off x="1828" y="327"/>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38" name="Freeform 130"/>
            <p:cNvSpPr>
              <a:spLocks/>
            </p:cNvSpPr>
            <p:nvPr/>
          </p:nvSpPr>
          <p:spPr bwMode="auto">
            <a:xfrm>
              <a:off x="1879" y="327"/>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39" name="Freeform 131"/>
            <p:cNvSpPr>
              <a:spLocks/>
            </p:cNvSpPr>
            <p:nvPr/>
          </p:nvSpPr>
          <p:spPr bwMode="auto">
            <a:xfrm>
              <a:off x="2135" y="327"/>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40" name="Freeform 132"/>
            <p:cNvSpPr>
              <a:spLocks/>
            </p:cNvSpPr>
            <p:nvPr/>
          </p:nvSpPr>
          <p:spPr bwMode="auto">
            <a:xfrm>
              <a:off x="2186" y="327"/>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41" name="Freeform 133"/>
            <p:cNvSpPr>
              <a:spLocks/>
            </p:cNvSpPr>
            <p:nvPr/>
          </p:nvSpPr>
          <p:spPr bwMode="auto">
            <a:xfrm>
              <a:off x="2442" y="327"/>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42" name="Freeform 134"/>
            <p:cNvSpPr>
              <a:spLocks/>
            </p:cNvSpPr>
            <p:nvPr/>
          </p:nvSpPr>
          <p:spPr bwMode="auto">
            <a:xfrm>
              <a:off x="2493" y="327"/>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43" name="Freeform 135"/>
            <p:cNvSpPr>
              <a:spLocks/>
            </p:cNvSpPr>
            <p:nvPr/>
          </p:nvSpPr>
          <p:spPr bwMode="auto">
            <a:xfrm>
              <a:off x="2749" y="327"/>
              <a:ext cx="52" cy="190"/>
            </a:xfrm>
            <a:custGeom>
              <a:avLst/>
              <a:gdLst>
                <a:gd name="T0" fmla="*/ 0 w 52"/>
                <a:gd name="T1" fmla="*/ 254 h 255"/>
                <a:gd name="T2" fmla="*/ 0 w 52"/>
                <a:gd name="T3" fmla="*/ 0 h 255"/>
                <a:gd name="T4" fmla="*/ 51 w 52"/>
                <a:gd name="T5" fmla="*/ 0 h 255"/>
                <a:gd name="T6" fmla="*/ 51 w 52"/>
                <a:gd name="T7" fmla="*/ 254 h 255"/>
                <a:gd name="T8" fmla="*/ 0 w 52"/>
                <a:gd name="T9" fmla="*/ 254 h 255"/>
              </a:gdLst>
              <a:ahLst/>
              <a:cxnLst>
                <a:cxn ang="0">
                  <a:pos x="T0" y="T1"/>
                </a:cxn>
                <a:cxn ang="0">
                  <a:pos x="T2" y="T3"/>
                </a:cxn>
                <a:cxn ang="0">
                  <a:pos x="T4" y="T5"/>
                </a:cxn>
                <a:cxn ang="0">
                  <a:pos x="T6" y="T7"/>
                </a:cxn>
                <a:cxn ang="0">
                  <a:pos x="T8" y="T9"/>
                </a:cxn>
              </a:cxnLst>
              <a:rect l="0" t="0" r="r" b="b"/>
              <a:pathLst>
                <a:path w="52" h="255">
                  <a:moveTo>
                    <a:pt x="0" y="254"/>
                  </a:moveTo>
                  <a:lnTo>
                    <a:pt x="0" y="0"/>
                  </a:lnTo>
                  <a:lnTo>
                    <a:pt x="51" y="0"/>
                  </a:lnTo>
                  <a:lnTo>
                    <a:pt x="51"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44" name="Freeform 136"/>
            <p:cNvSpPr>
              <a:spLocks/>
            </p:cNvSpPr>
            <p:nvPr/>
          </p:nvSpPr>
          <p:spPr bwMode="auto">
            <a:xfrm>
              <a:off x="2749" y="328"/>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45" name="Freeform 137"/>
            <p:cNvSpPr>
              <a:spLocks/>
            </p:cNvSpPr>
            <p:nvPr/>
          </p:nvSpPr>
          <p:spPr bwMode="auto">
            <a:xfrm>
              <a:off x="3056" y="328"/>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46" name="Freeform 138"/>
            <p:cNvSpPr>
              <a:spLocks/>
            </p:cNvSpPr>
            <p:nvPr/>
          </p:nvSpPr>
          <p:spPr bwMode="auto">
            <a:xfrm>
              <a:off x="3107" y="328"/>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47" name="Freeform 139"/>
            <p:cNvSpPr>
              <a:spLocks/>
            </p:cNvSpPr>
            <p:nvPr/>
          </p:nvSpPr>
          <p:spPr bwMode="auto">
            <a:xfrm>
              <a:off x="3363" y="328"/>
              <a:ext cx="307" cy="190"/>
            </a:xfrm>
            <a:custGeom>
              <a:avLst/>
              <a:gdLst>
                <a:gd name="T0" fmla="*/ 0 w 307"/>
                <a:gd name="T1" fmla="*/ 254 h 255"/>
                <a:gd name="T2" fmla="*/ 0 w 307"/>
                <a:gd name="T3" fmla="*/ 0 h 255"/>
                <a:gd name="T4" fmla="*/ 306 w 307"/>
                <a:gd name="T5" fmla="*/ 0 h 255"/>
                <a:gd name="T6" fmla="*/ 306 w 307"/>
                <a:gd name="T7" fmla="*/ 254 h 255"/>
                <a:gd name="T8" fmla="*/ 0 w 307"/>
                <a:gd name="T9" fmla="*/ 254 h 255"/>
              </a:gdLst>
              <a:ahLst/>
              <a:cxnLst>
                <a:cxn ang="0">
                  <a:pos x="T0" y="T1"/>
                </a:cxn>
                <a:cxn ang="0">
                  <a:pos x="T2" y="T3"/>
                </a:cxn>
                <a:cxn ang="0">
                  <a:pos x="T4" y="T5"/>
                </a:cxn>
                <a:cxn ang="0">
                  <a:pos x="T6" y="T7"/>
                </a:cxn>
                <a:cxn ang="0">
                  <a:pos x="T8" y="T9"/>
                </a:cxn>
              </a:cxnLst>
              <a:rect l="0" t="0" r="r" b="b"/>
              <a:pathLst>
                <a:path w="307" h="255">
                  <a:moveTo>
                    <a:pt x="0" y="254"/>
                  </a:moveTo>
                  <a:lnTo>
                    <a:pt x="0" y="0"/>
                  </a:lnTo>
                  <a:lnTo>
                    <a:pt x="306" y="0"/>
                  </a:lnTo>
                  <a:lnTo>
                    <a:pt x="306"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48" name="Freeform 140"/>
            <p:cNvSpPr>
              <a:spLocks/>
            </p:cNvSpPr>
            <p:nvPr/>
          </p:nvSpPr>
          <p:spPr bwMode="auto">
            <a:xfrm>
              <a:off x="3414" y="328"/>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49" name="Freeform 141"/>
            <p:cNvSpPr>
              <a:spLocks/>
            </p:cNvSpPr>
            <p:nvPr/>
          </p:nvSpPr>
          <p:spPr bwMode="auto">
            <a:xfrm>
              <a:off x="3669" y="328"/>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50" name="Freeform 142"/>
            <p:cNvSpPr>
              <a:spLocks/>
            </p:cNvSpPr>
            <p:nvPr/>
          </p:nvSpPr>
          <p:spPr bwMode="auto">
            <a:xfrm>
              <a:off x="3722" y="328"/>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51" name="Freeform 143"/>
            <p:cNvSpPr>
              <a:spLocks/>
            </p:cNvSpPr>
            <p:nvPr/>
          </p:nvSpPr>
          <p:spPr bwMode="auto">
            <a:xfrm>
              <a:off x="3976" y="328"/>
              <a:ext cx="53" cy="190"/>
            </a:xfrm>
            <a:custGeom>
              <a:avLst/>
              <a:gdLst>
                <a:gd name="T0" fmla="*/ 0 w 53"/>
                <a:gd name="T1" fmla="*/ 254 h 255"/>
                <a:gd name="T2" fmla="*/ 0 w 53"/>
                <a:gd name="T3" fmla="*/ 0 h 255"/>
                <a:gd name="T4" fmla="*/ 52 w 53"/>
                <a:gd name="T5" fmla="*/ 0 h 255"/>
                <a:gd name="T6" fmla="*/ 52 w 53"/>
                <a:gd name="T7" fmla="*/ 254 h 255"/>
                <a:gd name="T8" fmla="*/ 0 w 53"/>
                <a:gd name="T9" fmla="*/ 254 h 255"/>
              </a:gdLst>
              <a:ahLst/>
              <a:cxnLst>
                <a:cxn ang="0">
                  <a:pos x="T0" y="T1"/>
                </a:cxn>
                <a:cxn ang="0">
                  <a:pos x="T2" y="T3"/>
                </a:cxn>
                <a:cxn ang="0">
                  <a:pos x="T4" y="T5"/>
                </a:cxn>
                <a:cxn ang="0">
                  <a:pos x="T6" y="T7"/>
                </a:cxn>
                <a:cxn ang="0">
                  <a:pos x="T8" y="T9"/>
                </a:cxn>
              </a:cxnLst>
              <a:rect l="0" t="0" r="r" b="b"/>
              <a:pathLst>
                <a:path w="53" h="255">
                  <a:moveTo>
                    <a:pt x="0" y="254"/>
                  </a:moveTo>
                  <a:lnTo>
                    <a:pt x="0" y="0"/>
                  </a:lnTo>
                  <a:lnTo>
                    <a:pt x="52" y="0"/>
                  </a:lnTo>
                  <a:lnTo>
                    <a:pt x="52"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52" name="Rectangle 144"/>
            <p:cNvSpPr>
              <a:spLocks noChangeArrowheads="1"/>
            </p:cNvSpPr>
            <p:nvPr/>
          </p:nvSpPr>
          <p:spPr bwMode="auto">
            <a:xfrm>
              <a:off x="3133" y="342"/>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30</a:t>
              </a:r>
            </a:p>
          </p:txBody>
        </p:sp>
        <p:sp>
          <p:nvSpPr>
            <p:cNvPr id="17553" name="Rectangle 145"/>
            <p:cNvSpPr>
              <a:spLocks noChangeArrowheads="1"/>
            </p:cNvSpPr>
            <p:nvPr/>
          </p:nvSpPr>
          <p:spPr bwMode="auto">
            <a:xfrm>
              <a:off x="1899" y="341"/>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13</a:t>
              </a:r>
            </a:p>
          </p:txBody>
        </p:sp>
        <p:sp>
          <p:nvSpPr>
            <p:cNvPr id="17554" name="Rectangle 146"/>
            <p:cNvSpPr>
              <a:spLocks noChangeArrowheads="1"/>
            </p:cNvSpPr>
            <p:nvPr/>
          </p:nvSpPr>
          <p:spPr bwMode="auto">
            <a:xfrm>
              <a:off x="1605" y="341"/>
              <a:ext cx="17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5</a:t>
              </a:r>
            </a:p>
          </p:txBody>
        </p:sp>
        <p:sp>
          <p:nvSpPr>
            <p:cNvPr id="17555" name="Rectangle 147"/>
            <p:cNvSpPr>
              <a:spLocks noChangeArrowheads="1"/>
            </p:cNvSpPr>
            <p:nvPr/>
          </p:nvSpPr>
          <p:spPr bwMode="auto">
            <a:xfrm>
              <a:off x="2820" y="337"/>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18</a:t>
              </a:r>
            </a:p>
          </p:txBody>
        </p:sp>
        <p:sp>
          <p:nvSpPr>
            <p:cNvPr id="17556" name="Rectangle 148"/>
            <p:cNvSpPr>
              <a:spLocks noChangeArrowheads="1"/>
            </p:cNvSpPr>
            <p:nvPr/>
          </p:nvSpPr>
          <p:spPr bwMode="auto">
            <a:xfrm>
              <a:off x="2181" y="336"/>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14</a:t>
              </a:r>
            </a:p>
          </p:txBody>
        </p:sp>
        <p:sp>
          <p:nvSpPr>
            <p:cNvPr id="17557" name="Rectangle 149"/>
            <p:cNvSpPr>
              <a:spLocks noChangeArrowheads="1"/>
            </p:cNvSpPr>
            <p:nvPr/>
          </p:nvSpPr>
          <p:spPr bwMode="auto">
            <a:xfrm>
              <a:off x="2517" y="341"/>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16</a:t>
              </a:r>
            </a:p>
          </p:txBody>
        </p:sp>
        <p:sp>
          <p:nvSpPr>
            <p:cNvPr id="17558" name="Rectangle 150"/>
            <p:cNvSpPr>
              <a:spLocks noChangeArrowheads="1"/>
            </p:cNvSpPr>
            <p:nvPr/>
          </p:nvSpPr>
          <p:spPr bwMode="auto">
            <a:xfrm>
              <a:off x="3444" y="342"/>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35</a:t>
              </a:r>
            </a:p>
          </p:txBody>
        </p:sp>
        <p:sp>
          <p:nvSpPr>
            <p:cNvPr id="17559" name="Rectangle 151"/>
            <p:cNvSpPr>
              <a:spLocks noChangeArrowheads="1"/>
            </p:cNvSpPr>
            <p:nvPr/>
          </p:nvSpPr>
          <p:spPr bwMode="auto">
            <a:xfrm>
              <a:off x="3732" y="342"/>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43</a:t>
              </a:r>
            </a:p>
          </p:txBody>
        </p:sp>
      </p:grpSp>
      <p:sp>
        <p:nvSpPr>
          <p:cNvPr id="17560" name="Line 152"/>
          <p:cNvSpPr>
            <a:spLocks noChangeShapeType="1"/>
          </p:cNvSpPr>
          <p:nvPr/>
        </p:nvSpPr>
        <p:spPr bwMode="auto">
          <a:xfrm flipH="1">
            <a:off x="695859" y="1889697"/>
            <a:ext cx="2066925" cy="129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61" name="Line 153"/>
          <p:cNvSpPr>
            <a:spLocks noChangeShapeType="1"/>
          </p:cNvSpPr>
          <p:nvPr/>
        </p:nvSpPr>
        <p:spPr bwMode="auto">
          <a:xfrm flipH="1">
            <a:off x="1457859" y="1899222"/>
            <a:ext cx="1781175" cy="128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62" name="Line 154"/>
          <p:cNvSpPr>
            <a:spLocks noChangeShapeType="1"/>
          </p:cNvSpPr>
          <p:nvPr/>
        </p:nvSpPr>
        <p:spPr bwMode="auto">
          <a:xfrm flipH="1">
            <a:off x="2524659" y="1899222"/>
            <a:ext cx="1162050" cy="128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63" name="Line 155"/>
          <p:cNvSpPr>
            <a:spLocks noChangeShapeType="1"/>
          </p:cNvSpPr>
          <p:nvPr/>
        </p:nvSpPr>
        <p:spPr bwMode="auto">
          <a:xfrm flipH="1">
            <a:off x="3667659" y="1889697"/>
            <a:ext cx="542925" cy="129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64" name="Line 156"/>
          <p:cNvSpPr>
            <a:spLocks noChangeShapeType="1"/>
          </p:cNvSpPr>
          <p:nvPr/>
        </p:nvSpPr>
        <p:spPr bwMode="auto">
          <a:xfrm>
            <a:off x="4782084" y="1889697"/>
            <a:ext cx="790575" cy="129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65" name="Line 157"/>
          <p:cNvSpPr>
            <a:spLocks noChangeShapeType="1"/>
          </p:cNvSpPr>
          <p:nvPr/>
        </p:nvSpPr>
        <p:spPr bwMode="auto">
          <a:xfrm>
            <a:off x="5253571" y="1889697"/>
            <a:ext cx="1157288" cy="129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66" name="Line 158"/>
          <p:cNvSpPr>
            <a:spLocks noChangeShapeType="1"/>
          </p:cNvSpPr>
          <p:nvPr/>
        </p:nvSpPr>
        <p:spPr bwMode="auto">
          <a:xfrm>
            <a:off x="5706009" y="1894459"/>
            <a:ext cx="1162050" cy="1287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67" name="Line 159"/>
          <p:cNvSpPr>
            <a:spLocks noChangeShapeType="1"/>
          </p:cNvSpPr>
          <p:nvPr/>
        </p:nvSpPr>
        <p:spPr bwMode="auto">
          <a:xfrm>
            <a:off x="6220359" y="1899222"/>
            <a:ext cx="2095500" cy="128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69" name="Rectangle 161"/>
          <p:cNvSpPr>
            <a:spLocks noChangeArrowheads="1"/>
          </p:cNvSpPr>
          <p:nvPr/>
        </p:nvSpPr>
        <p:spPr bwMode="auto">
          <a:xfrm>
            <a:off x="544513" y="5846763"/>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17570" name="Rectangle 162"/>
          <p:cNvSpPr>
            <a:spLocks noChangeArrowheads="1"/>
          </p:cNvSpPr>
          <p:nvPr/>
        </p:nvSpPr>
        <p:spPr bwMode="auto">
          <a:xfrm>
            <a:off x="1992313" y="5846763"/>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17571" name="Rectangle 163"/>
          <p:cNvSpPr>
            <a:spLocks noChangeArrowheads="1"/>
          </p:cNvSpPr>
          <p:nvPr/>
        </p:nvSpPr>
        <p:spPr bwMode="auto">
          <a:xfrm>
            <a:off x="828675" y="5938838"/>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17572" name="Rectangle 164"/>
          <p:cNvSpPr>
            <a:spLocks noChangeArrowheads="1"/>
          </p:cNvSpPr>
          <p:nvPr/>
        </p:nvSpPr>
        <p:spPr bwMode="auto">
          <a:xfrm>
            <a:off x="2276475" y="5938838"/>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17573" name="Rectangle 165"/>
          <p:cNvSpPr>
            <a:spLocks noChangeArrowheads="1"/>
          </p:cNvSpPr>
          <p:nvPr/>
        </p:nvSpPr>
        <p:spPr bwMode="auto">
          <a:xfrm>
            <a:off x="3440113" y="5846763"/>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17574" name="Rectangle 166"/>
          <p:cNvSpPr>
            <a:spLocks noChangeArrowheads="1"/>
          </p:cNvSpPr>
          <p:nvPr/>
        </p:nvSpPr>
        <p:spPr bwMode="auto">
          <a:xfrm>
            <a:off x="4887913" y="5846763"/>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17575" name="Rectangle 167"/>
          <p:cNvSpPr>
            <a:spLocks noChangeArrowheads="1"/>
          </p:cNvSpPr>
          <p:nvPr/>
        </p:nvSpPr>
        <p:spPr bwMode="auto">
          <a:xfrm>
            <a:off x="3724275" y="5938838"/>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17576" name="Rectangle 168"/>
          <p:cNvSpPr>
            <a:spLocks noChangeArrowheads="1"/>
          </p:cNvSpPr>
          <p:nvPr/>
        </p:nvSpPr>
        <p:spPr bwMode="auto">
          <a:xfrm>
            <a:off x="5172075" y="5938838"/>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17577" name="Rectangle 169"/>
          <p:cNvSpPr>
            <a:spLocks noChangeArrowheads="1"/>
          </p:cNvSpPr>
          <p:nvPr/>
        </p:nvSpPr>
        <p:spPr bwMode="auto">
          <a:xfrm>
            <a:off x="6259513" y="5846763"/>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17578" name="Rectangle 170"/>
          <p:cNvSpPr>
            <a:spLocks noChangeArrowheads="1"/>
          </p:cNvSpPr>
          <p:nvPr/>
        </p:nvSpPr>
        <p:spPr bwMode="auto">
          <a:xfrm>
            <a:off x="7707313" y="5846763"/>
            <a:ext cx="1206500" cy="612775"/>
          </a:xfrm>
          <a:prstGeom prst="rect">
            <a:avLst/>
          </a:prstGeom>
          <a:solidFill>
            <a:srgbClr val="FFFF99"/>
          </a:solidFill>
          <a:ln w="12700">
            <a:solidFill>
              <a:schemeClr val="tx2"/>
            </a:solidFill>
            <a:miter lim="800000"/>
            <a:headEnd/>
            <a:tailEnd/>
          </a:ln>
          <a:effectLst>
            <a:outerShdw dist="107763" dir="8100000" algn="ctr" rotWithShape="0">
              <a:schemeClr val="bg2"/>
            </a:outerShdw>
          </a:effectLst>
        </p:spPr>
        <p:txBody>
          <a:bodyPr wrap="none" anchor="ctr"/>
          <a:lstStyle/>
          <a:p>
            <a:endParaRPr lang="es-ES_tradnl"/>
          </a:p>
        </p:txBody>
      </p:sp>
      <p:sp>
        <p:nvSpPr>
          <p:cNvPr id="17579" name="Rectangle 171"/>
          <p:cNvSpPr>
            <a:spLocks noChangeArrowheads="1"/>
          </p:cNvSpPr>
          <p:nvPr/>
        </p:nvSpPr>
        <p:spPr bwMode="auto">
          <a:xfrm>
            <a:off x="6543675" y="5938838"/>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sp>
        <p:nvSpPr>
          <p:cNvPr id="17580" name="Rectangle 172"/>
          <p:cNvSpPr>
            <a:spLocks noChangeArrowheads="1"/>
          </p:cNvSpPr>
          <p:nvPr/>
        </p:nvSpPr>
        <p:spPr bwMode="auto">
          <a:xfrm>
            <a:off x="7991475" y="5938838"/>
            <a:ext cx="5064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200">
                <a:solidFill>
                  <a:schemeClr val="tx2"/>
                </a:solidFill>
                <a:latin typeface="Book Antiqua" pitchFamily="18" charset="0"/>
              </a:rPr>
              <a:t>Data</a:t>
            </a:r>
          </a:p>
          <a:p>
            <a:pPr eaLnBrk="0" hangingPunct="0"/>
            <a:r>
              <a:rPr lang="en-US" altLang="en-US" sz="1200">
                <a:solidFill>
                  <a:schemeClr val="tx2"/>
                </a:solidFill>
                <a:latin typeface="Book Antiqua" pitchFamily="18" charset="0"/>
              </a:rPr>
              <a:t>Page</a:t>
            </a:r>
          </a:p>
        </p:txBody>
      </p:sp>
      <p:grpSp>
        <p:nvGrpSpPr>
          <p:cNvPr id="17581" name="Group 173"/>
          <p:cNvGrpSpPr>
            <a:grpSpLocks/>
          </p:cNvGrpSpPr>
          <p:nvPr/>
        </p:nvGrpSpPr>
        <p:grpSpPr bwMode="auto">
          <a:xfrm>
            <a:off x="2603500" y="4259263"/>
            <a:ext cx="3979863" cy="311150"/>
            <a:chOff x="1522" y="327"/>
            <a:chExt cx="2507" cy="196"/>
          </a:xfrm>
        </p:grpSpPr>
        <p:sp>
          <p:nvSpPr>
            <p:cNvPr id="17582" name="Freeform 174"/>
            <p:cNvSpPr>
              <a:spLocks/>
            </p:cNvSpPr>
            <p:nvPr/>
          </p:nvSpPr>
          <p:spPr bwMode="auto">
            <a:xfrm>
              <a:off x="1522" y="327"/>
              <a:ext cx="307" cy="190"/>
            </a:xfrm>
            <a:custGeom>
              <a:avLst/>
              <a:gdLst>
                <a:gd name="T0" fmla="*/ 0 w 307"/>
                <a:gd name="T1" fmla="*/ 254 h 255"/>
                <a:gd name="T2" fmla="*/ 0 w 307"/>
                <a:gd name="T3" fmla="*/ 0 h 255"/>
                <a:gd name="T4" fmla="*/ 306 w 307"/>
                <a:gd name="T5" fmla="*/ 0 h 255"/>
                <a:gd name="T6" fmla="*/ 306 w 307"/>
                <a:gd name="T7" fmla="*/ 254 h 255"/>
                <a:gd name="T8" fmla="*/ 0 w 307"/>
                <a:gd name="T9" fmla="*/ 254 h 255"/>
              </a:gdLst>
              <a:ahLst/>
              <a:cxnLst>
                <a:cxn ang="0">
                  <a:pos x="T0" y="T1"/>
                </a:cxn>
                <a:cxn ang="0">
                  <a:pos x="T2" y="T3"/>
                </a:cxn>
                <a:cxn ang="0">
                  <a:pos x="T4" y="T5"/>
                </a:cxn>
                <a:cxn ang="0">
                  <a:pos x="T6" y="T7"/>
                </a:cxn>
                <a:cxn ang="0">
                  <a:pos x="T8" y="T9"/>
                </a:cxn>
              </a:cxnLst>
              <a:rect l="0" t="0" r="r" b="b"/>
              <a:pathLst>
                <a:path w="307" h="255">
                  <a:moveTo>
                    <a:pt x="0" y="254"/>
                  </a:moveTo>
                  <a:lnTo>
                    <a:pt x="0" y="0"/>
                  </a:lnTo>
                  <a:lnTo>
                    <a:pt x="306" y="0"/>
                  </a:lnTo>
                  <a:lnTo>
                    <a:pt x="306"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83" name="Freeform 175"/>
            <p:cNvSpPr>
              <a:spLocks/>
            </p:cNvSpPr>
            <p:nvPr/>
          </p:nvSpPr>
          <p:spPr bwMode="auto">
            <a:xfrm>
              <a:off x="1573" y="327"/>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84" name="Freeform 176"/>
            <p:cNvSpPr>
              <a:spLocks/>
            </p:cNvSpPr>
            <p:nvPr/>
          </p:nvSpPr>
          <p:spPr bwMode="auto">
            <a:xfrm>
              <a:off x="1828" y="327"/>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85" name="Freeform 177"/>
            <p:cNvSpPr>
              <a:spLocks/>
            </p:cNvSpPr>
            <p:nvPr/>
          </p:nvSpPr>
          <p:spPr bwMode="auto">
            <a:xfrm>
              <a:off x="1879" y="327"/>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86" name="Freeform 178"/>
            <p:cNvSpPr>
              <a:spLocks/>
            </p:cNvSpPr>
            <p:nvPr/>
          </p:nvSpPr>
          <p:spPr bwMode="auto">
            <a:xfrm>
              <a:off x="2135" y="327"/>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87" name="Freeform 179"/>
            <p:cNvSpPr>
              <a:spLocks/>
            </p:cNvSpPr>
            <p:nvPr/>
          </p:nvSpPr>
          <p:spPr bwMode="auto">
            <a:xfrm>
              <a:off x="2186" y="327"/>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88" name="Freeform 180"/>
            <p:cNvSpPr>
              <a:spLocks/>
            </p:cNvSpPr>
            <p:nvPr/>
          </p:nvSpPr>
          <p:spPr bwMode="auto">
            <a:xfrm>
              <a:off x="2442" y="327"/>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89" name="Freeform 181"/>
            <p:cNvSpPr>
              <a:spLocks/>
            </p:cNvSpPr>
            <p:nvPr/>
          </p:nvSpPr>
          <p:spPr bwMode="auto">
            <a:xfrm>
              <a:off x="2493" y="327"/>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90" name="Freeform 182"/>
            <p:cNvSpPr>
              <a:spLocks/>
            </p:cNvSpPr>
            <p:nvPr/>
          </p:nvSpPr>
          <p:spPr bwMode="auto">
            <a:xfrm>
              <a:off x="2749" y="327"/>
              <a:ext cx="52" cy="190"/>
            </a:xfrm>
            <a:custGeom>
              <a:avLst/>
              <a:gdLst>
                <a:gd name="T0" fmla="*/ 0 w 52"/>
                <a:gd name="T1" fmla="*/ 254 h 255"/>
                <a:gd name="T2" fmla="*/ 0 w 52"/>
                <a:gd name="T3" fmla="*/ 0 h 255"/>
                <a:gd name="T4" fmla="*/ 51 w 52"/>
                <a:gd name="T5" fmla="*/ 0 h 255"/>
                <a:gd name="T6" fmla="*/ 51 w 52"/>
                <a:gd name="T7" fmla="*/ 254 h 255"/>
                <a:gd name="T8" fmla="*/ 0 w 52"/>
                <a:gd name="T9" fmla="*/ 254 h 255"/>
              </a:gdLst>
              <a:ahLst/>
              <a:cxnLst>
                <a:cxn ang="0">
                  <a:pos x="T0" y="T1"/>
                </a:cxn>
                <a:cxn ang="0">
                  <a:pos x="T2" y="T3"/>
                </a:cxn>
                <a:cxn ang="0">
                  <a:pos x="T4" y="T5"/>
                </a:cxn>
                <a:cxn ang="0">
                  <a:pos x="T6" y="T7"/>
                </a:cxn>
                <a:cxn ang="0">
                  <a:pos x="T8" y="T9"/>
                </a:cxn>
              </a:cxnLst>
              <a:rect l="0" t="0" r="r" b="b"/>
              <a:pathLst>
                <a:path w="52" h="255">
                  <a:moveTo>
                    <a:pt x="0" y="254"/>
                  </a:moveTo>
                  <a:lnTo>
                    <a:pt x="0" y="0"/>
                  </a:lnTo>
                  <a:lnTo>
                    <a:pt x="51" y="0"/>
                  </a:lnTo>
                  <a:lnTo>
                    <a:pt x="51"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91" name="Freeform 183"/>
            <p:cNvSpPr>
              <a:spLocks/>
            </p:cNvSpPr>
            <p:nvPr/>
          </p:nvSpPr>
          <p:spPr bwMode="auto">
            <a:xfrm>
              <a:off x="2749" y="328"/>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92" name="Freeform 184"/>
            <p:cNvSpPr>
              <a:spLocks/>
            </p:cNvSpPr>
            <p:nvPr/>
          </p:nvSpPr>
          <p:spPr bwMode="auto">
            <a:xfrm>
              <a:off x="3056" y="328"/>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93" name="Freeform 185"/>
            <p:cNvSpPr>
              <a:spLocks/>
            </p:cNvSpPr>
            <p:nvPr/>
          </p:nvSpPr>
          <p:spPr bwMode="auto">
            <a:xfrm>
              <a:off x="3107" y="328"/>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94" name="Freeform 186"/>
            <p:cNvSpPr>
              <a:spLocks/>
            </p:cNvSpPr>
            <p:nvPr/>
          </p:nvSpPr>
          <p:spPr bwMode="auto">
            <a:xfrm>
              <a:off x="3363" y="328"/>
              <a:ext cx="307" cy="190"/>
            </a:xfrm>
            <a:custGeom>
              <a:avLst/>
              <a:gdLst>
                <a:gd name="T0" fmla="*/ 0 w 307"/>
                <a:gd name="T1" fmla="*/ 254 h 255"/>
                <a:gd name="T2" fmla="*/ 0 w 307"/>
                <a:gd name="T3" fmla="*/ 0 h 255"/>
                <a:gd name="T4" fmla="*/ 306 w 307"/>
                <a:gd name="T5" fmla="*/ 0 h 255"/>
                <a:gd name="T6" fmla="*/ 306 w 307"/>
                <a:gd name="T7" fmla="*/ 254 h 255"/>
                <a:gd name="T8" fmla="*/ 0 w 307"/>
                <a:gd name="T9" fmla="*/ 254 h 255"/>
              </a:gdLst>
              <a:ahLst/>
              <a:cxnLst>
                <a:cxn ang="0">
                  <a:pos x="T0" y="T1"/>
                </a:cxn>
                <a:cxn ang="0">
                  <a:pos x="T2" y="T3"/>
                </a:cxn>
                <a:cxn ang="0">
                  <a:pos x="T4" y="T5"/>
                </a:cxn>
                <a:cxn ang="0">
                  <a:pos x="T6" y="T7"/>
                </a:cxn>
                <a:cxn ang="0">
                  <a:pos x="T8" y="T9"/>
                </a:cxn>
              </a:cxnLst>
              <a:rect l="0" t="0" r="r" b="b"/>
              <a:pathLst>
                <a:path w="307" h="255">
                  <a:moveTo>
                    <a:pt x="0" y="254"/>
                  </a:moveTo>
                  <a:lnTo>
                    <a:pt x="0" y="0"/>
                  </a:lnTo>
                  <a:lnTo>
                    <a:pt x="306" y="0"/>
                  </a:lnTo>
                  <a:lnTo>
                    <a:pt x="306"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95" name="Freeform 187"/>
            <p:cNvSpPr>
              <a:spLocks/>
            </p:cNvSpPr>
            <p:nvPr/>
          </p:nvSpPr>
          <p:spPr bwMode="auto">
            <a:xfrm>
              <a:off x="3414" y="328"/>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96" name="Freeform 188"/>
            <p:cNvSpPr>
              <a:spLocks/>
            </p:cNvSpPr>
            <p:nvPr/>
          </p:nvSpPr>
          <p:spPr bwMode="auto">
            <a:xfrm>
              <a:off x="3669" y="328"/>
              <a:ext cx="308" cy="190"/>
            </a:xfrm>
            <a:custGeom>
              <a:avLst/>
              <a:gdLst>
                <a:gd name="T0" fmla="*/ 0 w 308"/>
                <a:gd name="T1" fmla="*/ 254 h 255"/>
                <a:gd name="T2" fmla="*/ 0 w 308"/>
                <a:gd name="T3" fmla="*/ 0 h 255"/>
                <a:gd name="T4" fmla="*/ 307 w 308"/>
                <a:gd name="T5" fmla="*/ 0 h 255"/>
                <a:gd name="T6" fmla="*/ 307 w 308"/>
                <a:gd name="T7" fmla="*/ 254 h 255"/>
                <a:gd name="T8" fmla="*/ 0 w 308"/>
                <a:gd name="T9" fmla="*/ 254 h 255"/>
              </a:gdLst>
              <a:ahLst/>
              <a:cxnLst>
                <a:cxn ang="0">
                  <a:pos x="T0" y="T1"/>
                </a:cxn>
                <a:cxn ang="0">
                  <a:pos x="T2" y="T3"/>
                </a:cxn>
                <a:cxn ang="0">
                  <a:pos x="T4" y="T5"/>
                </a:cxn>
                <a:cxn ang="0">
                  <a:pos x="T6" y="T7"/>
                </a:cxn>
                <a:cxn ang="0">
                  <a:pos x="T8" y="T9"/>
                </a:cxn>
              </a:cxnLst>
              <a:rect l="0" t="0" r="r" b="b"/>
              <a:pathLst>
                <a:path w="308" h="255">
                  <a:moveTo>
                    <a:pt x="0" y="254"/>
                  </a:moveTo>
                  <a:lnTo>
                    <a:pt x="0" y="0"/>
                  </a:lnTo>
                  <a:lnTo>
                    <a:pt x="307" y="0"/>
                  </a:lnTo>
                  <a:lnTo>
                    <a:pt x="307"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97" name="Freeform 189"/>
            <p:cNvSpPr>
              <a:spLocks/>
            </p:cNvSpPr>
            <p:nvPr/>
          </p:nvSpPr>
          <p:spPr bwMode="auto">
            <a:xfrm>
              <a:off x="3722" y="328"/>
              <a:ext cx="1" cy="190"/>
            </a:xfrm>
            <a:custGeom>
              <a:avLst/>
              <a:gdLst>
                <a:gd name="T0" fmla="*/ 0 w 1"/>
                <a:gd name="T1" fmla="*/ 0 h 255"/>
                <a:gd name="T2" fmla="*/ 0 w 1"/>
                <a:gd name="T3" fmla="*/ 254 h 255"/>
                <a:gd name="T4" fmla="*/ 0 w 1"/>
                <a:gd name="T5" fmla="*/ 0 h 255"/>
              </a:gdLst>
              <a:ahLst/>
              <a:cxnLst>
                <a:cxn ang="0">
                  <a:pos x="T0" y="T1"/>
                </a:cxn>
                <a:cxn ang="0">
                  <a:pos x="T2" y="T3"/>
                </a:cxn>
                <a:cxn ang="0">
                  <a:pos x="T4" y="T5"/>
                </a:cxn>
              </a:cxnLst>
              <a:rect l="0" t="0" r="r" b="b"/>
              <a:pathLst>
                <a:path w="1" h="255">
                  <a:moveTo>
                    <a:pt x="0" y="0"/>
                  </a:moveTo>
                  <a:lnTo>
                    <a:pt x="0" y="25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98" name="Freeform 190"/>
            <p:cNvSpPr>
              <a:spLocks/>
            </p:cNvSpPr>
            <p:nvPr/>
          </p:nvSpPr>
          <p:spPr bwMode="auto">
            <a:xfrm>
              <a:off x="3976" y="328"/>
              <a:ext cx="53" cy="190"/>
            </a:xfrm>
            <a:custGeom>
              <a:avLst/>
              <a:gdLst>
                <a:gd name="T0" fmla="*/ 0 w 53"/>
                <a:gd name="T1" fmla="*/ 254 h 255"/>
                <a:gd name="T2" fmla="*/ 0 w 53"/>
                <a:gd name="T3" fmla="*/ 0 h 255"/>
                <a:gd name="T4" fmla="*/ 52 w 53"/>
                <a:gd name="T5" fmla="*/ 0 h 255"/>
                <a:gd name="T6" fmla="*/ 52 w 53"/>
                <a:gd name="T7" fmla="*/ 254 h 255"/>
                <a:gd name="T8" fmla="*/ 0 w 53"/>
                <a:gd name="T9" fmla="*/ 254 h 255"/>
              </a:gdLst>
              <a:ahLst/>
              <a:cxnLst>
                <a:cxn ang="0">
                  <a:pos x="T0" y="T1"/>
                </a:cxn>
                <a:cxn ang="0">
                  <a:pos x="T2" y="T3"/>
                </a:cxn>
                <a:cxn ang="0">
                  <a:pos x="T4" y="T5"/>
                </a:cxn>
                <a:cxn ang="0">
                  <a:pos x="T6" y="T7"/>
                </a:cxn>
                <a:cxn ang="0">
                  <a:pos x="T8" y="T9"/>
                </a:cxn>
              </a:cxnLst>
              <a:rect l="0" t="0" r="r" b="b"/>
              <a:pathLst>
                <a:path w="53" h="255">
                  <a:moveTo>
                    <a:pt x="0" y="254"/>
                  </a:moveTo>
                  <a:lnTo>
                    <a:pt x="0" y="0"/>
                  </a:lnTo>
                  <a:lnTo>
                    <a:pt x="52" y="0"/>
                  </a:lnTo>
                  <a:lnTo>
                    <a:pt x="52" y="254"/>
                  </a:lnTo>
                  <a:lnTo>
                    <a:pt x="0" y="25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599" name="Rectangle 191"/>
            <p:cNvSpPr>
              <a:spLocks noChangeArrowheads="1"/>
            </p:cNvSpPr>
            <p:nvPr/>
          </p:nvSpPr>
          <p:spPr bwMode="auto">
            <a:xfrm>
              <a:off x="3133" y="342"/>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30</a:t>
              </a:r>
            </a:p>
          </p:txBody>
        </p:sp>
        <p:sp>
          <p:nvSpPr>
            <p:cNvPr id="17600" name="Rectangle 192"/>
            <p:cNvSpPr>
              <a:spLocks noChangeArrowheads="1"/>
            </p:cNvSpPr>
            <p:nvPr/>
          </p:nvSpPr>
          <p:spPr bwMode="auto">
            <a:xfrm>
              <a:off x="1899" y="341"/>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13</a:t>
              </a:r>
            </a:p>
          </p:txBody>
        </p:sp>
        <p:sp>
          <p:nvSpPr>
            <p:cNvPr id="17601" name="Rectangle 193"/>
            <p:cNvSpPr>
              <a:spLocks noChangeArrowheads="1"/>
            </p:cNvSpPr>
            <p:nvPr/>
          </p:nvSpPr>
          <p:spPr bwMode="auto">
            <a:xfrm>
              <a:off x="1605" y="341"/>
              <a:ext cx="17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5</a:t>
              </a:r>
            </a:p>
          </p:txBody>
        </p:sp>
        <p:sp>
          <p:nvSpPr>
            <p:cNvPr id="17602" name="Rectangle 194"/>
            <p:cNvSpPr>
              <a:spLocks noChangeArrowheads="1"/>
            </p:cNvSpPr>
            <p:nvPr/>
          </p:nvSpPr>
          <p:spPr bwMode="auto">
            <a:xfrm>
              <a:off x="2820" y="337"/>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18</a:t>
              </a:r>
            </a:p>
          </p:txBody>
        </p:sp>
        <p:sp>
          <p:nvSpPr>
            <p:cNvPr id="17603" name="Rectangle 195"/>
            <p:cNvSpPr>
              <a:spLocks noChangeArrowheads="1"/>
            </p:cNvSpPr>
            <p:nvPr/>
          </p:nvSpPr>
          <p:spPr bwMode="auto">
            <a:xfrm>
              <a:off x="2181" y="336"/>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14</a:t>
              </a:r>
            </a:p>
          </p:txBody>
        </p:sp>
        <p:sp>
          <p:nvSpPr>
            <p:cNvPr id="17604" name="Rectangle 196"/>
            <p:cNvSpPr>
              <a:spLocks noChangeArrowheads="1"/>
            </p:cNvSpPr>
            <p:nvPr/>
          </p:nvSpPr>
          <p:spPr bwMode="auto">
            <a:xfrm>
              <a:off x="2517" y="341"/>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16</a:t>
              </a:r>
            </a:p>
          </p:txBody>
        </p:sp>
        <p:sp>
          <p:nvSpPr>
            <p:cNvPr id="17605" name="Rectangle 197"/>
            <p:cNvSpPr>
              <a:spLocks noChangeArrowheads="1"/>
            </p:cNvSpPr>
            <p:nvPr/>
          </p:nvSpPr>
          <p:spPr bwMode="auto">
            <a:xfrm>
              <a:off x="3444" y="342"/>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35</a:t>
              </a:r>
            </a:p>
          </p:txBody>
        </p:sp>
        <p:sp>
          <p:nvSpPr>
            <p:cNvPr id="17606" name="Rectangle 198"/>
            <p:cNvSpPr>
              <a:spLocks noChangeArrowheads="1"/>
            </p:cNvSpPr>
            <p:nvPr/>
          </p:nvSpPr>
          <p:spPr bwMode="auto">
            <a:xfrm>
              <a:off x="3732" y="342"/>
              <a:ext cx="2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300" b="1">
                  <a:solidFill>
                    <a:srgbClr val="000000"/>
                  </a:solidFill>
                  <a:latin typeface="Arial" charset="0"/>
                </a:rPr>
                <a:t>43</a:t>
              </a:r>
            </a:p>
          </p:txBody>
        </p:sp>
      </p:grpSp>
      <p:sp>
        <p:nvSpPr>
          <p:cNvPr id="17607" name="Line 199"/>
          <p:cNvSpPr>
            <a:spLocks noChangeShapeType="1"/>
          </p:cNvSpPr>
          <p:nvPr/>
        </p:nvSpPr>
        <p:spPr bwMode="auto">
          <a:xfrm>
            <a:off x="2840038" y="4554538"/>
            <a:ext cx="2371725" cy="129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608" name="Line 200"/>
          <p:cNvSpPr>
            <a:spLocks noChangeShapeType="1"/>
          </p:cNvSpPr>
          <p:nvPr/>
        </p:nvSpPr>
        <p:spPr bwMode="auto">
          <a:xfrm>
            <a:off x="3316288" y="4564063"/>
            <a:ext cx="3546475" cy="1274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609" name="Line 201"/>
          <p:cNvSpPr>
            <a:spLocks noChangeShapeType="1"/>
          </p:cNvSpPr>
          <p:nvPr/>
        </p:nvSpPr>
        <p:spPr bwMode="auto">
          <a:xfrm flipH="1">
            <a:off x="2601913" y="4564063"/>
            <a:ext cx="1162050" cy="128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610" name="Line 202"/>
          <p:cNvSpPr>
            <a:spLocks noChangeShapeType="1"/>
          </p:cNvSpPr>
          <p:nvPr/>
        </p:nvSpPr>
        <p:spPr bwMode="auto">
          <a:xfrm flipH="1">
            <a:off x="3744913" y="4554538"/>
            <a:ext cx="542925" cy="129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611" name="Line 203"/>
          <p:cNvSpPr>
            <a:spLocks noChangeShapeType="1"/>
          </p:cNvSpPr>
          <p:nvPr/>
        </p:nvSpPr>
        <p:spPr bwMode="auto">
          <a:xfrm flipH="1">
            <a:off x="882650" y="4554538"/>
            <a:ext cx="3976688" cy="1266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612" name="Line 204"/>
          <p:cNvSpPr>
            <a:spLocks noChangeShapeType="1"/>
          </p:cNvSpPr>
          <p:nvPr/>
        </p:nvSpPr>
        <p:spPr bwMode="auto">
          <a:xfrm>
            <a:off x="5330825" y="4554538"/>
            <a:ext cx="1157288" cy="129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613" name="Line 205"/>
          <p:cNvSpPr>
            <a:spLocks noChangeShapeType="1"/>
          </p:cNvSpPr>
          <p:nvPr/>
        </p:nvSpPr>
        <p:spPr bwMode="auto">
          <a:xfrm>
            <a:off x="6137275" y="4559300"/>
            <a:ext cx="2058988" cy="1296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7614" name="Line 206"/>
          <p:cNvSpPr>
            <a:spLocks noChangeShapeType="1"/>
          </p:cNvSpPr>
          <p:nvPr/>
        </p:nvSpPr>
        <p:spPr bwMode="auto">
          <a:xfrm flipH="1">
            <a:off x="5694363" y="4564063"/>
            <a:ext cx="603250" cy="128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96" name="Rectangle 2"/>
          <p:cNvSpPr txBox="1">
            <a:spLocks noChangeArrowheads="1"/>
          </p:cNvSpPr>
          <p:nvPr/>
        </p:nvSpPr>
        <p:spPr>
          <a:xfrm>
            <a:off x="467259" y="651933"/>
            <a:ext cx="7886700" cy="69426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mtClean="0"/>
              <a:t>Ordered Indices</a:t>
            </a:r>
            <a:endParaRPr lang="en-US" dirty="0"/>
          </a:p>
        </p:txBody>
      </p:sp>
    </p:spTree>
    <p:extLst>
      <p:ext uri="{BB962C8B-B14F-4D97-AF65-F5344CB8AC3E}">
        <p14:creationId xmlns:p14="http://schemas.microsoft.com/office/powerpoint/2010/main" val="3555014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p:txBody>
          <a:bodyPr/>
          <a:lstStyle/>
          <a:p>
            <a:pPr>
              <a:defRPr/>
            </a:pPr>
            <a:r>
              <a:rPr lang="en-US">
                <a:ea typeface="+mj-ea"/>
              </a:rPr>
              <a:t>Dense Index Files</a:t>
            </a:r>
          </a:p>
        </p:txBody>
      </p:sp>
      <p:sp>
        <p:nvSpPr>
          <p:cNvPr id="8195" name="Rectangle 3"/>
          <p:cNvSpPr>
            <a:spLocks noGrp="1" noChangeArrowheads="1"/>
          </p:cNvSpPr>
          <p:nvPr>
            <p:ph type="body" idx="1"/>
          </p:nvPr>
        </p:nvSpPr>
        <p:spPr>
          <a:xfrm>
            <a:off x="487816" y="1485901"/>
            <a:ext cx="7661275" cy="1165225"/>
          </a:xfrm>
        </p:spPr>
        <p:txBody>
          <a:bodyPr/>
          <a:lstStyle/>
          <a:p>
            <a:r>
              <a:rPr lang="en-US" altLang="en-US" sz="2000" b="1" dirty="0" smtClean="0">
                <a:solidFill>
                  <a:srgbClr val="000099"/>
                </a:solidFill>
              </a:rPr>
              <a:t>Dense index</a:t>
            </a:r>
            <a:r>
              <a:rPr lang="en-US" altLang="en-US" sz="2000" dirty="0" smtClean="0"/>
              <a:t> — Index record appears for every search-key value in the file. </a:t>
            </a:r>
          </a:p>
          <a:p>
            <a:r>
              <a:rPr lang="en-US" altLang="en-US" sz="2000" dirty="0" smtClean="0"/>
              <a:t>E.g. index on </a:t>
            </a:r>
            <a:r>
              <a:rPr lang="en-US" altLang="en-US" sz="2000" i="1" dirty="0" smtClean="0"/>
              <a:t>ID</a:t>
            </a:r>
            <a:r>
              <a:rPr lang="en-US" altLang="en-US" sz="2000" dirty="0" smtClean="0"/>
              <a:t> attribute of </a:t>
            </a:r>
            <a:r>
              <a:rPr lang="en-US" altLang="en-US" sz="2000" i="1" dirty="0" smtClean="0"/>
              <a:t>instructor</a:t>
            </a:r>
            <a:r>
              <a:rPr lang="en-US" altLang="en-US" sz="2000" dirty="0" smtClean="0"/>
              <a:t> relation </a:t>
            </a:r>
          </a:p>
        </p:txBody>
      </p:sp>
      <p:pic>
        <p:nvPicPr>
          <p:cNvPr id="81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2726257"/>
            <a:ext cx="8056562"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237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ChangeArrowheads="1"/>
          </p:cNvSpPr>
          <p:nvPr>
            <p:ph type="title"/>
          </p:nvPr>
        </p:nvSpPr>
        <p:spPr/>
        <p:txBody>
          <a:bodyPr/>
          <a:lstStyle/>
          <a:p>
            <a:pPr>
              <a:defRPr/>
            </a:pPr>
            <a:r>
              <a:rPr lang="en-US">
                <a:ea typeface="+mj-ea"/>
              </a:rPr>
              <a:t>Dense Index Files (Cont.)</a:t>
            </a:r>
          </a:p>
        </p:txBody>
      </p:sp>
      <p:sp>
        <p:nvSpPr>
          <p:cNvPr id="9219" name="Rectangle 3"/>
          <p:cNvSpPr>
            <a:spLocks noGrp="1" noChangeArrowheads="1"/>
          </p:cNvSpPr>
          <p:nvPr>
            <p:ph type="body" idx="1"/>
          </p:nvPr>
        </p:nvSpPr>
        <p:spPr>
          <a:xfrm>
            <a:off x="497147" y="1577181"/>
            <a:ext cx="7661275" cy="966787"/>
          </a:xfrm>
        </p:spPr>
        <p:txBody>
          <a:bodyPr/>
          <a:lstStyle/>
          <a:p>
            <a:r>
              <a:rPr lang="en-US" altLang="en-US" sz="2000" dirty="0" smtClean="0"/>
              <a:t>Dense index on </a:t>
            </a:r>
            <a:r>
              <a:rPr lang="en-US" altLang="en-US" sz="2000" i="1" dirty="0" err="1" smtClean="0"/>
              <a:t>dept_name</a:t>
            </a:r>
            <a:r>
              <a:rPr lang="en-US" altLang="en-US" sz="2000" dirty="0" smtClean="0"/>
              <a:t>, with </a:t>
            </a:r>
            <a:r>
              <a:rPr lang="en-US" altLang="en-US" sz="2000" i="1" dirty="0" smtClean="0"/>
              <a:t>instructor </a:t>
            </a:r>
            <a:r>
              <a:rPr lang="en-US" altLang="en-US" sz="2000" dirty="0" smtClean="0"/>
              <a:t>file sorted on </a:t>
            </a:r>
            <a:r>
              <a:rPr lang="en-US" altLang="en-US" sz="2000" i="1" dirty="0" err="1" smtClean="0"/>
              <a:t>dept_name</a:t>
            </a:r>
            <a:endParaRPr lang="en-US" altLang="en-US" sz="2000" dirty="0" smtClean="0"/>
          </a:p>
        </p:txBody>
      </p:sp>
      <p:pic>
        <p:nvPicPr>
          <p:cNvPr id="92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47" y="2354295"/>
            <a:ext cx="8507413"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191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15115</TotalTime>
  <Words>2630</Words>
  <Application>Microsoft Office PowerPoint</Application>
  <PresentationFormat>On-screen Show (4:3)</PresentationFormat>
  <Paragraphs>550</Paragraphs>
  <Slides>50</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ＭＳ Ｐゴシック</vt:lpstr>
      <vt:lpstr>Arial</vt:lpstr>
      <vt:lpstr>Book Antiqua</vt:lpstr>
      <vt:lpstr>Calibri</vt:lpstr>
      <vt:lpstr>Helvetica</vt:lpstr>
      <vt:lpstr>Monotype Sorts</vt:lpstr>
      <vt:lpstr>Nimbus Roman No9 L</vt:lpstr>
      <vt:lpstr>Times</vt:lpstr>
      <vt:lpstr>Times New Roman</vt:lpstr>
      <vt:lpstr>Office Theme</vt:lpstr>
      <vt:lpstr>Indexing</vt:lpstr>
      <vt:lpstr>Basic Concepts</vt:lpstr>
      <vt:lpstr>Basic Concepts</vt:lpstr>
      <vt:lpstr>SQL Syntax</vt:lpstr>
      <vt:lpstr>MySQL Indexing</vt:lpstr>
      <vt:lpstr>Ordered Indices</vt:lpstr>
      <vt:lpstr>PowerPoint Presentation</vt:lpstr>
      <vt:lpstr>Dense Index Files</vt:lpstr>
      <vt:lpstr>Dense Index Files (Cont.)</vt:lpstr>
      <vt:lpstr>Sparse Index Files</vt:lpstr>
      <vt:lpstr>Multilevel Index</vt:lpstr>
      <vt:lpstr>PowerPoint Presentation</vt:lpstr>
      <vt:lpstr>Index Update:  Deletion</vt:lpstr>
      <vt:lpstr>Index Update:  Insertion</vt:lpstr>
      <vt:lpstr>ISAM Limitations</vt:lpstr>
      <vt:lpstr>B Trees</vt:lpstr>
      <vt:lpstr>B-Tree Order</vt:lpstr>
      <vt:lpstr>B-Tree Order</vt:lpstr>
      <vt:lpstr>Constructing a B-tree</vt:lpstr>
      <vt:lpstr>Constructing a B-tree (contd.)</vt:lpstr>
      <vt:lpstr>Constructing a B-tree (contd.)</vt:lpstr>
      <vt:lpstr>Constructing a B-tree (contd.)</vt:lpstr>
      <vt:lpstr>Constructing a B-tree (contd.)</vt:lpstr>
      <vt:lpstr>Inserting into a B-Tree</vt:lpstr>
      <vt:lpstr>Split based on order b </vt:lpstr>
      <vt:lpstr>Class Activity 10</vt:lpstr>
      <vt:lpstr>Deletion in B-Tree</vt:lpstr>
      <vt:lpstr>Deleting a B-Tree keys – leaf key</vt:lpstr>
      <vt:lpstr>Deleting a B-Tree keys – Non leaf key</vt:lpstr>
      <vt:lpstr>Insert 10</vt:lpstr>
      <vt:lpstr>Insert 11</vt:lpstr>
      <vt:lpstr>Insert 11 (Continued)</vt:lpstr>
      <vt:lpstr>Remove 8</vt:lpstr>
      <vt:lpstr>Remove 8 (Continued)</vt:lpstr>
      <vt:lpstr>Remove 13</vt:lpstr>
      <vt:lpstr>Remove 13 (Cont)</vt:lpstr>
      <vt:lpstr>Remove 11</vt:lpstr>
      <vt:lpstr>Remove 11 (Cont)</vt:lpstr>
      <vt:lpstr>Remove 2</vt:lpstr>
      <vt:lpstr>Remove 2 (Cont)</vt:lpstr>
      <vt:lpstr>Remove 2 (Cont)</vt:lpstr>
      <vt:lpstr>Insert 49</vt:lpstr>
      <vt:lpstr>Insert 49 (Cont)</vt:lpstr>
      <vt:lpstr>Insert 49 (Cont)</vt:lpstr>
      <vt:lpstr>Class Activity 11</vt:lpstr>
      <vt:lpstr>B Trees vs B+ tree</vt:lpstr>
      <vt:lpstr>B-Tree Index File Example</vt:lpstr>
      <vt:lpstr>Example of B+-Tree</vt:lpstr>
      <vt:lpstr>B+-Tree  Insertion</vt:lpstr>
      <vt:lpstr>B-Tree Index Files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dc:creator>
  <cp:lastModifiedBy>sam</cp:lastModifiedBy>
  <cp:revision>428</cp:revision>
  <dcterms:created xsi:type="dcterms:W3CDTF">2009-12-29T10:39:27Z</dcterms:created>
  <dcterms:modified xsi:type="dcterms:W3CDTF">2018-07-09T11:28:59Z</dcterms:modified>
</cp:coreProperties>
</file>