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2" r:id="rId5"/>
    <p:sldId id="263" r:id="rId6"/>
    <p:sldId id="268" r:id="rId7"/>
    <p:sldId id="269" r:id="rId8"/>
    <p:sldId id="270" r:id="rId9"/>
    <p:sldId id="271" r:id="rId10"/>
    <p:sldId id="264" r:id="rId11"/>
    <p:sldId id="267" r:id="rId12"/>
    <p:sldId id="272" r:id="rId13"/>
    <p:sldId id="295" r:id="rId14"/>
    <p:sldId id="273" r:id="rId15"/>
    <p:sldId id="274" r:id="rId16"/>
    <p:sldId id="275" r:id="rId17"/>
    <p:sldId id="296" r:id="rId18"/>
    <p:sldId id="301" r:id="rId19"/>
    <p:sldId id="277" r:id="rId20"/>
    <p:sldId id="293" r:id="rId21"/>
    <p:sldId id="294" r:id="rId22"/>
    <p:sldId id="281" r:id="rId23"/>
    <p:sldId id="279" r:id="rId24"/>
    <p:sldId id="280" r:id="rId25"/>
    <p:sldId id="287" r:id="rId26"/>
    <p:sldId id="288" r:id="rId27"/>
    <p:sldId id="289" r:id="rId28"/>
    <p:sldId id="290" r:id="rId29"/>
    <p:sldId id="302" r:id="rId30"/>
    <p:sldId id="29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C1EA3-2BBA-4203-BF81-DAE01387929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91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79413" y="4776581"/>
            <a:ext cx="814234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413" y="5549371"/>
            <a:ext cx="8282866" cy="1397306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Larson (Berkeley), </a:t>
            </a:r>
            <a:r>
              <a:rPr lang="en-US" altLang="en-US" sz="12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Pattersen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2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UiA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Discussing NoSQL databases is complicated </a:t>
            </a:r>
            <a:br>
              <a:rPr lang="en-US" altLang="en-US" dirty="0" smtClean="0"/>
            </a:br>
            <a:r>
              <a:rPr lang="en-US" altLang="en-US" dirty="0" smtClean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/>
            <a:r>
              <a:rPr lang="en-US" altLang="en-US" dirty="0" smtClean="0"/>
              <a:t>Sorted ordered Column Store</a:t>
            </a:r>
          </a:p>
          <a:p>
            <a:pPr marL="342900" lvl="1" indent="0"/>
            <a:r>
              <a:rPr lang="en-US" dirty="0" smtClean="0"/>
              <a:t>Optimized </a:t>
            </a:r>
            <a:r>
              <a:rPr lang="en-US" dirty="0"/>
              <a:t>for queries over large datasets, and store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columns </a:t>
            </a:r>
            <a:r>
              <a:rPr lang="en-US" dirty="0"/>
              <a:t>of data together, instead of rows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Document databases: </a:t>
            </a:r>
          </a:p>
          <a:p>
            <a:pPr marL="342900" lvl="1" indent="0"/>
            <a:r>
              <a:rPr lang="en-US" dirty="0" smtClean="0"/>
              <a:t>pair </a:t>
            </a:r>
            <a:r>
              <a:rPr lang="en-US" dirty="0"/>
              <a:t>each key with a complex data structure known as a document.</a:t>
            </a:r>
            <a:r>
              <a:rPr lang="en-US" altLang="en-US" dirty="0" smtClean="0"/>
              <a:t> </a:t>
            </a:r>
          </a:p>
          <a:p>
            <a:pPr marL="0" indent="0"/>
            <a:r>
              <a:rPr lang="en-US" altLang="en-US" dirty="0" smtClean="0"/>
              <a:t>Key-Value Store : 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the simplest NoSQL databases. Every single item in the database is stored as an attribute name (or 'key'), together with its value. 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Graph Databases :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used to store information about networks of data, such as social connections.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  <a:endParaRPr lang="en-US" dirty="0" smtClean="0"/>
          </a:p>
          <a:p>
            <a:pPr lvl="1"/>
            <a:r>
              <a:rPr lang="en-US" dirty="0" smtClean="0"/>
              <a:t>Loosely </a:t>
            </a:r>
            <a:r>
              <a:rPr lang="en-US" dirty="0"/>
              <a:t>structured sets of key/value pairs in documents, e.g., XML, JSON, BSON </a:t>
            </a:r>
          </a:p>
          <a:p>
            <a:pPr lvl="1"/>
            <a:r>
              <a:rPr lang="en-US" dirty="0" smtClean="0"/>
              <a:t>Encapsulate </a:t>
            </a:r>
            <a:r>
              <a:rPr lang="en-US" dirty="0"/>
              <a:t>and encode data in some standard formats or encodings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addressed in the database via a unique key 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/>
              <a:t>are treated as a whole, avoiding splitting a document into its constituent name/value pairs </a:t>
            </a:r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/>
              <a:t>documents retrieving by keys or contents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smtClean="0"/>
              <a:t>MongoDB </a:t>
            </a:r>
            <a:r>
              <a:rPr lang="en-US" dirty="0"/>
              <a:t>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 smtClean="0"/>
              <a:t>CouchDB</a:t>
            </a:r>
            <a:r>
              <a:rPr lang="en-US" dirty="0" smtClean="0"/>
              <a:t> </a:t>
            </a:r>
            <a:r>
              <a:rPr lang="en-US" dirty="0"/>
              <a:t>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556793"/>
            <a:ext cx="4928118" cy="4845596"/>
          </a:xfrm>
        </p:spPr>
        <p:txBody>
          <a:bodyPr/>
          <a:lstStyle/>
          <a:p>
            <a:r>
              <a:rPr lang="en-US" sz="2000" dirty="0"/>
              <a:t>The central concept </a:t>
            </a:r>
            <a:r>
              <a:rPr lang="en-US" sz="2000" dirty="0" smtClean="0"/>
              <a:t>is </a:t>
            </a:r>
            <a:r>
              <a:rPr lang="en-US" sz="2000" dirty="0"/>
              <a:t>the notion of a "</a:t>
            </a:r>
            <a:r>
              <a:rPr lang="en-US" sz="2000" dirty="0" smtClean="0"/>
              <a:t>document“ which corresponds to a row in RDBMS.</a:t>
            </a:r>
            <a:endParaRPr lang="en-US" sz="1000" dirty="0" smtClean="0"/>
          </a:p>
          <a:p>
            <a:r>
              <a:rPr lang="en-US" sz="2000" dirty="0" smtClean="0"/>
              <a:t>A document comes in some </a:t>
            </a:r>
            <a:r>
              <a:rPr lang="en-US" sz="2000" dirty="0"/>
              <a:t>standard </a:t>
            </a:r>
            <a:r>
              <a:rPr lang="en-US" sz="2000" dirty="0" smtClean="0"/>
              <a:t>formats like JSON (BSON). </a:t>
            </a:r>
            <a:endParaRPr lang="en-US" sz="1000" dirty="0"/>
          </a:p>
          <a:p>
            <a:r>
              <a:rPr lang="en-US" sz="2000" dirty="0" smtClean="0"/>
              <a:t>Documents </a:t>
            </a:r>
            <a:r>
              <a:rPr lang="en-US" sz="2000" dirty="0"/>
              <a:t>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</a:t>
            </a:r>
            <a:r>
              <a:rPr lang="en-US" sz="2000" dirty="0" smtClean="0"/>
              <a:t>document</a:t>
            </a:r>
            <a:r>
              <a:rPr lang="en-US" sz="2000" dirty="0"/>
              <a:t>.</a:t>
            </a:r>
            <a:endParaRPr lang="en-US" sz="1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database offers an API or query language that retrieves documents based on their contents</a:t>
            </a:r>
            <a:r>
              <a:rPr lang="en-US" sz="2000" dirty="0" smtClean="0"/>
              <a:t>.</a:t>
            </a:r>
            <a:endParaRPr lang="en-US" sz="1000" dirty="0" smtClean="0"/>
          </a:p>
          <a:p>
            <a:r>
              <a:rPr lang="en-US" sz="2000" dirty="0" smtClean="0"/>
              <a:t>Documents </a:t>
            </a:r>
            <a:r>
              <a:rPr lang="en-US" sz="2000" dirty="0"/>
              <a:t>are schema free, i.e., different documents can have structures and schema that differ from one another. </a:t>
            </a:r>
            <a:r>
              <a:rPr lang="en-US" sz="2000" dirty="0" smtClean="0"/>
              <a:t>(An RDBMS requires </a:t>
            </a:r>
            <a:r>
              <a:rPr lang="en-US" sz="2000" dirty="0"/>
              <a:t>that each row contain the same columns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7" y="1556793"/>
            <a:ext cx="3632816" cy="29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date: </a:t>
            </a:r>
            <a:r>
              <a:rPr lang="en-US" dirty="0" err="1" smtClean="0"/>
              <a:t>ISODate</a:t>
            </a:r>
            <a:r>
              <a:rPr lang="en-US" dirty="0" smtClean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body: "This </a:t>
            </a:r>
            <a:r>
              <a:rPr lang="en-US" dirty="0" err="1" smtClean="0"/>
              <a:t>arti</a:t>
            </a:r>
            <a:r>
              <a:rPr lang="en-US" dirty="0" smtClean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</a:t>
            </a:r>
            <a:r>
              <a:rPr lang="en-US" dirty="0" err="1" smtClean="0"/>
              <a:t>php|architect's</a:t>
            </a:r>
            <a:r>
              <a:rPr lang="en-US" dirty="0" smtClean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isbn</a:t>
            </a:r>
            <a:r>
              <a:rPr lang="en-US" dirty="0" smtClean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 smtClean="0"/>
              <a:t>Store </a:t>
            </a:r>
            <a:r>
              <a:rPr lang="en-US" dirty="0"/>
              <a:t>data as maps </a:t>
            </a:r>
          </a:p>
          <a:p>
            <a:pPr lvl="1"/>
            <a:r>
              <a:rPr lang="en-US" dirty="0" err="1" smtClean="0"/>
              <a:t>HashMaps</a:t>
            </a:r>
            <a:r>
              <a:rPr lang="en-US" dirty="0" smtClean="0"/>
              <a:t> </a:t>
            </a:r>
            <a:r>
              <a:rPr lang="en-US" dirty="0"/>
              <a:t>or associative arrays 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 very </a:t>
            </a:r>
            <a:r>
              <a:rPr lang="en-US" dirty="0" smtClean="0"/>
              <a:t>efficient </a:t>
            </a:r>
            <a:r>
              <a:rPr lang="en-US" dirty="0"/>
              <a:t>average running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algorithm for accessing data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err="1" smtClean="0"/>
              <a:t>Couchbase</a:t>
            </a:r>
            <a:r>
              <a:rPr lang="en-US" dirty="0" smtClean="0"/>
              <a:t> </a:t>
            </a:r>
            <a:r>
              <a:rPr lang="en-US" dirty="0"/>
              <a:t>(Zynga, Vimeo, NAVTEQ, ...) </a:t>
            </a:r>
          </a:p>
          <a:p>
            <a:pPr lvl="1"/>
            <a:r>
              <a:rPr lang="en-US" dirty="0" err="1" smtClean="0"/>
              <a:t>Redis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Amazon </a:t>
            </a:r>
            <a:r>
              <a:rPr lang="en-US" dirty="0"/>
              <a:t>Dynamo (Amazon, Elsevier,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IMDb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Apache </a:t>
            </a:r>
            <a:r>
              <a:rPr lang="en-US" dirty="0"/>
              <a:t>Cassandra (Facebook, Digg,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Reddit</a:t>
            </a:r>
            <a:r>
              <a:rPr lang="en-US" dirty="0"/>
              <a:t>, Twitter,...) </a:t>
            </a:r>
          </a:p>
          <a:p>
            <a:pPr lvl="1"/>
            <a:r>
              <a:rPr lang="en-US" dirty="0" smtClean="0"/>
              <a:t>Voldemort </a:t>
            </a:r>
            <a:r>
              <a:rPr lang="en-US" dirty="0"/>
              <a:t>(LinkedIn, eBay, …) </a:t>
            </a:r>
          </a:p>
          <a:p>
            <a:pPr lvl="1"/>
            <a:r>
              <a:rPr lang="en-US" dirty="0" err="1" smtClean="0"/>
              <a:t>Riak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38" y="1541540"/>
            <a:ext cx="3738282" cy="34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 smtClean="0"/>
              <a:t>Data efficiently </a:t>
            </a:r>
            <a:r>
              <a:rPr lang="en-US" dirty="0"/>
              <a:t>stored </a:t>
            </a:r>
          </a:p>
          <a:p>
            <a:pPr lvl="1"/>
            <a:r>
              <a:rPr lang="en-US" dirty="0" smtClean="0"/>
              <a:t>Avoids </a:t>
            </a:r>
            <a:r>
              <a:rPr lang="en-US" dirty="0"/>
              <a:t>consuming space for storing </a:t>
            </a:r>
            <a:r>
              <a:rPr lang="en-US" dirty="0" smtClean="0"/>
              <a:t>nulls</a:t>
            </a:r>
          </a:p>
          <a:p>
            <a:pPr lvl="1"/>
            <a:r>
              <a:rPr lang="en-US" dirty="0" smtClean="0"/>
              <a:t>Columns </a:t>
            </a:r>
            <a:r>
              <a:rPr lang="en-US" dirty="0"/>
              <a:t>are grouped in column-families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isn’t stored as a single table but is stored by </a:t>
            </a:r>
            <a:r>
              <a:rPr lang="en-US" dirty="0" smtClean="0"/>
              <a:t>column families</a:t>
            </a:r>
          </a:p>
          <a:p>
            <a:pPr lvl="1"/>
            <a:r>
              <a:rPr lang="en-US" dirty="0" smtClean="0"/>
              <a:t>Unit </a:t>
            </a:r>
            <a:r>
              <a:rPr lang="en-US" dirty="0"/>
              <a:t>of data is a set of key/value pairs </a:t>
            </a:r>
          </a:p>
          <a:p>
            <a:pPr lvl="2"/>
            <a:r>
              <a:rPr lang="en-US" dirty="0" smtClean="0"/>
              <a:t>Identified </a:t>
            </a:r>
            <a:r>
              <a:rPr lang="en-US" dirty="0"/>
              <a:t>by “row-key” </a:t>
            </a:r>
          </a:p>
          <a:p>
            <a:pPr lvl="2"/>
            <a:r>
              <a:rPr lang="en-US" dirty="0" smtClean="0"/>
              <a:t>Ordered </a:t>
            </a:r>
            <a:r>
              <a:rPr lang="en-US" dirty="0"/>
              <a:t>and sorted based on </a:t>
            </a:r>
            <a:r>
              <a:rPr lang="en-US" dirty="0" smtClean="0"/>
              <a:t>row-key</a:t>
            </a:r>
          </a:p>
          <a:p>
            <a:r>
              <a:rPr lang="en-US" dirty="0" smtClean="0"/>
              <a:t>Notable for: </a:t>
            </a:r>
          </a:p>
          <a:p>
            <a:pPr lvl="1"/>
            <a:r>
              <a:rPr lang="en-US" dirty="0" smtClean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Google's </a:t>
            </a:r>
            <a:r>
              <a:rPr lang="en-US" dirty="0"/>
              <a:t>services) 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Hulu</a:t>
            </a:r>
            <a:r>
              <a:rPr lang="en-US" dirty="0"/>
              <a:t>, Yahoo!, ...)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13" y="3539928"/>
            <a:ext cx="4356119" cy="29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Graph Databases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Graph-oriented</a:t>
            </a:r>
          </a:p>
          <a:p>
            <a:r>
              <a:rPr lang="en-US" dirty="0" smtClean="0"/>
              <a:t>Everything </a:t>
            </a:r>
            <a:r>
              <a:rPr lang="en-US" dirty="0"/>
              <a:t>is stored </a:t>
            </a:r>
            <a:r>
              <a:rPr lang="en-US" dirty="0" smtClean="0"/>
              <a:t>as an </a:t>
            </a:r>
            <a:r>
              <a:rPr lang="en-US" dirty="0"/>
              <a:t>edge, a node or an attribute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node and edge can have any number of attributes.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nodes and edges can be labelled</a:t>
            </a:r>
            <a:r>
              <a:rPr lang="en-US" dirty="0" smtClean="0"/>
              <a:t>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Graph Model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564" y="3086903"/>
            <a:ext cx="1200727" cy="12007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21581" y="1616012"/>
            <a:ext cx="1200727" cy="12007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70399" y="4253346"/>
            <a:ext cx="1200727" cy="12007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7"/>
          </p:cNvCxnSpPr>
          <p:nvPr/>
        </p:nvCxnSpPr>
        <p:spPr>
          <a:xfrm flipH="1">
            <a:off x="5495284" y="2816739"/>
            <a:ext cx="1526661" cy="1612449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8" idx="2"/>
          </p:cNvCxnSpPr>
          <p:nvPr/>
        </p:nvCxnSpPr>
        <p:spPr>
          <a:xfrm>
            <a:off x="2209449" y="4111788"/>
            <a:ext cx="2260950" cy="741922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7" idx="3"/>
          </p:cNvCxnSpPr>
          <p:nvPr/>
        </p:nvCxnSpPr>
        <p:spPr>
          <a:xfrm flipV="1">
            <a:off x="2385291" y="2640897"/>
            <a:ext cx="4212132" cy="1046370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7"/>
            <a:endCxn id="7" idx="2"/>
          </p:cNvCxnSpPr>
          <p:nvPr/>
        </p:nvCxnSpPr>
        <p:spPr>
          <a:xfrm flipV="1">
            <a:off x="2209449" y="2216376"/>
            <a:ext cx="4212132" cy="1046369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6" idx="0"/>
          </p:cNvCxnSpPr>
          <p:nvPr/>
        </p:nvCxnSpPr>
        <p:spPr>
          <a:xfrm flipH="1">
            <a:off x="1784928" y="1791854"/>
            <a:ext cx="4812495" cy="1295049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857575">
            <a:off x="3621690" y="2989539"/>
            <a:ext cx="1628148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TRAVELS_WITH</a:t>
            </a:r>
          </a:p>
        </p:txBody>
      </p:sp>
      <p:sp>
        <p:nvSpPr>
          <p:cNvPr id="13" name="TextBox 12"/>
          <p:cNvSpPr txBox="1"/>
          <p:nvPr/>
        </p:nvSpPr>
        <p:spPr>
          <a:xfrm rot="20820633">
            <a:off x="3323818" y="2242616"/>
            <a:ext cx="1628148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TRAVELS_WITH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20857575">
            <a:off x="3627879" y="2664378"/>
            <a:ext cx="1095249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LOVES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150949">
            <a:off x="2583639" y="4289386"/>
            <a:ext cx="1335873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TRAVELS_IN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0321" y="1847044"/>
            <a:ext cx="2123974" cy="738664"/>
          </a:xfrm>
          <a:prstGeom prst="rect">
            <a:avLst/>
          </a:prstGeom>
          <a:solidFill>
            <a:srgbClr val="FFFFFF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name: the Doctor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age: 907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species: Time Lord</a:t>
            </a:r>
            <a:endParaRPr lang="en-US" sz="14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796" y="3425657"/>
            <a:ext cx="1908495" cy="523220"/>
          </a:xfrm>
          <a:prstGeom prst="rect">
            <a:avLst/>
          </a:prstGeom>
          <a:solidFill>
            <a:srgbClr val="FFFFFF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first name: Rose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late name: Tyler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0399" y="4606324"/>
            <a:ext cx="1800756" cy="523220"/>
          </a:xfrm>
          <a:prstGeom prst="rect">
            <a:avLst/>
          </a:prstGeom>
          <a:solidFill>
            <a:srgbClr val="FFFFFF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vehicle: </a:t>
            </a:r>
            <a:r>
              <a:rPr lang="en-US" sz="1400" dirty="0" err="1" smtClean="0">
                <a:solidFill>
                  <a:prstClr val="black"/>
                </a:solidFill>
                <a:latin typeface="Courier New"/>
                <a:cs typeface="Courier New"/>
              </a:rPr>
              <a:t>tardis</a:t>
            </a:r>
            <a:endParaRPr lang="en-US" sz="140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ourier New"/>
                <a:cs typeface="Courier New"/>
              </a:rPr>
              <a:t>model: Type 40</a:t>
            </a:r>
          </a:p>
        </p:txBody>
      </p:sp>
      <p:sp>
        <p:nvSpPr>
          <p:cNvPr id="22" name="TextBox 21"/>
          <p:cNvSpPr txBox="1"/>
          <p:nvPr/>
        </p:nvSpPr>
        <p:spPr>
          <a:xfrm rot="18971581">
            <a:off x="5576933" y="3213051"/>
            <a:ext cx="1363131" cy="64633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BORROWED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year: 1963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63779" y="6290314"/>
            <a:ext cx="7772400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Slide copied from a presentation made by</a:t>
            </a:r>
            <a:br>
              <a:rPr lang="en-US" dirty="0" smtClean="0"/>
            </a:br>
            <a:r>
              <a:rPr lang="en-US" b="1" dirty="0" smtClean="0"/>
              <a:t>Jim Webber</a:t>
            </a:r>
            <a:br>
              <a:rPr lang="en-US" b="1" dirty="0" smtClean="0"/>
            </a:br>
            <a:r>
              <a:rPr lang="en-US" dirty="0" smtClean="0"/>
              <a:t>Neo4J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37775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</a:t>
            </a:r>
            <a:r>
              <a:rPr lang="en-US" altLang="en-US" dirty="0" smtClean="0"/>
              <a:t>distributed</a:t>
            </a:r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/>
              <a:t>DBMSs are best designed to run well on a “single” machine 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upgrade the server with faster CPUs or more memory </a:t>
            </a:r>
            <a:r>
              <a:rPr lang="en-US" dirty="0" smtClean="0"/>
              <a:t>known as  ‘scaling up’ or ‘Vertical scaling’</a:t>
            </a:r>
            <a:endParaRPr lang="en-US" dirty="0"/>
          </a:p>
          <a:p>
            <a:r>
              <a:rPr lang="en-US" dirty="0" smtClean="0"/>
              <a:t>NoSQL </a:t>
            </a:r>
            <a:r>
              <a:rPr lang="en-US" dirty="0"/>
              <a:t>solutions are designed to run on clusters </a:t>
            </a:r>
            <a:r>
              <a:rPr lang="en-US" dirty="0" smtClean="0"/>
              <a:t>or multi-node database solutions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add more machines to the </a:t>
            </a:r>
            <a:r>
              <a:rPr lang="en-US" dirty="0" smtClean="0"/>
              <a:t>cluster, Known </a:t>
            </a:r>
            <a:r>
              <a:rPr lang="en-US" dirty="0"/>
              <a:t>as ‘scaling out’ or ‘horizontal scaling</a:t>
            </a:r>
            <a:r>
              <a:rPr lang="en-US" dirty="0" smtClean="0"/>
              <a:t>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 smtClean="0"/>
              <a:t>Sharding</a:t>
            </a:r>
            <a:r>
              <a:rPr lang="en-US" altLang="en-US" sz="1900" dirty="0" smtClean="0"/>
              <a:t> (partitioning)</a:t>
            </a:r>
            <a:endParaRPr lang="en-US" altLang="en-US" sz="19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NoSQL databases are currently a hot topic in some parts of computing, with over a hundred </a:t>
            </a:r>
            <a:br>
              <a:rPr lang="en-US" altLang="en-US" dirty="0" smtClean="0"/>
            </a:br>
            <a:r>
              <a:rPr lang="en-US" altLang="en-US" dirty="0" smtClean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Scaling RDBMS – Master/Slave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Master-Slave</a:t>
            </a:r>
          </a:p>
          <a:p>
            <a:pPr lvl="1"/>
            <a:r>
              <a:rPr lang="en-US" altLang="en-US" sz="220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/>
              <a:t>Critical reads may be incorrect as writes may not have been propagated down</a:t>
            </a:r>
          </a:p>
          <a:p>
            <a:pPr lvl="1"/>
            <a:r>
              <a:rPr lang="en-US" altLang="en-US" sz="2200"/>
              <a:t>Large data sets can pose problems as master needs to duplicate data to slaves</a:t>
            </a:r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Sharding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DB distributed across multiple machines needs to know in what machine a piece of data is stored or must be stored </a:t>
            </a:r>
          </a:p>
          <a:p>
            <a:r>
              <a:rPr lang="en-US" dirty="0"/>
              <a:t>A </a:t>
            </a:r>
            <a:r>
              <a:rPr lang="en-US" dirty="0" err="1"/>
              <a:t>sharding</a:t>
            </a:r>
            <a:r>
              <a:rPr lang="en-US" dirty="0"/>
              <a:t> system makes this decision for each row, using its key </a:t>
            </a:r>
          </a:p>
          <a:p>
            <a:r>
              <a:rPr lang="en-US" dirty="0"/>
              <a:t>The main issue is to decide a rule for mapping any key to the corresponding shard </a:t>
            </a:r>
          </a:p>
          <a:p>
            <a:pPr lvl="1"/>
            <a:r>
              <a:rPr lang="en-US" dirty="0"/>
              <a:t>The rule must not introduce too much extra complexity and lookup cost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rule must be flexible to adapt to changes in the cluster and data amount growing</a:t>
            </a:r>
            <a:endParaRPr lang="en-US" altLang="en-US" sz="600" dirty="0"/>
          </a:p>
          <a:p>
            <a:pPr marL="342900" lvl="1" indent="0"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61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RDBMSs </a:t>
            </a:r>
            <a:r>
              <a:rPr lang="en-US" dirty="0"/>
              <a:t>are based on ACID (Atomicity, Consistency, Isolation, and Durability) </a:t>
            </a:r>
            <a:r>
              <a:rPr lang="en-US" dirty="0" smtClean="0"/>
              <a:t>properties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</a:t>
            </a:r>
            <a:r>
              <a:rPr lang="en-US" dirty="0"/>
              <a:t>NoSQL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Does </a:t>
            </a:r>
            <a:r>
              <a:rPr lang="en-US" sz="2000" dirty="0"/>
              <a:t>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some cases completely ignores them 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In </a:t>
            </a:r>
            <a:r>
              <a:rPr lang="en-US" dirty="0"/>
              <a:t>distributed parallel systems it is </a:t>
            </a:r>
            <a:r>
              <a:rPr lang="en-US" dirty="0" smtClean="0"/>
              <a:t>difficult/impossible </a:t>
            </a:r>
            <a:r>
              <a:rPr lang="en-US" dirty="0"/>
              <a:t>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Long-running </a:t>
            </a:r>
            <a:r>
              <a:rPr lang="en-US" sz="2000" dirty="0"/>
              <a:t>transactions don't work because keeping resources blocked for a long time is not practical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 smtClean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B</a:t>
            </a:r>
            <a:r>
              <a:rPr lang="en-US" altLang="en-US" sz="2400" dirty="0" smtClean="0"/>
              <a:t>asically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S</a:t>
            </a:r>
            <a:r>
              <a:rPr lang="en-US" altLang="en-US" sz="2400" dirty="0" smtClean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E</a:t>
            </a:r>
            <a:r>
              <a:rPr lang="en-US" altLang="en-US" sz="2400" dirty="0" smtClean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 smtClean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At </a:t>
            </a:r>
            <a:r>
              <a:rPr lang="en-US" dirty="0"/>
              <a:t>most two of the following three can be maximized at one time </a:t>
            </a:r>
          </a:p>
          <a:p>
            <a:r>
              <a:rPr lang="en-US" dirty="0" smtClean="0"/>
              <a:t>Consistency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client has the same view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</a:p>
          <a:p>
            <a:r>
              <a:rPr lang="en-US" dirty="0" smtClean="0"/>
              <a:t>Availability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client can always read and </a:t>
            </a:r>
            <a:r>
              <a:rPr lang="en-US" dirty="0" smtClean="0"/>
              <a:t>write </a:t>
            </a:r>
          </a:p>
          <a:p>
            <a:r>
              <a:rPr lang="en-US" dirty="0" smtClean="0"/>
              <a:t>Partition </a:t>
            </a:r>
            <a:r>
              <a:rPr lang="en-US" dirty="0"/>
              <a:t>tolerance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works well across distributed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</a:t>
            </a:r>
            <a:r>
              <a:rPr lang="en-US" dirty="0"/>
              <a:t>networks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04" y="3192082"/>
            <a:ext cx="4135499" cy="3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Theorem: Two out of Three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 smtClean="0"/>
              <a:t>The </a:t>
            </a:r>
            <a:r>
              <a:rPr lang="en-US" dirty="0"/>
              <a:t>choices could be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Availability </a:t>
            </a:r>
            <a:r>
              <a:rPr lang="en-US" dirty="0"/>
              <a:t>is compromised but consistency and partition tolerance are preferred over it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has little or no partition tolerance. Consistency and availability are preferred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Consistency </a:t>
            </a:r>
            <a:r>
              <a:rPr lang="en-US" dirty="0"/>
              <a:t>is compromised but systems are always available and can work when parts of it are partitioned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Option 1: compromising on availability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Usual choice for transactional RDBMS under horizontal scaling </a:t>
            </a:r>
            <a:endParaRPr lang="en-US" dirty="0" smtClean="0"/>
          </a:p>
          <a:p>
            <a:r>
              <a:rPr lang="en-US" dirty="0" smtClean="0"/>
              <a:t>Availability </a:t>
            </a:r>
            <a:r>
              <a:rPr lang="en-US" dirty="0"/>
              <a:t>is </a:t>
            </a:r>
            <a:r>
              <a:rPr lang="en-US" dirty="0" smtClean="0"/>
              <a:t>affected </a:t>
            </a:r>
            <a:r>
              <a:rPr lang="en-US" dirty="0"/>
              <a:t>by many factors, including: </a:t>
            </a:r>
          </a:p>
          <a:p>
            <a:pPr lvl="1"/>
            <a:r>
              <a:rPr lang="en-US" dirty="0" smtClean="0"/>
              <a:t>Delays </a:t>
            </a:r>
            <a:r>
              <a:rPr lang="en-US" dirty="0"/>
              <a:t>due to network lag 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bottlenecks 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starvation 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failure leading to partitioning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Option 2: compromising on partition tolerance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Modern interpretation of the theorem is: during a network partition, a distributed system must choose either Consistency or Availability 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a system that is not Partition-tolerant will, by definition, be forced to give up Consistency or Availability during a partition 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Werner </a:t>
            </a:r>
            <a:r>
              <a:rPr lang="en-US" dirty="0" err="1"/>
              <a:t>Vogels</a:t>
            </a:r>
            <a:r>
              <a:rPr lang="en-US" dirty="0"/>
              <a:t>, Amazon CTO</a:t>
            </a:r>
          </a:p>
          <a:p>
            <a:pPr lvl="1"/>
            <a:r>
              <a:rPr lang="en-US" dirty="0"/>
              <a:t>“An important observation is that in larger distributed-scale systems, network partitions are a given; therefore, </a:t>
            </a:r>
            <a:r>
              <a:rPr lang="en-US" b="1" dirty="0"/>
              <a:t>consistency and availability cannot be achieved at the same time</a:t>
            </a:r>
            <a:r>
              <a:rPr lang="en-US" dirty="0"/>
              <a:t>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Option 3: compromising on Consistency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Dropping strong consistency we get weak consistency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accept “eventual consistency” </a:t>
            </a:r>
          </a:p>
          <a:p>
            <a:r>
              <a:rPr lang="en-US" dirty="0" smtClean="0"/>
              <a:t>Eventual </a:t>
            </a:r>
            <a:r>
              <a:rPr lang="en-US" dirty="0"/>
              <a:t>consistency could be interpreted in two ways 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a </a:t>
            </a:r>
            <a:r>
              <a:rPr lang="en-US" dirty="0" smtClean="0"/>
              <a:t>sufficiently </a:t>
            </a:r>
            <a:r>
              <a:rPr lang="en-US" dirty="0"/>
              <a:t>long period of time, over which no updates are sent, one can expect that all updates will, eventually, propagate through the system and all the replicas will be consistent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presence of continuing updates, an accepted update eventually either reaches a replica or the replica retires from service </a:t>
            </a:r>
          </a:p>
          <a:p>
            <a:r>
              <a:rPr lang="en-US" dirty="0" smtClean="0"/>
              <a:t>Eventual </a:t>
            </a:r>
            <a:r>
              <a:rPr lang="en-US" dirty="0"/>
              <a:t>consistency takes us to the BASE approach </a:t>
            </a:r>
          </a:p>
          <a:p>
            <a:pPr lvl="1"/>
            <a:r>
              <a:rPr lang="en-US" dirty="0" smtClean="0"/>
              <a:t>Basically </a:t>
            </a:r>
            <a:r>
              <a:rPr lang="en-US" dirty="0"/>
              <a:t>Available Soft-state Eventually consistent</a:t>
            </a:r>
            <a:endParaRPr lang="en-US" alt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30586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or Availability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Performance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database has its advantages and disadvantages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 type of tasks (and preferences) to </a:t>
            </a:r>
            <a:r>
              <a:rPr lang="en-US" dirty="0" smtClean="0"/>
              <a:t>accomplish</a:t>
            </a:r>
          </a:p>
          <a:p>
            <a:r>
              <a:rPr lang="en-US" dirty="0" smtClean="0"/>
              <a:t>NoSQL </a:t>
            </a:r>
            <a:r>
              <a:rPr lang="en-US" dirty="0"/>
              <a:t>is a set of concepts, ideas, technologies, and software dealing with </a:t>
            </a:r>
          </a:p>
          <a:p>
            <a:pPr lvl="1"/>
            <a:r>
              <a:rPr lang="en-US" dirty="0" smtClean="0"/>
              <a:t>Big </a:t>
            </a:r>
            <a:r>
              <a:rPr lang="en-US" dirty="0"/>
              <a:t>data </a:t>
            </a:r>
          </a:p>
          <a:p>
            <a:pPr lvl="1"/>
            <a:r>
              <a:rPr lang="en-US" dirty="0" smtClean="0"/>
              <a:t>Sparse </a:t>
            </a:r>
            <a:r>
              <a:rPr lang="en-US" dirty="0"/>
              <a:t>un/semi-structured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horizontal scalability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parallel processing </a:t>
            </a:r>
            <a:endParaRPr lang="en-US" dirty="0" smtClean="0"/>
          </a:p>
          <a:p>
            <a:r>
              <a:rPr lang="en-US" dirty="0" smtClean="0"/>
              <a:t> Different </a:t>
            </a:r>
            <a:r>
              <a:rPr lang="en-US" dirty="0"/>
              <a:t>applications, goals, targets, approaches need </a:t>
            </a:r>
            <a:r>
              <a:rPr lang="en-US" dirty="0" smtClean="0"/>
              <a:t>different </a:t>
            </a:r>
            <a:r>
              <a:rPr lang="en-US" dirty="0"/>
              <a:t>NoSQL solutions </a:t>
            </a:r>
            <a:endParaRPr lang="en-US" alt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 SQL?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 smtClean="0"/>
              <a:t>No Relational</a:t>
            </a:r>
          </a:p>
          <a:p>
            <a:pPr lvl="1"/>
            <a:r>
              <a:rPr lang="en-US" dirty="0" smtClean="0"/>
              <a:t>No RDBMS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Only SQL </a:t>
            </a:r>
          </a:p>
          <a:p>
            <a:r>
              <a:rPr lang="en-US" dirty="0" smtClean="0"/>
              <a:t>NoSQL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umbrella term for all databases and data stores that don’t follow the RDBMS principles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class of products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collection of several (related) concepts about data storage and </a:t>
            </a: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NoSQL</a:t>
            </a:r>
            <a:r>
              <a:rPr lang="es-ES_tradnl" dirty="0" smtClean="0"/>
              <a:t> come </a:t>
            </a:r>
            <a:r>
              <a:rPr lang="es-ES_tradnl" dirty="0" err="1" smtClean="0"/>
              <a:t>from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NoSQL represents a new incarnation 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massively scalable Internet applications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distributed and parallel computing </a:t>
            </a:r>
            <a:endParaRPr lang="en-US" dirty="0" smtClean="0"/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Starts </a:t>
            </a:r>
            <a:r>
              <a:rPr lang="en-US" dirty="0"/>
              <a:t>with Google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research paper published in 2003 </a:t>
            </a:r>
          </a:p>
          <a:p>
            <a:pPr lvl="1"/>
            <a:r>
              <a:rPr lang="en-US" dirty="0" smtClean="0"/>
              <a:t>Continues </a:t>
            </a:r>
            <a:r>
              <a:rPr lang="en-US" dirty="0"/>
              <a:t>also thanks to Lucene's developers/Apache (Hadoop) and Amazon (Dynamo) 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NoSQL</a:t>
            </a:r>
            <a:r>
              <a:rPr lang="es-ES_tradnl" dirty="0" smtClean="0"/>
              <a:t> and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 smtClean="0"/>
              <a:t>How </a:t>
            </a:r>
            <a:r>
              <a:rPr lang="en-US" dirty="0"/>
              <a:t>much big are “big data”? 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few terabytes </a:t>
            </a:r>
            <a:r>
              <a:rPr lang="en-US" dirty="0" smtClean="0"/>
              <a:t>Enough </a:t>
            </a:r>
            <a:r>
              <a:rPr lang="en-US" dirty="0"/>
              <a:t>to start spanning multiple storage units </a:t>
            </a:r>
            <a:endParaRPr lang="en-US" dirty="0" smtClean="0"/>
          </a:p>
          <a:p>
            <a:r>
              <a:rPr lang="en-US" dirty="0" smtClean="0"/>
              <a:t>Challenges  </a:t>
            </a:r>
          </a:p>
          <a:p>
            <a:pPr lvl="1"/>
            <a:r>
              <a:rPr lang="en-US" dirty="0" smtClean="0"/>
              <a:t>Efficiently </a:t>
            </a:r>
            <a:r>
              <a:rPr lang="en-US" dirty="0"/>
              <a:t>storing and accessing large amounts of data is </a:t>
            </a:r>
            <a:r>
              <a:rPr lang="en-US" dirty="0" smtClean="0"/>
              <a:t>difficult, </a:t>
            </a:r>
            <a:r>
              <a:rPr lang="en-US" dirty="0"/>
              <a:t>even more considering fault tolerance and backups </a:t>
            </a:r>
          </a:p>
          <a:p>
            <a:pPr lvl="1"/>
            <a:r>
              <a:rPr lang="en-US" dirty="0" smtClean="0"/>
              <a:t>Manipulating </a:t>
            </a:r>
            <a:r>
              <a:rPr lang="en-US" dirty="0"/>
              <a:t>large data sets involves running immensely parallel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Managing </a:t>
            </a:r>
            <a:r>
              <a:rPr lang="en-US" dirty="0"/>
              <a:t>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</a:t>
            </a:r>
            <a:r>
              <a:rPr lang="en-US" dirty="0" smtClean="0"/>
              <a:t>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Why</a:t>
            </a:r>
            <a:r>
              <a:rPr lang="es-ES_tradnl" dirty="0" smtClean="0"/>
              <a:t> are RDBMS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suitable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 smtClean="0"/>
              <a:t>RDBMSs </a:t>
            </a:r>
            <a:r>
              <a:rPr lang="en-US" dirty="0"/>
              <a:t>assume that data are </a:t>
            </a:r>
          </a:p>
          <a:p>
            <a:pPr lvl="1"/>
            <a:r>
              <a:rPr lang="en-US" dirty="0" smtClean="0"/>
              <a:t>Dense </a:t>
            </a:r>
          </a:p>
          <a:p>
            <a:pPr lvl="1"/>
            <a:r>
              <a:rPr lang="en-US" dirty="0" smtClean="0"/>
              <a:t>Largely </a:t>
            </a:r>
            <a:r>
              <a:rPr lang="en-US" dirty="0"/>
              <a:t>uniform (structured data) </a:t>
            </a:r>
          </a:p>
          <a:p>
            <a:r>
              <a:rPr lang="en-US" dirty="0" smtClean="0"/>
              <a:t>Data </a:t>
            </a:r>
            <a:r>
              <a:rPr lang="en-US" dirty="0"/>
              <a:t>coming from Internet are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and sparse </a:t>
            </a:r>
          </a:p>
          <a:p>
            <a:pPr lvl="1"/>
            <a:r>
              <a:rPr lang="en-US" dirty="0" smtClean="0"/>
              <a:t>Semi-structured </a:t>
            </a:r>
            <a:r>
              <a:rPr lang="en-US" dirty="0"/>
              <a:t>or unstructured </a:t>
            </a:r>
          </a:p>
          <a:p>
            <a:r>
              <a:rPr lang="en-US" dirty="0" smtClean="0"/>
              <a:t>With </a:t>
            </a:r>
            <a:r>
              <a:rPr lang="en-US" dirty="0"/>
              <a:t>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14367</TotalTime>
  <Words>1932</Words>
  <Application>Microsoft Office PowerPoint</Application>
  <PresentationFormat>On-screen Show (4:3)</PresentationFormat>
  <Paragraphs>270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NoSQL</vt:lpstr>
      <vt:lpstr>NoSQL!</vt:lpstr>
      <vt:lpstr>RDBMS Characteristics</vt:lpstr>
      <vt:lpstr>Transactions – ACID Properties</vt:lpstr>
      <vt:lpstr>NoSQL Definition</vt:lpstr>
      <vt:lpstr>No SQL?</vt:lpstr>
      <vt:lpstr>Where does NoSQL come from?</vt:lpstr>
      <vt:lpstr>NoSQL and Big Data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Property Graph Model</vt:lpstr>
      <vt:lpstr>Dealing with Big Data and Scalability</vt:lpstr>
      <vt:lpstr>Scaling RDBMS – Master/Slave</vt:lpstr>
      <vt:lpstr>Sharding</vt:lpstr>
      <vt:lpstr>NoSQL, No ACID</vt:lpstr>
      <vt:lpstr>BASE Transactions</vt:lpstr>
      <vt:lpstr>CAP Theorem</vt:lpstr>
      <vt:lpstr>CAP Theorem: Two out of Three</vt:lpstr>
      <vt:lpstr>Option 1: compromising on availability</vt:lpstr>
      <vt:lpstr>Option 2: compromising on partition tolerance</vt:lpstr>
      <vt:lpstr>Option 3: compromising on Consistency</vt:lpstr>
      <vt:lpstr>Consistency or Availability</vt:lpstr>
      <vt:lpstr>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443</cp:revision>
  <dcterms:created xsi:type="dcterms:W3CDTF">2009-12-29T10:39:27Z</dcterms:created>
  <dcterms:modified xsi:type="dcterms:W3CDTF">2018-07-16T18:35:35Z</dcterms:modified>
</cp:coreProperties>
</file>