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31"/>
  </p:notesMasterIdLst>
  <p:handoutMasterIdLst>
    <p:handoutMasterId r:id="rId32"/>
  </p:handoutMasterIdLst>
  <p:sldIdLst>
    <p:sldId id="311" r:id="rId2"/>
    <p:sldId id="317" r:id="rId3"/>
    <p:sldId id="318" r:id="rId4"/>
    <p:sldId id="319" r:id="rId5"/>
    <p:sldId id="320" r:id="rId6"/>
    <p:sldId id="321" r:id="rId7"/>
    <p:sldId id="322" r:id="rId8"/>
    <p:sldId id="323" r:id="rId9"/>
    <p:sldId id="324" r:id="rId10"/>
    <p:sldId id="312" r:id="rId11"/>
    <p:sldId id="313" r:id="rId12"/>
    <p:sldId id="314" r:id="rId13"/>
    <p:sldId id="315" r:id="rId14"/>
    <p:sldId id="316" r:id="rId15"/>
    <p:sldId id="325" r:id="rId16"/>
    <p:sldId id="297" r:id="rId17"/>
    <p:sldId id="261" r:id="rId18"/>
    <p:sldId id="293" r:id="rId19"/>
    <p:sldId id="298" r:id="rId20"/>
    <p:sldId id="303" r:id="rId21"/>
    <p:sldId id="299" r:id="rId22"/>
    <p:sldId id="300" r:id="rId23"/>
    <p:sldId id="291" r:id="rId24"/>
    <p:sldId id="306" r:id="rId25"/>
    <p:sldId id="307" r:id="rId26"/>
    <p:sldId id="326" r:id="rId27"/>
    <p:sldId id="308" r:id="rId28"/>
    <p:sldId id="309" r:id="rId29"/>
    <p:sldId id="310"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9486" autoAdjust="0"/>
  </p:normalViewPr>
  <p:slideViewPr>
    <p:cSldViewPr snapToGrid="0" snapToObjects="1">
      <p:cViewPr varScale="1">
        <p:scale>
          <a:sx n="100" d="100"/>
          <a:sy n="100" d="100"/>
        </p:scale>
        <p:origin x="-1860" y="-102"/>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80"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path Jayarathna" userId="aa7a8714-7736-4927-8c16-9ff815108838" providerId="ADAL" clId="{A92EAB33-BCFD-4A00-BA77-E8E0E1C63E4A}"/>
    <pc:docChg chg="modSld">
      <pc:chgData name="Sampath Jayarathna" userId="aa7a8714-7736-4927-8c16-9ff815108838" providerId="ADAL" clId="{A92EAB33-BCFD-4A00-BA77-E8E0E1C63E4A}" dt="2017-09-12T02:28:40.084" v="0" actId="20577"/>
      <pc:docMkLst>
        <pc:docMk/>
      </pc:docMkLst>
      <pc:sldChg chg="modSp">
        <pc:chgData name="Sampath Jayarathna" userId="aa7a8714-7736-4927-8c16-9ff815108838" providerId="ADAL" clId="{A92EAB33-BCFD-4A00-BA77-E8E0E1C63E4A}" dt="2017-09-12T02:28:40.084" v="0" actId="20577"/>
        <pc:sldMkLst>
          <pc:docMk/>
          <pc:sldMk cId="0" sldId="256"/>
        </pc:sldMkLst>
        <pc:spChg chg="mod">
          <ac:chgData name="Sampath Jayarathna" userId="aa7a8714-7736-4927-8c16-9ff815108838" providerId="ADAL" clId="{A92EAB33-BCFD-4A00-BA77-E8E0E1C63E4A}" dt="2017-09-12T02:28:40.084" v="0" actId="20577"/>
          <ac:spMkLst>
            <pc:docMk/>
            <pc:sldMk cId="0" sldId="256"/>
            <ac:spMk id="13314" creationId="{00000000-0000-0000-0000-000000000000}"/>
          </ac:spMkLst>
        </pc:spChg>
      </pc:sldChg>
    </pc:docChg>
  </pc:docChgLst>
  <pc:docChgLst>
    <pc:chgData name="Sampath Jayarathna" userId="aa7a8714-7736-4927-8c16-9ff815108838" providerId="ADAL" clId="{499EBE74-92CE-4708-B4D0-D68D5EA82886}"/>
    <pc:docChg chg="custSel addSld delSld modSld sldOrd">
      <pc:chgData name="Sampath Jayarathna" userId="aa7a8714-7736-4927-8c16-9ff815108838" providerId="ADAL" clId="{499EBE74-92CE-4708-B4D0-D68D5EA82886}" dt="2017-09-24T18:01:35.321" v="430"/>
      <pc:docMkLst>
        <pc:docMk/>
      </pc:docMkLst>
      <pc:sldChg chg="modSp">
        <pc:chgData name="Sampath Jayarathna" userId="aa7a8714-7736-4927-8c16-9ff815108838" providerId="ADAL" clId="{499EBE74-92CE-4708-B4D0-D68D5EA82886}" dt="2017-09-24T16:46:30.011" v="37" actId="20577"/>
        <pc:sldMkLst>
          <pc:docMk/>
          <pc:sldMk cId="0" sldId="256"/>
        </pc:sldMkLst>
        <pc:spChg chg="mod">
          <ac:chgData name="Sampath Jayarathna" userId="aa7a8714-7736-4927-8c16-9ff815108838" providerId="ADAL" clId="{499EBE74-92CE-4708-B4D0-D68D5EA82886}" dt="2017-09-24T16:46:12.246" v="36" actId="20577"/>
          <ac:spMkLst>
            <pc:docMk/>
            <pc:sldMk cId="0" sldId="256"/>
            <ac:spMk id="2" creationId="{00000000-0000-0000-0000-000000000000}"/>
          </ac:spMkLst>
        </pc:spChg>
        <pc:spChg chg="mod">
          <ac:chgData name="Sampath Jayarathna" userId="aa7a8714-7736-4927-8c16-9ff815108838" providerId="ADAL" clId="{499EBE74-92CE-4708-B4D0-D68D5EA82886}" dt="2017-09-24T16:46:30.011" v="37" actId="20577"/>
          <ac:spMkLst>
            <pc:docMk/>
            <pc:sldMk cId="0" sldId="256"/>
            <ac:spMk id="13314" creationId="{00000000-0000-0000-0000-000000000000}"/>
          </ac:spMkLst>
        </pc:spChg>
      </pc:sldChg>
      <pc:sldChg chg="modSp">
        <pc:chgData name="Sampath Jayarathna" userId="aa7a8714-7736-4927-8c16-9ff815108838" providerId="ADAL" clId="{499EBE74-92CE-4708-B4D0-D68D5EA82886}" dt="2017-09-24T16:47:41.258" v="48"/>
        <pc:sldMkLst>
          <pc:docMk/>
          <pc:sldMk cId="450086219" sldId="340"/>
        </pc:sldMkLst>
        <pc:spChg chg="mod">
          <ac:chgData name="Sampath Jayarathna" userId="aa7a8714-7736-4927-8c16-9ff815108838" providerId="ADAL" clId="{499EBE74-92CE-4708-B4D0-D68D5EA82886}" dt="2017-09-24T16:47:41.258" v="48"/>
          <ac:spMkLst>
            <pc:docMk/>
            <pc:sldMk cId="450086219" sldId="340"/>
            <ac:spMk id="3" creationId="{00000000-0000-0000-0000-000000000000}"/>
          </ac:spMkLst>
        </pc:spChg>
      </pc:sldChg>
      <pc:sldChg chg="modAnim">
        <pc:chgData name="Sampath Jayarathna" userId="aa7a8714-7736-4927-8c16-9ff815108838" providerId="ADAL" clId="{499EBE74-92CE-4708-B4D0-D68D5EA82886}" dt="2017-09-24T17:25:22.242" v="406"/>
        <pc:sldMkLst>
          <pc:docMk/>
          <pc:sldMk cId="265880121" sldId="343"/>
        </pc:sldMkLst>
      </pc:sldChg>
      <pc:sldChg chg="modSp">
        <pc:chgData name="Sampath Jayarathna" userId="aa7a8714-7736-4927-8c16-9ff815108838" providerId="ADAL" clId="{499EBE74-92CE-4708-B4D0-D68D5EA82886}" dt="2017-09-24T16:59:45.445" v="86"/>
        <pc:sldMkLst>
          <pc:docMk/>
          <pc:sldMk cId="858178701" sldId="353"/>
        </pc:sldMkLst>
        <pc:spChg chg="mod">
          <ac:chgData name="Sampath Jayarathna" userId="aa7a8714-7736-4927-8c16-9ff815108838" providerId="ADAL" clId="{499EBE74-92CE-4708-B4D0-D68D5EA82886}" dt="2017-09-24T16:59:45.445" v="86"/>
          <ac:spMkLst>
            <pc:docMk/>
            <pc:sldMk cId="858178701" sldId="353"/>
            <ac:spMk id="3" creationId="{00000000-0000-0000-0000-000000000000}"/>
          </ac:spMkLst>
        </pc:spChg>
      </pc:sldChg>
      <pc:sldChg chg="del">
        <pc:chgData name="Sampath Jayarathna" userId="aa7a8714-7736-4927-8c16-9ff815108838" providerId="ADAL" clId="{499EBE74-92CE-4708-B4D0-D68D5EA82886}" dt="2017-09-12T15:04:08.729" v="1" actId="2696"/>
        <pc:sldMkLst>
          <pc:docMk/>
          <pc:sldMk cId="3814497085" sldId="372"/>
        </pc:sldMkLst>
      </pc:sldChg>
      <pc:sldChg chg="del">
        <pc:chgData name="Sampath Jayarathna" userId="aa7a8714-7736-4927-8c16-9ff815108838" providerId="ADAL" clId="{499EBE74-92CE-4708-B4D0-D68D5EA82886}" dt="2017-09-12T15:04:09.166" v="2" actId="2696"/>
        <pc:sldMkLst>
          <pc:docMk/>
          <pc:sldMk cId="410254146" sldId="373"/>
        </pc:sldMkLst>
      </pc:sldChg>
      <pc:sldChg chg="del">
        <pc:chgData name="Sampath Jayarathna" userId="aa7a8714-7736-4927-8c16-9ff815108838" providerId="ADAL" clId="{499EBE74-92CE-4708-B4D0-D68D5EA82886}" dt="2017-09-12T15:04:10.197" v="5" actId="2696"/>
        <pc:sldMkLst>
          <pc:docMk/>
          <pc:sldMk cId="2465032117" sldId="416"/>
        </pc:sldMkLst>
      </pc:sldChg>
      <pc:sldChg chg="del">
        <pc:chgData name="Sampath Jayarathna" userId="aa7a8714-7736-4927-8c16-9ff815108838" providerId="ADAL" clId="{499EBE74-92CE-4708-B4D0-D68D5EA82886}" dt="2017-09-12T15:04:10.431" v="6" actId="2696"/>
        <pc:sldMkLst>
          <pc:docMk/>
          <pc:sldMk cId="560557113" sldId="417"/>
        </pc:sldMkLst>
      </pc:sldChg>
      <pc:sldChg chg="del">
        <pc:chgData name="Sampath Jayarathna" userId="aa7a8714-7736-4927-8c16-9ff815108838" providerId="ADAL" clId="{499EBE74-92CE-4708-B4D0-D68D5EA82886}" dt="2017-09-12T15:04:10.931" v="7" actId="2696"/>
        <pc:sldMkLst>
          <pc:docMk/>
          <pc:sldMk cId="604490762" sldId="419"/>
        </pc:sldMkLst>
      </pc:sldChg>
      <pc:sldChg chg="del">
        <pc:chgData name="Sampath Jayarathna" userId="aa7a8714-7736-4927-8c16-9ff815108838" providerId="ADAL" clId="{499EBE74-92CE-4708-B4D0-D68D5EA82886}" dt="2017-09-12T15:04:11.227" v="8" actId="2696"/>
        <pc:sldMkLst>
          <pc:docMk/>
          <pc:sldMk cId="1281587551" sldId="420"/>
        </pc:sldMkLst>
      </pc:sldChg>
      <pc:sldChg chg="del">
        <pc:chgData name="Sampath Jayarathna" userId="aa7a8714-7736-4927-8c16-9ff815108838" providerId="ADAL" clId="{499EBE74-92CE-4708-B4D0-D68D5EA82886}" dt="2017-09-12T15:04:11.603" v="9" actId="2696"/>
        <pc:sldMkLst>
          <pc:docMk/>
          <pc:sldMk cId="1504104208" sldId="421"/>
        </pc:sldMkLst>
      </pc:sldChg>
      <pc:sldChg chg="del">
        <pc:chgData name="Sampath Jayarathna" userId="aa7a8714-7736-4927-8c16-9ff815108838" providerId="ADAL" clId="{499EBE74-92CE-4708-B4D0-D68D5EA82886}" dt="2017-09-12T15:04:11.994" v="10" actId="2696"/>
        <pc:sldMkLst>
          <pc:docMk/>
          <pc:sldMk cId="3480587755" sldId="422"/>
        </pc:sldMkLst>
      </pc:sldChg>
      <pc:sldChg chg="del">
        <pc:chgData name="Sampath Jayarathna" userId="aa7a8714-7736-4927-8c16-9ff815108838" providerId="ADAL" clId="{499EBE74-92CE-4708-B4D0-D68D5EA82886}" dt="2017-09-12T15:04:12.446" v="11" actId="2696"/>
        <pc:sldMkLst>
          <pc:docMk/>
          <pc:sldMk cId="1631321762" sldId="423"/>
        </pc:sldMkLst>
      </pc:sldChg>
      <pc:sldChg chg="del">
        <pc:chgData name="Sampath Jayarathna" userId="aa7a8714-7736-4927-8c16-9ff815108838" providerId="ADAL" clId="{499EBE74-92CE-4708-B4D0-D68D5EA82886}" dt="2017-09-12T15:04:12.821" v="12" actId="2696"/>
        <pc:sldMkLst>
          <pc:docMk/>
          <pc:sldMk cId="3371586983" sldId="424"/>
        </pc:sldMkLst>
      </pc:sldChg>
      <pc:sldChg chg="del">
        <pc:chgData name="Sampath Jayarathna" userId="aa7a8714-7736-4927-8c16-9ff815108838" providerId="ADAL" clId="{499EBE74-92CE-4708-B4D0-D68D5EA82886}" dt="2017-09-12T15:04:13.180" v="13" actId="2696"/>
        <pc:sldMkLst>
          <pc:docMk/>
          <pc:sldMk cId="617484425" sldId="426"/>
        </pc:sldMkLst>
      </pc:sldChg>
      <pc:sldChg chg="del">
        <pc:chgData name="Sampath Jayarathna" userId="aa7a8714-7736-4927-8c16-9ff815108838" providerId="ADAL" clId="{499EBE74-92CE-4708-B4D0-D68D5EA82886}" dt="2017-09-12T15:04:13.477" v="14" actId="2696"/>
        <pc:sldMkLst>
          <pc:docMk/>
          <pc:sldMk cId="2443456539" sldId="427"/>
        </pc:sldMkLst>
      </pc:sldChg>
      <pc:sldChg chg="del">
        <pc:chgData name="Sampath Jayarathna" userId="aa7a8714-7736-4927-8c16-9ff815108838" providerId="ADAL" clId="{499EBE74-92CE-4708-B4D0-D68D5EA82886}" dt="2017-09-12T15:04:13.743" v="15" actId="2696"/>
        <pc:sldMkLst>
          <pc:docMk/>
          <pc:sldMk cId="2385046714" sldId="428"/>
        </pc:sldMkLst>
      </pc:sldChg>
      <pc:sldChg chg="del">
        <pc:chgData name="Sampath Jayarathna" userId="aa7a8714-7736-4927-8c16-9ff815108838" providerId="ADAL" clId="{499EBE74-92CE-4708-B4D0-D68D5EA82886}" dt="2017-09-12T15:04:14.008" v="16" actId="2696"/>
        <pc:sldMkLst>
          <pc:docMk/>
          <pc:sldMk cId="2459958421" sldId="429"/>
        </pc:sldMkLst>
      </pc:sldChg>
      <pc:sldChg chg="del">
        <pc:chgData name="Sampath Jayarathna" userId="aa7a8714-7736-4927-8c16-9ff815108838" providerId="ADAL" clId="{499EBE74-92CE-4708-B4D0-D68D5EA82886}" dt="2017-09-12T15:04:14.523" v="17" actId="2696"/>
        <pc:sldMkLst>
          <pc:docMk/>
          <pc:sldMk cId="2604325515" sldId="430"/>
        </pc:sldMkLst>
      </pc:sldChg>
      <pc:sldChg chg="del">
        <pc:chgData name="Sampath Jayarathna" userId="aa7a8714-7736-4927-8c16-9ff815108838" providerId="ADAL" clId="{499EBE74-92CE-4708-B4D0-D68D5EA82886}" dt="2017-09-12T15:04:14.962" v="18" actId="2696"/>
        <pc:sldMkLst>
          <pc:docMk/>
          <pc:sldMk cId="4287012752" sldId="431"/>
        </pc:sldMkLst>
      </pc:sldChg>
      <pc:sldChg chg="del">
        <pc:chgData name="Sampath Jayarathna" userId="aa7a8714-7736-4927-8c16-9ff815108838" providerId="ADAL" clId="{499EBE74-92CE-4708-B4D0-D68D5EA82886}" dt="2017-09-12T15:04:15.523" v="19" actId="2696"/>
        <pc:sldMkLst>
          <pc:docMk/>
          <pc:sldMk cId="3254873868" sldId="432"/>
        </pc:sldMkLst>
      </pc:sldChg>
      <pc:sldChg chg="del">
        <pc:chgData name="Sampath Jayarathna" userId="aa7a8714-7736-4927-8c16-9ff815108838" providerId="ADAL" clId="{499EBE74-92CE-4708-B4D0-D68D5EA82886}" dt="2017-09-12T15:04:15.958" v="20" actId="2696"/>
        <pc:sldMkLst>
          <pc:docMk/>
          <pc:sldMk cId="2149540359" sldId="433"/>
        </pc:sldMkLst>
      </pc:sldChg>
      <pc:sldChg chg="del">
        <pc:chgData name="Sampath Jayarathna" userId="aa7a8714-7736-4927-8c16-9ff815108838" providerId="ADAL" clId="{499EBE74-92CE-4708-B4D0-D68D5EA82886}" dt="2017-09-12T15:04:16.368" v="21" actId="2696"/>
        <pc:sldMkLst>
          <pc:docMk/>
          <pc:sldMk cId="1431824454" sldId="434"/>
        </pc:sldMkLst>
      </pc:sldChg>
      <pc:sldChg chg="del">
        <pc:chgData name="Sampath Jayarathna" userId="aa7a8714-7736-4927-8c16-9ff815108838" providerId="ADAL" clId="{499EBE74-92CE-4708-B4D0-D68D5EA82886}" dt="2017-09-12T15:04:16.802" v="22" actId="2696"/>
        <pc:sldMkLst>
          <pc:docMk/>
          <pc:sldMk cId="177052231" sldId="436"/>
        </pc:sldMkLst>
      </pc:sldChg>
      <pc:sldChg chg="del">
        <pc:chgData name="Sampath Jayarathna" userId="aa7a8714-7736-4927-8c16-9ff815108838" providerId="ADAL" clId="{499EBE74-92CE-4708-B4D0-D68D5EA82886}" dt="2017-09-12T15:04:17.192" v="23" actId="2696"/>
        <pc:sldMkLst>
          <pc:docMk/>
          <pc:sldMk cId="237875402" sldId="437"/>
        </pc:sldMkLst>
      </pc:sldChg>
      <pc:sldChg chg="del">
        <pc:chgData name="Sampath Jayarathna" userId="aa7a8714-7736-4927-8c16-9ff815108838" providerId="ADAL" clId="{499EBE74-92CE-4708-B4D0-D68D5EA82886}" dt="2017-09-12T15:04:17.717" v="24" actId="2696"/>
        <pc:sldMkLst>
          <pc:docMk/>
          <pc:sldMk cId="4022589867" sldId="438"/>
        </pc:sldMkLst>
      </pc:sldChg>
      <pc:sldChg chg="del">
        <pc:chgData name="Sampath Jayarathna" userId="aa7a8714-7736-4927-8c16-9ff815108838" providerId="ADAL" clId="{499EBE74-92CE-4708-B4D0-D68D5EA82886}" dt="2017-09-12T15:04:18.371" v="25" actId="2696"/>
        <pc:sldMkLst>
          <pc:docMk/>
          <pc:sldMk cId="2877326565" sldId="441"/>
        </pc:sldMkLst>
      </pc:sldChg>
      <pc:sldChg chg="del">
        <pc:chgData name="Sampath Jayarathna" userId="aa7a8714-7736-4927-8c16-9ff815108838" providerId="ADAL" clId="{499EBE74-92CE-4708-B4D0-D68D5EA82886}" dt="2017-09-12T15:04:18.723" v="26" actId="2696"/>
        <pc:sldMkLst>
          <pc:docMk/>
          <pc:sldMk cId="1634963024" sldId="443"/>
        </pc:sldMkLst>
      </pc:sldChg>
      <pc:sldChg chg="del">
        <pc:chgData name="Sampath Jayarathna" userId="aa7a8714-7736-4927-8c16-9ff815108838" providerId="ADAL" clId="{499EBE74-92CE-4708-B4D0-D68D5EA82886}" dt="2017-09-12T15:04:19.163" v="27" actId="2696"/>
        <pc:sldMkLst>
          <pc:docMk/>
          <pc:sldMk cId="674464450" sldId="444"/>
        </pc:sldMkLst>
      </pc:sldChg>
      <pc:sldChg chg="del">
        <pc:chgData name="Sampath Jayarathna" userId="aa7a8714-7736-4927-8c16-9ff815108838" providerId="ADAL" clId="{499EBE74-92CE-4708-B4D0-D68D5EA82886}" dt="2017-09-12T15:04:19.523" v="28" actId="2696"/>
        <pc:sldMkLst>
          <pc:docMk/>
          <pc:sldMk cId="1103648532" sldId="445"/>
        </pc:sldMkLst>
      </pc:sldChg>
      <pc:sldChg chg="del">
        <pc:chgData name="Sampath Jayarathna" userId="aa7a8714-7736-4927-8c16-9ff815108838" providerId="ADAL" clId="{499EBE74-92CE-4708-B4D0-D68D5EA82886}" dt="2017-09-12T15:04:19.965" v="29" actId="2696"/>
        <pc:sldMkLst>
          <pc:docMk/>
          <pc:sldMk cId="2310452793" sldId="446"/>
        </pc:sldMkLst>
      </pc:sldChg>
      <pc:sldChg chg="del">
        <pc:chgData name="Sampath Jayarathna" userId="aa7a8714-7736-4927-8c16-9ff815108838" providerId="ADAL" clId="{499EBE74-92CE-4708-B4D0-D68D5EA82886}" dt="2017-09-12T15:04:20.408" v="30" actId="2696"/>
        <pc:sldMkLst>
          <pc:docMk/>
          <pc:sldMk cId="2034690977" sldId="447"/>
        </pc:sldMkLst>
      </pc:sldChg>
      <pc:sldChg chg="del">
        <pc:chgData name="Sampath Jayarathna" userId="aa7a8714-7736-4927-8c16-9ff815108838" providerId="ADAL" clId="{499EBE74-92CE-4708-B4D0-D68D5EA82886}" dt="2017-09-12T15:04:20.804" v="31" actId="2696"/>
        <pc:sldMkLst>
          <pc:docMk/>
          <pc:sldMk cId="1558320191" sldId="448"/>
        </pc:sldMkLst>
      </pc:sldChg>
      <pc:sldChg chg="del">
        <pc:chgData name="Sampath Jayarathna" userId="aa7a8714-7736-4927-8c16-9ff815108838" providerId="ADAL" clId="{499EBE74-92CE-4708-B4D0-D68D5EA82886}" dt="2017-09-12T15:04:21.274" v="32" actId="2696"/>
        <pc:sldMkLst>
          <pc:docMk/>
          <pc:sldMk cId="3719010250" sldId="449"/>
        </pc:sldMkLst>
      </pc:sldChg>
      <pc:sldChg chg="del">
        <pc:chgData name="Sampath Jayarathna" userId="aa7a8714-7736-4927-8c16-9ff815108838" providerId="ADAL" clId="{499EBE74-92CE-4708-B4D0-D68D5EA82886}" dt="2017-09-12T15:04:21.916" v="33" actId="2696"/>
        <pc:sldMkLst>
          <pc:docMk/>
          <pc:sldMk cId="364204776" sldId="450"/>
        </pc:sldMkLst>
      </pc:sldChg>
      <pc:sldChg chg="del">
        <pc:chgData name="Sampath Jayarathna" userId="aa7a8714-7736-4927-8c16-9ff815108838" providerId="ADAL" clId="{499EBE74-92CE-4708-B4D0-D68D5EA82886}" dt="2017-09-12T15:04:09.696" v="3" actId="2696"/>
        <pc:sldMkLst>
          <pc:docMk/>
          <pc:sldMk cId="314550613" sldId="451"/>
        </pc:sldMkLst>
      </pc:sldChg>
      <pc:sldChg chg="del">
        <pc:chgData name="Sampath Jayarathna" userId="aa7a8714-7736-4927-8c16-9ff815108838" providerId="ADAL" clId="{499EBE74-92CE-4708-B4D0-D68D5EA82886}" dt="2017-09-12T15:04:09.994" v="4" actId="2696"/>
        <pc:sldMkLst>
          <pc:docMk/>
          <pc:sldMk cId="1882339211" sldId="452"/>
        </pc:sldMkLst>
      </pc:sldChg>
      <pc:sldChg chg="modAnim">
        <pc:chgData name="Sampath Jayarathna" userId="aa7a8714-7736-4927-8c16-9ff815108838" providerId="ADAL" clId="{499EBE74-92CE-4708-B4D0-D68D5EA82886}" dt="2017-09-24T17:59:08.893" v="413"/>
        <pc:sldMkLst>
          <pc:docMk/>
          <pc:sldMk cId="2324434147" sldId="459"/>
        </pc:sldMkLst>
      </pc:sldChg>
      <pc:sldChg chg="modSp modAnim">
        <pc:chgData name="Sampath Jayarathna" userId="aa7a8714-7736-4927-8c16-9ff815108838" providerId="ADAL" clId="{499EBE74-92CE-4708-B4D0-D68D5EA82886}" dt="2017-09-24T17:59:28.132" v="417"/>
        <pc:sldMkLst>
          <pc:docMk/>
          <pc:sldMk cId="2673305904" sldId="460"/>
        </pc:sldMkLst>
        <pc:spChg chg="mod">
          <ac:chgData name="Sampath Jayarathna" userId="aa7a8714-7736-4927-8c16-9ff815108838" providerId="ADAL" clId="{499EBE74-92CE-4708-B4D0-D68D5EA82886}" dt="2017-09-24T17:59:28.132" v="417"/>
          <ac:spMkLst>
            <pc:docMk/>
            <pc:sldMk cId="2673305904" sldId="460"/>
            <ac:spMk id="27652" creationId="{60C014B1-9F59-4E24-8530-CDDA149C3C8F}"/>
          </ac:spMkLst>
        </pc:spChg>
      </pc:sldChg>
      <pc:sldChg chg="modAnim">
        <pc:chgData name="Sampath Jayarathna" userId="aa7a8714-7736-4927-8c16-9ff815108838" providerId="ADAL" clId="{499EBE74-92CE-4708-B4D0-D68D5EA82886}" dt="2017-09-24T18:01:35.321" v="430"/>
        <pc:sldMkLst>
          <pc:docMk/>
          <pc:sldMk cId="3569340784" sldId="462"/>
        </pc:sldMkLst>
      </pc:sldChg>
      <pc:sldChg chg="modAnim">
        <pc:chgData name="Sampath Jayarathna" userId="aa7a8714-7736-4927-8c16-9ff815108838" providerId="ADAL" clId="{499EBE74-92CE-4708-B4D0-D68D5EA82886}" dt="2017-09-24T18:01:26.949" v="428"/>
        <pc:sldMkLst>
          <pc:docMk/>
          <pc:sldMk cId="1650374584" sldId="463"/>
        </pc:sldMkLst>
      </pc:sldChg>
      <pc:sldChg chg="modAnim">
        <pc:chgData name="Sampath Jayarathna" userId="aa7a8714-7736-4927-8c16-9ff815108838" providerId="ADAL" clId="{499EBE74-92CE-4708-B4D0-D68D5EA82886}" dt="2017-09-24T18:01:21.010" v="427"/>
        <pc:sldMkLst>
          <pc:docMk/>
          <pc:sldMk cId="1732650775" sldId="464"/>
        </pc:sldMkLst>
      </pc:sldChg>
      <pc:sldChg chg="modAnim">
        <pc:chgData name="Sampath Jayarathna" userId="aa7a8714-7736-4927-8c16-9ff815108838" providerId="ADAL" clId="{499EBE74-92CE-4708-B4D0-D68D5EA82886}" dt="2017-09-24T18:01:06.897" v="424"/>
        <pc:sldMkLst>
          <pc:docMk/>
          <pc:sldMk cId="2381656722" sldId="465"/>
        </pc:sldMkLst>
      </pc:sldChg>
      <pc:sldChg chg="modAnim">
        <pc:chgData name="Sampath Jayarathna" userId="aa7a8714-7736-4927-8c16-9ff815108838" providerId="ADAL" clId="{499EBE74-92CE-4708-B4D0-D68D5EA82886}" dt="2017-09-24T18:00:51.651" v="422"/>
        <pc:sldMkLst>
          <pc:docMk/>
          <pc:sldMk cId="2743797303" sldId="467"/>
        </pc:sldMkLst>
      </pc:sldChg>
      <pc:sldChg chg="modSp modAnim">
        <pc:chgData name="Sampath Jayarathna" userId="aa7a8714-7736-4927-8c16-9ff815108838" providerId="ADAL" clId="{499EBE74-92CE-4708-B4D0-D68D5EA82886}" dt="2017-09-24T18:00:31.868" v="420"/>
        <pc:sldMkLst>
          <pc:docMk/>
          <pc:sldMk cId="647630597" sldId="468"/>
        </pc:sldMkLst>
        <pc:spChg chg="mod">
          <ac:chgData name="Sampath Jayarathna" userId="aa7a8714-7736-4927-8c16-9ff815108838" providerId="ADAL" clId="{499EBE74-92CE-4708-B4D0-D68D5EA82886}" dt="2017-09-24T17:02:08.052" v="127" actId="20577"/>
          <ac:spMkLst>
            <pc:docMk/>
            <pc:sldMk cId="647630597" sldId="468"/>
            <ac:spMk id="43012" creationId="{3529B49F-5AB4-48C2-9A75-A588B51ABD5C}"/>
          </ac:spMkLst>
        </pc:spChg>
      </pc:sldChg>
      <pc:sldChg chg="addSp delSp modSp add">
        <pc:chgData name="Sampath Jayarathna" userId="aa7a8714-7736-4927-8c16-9ff815108838" providerId="ADAL" clId="{499EBE74-92CE-4708-B4D0-D68D5EA82886}" dt="2017-09-24T17:27:30.949" v="411" actId="20577"/>
        <pc:sldMkLst>
          <pc:docMk/>
          <pc:sldMk cId="4004224794" sldId="469"/>
        </pc:sldMkLst>
        <pc:spChg chg="mod">
          <ac:chgData name="Sampath Jayarathna" userId="aa7a8714-7736-4927-8c16-9ff815108838" providerId="ADAL" clId="{499EBE74-92CE-4708-B4D0-D68D5EA82886}" dt="2017-09-24T17:27:30.949" v="411" actId="20577"/>
          <ac:spMkLst>
            <pc:docMk/>
            <pc:sldMk cId="4004224794" sldId="469"/>
            <ac:spMk id="25603" creationId="{404F4243-B8BE-49AD-AB14-0FE369C1E4E1}"/>
          </ac:spMkLst>
        </pc:spChg>
        <pc:spChg chg="mod">
          <ac:chgData name="Sampath Jayarathna" userId="aa7a8714-7736-4927-8c16-9ff815108838" providerId="ADAL" clId="{499EBE74-92CE-4708-B4D0-D68D5EA82886}" dt="2017-09-24T17:14:17.076" v="370" actId="20577"/>
          <ac:spMkLst>
            <pc:docMk/>
            <pc:sldMk cId="4004224794" sldId="469"/>
            <ac:spMk id="25604" creationId="{1CC20BDA-0ECE-4A4D-AC80-A330D20FA7FE}"/>
          </ac:spMkLst>
        </pc:spChg>
        <pc:picChg chg="add del">
          <ac:chgData name="Sampath Jayarathna" userId="aa7a8714-7736-4927-8c16-9ff815108838" providerId="ADAL" clId="{499EBE74-92CE-4708-B4D0-D68D5EA82886}" dt="2017-09-24T17:12:44.421" v="141"/>
          <ac:picMkLst>
            <pc:docMk/>
            <pc:sldMk cId="4004224794" sldId="469"/>
            <ac:picMk id="2" creationId="{03D96066-6314-495A-8146-11942B0FA05C}"/>
          </ac:picMkLst>
        </pc:picChg>
        <pc:picChg chg="add mod">
          <ac:chgData name="Sampath Jayarathna" userId="aa7a8714-7736-4927-8c16-9ff815108838" providerId="ADAL" clId="{499EBE74-92CE-4708-B4D0-D68D5EA82886}" dt="2017-09-24T17:14:27.741" v="373" actId="1076"/>
          <ac:picMkLst>
            <pc:docMk/>
            <pc:sldMk cId="4004224794" sldId="469"/>
            <ac:picMk id="3" creationId="{4725EAB6-2D18-4526-928D-3B26207B0606}"/>
          </ac:picMkLst>
        </pc:picChg>
      </pc:sldChg>
      <pc:sldChg chg="addSp delSp modSp add ord">
        <pc:chgData name="Sampath Jayarathna" userId="aa7a8714-7736-4927-8c16-9ff815108838" providerId="ADAL" clId="{499EBE74-92CE-4708-B4D0-D68D5EA82886}" dt="2017-09-24T18:00:02.718" v="418"/>
        <pc:sldMkLst>
          <pc:docMk/>
          <pc:sldMk cId="1414251485" sldId="470"/>
        </pc:sldMkLst>
        <pc:spChg chg="mod">
          <ac:chgData name="Sampath Jayarathna" userId="aa7a8714-7736-4927-8c16-9ff815108838" providerId="ADAL" clId="{499EBE74-92CE-4708-B4D0-D68D5EA82886}" dt="2017-09-24T17:18:45.910" v="396" actId="20577"/>
          <ac:spMkLst>
            <pc:docMk/>
            <pc:sldMk cId="1414251485" sldId="470"/>
            <ac:spMk id="30723" creationId="{A129D506-3C2C-43FF-BD16-BE75B2E53A0C}"/>
          </ac:spMkLst>
        </pc:spChg>
        <pc:spChg chg="del">
          <ac:chgData name="Sampath Jayarathna" userId="aa7a8714-7736-4927-8c16-9ff815108838" providerId="ADAL" clId="{499EBE74-92CE-4708-B4D0-D68D5EA82886}" dt="2017-09-24T17:18:56.117" v="397" actId="478"/>
          <ac:spMkLst>
            <pc:docMk/>
            <pc:sldMk cId="1414251485" sldId="470"/>
            <ac:spMk id="30724" creationId="{87DAD555-A649-4C13-83C9-C3BF924892F5}"/>
          </ac:spMkLst>
        </pc:spChg>
        <pc:spChg chg="del">
          <ac:chgData name="Sampath Jayarathna" userId="aa7a8714-7736-4927-8c16-9ff815108838" providerId="ADAL" clId="{499EBE74-92CE-4708-B4D0-D68D5EA82886}" dt="2017-09-24T17:18:59.349" v="399" actId="478"/>
          <ac:spMkLst>
            <pc:docMk/>
            <pc:sldMk cId="1414251485" sldId="470"/>
            <ac:spMk id="30725" creationId="{36DAF2DE-B4D8-41C2-8C63-0D9B2D79EEA4}"/>
          </ac:spMkLst>
        </pc:spChg>
        <pc:spChg chg="del">
          <ac:chgData name="Sampath Jayarathna" userId="aa7a8714-7736-4927-8c16-9ff815108838" providerId="ADAL" clId="{499EBE74-92CE-4708-B4D0-D68D5EA82886}" dt="2017-09-24T17:18:58.037" v="398" actId="478"/>
          <ac:spMkLst>
            <pc:docMk/>
            <pc:sldMk cId="1414251485" sldId="470"/>
            <ac:spMk id="30726" creationId="{B4C2DF14-6451-4456-B87E-AEBD23AB83EB}"/>
          </ac:spMkLst>
        </pc:spChg>
        <pc:picChg chg="add mod">
          <ac:chgData name="Sampath Jayarathna" userId="aa7a8714-7736-4927-8c16-9ff815108838" providerId="ADAL" clId="{499EBE74-92CE-4708-B4D0-D68D5EA82886}" dt="2017-09-24T17:19:11.941" v="404" actId="14100"/>
          <ac:picMkLst>
            <pc:docMk/>
            <pc:sldMk cId="1414251485" sldId="470"/>
            <ac:picMk id="2" creationId="{B4CE6886-46EB-4299-9974-3F2D9C270AE2}"/>
          </ac:picMkLst>
        </pc:picChg>
      </pc:sldChg>
      <pc:sldChg chg="add del">
        <pc:chgData name="Sampath Jayarathna" userId="aa7a8714-7736-4927-8c16-9ff815108838" providerId="ADAL" clId="{499EBE74-92CE-4708-B4D0-D68D5EA82886}" dt="2017-09-24T17:12:20.886" v="137"/>
        <pc:sldMkLst>
          <pc:docMk/>
          <pc:sldMk cId="2815770532" sldId="470"/>
        </pc:sldMkLst>
      </pc:sldChg>
      <pc:sldChg chg="add del">
        <pc:chgData name="Sampath Jayarathna" userId="aa7a8714-7736-4927-8c16-9ff815108838" providerId="ADAL" clId="{499EBE74-92CE-4708-B4D0-D68D5EA82886}" dt="2017-09-24T17:12:28.891" v="139"/>
        <pc:sldMkLst>
          <pc:docMk/>
          <pc:sldMk cId="3299962109" sldId="4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7/18/2018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28691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8AA19ED-C8BC-4706-8CC0-7C0AE602CC26}" type="slidenum">
              <a:rPr lang="en-US"/>
              <a:pPr/>
              <a:t>23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2607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CD48995-0CFB-49AB-98B8-215D95A96609}" type="slidenum">
              <a:rPr lang="en-US" smtClean="0">
                <a:latin typeface="Times New Roman" charset="0"/>
              </a:rPr>
              <a:pPr/>
              <a:t>24</a:t>
            </a:fld>
            <a:endParaRPr lang="en-US" smtClean="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smtClean="0">
              <a:latin typeface="Times New Roman" charset="0"/>
            </a:endParaRPr>
          </a:p>
        </p:txBody>
      </p:sp>
    </p:spTree>
    <p:extLst>
      <p:ext uri="{BB962C8B-B14F-4D97-AF65-F5344CB8AC3E}">
        <p14:creationId xmlns:p14="http://schemas.microsoft.com/office/powerpoint/2010/main" val="342617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07010F7-9F1C-407A-A397-D73CBE9A7E61}" type="slidenum">
              <a:rPr lang="en-US" smtClean="0">
                <a:latin typeface="Times New Roman" charset="0"/>
              </a:rPr>
              <a:pPr/>
              <a:t>25</a:t>
            </a:fld>
            <a:endParaRPr lang="en-US" smtClean="0">
              <a:latin typeface="Times New Roman"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1832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15</a:t>
            </a:fld>
            <a:endParaRPr lang="en-US" altLang="en-US" sz="1200" smtClean="0"/>
          </a:p>
        </p:txBody>
      </p:sp>
    </p:spTree>
    <p:extLst>
      <p:ext uri="{BB962C8B-B14F-4D97-AF65-F5344CB8AC3E}">
        <p14:creationId xmlns:p14="http://schemas.microsoft.com/office/powerpoint/2010/main" val="118547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16</a:t>
            </a:fld>
            <a:endParaRPr lang="en-US" altLang="en-US" sz="1200" smtClean="0"/>
          </a:p>
        </p:txBody>
      </p:sp>
    </p:spTree>
    <p:extLst>
      <p:ext uri="{BB962C8B-B14F-4D97-AF65-F5344CB8AC3E}">
        <p14:creationId xmlns:p14="http://schemas.microsoft.com/office/powerpoint/2010/main" val="118547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17</a:t>
            </a:fld>
            <a:endParaRPr lang="en-US" altLang="en-US" sz="1200" smtClean="0"/>
          </a:p>
        </p:txBody>
      </p:sp>
    </p:spTree>
    <p:extLst>
      <p:ext uri="{BB962C8B-B14F-4D97-AF65-F5344CB8AC3E}">
        <p14:creationId xmlns:p14="http://schemas.microsoft.com/office/powerpoint/2010/main" val="364319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18</a:t>
            </a:fld>
            <a:endParaRPr lang="en-US" altLang="en-US" sz="1200" smtClean="0"/>
          </a:p>
        </p:txBody>
      </p:sp>
    </p:spTree>
    <p:extLst>
      <p:ext uri="{BB962C8B-B14F-4D97-AF65-F5344CB8AC3E}">
        <p14:creationId xmlns:p14="http://schemas.microsoft.com/office/powerpoint/2010/main" val="257520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19</a:t>
            </a:fld>
            <a:endParaRPr lang="en-US" altLang="en-US" sz="1200" smtClean="0"/>
          </a:p>
        </p:txBody>
      </p:sp>
    </p:spTree>
    <p:extLst>
      <p:ext uri="{BB962C8B-B14F-4D97-AF65-F5344CB8AC3E}">
        <p14:creationId xmlns:p14="http://schemas.microsoft.com/office/powerpoint/2010/main" val="362803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20</a:t>
            </a:fld>
            <a:endParaRPr lang="en-US" altLang="en-US" sz="1200" smtClean="0"/>
          </a:p>
        </p:txBody>
      </p:sp>
    </p:spTree>
    <p:extLst>
      <p:ext uri="{BB962C8B-B14F-4D97-AF65-F5344CB8AC3E}">
        <p14:creationId xmlns:p14="http://schemas.microsoft.com/office/powerpoint/2010/main" val="402283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21</a:t>
            </a:fld>
            <a:endParaRPr lang="en-US" altLang="en-US" sz="1200" smtClean="0"/>
          </a:p>
        </p:txBody>
      </p:sp>
    </p:spTree>
    <p:extLst>
      <p:ext uri="{BB962C8B-B14F-4D97-AF65-F5344CB8AC3E}">
        <p14:creationId xmlns:p14="http://schemas.microsoft.com/office/powerpoint/2010/main" val="361131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charset="0"/>
                <a:ea typeface="新細明體" pitchFamily="2" charset="-120"/>
              </a:defRPr>
            </a:lvl1pPr>
            <a:lvl2pPr marL="742950" indent="-285750" eaLnBrk="0" hangingPunct="0">
              <a:defRPr sz="1600" i="1">
                <a:solidFill>
                  <a:schemeClr val="tx1"/>
                </a:solidFill>
                <a:latin typeface="Times New Roman" charset="0"/>
                <a:ea typeface="新細明體" pitchFamily="2" charset="-120"/>
              </a:defRPr>
            </a:lvl2pPr>
            <a:lvl3pPr marL="1143000" indent="-228600" eaLnBrk="0" hangingPunct="0">
              <a:defRPr sz="1600" i="1">
                <a:solidFill>
                  <a:schemeClr val="tx1"/>
                </a:solidFill>
                <a:latin typeface="Times New Roman" charset="0"/>
                <a:ea typeface="新細明體" pitchFamily="2" charset="-120"/>
              </a:defRPr>
            </a:lvl3pPr>
            <a:lvl4pPr marL="1600200" indent="-228600" eaLnBrk="0" hangingPunct="0">
              <a:defRPr sz="1600" i="1">
                <a:solidFill>
                  <a:schemeClr val="tx1"/>
                </a:solidFill>
                <a:latin typeface="Times New Roman" charset="0"/>
                <a:ea typeface="新細明體" pitchFamily="2" charset="-120"/>
              </a:defRPr>
            </a:lvl4pPr>
            <a:lvl5pPr marL="2057400" indent="-228600" eaLnBrk="0" hangingPunct="0">
              <a:defRPr sz="1600" i="1">
                <a:solidFill>
                  <a:schemeClr val="tx1"/>
                </a:solidFill>
                <a:latin typeface="Times New Roman" charset="0"/>
                <a:ea typeface="新細明體" pitchFamily="2" charset="-120"/>
              </a:defRPr>
            </a:lvl5pPr>
            <a:lvl6pPr marL="2514600" indent="-228600" algn="ctr" eaLnBrk="0" fontAlgn="base" hangingPunct="0">
              <a:spcBef>
                <a:spcPct val="0"/>
              </a:spcBef>
              <a:spcAft>
                <a:spcPct val="0"/>
              </a:spcAft>
              <a:defRPr sz="1600" i="1">
                <a:solidFill>
                  <a:schemeClr val="tx1"/>
                </a:solidFill>
                <a:latin typeface="Times New Roman" charset="0"/>
                <a:ea typeface="新細明體" pitchFamily="2" charset="-120"/>
              </a:defRPr>
            </a:lvl6pPr>
            <a:lvl7pPr marL="2971800" indent="-228600" algn="ctr" eaLnBrk="0" fontAlgn="base" hangingPunct="0">
              <a:spcBef>
                <a:spcPct val="0"/>
              </a:spcBef>
              <a:spcAft>
                <a:spcPct val="0"/>
              </a:spcAft>
              <a:defRPr sz="1600" i="1">
                <a:solidFill>
                  <a:schemeClr val="tx1"/>
                </a:solidFill>
                <a:latin typeface="Times New Roman" charset="0"/>
                <a:ea typeface="新細明體" pitchFamily="2" charset="-120"/>
              </a:defRPr>
            </a:lvl7pPr>
            <a:lvl8pPr marL="3429000" indent="-228600" algn="ctr" eaLnBrk="0" fontAlgn="base" hangingPunct="0">
              <a:spcBef>
                <a:spcPct val="0"/>
              </a:spcBef>
              <a:spcAft>
                <a:spcPct val="0"/>
              </a:spcAft>
              <a:defRPr sz="1600" i="1">
                <a:solidFill>
                  <a:schemeClr val="tx1"/>
                </a:solidFill>
                <a:latin typeface="Times New Roman" charset="0"/>
                <a:ea typeface="新細明體" pitchFamily="2" charset="-120"/>
              </a:defRPr>
            </a:lvl8pPr>
            <a:lvl9pPr marL="3886200" indent="-228600" algn="ctr" eaLnBrk="0" fontAlgn="base" hangingPunct="0">
              <a:spcBef>
                <a:spcPct val="0"/>
              </a:spcBef>
              <a:spcAft>
                <a:spcPct val="0"/>
              </a:spcAft>
              <a:defRPr sz="1600" i="1">
                <a:solidFill>
                  <a:schemeClr val="tx1"/>
                </a:solidFill>
                <a:latin typeface="Times New Roman" charset="0"/>
                <a:ea typeface="新細明體" pitchFamily="2" charset="-120"/>
              </a:defRPr>
            </a:lvl9pPr>
          </a:lstStyle>
          <a:p>
            <a:pPr eaLnBrk="1" hangingPunct="1"/>
            <a:fld id="{05AD2FBB-31C5-4973-BF6C-75E8F0706991}" type="slidenum">
              <a:rPr lang="en-US" altLang="en-US" sz="1200" smtClean="0"/>
              <a:pPr eaLnBrk="1" hangingPunct="1"/>
              <a:t>22</a:t>
            </a:fld>
            <a:endParaRPr lang="en-US" altLang="en-US" sz="1200" smtClean="0"/>
          </a:p>
        </p:txBody>
      </p:sp>
    </p:spTree>
    <p:extLst>
      <p:ext uri="{BB962C8B-B14F-4D97-AF65-F5344CB8AC3E}">
        <p14:creationId xmlns:p14="http://schemas.microsoft.com/office/powerpoint/2010/main" val="402283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r>
              <a:rPr lang="en-GB"/>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ltk.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79413" y="4776581"/>
            <a:ext cx="8142341" cy="863601"/>
          </a:xfrm>
        </p:spPr>
        <p:txBody>
          <a:bodyPr>
            <a:normAutofit/>
          </a:bodyPr>
          <a:lstStyle/>
          <a:p>
            <a:pPr eaLnBrk="1" hangingPunct="1"/>
            <a:r>
              <a:rPr lang="en-US" dirty="0" smtClean="0">
                <a:latin typeface="Times New Roman" panose="02020603050405020304" pitchFamily="18" charset="0"/>
                <a:cs typeface="Times New Roman" panose="02020603050405020304" pitchFamily="18" charset="0"/>
              </a:rPr>
              <a:t>Information Retrieval</a:t>
            </a:r>
          </a:p>
        </p:txBody>
      </p:sp>
      <p:sp>
        <p:nvSpPr>
          <p:cNvPr id="8" name="Rectangle 3"/>
          <p:cNvSpPr>
            <a:spLocks noGrp="1" noChangeArrowheads="1"/>
          </p:cNvSpPr>
          <p:nvPr>
            <p:ph type="subTitle" idx="1"/>
          </p:nvPr>
        </p:nvSpPr>
        <p:spPr>
          <a:xfrm>
            <a:off x="579413" y="5549371"/>
            <a:ext cx="8282866" cy="1397306"/>
          </a:xfrm>
          <a:noFill/>
        </p:spPr>
        <p:txBody>
          <a:bodyPr wrap="square">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a:p>
            <a:r>
              <a:rPr lang="en-US" altLang="en-US" sz="1200" dirty="0">
                <a:solidFill>
                  <a:schemeClr val="accent2"/>
                </a:solidFill>
                <a:latin typeface="Arial" panose="020B0604020202020204" pitchFamily="34" charset="0"/>
              </a:rPr>
              <a:t>Credit for some of the slides in this lecture goes to Prof. Ray Mooney at UT Austin</a:t>
            </a:r>
          </a:p>
          <a:p>
            <a:pPr eaLnBrk="1" hangingPunct="1"/>
            <a:endParaRPr lang="en-US" altLang="en-US" sz="12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89248" y="186612"/>
            <a:ext cx="8360229" cy="3705225"/>
          </a:xfrm>
          <a:prstGeom prst="rect">
            <a:avLst/>
          </a:prstGeom>
        </p:spPr>
      </p:pic>
    </p:spTree>
    <p:extLst>
      <p:ext uri="{BB962C8B-B14F-4D97-AF65-F5344CB8AC3E}">
        <p14:creationId xmlns:p14="http://schemas.microsoft.com/office/powerpoint/2010/main" val="73861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pic>
        <p:nvPicPr>
          <p:cNvPr id="5" name="Picture 4"/>
          <p:cNvPicPr>
            <a:picLocks noChangeAspect="1"/>
          </p:cNvPicPr>
          <p:nvPr/>
        </p:nvPicPr>
        <p:blipFill>
          <a:blip r:embed="rId2"/>
          <a:stretch>
            <a:fillRect/>
          </a:stretch>
        </p:blipFill>
        <p:spPr>
          <a:xfrm>
            <a:off x="1732664" y="1869831"/>
            <a:ext cx="4668915" cy="4540299"/>
          </a:xfrm>
          <a:prstGeom prst="rect">
            <a:avLst/>
          </a:prstGeom>
        </p:spPr>
      </p:pic>
    </p:spTree>
    <p:extLst>
      <p:ext uri="{BB962C8B-B14F-4D97-AF65-F5344CB8AC3E}">
        <p14:creationId xmlns:p14="http://schemas.microsoft.com/office/powerpoint/2010/main" val="1239765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smtClean="0"/>
              <a:t>Wrangling (from Data Science)</a:t>
            </a:r>
            <a:endParaRPr lang="en-US" dirty="0"/>
          </a:p>
        </p:txBody>
      </p:sp>
      <p:sp>
        <p:nvSpPr>
          <p:cNvPr id="3" name="Content Placeholder 2"/>
          <p:cNvSpPr>
            <a:spLocks noGrp="1"/>
          </p:cNvSpPr>
          <p:nvPr>
            <p:ph idx="1"/>
          </p:nvPr>
        </p:nvSpPr>
        <p:spPr/>
        <p:txBody>
          <a:bodyPr/>
          <a:lstStyle/>
          <a:p>
            <a:r>
              <a:rPr lang="en-US" dirty="0" smtClean="0"/>
              <a:t>The process of transforming “raw” data into data that can be analyzed to generate valid actionable insights</a:t>
            </a:r>
          </a:p>
          <a:p>
            <a:r>
              <a:rPr lang="en-US" dirty="0" smtClean="0"/>
              <a:t>Data Wrangling : aka</a:t>
            </a:r>
          </a:p>
          <a:p>
            <a:pPr lvl="1"/>
            <a:r>
              <a:rPr lang="en-US" dirty="0" smtClean="0"/>
              <a:t>Data preprocessing</a:t>
            </a:r>
          </a:p>
          <a:p>
            <a:pPr lvl="1"/>
            <a:r>
              <a:rPr lang="en-US" dirty="0" smtClean="0"/>
              <a:t>Data preparation</a:t>
            </a:r>
          </a:p>
          <a:p>
            <a:pPr lvl="1"/>
            <a:r>
              <a:rPr lang="en-US" dirty="0" smtClean="0"/>
              <a:t>Data Cleansing</a:t>
            </a:r>
          </a:p>
          <a:p>
            <a:pPr lvl="1"/>
            <a:r>
              <a:rPr lang="en-US" dirty="0" smtClean="0"/>
              <a:t>Data Scrubbing</a:t>
            </a:r>
          </a:p>
          <a:p>
            <a:pPr lvl="1"/>
            <a:r>
              <a:rPr lang="en-US" dirty="0" smtClean="0"/>
              <a:t>Data Munging</a:t>
            </a:r>
          </a:p>
          <a:p>
            <a:pPr lvl="1"/>
            <a:r>
              <a:rPr lang="en-US" dirty="0" smtClean="0"/>
              <a:t>Data Transformation</a:t>
            </a:r>
          </a:p>
          <a:p>
            <a:pPr lvl="1"/>
            <a:r>
              <a:rPr lang="en-US" dirty="0" smtClean="0"/>
              <a:t>Data Fold, Spindle, Mutilate……</a:t>
            </a:r>
            <a:endParaRPr lang="en-US" dirty="0"/>
          </a:p>
        </p:txBody>
      </p:sp>
    </p:spTree>
    <p:extLst>
      <p:ext uri="{BB962C8B-B14F-4D97-AF65-F5344CB8AC3E}">
        <p14:creationId xmlns:p14="http://schemas.microsoft.com/office/powerpoint/2010/main" val="12120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sp>
        <p:nvSpPr>
          <p:cNvPr id="3" name="Content Placeholder 2"/>
          <p:cNvSpPr>
            <a:spLocks noGrp="1"/>
          </p:cNvSpPr>
          <p:nvPr>
            <p:ph idx="1"/>
          </p:nvPr>
        </p:nvSpPr>
        <p:spPr/>
        <p:txBody>
          <a:bodyPr/>
          <a:lstStyle/>
          <a:p>
            <a:r>
              <a:rPr lang="en-US" dirty="0" smtClean="0"/>
              <a:t>Iterative process of</a:t>
            </a:r>
          </a:p>
          <a:p>
            <a:pPr lvl="1"/>
            <a:r>
              <a:rPr lang="en-US" dirty="0" smtClean="0"/>
              <a:t>Obtain</a:t>
            </a:r>
          </a:p>
          <a:p>
            <a:pPr lvl="1"/>
            <a:r>
              <a:rPr lang="en-US" dirty="0" smtClean="0"/>
              <a:t>Understand</a:t>
            </a:r>
          </a:p>
          <a:p>
            <a:pPr lvl="1"/>
            <a:r>
              <a:rPr lang="en-US" dirty="0" smtClean="0"/>
              <a:t>Explore</a:t>
            </a:r>
          </a:p>
          <a:p>
            <a:pPr lvl="1"/>
            <a:r>
              <a:rPr lang="en-US" dirty="0" smtClean="0"/>
              <a:t>Transform</a:t>
            </a:r>
          </a:p>
          <a:p>
            <a:pPr lvl="1"/>
            <a:r>
              <a:rPr lang="en-US" dirty="0" smtClean="0"/>
              <a:t>Augment</a:t>
            </a:r>
          </a:p>
          <a:p>
            <a:pPr lvl="1"/>
            <a:r>
              <a:rPr lang="en-US" dirty="0" smtClean="0"/>
              <a:t>Visualize</a:t>
            </a:r>
            <a:endParaRPr lang="en-US" dirty="0"/>
          </a:p>
        </p:txBody>
      </p:sp>
      <p:pic>
        <p:nvPicPr>
          <p:cNvPr id="4" name="Picture 3"/>
          <p:cNvPicPr>
            <a:picLocks noChangeAspect="1"/>
          </p:cNvPicPr>
          <p:nvPr/>
        </p:nvPicPr>
        <p:blipFill>
          <a:blip r:embed="rId2"/>
          <a:stretch>
            <a:fillRect/>
          </a:stretch>
        </p:blipFill>
        <p:spPr>
          <a:xfrm>
            <a:off x="3729158" y="1977021"/>
            <a:ext cx="4089896" cy="4044052"/>
          </a:xfrm>
          <a:prstGeom prst="rect">
            <a:avLst/>
          </a:prstGeom>
        </p:spPr>
      </p:pic>
    </p:spTree>
    <p:extLst>
      <p:ext uri="{BB962C8B-B14F-4D97-AF65-F5344CB8AC3E}">
        <p14:creationId xmlns:p14="http://schemas.microsoft.com/office/powerpoint/2010/main" val="2432999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pic>
        <p:nvPicPr>
          <p:cNvPr id="5" name="Picture 4"/>
          <p:cNvPicPr>
            <a:picLocks noChangeAspect="1"/>
          </p:cNvPicPr>
          <p:nvPr/>
        </p:nvPicPr>
        <p:blipFill>
          <a:blip r:embed="rId2"/>
          <a:stretch>
            <a:fillRect/>
          </a:stretch>
        </p:blipFill>
        <p:spPr>
          <a:xfrm>
            <a:off x="292231" y="2327533"/>
            <a:ext cx="8323868" cy="2990102"/>
          </a:xfrm>
          <a:prstGeom prst="rect">
            <a:avLst/>
          </a:prstGeom>
        </p:spPr>
      </p:pic>
    </p:spTree>
    <p:extLst>
      <p:ext uri="{BB962C8B-B14F-4D97-AF65-F5344CB8AC3E}">
        <p14:creationId xmlns:p14="http://schemas.microsoft.com/office/powerpoint/2010/main" val="95979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pic>
        <p:nvPicPr>
          <p:cNvPr id="3" name="Picture 2"/>
          <p:cNvPicPr>
            <a:picLocks noChangeAspect="1"/>
          </p:cNvPicPr>
          <p:nvPr/>
        </p:nvPicPr>
        <p:blipFill>
          <a:blip r:embed="rId2"/>
          <a:stretch>
            <a:fillRect/>
          </a:stretch>
        </p:blipFill>
        <p:spPr>
          <a:xfrm>
            <a:off x="525400" y="1871405"/>
            <a:ext cx="7779614" cy="3846691"/>
          </a:xfrm>
          <a:prstGeom prst="rect">
            <a:avLst/>
          </a:prstGeom>
        </p:spPr>
      </p:pic>
    </p:spTree>
    <p:extLst>
      <p:ext uri="{BB962C8B-B14F-4D97-AF65-F5344CB8AC3E}">
        <p14:creationId xmlns:p14="http://schemas.microsoft.com/office/powerpoint/2010/main" val="692994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Unstructured to Structured</a:t>
            </a:r>
            <a:endParaRPr lang="en-US" altLang="zh-TW" sz="3600"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609396"/>
            <a:ext cx="6496051" cy="487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0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Preprocessing (Cleaning) Text</a:t>
            </a:r>
          </a:p>
        </p:txBody>
      </p:sp>
      <p:sp>
        <p:nvSpPr>
          <p:cNvPr id="20484" name="Rectangle 1027"/>
          <p:cNvSpPr>
            <a:spLocks noGrp="1" noChangeArrowheads="1"/>
          </p:cNvSpPr>
          <p:nvPr>
            <p:ph type="body" idx="1"/>
          </p:nvPr>
        </p:nvSpPr>
        <p:spPr/>
        <p:txBody>
          <a:bodyPr>
            <a:normAutofit/>
          </a:bodyPr>
          <a:lstStyle/>
          <a:p>
            <a:pPr fontAlgn="base"/>
            <a:r>
              <a:rPr lang="en-US" dirty="0"/>
              <a:t>Cleaning text is really hard, problem specific, and full of tradeoffs.</a:t>
            </a:r>
          </a:p>
          <a:p>
            <a:pPr fontAlgn="base"/>
            <a:r>
              <a:rPr lang="en-US" dirty="0"/>
              <a:t>Remember, simple is better.</a:t>
            </a:r>
          </a:p>
          <a:p>
            <a:pPr fontAlgn="base"/>
            <a:r>
              <a:rPr lang="en-US" dirty="0"/>
              <a:t>Simpler text data, simpler models, smaller vocabularies. You can always make things more complex later to see if it results in better </a:t>
            </a:r>
            <a:r>
              <a:rPr lang="en-US" dirty="0" smtClean="0"/>
              <a:t>model.</a:t>
            </a:r>
          </a:p>
          <a:p>
            <a:pPr fontAlgn="base"/>
            <a:r>
              <a:rPr lang="en-US" dirty="0" smtClean="0"/>
              <a:t>Hopefully</a:t>
            </a:r>
            <a:r>
              <a:rPr lang="en-US" dirty="0"/>
              <a:t>, you can see that getting truly clean text is impossible, that we are really doing the best we can based on the time, resources, and knowledge we have.</a:t>
            </a: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16</a:t>
            </a:fld>
            <a:endParaRPr lang="en-US" dirty="0"/>
          </a:p>
        </p:txBody>
      </p:sp>
    </p:spTree>
    <p:extLst>
      <p:ext uri="{BB962C8B-B14F-4D97-AF65-F5344CB8AC3E}">
        <p14:creationId xmlns:p14="http://schemas.microsoft.com/office/powerpoint/2010/main" val="372702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Common Preprocessing Steps</a:t>
            </a:r>
          </a:p>
        </p:txBody>
      </p:sp>
      <p:sp>
        <p:nvSpPr>
          <p:cNvPr id="20484" name="Rectangle 1027"/>
          <p:cNvSpPr>
            <a:spLocks noGrp="1" noChangeArrowheads="1"/>
          </p:cNvSpPr>
          <p:nvPr>
            <p:ph type="body" idx="1"/>
          </p:nvPr>
        </p:nvSpPr>
        <p:spPr/>
        <p:txBody>
          <a:bodyPr/>
          <a:lstStyle/>
          <a:p>
            <a:pPr eaLnBrk="1" hangingPunct="1">
              <a:lnSpc>
                <a:spcPct val="90000"/>
              </a:lnSpc>
            </a:pPr>
            <a:r>
              <a:rPr lang="en-US" altLang="zh-TW" dirty="0" smtClean="0">
                <a:ea typeface="新細明體" pitchFamily="2" charset="-120"/>
              </a:rPr>
              <a:t>Break into tokens (keywords) on whitespace.</a:t>
            </a:r>
          </a:p>
          <a:p>
            <a:r>
              <a:rPr lang="en-US" altLang="zh-TW" dirty="0">
                <a:ea typeface="新細明體" pitchFamily="2" charset="-120"/>
              </a:rPr>
              <a:t>Strip unwanted characters/markup  (e.g. HTML tags, punctuation, numbers, etc</a:t>
            </a:r>
            <a:r>
              <a:rPr lang="en-US" altLang="zh-TW" dirty="0" smtClean="0">
                <a:ea typeface="新細明體" pitchFamily="2" charset="-120"/>
              </a:rPr>
              <a:t>.).</a:t>
            </a:r>
          </a:p>
          <a:p>
            <a:r>
              <a:rPr lang="en-US" altLang="zh-TW" dirty="0">
                <a:ea typeface="新細明體" pitchFamily="2" charset="-120"/>
              </a:rPr>
              <a:t>Remove common </a:t>
            </a:r>
            <a:r>
              <a:rPr lang="en-US" altLang="zh-TW" dirty="0" err="1">
                <a:ea typeface="新細明體" pitchFamily="2" charset="-120"/>
              </a:rPr>
              <a:t>stopwords</a:t>
            </a:r>
            <a:r>
              <a:rPr lang="en-US" altLang="zh-TW" dirty="0">
                <a:ea typeface="新細明體" pitchFamily="2" charset="-120"/>
              </a:rPr>
              <a:t> (e.g. a, the, it, etc</a:t>
            </a:r>
            <a:r>
              <a:rPr lang="en-US" altLang="zh-TW" dirty="0" smtClean="0">
                <a:ea typeface="新細明體" pitchFamily="2" charset="-120"/>
              </a:rPr>
              <a:t>.).</a:t>
            </a:r>
          </a:p>
          <a:p>
            <a:pPr eaLnBrk="1" hangingPunct="1">
              <a:lnSpc>
                <a:spcPct val="90000"/>
              </a:lnSpc>
            </a:pPr>
            <a:r>
              <a:rPr lang="en-US" altLang="zh-TW" dirty="0" smtClean="0">
                <a:ea typeface="新細明體" pitchFamily="2" charset="-120"/>
              </a:rPr>
              <a:t>Stem tokens to “root” words </a:t>
            </a:r>
          </a:p>
          <a:p>
            <a:pPr eaLnBrk="1" hangingPunct="1">
              <a:lnSpc>
                <a:spcPct val="90000"/>
              </a:lnSpc>
            </a:pPr>
            <a:r>
              <a:rPr lang="en-US" altLang="zh-TW" dirty="0" smtClean="0">
                <a:ea typeface="新細明體" pitchFamily="2" charset="-120"/>
              </a:rPr>
              <a:t>Detect common word/phrases (possibly using a domain specific dictionary).</a:t>
            </a:r>
          </a:p>
          <a:p>
            <a:pPr lvl="1"/>
            <a:r>
              <a:rPr lang="en-US" altLang="zh-TW" dirty="0" smtClean="0">
                <a:ea typeface="新細明體" pitchFamily="2" charset="-120"/>
              </a:rPr>
              <a:t>WordNet</a:t>
            </a:r>
          </a:p>
          <a:p>
            <a:pPr eaLnBrk="1" hangingPunct="1">
              <a:lnSpc>
                <a:spcPct val="90000"/>
              </a:lnSpc>
            </a:pPr>
            <a:r>
              <a:rPr lang="en-US" altLang="zh-TW" dirty="0" smtClean="0">
                <a:ea typeface="新細明體" pitchFamily="2" charset="-120"/>
              </a:rPr>
              <a:t>Build inverted index (keyword </a:t>
            </a:r>
            <a:r>
              <a:rPr lang="en-US" altLang="zh-TW" dirty="0" smtClean="0">
                <a:ea typeface="新細明體" pitchFamily="2" charset="-120"/>
                <a:sym typeface="Wingdings" pitchFamily="2" charset="2"/>
              </a:rPr>
              <a:t> list of docs containing it).</a:t>
            </a:r>
            <a:endParaRPr lang="en-US" altLang="zh-TW" dirty="0" smtClean="0">
              <a:ea typeface="新細明體" pitchFamily="2" charset="-120"/>
            </a:endParaRPr>
          </a:p>
          <a:p>
            <a:pPr eaLnBrk="1" hangingPunct="1">
              <a:lnSpc>
                <a:spcPct val="90000"/>
              </a:lnSpc>
            </a:pPr>
            <a:endParaRPr lang="en-US" altLang="zh-TW" dirty="0" smtClean="0">
              <a:ea typeface="新細明體" pitchFamily="2" charset="-120"/>
            </a:endParaRP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104414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Python NLTK</a:t>
            </a:r>
            <a:endParaRPr lang="en-US" altLang="zh-TW" sz="3600" dirty="0" smtClean="0">
              <a:ea typeface="新細明體" pitchFamily="2" charset="-120"/>
            </a:endParaRPr>
          </a:p>
        </p:txBody>
      </p:sp>
      <p:sp>
        <p:nvSpPr>
          <p:cNvPr id="20484" name="Rectangle 1027"/>
          <p:cNvSpPr>
            <a:spLocks noGrp="1" noChangeArrowheads="1"/>
          </p:cNvSpPr>
          <p:nvPr>
            <p:ph type="body" idx="1"/>
          </p:nvPr>
        </p:nvSpPr>
        <p:spPr/>
        <p:txBody>
          <a:bodyPr>
            <a:normAutofit/>
          </a:bodyPr>
          <a:lstStyle/>
          <a:p>
            <a:pPr fontAlgn="base"/>
            <a:r>
              <a:rPr lang="en-US" dirty="0"/>
              <a:t>The </a:t>
            </a:r>
            <a:r>
              <a:rPr lang="en-US" dirty="0">
                <a:hlinkClick r:id="rId3"/>
              </a:rPr>
              <a:t>Natural Language Toolkit</a:t>
            </a:r>
            <a:r>
              <a:rPr lang="en-US" dirty="0"/>
              <a:t>, or NLTK for short, is a Python library written for working and modeling text.</a:t>
            </a:r>
          </a:p>
          <a:p>
            <a:pPr fontAlgn="base"/>
            <a:r>
              <a:rPr lang="en-US" dirty="0"/>
              <a:t>It provides good tools for loading and cleaning text that we can use to get our data ready for working with machine learning and deep learning algorithms</a:t>
            </a:r>
            <a:r>
              <a:rPr lang="en-US" dirty="0" smtClean="0"/>
              <a:t>.</a:t>
            </a:r>
          </a:p>
          <a:p>
            <a:r>
              <a:rPr lang="en-US" dirty="0" smtClean="0"/>
              <a:t>There </a:t>
            </a:r>
            <a:r>
              <a:rPr lang="en-US" dirty="0"/>
              <a:t>are few ways to do this, such as from within a script</a:t>
            </a:r>
            <a:r>
              <a:rPr lang="en-US" dirty="0" smtClean="0"/>
              <a:t>:</a:t>
            </a:r>
          </a:p>
          <a:p>
            <a:pPr marL="1887538" indent="0" fontAlgn="base">
              <a:buNone/>
            </a:pPr>
            <a:r>
              <a:rPr lang="en-US" dirty="0" smtClean="0"/>
              <a:t>import </a:t>
            </a:r>
            <a:r>
              <a:rPr lang="en-US" dirty="0" err="1" smtClean="0"/>
              <a:t>nltk</a:t>
            </a:r>
            <a:endParaRPr lang="en-US" dirty="0" smtClean="0"/>
          </a:p>
          <a:p>
            <a:pPr marL="1887538" indent="0" fontAlgn="base">
              <a:buNone/>
            </a:pPr>
            <a:r>
              <a:rPr lang="en-US" dirty="0" err="1" smtClean="0"/>
              <a:t>nltk.download</a:t>
            </a:r>
            <a:r>
              <a:rPr lang="en-US" dirty="0" smtClean="0"/>
              <a:t>()</a:t>
            </a:r>
          </a:p>
          <a:p>
            <a:pPr fontAlgn="base"/>
            <a:r>
              <a:rPr lang="en-US" dirty="0" smtClean="0"/>
              <a:t>from </a:t>
            </a:r>
            <a:r>
              <a:rPr lang="en-US" dirty="0"/>
              <a:t>the command </a:t>
            </a:r>
            <a:r>
              <a:rPr lang="en-US" dirty="0" smtClean="0"/>
              <a:t>line (anaconda prompt)</a:t>
            </a:r>
            <a:endParaRPr lang="en-US" dirty="0"/>
          </a:p>
          <a:p>
            <a:pPr marL="0" indent="0">
              <a:buNone/>
            </a:pPr>
            <a:r>
              <a:rPr lang="en-US" dirty="0" smtClean="0"/>
              <a:t>                     python </a:t>
            </a:r>
            <a:r>
              <a:rPr lang="en-US" dirty="0"/>
              <a:t>-m </a:t>
            </a:r>
            <a:r>
              <a:rPr lang="en-US" dirty="0" err="1"/>
              <a:t>nltk.downloader</a:t>
            </a:r>
            <a:r>
              <a:rPr lang="en-US" dirty="0"/>
              <a:t> all</a:t>
            </a:r>
            <a:endParaRPr lang="en-US" altLang="zh-TW" dirty="0" smtClean="0">
              <a:ea typeface="新細明體" pitchFamily="2" charset="-120"/>
            </a:endParaRP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18</a:t>
            </a:fld>
            <a:endParaRPr lang="en-US" dirty="0"/>
          </a:p>
        </p:txBody>
      </p:sp>
    </p:spTree>
    <p:extLst>
      <p:ext uri="{BB962C8B-B14F-4D97-AF65-F5344CB8AC3E}">
        <p14:creationId xmlns:p14="http://schemas.microsoft.com/office/powerpoint/2010/main" val="249064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Tokenize</a:t>
            </a:r>
          </a:p>
        </p:txBody>
      </p:sp>
      <p:sp>
        <p:nvSpPr>
          <p:cNvPr id="20484" name="Rectangle 1027"/>
          <p:cNvSpPr>
            <a:spLocks noGrp="1" noChangeArrowheads="1"/>
          </p:cNvSpPr>
          <p:nvPr>
            <p:ph type="body" idx="1"/>
          </p:nvPr>
        </p:nvSpPr>
        <p:spPr/>
        <p:txBody>
          <a:bodyPr/>
          <a:lstStyle/>
          <a:p>
            <a:pPr fontAlgn="base"/>
            <a:r>
              <a:rPr lang="en-US" dirty="0"/>
              <a:t>NLTK provides a function called </a:t>
            </a:r>
            <a:r>
              <a:rPr lang="en-US" i="1" dirty="0" err="1"/>
              <a:t>word_tokenize</a:t>
            </a:r>
            <a:r>
              <a:rPr lang="en-US" i="1" dirty="0"/>
              <a:t>()</a:t>
            </a:r>
            <a:r>
              <a:rPr lang="en-US" dirty="0"/>
              <a:t> for splitting strings into </a:t>
            </a:r>
            <a:r>
              <a:rPr lang="en-US" dirty="0" smtClean="0"/>
              <a:t>tokens.</a:t>
            </a:r>
            <a:endParaRPr lang="en-US" dirty="0"/>
          </a:p>
          <a:p>
            <a:pPr fontAlgn="base"/>
            <a:r>
              <a:rPr lang="en-US" dirty="0"/>
              <a:t>It splits tokens based on white space and punctuation. For example, commas and periods are taken as separate tokens. Contractions are split apart (e.g. “</a:t>
            </a:r>
            <a:r>
              <a:rPr lang="en-US" i="1" dirty="0"/>
              <a:t>What’s</a:t>
            </a:r>
            <a:r>
              <a:rPr lang="en-US" dirty="0"/>
              <a:t>” becomes “</a:t>
            </a:r>
            <a:r>
              <a:rPr lang="en-US" i="1" dirty="0"/>
              <a:t>What</a:t>
            </a:r>
            <a:r>
              <a:rPr lang="en-US" dirty="0"/>
              <a:t>” “‘</a:t>
            </a:r>
            <a:r>
              <a:rPr lang="en-US" i="1" dirty="0"/>
              <a:t>s</a:t>
            </a:r>
            <a:r>
              <a:rPr lang="en-US" dirty="0"/>
              <a:t>“). Quotes are kept, and so on.</a:t>
            </a:r>
          </a:p>
          <a:p>
            <a:pPr eaLnBrk="1" hangingPunct="1">
              <a:lnSpc>
                <a:spcPct val="90000"/>
              </a:lnSpc>
            </a:pPr>
            <a:endParaRPr lang="en-US" altLang="zh-TW" dirty="0" smtClean="0">
              <a:ea typeface="新細明體" pitchFamily="2" charset="-120"/>
            </a:endParaRP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19</a:t>
            </a:fld>
            <a:endParaRPr lang="en-US" dirty="0"/>
          </a:p>
        </p:txBody>
      </p:sp>
      <p:sp>
        <p:nvSpPr>
          <p:cNvPr id="3" name="TextBox 2"/>
          <p:cNvSpPr txBox="1"/>
          <p:nvPr/>
        </p:nvSpPr>
        <p:spPr>
          <a:xfrm>
            <a:off x="628649" y="4018960"/>
            <a:ext cx="8213793" cy="2308324"/>
          </a:xfrm>
          <a:prstGeom prst="rect">
            <a:avLst/>
          </a:prstGeom>
          <a:noFill/>
        </p:spPr>
        <p:txBody>
          <a:bodyPr wrap="square" rtlCol="0">
            <a:spAutoFit/>
          </a:bodyPr>
          <a:lstStyle/>
          <a:p>
            <a:r>
              <a:rPr lang="en-US" dirty="0">
                <a:solidFill>
                  <a:schemeClr val="accent1">
                    <a:lumMod val="50000"/>
                  </a:schemeClr>
                </a:solidFill>
              </a:rPr>
              <a:t>from </a:t>
            </a:r>
            <a:r>
              <a:rPr lang="en-US" dirty="0" err="1">
                <a:solidFill>
                  <a:schemeClr val="accent1">
                    <a:lumMod val="50000"/>
                  </a:schemeClr>
                </a:solidFill>
              </a:rPr>
              <a:t>nltk.tokenize</a:t>
            </a:r>
            <a:r>
              <a:rPr lang="en-US" dirty="0">
                <a:solidFill>
                  <a:schemeClr val="accent1">
                    <a:lumMod val="50000"/>
                  </a:schemeClr>
                </a:solidFill>
              </a:rPr>
              <a:t> import </a:t>
            </a:r>
            <a:r>
              <a:rPr lang="en-US" dirty="0" err="1">
                <a:solidFill>
                  <a:schemeClr val="accent1">
                    <a:lumMod val="50000"/>
                  </a:schemeClr>
                </a:solidFill>
              </a:rPr>
              <a:t>word_tokenize</a:t>
            </a:r>
            <a:endParaRPr lang="en-US" dirty="0">
              <a:solidFill>
                <a:schemeClr val="accent1">
                  <a:lumMod val="50000"/>
                </a:schemeClr>
              </a:solidFill>
            </a:endParaRPr>
          </a:p>
          <a:p>
            <a:endParaRPr lang="en-US" dirty="0" smtClean="0">
              <a:solidFill>
                <a:schemeClr val="accent1">
                  <a:lumMod val="50000"/>
                </a:schemeClr>
              </a:solidFill>
            </a:endParaRPr>
          </a:p>
          <a:p>
            <a:r>
              <a:rPr lang="en-US" dirty="0" err="1" smtClean="0">
                <a:solidFill>
                  <a:schemeClr val="accent1">
                    <a:lumMod val="50000"/>
                  </a:schemeClr>
                </a:solidFill>
              </a:rPr>
              <a:t>sample_text</a:t>
            </a:r>
            <a:r>
              <a:rPr lang="en-US" dirty="0" smtClean="0">
                <a:solidFill>
                  <a:schemeClr val="accent1">
                    <a:lumMod val="50000"/>
                  </a:schemeClr>
                </a:solidFill>
              </a:rPr>
              <a:t> </a:t>
            </a:r>
            <a:r>
              <a:rPr lang="en-US" dirty="0">
                <a:solidFill>
                  <a:schemeClr val="accent1">
                    <a:lumMod val="50000"/>
                  </a:schemeClr>
                </a:solidFill>
              </a:rPr>
              <a:t>= """Success? I don’t know what that word means. I’m happy. But success, that goes back to </a:t>
            </a:r>
            <a:r>
              <a:rPr lang="en-US" dirty="0" smtClean="0">
                <a:solidFill>
                  <a:schemeClr val="accent1">
                    <a:lumMod val="50000"/>
                  </a:schemeClr>
                </a:solidFill>
              </a:rPr>
              <a:t>what </a:t>
            </a:r>
            <a:r>
              <a:rPr lang="en-US" dirty="0">
                <a:solidFill>
                  <a:schemeClr val="accent1">
                    <a:lumMod val="50000"/>
                  </a:schemeClr>
                </a:solidFill>
              </a:rPr>
              <a:t>in somebody’s eyes success means. For me, success is inner peace. That’s a good day for me.</a:t>
            </a:r>
          </a:p>
          <a:p>
            <a:r>
              <a:rPr lang="en-US" dirty="0">
                <a:solidFill>
                  <a:schemeClr val="accent1">
                    <a:lumMod val="50000"/>
                  </a:schemeClr>
                </a:solidFill>
              </a:rPr>
              <a:t>"""</a:t>
            </a:r>
          </a:p>
          <a:p>
            <a:r>
              <a:rPr lang="en-US" dirty="0">
                <a:solidFill>
                  <a:schemeClr val="accent1">
                    <a:lumMod val="50000"/>
                  </a:schemeClr>
                </a:solidFill>
              </a:rPr>
              <a:t>tokens = </a:t>
            </a:r>
            <a:r>
              <a:rPr lang="en-US" dirty="0" err="1">
                <a:solidFill>
                  <a:schemeClr val="accent1">
                    <a:lumMod val="50000"/>
                  </a:schemeClr>
                </a:solidFill>
              </a:rPr>
              <a:t>word_tokenize</a:t>
            </a:r>
            <a:r>
              <a:rPr lang="en-US" dirty="0">
                <a:solidFill>
                  <a:schemeClr val="accent1">
                    <a:lumMod val="50000"/>
                  </a:schemeClr>
                </a:solidFill>
              </a:rPr>
              <a:t>(</a:t>
            </a:r>
            <a:r>
              <a:rPr lang="en-US" dirty="0" err="1">
                <a:solidFill>
                  <a:schemeClr val="accent1">
                    <a:lumMod val="50000"/>
                  </a:schemeClr>
                </a:solidFill>
              </a:rPr>
              <a:t>sample_text</a:t>
            </a:r>
            <a:r>
              <a:rPr lang="en-US" dirty="0">
                <a:solidFill>
                  <a:schemeClr val="accent1">
                    <a:lumMod val="50000"/>
                  </a:schemeClr>
                </a:solidFill>
              </a:rPr>
              <a:t>)</a:t>
            </a:r>
          </a:p>
          <a:p>
            <a:r>
              <a:rPr lang="en-US" dirty="0">
                <a:solidFill>
                  <a:schemeClr val="accent1">
                    <a:lumMod val="50000"/>
                  </a:schemeClr>
                </a:solidFill>
              </a:rPr>
              <a:t>print(tokens)</a:t>
            </a:r>
          </a:p>
        </p:txBody>
      </p:sp>
    </p:spTree>
    <p:extLst>
      <p:ext uri="{BB962C8B-B14F-4D97-AF65-F5344CB8AC3E}">
        <p14:creationId xmlns:p14="http://schemas.microsoft.com/office/powerpoint/2010/main" val="11020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3A7A7A"/>
                </a:solidFill>
              </a:rPr>
              <a:t>Big Data Aspect of User Behavior</a:t>
            </a:r>
            <a:endParaRPr lang="en-US" sz="4000" dirty="0">
              <a:solidFill>
                <a:srgbClr val="3A7A7A"/>
              </a:solidFill>
            </a:endParaRPr>
          </a:p>
        </p:txBody>
      </p:sp>
      <p:sp>
        <p:nvSpPr>
          <p:cNvPr id="3" name="Content Placeholder 2"/>
          <p:cNvSpPr>
            <a:spLocks noGrp="1"/>
          </p:cNvSpPr>
          <p:nvPr>
            <p:ph idx="1"/>
          </p:nvPr>
        </p:nvSpPr>
        <p:spPr/>
        <p:txBody>
          <a:bodyPr>
            <a:normAutofit/>
          </a:bodyPr>
          <a:lstStyle/>
          <a:p>
            <a:r>
              <a:rPr lang="en-US" sz="2400" dirty="0"/>
              <a:t>Lately, the term "big data" tends to refer to the use of predictive analytics, user behavior analytics, or certain other advanced data analytics methods that extract value from data, and seldom to a particular </a:t>
            </a:r>
            <a:r>
              <a:rPr lang="en-US" sz="2400" u="sng" dirty="0">
                <a:solidFill>
                  <a:srgbClr val="3A7A7A"/>
                </a:solidFill>
              </a:rPr>
              <a:t>size</a:t>
            </a:r>
            <a:r>
              <a:rPr lang="en-US" sz="2400" dirty="0"/>
              <a:t> of data set.</a:t>
            </a:r>
          </a:p>
        </p:txBody>
      </p:sp>
      <p:sp>
        <p:nvSpPr>
          <p:cNvPr id="4" name="Slide Number Placeholder 3"/>
          <p:cNvSpPr>
            <a:spLocks noGrp="1"/>
          </p:cNvSpPr>
          <p:nvPr>
            <p:ph type="sldNum" sz="quarter" idx="12"/>
          </p:nvPr>
        </p:nvSpPr>
        <p:spPr/>
        <p:txBody>
          <a:bodyPr/>
          <a:lstStyle/>
          <a:p>
            <a:fld id="{04D6BED6-93C9-4D43-B1C0-E2DD71716F4C}" type="slidenum">
              <a:rPr lang="en-US" smtClean="0"/>
              <a:t>2</a:t>
            </a:fld>
            <a:endParaRPr lang="en-US"/>
          </a:p>
        </p:txBody>
      </p:sp>
      <p:pic>
        <p:nvPicPr>
          <p:cNvPr id="6" name="Picture 5"/>
          <p:cNvPicPr>
            <a:picLocks noChangeAspect="1"/>
          </p:cNvPicPr>
          <p:nvPr/>
        </p:nvPicPr>
        <p:blipFill>
          <a:blip r:embed="rId2"/>
          <a:stretch>
            <a:fillRect/>
          </a:stretch>
        </p:blipFill>
        <p:spPr>
          <a:xfrm>
            <a:off x="1490633" y="3300494"/>
            <a:ext cx="5686484" cy="3198648"/>
          </a:xfrm>
          <a:prstGeom prst="rect">
            <a:avLst/>
          </a:prstGeom>
        </p:spPr>
      </p:pic>
    </p:spTree>
    <p:extLst>
      <p:ext uri="{BB962C8B-B14F-4D97-AF65-F5344CB8AC3E}">
        <p14:creationId xmlns:p14="http://schemas.microsoft.com/office/powerpoint/2010/main" val="106136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Normalizing Case</a:t>
            </a:r>
          </a:p>
        </p:txBody>
      </p:sp>
      <p:sp>
        <p:nvSpPr>
          <p:cNvPr id="20484" name="Rectangle 1027"/>
          <p:cNvSpPr>
            <a:spLocks noGrp="1" noChangeArrowheads="1"/>
          </p:cNvSpPr>
          <p:nvPr>
            <p:ph type="body" idx="1"/>
          </p:nvPr>
        </p:nvSpPr>
        <p:spPr>
          <a:xfrm>
            <a:off x="484717" y="1537225"/>
            <a:ext cx="7886700" cy="4351338"/>
          </a:xfrm>
        </p:spPr>
        <p:txBody>
          <a:bodyPr/>
          <a:lstStyle/>
          <a:p>
            <a:pPr fontAlgn="base"/>
            <a:r>
              <a:rPr lang="en-US" dirty="0"/>
              <a:t>It is common to convert all words to one case.</a:t>
            </a:r>
          </a:p>
          <a:p>
            <a:pPr lvl="1" fontAlgn="base"/>
            <a:r>
              <a:rPr lang="en-US" dirty="0"/>
              <a:t>This means that the vocabulary will shrink in size, but some distinctions are lost (e.g. “</a:t>
            </a:r>
            <a:r>
              <a:rPr lang="en-US" i="1" dirty="0"/>
              <a:t>Apple</a:t>
            </a:r>
            <a:r>
              <a:rPr lang="en-US" dirty="0"/>
              <a:t>” the company vs “</a:t>
            </a:r>
            <a:r>
              <a:rPr lang="en-US" i="1" dirty="0"/>
              <a:t>apple</a:t>
            </a:r>
            <a:r>
              <a:rPr lang="en-US" dirty="0"/>
              <a:t>” the fruit is a commonly used example).</a:t>
            </a:r>
          </a:p>
          <a:p>
            <a:pPr fontAlgn="base"/>
            <a:r>
              <a:rPr lang="en-US" dirty="0"/>
              <a:t>We can convert all words to lowercase by calling the lower() function on each word.</a:t>
            </a: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20</a:t>
            </a:fld>
            <a:endParaRPr lang="en-US"/>
          </a:p>
        </p:txBody>
      </p:sp>
      <p:sp>
        <p:nvSpPr>
          <p:cNvPr id="3" name="TextBox 2"/>
          <p:cNvSpPr txBox="1"/>
          <p:nvPr/>
        </p:nvSpPr>
        <p:spPr>
          <a:xfrm>
            <a:off x="716197" y="3780681"/>
            <a:ext cx="8213793" cy="2031325"/>
          </a:xfrm>
          <a:prstGeom prst="rect">
            <a:avLst/>
          </a:prstGeom>
          <a:noFill/>
        </p:spPr>
        <p:txBody>
          <a:bodyPr wrap="square" rtlCol="0">
            <a:spAutoFit/>
          </a:bodyPr>
          <a:lstStyle/>
          <a:p>
            <a:r>
              <a:rPr lang="en-US" dirty="0">
                <a:solidFill>
                  <a:schemeClr val="accent1">
                    <a:lumMod val="50000"/>
                  </a:schemeClr>
                </a:solidFill>
              </a:rPr>
              <a:t>tokens = [</a:t>
            </a:r>
            <a:r>
              <a:rPr lang="en-US" dirty="0" err="1">
                <a:solidFill>
                  <a:schemeClr val="accent1">
                    <a:lumMod val="50000"/>
                  </a:schemeClr>
                </a:solidFill>
              </a:rPr>
              <a:t>word.lower</a:t>
            </a:r>
            <a:r>
              <a:rPr lang="en-US" dirty="0">
                <a:solidFill>
                  <a:schemeClr val="accent1">
                    <a:lumMod val="50000"/>
                  </a:schemeClr>
                </a:solidFill>
              </a:rPr>
              <a:t>() for word in tokens]</a:t>
            </a:r>
          </a:p>
          <a:p>
            <a:r>
              <a:rPr lang="en-US" dirty="0">
                <a:solidFill>
                  <a:schemeClr val="accent1">
                    <a:lumMod val="50000"/>
                  </a:schemeClr>
                </a:solidFill>
              </a:rPr>
              <a:t>print(tokens</a:t>
            </a:r>
            <a:r>
              <a:rPr lang="en-US" dirty="0" smtClean="0">
                <a:solidFill>
                  <a:schemeClr val="accent1">
                    <a:lumMod val="50000"/>
                  </a:schemeClr>
                </a:solidFill>
              </a:rPr>
              <a:t>)</a:t>
            </a:r>
          </a:p>
          <a:p>
            <a:endParaRPr lang="en-US" dirty="0">
              <a:solidFill>
                <a:schemeClr val="accent1">
                  <a:lumMod val="50000"/>
                </a:schemeClr>
              </a:solidFill>
            </a:endParaRPr>
          </a:p>
          <a:p>
            <a:r>
              <a:rPr lang="en-US" dirty="0"/>
              <a:t>['success', '</a:t>
            </a:r>
            <a:r>
              <a:rPr lang="en-US" dirty="0" err="1"/>
              <a:t>i</a:t>
            </a:r>
            <a:r>
              <a:rPr lang="en-US" dirty="0"/>
              <a:t>', 'don', 't', 'know', 'what', 'that', 'word', 'means', '</a:t>
            </a:r>
            <a:r>
              <a:rPr lang="en-US" dirty="0" err="1"/>
              <a:t>i</a:t>
            </a:r>
            <a:r>
              <a:rPr lang="en-US" dirty="0"/>
              <a:t>', 'm', 'happy', 'but', 'success', 'that', 'goes', 'back', 'to', 'what', 'in', 'somebody', 's', 'eyes', 'success', 'means', 'for', 'me', 'success', 'is', 'inner', 'peace', 'that', 's', 'a', 'good', 'day', 'for', 'me']</a:t>
            </a:r>
          </a:p>
        </p:txBody>
      </p:sp>
    </p:spTree>
    <p:extLst>
      <p:ext uri="{BB962C8B-B14F-4D97-AF65-F5344CB8AC3E}">
        <p14:creationId xmlns:p14="http://schemas.microsoft.com/office/powerpoint/2010/main" val="169096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Filter out Punctuations</a:t>
            </a:r>
          </a:p>
        </p:txBody>
      </p:sp>
      <p:sp>
        <p:nvSpPr>
          <p:cNvPr id="20484" name="Rectangle 1027"/>
          <p:cNvSpPr>
            <a:spLocks noGrp="1" noChangeArrowheads="1"/>
          </p:cNvSpPr>
          <p:nvPr>
            <p:ph type="body" idx="1"/>
          </p:nvPr>
        </p:nvSpPr>
        <p:spPr/>
        <p:txBody>
          <a:bodyPr/>
          <a:lstStyle/>
          <a:p>
            <a:pPr fontAlgn="base"/>
            <a:r>
              <a:rPr lang="en-US" dirty="0"/>
              <a:t>Running </a:t>
            </a:r>
            <a:r>
              <a:rPr lang="en-US" dirty="0" smtClean="0"/>
              <a:t>the previous </a:t>
            </a:r>
            <a:r>
              <a:rPr lang="en-US" dirty="0"/>
              <a:t>code, we can see that punctuation are now tokens that we could then decide to specifically filter out</a:t>
            </a:r>
            <a:r>
              <a:rPr lang="en-US" dirty="0" smtClean="0"/>
              <a:t>.</a:t>
            </a:r>
          </a:p>
          <a:p>
            <a:pPr fontAlgn="base"/>
            <a:r>
              <a:rPr lang="en-US" dirty="0"/>
              <a:t>This can be done by iterating over all tokens and only keeping those tokens that are all alphabetic. Python has the function isalpha() that can be used.</a:t>
            </a:r>
            <a:endParaRPr lang="en-US" altLang="zh-TW" dirty="0" smtClean="0">
              <a:ea typeface="新細明體" pitchFamily="2" charset="-120"/>
            </a:endParaRP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21</a:t>
            </a:fld>
            <a:endParaRPr lang="en-US"/>
          </a:p>
        </p:txBody>
      </p:sp>
      <p:sp>
        <p:nvSpPr>
          <p:cNvPr id="3" name="TextBox 2"/>
          <p:cNvSpPr txBox="1"/>
          <p:nvPr/>
        </p:nvSpPr>
        <p:spPr>
          <a:xfrm>
            <a:off x="628649" y="4018960"/>
            <a:ext cx="8213793" cy="2031325"/>
          </a:xfrm>
          <a:prstGeom prst="rect">
            <a:avLst/>
          </a:prstGeom>
          <a:noFill/>
        </p:spPr>
        <p:txBody>
          <a:bodyPr wrap="square" rtlCol="0">
            <a:spAutoFit/>
          </a:bodyPr>
          <a:lstStyle/>
          <a:p>
            <a:r>
              <a:rPr lang="en-US" dirty="0" smtClean="0">
                <a:solidFill>
                  <a:schemeClr val="accent1">
                    <a:lumMod val="50000"/>
                  </a:schemeClr>
                </a:solidFill>
              </a:rPr>
              <a:t>tokens </a:t>
            </a:r>
            <a:r>
              <a:rPr lang="en-US" dirty="0">
                <a:solidFill>
                  <a:schemeClr val="accent1">
                    <a:lumMod val="50000"/>
                  </a:schemeClr>
                </a:solidFill>
              </a:rPr>
              <a:t>= [word for word in tokens if </a:t>
            </a:r>
            <a:r>
              <a:rPr lang="en-US" dirty="0" err="1">
                <a:solidFill>
                  <a:schemeClr val="accent1">
                    <a:lumMod val="50000"/>
                  </a:schemeClr>
                </a:solidFill>
              </a:rPr>
              <a:t>word.isalpha</a:t>
            </a:r>
            <a:r>
              <a:rPr lang="en-US" dirty="0">
                <a:solidFill>
                  <a:schemeClr val="accent1">
                    <a:lumMod val="50000"/>
                  </a:schemeClr>
                </a:solidFill>
              </a:rPr>
              <a:t>()]</a:t>
            </a:r>
          </a:p>
          <a:p>
            <a:r>
              <a:rPr lang="en-US" dirty="0" smtClean="0">
                <a:solidFill>
                  <a:schemeClr val="accent1">
                    <a:lumMod val="50000"/>
                  </a:schemeClr>
                </a:solidFill>
              </a:rPr>
              <a:t>print(tokens)</a:t>
            </a:r>
          </a:p>
          <a:p>
            <a:endParaRPr lang="en-US" dirty="0">
              <a:solidFill>
                <a:schemeClr val="accent1">
                  <a:lumMod val="50000"/>
                </a:schemeClr>
              </a:solidFill>
            </a:endParaRPr>
          </a:p>
          <a:p>
            <a:r>
              <a:rPr lang="en-US" dirty="0"/>
              <a:t>['Success', 'I', 'don', 't', 'know', 'what', 'that', 'word', 'means', 'I', 'm', 'happy', 'But', 'success', 'that', 'goes', 'back', 'to', 'what', 'in', 'somebody', 's', 'eyes', 'success', 'means', 'For', 'me', 'success', 'is', 'inner', 'peace', 'That', 's', 'a', 'good', 'day', 'for', 'me']</a:t>
            </a:r>
          </a:p>
        </p:txBody>
      </p:sp>
    </p:spTree>
    <p:extLst>
      <p:ext uri="{BB962C8B-B14F-4D97-AF65-F5344CB8AC3E}">
        <p14:creationId xmlns:p14="http://schemas.microsoft.com/office/powerpoint/2010/main" val="30610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484717" y="575734"/>
            <a:ext cx="7886700" cy="801689"/>
          </a:xfrm>
        </p:spPr>
        <p:txBody>
          <a:bodyPr>
            <a:normAutofit/>
          </a:bodyPr>
          <a:lstStyle/>
          <a:p>
            <a:pPr eaLnBrk="1" hangingPunct="1"/>
            <a:r>
              <a:rPr lang="en-US" altLang="zh-TW" sz="3600" dirty="0" smtClean="0">
                <a:ea typeface="新細明體" pitchFamily="2" charset="-120"/>
              </a:rPr>
              <a:t>Filter out </a:t>
            </a:r>
            <a:r>
              <a:rPr lang="en-US" altLang="zh-TW" sz="3600" dirty="0" err="1" smtClean="0">
                <a:ea typeface="新細明體" pitchFamily="2" charset="-120"/>
              </a:rPr>
              <a:t>Stopwords</a:t>
            </a:r>
            <a:endParaRPr lang="en-US" altLang="zh-TW" sz="3600" dirty="0" smtClean="0">
              <a:ea typeface="新細明體" pitchFamily="2" charset="-120"/>
            </a:endParaRPr>
          </a:p>
        </p:txBody>
      </p:sp>
      <p:sp>
        <p:nvSpPr>
          <p:cNvPr id="20484" name="Rectangle 1027"/>
          <p:cNvSpPr>
            <a:spLocks noGrp="1" noChangeArrowheads="1"/>
          </p:cNvSpPr>
          <p:nvPr>
            <p:ph type="body" idx="1"/>
          </p:nvPr>
        </p:nvSpPr>
        <p:spPr>
          <a:xfrm>
            <a:off x="484717" y="1537225"/>
            <a:ext cx="7886700" cy="4351338"/>
          </a:xfrm>
        </p:spPr>
        <p:txBody>
          <a:bodyPr/>
          <a:lstStyle/>
          <a:p>
            <a:pPr fontAlgn="base"/>
            <a:r>
              <a:rPr lang="en-US" dirty="0"/>
              <a:t>Stop words are those words that do not contribute to the deeper meaning of the </a:t>
            </a:r>
            <a:r>
              <a:rPr lang="en-US" dirty="0" smtClean="0"/>
              <a:t>phrase.</a:t>
            </a:r>
          </a:p>
          <a:p>
            <a:pPr lvl="1" fontAlgn="base"/>
            <a:r>
              <a:rPr lang="en-US" dirty="0" smtClean="0"/>
              <a:t>They </a:t>
            </a:r>
            <a:r>
              <a:rPr lang="en-US" dirty="0"/>
              <a:t>are the most common words such as: “</a:t>
            </a:r>
            <a:r>
              <a:rPr lang="en-US" i="1" dirty="0"/>
              <a:t>the</a:t>
            </a:r>
            <a:r>
              <a:rPr lang="en-US" dirty="0"/>
              <a:t>“, “</a:t>
            </a:r>
            <a:r>
              <a:rPr lang="en-US" i="1" dirty="0"/>
              <a:t>a</a:t>
            </a:r>
            <a:r>
              <a:rPr lang="en-US" dirty="0"/>
              <a:t>“, and “</a:t>
            </a:r>
            <a:r>
              <a:rPr lang="en-US" i="1" dirty="0"/>
              <a:t>is</a:t>
            </a:r>
            <a:r>
              <a:rPr lang="en-US" dirty="0"/>
              <a:t>“.</a:t>
            </a:r>
          </a:p>
          <a:p>
            <a:pPr fontAlgn="base"/>
            <a:r>
              <a:rPr lang="en-US" dirty="0" smtClean="0"/>
              <a:t>NLTK </a:t>
            </a:r>
            <a:r>
              <a:rPr lang="en-US" dirty="0"/>
              <a:t>provides a list of commonly agreed upon stop words for a variety of languages, such as English.</a:t>
            </a:r>
          </a:p>
          <a:p>
            <a:pPr eaLnBrk="1" hangingPunct="1">
              <a:lnSpc>
                <a:spcPct val="90000"/>
              </a:lnSpc>
            </a:pPr>
            <a:endParaRPr lang="en-US" altLang="zh-TW" dirty="0" smtClean="0">
              <a:ea typeface="新細明體" pitchFamily="2" charset="-12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22</a:t>
            </a:fld>
            <a:endParaRPr lang="en-US"/>
          </a:p>
        </p:txBody>
      </p:sp>
      <p:sp>
        <p:nvSpPr>
          <p:cNvPr id="3" name="TextBox 2"/>
          <p:cNvSpPr txBox="1"/>
          <p:nvPr/>
        </p:nvSpPr>
        <p:spPr>
          <a:xfrm>
            <a:off x="716198" y="3454756"/>
            <a:ext cx="8213793" cy="2308324"/>
          </a:xfrm>
          <a:prstGeom prst="rect">
            <a:avLst/>
          </a:prstGeom>
          <a:noFill/>
        </p:spPr>
        <p:txBody>
          <a:bodyPr wrap="square" rtlCol="0">
            <a:spAutoFit/>
          </a:bodyPr>
          <a:lstStyle/>
          <a:p>
            <a:r>
              <a:rPr lang="en-US" dirty="0">
                <a:solidFill>
                  <a:schemeClr val="accent1">
                    <a:lumMod val="50000"/>
                  </a:schemeClr>
                </a:solidFill>
              </a:rPr>
              <a:t>from </a:t>
            </a:r>
            <a:r>
              <a:rPr lang="en-US" dirty="0" err="1">
                <a:solidFill>
                  <a:schemeClr val="accent1">
                    <a:lumMod val="50000"/>
                  </a:schemeClr>
                </a:solidFill>
              </a:rPr>
              <a:t>nltk.corpus</a:t>
            </a:r>
            <a:r>
              <a:rPr lang="en-US" dirty="0">
                <a:solidFill>
                  <a:schemeClr val="accent1">
                    <a:lumMod val="50000"/>
                  </a:schemeClr>
                </a:solidFill>
              </a:rPr>
              <a:t> import </a:t>
            </a:r>
            <a:r>
              <a:rPr lang="en-US" dirty="0" err="1">
                <a:solidFill>
                  <a:schemeClr val="accent1">
                    <a:lumMod val="50000"/>
                  </a:schemeClr>
                </a:solidFill>
              </a:rPr>
              <a:t>stopwords</a:t>
            </a:r>
            <a:endParaRPr lang="en-US" dirty="0">
              <a:solidFill>
                <a:schemeClr val="accent1">
                  <a:lumMod val="50000"/>
                </a:schemeClr>
              </a:solidFill>
            </a:endParaRPr>
          </a:p>
          <a:p>
            <a:r>
              <a:rPr lang="en-US" dirty="0" err="1">
                <a:solidFill>
                  <a:schemeClr val="accent1">
                    <a:lumMod val="50000"/>
                  </a:schemeClr>
                </a:solidFill>
              </a:rPr>
              <a:t>stop_words</a:t>
            </a:r>
            <a:r>
              <a:rPr lang="en-US" dirty="0">
                <a:solidFill>
                  <a:schemeClr val="accent1">
                    <a:lumMod val="50000"/>
                  </a:schemeClr>
                </a:solidFill>
              </a:rPr>
              <a:t> = </a:t>
            </a:r>
            <a:r>
              <a:rPr lang="en-US" dirty="0" err="1">
                <a:solidFill>
                  <a:schemeClr val="accent1">
                    <a:lumMod val="50000"/>
                  </a:schemeClr>
                </a:solidFill>
              </a:rPr>
              <a:t>stopwords.words</a:t>
            </a:r>
            <a:r>
              <a:rPr lang="en-US" dirty="0">
                <a:solidFill>
                  <a:schemeClr val="accent1">
                    <a:lumMod val="50000"/>
                  </a:schemeClr>
                </a:solidFill>
              </a:rPr>
              <a:t>('</a:t>
            </a:r>
            <a:r>
              <a:rPr lang="en-US" dirty="0" err="1">
                <a:solidFill>
                  <a:schemeClr val="accent1">
                    <a:lumMod val="50000"/>
                  </a:schemeClr>
                </a:solidFill>
              </a:rPr>
              <a:t>english</a:t>
            </a:r>
            <a:r>
              <a:rPr lang="en-US" dirty="0">
                <a:solidFill>
                  <a:schemeClr val="accent1">
                    <a:lumMod val="50000"/>
                  </a:schemeClr>
                </a:solidFill>
              </a:rPr>
              <a:t>')</a:t>
            </a:r>
          </a:p>
          <a:p>
            <a:r>
              <a:rPr lang="en-US" dirty="0">
                <a:solidFill>
                  <a:schemeClr val="accent1">
                    <a:lumMod val="50000"/>
                  </a:schemeClr>
                </a:solidFill>
              </a:rPr>
              <a:t>words = [w for w in </a:t>
            </a:r>
            <a:r>
              <a:rPr lang="en-US" dirty="0" smtClean="0">
                <a:solidFill>
                  <a:schemeClr val="accent1">
                    <a:lumMod val="50000"/>
                  </a:schemeClr>
                </a:solidFill>
              </a:rPr>
              <a:t>tokens </a:t>
            </a:r>
            <a:r>
              <a:rPr lang="en-US" dirty="0">
                <a:solidFill>
                  <a:schemeClr val="accent1">
                    <a:lumMod val="50000"/>
                  </a:schemeClr>
                </a:solidFill>
              </a:rPr>
              <a:t>if not w in </a:t>
            </a:r>
            <a:r>
              <a:rPr lang="en-US" dirty="0" err="1">
                <a:solidFill>
                  <a:schemeClr val="accent1">
                    <a:lumMod val="50000"/>
                  </a:schemeClr>
                </a:solidFill>
              </a:rPr>
              <a:t>stop_words</a:t>
            </a:r>
            <a:r>
              <a:rPr lang="en-US" dirty="0">
                <a:solidFill>
                  <a:schemeClr val="accent1">
                    <a:lumMod val="50000"/>
                  </a:schemeClr>
                </a:solidFill>
              </a:rPr>
              <a:t>]</a:t>
            </a:r>
          </a:p>
          <a:p>
            <a:r>
              <a:rPr lang="en-US" dirty="0">
                <a:solidFill>
                  <a:schemeClr val="accent1">
                    <a:lumMod val="50000"/>
                  </a:schemeClr>
                </a:solidFill>
              </a:rPr>
              <a:t>print(words</a:t>
            </a:r>
            <a:r>
              <a:rPr lang="en-US" dirty="0" smtClean="0">
                <a:solidFill>
                  <a:schemeClr val="accent1">
                    <a:lumMod val="50000"/>
                  </a:schemeClr>
                </a:solidFill>
              </a:rPr>
              <a:t>)</a:t>
            </a:r>
          </a:p>
          <a:p>
            <a:endParaRPr lang="en-US" dirty="0">
              <a:solidFill>
                <a:schemeClr val="accent1">
                  <a:lumMod val="50000"/>
                </a:schemeClr>
              </a:solidFill>
            </a:endParaRPr>
          </a:p>
          <a:p>
            <a:r>
              <a:rPr lang="en-US" dirty="0"/>
              <a:t>['Success', 'I', 'know', 'word', 'means', 'I', 'happy', 'But', 'success', 'goes', 'back', 'somebody', 'eyes', 'success', 'means', 'For', 'success', 'inner', 'peace', 'That', 'good', 'day']</a:t>
            </a:r>
          </a:p>
        </p:txBody>
      </p:sp>
    </p:spTree>
    <p:extLst>
      <p:ext uri="{BB962C8B-B14F-4D97-AF65-F5344CB8AC3E}">
        <p14:creationId xmlns:p14="http://schemas.microsoft.com/office/powerpoint/2010/main" val="295369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4"/>
          <p:cNvSpPr>
            <a:spLocks noGrp="1"/>
          </p:cNvSpPr>
          <p:nvPr>
            <p:ph type="sldNum" sz="quarter" idx="4294967295"/>
          </p:nvPr>
        </p:nvSpPr>
        <p:spPr>
          <a:xfrm>
            <a:off x="6781800" y="6400800"/>
            <a:ext cx="1905000" cy="228600"/>
          </a:xfrm>
          <a:prstGeom prst="rect">
            <a:avLst/>
          </a:prstGeom>
          <a:noFill/>
        </p:spPr>
        <p:txBody>
          <a:bodyPr/>
          <a:lstStyle/>
          <a:p>
            <a:fld id="{D2C42FFF-29C6-4D29-95A4-63CDED3B8634}" type="slidenum">
              <a:rPr lang="en-US"/>
              <a:pPr/>
              <a:t>23</a:t>
            </a:fld>
            <a:endParaRPr lang="en-US"/>
          </a:p>
        </p:txBody>
      </p:sp>
      <p:sp>
        <p:nvSpPr>
          <p:cNvPr id="27652" name="Rectangle 2"/>
          <p:cNvSpPr>
            <a:spLocks noGrp="1" noChangeArrowheads="1"/>
          </p:cNvSpPr>
          <p:nvPr>
            <p:ph type="title"/>
          </p:nvPr>
        </p:nvSpPr>
        <p:spPr>
          <a:xfrm>
            <a:off x="450980" y="763555"/>
            <a:ext cx="7772400" cy="609600"/>
          </a:xfrm>
        </p:spPr>
        <p:txBody>
          <a:bodyPr>
            <a:normAutofit/>
          </a:bodyPr>
          <a:lstStyle/>
          <a:p>
            <a:r>
              <a:rPr lang="en-US" dirty="0" smtClean="0"/>
              <a:t>Stemming  </a:t>
            </a:r>
          </a:p>
        </p:txBody>
      </p:sp>
      <p:sp>
        <p:nvSpPr>
          <p:cNvPr id="27653" name="Rectangle 3"/>
          <p:cNvSpPr>
            <a:spLocks noGrp="1" noChangeArrowheads="1"/>
          </p:cNvSpPr>
          <p:nvPr>
            <p:ph type="body" idx="1"/>
          </p:nvPr>
        </p:nvSpPr>
        <p:spPr>
          <a:xfrm>
            <a:off x="685800" y="1667847"/>
            <a:ext cx="7772400" cy="4876800"/>
          </a:xfrm>
        </p:spPr>
        <p:txBody>
          <a:bodyPr>
            <a:normAutofit/>
          </a:bodyPr>
          <a:lstStyle/>
          <a:p>
            <a:pPr fontAlgn="base"/>
            <a:r>
              <a:rPr lang="en-US" dirty="0"/>
              <a:t>Stemming refers to the process of reducing each word to its root or </a:t>
            </a:r>
            <a:r>
              <a:rPr lang="en-US" dirty="0" smtClean="0"/>
              <a:t>base.</a:t>
            </a:r>
          </a:p>
          <a:p>
            <a:pPr lvl="1" fontAlgn="base"/>
            <a:r>
              <a:rPr lang="en-US" dirty="0" smtClean="0"/>
              <a:t>For </a:t>
            </a:r>
            <a:r>
              <a:rPr lang="en-US" dirty="0"/>
              <a:t>example “</a:t>
            </a:r>
            <a:r>
              <a:rPr lang="en-US" i="1" dirty="0"/>
              <a:t>fishing</a:t>
            </a:r>
            <a:r>
              <a:rPr lang="en-US" dirty="0"/>
              <a:t>,” “</a:t>
            </a:r>
            <a:r>
              <a:rPr lang="en-US" i="1" dirty="0"/>
              <a:t>fished</a:t>
            </a:r>
            <a:r>
              <a:rPr lang="en-US" dirty="0"/>
              <a:t>,” “</a:t>
            </a:r>
            <a:r>
              <a:rPr lang="en-US" i="1" dirty="0"/>
              <a:t>fisher</a:t>
            </a:r>
            <a:r>
              <a:rPr lang="en-US" dirty="0"/>
              <a:t>” all reduce to the stem “</a:t>
            </a:r>
            <a:r>
              <a:rPr lang="en-US" i="1" dirty="0"/>
              <a:t>fish</a:t>
            </a:r>
            <a:r>
              <a:rPr lang="en-US" dirty="0"/>
              <a:t>.”</a:t>
            </a:r>
          </a:p>
          <a:p>
            <a:pPr fontAlgn="base"/>
            <a:r>
              <a:rPr lang="en-US" dirty="0" smtClean="0"/>
              <a:t>There </a:t>
            </a:r>
            <a:r>
              <a:rPr lang="en-US" dirty="0"/>
              <a:t>are many stemming algorithms, although a popular and long-standing method is the Porter Stemming algorithm.</a:t>
            </a:r>
          </a:p>
          <a:p>
            <a:endParaRPr lang="en-US" sz="2000" i="1" dirty="0" smtClean="0"/>
          </a:p>
        </p:txBody>
      </p:sp>
      <p:sp>
        <p:nvSpPr>
          <p:cNvPr id="5" name="TextBox 4"/>
          <p:cNvSpPr txBox="1"/>
          <p:nvPr/>
        </p:nvSpPr>
        <p:spPr>
          <a:xfrm>
            <a:off x="802532" y="3797784"/>
            <a:ext cx="8213793" cy="1477328"/>
          </a:xfrm>
          <a:prstGeom prst="rect">
            <a:avLst/>
          </a:prstGeom>
          <a:noFill/>
        </p:spPr>
        <p:txBody>
          <a:bodyPr wrap="square" rtlCol="0">
            <a:spAutoFit/>
          </a:bodyPr>
          <a:lstStyle/>
          <a:p>
            <a:r>
              <a:rPr lang="en-US" dirty="0">
                <a:solidFill>
                  <a:schemeClr val="accent1">
                    <a:lumMod val="50000"/>
                  </a:schemeClr>
                </a:solidFill>
              </a:rPr>
              <a:t>from </a:t>
            </a:r>
            <a:r>
              <a:rPr lang="en-US" dirty="0" err="1">
                <a:solidFill>
                  <a:schemeClr val="accent1">
                    <a:lumMod val="50000"/>
                  </a:schemeClr>
                </a:solidFill>
              </a:rPr>
              <a:t>nltk.stem.porter</a:t>
            </a:r>
            <a:r>
              <a:rPr lang="en-US" dirty="0">
                <a:solidFill>
                  <a:schemeClr val="accent1">
                    <a:lumMod val="50000"/>
                  </a:schemeClr>
                </a:solidFill>
              </a:rPr>
              <a:t> import </a:t>
            </a:r>
            <a:r>
              <a:rPr lang="en-US" dirty="0" err="1">
                <a:solidFill>
                  <a:schemeClr val="accent1">
                    <a:lumMod val="50000"/>
                  </a:schemeClr>
                </a:solidFill>
              </a:rPr>
              <a:t>PorterStemmer</a:t>
            </a:r>
            <a:endParaRPr lang="en-US" dirty="0">
              <a:solidFill>
                <a:schemeClr val="accent1">
                  <a:lumMod val="50000"/>
                </a:schemeClr>
              </a:solidFill>
            </a:endParaRPr>
          </a:p>
          <a:p>
            <a:r>
              <a:rPr lang="en-US" dirty="0">
                <a:solidFill>
                  <a:schemeClr val="accent1">
                    <a:lumMod val="50000"/>
                  </a:schemeClr>
                </a:solidFill>
              </a:rPr>
              <a:t>porter = </a:t>
            </a:r>
            <a:r>
              <a:rPr lang="en-US" dirty="0" err="1">
                <a:solidFill>
                  <a:schemeClr val="accent1">
                    <a:lumMod val="50000"/>
                  </a:schemeClr>
                </a:solidFill>
              </a:rPr>
              <a:t>PorterStemmer</a:t>
            </a:r>
            <a:r>
              <a:rPr lang="en-US" dirty="0">
                <a:solidFill>
                  <a:schemeClr val="accent1">
                    <a:lumMod val="50000"/>
                  </a:schemeClr>
                </a:solidFill>
              </a:rPr>
              <a:t>()</a:t>
            </a:r>
          </a:p>
          <a:p>
            <a:r>
              <a:rPr lang="en-US" dirty="0">
                <a:solidFill>
                  <a:schemeClr val="accent1">
                    <a:lumMod val="50000"/>
                  </a:schemeClr>
                </a:solidFill>
              </a:rPr>
              <a:t>stemmed = [</a:t>
            </a:r>
            <a:r>
              <a:rPr lang="en-US" dirty="0" err="1">
                <a:solidFill>
                  <a:schemeClr val="accent1">
                    <a:lumMod val="50000"/>
                  </a:schemeClr>
                </a:solidFill>
              </a:rPr>
              <a:t>porter.stem</a:t>
            </a:r>
            <a:r>
              <a:rPr lang="en-US" dirty="0">
                <a:solidFill>
                  <a:schemeClr val="accent1">
                    <a:lumMod val="50000"/>
                  </a:schemeClr>
                </a:solidFill>
              </a:rPr>
              <a:t>(word) for word in words]</a:t>
            </a:r>
          </a:p>
          <a:p>
            <a:r>
              <a:rPr lang="en-US" dirty="0">
                <a:solidFill>
                  <a:schemeClr val="accent1">
                    <a:lumMod val="50000"/>
                  </a:schemeClr>
                </a:solidFill>
              </a:rPr>
              <a:t>print(stemmed)</a:t>
            </a:r>
          </a:p>
          <a:p>
            <a:r>
              <a:rPr lang="en-US" dirty="0" smtClean="0"/>
              <a:t> </a:t>
            </a:r>
            <a:endParaRPr lang="en-US" dirty="0"/>
          </a:p>
        </p:txBody>
      </p:sp>
    </p:spTree>
    <p:extLst>
      <p:ext uri="{BB962C8B-B14F-4D97-AF65-F5344CB8AC3E}">
        <p14:creationId xmlns:p14="http://schemas.microsoft.com/office/powerpoint/2010/main" val="107750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4294967295"/>
          </p:nvPr>
        </p:nvSpPr>
        <p:spPr>
          <a:xfrm>
            <a:off x="6781800" y="6400800"/>
            <a:ext cx="1905000" cy="228600"/>
          </a:xfrm>
          <a:prstGeom prst="rect">
            <a:avLst/>
          </a:prstGeom>
          <a:noFill/>
        </p:spPr>
        <p:txBody>
          <a:bodyPr/>
          <a:lstStyle/>
          <a:p>
            <a:fld id="{40690A2C-1E8B-43FE-A976-16268AB4BA6E}" type="slidenum">
              <a:rPr lang="en-US" smtClean="0">
                <a:latin typeface="Times New Roman" charset="0"/>
              </a:rPr>
              <a:pPr/>
              <a:t>24</a:t>
            </a:fld>
            <a:endParaRPr lang="en-US" smtClean="0">
              <a:latin typeface="Times New Roman" charset="0"/>
            </a:endParaRPr>
          </a:p>
        </p:txBody>
      </p:sp>
      <p:sp>
        <p:nvSpPr>
          <p:cNvPr id="30724" name="Rectangle 2"/>
          <p:cNvSpPr>
            <a:spLocks noGrp="1" noChangeArrowheads="1"/>
          </p:cNvSpPr>
          <p:nvPr>
            <p:ph type="title"/>
          </p:nvPr>
        </p:nvSpPr>
        <p:spPr>
          <a:xfrm>
            <a:off x="461865" y="837682"/>
            <a:ext cx="7772400" cy="508000"/>
          </a:xfrm>
        </p:spPr>
        <p:txBody>
          <a:bodyPr>
            <a:normAutofit fontScale="90000"/>
          </a:bodyPr>
          <a:lstStyle/>
          <a:p>
            <a:r>
              <a:rPr lang="en-US" dirty="0" smtClean="0"/>
              <a:t>N-grams and Stemming</a:t>
            </a:r>
          </a:p>
        </p:txBody>
      </p:sp>
      <p:sp>
        <p:nvSpPr>
          <p:cNvPr id="30725" name="Rectangle 3"/>
          <p:cNvSpPr>
            <a:spLocks noGrp="1" noChangeArrowheads="1"/>
          </p:cNvSpPr>
          <p:nvPr>
            <p:ph type="body" idx="1"/>
          </p:nvPr>
        </p:nvSpPr>
        <p:spPr>
          <a:xfrm>
            <a:off x="685800" y="1464906"/>
            <a:ext cx="7772400" cy="5257800"/>
          </a:xfrm>
        </p:spPr>
        <p:txBody>
          <a:bodyPr/>
          <a:lstStyle/>
          <a:p>
            <a:r>
              <a:rPr lang="en-US" sz="2000" dirty="0" smtClean="0"/>
              <a:t>N-gram: given a string, n-grams for that string are fixed length consecutive overlapping) substrings of length </a:t>
            </a:r>
            <a:r>
              <a:rPr lang="en-US" sz="2000" i="1" dirty="0" smtClean="0"/>
              <a:t>n</a:t>
            </a:r>
            <a:endParaRPr lang="en-US" sz="2000" dirty="0" smtClean="0"/>
          </a:p>
          <a:p>
            <a:r>
              <a:rPr lang="en-US" sz="2000" dirty="0" smtClean="0"/>
              <a:t>Example: “</a:t>
            </a:r>
            <a:r>
              <a:rPr lang="en-US" sz="2000" dirty="0" smtClean="0">
                <a:latin typeface="Courier New" pitchFamily="49" charset="0"/>
              </a:rPr>
              <a:t>statistics</a:t>
            </a:r>
            <a:r>
              <a:rPr lang="en-US" sz="2000" dirty="0" smtClean="0"/>
              <a:t>”</a:t>
            </a:r>
          </a:p>
          <a:p>
            <a:pPr lvl="1"/>
            <a:r>
              <a:rPr lang="en-US" sz="1800" dirty="0" smtClean="0"/>
              <a:t>bigrams: </a:t>
            </a:r>
            <a:r>
              <a:rPr lang="en-US" sz="1800" dirty="0" err="1" smtClean="0">
                <a:latin typeface="Courier New" pitchFamily="49" charset="0"/>
              </a:rPr>
              <a:t>st</a:t>
            </a:r>
            <a:r>
              <a:rPr lang="en-US" sz="1800" dirty="0" smtClean="0">
                <a:latin typeface="Courier New" pitchFamily="49" charset="0"/>
              </a:rPr>
              <a:t>, ta, at, </a:t>
            </a:r>
            <a:r>
              <a:rPr lang="en-US" sz="1800" dirty="0" err="1" smtClean="0">
                <a:latin typeface="Courier New" pitchFamily="49" charset="0"/>
              </a:rPr>
              <a:t>ti</a:t>
            </a:r>
            <a:r>
              <a:rPr lang="en-US" sz="1800" dirty="0" smtClean="0">
                <a:latin typeface="Courier New" pitchFamily="49" charset="0"/>
              </a:rPr>
              <a:t>, is, </a:t>
            </a:r>
            <a:r>
              <a:rPr lang="en-US" sz="1800" dirty="0" err="1" smtClean="0">
                <a:latin typeface="Courier New" pitchFamily="49" charset="0"/>
              </a:rPr>
              <a:t>st</a:t>
            </a:r>
            <a:r>
              <a:rPr lang="en-US" sz="1800" dirty="0" smtClean="0">
                <a:latin typeface="Courier New" pitchFamily="49" charset="0"/>
              </a:rPr>
              <a:t>, </a:t>
            </a:r>
            <a:r>
              <a:rPr lang="en-US" sz="1800" dirty="0" err="1" smtClean="0">
                <a:latin typeface="Courier New" pitchFamily="49" charset="0"/>
              </a:rPr>
              <a:t>ti</a:t>
            </a:r>
            <a:r>
              <a:rPr lang="en-US" sz="1800" dirty="0" smtClean="0">
                <a:latin typeface="Courier New" pitchFamily="49" charset="0"/>
              </a:rPr>
              <a:t>, </a:t>
            </a:r>
            <a:r>
              <a:rPr lang="en-US" sz="1800" dirty="0" err="1" smtClean="0">
                <a:latin typeface="Courier New" pitchFamily="49" charset="0"/>
              </a:rPr>
              <a:t>ic</a:t>
            </a:r>
            <a:r>
              <a:rPr lang="en-US" sz="1800" dirty="0" smtClean="0">
                <a:latin typeface="Courier New" pitchFamily="49" charset="0"/>
              </a:rPr>
              <a:t>, </a:t>
            </a:r>
            <a:r>
              <a:rPr lang="en-US" sz="1800" dirty="0" err="1" smtClean="0">
                <a:latin typeface="Courier New" pitchFamily="49" charset="0"/>
              </a:rPr>
              <a:t>cs</a:t>
            </a:r>
            <a:endParaRPr lang="en-US" sz="1800" dirty="0" smtClean="0"/>
          </a:p>
          <a:p>
            <a:pPr lvl="1"/>
            <a:r>
              <a:rPr lang="en-US" sz="1800" dirty="0" smtClean="0"/>
              <a:t>trigrams: </a:t>
            </a:r>
            <a:r>
              <a:rPr lang="en-US" sz="1800" dirty="0" err="1" smtClean="0">
                <a:latin typeface="Courier New" pitchFamily="49" charset="0"/>
              </a:rPr>
              <a:t>sta</a:t>
            </a:r>
            <a:r>
              <a:rPr lang="en-US" sz="1800" dirty="0" smtClean="0">
                <a:latin typeface="Courier New" pitchFamily="49" charset="0"/>
              </a:rPr>
              <a:t>, tat, </a:t>
            </a:r>
            <a:r>
              <a:rPr lang="en-US" sz="1800" dirty="0" err="1" smtClean="0">
                <a:latin typeface="Courier New" pitchFamily="49" charset="0"/>
              </a:rPr>
              <a:t>ati</a:t>
            </a:r>
            <a:r>
              <a:rPr lang="en-US" sz="1800" dirty="0" smtClean="0">
                <a:latin typeface="Courier New" pitchFamily="49" charset="0"/>
              </a:rPr>
              <a:t>, tis, </a:t>
            </a:r>
            <a:r>
              <a:rPr lang="en-US" sz="1800" dirty="0" err="1" smtClean="0">
                <a:latin typeface="Courier New" pitchFamily="49" charset="0"/>
              </a:rPr>
              <a:t>ist</a:t>
            </a:r>
            <a:r>
              <a:rPr lang="en-US" sz="1800" dirty="0" smtClean="0">
                <a:latin typeface="Courier New" pitchFamily="49" charset="0"/>
              </a:rPr>
              <a:t>, </a:t>
            </a:r>
            <a:r>
              <a:rPr lang="en-US" sz="1800" dirty="0" err="1" smtClean="0">
                <a:latin typeface="Courier New" pitchFamily="49" charset="0"/>
              </a:rPr>
              <a:t>sti</a:t>
            </a:r>
            <a:r>
              <a:rPr lang="en-US" sz="1800" dirty="0" smtClean="0">
                <a:latin typeface="Courier New" pitchFamily="49" charset="0"/>
              </a:rPr>
              <a:t>, tic, </a:t>
            </a:r>
            <a:r>
              <a:rPr lang="en-US" sz="1800" dirty="0" err="1" smtClean="0">
                <a:latin typeface="Courier New" pitchFamily="49" charset="0"/>
              </a:rPr>
              <a:t>ics</a:t>
            </a:r>
            <a:endParaRPr lang="en-US" dirty="0" smtClean="0">
              <a:latin typeface="Courier New" pitchFamily="49" charset="0"/>
            </a:endParaRPr>
          </a:p>
          <a:p>
            <a:r>
              <a:rPr lang="en-US" sz="2000" dirty="0" smtClean="0"/>
              <a:t>N-grams can be used for conflation (stemming)</a:t>
            </a:r>
          </a:p>
          <a:p>
            <a:pPr lvl="1"/>
            <a:r>
              <a:rPr lang="en-US" sz="1800" dirty="0" smtClean="0"/>
              <a:t>measure association between pairs of terms based on unique n-grams</a:t>
            </a:r>
          </a:p>
          <a:p>
            <a:pPr lvl="1"/>
            <a:r>
              <a:rPr lang="en-US" sz="1800" dirty="0" smtClean="0"/>
              <a:t>the terms are then clustered to create “equivalence classes” of terms.</a:t>
            </a:r>
          </a:p>
          <a:p>
            <a:r>
              <a:rPr lang="en-US" sz="2000" dirty="0" smtClean="0"/>
              <a:t>N-grams can also be used for indexing</a:t>
            </a:r>
          </a:p>
          <a:p>
            <a:pPr lvl="1"/>
            <a:r>
              <a:rPr lang="en-US" sz="1800" dirty="0" smtClean="0"/>
              <a:t>index all possible n-grams of the text (e.g., using inverted lists)</a:t>
            </a:r>
          </a:p>
          <a:p>
            <a:pPr lvl="1"/>
            <a:r>
              <a:rPr lang="en-US" sz="1800" dirty="0" smtClean="0"/>
              <a:t>larger </a:t>
            </a:r>
            <a:r>
              <a:rPr lang="en-US" sz="1800" dirty="0" smtClean="0"/>
              <a:t>n gives better results, but increases storage requirements</a:t>
            </a:r>
          </a:p>
          <a:p>
            <a:pPr lvl="1"/>
            <a:r>
              <a:rPr lang="en-US" sz="1800" dirty="0" smtClean="0"/>
              <a:t>no semantic meaning, so tokens not suitable for  representing concepts</a:t>
            </a:r>
          </a:p>
          <a:p>
            <a:pPr lvl="1"/>
            <a:r>
              <a:rPr lang="en-US" sz="1800" dirty="0" smtClean="0"/>
              <a:t>can get false hits, e.g., searching for “retail” using trigrams, may get matches with “retain detail” since it includes all trigrams for “retail”</a:t>
            </a:r>
            <a:endParaRPr lang="en-US" dirty="0" smtClean="0"/>
          </a:p>
        </p:txBody>
      </p:sp>
    </p:spTree>
    <p:extLst>
      <p:ext uri="{BB962C8B-B14F-4D97-AF65-F5344CB8AC3E}">
        <p14:creationId xmlns:p14="http://schemas.microsoft.com/office/powerpoint/2010/main" val="69061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2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4294967295"/>
          </p:nvPr>
        </p:nvSpPr>
        <p:spPr>
          <a:xfrm>
            <a:off x="6781800" y="6400800"/>
            <a:ext cx="1905000" cy="228600"/>
          </a:xfrm>
          <a:prstGeom prst="rect">
            <a:avLst/>
          </a:prstGeom>
          <a:noFill/>
        </p:spPr>
        <p:txBody>
          <a:bodyPr/>
          <a:lstStyle/>
          <a:p>
            <a:fld id="{C152ED89-7C27-4987-9384-1E058C927034}" type="slidenum">
              <a:rPr lang="en-US" smtClean="0">
                <a:latin typeface="Times New Roman" charset="0"/>
              </a:rPr>
              <a:pPr/>
              <a:t>25</a:t>
            </a:fld>
            <a:endParaRPr lang="en-US" smtClean="0">
              <a:latin typeface="Times New Roman" charset="0"/>
            </a:endParaRPr>
          </a:p>
        </p:txBody>
      </p:sp>
      <p:sp>
        <p:nvSpPr>
          <p:cNvPr id="31748" name="Rectangle 2"/>
          <p:cNvSpPr>
            <a:spLocks noGrp="1" noChangeArrowheads="1"/>
          </p:cNvSpPr>
          <p:nvPr>
            <p:ph type="title"/>
          </p:nvPr>
        </p:nvSpPr>
        <p:spPr>
          <a:xfrm>
            <a:off x="459581" y="866451"/>
            <a:ext cx="7772400" cy="495300"/>
          </a:xfrm>
        </p:spPr>
        <p:txBody>
          <a:bodyPr>
            <a:normAutofit fontScale="90000"/>
          </a:bodyPr>
          <a:lstStyle/>
          <a:p>
            <a:r>
              <a:rPr lang="en-US" dirty="0" smtClean="0"/>
              <a:t>N-grams and Stemming (Example)</a:t>
            </a:r>
          </a:p>
        </p:txBody>
      </p:sp>
      <p:sp>
        <p:nvSpPr>
          <p:cNvPr id="31749" name="Rectangle 3"/>
          <p:cNvSpPr>
            <a:spLocks noGrp="1" noChangeArrowheads="1"/>
          </p:cNvSpPr>
          <p:nvPr>
            <p:ph type="body" idx="1"/>
          </p:nvPr>
        </p:nvSpPr>
        <p:spPr>
          <a:xfrm>
            <a:off x="685800" y="1490663"/>
            <a:ext cx="7772400" cy="5283200"/>
          </a:xfrm>
        </p:spPr>
        <p:txBody>
          <a:bodyPr/>
          <a:lstStyle/>
          <a:p>
            <a:pPr marL="0" indent="0">
              <a:buFont typeface="Marlett" pitchFamily="2" charset="2"/>
              <a:buNone/>
            </a:pPr>
            <a:r>
              <a:rPr lang="en-US" sz="2000" dirty="0" smtClean="0"/>
              <a:t>“</a:t>
            </a:r>
            <a:r>
              <a:rPr lang="en-US" sz="2000" dirty="0" smtClean="0">
                <a:latin typeface="Courier New" pitchFamily="49" charset="0"/>
              </a:rPr>
              <a:t>statistics</a:t>
            </a:r>
            <a:r>
              <a:rPr lang="en-US" sz="2000" dirty="0" smtClean="0"/>
              <a:t>”</a:t>
            </a:r>
          </a:p>
          <a:p>
            <a:pPr marL="1200150" lvl="2">
              <a:buFont typeface="Marlett" pitchFamily="2" charset="2"/>
              <a:buNone/>
            </a:pPr>
            <a:r>
              <a:rPr lang="en-US" dirty="0" smtClean="0"/>
              <a:t>bigrams: </a:t>
            </a:r>
            <a:r>
              <a:rPr lang="en-US" dirty="0" err="1" smtClean="0">
                <a:latin typeface="Courier New" pitchFamily="49" charset="0"/>
              </a:rPr>
              <a:t>st</a:t>
            </a:r>
            <a:r>
              <a:rPr lang="en-US" dirty="0" smtClean="0">
                <a:latin typeface="Courier New" pitchFamily="49" charset="0"/>
              </a:rPr>
              <a:t>, ta, at, </a:t>
            </a:r>
            <a:r>
              <a:rPr lang="en-US" dirty="0" err="1" smtClean="0">
                <a:latin typeface="Courier New" pitchFamily="49" charset="0"/>
              </a:rPr>
              <a:t>ti</a:t>
            </a:r>
            <a:r>
              <a:rPr lang="en-US" dirty="0" smtClean="0">
                <a:latin typeface="Courier New" pitchFamily="49" charset="0"/>
              </a:rPr>
              <a:t>, is, </a:t>
            </a:r>
            <a:r>
              <a:rPr lang="en-US" dirty="0" err="1" smtClean="0">
                <a:latin typeface="Courier New" pitchFamily="49" charset="0"/>
              </a:rPr>
              <a:t>st</a:t>
            </a:r>
            <a:r>
              <a:rPr lang="en-US" dirty="0" smtClean="0">
                <a:latin typeface="Courier New" pitchFamily="49" charset="0"/>
              </a:rPr>
              <a:t>, </a:t>
            </a:r>
            <a:r>
              <a:rPr lang="en-US" dirty="0" err="1" smtClean="0">
                <a:latin typeface="Courier New" pitchFamily="49" charset="0"/>
              </a:rPr>
              <a:t>ti</a:t>
            </a:r>
            <a:r>
              <a:rPr lang="en-US" dirty="0" smtClean="0">
                <a:latin typeface="Courier New" pitchFamily="49" charset="0"/>
              </a:rPr>
              <a:t>, </a:t>
            </a:r>
            <a:r>
              <a:rPr lang="en-US" dirty="0" err="1" smtClean="0">
                <a:latin typeface="Courier New" pitchFamily="49" charset="0"/>
              </a:rPr>
              <a:t>ic</a:t>
            </a:r>
            <a:r>
              <a:rPr lang="en-US" dirty="0" smtClean="0">
                <a:latin typeface="Courier New" pitchFamily="49" charset="0"/>
              </a:rPr>
              <a:t>, </a:t>
            </a:r>
            <a:r>
              <a:rPr lang="en-US" dirty="0" err="1" smtClean="0">
                <a:latin typeface="Courier New" pitchFamily="49" charset="0"/>
              </a:rPr>
              <a:t>cs</a:t>
            </a:r>
            <a:endParaRPr lang="en-US" dirty="0" smtClean="0"/>
          </a:p>
          <a:p>
            <a:pPr marL="1200150" lvl="2">
              <a:buFont typeface="Marlett" pitchFamily="2" charset="2"/>
              <a:buNone/>
            </a:pPr>
            <a:r>
              <a:rPr lang="en-US" dirty="0" smtClean="0"/>
              <a:t>7 unique bigrams: </a:t>
            </a:r>
            <a:r>
              <a:rPr lang="en-US" dirty="0" smtClean="0">
                <a:latin typeface="Courier New" pitchFamily="49" charset="0"/>
              </a:rPr>
              <a:t>at, </a:t>
            </a:r>
            <a:r>
              <a:rPr lang="en-US" dirty="0" err="1" smtClean="0">
                <a:latin typeface="Courier New" pitchFamily="49" charset="0"/>
              </a:rPr>
              <a:t>cs</a:t>
            </a:r>
            <a:r>
              <a:rPr lang="en-US" dirty="0" smtClean="0">
                <a:latin typeface="Courier New" pitchFamily="49" charset="0"/>
              </a:rPr>
              <a:t>, </a:t>
            </a:r>
            <a:r>
              <a:rPr lang="en-US" dirty="0" err="1" smtClean="0">
                <a:latin typeface="Courier New" pitchFamily="49" charset="0"/>
              </a:rPr>
              <a:t>ic</a:t>
            </a:r>
            <a:r>
              <a:rPr lang="en-US" dirty="0" smtClean="0">
                <a:latin typeface="Courier New" pitchFamily="49" charset="0"/>
              </a:rPr>
              <a:t>, is, </a:t>
            </a:r>
            <a:r>
              <a:rPr lang="en-US" dirty="0" err="1" smtClean="0">
                <a:latin typeface="Courier New" pitchFamily="49" charset="0"/>
              </a:rPr>
              <a:t>st</a:t>
            </a:r>
            <a:r>
              <a:rPr lang="en-US" dirty="0" smtClean="0">
                <a:latin typeface="Courier New" pitchFamily="49" charset="0"/>
              </a:rPr>
              <a:t>, ta, </a:t>
            </a:r>
            <a:r>
              <a:rPr lang="en-US" dirty="0" err="1" smtClean="0">
                <a:latin typeface="Courier New" pitchFamily="49" charset="0"/>
              </a:rPr>
              <a:t>ti</a:t>
            </a:r>
            <a:endParaRPr lang="en-US" dirty="0" smtClean="0">
              <a:latin typeface="Courier New" pitchFamily="49" charset="0"/>
            </a:endParaRPr>
          </a:p>
          <a:p>
            <a:pPr marL="0" indent="0">
              <a:buFont typeface="Marlett" pitchFamily="2" charset="2"/>
              <a:buNone/>
            </a:pPr>
            <a:r>
              <a:rPr lang="en-US" sz="2000" dirty="0" smtClean="0"/>
              <a:t>“</a:t>
            </a:r>
            <a:r>
              <a:rPr lang="en-US" sz="2000" dirty="0" smtClean="0">
                <a:latin typeface="Courier New" pitchFamily="49" charset="0"/>
              </a:rPr>
              <a:t>statistical</a:t>
            </a:r>
            <a:r>
              <a:rPr lang="en-US" sz="2000" dirty="0" smtClean="0"/>
              <a:t>”</a:t>
            </a:r>
          </a:p>
          <a:p>
            <a:pPr marL="1200150" lvl="2">
              <a:buFont typeface="Marlett" pitchFamily="2" charset="2"/>
              <a:buNone/>
            </a:pPr>
            <a:r>
              <a:rPr lang="en-US" dirty="0" smtClean="0"/>
              <a:t>bigrams: </a:t>
            </a:r>
            <a:r>
              <a:rPr lang="en-US" dirty="0" err="1" smtClean="0">
                <a:latin typeface="Courier New" pitchFamily="49" charset="0"/>
              </a:rPr>
              <a:t>st</a:t>
            </a:r>
            <a:r>
              <a:rPr lang="en-US" dirty="0" smtClean="0">
                <a:latin typeface="Courier New" pitchFamily="49" charset="0"/>
              </a:rPr>
              <a:t>, ta, at, </a:t>
            </a:r>
            <a:r>
              <a:rPr lang="en-US" dirty="0" err="1" smtClean="0">
                <a:latin typeface="Courier New" pitchFamily="49" charset="0"/>
              </a:rPr>
              <a:t>ti</a:t>
            </a:r>
            <a:r>
              <a:rPr lang="en-US" dirty="0" smtClean="0">
                <a:latin typeface="Courier New" pitchFamily="49" charset="0"/>
              </a:rPr>
              <a:t>, is, </a:t>
            </a:r>
            <a:r>
              <a:rPr lang="en-US" dirty="0" err="1" smtClean="0">
                <a:latin typeface="Courier New" pitchFamily="49" charset="0"/>
              </a:rPr>
              <a:t>st</a:t>
            </a:r>
            <a:r>
              <a:rPr lang="en-US" dirty="0" smtClean="0">
                <a:latin typeface="Courier New" pitchFamily="49" charset="0"/>
              </a:rPr>
              <a:t>, </a:t>
            </a:r>
            <a:r>
              <a:rPr lang="en-US" dirty="0" err="1" smtClean="0">
                <a:latin typeface="Courier New" pitchFamily="49" charset="0"/>
              </a:rPr>
              <a:t>ti</a:t>
            </a:r>
            <a:r>
              <a:rPr lang="en-US" dirty="0" smtClean="0">
                <a:latin typeface="Courier New" pitchFamily="49" charset="0"/>
              </a:rPr>
              <a:t>, </a:t>
            </a:r>
            <a:r>
              <a:rPr lang="en-US" dirty="0" err="1" smtClean="0">
                <a:latin typeface="Courier New" pitchFamily="49" charset="0"/>
              </a:rPr>
              <a:t>ic</a:t>
            </a:r>
            <a:r>
              <a:rPr lang="en-US" dirty="0" smtClean="0">
                <a:latin typeface="Courier New" pitchFamily="49" charset="0"/>
              </a:rPr>
              <a:t>, ca, al</a:t>
            </a:r>
            <a:endParaRPr lang="en-US" dirty="0" smtClean="0"/>
          </a:p>
          <a:p>
            <a:pPr marL="1200150" lvl="2">
              <a:buFont typeface="Marlett" pitchFamily="2" charset="2"/>
              <a:buNone/>
            </a:pPr>
            <a:r>
              <a:rPr lang="en-US" dirty="0" smtClean="0"/>
              <a:t>8 unique bigrams: </a:t>
            </a:r>
            <a:r>
              <a:rPr lang="en-US" dirty="0" smtClean="0">
                <a:latin typeface="Courier New" pitchFamily="49" charset="0"/>
              </a:rPr>
              <a:t>al, at, ca, </a:t>
            </a:r>
            <a:r>
              <a:rPr lang="en-US" dirty="0" err="1" smtClean="0">
                <a:latin typeface="Courier New" pitchFamily="49" charset="0"/>
              </a:rPr>
              <a:t>ic</a:t>
            </a:r>
            <a:r>
              <a:rPr lang="en-US" dirty="0" smtClean="0">
                <a:latin typeface="Courier New" pitchFamily="49" charset="0"/>
              </a:rPr>
              <a:t>, is, </a:t>
            </a:r>
            <a:r>
              <a:rPr lang="en-US" dirty="0" err="1" smtClean="0">
                <a:latin typeface="Courier New" pitchFamily="49" charset="0"/>
              </a:rPr>
              <a:t>st</a:t>
            </a:r>
            <a:r>
              <a:rPr lang="en-US" dirty="0" smtClean="0">
                <a:latin typeface="Courier New" pitchFamily="49" charset="0"/>
              </a:rPr>
              <a:t>, ta, </a:t>
            </a:r>
            <a:r>
              <a:rPr lang="en-US" dirty="0" err="1" smtClean="0">
                <a:latin typeface="Courier New" pitchFamily="49" charset="0"/>
              </a:rPr>
              <a:t>ti</a:t>
            </a:r>
            <a:endParaRPr lang="en-US" dirty="0" smtClean="0">
              <a:latin typeface="Courier New" pitchFamily="49" charset="0"/>
            </a:endParaRPr>
          </a:p>
          <a:p>
            <a:pPr marL="114300" lvl="1" indent="6350">
              <a:buFont typeface="Marlett" pitchFamily="2" charset="2"/>
              <a:buNone/>
            </a:pPr>
            <a:endParaRPr lang="en-US" sz="800" dirty="0" smtClean="0">
              <a:latin typeface="Courier New" pitchFamily="49" charset="0"/>
            </a:endParaRPr>
          </a:p>
          <a:p>
            <a:pPr marL="0" indent="0">
              <a:buFont typeface="Marlett" pitchFamily="2" charset="2"/>
              <a:buNone/>
            </a:pPr>
            <a:r>
              <a:rPr lang="en-US" sz="1800" dirty="0" smtClean="0"/>
              <a:t>Now use </a:t>
            </a:r>
            <a:r>
              <a:rPr lang="en-US" sz="1800" dirty="0" smtClean="0">
                <a:solidFill>
                  <a:srgbClr val="FF3300"/>
                </a:solidFill>
              </a:rPr>
              <a:t>Dice’s coefficient</a:t>
            </a:r>
            <a:r>
              <a:rPr lang="en-US" sz="1800" dirty="0" smtClean="0"/>
              <a:t> to compute “similarity” for pairs of words”</a:t>
            </a:r>
          </a:p>
          <a:p>
            <a:pPr marL="114300" lvl="1" indent="6350">
              <a:buFont typeface="Marlett" pitchFamily="2" charset="2"/>
              <a:buNone/>
            </a:pPr>
            <a:endParaRPr lang="en-US" sz="1400" dirty="0" smtClean="0">
              <a:latin typeface="Courier New" pitchFamily="49" charset="0"/>
            </a:endParaRPr>
          </a:p>
          <a:p>
            <a:pPr marL="114300" lvl="1" indent="6350">
              <a:buFont typeface="Marlett" pitchFamily="2" charset="2"/>
              <a:buNone/>
            </a:pPr>
            <a:endParaRPr lang="en-US" sz="1400" dirty="0" smtClean="0">
              <a:latin typeface="Courier New" pitchFamily="49" charset="0"/>
            </a:endParaRPr>
          </a:p>
          <a:p>
            <a:pPr marL="114300" lvl="1" indent="6350">
              <a:buFont typeface="Marlett" pitchFamily="2" charset="2"/>
              <a:buNone/>
            </a:pPr>
            <a:endParaRPr lang="en-US" sz="1400" dirty="0" smtClean="0">
              <a:latin typeface="Courier New" pitchFamily="49" charset="0"/>
            </a:endParaRPr>
          </a:p>
          <a:p>
            <a:pPr marL="114300" lvl="1" indent="6350">
              <a:buFont typeface="Marlett" pitchFamily="2" charset="2"/>
              <a:buNone/>
            </a:pPr>
            <a:endParaRPr lang="en-US" sz="800" dirty="0" smtClean="0">
              <a:latin typeface="Courier New" pitchFamily="49" charset="0"/>
            </a:endParaRPr>
          </a:p>
          <a:p>
            <a:pPr marL="0" indent="0">
              <a:buFont typeface="Marlett" pitchFamily="2" charset="2"/>
              <a:buNone/>
            </a:pPr>
            <a:r>
              <a:rPr lang="en-US" sz="1800" dirty="0" smtClean="0"/>
              <a:t>where A is no. of unique bigrams in first word, B is no. of unique bigrams in second word, and C is no. of unique shared bigrams. In this case, </a:t>
            </a:r>
          </a:p>
          <a:p>
            <a:pPr marL="0" indent="0">
              <a:buFont typeface="Marlett" pitchFamily="2" charset="2"/>
              <a:buNone/>
            </a:pPr>
            <a:r>
              <a:rPr lang="en-US" sz="1800" dirty="0" smtClean="0"/>
              <a:t>(2*6)/(7+8) = .</a:t>
            </a:r>
            <a:r>
              <a:rPr lang="en-US" sz="1800" dirty="0" smtClean="0"/>
              <a:t>80</a:t>
            </a:r>
            <a:endParaRPr lang="en-US" sz="1800" dirty="0" smtClean="0"/>
          </a:p>
          <a:p>
            <a:pPr marL="0" indent="0">
              <a:buFont typeface="Marlett" pitchFamily="2" charset="2"/>
              <a:buNone/>
            </a:pPr>
            <a:endParaRPr lang="en-US" sz="800" dirty="0" smtClean="0"/>
          </a:p>
          <a:p>
            <a:pPr marL="0" indent="0">
              <a:buFont typeface="Marlett" pitchFamily="2" charset="2"/>
              <a:buNone/>
            </a:pPr>
            <a:r>
              <a:rPr lang="en-US" sz="1800" dirty="0" smtClean="0"/>
              <a:t>Now we can form a </a:t>
            </a:r>
            <a:r>
              <a:rPr lang="en-US" sz="1800" i="1" dirty="0" smtClean="0"/>
              <a:t>word-word similarity matrix</a:t>
            </a:r>
            <a:r>
              <a:rPr lang="en-US" sz="1800" dirty="0" smtClean="0"/>
              <a:t> (with word similarities as entries). This matrix is s used to </a:t>
            </a:r>
            <a:r>
              <a:rPr lang="en-US" sz="1800" dirty="0" smtClean="0">
                <a:solidFill>
                  <a:srgbClr val="FF3300"/>
                </a:solidFill>
              </a:rPr>
              <a:t>cluster</a:t>
            </a:r>
            <a:r>
              <a:rPr lang="en-US" sz="1800" dirty="0" smtClean="0"/>
              <a:t> similar terms.</a:t>
            </a:r>
            <a:endParaRPr lang="en-US" dirty="0" smtClean="0"/>
          </a:p>
        </p:txBody>
      </p:sp>
      <p:grpSp>
        <p:nvGrpSpPr>
          <p:cNvPr id="31750" name="Group 8"/>
          <p:cNvGrpSpPr>
            <a:grpSpLocks/>
          </p:cNvGrpSpPr>
          <p:nvPr/>
        </p:nvGrpSpPr>
        <p:grpSpPr bwMode="auto">
          <a:xfrm>
            <a:off x="3804444" y="3911600"/>
            <a:ext cx="1274762" cy="684213"/>
            <a:chOff x="2087" y="2248"/>
            <a:chExt cx="803" cy="431"/>
          </a:xfrm>
        </p:grpSpPr>
        <p:sp>
          <p:nvSpPr>
            <p:cNvPr id="31751" name="Line 4"/>
            <p:cNvSpPr>
              <a:spLocks noChangeShapeType="1"/>
            </p:cNvSpPr>
            <p:nvPr/>
          </p:nvSpPr>
          <p:spPr bwMode="auto">
            <a:xfrm>
              <a:off x="2456" y="2464"/>
              <a:ext cx="424" cy="8"/>
            </a:xfrm>
            <a:prstGeom prst="line">
              <a:avLst/>
            </a:prstGeom>
            <a:noFill/>
            <a:ln w="25400">
              <a:solidFill>
                <a:schemeClr val="tx1"/>
              </a:solidFill>
              <a:round/>
              <a:headEnd/>
              <a:tailEnd/>
            </a:ln>
          </p:spPr>
          <p:txBody>
            <a:bodyPr wrap="none" anchor="ctr"/>
            <a:lstStyle/>
            <a:p>
              <a:endParaRPr lang="en-US"/>
            </a:p>
          </p:txBody>
        </p:sp>
        <p:sp>
          <p:nvSpPr>
            <p:cNvPr id="31752" name="Text Box 5"/>
            <p:cNvSpPr txBox="1">
              <a:spLocks noChangeArrowheads="1"/>
            </p:cNvSpPr>
            <p:nvPr/>
          </p:nvSpPr>
          <p:spPr bwMode="auto">
            <a:xfrm>
              <a:off x="2534" y="2248"/>
              <a:ext cx="284" cy="231"/>
            </a:xfrm>
            <a:prstGeom prst="rect">
              <a:avLst/>
            </a:prstGeom>
            <a:noFill/>
            <a:ln w="12700">
              <a:noFill/>
              <a:miter lim="800000"/>
              <a:headEnd/>
              <a:tailEnd/>
            </a:ln>
          </p:spPr>
          <p:txBody>
            <a:bodyPr wrap="none">
              <a:spAutoFit/>
            </a:bodyPr>
            <a:lstStyle/>
            <a:p>
              <a:r>
                <a:rPr lang="en-US" sz="1800" b="1"/>
                <a:t>2</a:t>
              </a:r>
              <a:r>
                <a:rPr lang="en-US" sz="1800" b="1" i="1"/>
                <a:t>C</a:t>
              </a:r>
              <a:endParaRPr lang="en-US" sz="1800" b="1"/>
            </a:p>
          </p:txBody>
        </p:sp>
        <p:sp>
          <p:nvSpPr>
            <p:cNvPr id="31753" name="Text Box 6"/>
            <p:cNvSpPr txBox="1">
              <a:spLocks noChangeArrowheads="1"/>
            </p:cNvSpPr>
            <p:nvPr/>
          </p:nvSpPr>
          <p:spPr bwMode="auto">
            <a:xfrm>
              <a:off x="2428" y="2448"/>
              <a:ext cx="462" cy="231"/>
            </a:xfrm>
            <a:prstGeom prst="rect">
              <a:avLst/>
            </a:prstGeom>
            <a:noFill/>
            <a:ln w="12700">
              <a:noFill/>
              <a:miter lim="800000"/>
              <a:headEnd/>
              <a:tailEnd/>
            </a:ln>
          </p:spPr>
          <p:txBody>
            <a:bodyPr wrap="none">
              <a:spAutoFit/>
            </a:bodyPr>
            <a:lstStyle/>
            <a:p>
              <a:r>
                <a:rPr lang="en-US" sz="1800" b="1" i="1" dirty="0"/>
                <a:t>A</a:t>
              </a:r>
              <a:r>
                <a:rPr lang="en-US" sz="1800" b="1" dirty="0"/>
                <a:t> + </a:t>
              </a:r>
              <a:r>
                <a:rPr lang="en-US" sz="1800" b="1" i="1" dirty="0"/>
                <a:t>B</a:t>
              </a:r>
              <a:endParaRPr lang="en-US" sz="1800" b="1" dirty="0"/>
            </a:p>
          </p:txBody>
        </p:sp>
        <p:sp>
          <p:nvSpPr>
            <p:cNvPr id="31754" name="Text Box 7"/>
            <p:cNvSpPr txBox="1">
              <a:spLocks noChangeArrowheads="1"/>
            </p:cNvSpPr>
            <p:nvPr/>
          </p:nvSpPr>
          <p:spPr bwMode="auto">
            <a:xfrm>
              <a:off x="2087" y="2337"/>
              <a:ext cx="323" cy="250"/>
            </a:xfrm>
            <a:prstGeom prst="rect">
              <a:avLst/>
            </a:prstGeom>
            <a:noFill/>
            <a:ln w="12700">
              <a:noFill/>
              <a:miter lim="800000"/>
              <a:headEnd/>
              <a:tailEnd/>
            </a:ln>
          </p:spPr>
          <p:txBody>
            <a:bodyPr wrap="none">
              <a:spAutoFit/>
            </a:bodyPr>
            <a:lstStyle/>
            <a:p>
              <a:r>
                <a:rPr lang="en-US" sz="2000" b="1" i="1"/>
                <a:t>S</a:t>
              </a:r>
              <a:r>
                <a:rPr lang="en-US" sz="1800" b="1"/>
                <a:t> =</a:t>
              </a:r>
            </a:p>
          </p:txBody>
        </p:sp>
      </p:grpSp>
    </p:spTree>
    <p:extLst>
      <p:ext uri="{BB962C8B-B14F-4D97-AF65-F5344CB8AC3E}">
        <p14:creationId xmlns:p14="http://schemas.microsoft.com/office/powerpoint/2010/main" val="306536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Activity </a:t>
            </a:r>
            <a:r>
              <a:rPr lang="en-GB" altLang="en-US" dirty="0" smtClean="0"/>
              <a:t>17</a:t>
            </a:r>
            <a:endParaRPr lang="en-US" altLang="en-US" dirty="0" smtClean="0"/>
          </a:p>
        </p:txBody>
      </p:sp>
      <p:sp>
        <p:nvSpPr>
          <p:cNvPr id="205827" name="Rectangle 3"/>
          <p:cNvSpPr>
            <a:spLocks noGrp="1" noChangeArrowheads="1"/>
          </p:cNvSpPr>
          <p:nvPr>
            <p:ph type="body" idx="1"/>
          </p:nvPr>
        </p:nvSpPr>
        <p:spPr>
          <a:xfrm>
            <a:off x="628650" y="1460498"/>
            <a:ext cx="8343900" cy="5260977"/>
          </a:xfrm>
        </p:spPr>
        <p:txBody>
          <a:bodyPr>
            <a:normAutofit/>
          </a:bodyPr>
          <a:lstStyle/>
          <a:p>
            <a:pPr>
              <a:spcBef>
                <a:spcPct val="50000"/>
              </a:spcBef>
            </a:pPr>
            <a:r>
              <a:rPr lang="en-US" altLang="en-US" sz="2800" dirty="0" smtClean="0"/>
              <a:t>Calculate the similarity between following 2 strings using Dice Coefficient and Bigrams</a:t>
            </a:r>
          </a:p>
          <a:p>
            <a:pPr>
              <a:spcBef>
                <a:spcPct val="50000"/>
              </a:spcBef>
            </a:pPr>
            <a:r>
              <a:rPr lang="en-US" altLang="en-US" sz="2800" b="1" dirty="0" smtClean="0"/>
              <a:t>“Cal Poly Pomona”</a:t>
            </a:r>
          </a:p>
          <a:p>
            <a:pPr>
              <a:spcBef>
                <a:spcPct val="50000"/>
              </a:spcBef>
            </a:pPr>
            <a:r>
              <a:rPr lang="en-US" altLang="en-US" sz="2800" b="1" dirty="0" smtClean="0"/>
              <a:t>“California State Polytechnic University Pomona”</a:t>
            </a:r>
            <a:endParaRPr lang="en-US" altLang="en-US" sz="2800" b="1" dirty="0"/>
          </a:p>
        </p:txBody>
      </p:sp>
      <p:sp>
        <p:nvSpPr>
          <p:cNvPr id="3" name="Slide Number Placeholder 2"/>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72922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838200"/>
            <a:ext cx="7886700" cy="574756"/>
          </a:xfrm>
        </p:spPr>
        <p:txBody>
          <a:bodyPr/>
          <a:lstStyle/>
          <a:p>
            <a:pPr eaLnBrk="1" hangingPunct="1"/>
            <a:r>
              <a:rPr lang="en-US" altLang="en-US" dirty="0" smtClean="0">
                <a:ea typeface="ＭＳ Ｐゴシック" pitchFamily="34" charset="-128"/>
              </a:rPr>
              <a:t>N-gram indexes</a:t>
            </a:r>
          </a:p>
        </p:txBody>
      </p:sp>
      <p:sp>
        <p:nvSpPr>
          <p:cNvPr id="27651" name="Rectangle 3"/>
          <p:cNvSpPr>
            <a:spLocks noGrp="1" noChangeArrowheads="1"/>
          </p:cNvSpPr>
          <p:nvPr>
            <p:ph type="body" idx="1"/>
          </p:nvPr>
        </p:nvSpPr>
        <p:spPr>
          <a:xfrm>
            <a:off x="457199" y="1600200"/>
            <a:ext cx="8329613" cy="4267200"/>
          </a:xfrm>
        </p:spPr>
        <p:txBody>
          <a:bodyPr/>
          <a:lstStyle/>
          <a:p>
            <a:pPr eaLnBrk="1" hangingPunct="1"/>
            <a:r>
              <a:rPr lang="en-US" altLang="en-US" dirty="0" smtClean="0">
                <a:ea typeface="ＭＳ Ｐゴシック" pitchFamily="34" charset="-128"/>
              </a:rPr>
              <a:t>Enumerate all </a:t>
            </a:r>
            <a:r>
              <a:rPr lang="en-US" altLang="en-US" i="1" dirty="0" smtClean="0">
                <a:ea typeface="ＭＳ Ｐゴシック" pitchFamily="34" charset="-128"/>
              </a:rPr>
              <a:t>n</a:t>
            </a:r>
            <a:r>
              <a:rPr lang="en-US" altLang="en-US" dirty="0" smtClean="0">
                <a:ea typeface="ＭＳ Ｐゴシック" pitchFamily="34" charset="-128"/>
              </a:rPr>
              <a:t>-grams occurring in any term</a:t>
            </a:r>
          </a:p>
          <a:p>
            <a:pPr eaLnBrk="1" hangingPunct="1"/>
            <a:r>
              <a:rPr lang="en-US" altLang="en-US" i="1" dirty="0" smtClean="0">
                <a:ea typeface="ＭＳ Ｐゴシック" pitchFamily="34" charset="-128"/>
              </a:rPr>
              <a:t>e.g.,</a:t>
            </a:r>
            <a:r>
              <a:rPr lang="en-US" altLang="en-US" dirty="0" smtClean="0">
                <a:ea typeface="ＭＳ Ｐゴシック" pitchFamily="34" charset="-128"/>
              </a:rPr>
              <a:t> from text “</a:t>
            </a:r>
            <a:r>
              <a:rPr lang="en-US" altLang="en-US" b="1" i="1" dirty="0" smtClean="0">
                <a:ea typeface="ＭＳ Ｐゴシック" pitchFamily="34" charset="-128"/>
              </a:rPr>
              <a:t>April is the cruelest month</a:t>
            </a:r>
            <a:r>
              <a:rPr lang="en-US" altLang="en-US" dirty="0" smtClean="0">
                <a:ea typeface="ＭＳ Ｐゴシック" pitchFamily="34" charset="-128"/>
              </a:rPr>
              <a:t>” we get </a:t>
            </a:r>
            <a:r>
              <a:rPr lang="en-US" altLang="en-US" i="1" dirty="0" smtClean="0">
                <a:ea typeface="ＭＳ Ｐゴシック" pitchFamily="34" charset="-128"/>
              </a:rPr>
              <a:t>bigrams:</a:t>
            </a:r>
            <a:endParaRPr lang="en-US" altLang="en-US" dirty="0" smtClean="0">
              <a:ea typeface="ＭＳ Ｐゴシック" pitchFamily="34" charset="-128"/>
            </a:endParaRPr>
          </a:p>
          <a:p>
            <a:pPr lvl="2"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lvl="2" eaLnBrk="1" hangingPunct="1"/>
            <a:endParaRPr lang="en-US" altLang="en-US" dirty="0" smtClean="0">
              <a:ea typeface="ＭＳ Ｐゴシック" pitchFamily="34" charset="-128"/>
            </a:endParaRPr>
          </a:p>
          <a:p>
            <a:pPr lvl="1" eaLnBrk="1" hangingPunct="1"/>
            <a:r>
              <a:rPr lang="en-US" altLang="en-US" dirty="0" smtClean="0">
                <a:ea typeface="ＭＳ Ｐゴシック" pitchFamily="34" charset="-128"/>
              </a:rPr>
              <a:t>$ is a special word boundary symbol</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Maintain a </a:t>
            </a:r>
            <a:r>
              <a:rPr lang="en-US" altLang="en-US" i="1" u="sng" dirty="0" smtClean="0">
                <a:ea typeface="ＭＳ Ｐゴシック" pitchFamily="34" charset="-128"/>
              </a:rPr>
              <a:t>second</a:t>
            </a:r>
            <a:r>
              <a:rPr lang="en-US" altLang="en-US" dirty="0" smtClean="0">
                <a:ea typeface="ＭＳ Ｐゴシック" pitchFamily="34" charset="-128"/>
              </a:rPr>
              <a:t> inverted index</a:t>
            </a:r>
            <a:r>
              <a:rPr lang="en-US" altLang="en-US" i="1" dirty="0" smtClean="0">
                <a:ea typeface="ＭＳ Ｐゴシック" pitchFamily="34" charset="-128"/>
              </a:rPr>
              <a:t> </a:t>
            </a:r>
            <a:r>
              <a:rPr lang="en-US" altLang="en-US" i="1" u="sng" dirty="0" smtClean="0">
                <a:ea typeface="ＭＳ Ｐゴシック" pitchFamily="34" charset="-128"/>
              </a:rPr>
              <a:t>from bigrams to</a:t>
            </a:r>
            <a:r>
              <a:rPr lang="en-US" altLang="en-US" dirty="0" smtClean="0">
                <a:ea typeface="ＭＳ Ｐゴシック" pitchFamily="34" charset="-128"/>
              </a:rPr>
              <a:t> </a:t>
            </a:r>
            <a:r>
              <a:rPr lang="en-US" altLang="en-US" i="1" u="sng" dirty="0" smtClean="0">
                <a:ea typeface="ＭＳ Ｐゴシック" pitchFamily="34" charset="-128"/>
              </a:rPr>
              <a:t>dictionary terms</a:t>
            </a:r>
            <a:r>
              <a:rPr lang="en-US" altLang="en-US" dirty="0" smtClean="0">
                <a:ea typeface="ＭＳ Ｐゴシック" pitchFamily="34" charset="-128"/>
              </a:rPr>
              <a:t> that match each bigram.</a:t>
            </a:r>
            <a:endParaRPr lang="en-US" altLang="en-US" i="1" u="sng" dirty="0" smtClean="0">
              <a:ea typeface="ＭＳ Ｐゴシック" pitchFamily="34" charset="-128"/>
            </a:endParaRPr>
          </a:p>
        </p:txBody>
      </p:sp>
      <p:sp>
        <p:nvSpPr>
          <p:cNvPr id="27652" name="Text Box 4"/>
          <p:cNvSpPr txBox="1">
            <a:spLocks noChangeArrowheads="1"/>
          </p:cNvSpPr>
          <p:nvPr/>
        </p:nvSpPr>
        <p:spPr bwMode="auto">
          <a:xfrm>
            <a:off x="914400" y="2895600"/>
            <a:ext cx="7429500" cy="830997"/>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dirty="0">
                <a:latin typeface="Lucida Sans" pitchFamily="34" charset="0"/>
                <a:ea typeface="Arial Unicode MS" pitchFamily="34" charset="-128"/>
              </a:rPr>
              <a:t>$a</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ap</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pr</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ri</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il</a:t>
            </a:r>
            <a:r>
              <a:rPr lang="en-US" altLang="en-US" sz="2400" dirty="0" smtClean="0">
                <a:latin typeface="Lucida Sans" pitchFamily="34" charset="0"/>
                <a:ea typeface="Arial Unicode MS" pitchFamily="34" charset="-128"/>
              </a:rPr>
              <a:t>, l$, $</a:t>
            </a:r>
            <a:r>
              <a:rPr lang="en-US" altLang="en-US" sz="2400" dirty="0" err="1">
                <a:latin typeface="Lucida Sans" pitchFamily="34" charset="0"/>
                <a:ea typeface="Arial Unicode MS" pitchFamily="34" charset="-128"/>
              </a:rPr>
              <a:t>i</a:t>
            </a:r>
            <a:r>
              <a:rPr lang="en-US" altLang="en-US" sz="2400" dirty="0" smtClean="0">
                <a:latin typeface="Lucida Sans" pitchFamily="34" charset="0"/>
                <a:ea typeface="Arial Unicode MS" pitchFamily="34" charset="-128"/>
              </a:rPr>
              <a:t>, is, s$, $</a:t>
            </a:r>
            <a:r>
              <a:rPr lang="en-US" altLang="en-US" sz="2400" dirty="0">
                <a:latin typeface="Lucida Sans" pitchFamily="34" charset="0"/>
                <a:ea typeface="Arial Unicode MS" pitchFamily="34" charset="-128"/>
              </a:rPr>
              <a:t>t</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th</a:t>
            </a:r>
            <a:r>
              <a:rPr lang="en-US" altLang="en-US" sz="2400" dirty="0" smtClean="0">
                <a:latin typeface="Lucida Sans" pitchFamily="34" charset="0"/>
                <a:ea typeface="Arial Unicode MS" pitchFamily="34" charset="-128"/>
              </a:rPr>
              <a:t>, he, e$, $</a:t>
            </a:r>
            <a:r>
              <a:rPr lang="en-US" altLang="en-US" sz="2400" dirty="0">
                <a:latin typeface="Lucida Sans" pitchFamily="34" charset="0"/>
                <a:ea typeface="Arial Unicode MS" pitchFamily="34" charset="-128"/>
              </a:rPr>
              <a:t>c</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cr</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ru</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ue</a:t>
            </a:r>
            <a:r>
              <a:rPr lang="en-US" altLang="en-US" sz="2400" dirty="0" smtClean="0">
                <a:latin typeface="Lucida Sans" pitchFamily="34" charset="0"/>
                <a:ea typeface="Arial Unicode MS" pitchFamily="34" charset="-128"/>
              </a:rPr>
              <a:t>, el, le, </a:t>
            </a:r>
            <a:r>
              <a:rPr lang="en-US" altLang="en-US" sz="2400" dirty="0" err="1" smtClean="0">
                <a:latin typeface="Lucida Sans" pitchFamily="34" charset="0"/>
                <a:ea typeface="Arial Unicode MS" pitchFamily="34" charset="-128"/>
              </a:rPr>
              <a:t>es</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st</a:t>
            </a:r>
            <a:r>
              <a:rPr lang="en-US" altLang="en-US" sz="2400" dirty="0" smtClean="0">
                <a:latin typeface="Lucida Sans" pitchFamily="34" charset="0"/>
                <a:ea typeface="Arial Unicode MS" pitchFamily="34" charset="-128"/>
              </a:rPr>
              <a:t>, t</a:t>
            </a:r>
            <a:r>
              <a:rPr lang="en-US" altLang="en-US" sz="2400" dirty="0">
                <a:latin typeface="Lucida Sans" pitchFamily="34" charset="0"/>
                <a:ea typeface="Arial Unicode MS" pitchFamily="34" charset="-128"/>
              </a:rPr>
              <a:t>$, $m</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mo</a:t>
            </a:r>
            <a:r>
              <a:rPr lang="en-US" altLang="en-US" sz="2400" dirty="0" smtClean="0">
                <a:latin typeface="Lucida Sans" pitchFamily="34" charset="0"/>
                <a:ea typeface="Arial Unicode MS" pitchFamily="34" charset="-128"/>
              </a:rPr>
              <a:t>, on, </a:t>
            </a:r>
            <a:r>
              <a:rPr lang="en-US" altLang="en-US" sz="2400" dirty="0" err="1" smtClean="0">
                <a:latin typeface="Lucida Sans" pitchFamily="34" charset="0"/>
                <a:ea typeface="Arial Unicode MS" pitchFamily="34" charset="-128"/>
              </a:rPr>
              <a:t>nt</a:t>
            </a:r>
            <a:r>
              <a:rPr lang="en-US" altLang="en-US" sz="2400" dirty="0" smtClean="0">
                <a:latin typeface="Lucida Sans" pitchFamily="34" charset="0"/>
                <a:ea typeface="Arial Unicode MS" pitchFamily="34" charset="-128"/>
              </a:rPr>
              <a:t>, </a:t>
            </a:r>
            <a:r>
              <a:rPr lang="en-US" altLang="en-US" sz="2400" dirty="0" err="1" smtClean="0">
                <a:latin typeface="Lucida Sans" pitchFamily="34" charset="0"/>
                <a:ea typeface="Arial Unicode MS" pitchFamily="34" charset="-128"/>
              </a:rPr>
              <a:t>th</a:t>
            </a:r>
            <a:r>
              <a:rPr lang="en-US" altLang="en-US" sz="2400" dirty="0" smtClean="0">
                <a:latin typeface="Lucida Sans" pitchFamily="34" charset="0"/>
                <a:ea typeface="Arial Unicode MS" pitchFamily="34" charset="-128"/>
              </a:rPr>
              <a:t>, </a:t>
            </a:r>
            <a:r>
              <a:rPr lang="en-US" altLang="en-US" sz="2400" dirty="0" smtClean="0">
                <a:latin typeface="Lucida Sans" pitchFamily="34" charset="0"/>
                <a:ea typeface="Arial Unicode MS" pitchFamily="34" charset="-128"/>
              </a:rPr>
              <a:t>h</a:t>
            </a:r>
            <a:r>
              <a:rPr lang="en-US" altLang="en-US" sz="2400" dirty="0">
                <a:latin typeface="Lucida Sans" pitchFamily="34" charset="0"/>
                <a:ea typeface="Arial Unicode MS" pitchFamily="34" charset="-128"/>
              </a:rPr>
              <a:t>$</a:t>
            </a:r>
            <a:endParaRPr lang="en-US" altLang="en-US" sz="2400" i="1" dirty="0">
              <a:latin typeface="Lucida Sans" pitchFamily="34" charset="0"/>
              <a:ea typeface="Arial Unicode MS" pitchFamily="34" charset="-128"/>
            </a:endParaRPr>
          </a:p>
        </p:txBody>
      </p:sp>
      <p:sp>
        <p:nvSpPr>
          <p:cNvPr id="27653" name="TextBox 4"/>
          <p:cNvSpPr txBox="1">
            <a:spLocks noChangeArrowheads="1"/>
          </p:cNvSpPr>
          <p:nvPr/>
        </p:nvSpPr>
        <p:spPr bwMode="auto">
          <a:xfrm>
            <a:off x="7620000" y="-33338"/>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600">
                <a:solidFill>
                  <a:srgbClr val="FBFCFF"/>
                </a:solidFill>
                <a:latin typeface="Lucida Sans" pitchFamily="34" charset="0"/>
                <a:ea typeface="Arial Unicode MS" pitchFamily="34" charset="-128"/>
              </a:rPr>
              <a:t>Sec. 3.2.2</a:t>
            </a:r>
          </a:p>
        </p:txBody>
      </p:sp>
      <p:sp>
        <p:nvSpPr>
          <p:cNvPr id="8" name="Slide Number Placeholder 4"/>
          <p:cNvSpPr>
            <a:spLocks noGrp="1"/>
          </p:cNvSpPr>
          <p:nvPr>
            <p:ph type="sldNum" sz="quarter" idx="4294967295"/>
          </p:nvPr>
        </p:nvSpPr>
        <p:spPr>
          <a:xfrm>
            <a:off x="6781800" y="6400800"/>
            <a:ext cx="1905000" cy="228600"/>
          </a:xfrm>
          <a:prstGeom prst="rect">
            <a:avLst/>
          </a:prstGeom>
          <a:noFill/>
        </p:spPr>
        <p:txBody>
          <a:bodyPr/>
          <a:lstStyle/>
          <a:p>
            <a:fld id="{54F17842-34F0-45D7-B2B0-200EB5444382}" type="slidenum">
              <a:rPr lang="en-US"/>
              <a:pPr/>
              <a:t>27</a:t>
            </a:fld>
            <a:endParaRPr lang="en-US"/>
          </a:p>
        </p:txBody>
      </p:sp>
    </p:spTree>
    <p:extLst>
      <p:ext uri="{BB962C8B-B14F-4D97-AF65-F5344CB8AC3E}">
        <p14:creationId xmlns:p14="http://schemas.microsoft.com/office/powerpoint/2010/main" val="325484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7838" y="702468"/>
            <a:ext cx="7886700" cy="709613"/>
          </a:xfrm>
        </p:spPr>
        <p:txBody>
          <a:bodyPr/>
          <a:lstStyle/>
          <a:p>
            <a:pPr eaLnBrk="1" hangingPunct="1"/>
            <a:r>
              <a:rPr lang="en-US" altLang="en-US" dirty="0" smtClean="0">
                <a:ea typeface="ＭＳ Ｐゴシック" pitchFamily="34" charset="-128"/>
              </a:rPr>
              <a:t>Bigram index example</a:t>
            </a:r>
          </a:p>
        </p:txBody>
      </p:sp>
      <p:sp>
        <p:nvSpPr>
          <p:cNvPr id="28675" name="Content Placeholder 23"/>
          <p:cNvSpPr>
            <a:spLocks noGrp="1"/>
          </p:cNvSpPr>
          <p:nvPr>
            <p:ph idx="1"/>
          </p:nvPr>
        </p:nvSpPr>
        <p:spPr/>
        <p:txBody>
          <a:bodyPr/>
          <a:lstStyle/>
          <a:p>
            <a:pPr eaLnBrk="1" hangingPunct="1"/>
            <a:r>
              <a:rPr lang="en-US" altLang="en-US" dirty="0" smtClean="0">
                <a:ea typeface="ＭＳ Ｐゴシック" pitchFamily="34" charset="-128"/>
              </a:rPr>
              <a:t>The </a:t>
            </a:r>
            <a:r>
              <a:rPr lang="en-US" altLang="en-US" i="1" dirty="0" smtClean="0">
                <a:ea typeface="ＭＳ Ｐゴシック" pitchFamily="34" charset="-128"/>
              </a:rPr>
              <a:t>n</a:t>
            </a:r>
            <a:r>
              <a:rPr lang="en-US" altLang="en-US" dirty="0" smtClean="0">
                <a:ea typeface="ＭＳ Ｐゴシック" pitchFamily="34" charset="-128"/>
              </a:rPr>
              <a:t>-gram index finds </a:t>
            </a:r>
            <a:r>
              <a:rPr lang="en-US" altLang="en-US" i="1" dirty="0" smtClean="0">
                <a:ea typeface="ＭＳ Ｐゴシック" pitchFamily="34" charset="-128"/>
              </a:rPr>
              <a:t>terms</a:t>
            </a:r>
            <a:r>
              <a:rPr lang="en-US" altLang="en-US" dirty="0" smtClean="0">
                <a:ea typeface="ＭＳ Ｐゴシック" pitchFamily="34" charset="-128"/>
              </a:rPr>
              <a:t> based on a query consisting of </a:t>
            </a:r>
            <a:r>
              <a:rPr lang="en-US" altLang="en-US" i="1" dirty="0" smtClean="0">
                <a:ea typeface="ＭＳ Ｐゴシック" pitchFamily="34" charset="-128"/>
              </a:rPr>
              <a:t>n-</a:t>
            </a:r>
            <a:r>
              <a:rPr lang="en-US" altLang="en-US" dirty="0" smtClean="0">
                <a:ea typeface="ＭＳ Ｐゴシック" pitchFamily="34" charset="-128"/>
              </a:rPr>
              <a:t>grams (here </a:t>
            </a:r>
            <a:r>
              <a:rPr lang="en-US" altLang="en-US" i="1" dirty="0" smtClean="0">
                <a:ea typeface="ＭＳ Ｐゴシック" pitchFamily="34" charset="-128"/>
              </a:rPr>
              <a:t>n=</a:t>
            </a:r>
            <a:r>
              <a:rPr lang="en-US" altLang="en-US" dirty="0" smtClean="0">
                <a:ea typeface="ＭＳ Ｐゴシック" pitchFamily="34" charset="-128"/>
              </a:rPr>
              <a:t>2).</a:t>
            </a:r>
          </a:p>
        </p:txBody>
      </p:sp>
      <p:sp>
        <p:nvSpPr>
          <p:cNvPr id="28676" name="Text Box 3"/>
          <p:cNvSpPr txBox="1">
            <a:spLocks noChangeArrowheads="1"/>
          </p:cNvSpPr>
          <p:nvPr/>
        </p:nvSpPr>
        <p:spPr bwMode="auto">
          <a:xfrm>
            <a:off x="1239838" y="3657600"/>
            <a:ext cx="6651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mo</a:t>
            </a:r>
          </a:p>
        </p:txBody>
      </p:sp>
      <p:sp>
        <p:nvSpPr>
          <p:cNvPr id="28677" name="Text Box 4"/>
          <p:cNvSpPr txBox="1">
            <a:spLocks noChangeArrowheads="1"/>
          </p:cNvSpPr>
          <p:nvPr/>
        </p:nvSpPr>
        <p:spPr bwMode="auto">
          <a:xfrm>
            <a:off x="1239838" y="4191000"/>
            <a:ext cx="56991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on</a:t>
            </a:r>
          </a:p>
        </p:txBody>
      </p:sp>
      <p:sp>
        <p:nvSpPr>
          <p:cNvPr id="28678" name="AutoShape 5"/>
          <p:cNvSpPr>
            <a:spLocks noChangeArrowheads="1"/>
          </p:cNvSpPr>
          <p:nvPr/>
        </p:nvSpPr>
        <p:spPr bwMode="auto">
          <a:xfrm>
            <a:off x="2057400" y="3810000"/>
            <a:ext cx="11430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8679" name="AutoShape 6"/>
          <p:cNvSpPr>
            <a:spLocks noChangeArrowheads="1"/>
          </p:cNvSpPr>
          <p:nvPr/>
        </p:nvSpPr>
        <p:spPr bwMode="auto">
          <a:xfrm>
            <a:off x="2057400" y="4343400"/>
            <a:ext cx="11430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8680" name="Text Box 7"/>
          <p:cNvSpPr txBox="1">
            <a:spLocks noChangeArrowheads="1"/>
          </p:cNvSpPr>
          <p:nvPr/>
        </p:nvSpPr>
        <p:spPr bwMode="auto">
          <a:xfrm>
            <a:off x="3297238" y="3657600"/>
            <a:ext cx="121285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among</a:t>
            </a:r>
          </a:p>
        </p:txBody>
      </p:sp>
      <p:sp>
        <p:nvSpPr>
          <p:cNvPr id="28681" name="Text Box 8"/>
          <p:cNvSpPr txBox="1">
            <a:spLocks noChangeArrowheads="1"/>
          </p:cNvSpPr>
          <p:nvPr/>
        </p:nvSpPr>
        <p:spPr bwMode="auto">
          <a:xfrm>
            <a:off x="1239838" y="3038475"/>
            <a:ext cx="67151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$m</a:t>
            </a:r>
          </a:p>
        </p:txBody>
      </p:sp>
      <p:sp>
        <p:nvSpPr>
          <p:cNvPr id="28682" name="AutoShape 9"/>
          <p:cNvSpPr>
            <a:spLocks noChangeArrowheads="1"/>
          </p:cNvSpPr>
          <p:nvPr/>
        </p:nvSpPr>
        <p:spPr bwMode="auto">
          <a:xfrm>
            <a:off x="2057400" y="3200400"/>
            <a:ext cx="11430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8683" name="Text Box 10"/>
          <p:cNvSpPr txBox="1">
            <a:spLocks noChangeArrowheads="1"/>
          </p:cNvSpPr>
          <p:nvPr/>
        </p:nvSpPr>
        <p:spPr bwMode="auto">
          <a:xfrm>
            <a:off x="3282950" y="3038475"/>
            <a:ext cx="97155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mace</a:t>
            </a:r>
          </a:p>
        </p:txBody>
      </p:sp>
      <p:sp>
        <p:nvSpPr>
          <p:cNvPr id="28684" name="Text Box 11"/>
          <p:cNvSpPr txBox="1">
            <a:spLocks noChangeArrowheads="1"/>
          </p:cNvSpPr>
          <p:nvPr/>
        </p:nvSpPr>
        <p:spPr bwMode="auto">
          <a:xfrm>
            <a:off x="3282950" y="4257675"/>
            <a:ext cx="113823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along</a:t>
            </a:r>
          </a:p>
        </p:txBody>
      </p:sp>
      <p:sp>
        <p:nvSpPr>
          <p:cNvPr id="28685" name="Text Box 12"/>
          <p:cNvSpPr txBox="1">
            <a:spLocks noChangeArrowheads="1"/>
          </p:cNvSpPr>
          <p:nvPr/>
        </p:nvSpPr>
        <p:spPr bwMode="auto">
          <a:xfrm>
            <a:off x="4876800" y="3657600"/>
            <a:ext cx="15065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amortize</a:t>
            </a:r>
          </a:p>
        </p:txBody>
      </p:sp>
      <p:cxnSp>
        <p:nvCxnSpPr>
          <p:cNvPr id="28686" name="AutoShape 13"/>
          <p:cNvCxnSpPr>
            <a:cxnSpLocks noChangeShapeType="1"/>
            <a:stCxn id="28680" idx="3"/>
            <a:endCxn id="28685" idx="1"/>
          </p:cNvCxnSpPr>
          <p:nvPr/>
        </p:nvCxnSpPr>
        <p:spPr bwMode="auto">
          <a:xfrm>
            <a:off x="4510088" y="3890963"/>
            <a:ext cx="366712"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8687" name="Text Box 14"/>
          <p:cNvSpPr txBox="1">
            <a:spLocks noChangeArrowheads="1"/>
          </p:cNvSpPr>
          <p:nvPr/>
        </p:nvSpPr>
        <p:spPr bwMode="auto">
          <a:xfrm>
            <a:off x="4706938" y="3038475"/>
            <a:ext cx="13890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madden</a:t>
            </a:r>
          </a:p>
        </p:txBody>
      </p:sp>
      <p:cxnSp>
        <p:nvCxnSpPr>
          <p:cNvPr id="28688" name="AutoShape 15"/>
          <p:cNvCxnSpPr>
            <a:cxnSpLocks noChangeShapeType="1"/>
            <a:stCxn id="28683" idx="3"/>
            <a:endCxn id="28687" idx="1"/>
          </p:cNvCxnSpPr>
          <p:nvPr/>
        </p:nvCxnSpPr>
        <p:spPr bwMode="auto">
          <a:xfrm>
            <a:off x="4254500" y="3271838"/>
            <a:ext cx="452438"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8689" name="Line 16"/>
          <p:cNvSpPr>
            <a:spLocks noChangeShapeType="1"/>
          </p:cNvSpPr>
          <p:nvPr/>
        </p:nvSpPr>
        <p:spPr bwMode="auto">
          <a:xfrm>
            <a:off x="6096000" y="3276600"/>
            <a:ext cx="1143000" cy="0"/>
          </a:xfrm>
          <a:prstGeom prst="line">
            <a:avLst/>
          </a:prstGeom>
          <a:noFill/>
          <a:ln w="9525">
            <a:solidFill>
              <a:schemeClr val="tx1"/>
            </a:solidFill>
            <a:prstDash val="lgDash"/>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17"/>
          <p:cNvSpPr>
            <a:spLocks noChangeShapeType="1"/>
          </p:cNvSpPr>
          <p:nvPr/>
        </p:nvSpPr>
        <p:spPr bwMode="auto">
          <a:xfrm>
            <a:off x="6400800" y="3886200"/>
            <a:ext cx="1143000" cy="0"/>
          </a:xfrm>
          <a:prstGeom prst="line">
            <a:avLst/>
          </a:prstGeom>
          <a:noFill/>
          <a:ln w="9525">
            <a:solidFill>
              <a:schemeClr val="tx1"/>
            </a:solidFill>
            <a:prstDash val="lgDash"/>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8"/>
          <p:cNvSpPr>
            <a:spLocks noChangeShapeType="1"/>
          </p:cNvSpPr>
          <p:nvPr/>
        </p:nvSpPr>
        <p:spPr bwMode="auto">
          <a:xfrm>
            <a:off x="6096000" y="4495800"/>
            <a:ext cx="1143000" cy="0"/>
          </a:xfrm>
          <a:prstGeom prst="line">
            <a:avLst/>
          </a:prstGeom>
          <a:noFill/>
          <a:ln w="9525">
            <a:solidFill>
              <a:schemeClr val="tx1"/>
            </a:solidFill>
            <a:prstDash val="lgDash"/>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2" name="Text Box 19"/>
          <p:cNvSpPr txBox="1">
            <a:spLocks noChangeArrowheads="1"/>
          </p:cNvSpPr>
          <p:nvPr/>
        </p:nvSpPr>
        <p:spPr bwMode="auto">
          <a:xfrm>
            <a:off x="4883150" y="4257675"/>
            <a:ext cx="133826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b="1" i="1">
                <a:latin typeface="Lucida Sans" pitchFamily="34" charset="0"/>
                <a:ea typeface="Arial Unicode MS" pitchFamily="34" charset="-128"/>
              </a:rPr>
              <a:t>among</a:t>
            </a:r>
          </a:p>
        </p:txBody>
      </p:sp>
      <p:cxnSp>
        <p:nvCxnSpPr>
          <p:cNvPr id="28693" name="AutoShape 20"/>
          <p:cNvCxnSpPr>
            <a:cxnSpLocks noChangeShapeType="1"/>
            <a:stCxn id="28684" idx="3"/>
            <a:endCxn id="28692" idx="1"/>
          </p:cNvCxnSpPr>
          <p:nvPr/>
        </p:nvCxnSpPr>
        <p:spPr bwMode="auto">
          <a:xfrm>
            <a:off x="4421188" y="4487863"/>
            <a:ext cx="461962" cy="1587"/>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8694" name="TextBox 21"/>
          <p:cNvSpPr txBox="1">
            <a:spLocks noChangeArrowheads="1"/>
          </p:cNvSpPr>
          <p:nvPr/>
        </p:nvSpPr>
        <p:spPr bwMode="auto">
          <a:xfrm>
            <a:off x="7620000" y="-33338"/>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600">
                <a:solidFill>
                  <a:srgbClr val="FBFCFF"/>
                </a:solidFill>
                <a:latin typeface="Lucida Sans" pitchFamily="34" charset="0"/>
                <a:ea typeface="Arial Unicode MS" pitchFamily="34" charset="-128"/>
              </a:rPr>
              <a:t>Sec. 3.2.2</a:t>
            </a:r>
          </a:p>
        </p:txBody>
      </p:sp>
      <p:sp>
        <p:nvSpPr>
          <p:cNvPr id="25" name="Slide Number Placeholder 4"/>
          <p:cNvSpPr>
            <a:spLocks noGrp="1"/>
          </p:cNvSpPr>
          <p:nvPr>
            <p:ph type="sldNum" sz="quarter" idx="4294967295"/>
          </p:nvPr>
        </p:nvSpPr>
        <p:spPr>
          <a:xfrm>
            <a:off x="6781800" y="6400800"/>
            <a:ext cx="1905000" cy="228600"/>
          </a:xfrm>
          <a:prstGeom prst="rect">
            <a:avLst/>
          </a:prstGeom>
          <a:noFill/>
        </p:spPr>
        <p:txBody>
          <a:bodyPr/>
          <a:lstStyle/>
          <a:p>
            <a:fld id="{54F17842-34F0-45D7-B2B0-200EB5444382}" type="slidenum">
              <a:rPr lang="en-US"/>
              <a:pPr/>
              <a:t>28</a:t>
            </a:fld>
            <a:endParaRPr lang="en-US"/>
          </a:p>
        </p:txBody>
      </p:sp>
    </p:spTree>
    <p:extLst>
      <p:ext uri="{BB962C8B-B14F-4D97-AF65-F5344CB8AC3E}">
        <p14:creationId xmlns:p14="http://schemas.microsoft.com/office/powerpoint/2010/main" val="329944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1013" y="727788"/>
            <a:ext cx="7772400" cy="639147"/>
          </a:xfrm>
        </p:spPr>
        <p:txBody>
          <a:bodyPr/>
          <a:lstStyle/>
          <a:p>
            <a:pPr eaLnBrk="1" hangingPunct="1"/>
            <a:r>
              <a:rPr lang="en-US" altLang="en-US" dirty="0" smtClean="0">
                <a:ea typeface="ＭＳ Ｐゴシック" pitchFamily="34" charset="-128"/>
              </a:rPr>
              <a:t>Using N-gram Indexes</a:t>
            </a:r>
          </a:p>
        </p:txBody>
      </p:sp>
      <p:sp>
        <p:nvSpPr>
          <p:cNvPr id="29699" name="Rectangle 3"/>
          <p:cNvSpPr>
            <a:spLocks noGrp="1" noChangeArrowheads="1"/>
          </p:cNvSpPr>
          <p:nvPr>
            <p:ph type="body" idx="1"/>
          </p:nvPr>
        </p:nvSpPr>
        <p:spPr>
          <a:xfrm>
            <a:off x="481013" y="1718388"/>
            <a:ext cx="8305800" cy="4876800"/>
          </a:xfrm>
        </p:spPr>
        <p:txBody>
          <a:bodyPr/>
          <a:lstStyle/>
          <a:p>
            <a:pPr eaLnBrk="1" hangingPunct="1"/>
            <a:r>
              <a:rPr lang="en-US" altLang="en-US" dirty="0" smtClean="0">
                <a:ea typeface="ＭＳ Ｐゴシック" pitchFamily="34" charset="-128"/>
              </a:rPr>
              <a:t>Wild-Card Queries</a:t>
            </a:r>
          </a:p>
          <a:p>
            <a:pPr lvl="1" eaLnBrk="1" hangingPunct="1"/>
            <a:r>
              <a:rPr lang="en-US" altLang="en-US" sz="2200" dirty="0" smtClean="0">
                <a:ea typeface="ＭＳ Ｐゴシック" pitchFamily="34" charset="-128"/>
              </a:rPr>
              <a:t>Query </a:t>
            </a:r>
            <a:r>
              <a:rPr lang="en-US" altLang="en-US" sz="2200" b="1" i="1" dirty="0" smtClean="0">
                <a:ea typeface="ＭＳ Ｐゴシック" pitchFamily="34" charset="-128"/>
              </a:rPr>
              <a:t>mon*</a:t>
            </a:r>
            <a:r>
              <a:rPr lang="en-US" altLang="en-US" sz="2200" dirty="0" smtClean="0">
                <a:ea typeface="ＭＳ Ｐゴシック" pitchFamily="34" charset="-128"/>
              </a:rPr>
              <a:t> can now be run as</a:t>
            </a:r>
          </a:p>
          <a:p>
            <a:pPr lvl="2" eaLnBrk="1" hangingPunct="1"/>
            <a:r>
              <a:rPr lang="en-US" altLang="en-US" b="1" i="1" dirty="0" smtClean="0">
                <a:ea typeface="ＭＳ Ｐゴシック" pitchFamily="34" charset="-128"/>
              </a:rPr>
              <a:t>$m </a:t>
            </a:r>
            <a:r>
              <a:rPr lang="en-US" altLang="en-US" i="1" dirty="0" smtClean="0">
                <a:ea typeface="ＭＳ Ｐゴシック" pitchFamily="34" charset="-128"/>
              </a:rPr>
              <a:t>AND</a:t>
            </a:r>
            <a:r>
              <a:rPr lang="en-US" altLang="en-US" b="1" i="1" dirty="0" smtClean="0">
                <a:ea typeface="ＭＳ Ｐゴシック" pitchFamily="34" charset="-128"/>
              </a:rPr>
              <a:t> </a:t>
            </a:r>
            <a:r>
              <a:rPr lang="en-US" altLang="en-US" b="1" i="1" dirty="0" err="1" smtClean="0">
                <a:ea typeface="ＭＳ Ｐゴシック" pitchFamily="34" charset="-128"/>
              </a:rPr>
              <a:t>mo</a:t>
            </a:r>
            <a:r>
              <a:rPr lang="en-US" altLang="en-US" b="1" i="1" dirty="0" smtClean="0">
                <a:ea typeface="ＭＳ Ｐゴシック" pitchFamily="34" charset="-128"/>
              </a:rPr>
              <a:t> </a:t>
            </a:r>
            <a:r>
              <a:rPr lang="en-US" altLang="en-US" i="1" dirty="0" smtClean="0">
                <a:ea typeface="ＭＳ Ｐゴシック" pitchFamily="34" charset="-128"/>
              </a:rPr>
              <a:t>AND</a:t>
            </a:r>
            <a:r>
              <a:rPr lang="en-US" altLang="en-US" b="1" i="1" dirty="0" smtClean="0">
                <a:ea typeface="ＭＳ Ｐゴシック" pitchFamily="34" charset="-128"/>
              </a:rPr>
              <a:t> on</a:t>
            </a:r>
          </a:p>
          <a:p>
            <a:pPr lvl="1" eaLnBrk="1" hangingPunct="1"/>
            <a:r>
              <a:rPr lang="en-US" altLang="en-US" sz="2200" dirty="0" smtClean="0">
                <a:ea typeface="ＭＳ Ｐゴシック" pitchFamily="34" charset="-128"/>
              </a:rPr>
              <a:t>Gets terms that match AND version of wildcard query</a:t>
            </a:r>
          </a:p>
          <a:p>
            <a:pPr lvl="1" eaLnBrk="1" hangingPunct="1"/>
            <a:r>
              <a:rPr lang="en-US" altLang="en-US" sz="2200" dirty="0" smtClean="0">
                <a:ea typeface="ＭＳ Ｐゴシック" pitchFamily="34" charset="-128"/>
              </a:rPr>
              <a:t>Must </a:t>
            </a:r>
            <a:r>
              <a:rPr lang="en-US" altLang="en-US" sz="2200" dirty="0" smtClean="0">
                <a:ea typeface="ＭＳ Ｐゴシック" pitchFamily="34" charset="-128"/>
              </a:rPr>
              <a:t>post-filter terms against query</a:t>
            </a:r>
          </a:p>
          <a:p>
            <a:pPr lvl="1" eaLnBrk="1" hangingPunct="1"/>
            <a:r>
              <a:rPr lang="en-US" altLang="en-US" sz="2200" dirty="0" smtClean="0">
                <a:ea typeface="ＭＳ Ｐゴシック" pitchFamily="34" charset="-128"/>
              </a:rPr>
              <a:t>Surviving enumerated terms are then looked up in the term-document inverted index.</a:t>
            </a:r>
          </a:p>
          <a:p>
            <a:pPr eaLnBrk="1" hangingPunct="1"/>
            <a:r>
              <a:rPr lang="en-US" altLang="en-US" dirty="0" smtClean="0">
                <a:ea typeface="ＭＳ Ｐゴシック" pitchFamily="34" charset="-128"/>
              </a:rPr>
              <a:t>Spell Correction</a:t>
            </a:r>
            <a:endParaRPr lang="en-US" altLang="en-US" dirty="0">
              <a:ea typeface="ＭＳ Ｐゴシック" pitchFamily="34" charset="-128"/>
            </a:endParaRPr>
          </a:p>
          <a:p>
            <a:pPr lvl="1" eaLnBrk="1" hangingPunct="1"/>
            <a:r>
              <a:rPr lang="en-US" altLang="en-US" dirty="0">
                <a:ea typeface="ＭＳ Ｐゴシック" pitchFamily="34" charset="-128"/>
              </a:rPr>
              <a:t>Enumerate all the </a:t>
            </a:r>
            <a:r>
              <a:rPr lang="en-US" altLang="en-US" i="1" dirty="0">
                <a:ea typeface="ＭＳ Ｐゴシック" pitchFamily="34" charset="-128"/>
              </a:rPr>
              <a:t>n</a:t>
            </a:r>
            <a:r>
              <a:rPr lang="en-US" altLang="en-US" dirty="0">
                <a:ea typeface="ＭＳ Ｐゴシック" pitchFamily="34" charset="-128"/>
              </a:rPr>
              <a:t>-grams in the query </a:t>
            </a:r>
            <a:endParaRPr lang="en-US" altLang="en-US" dirty="0" smtClean="0">
              <a:ea typeface="ＭＳ Ｐゴシック" pitchFamily="34" charset="-128"/>
            </a:endParaRPr>
          </a:p>
          <a:p>
            <a:pPr lvl="1" eaLnBrk="1" hangingPunct="1"/>
            <a:r>
              <a:rPr lang="en-US" altLang="en-US" dirty="0" smtClean="0">
                <a:ea typeface="ＭＳ Ｐゴシック" pitchFamily="34" charset="-128"/>
              </a:rPr>
              <a:t>Use </a:t>
            </a:r>
            <a:r>
              <a:rPr lang="en-US" altLang="en-US" dirty="0">
                <a:ea typeface="ＭＳ Ｐゴシック" pitchFamily="34" charset="-128"/>
              </a:rPr>
              <a:t>the </a:t>
            </a:r>
            <a:r>
              <a:rPr lang="en-US" altLang="en-US" i="1" dirty="0">
                <a:ea typeface="ＭＳ Ｐゴシック" pitchFamily="34" charset="-128"/>
              </a:rPr>
              <a:t>n</a:t>
            </a:r>
            <a:r>
              <a:rPr lang="en-US" altLang="en-US" dirty="0">
                <a:ea typeface="ＭＳ Ｐゴシック" pitchFamily="34" charset="-128"/>
              </a:rPr>
              <a:t>-gram index </a:t>
            </a:r>
            <a:r>
              <a:rPr lang="en-US" altLang="en-US" dirty="0" smtClean="0">
                <a:ea typeface="ＭＳ Ｐゴシック" pitchFamily="34" charset="-128"/>
              </a:rPr>
              <a:t>(wild-card </a:t>
            </a:r>
            <a:r>
              <a:rPr lang="en-US" altLang="en-US" dirty="0">
                <a:ea typeface="ＭＳ Ｐゴシック" pitchFamily="34" charset="-128"/>
              </a:rPr>
              <a:t>search) to retrieve all lexicon terms matching any of the query </a:t>
            </a:r>
            <a:r>
              <a:rPr lang="en-US" altLang="en-US" i="1" dirty="0">
                <a:ea typeface="ＭＳ Ｐゴシック" pitchFamily="34" charset="-128"/>
              </a:rPr>
              <a:t>n</a:t>
            </a:r>
            <a:r>
              <a:rPr lang="en-US" altLang="en-US" dirty="0">
                <a:ea typeface="ＭＳ Ｐゴシック" pitchFamily="34" charset="-128"/>
              </a:rPr>
              <a:t>-grams</a:t>
            </a:r>
          </a:p>
          <a:p>
            <a:pPr lvl="1" eaLnBrk="1" hangingPunct="1"/>
            <a:r>
              <a:rPr lang="en-US" altLang="en-US" dirty="0">
                <a:ea typeface="ＭＳ Ｐゴシック" pitchFamily="34" charset="-128"/>
              </a:rPr>
              <a:t>Threshold </a:t>
            </a:r>
            <a:r>
              <a:rPr lang="en-US" altLang="en-US" dirty="0" smtClean="0">
                <a:ea typeface="ＭＳ Ｐゴシック" pitchFamily="34" charset="-128"/>
              </a:rPr>
              <a:t>based on matching </a:t>
            </a:r>
            <a:r>
              <a:rPr lang="en-US" altLang="en-US" i="1" dirty="0" smtClean="0">
                <a:ea typeface="ＭＳ Ｐゴシック" pitchFamily="34" charset="-128"/>
              </a:rPr>
              <a:t>n</a:t>
            </a:r>
            <a:r>
              <a:rPr lang="en-US" altLang="en-US" dirty="0" smtClean="0">
                <a:ea typeface="ＭＳ Ｐゴシック" pitchFamily="34" charset="-128"/>
              </a:rPr>
              <a:t>-grams and present to user as alternatives</a:t>
            </a:r>
          </a:p>
          <a:p>
            <a:pPr lvl="2" eaLnBrk="1" hangingPunct="1"/>
            <a:r>
              <a:rPr lang="en-US" altLang="en-US" dirty="0" smtClean="0">
                <a:ea typeface="ＭＳ Ｐゴシック" pitchFamily="34" charset="-128"/>
              </a:rPr>
              <a:t>Can use Dice or </a:t>
            </a:r>
            <a:r>
              <a:rPr lang="en-US" altLang="en-US" dirty="0" err="1" smtClean="0">
                <a:ea typeface="ＭＳ Ｐゴシック" pitchFamily="34" charset="-128"/>
              </a:rPr>
              <a:t>Jaccard</a:t>
            </a:r>
            <a:r>
              <a:rPr lang="en-US" altLang="en-US" dirty="0" smtClean="0">
                <a:ea typeface="ＭＳ Ｐゴシック" pitchFamily="34" charset="-128"/>
              </a:rPr>
              <a:t> coefficients</a:t>
            </a:r>
            <a:endParaRPr lang="en-US" altLang="en-US" dirty="0">
              <a:ea typeface="ＭＳ Ｐゴシック" pitchFamily="34" charset="-128"/>
            </a:endParaRPr>
          </a:p>
          <a:p>
            <a:pPr eaLnBrk="1" hangingPunct="1"/>
            <a:endParaRPr lang="en-US" altLang="en-US" dirty="0" smtClean="0">
              <a:ea typeface="ＭＳ Ｐゴシック" pitchFamily="34" charset="-128"/>
            </a:endParaRPr>
          </a:p>
        </p:txBody>
      </p:sp>
      <p:sp>
        <p:nvSpPr>
          <p:cNvPr id="29701" name="TextBox 4"/>
          <p:cNvSpPr txBox="1">
            <a:spLocks noChangeArrowheads="1"/>
          </p:cNvSpPr>
          <p:nvPr/>
        </p:nvSpPr>
        <p:spPr bwMode="auto">
          <a:xfrm>
            <a:off x="7620000" y="-33338"/>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rgbClr val="357E69"/>
              </a:buClr>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600">
                <a:solidFill>
                  <a:srgbClr val="FBFCFF"/>
                </a:solidFill>
                <a:latin typeface="Lucida Sans" pitchFamily="34" charset="0"/>
                <a:ea typeface="Arial Unicode MS" pitchFamily="34" charset="-128"/>
              </a:rPr>
              <a:t>Sec. 3.2.2</a:t>
            </a:r>
          </a:p>
        </p:txBody>
      </p:sp>
      <p:sp>
        <p:nvSpPr>
          <p:cNvPr id="8" name="Slide Number Placeholder 4"/>
          <p:cNvSpPr>
            <a:spLocks noGrp="1"/>
          </p:cNvSpPr>
          <p:nvPr>
            <p:ph type="sldNum" sz="quarter" idx="4294967295"/>
          </p:nvPr>
        </p:nvSpPr>
        <p:spPr>
          <a:xfrm>
            <a:off x="6781800" y="6400800"/>
            <a:ext cx="1905000" cy="228600"/>
          </a:xfrm>
          <a:prstGeom prst="rect">
            <a:avLst/>
          </a:prstGeom>
          <a:noFill/>
        </p:spPr>
        <p:txBody>
          <a:bodyPr/>
          <a:lstStyle/>
          <a:p>
            <a:fld id="{54F17842-34F0-45D7-B2B0-200EB5444382}" type="slidenum">
              <a:rPr lang="en-US"/>
              <a:pPr/>
              <a:t>29</a:t>
            </a:fld>
            <a:endParaRPr lang="en-US" dirty="0"/>
          </a:p>
        </p:txBody>
      </p:sp>
    </p:spTree>
    <p:extLst>
      <p:ext uri="{BB962C8B-B14F-4D97-AF65-F5344CB8AC3E}">
        <p14:creationId xmlns:p14="http://schemas.microsoft.com/office/powerpoint/2010/main" val="413510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3A7A7A"/>
                </a:solidFill>
              </a:rPr>
              <a:t>Big Data Aspect of User Behavior</a:t>
            </a:r>
            <a:endParaRPr lang="en-US" sz="4000" dirty="0">
              <a:solidFill>
                <a:srgbClr val="3A7A7A"/>
              </a:solidFill>
            </a:endParaRPr>
          </a:p>
        </p:txBody>
      </p:sp>
      <p:sp>
        <p:nvSpPr>
          <p:cNvPr id="3" name="Content Placeholder 2"/>
          <p:cNvSpPr>
            <a:spLocks noGrp="1"/>
          </p:cNvSpPr>
          <p:nvPr>
            <p:ph idx="1"/>
          </p:nvPr>
        </p:nvSpPr>
        <p:spPr/>
        <p:txBody>
          <a:bodyPr>
            <a:normAutofit/>
          </a:bodyPr>
          <a:lstStyle/>
          <a:p>
            <a:r>
              <a:rPr lang="en-US" sz="2400" dirty="0"/>
              <a:t>Data sets grow rapidly - in part because they are increasingly gathered by cheap and numerous information-sensing Internet of things devices such as mobile devices, </a:t>
            </a:r>
            <a:r>
              <a:rPr lang="en-US" sz="2400" dirty="0" smtClean="0"/>
              <a:t>wearables, </a:t>
            </a:r>
            <a:r>
              <a:rPr lang="en-US" sz="2400" dirty="0"/>
              <a:t>software logs, cameras, microphones</a:t>
            </a:r>
          </a:p>
        </p:txBody>
      </p:sp>
      <p:sp>
        <p:nvSpPr>
          <p:cNvPr id="4" name="Slide Number Placeholder 3"/>
          <p:cNvSpPr>
            <a:spLocks noGrp="1"/>
          </p:cNvSpPr>
          <p:nvPr>
            <p:ph type="sldNum" sz="quarter" idx="12"/>
          </p:nvPr>
        </p:nvSpPr>
        <p:spPr/>
        <p:txBody>
          <a:bodyPr/>
          <a:lstStyle/>
          <a:p>
            <a:fld id="{04D6BED6-93C9-4D43-B1C0-E2DD71716F4C}" type="slidenum">
              <a:rPr lang="en-US" smtClean="0"/>
              <a:t>3</a:t>
            </a:fld>
            <a:endParaRPr lang="en-US"/>
          </a:p>
        </p:txBody>
      </p:sp>
      <p:pic>
        <p:nvPicPr>
          <p:cNvPr id="6" name="Picture 5"/>
          <p:cNvPicPr>
            <a:picLocks noChangeAspect="1"/>
          </p:cNvPicPr>
          <p:nvPr/>
        </p:nvPicPr>
        <p:blipFill>
          <a:blip r:embed="rId2"/>
          <a:stretch>
            <a:fillRect/>
          </a:stretch>
        </p:blipFill>
        <p:spPr>
          <a:xfrm>
            <a:off x="2590800" y="3196670"/>
            <a:ext cx="3581400" cy="3342242"/>
          </a:xfrm>
          <a:prstGeom prst="rect">
            <a:avLst/>
          </a:prstGeom>
        </p:spPr>
      </p:pic>
    </p:spTree>
    <p:extLst>
      <p:ext uri="{BB962C8B-B14F-4D97-AF65-F5344CB8AC3E}">
        <p14:creationId xmlns:p14="http://schemas.microsoft.com/office/powerpoint/2010/main" val="2751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7A7A"/>
                </a:solidFill>
              </a:rPr>
              <a:t>What is information retrieval?</a:t>
            </a:r>
            <a:endParaRPr lang="en-US" dirty="0">
              <a:solidFill>
                <a:srgbClr val="3A7A7A"/>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67" y="1600200"/>
            <a:ext cx="8332304" cy="435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05400" y="2667000"/>
            <a:ext cx="3124200" cy="914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904" y="3117044"/>
            <a:ext cx="4340192" cy="15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4D6BED6-93C9-4D43-B1C0-E2DD71716F4C}" type="slidenum">
              <a:rPr lang="en-US" smtClean="0"/>
              <a:t>4</a:t>
            </a:fld>
            <a:endParaRPr lang="en-US"/>
          </a:p>
        </p:txBody>
      </p:sp>
    </p:spTree>
    <p:extLst>
      <p:ext uri="{BB962C8B-B14F-4D97-AF65-F5344CB8AC3E}">
        <p14:creationId xmlns:p14="http://schemas.microsoft.com/office/powerpoint/2010/main" val="41734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up)">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sz="4000" dirty="0" smtClean="0">
                <a:solidFill>
                  <a:srgbClr val="3A7A7A"/>
                </a:solidFill>
                <a:ea typeface="ＭＳ Ｐゴシック" charset="-128"/>
              </a:rPr>
              <a:t>Information Retrieval</a:t>
            </a:r>
          </a:p>
        </p:txBody>
      </p:sp>
      <p:sp>
        <p:nvSpPr>
          <p:cNvPr id="13315" name="Content Placeholder 2"/>
          <p:cNvSpPr>
            <a:spLocks noGrp="1"/>
          </p:cNvSpPr>
          <p:nvPr>
            <p:ph idx="1"/>
          </p:nvPr>
        </p:nvSpPr>
        <p:spPr/>
        <p:txBody>
          <a:bodyPr/>
          <a:lstStyle/>
          <a:p>
            <a:pPr eaLnBrk="1" hangingPunct="1">
              <a:buClr>
                <a:srgbClr val="357E69"/>
              </a:buClr>
            </a:pPr>
            <a:r>
              <a:rPr lang="en-US" dirty="0" smtClean="0">
                <a:ea typeface="ＭＳ Ｐゴシック" charset="-128"/>
              </a:rPr>
              <a:t>Information Retrieval (IR) is </a:t>
            </a:r>
            <a:r>
              <a:rPr lang="en-US" dirty="0" smtClean="0">
                <a:solidFill>
                  <a:srgbClr val="357E69"/>
                </a:solidFill>
                <a:ea typeface="ＭＳ Ｐゴシック" charset="-128"/>
              </a:rPr>
              <a:t>finding material</a:t>
            </a:r>
            <a:r>
              <a:rPr lang="en-US" dirty="0" smtClean="0">
                <a:ea typeface="ＭＳ Ｐゴシック" charset="-128"/>
              </a:rPr>
              <a:t> (usually documents) of an </a:t>
            </a:r>
            <a:r>
              <a:rPr lang="en-US" dirty="0" smtClean="0">
                <a:solidFill>
                  <a:srgbClr val="357E69"/>
                </a:solidFill>
                <a:ea typeface="ＭＳ Ｐゴシック" charset="-128"/>
              </a:rPr>
              <a:t>unstructured</a:t>
            </a:r>
            <a:r>
              <a:rPr lang="en-US" dirty="0" smtClean="0">
                <a:ea typeface="ＭＳ Ｐゴシック" charset="-128"/>
              </a:rPr>
              <a:t> nature (usually text) that satisfies an </a:t>
            </a:r>
            <a:r>
              <a:rPr lang="en-US" dirty="0" smtClean="0">
                <a:solidFill>
                  <a:srgbClr val="357E69"/>
                </a:solidFill>
                <a:ea typeface="ＭＳ Ｐゴシック" charset="-128"/>
              </a:rPr>
              <a:t>information need</a:t>
            </a:r>
            <a:r>
              <a:rPr lang="en-US" dirty="0" smtClean="0">
                <a:ea typeface="ＭＳ Ｐゴシック" charset="-128"/>
              </a:rPr>
              <a:t> from within </a:t>
            </a:r>
            <a:r>
              <a:rPr lang="en-US" dirty="0" smtClean="0">
                <a:solidFill>
                  <a:srgbClr val="357E69"/>
                </a:solidFill>
                <a:ea typeface="ＭＳ Ｐゴシック" charset="-128"/>
              </a:rPr>
              <a:t>large collections</a:t>
            </a:r>
            <a:r>
              <a:rPr lang="en-US" dirty="0" smtClean="0">
                <a:ea typeface="ＭＳ Ｐゴシック" charset="-128"/>
              </a:rPr>
              <a:t> (usually stored on computers).</a:t>
            </a:r>
          </a:p>
          <a:p>
            <a:pPr eaLnBrk="1" hangingPunct="1">
              <a:buClr>
                <a:srgbClr val="357E69"/>
              </a:buClr>
            </a:pPr>
            <a:endParaRPr lang="en-US" sz="2000" dirty="0" smtClean="0">
              <a:ea typeface="ＭＳ Ｐゴシック" charset="-128"/>
            </a:endParaRPr>
          </a:p>
          <a:p>
            <a:pPr eaLnBrk="1" hangingPunct="1">
              <a:buClr>
                <a:srgbClr val="357E69"/>
              </a:buClr>
            </a:pPr>
            <a:r>
              <a:rPr lang="en-US" dirty="0" smtClean="0">
                <a:ea typeface="ＭＳ Ｐゴシック" charset="-128"/>
              </a:rPr>
              <a:t>Most prominent example: </a:t>
            </a:r>
            <a:r>
              <a:rPr lang="en-US" b="1" dirty="0" smtClean="0">
                <a:solidFill>
                  <a:srgbClr val="00B050"/>
                </a:solidFill>
                <a:ea typeface="ＭＳ Ｐゴシック" charset="-128"/>
              </a:rPr>
              <a:t>Web Search Engines</a:t>
            </a:r>
          </a:p>
        </p:txBody>
      </p:sp>
      <p:sp>
        <p:nvSpPr>
          <p:cNvPr id="2" name="Slide Number Placeholder 1"/>
          <p:cNvSpPr>
            <a:spLocks noGrp="1"/>
          </p:cNvSpPr>
          <p:nvPr>
            <p:ph type="sldNum" sz="quarter" idx="12"/>
          </p:nvPr>
        </p:nvSpPr>
        <p:spPr/>
        <p:txBody>
          <a:bodyPr/>
          <a:lstStyle/>
          <a:p>
            <a:fld id="{04D6BED6-93C9-4D43-B1C0-E2DD71716F4C}" type="slidenum">
              <a:rPr lang="en-US" smtClean="0"/>
              <a:t>5</a:t>
            </a:fld>
            <a:endParaRPr lang="en-US"/>
          </a:p>
        </p:txBody>
      </p:sp>
    </p:spTree>
    <p:extLst>
      <p:ext uri="{BB962C8B-B14F-4D97-AF65-F5344CB8AC3E}">
        <p14:creationId xmlns:p14="http://schemas.microsoft.com/office/powerpoint/2010/main" val="227255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3A7A7A"/>
                </a:solidFill>
              </a:rPr>
              <a:t>Why information retrieval </a:t>
            </a:r>
            <a:endParaRPr lang="en-US" sz="4000" dirty="0">
              <a:solidFill>
                <a:srgbClr val="3A7A7A"/>
              </a:solidFill>
            </a:endParaRPr>
          </a:p>
        </p:txBody>
      </p:sp>
      <p:sp>
        <p:nvSpPr>
          <p:cNvPr id="3" name="Content Placeholder 2"/>
          <p:cNvSpPr>
            <a:spLocks noGrp="1"/>
          </p:cNvSpPr>
          <p:nvPr>
            <p:ph idx="1"/>
          </p:nvPr>
        </p:nvSpPr>
        <p:spPr/>
        <p:txBody>
          <a:bodyPr/>
          <a:lstStyle/>
          <a:p>
            <a:r>
              <a:rPr lang="en-US" dirty="0" smtClean="0"/>
              <a:t>Information overload</a:t>
            </a:r>
          </a:p>
          <a:p>
            <a:pPr lvl="1"/>
            <a:r>
              <a:rPr lang="en-US" dirty="0" smtClean="0"/>
              <a:t>“</a:t>
            </a:r>
            <a:r>
              <a:rPr lang="en-US" i="1" dirty="0" smtClean="0"/>
              <a:t>It refers to the </a:t>
            </a:r>
            <a:r>
              <a:rPr lang="en-US" i="1" u="sng" dirty="0" smtClean="0"/>
              <a:t>difficulty</a:t>
            </a:r>
            <a:r>
              <a:rPr lang="en-US" i="1" dirty="0" smtClean="0"/>
              <a:t> a person can have understanding an issue and making decisions that can be caused by the presence of </a:t>
            </a:r>
            <a:r>
              <a:rPr lang="en-US" i="1" u="sng" dirty="0" smtClean="0"/>
              <a:t>too much</a:t>
            </a:r>
            <a:r>
              <a:rPr lang="en-US" i="1" dirty="0" smtClean="0"/>
              <a:t> information.</a:t>
            </a:r>
            <a:r>
              <a:rPr lang="en-US" dirty="0" smtClean="0"/>
              <a:t>” - wiki</a:t>
            </a:r>
            <a:endParaRPr lang="en-US" dirty="0"/>
          </a:p>
        </p:txBody>
      </p:sp>
      <p:pic>
        <p:nvPicPr>
          <p:cNvPr id="2050" name="Picture 2" descr="http://novellcounseling.org/wp-content/uploads/2013/01/information_over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733" y="4107655"/>
            <a:ext cx="2857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oston.lti.cs.cmu.edu/classes/11-744/treclogo-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142" y="4072867"/>
            <a:ext cx="3946525" cy="22104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4D6BED6-93C9-4D43-B1C0-E2DD71716F4C}" type="slidenum">
              <a:rPr lang="en-US" smtClean="0"/>
              <a:t>6</a:t>
            </a:fld>
            <a:endParaRPr lang="en-US"/>
          </a:p>
        </p:txBody>
      </p:sp>
    </p:spTree>
    <p:extLst>
      <p:ext uri="{BB962C8B-B14F-4D97-AF65-F5344CB8AC3E}">
        <p14:creationId xmlns:p14="http://schemas.microsoft.com/office/powerpoint/2010/main" val="13418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3A7A7A"/>
                </a:solidFill>
              </a:rPr>
              <a:t>Why information retrieval </a:t>
            </a:r>
            <a:endParaRPr lang="en-US" sz="4000" dirty="0">
              <a:solidFill>
                <a:srgbClr val="3A7A7A"/>
              </a:solidFill>
            </a:endParaRPr>
          </a:p>
        </p:txBody>
      </p:sp>
      <p:sp>
        <p:nvSpPr>
          <p:cNvPr id="3" name="Content Placeholder 2"/>
          <p:cNvSpPr>
            <a:spLocks noGrp="1"/>
          </p:cNvSpPr>
          <p:nvPr>
            <p:ph idx="1"/>
          </p:nvPr>
        </p:nvSpPr>
        <p:spPr/>
        <p:txBody>
          <a:bodyPr/>
          <a:lstStyle/>
          <a:p>
            <a:r>
              <a:rPr lang="en-US" dirty="0" smtClean="0"/>
              <a:t>Handling unstructured data</a:t>
            </a:r>
          </a:p>
          <a:p>
            <a:pPr lvl="1"/>
            <a:r>
              <a:rPr lang="en-US" dirty="0" smtClean="0"/>
              <a:t>Structured data: database system is a good choice</a:t>
            </a:r>
          </a:p>
          <a:p>
            <a:pPr lvl="1"/>
            <a:r>
              <a:rPr lang="en-US" dirty="0" smtClean="0"/>
              <a:t>Unstructured data is more dominant</a:t>
            </a:r>
          </a:p>
          <a:p>
            <a:pPr lvl="2"/>
            <a:r>
              <a:rPr lang="en-US" dirty="0" smtClean="0"/>
              <a:t>Text in Web documents or emails, image, audio, video…</a:t>
            </a:r>
          </a:p>
          <a:p>
            <a:pPr lvl="2"/>
            <a:r>
              <a:rPr lang="en-US" dirty="0" smtClean="0"/>
              <a:t>“</a:t>
            </a:r>
            <a:r>
              <a:rPr lang="en-US" i="1" u="sng" dirty="0" smtClean="0"/>
              <a:t>85 percent</a:t>
            </a:r>
            <a:r>
              <a:rPr lang="en-US" i="1" dirty="0" smtClean="0"/>
              <a:t> of all business information exists as unstructured data</a:t>
            </a:r>
            <a:r>
              <a:rPr lang="en-US" dirty="0" smtClean="0"/>
              <a:t>” - Merrill Lynch</a:t>
            </a:r>
          </a:p>
          <a:p>
            <a:pPr lvl="2"/>
            <a:r>
              <a:rPr lang="en-US" dirty="0" smtClean="0"/>
              <a:t>Unknown </a:t>
            </a:r>
            <a:r>
              <a:rPr lang="en-US" u="sng" dirty="0" smtClean="0"/>
              <a:t>semantic</a:t>
            </a:r>
            <a:r>
              <a:rPr lang="en-US" dirty="0" smtClean="0"/>
              <a:t> meaning</a:t>
            </a:r>
            <a:endParaRPr lang="en-US" dirty="0"/>
          </a:p>
        </p:txBody>
      </p:sp>
      <p:grpSp>
        <p:nvGrpSpPr>
          <p:cNvPr id="5" name="Group 4"/>
          <p:cNvGrpSpPr/>
          <p:nvPr/>
        </p:nvGrpSpPr>
        <p:grpSpPr>
          <a:xfrm>
            <a:off x="1895475" y="2464950"/>
            <a:ext cx="5353050" cy="4073962"/>
            <a:chOff x="1627666" y="2438400"/>
            <a:chExt cx="5353050" cy="4073962"/>
          </a:xfrm>
        </p:grpSpPr>
        <p:pic>
          <p:nvPicPr>
            <p:cNvPr id="1026" name="Picture 2" descr="http://api.ning.com/files/VthhEJwmhScml500Y3oD7QdJs22raL6ZmfO1l9zCcIbx*EtfbWtkHG0f5GliihzSeppFmYtNldCWg*3c1Z0w2TB*08o4VYGN/UnstructuredData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666" y="2438400"/>
              <a:ext cx="535305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0" y="6143030"/>
              <a:ext cx="4980466" cy="369332"/>
            </a:xfrm>
            <a:prstGeom prst="rect">
              <a:avLst/>
            </a:prstGeom>
          </p:spPr>
          <p:txBody>
            <a:bodyPr wrap="none">
              <a:spAutoFit/>
            </a:bodyPr>
            <a:lstStyle/>
            <a:p>
              <a:r>
                <a:rPr lang="en-US" dirty="0"/>
                <a:t>Total Enterprise Data Growth </a:t>
              </a:r>
              <a:r>
                <a:rPr lang="en-US" dirty="0" smtClean="0"/>
                <a:t>2005-2015, IDC 2012</a:t>
              </a:r>
              <a:endParaRPr lang="en-US" dirty="0"/>
            </a:p>
          </p:txBody>
        </p:sp>
      </p:grpSp>
      <p:graphicFrame>
        <p:nvGraphicFramePr>
          <p:cNvPr id="10" name="Table 9"/>
          <p:cNvGraphicFramePr>
            <a:graphicFrameLocks noGrp="1"/>
          </p:cNvGraphicFramePr>
          <p:nvPr>
            <p:extLst>
              <p:ext uri="{D42A27DB-BD31-4B8C-83A1-F6EECF244321}">
                <p14:modId xmlns:p14="http://schemas.microsoft.com/office/powerpoint/2010/main" val="2602252653"/>
              </p:ext>
            </p:extLst>
          </p:nvPr>
        </p:nvGraphicFramePr>
        <p:xfrm>
          <a:off x="2832100" y="3657600"/>
          <a:ext cx="3285066" cy="1483360"/>
        </p:xfrm>
        <a:graphic>
          <a:graphicData uri="http://schemas.openxmlformats.org/drawingml/2006/table">
            <a:tbl>
              <a:tblPr firstRow="1" bandRow="1">
                <a:tableStyleId>{5C22544A-7EE6-4342-B048-85BDC9FD1C3A}</a:tableStyleId>
              </a:tblPr>
              <a:tblGrid>
                <a:gridCol w="618068">
                  <a:extLst>
                    <a:ext uri="{9D8B030D-6E8A-4147-A177-3AD203B41FA5}">
                      <a16:colId xmlns:a16="http://schemas.microsoft.com/office/drawing/2014/main" xmlns="" val="20000"/>
                    </a:ext>
                  </a:extLst>
                </a:gridCol>
                <a:gridCol w="1202266">
                  <a:extLst>
                    <a:ext uri="{9D8B030D-6E8A-4147-A177-3AD203B41FA5}">
                      <a16:colId xmlns:a16="http://schemas.microsoft.com/office/drawing/2014/main" xmlns="" val="20001"/>
                    </a:ext>
                  </a:extLst>
                </a:gridCol>
                <a:gridCol w="1464732">
                  <a:extLst>
                    <a:ext uri="{9D8B030D-6E8A-4147-A177-3AD203B41FA5}">
                      <a16:colId xmlns:a16="http://schemas.microsoft.com/office/drawing/2014/main" xmlns="" val="20002"/>
                    </a:ext>
                  </a:extLst>
                </a:gridCol>
              </a:tblGrid>
              <a:tr h="370840">
                <a:tc>
                  <a:txBody>
                    <a:bodyPr/>
                    <a:lstStyle/>
                    <a:p>
                      <a:pPr algn="ctr"/>
                      <a:r>
                        <a:rPr lang="en-US" dirty="0" smtClean="0"/>
                        <a:t>ID</a:t>
                      </a:r>
                      <a:endParaRPr lang="en-US" dirty="0"/>
                    </a:p>
                  </a:txBody>
                  <a:tcPr anchor="ctr"/>
                </a:tc>
                <a:tc>
                  <a:txBody>
                    <a:bodyPr/>
                    <a:lstStyle/>
                    <a:p>
                      <a:r>
                        <a:rPr lang="en-US" dirty="0" smtClean="0"/>
                        <a:t>Name</a:t>
                      </a:r>
                      <a:endParaRPr lang="en-US" dirty="0"/>
                    </a:p>
                  </a:txBody>
                  <a:tcPr/>
                </a:tc>
                <a:tc>
                  <a:txBody>
                    <a:bodyPr/>
                    <a:lstStyle/>
                    <a:p>
                      <a:r>
                        <a:rPr lang="en-US" dirty="0" smtClean="0"/>
                        <a:t>Job</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nchor="ctr"/>
                </a:tc>
                <a:tc>
                  <a:txBody>
                    <a:bodyPr/>
                    <a:lstStyle/>
                    <a:p>
                      <a:r>
                        <a:rPr lang="en-US" dirty="0" smtClean="0"/>
                        <a:t>Jack</a:t>
                      </a:r>
                      <a:endParaRPr lang="en-US" dirty="0"/>
                    </a:p>
                  </a:txBody>
                  <a:tcPr/>
                </a:tc>
                <a:tc>
                  <a:txBody>
                    <a:bodyPr/>
                    <a:lstStyle/>
                    <a:p>
                      <a:r>
                        <a:rPr lang="en-US" dirty="0" smtClean="0"/>
                        <a:t>Professor</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3</a:t>
                      </a:r>
                      <a:endParaRPr lang="en-US" dirty="0"/>
                    </a:p>
                  </a:txBody>
                  <a:tcPr anchor="ctr"/>
                </a:tc>
                <a:tc>
                  <a:txBody>
                    <a:bodyPr/>
                    <a:lstStyle/>
                    <a:p>
                      <a:r>
                        <a:rPr lang="en-US" dirty="0" smtClean="0"/>
                        <a:t>David</a:t>
                      </a:r>
                      <a:endParaRPr lang="en-US" dirty="0"/>
                    </a:p>
                  </a:txBody>
                  <a:tcPr/>
                </a:tc>
                <a:tc>
                  <a:txBody>
                    <a:bodyPr/>
                    <a:lstStyle/>
                    <a:p>
                      <a:r>
                        <a:rPr lang="en-US" dirty="0" smtClean="0"/>
                        <a:t>Staff</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5</a:t>
                      </a:r>
                      <a:endParaRPr lang="en-US" dirty="0"/>
                    </a:p>
                  </a:txBody>
                  <a:tcPr anchor="ctr"/>
                </a:tc>
                <a:tc>
                  <a:txBody>
                    <a:bodyPr/>
                    <a:lstStyle/>
                    <a:p>
                      <a:r>
                        <a:rPr lang="en-US" dirty="0" smtClean="0"/>
                        <a:t>Tony</a:t>
                      </a:r>
                      <a:endParaRPr lang="en-US" dirty="0"/>
                    </a:p>
                  </a:txBody>
                  <a:tcPr/>
                </a:tc>
                <a:tc>
                  <a:txBody>
                    <a:bodyPr/>
                    <a:lstStyle/>
                    <a:p>
                      <a:r>
                        <a:rPr lang="en-US" dirty="0" smtClean="0"/>
                        <a:t>IT</a:t>
                      </a:r>
                      <a:r>
                        <a:rPr lang="en-US" baseline="0" dirty="0" smtClean="0"/>
                        <a:t> support</a:t>
                      </a:r>
                      <a:endParaRPr lang="en-US" dirty="0"/>
                    </a:p>
                  </a:txBody>
                  <a:tcPr/>
                </a:tc>
                <a:extLst>
                  <a:ext uri="{0D108BD9-81ED-4DB2-BD59-A6C34878D82A}">
                    <a16:rowId xmlns:a16="http://schemas.microsoft.com/office/drawing/2014/main" xmlns="" val="10003"/>
                  </a:ext>
                </a:extLst>
              </a:tr>
            </a:tbl>
          </a:graphicData>
        </a:graphic>
      </p:graphicFrame>
      <p:sp>
        <p:nvSpPr>
          <p:cNvPr id="11" name="TextBox 10"/>
          <p:cNvSpPr txBox="1"/>
          <p:nvPr/>
        </p:nvSpPr>
        <p:spPr>
          <a:xfrm>
            <a:off x="2832100" y="3271335"/>
            <a:ext cx="4149725" cy="369332"/>
          </a:xfrm>
          <a:prstGeom prst="rect">
            <a:avLst/>
          </a:prstGeom>
          <a:noFill/>
        </p:spPr>
        <p:txBody>
          <a:bodyPr wrap="square" rtlCol="0">
            <a:spAutoFit/>
          </a:bodyPr>
          <a:lstStyle/>
          <a:p>
            <a:r>
              <a:rPr lang="en-US" dirty="0" smtClean="0"/>
              <a:t>Table 1: People in CS Department</a:t>
            </a:r>
            <a:endParaRPr lang="en-US" dirty="0"/>
          </a:p>
        </p:txBody>
      </p:sp>
      <p:sp>
        <p:nvSpPr>
          <p:cNvPr id="6" name="Slide Number Placeholder 5"/>
          <p:cNvSpPr>
            <a:spLocks noGrp="1"/>
          </p:cNvSpPr>
          <p:nvPr>
            <p:ph type="sldNum" sz="quarter" idx="12"/>
          </p:nvPr>
        </p:nvSpPr>
        <p:spPr/>
        <p:txBody>
          <a:bodyPr/>
          <a:lstStyle/>
          <a:p>
            <a:fld id="{04D6BED6-93C9-4D43-B1C0-E2DD71716F4C}" type="slidenum">
              <a:rPr lang="en-US" smtClean="0"/>
              <a:t>7</a:t>
            </a:fld>
            <a:endParaRPr lang="en-US"/>
          </a:p>
        </p:txBody>
      </p:sp>
    </p:spTree>
    <p:extLst>
      <p:ext uri="{BB962C8B-B14F-4D97-AF65-F5344CB8AC3E}">
        <p14:creationId xmlns:p14="http://schemas.microsoft.com/office/powerpoint/2010/main" val="6741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a:t>
            </a:r>
            <a:r>
              <a:rPr lang="en-US" dirty="0" err="1" smtClean="0"/>
              <a:t>v.s</a:t>
            </a:r>
            <a:r>
              <a:rPr lang="en-US" dirty="0" smtClean="0"/>
              <a:t>. DBs</a:t>
            </a:r>
            <a:endParaRPr lang="en-US" dirty="0"/>
          </a:p>
        </p:txBody>
      </p:sp>
      <p:sp>
        <p:nvSpPr>
          <p:cNvPr id="3" name="Content Placeholder 2"/>
          <p:cNvSpPr>
            <a:spLocks noGrp="1"/>
          </p:cNvSpPr>
          <p:nvPr>
            <p:ph sz="half" idx="1"/>
          </p:nvPr>
        </p:nvSpPr>
        <p:spPr/>
        <p:txBody>
          <a:bodyPr>
            <a:normAutofit/>
          </a:bodyPr>
          <a:lstStyle/>
          <a:p>
            <a:r>
              <a:rPr lang="en-US" dirty="0"/>
              <a:t>Information Retrieval:</a:t>
            </a:r>
          </a:p>
          <a:p>
            <a:pPr lvl="1"/>
            <a:r>
              <a:rPr lang="en-US" dirty="0" smtClean="0"/>
              <a:t>Unstructured data</a:t>
            </a:r>
          </a:p>
          <a:p>
            <a:pPr lvl="1"/>
            <a:r>
              <a:rPr lang="en-US" dirty="0" smtClean="0"/>
              <a:t>Semantics </a:t>
            </a:r>
            <a:r>
              <a:rPr lang="en-US" dirty="0"/>
              <a:t>of object are subjective</a:t>
            </a:r>
          </a:p>
          <a:p>
            <a:pPr lvl="1"/>
            <a:r>
              <a:rPr lang="en-US" dirty="0"/>
              <a:t>Simple </a:t>
            </a:r>
            <a:r>
              <a:rPr lang="en-US" dirty="0" smtClean="0"/>
              <a:t>keyword queries </a:t>
            </a:r>
            <a:endParaRPr lang="en-US" dirty="0"/>
          </a:p>
          <a:p>
            <a:pPr lvl="1"/>
            <a:r>
              <a:rPr lang="en-US" dirty="0"/>
              <a:t>Relevance-drive retrieval</a:t>
            </a:r>
          </a:p>
          <a:p>
            <a:pPr lvl="1"/>
            <a:r>
              <a:rPr lang="en-US" dirty="0"/>
              <a:t>Effectiveness is primary issue, </a:t>
            </a:r>
            <a:r>
              <a:rPr lang="en-US" dirty="0" smtClean="0"/>
              <a:t>though </a:t>
            </a:r>
            <a:r>
              <a:rPr lang="en-US" dirty="0"/>
              <a:t>efficiency is </a:t>
            </a:r>
            <a:r>
              <a:rPr lang="en-US" dirty="0" smtClean="0"/>
              <a:t>also </a:t>
            </a:r>
            <a:r>
              <a:rPr lang="en-US" dirty="0" smtClean="0"/>
              <a:t>important</a:t>
            </a:r>
          </a:p>
          <a:p>
            <a:pPr lvl="2"/>
            <a:r>
              <a:rPr lang="en-US" dirty="0" smtClean="0"/>
              <a:t>Effective – doing the right thing</a:t>
            </a:r>
          </a:p>
          <a:p>
            <a:pPr lvl="2"/>
            <a:r>
              <a:rPr lang="en-US" dirty="0" smtClean="0"/>
              <a:t>Efficient – doing things right</a:t>
            </a:r>
            <a:endParaRPr lang="en-US" dirty="0"/>
          </a:p>
          <a:p>
            <a:endParaRPr lang="en-US" dirty="0" smtClean="0"/>
          </a:p>
          <a:p>
            <a:pPr lvl="1"/>
            <a:endParaRPr lang="en-US" dirty="0"/>
          </a:p>
        </p:txBody>
      </p:sp>
      <p:sp>
        <p:nvSpPr>
          <p:cNvPr id="4" name="Content Placeholder 3"/>
          <p:cNvSpPr>
            <a:spLocks noGrp="1"/>
          </p:cNvSpPr>
          <p:nvPr>
            <p:ph sz="half" idx="2"/>
          </p:nvPr>
        </p:nvSpPr>
        <p:spPr/>
        <p:txBody>
          <a:bodyPr>
            <a:normAutofit/>
          </a:bodyPr>
          <a:lstStyle/>
          <a:p>
            <a:r>
              <a:rPr lang="en-US" dirty="0"/>
              <a:t>Database Systems:</a:t>
            </a:r>
          </a:p>
          <a:p>
            <a:pPr lvl="1"/>
            <a:r>
              <a:rPr lang="en-US" dirty="0" smtClean="0"/>
              <a:t>Structured data</a:t>
            </a:r>
          </a:p>
          <a:p>
            <a:pPr lvl="1"/>
            <a:r>
              <a:rPr lang="en-US" dirty="0" smtClean="0"/>
              <a:t>Semantics </a:t>
            </a:r>
            <a:r>
              <a:rPr lang="en-US" dirty="0"/>
              <a:t>of each object are well defined</a:t>
            </a:r>
          </a:p>
          <a:p>
            <a:pPr lvl="1"/>
            <a:r>
              <a:rPr lang="en-US" dirty="0"/>
              <a:t>Structured query languages (e.g., SQL)</a:t>
            </a:r>
          </a:p>
          <a:p>
            <a:pPr lvl="1"/>
            <a:r>
              <a:rPr lang="en-US" dirty="0"/>
              <a:t>Exact retrieval </a:t>
            </a:r>
            <a:endParaRPr lang="en-US" dirty="0" smtClean="0"/>
          </a:p>
          <a:p>
            <a:pPr lvl="1"/>
            <a:r>
              <a:rPr lang="en-US" dirty="0" smtClean="0"/>
              <a:t>Emphasis </a:t>
            </a:r>
            <a:r>
              <a:rPr lang="en-US" dirty="0"/>
              <a:t>on efficiency</a:t>
            </a:r>
          </a:p>
          <a:p>
            <a:endParaRPr lang="en-US" dirty="0"/>
          </a:p>
        </p:txBody>
      </p:sp>
      <p:sp>
        <p:nvSpPr>
          <p:cNvPr id="8" name="Slide Number Placeholder 7"/>
          <p:cNvSpPr>
            <a:spLocks noGrp="1"/>
          </p:cNvSpPr>
          <p:nvPr>
            <p:ph type="sldNum" sz="quarter" idx="12"/>
          </p:nvPr>
        </p:nvSpPr>
        <p:spPr/>
        <p:txBody>
          <a:bodyPr/>
          <a:lstStyle/>
          <a:p>
            <a:fld id="{04D6BED6-93C9-4D43-B1C0-E2DD71716F4C}" type="slidenum">
              <a:rPr lang="en-US" smtClean="0"/>
              <a:t>8</a:t>
            </a:fld>
            <a:endParaRPr lang="en-US"/>
          </a:p>
        </p:txBody>
      </p:sp>
    </p:spTree>
    <p:extLst>
      <p:ext uri="{BB962C8B-B14F-4D97-AF65-F5344CB8AC3E}">
        <p14:creationId xmlns:p14="http://schemas.microsoft.com/office/powerpoint/2010/main" val="135182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 </a:t>
            </a:r>
            <a:r>
              <a:rPr lang="en-US" dirty="0" smtClean="0"/>
              <a:t>and DBs are getting closer</a:t>
            </a:r>
            <a:endParaRPr lang="en-US" dirty="0"/>
          </a:p>
        </p:txBody>
      </p:sp>
      <p:sp>
        <p:nvSpPr>
          <p:cNvPr id="3" name="Content Placeholder 2"/>
          <p:cNvSpPr>
            <a:spLocks noGrp="1"/>
          </p:cNvSpPr>
          <p:nvPr>
            <p:ph sz="half" idx="1"/>
          </p:nvPr>
        </p:nvSpPr>
        <p:spPr/>
        <p:txBody>
          <a:bodyPr/>
          <a:lstStyle/>
          <a:p>
            <a:r>
              <a:rPr lang="en-US" dirty="0" smtClean="0"/>
              <a:t>IR =&gt; DBs</a:t>
            </a:r>
          </a:p>
          <a:p>
            <a:pPr lvl="1"/>
            <a:r>
              <a:rPr lang="en-US" dirty="0" smtClean="0"/>
              <a:t>Approximate search is available in DBs</a:t>
            </a:r>
          </a:p>
          <a:p>
            <a:pPr lvl="1"/>
            <a:r>
              <a:rPr lang="en-US" dirty="0" err="1" smtClean="0"/>
              <a:t>Eg</a:t>
            </a:r>
            <a:r>
              <a:rPr lang="en-US" dirty="0" smtClean="0"/>
              <a:t>. in </a:t>
            </a:r>
            <a:r>
              <a:rPr lang="en-US" dirty="0" err="1" smtClean="0"/>
              <a:t>mySQL</a:t>
            </a:r>
            <a:endParaRPr lang="en-US" dirty="0"/>
          </a:p>
        </p:txBody>
      </p:sp>
      <p:sp>
        <p:nvSpPr>
          <p:cNvPr id="4" name="Content Placeholder 3"/>
          <p:cNvSpPr>
            <a:spLocks noGrp="1"/>
          </p:cNvSpPr>
          <p:nvPr>
            <p:ph sz="half" idx="2"/>
          </p:nvPr>
        </p:nvSpPr>
        <p:spPr>
          <a:xfrm>
            <a:off x="4648200" y="1600200"/>
            <a:ext cx="4191000" cy="4525963"/>
          </a:xfrm>
        </p:spPr>
        <p:txBody>
          <a:bodyPr/>
          <a:lstStyle/>
          <a:p>
            <a:r>
              <a:rPr lang="en-US" dirty="0" smtClean="0"/>
              <a:t>DBs =&gt; IR</a:t>
            </a:r>
          </a:p>
          <a:p>
            <a:pPr lvl="1"/>
            <a:r>
              <a:rPr lang="en-US" dirty="0"/>
              <a:t>Use information extraction to convert unstructured data to structured data</a:t>
            </a:r>
          </a:p>
          <a:p>
            <a:pPr lvl="1"/>
            <a:r>
              <a:rPr lang="en-US" dirty="0"/>
              <a:t>Semi-structured representation: XML data; queries with structured information</a:t>
            </a:r>
          </a:p>
          <a:p>
            <a:pPr lvl="1"/>
            <a:endParaRPr lang="en-US" dirty="0"/>
          </a:p>
        </p:txBody>
      </p:sp>
      <p:sp>
        <p:nvSpPr>
          <p:cNvPr id="5" name="TextBox 4"/>
          <p:cNvSpPr txBox="1"/>
          <p:nvPr/>
        </p:nvSpPr>
        <p:spPr>
          <a:xfrm>
            <a:off x="762000" y="3733800"/>
            <a:ext cx="3505200" cy="830997"/>
          </a:xfrm>
          <a:prstGeom prst="rect">
            <a:avLst/>
          </a:prstGeom>
          <a:noFill/>
        </p:spPr>
        <p:txBody>
          <a:bodyPr wrap="square" rtlCol="0">
            <a:spAutoFit/>
          </a:bodyPr>
          <a:lstStyle/>
          <a:p>
            <a:r>
              <a:rPr lang="en-US" sz="1600" b="1" dirty="0" err="1">
                <a:latin typeface="Arial" panose="020B0604020202020204" pitchFamily="34" charset="0"/>
                <a:cs typeface="Arial" panose="020B0604020202020204" pitchFamily="34" charset="0"/>
              </a:rPr>
              <a:t>mysql</a:t>
            </a:r>
            <a:r>
              <a:rPr lang="en-US" sz="1600" b="1" dirty="0">
                <a:latin typeface="Arial" panose="020B0604020202020204" pitchFamily="34" charset="0"/>
                <a:cs typeface="Arial" panose="020B0604020202020204" pitchFamily="34" charset="0"/>
              </a:rPr>
              <a:t>&gt; SELECT * FROM articles</a:t>
            </a:r>
          </a:p>
          <a:p>
            <a:r>
              <a:rPr lang="en-US" sz="1600" b="1" dirty="0">
                <a:latin typeface="Arial" panose="020B0604020202020204" pitchFamily="34" charset="0"/>
                <a:cs typeface="Arial" panose="020B0604020202020204" pitchFamily="34" charset="0"/>
              </a:rPr>
              <a:t>    -&gt; WHERE MATCH (</a:t>
            </a:r>
            <a:r>
              <a:rPr lang="en-US" sz="1600" b="1" dirty="0" err="1">
                <a:latin typeface="Arial" panose="020B0604020202020204" pitchFamily="34" charset="0"/>
                <a:cs typeface="Arial" panose="020B0604020202020204" pitchFamily="34" charset="0"/>
              </a:rPr>
              <a:t>title,body</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a:t>
            </a:r>
          </a:p>
          <a:p>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AGAINST </a:t>
            </a:r>
            <a:r>
              <a:rPr lang="en-US" sz="1600" b="1" dirty="0">
                <a:latin typeface="Arial" panose="020B0604020202020204" pitchFamily="34" charset="0"/>
                <a:cs typeface="Arial" panose="020B0604020202020204" pitchFamily="34" charset="0"/>
              </a:rPr>
              <a:t>('database');</a:t>
            </a:r>
          </a:p>
        </p:txBody>
      </p:sp>
      <p:sp>
        <p:nvSpPr>
          <p:cNvPr id="9" name="Slide Number Placeholder 8"/>
          <p:cNvSpPr>
            <a:spLocks noGrp="1"/>
          </p:cNvSpPr>
          <p:nvPr>
            <p:ph type="sldNum" sz="quarter" idx="12"/>
          </p:nvPr>
        </p:nvSpPr>
        <p:spPr/>
        <p:txBody>
          <a:bodyPr/>
          <a:lstStyle/>
          <a:p>
            <a:fld id="{04D6BED6-93C9-4D43-B1C0-E2DD71716F4C}" type="slidenum">
              <a:rPr lang="en-US" smtClean="0"/>
              <a:t>9</a:t>
            </a:fld>
            <a:endParaRPr lang="en-US"/>
          </a:p>
        </p:txBody>
      </p:sp>
    </p:spTree>
    <p:extLst>
      <p:ext uri="{BB962C8B-B14F-4D97-AF65-F5344CB8AC3E}">
        <p14:creationId xmlns:p14="http://schemas.microsoft.com/office/powerpoint/2010/main" val="3414028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8702</TotalTime>
  <Words>1691</Words>
  <Application>Microsoft Office PowerPoint</Application>
  <PresentationFormat>On-screen Show (4:3)</PresentationFormat>
  <Paragraphs>257</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Information Retrieval</vt:lpstr>
      <vt:lpstr>Big Data Aspect of User Behavior</vt:lpstr>
      <vt:lpstr>Big Data Aspect of User Behavior</vt:lpstr>
      <vt:lpstr>What is information retrieval?</vt:lpstr>
      <vt:lpstr>Information Retrieval</vt:lpstr>
      <vt:lpstr>Why information retrieval </vt:lpstr>
      <vt:lpstr>Why information retrieval </vt:lpstr>
      <vt:lpstr>IR v.s. DBs</vt:lpstr>
      <vt:lpstr>IR and DBs are getting closer</vt:lpstr>
      <vt:lpstr>Exploring Your Data</vt:lpstr>
      <vt:lpstr>Data Wrangling (from Data Science)</vt:lpstr>
      <vt:lpstr>Data Wrangling Steps</vt:lpstr>
      <vt:lpstr>Data Wrangling Steps</vt:lpstr>
      <vt:lpstr>Data Wrangling Steps</vt:lpstr>
      <vt:lpstr>Unstructured to Structured</vt:lpstr>
      <vt:lpstr>Preprocessing (Cleaning) Text</vt:lpstr>
      <vt:lpstr>Common Preprocessing Steps</vt:lpstr>
      <vt:lpstr>Python NLTK</vt:lpstr>
      <vt:lpstr>Tokenize</vt:lpstr>
      <vt:lpstr>Normalizing Case</vt:lpstr>
      <vt:lpstr>Filter out Punctuations</vt:lpstr>
      <vt:lpstr>Filter out Stopwords</vt:lpstr>
      <vt:lpstr>Stemming  </vt:lpstr>
      <vt:lpstr>N-grams and Stemming</vt:lpstr>
      <vt:lpstr>N-grams and Stemming (Example)</vt:lpstr>
      <vt:lpstr>Activity 17</vt:lpstr>
      <vt:lpstr>N-gram indexes</vt:lpstr>
      <vt:lpstr>Bigram index example</vt:lpstr>
      <vt:lpstr>Using N-gram Indexes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309</cp:revision>
  <dcterms:created xsi:type="dcterms:W3CDTF">2009-12-29T10:39:27Z</dcterms:created>
  <dcterms:modified xsi:type="dcterms:W3CDTF">2018-07-18T18:26:21Z</dcterms:modified>
</cp:coreProperties>
</file>