
<file path=[Content_Types].xml><?xml version="1.0" encoding="utf-8"?>
<Types xmlns="http://schemas.openxmlformats.org/package/2006/content-types">
  <Default Extension="png" ContentType="image/png"/>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28" r:id="rId1"/>
  </p:sldMasterIdLst>
  <p:notesMasterIdLst>
    <p:notesMasterId r:id="rId33"/>
  </p:notesMasterIdLst>
  <p:handoutMasterIdLst>
    <p:handoutMasterId r:id="rId34"/>
  </p:handoutMasterIdLst>
  <p:sldIdLst>
    <p:sldId id="256" r:id="rId2"/>
    <p:sldId id="396" r:id="rId3"/>
    <p:sldId id="397" r:id="rId4"/>
    <p:sldId id="398" r:id="rId5"/>
    <p:sldId id="399" r:id="rId6"/>
    <p:sldId id="400" r:id="rId7"/>
    <p:sldId id="401" r:id="rId8"/>
    <p:sldId id="402" r:id="rId9"/>
    <p:sldId id="403" r:id="rId10"/>
    <p:sldId id="404" r:id="rId11"/>
    <p:sldId id="405" r:id="rId12"/>
    <p:sldId id="406" r:id="rId13"/>
    <p:sldId id="407" r:id="rId14"/>
    <p:sldId id="408" r:id="rId15"/>
    <p:sldId id="428" r:id="rId16"/>
    <p:sldId id="410" r:id="rId17"/>
    <p:sldId id="411" r:id="rId18"/>
    <p:sldId id="409" r:id="rId19"/>
    <p:sldId id="412" r:id="rId20"/>
    <p:sldId id="413" r:id="rId21"/>
    <p:sldId id="414" r:id="rId22"/>
    <p:sldId id="415" r:id="rId23"/>
    <p:sldId id="416" r:id="rId24"/>
    <p:sldId id="420" r:id="rId25"/>
    <p:sldId id="421" r:id="rId26"/>
    <p:sldId id="422" r:id="rId27"/>
    <p:sldId id="423" r:id="rId28"/>
    <p:sldId id="424" r:id="rId29"/>
    <p:sldId id="425" r:id="rId30"/>
    <p:sldId id="426" r:id="rId31"/>
    <p:sldId id="427" r:id="rId32"/>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424D"/>
    <a:srgbClr val="5B86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94660"/>
  </p:normalViewPr>
  <p:slideViewPr>
    <p:cSldViewPr snapToGrid="0" snapToObjects="1">
      <p:cViewPr varScale="1">
        <p:scale>
          <a:sx n="112" d="100"/>
          <a:sy n="112" d="100"/>
        </p:scale>
        <p:origin x="-1500" y="-78"/>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4720"/>
    </p:cViewPr>
  </p:sorterViewPr>
  <p:notesViewPr>
    <p:cSldViewPr snapToGrid="0" snapToObjects="1">
      <p:cViewPr varScale="1">
        <p:scale>
          <a:sx n="84" d="100"/>
          <a:sy n="84" d="100"/>
        </p:scale>
        <p:origin x="1908"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image" Target="../media/image4.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44B6B1-5441-9644-AE1C-BB7EA5DBA264}" type="datetimeFigureOut">
              <a:rPr lang="en-US" smtClean="0"/>
              <a:pPr/>
              <a:t>1/9/2017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300CC7-81E2-B842-8904-673E09748720}" type="slidenum">
              <a:rPr lang="en-US" smtClean="0"/>
              <a:pPr/>
              <a:t>‹#›</a:t>
            </a:fld>
            <a:endParaRPr lang="en-US"/>
          </a:p>
        </p:txBody>
      </p:sp>
    </p:spTree>
    <p:extLst>
      <p:ext uri="{BB962C8B-B14F-4D97-AF65-F5344CB8AC3E}">
        <p14:creationId xmlns:p14="http://schemas.microsoft.com/office/powerpoint/2010/main" val="2861766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878819-472C-A14B-95BF-39C94BA106B2}" type="datetimeFigureOut">
              <a:rPr lang="en-US" smtClean="0"/>
              <a:pPr/>
              <a:t>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4F38C2-4548-F541-8261-4C1D96E7A166}" type="slidenum">
              <a:rPr lang="en-US" smtClean="0"/>
              <a:pPr/>
              <a:t>‹#›</a:t>
            </a:fld>
            <a:endParaRPr lang="en-US"/>
          </a:p>
        </p:txBody>
      </p:sp>
    </p:spTree>
    <p:extLst>
      <p:ext uri="{BB962C8B-B14F-4D97-AF65-F5344CB8AC3E}">
        <p14:creationId xmlns:p14="http://schemas.microsoft.com/office/powerpoint/2010/main" val="32245871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F38C2-4548-F541-8261-4C1D96E7A166}" type="slidenum">
              <a:rPr lang="en-US" smtClean="0"/>
              <a:pPr/>
              <a:t>1</a:t>
            </a:fld>
            <a:endParaRPr lang="en-US"/>
          </a:p>
        </p:txBody>
      </p:sp>
    </p:spTree>
    <p:extLst>
      <p:ext uri="{BB962C8B-B14F-4D97-AF65-F5344CB8AC3E}">
        <p14:creationId xmlns:p14="http://schemas.microsoft.com/office/powerpoint/2010/main" val="33695716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CA4C6BE9-4623-4F0A-812D-121EF717C610}" type="slidenum">
              <a:rPr lang="en-US" smtClean="0">
                <a:latin typeface="Times New Roman" charset="0"/>
              </a:rPr>
              <a:pPr/>
              <a:t>18</a:t>
            </a:fld>
            <a:endParaRPr lang="en-US" smtClean="0">
              <a:latin typeface="Times New Roman" charset="0"/>
            </a:endParaRP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endParaRPr lang="en-US" smtClean="0">
              <a:latin typeface="Times New Roman" charset="0"/>
            </a:endParaRPr>
          </a:p>
        </p:txBody>
      </p:sp>
    </p:spTree>
    <p:extLst>
      <p:ext uri="{BB962C8B-B14F-4D97-AF65-F5344CB8AC3E}">
        <p14:creationId xmlns:p14="http://schemas.microsoft.com/office/powerpoint/2010/main" val="24583512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latin typeface="Arial" pitchFamily="34" charset="0"/>
              <a:ea typeface="ＭＳ Ｐゴシック" pitchFamily="34" charset="-128"/>
            </a:endParaRPr>
          </a:p>
        </p:txBody>
      </p:sp>
      <p:sp>
        <p:nvSpPr>
          <p:cNvPr id="481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300">
                <a:solidFill>
                  <a:schemeClr val="tx1"/>
                </a:solidFill>
                <a:latin typeface="Lucida Sans" pitchFamily="34" charset="0"/>
                <a:ea typeface="ＭＳ Ｐゴシック" pitchFamily="34" charset="-128"/>
              </a:defRPr>
            </a:lvl1pPr>
            <a:lvl2pPr marL="715832" indent="-275320" eaLnBrk="0" hangingPunct="0">
              <a:defRPr sz="2300">
                <a:solidFill>
                  <a:schemeClr val="tx1"/>
                </a:solidFill>
                <a:latin typeface="Lucida Sans" pitchFamily="34" charset="0"/>
                <a:ea typeface="ＭＳ Ｐゴシック" pitchFamily="34" charset="-128"/>
              </a:defRPr>
            </a:lvl2pPr>
            <a:lvl3pPr marL="1101281" indent="-220256" eaLnBrk="0" hangingPunct="0">
              <a:defRPr sz="2300">
                <a:solidFill>
                  <a:schemeClr val="tx1"/>
                </a:solidFill>
                <a:latin typeface="Lucida Sans" pitchFamily="34" charset="0"/>
                <a:ea typeface="ＭＳ Ｐゴシック" pitchFamily="34" charset="-128"/>
              </a:defRPr>
            </a:lvl3pPr>
            <a:lvl4pPr marL="1541793" indent="-220256" eaLnBrk="0" hangingPunct="0">
              <a:defRPr sz="2300">
                <a:solidFill>
                  <a:schemeClr val="tx1"/>
                </a:solidFill>
                <a:latin typeface="Lucida Sans" pitchFamily="34" charset="0"/>
                <a:ea typeface="ＭＳ Ｐゴシック" pitchFamily="34" charset="-128"/>
              </a:defRPr>
            </a:lvl4pPr>
            <a:lvl5pPr marL="1982305" indent="-220256" eaLnBrk="0" hangingPunct="0">
              <a:defRPr sz="2300">
                <a:solidFill>
                  <a:schemeClr val="tx1"/>
                </a:solidFill>
                <a:latin typeface="Lucida Sans" pitchFamily="34" charset="0"/>
                <a:ea typeface="ＭＳ Ｐゴシック" pitchFamily="34" charset="-128"/>
              </a:defRPr>
            </a:lvl5pPr>
            <a:lvl6pPr marL="2422817" indent="-220256" eaLnBrk="0" fontAlgn="base" hangingPunct="0">
              <a:spcBef>
                <a:spcPct val="0"/>
              </a:spcBef>
              <a:spcAft>
                <a:spcPct val="0"/>
              </a:spcAft>
              <a:defRPr sz="2300">
                <a:solidFill>
                  <a:schemeClr val="tx1"/>
                </a:solidFill>
                <a:latin typeface="Lucida Sans" pitchFamily="34" charset="0"/>
                <a:ea typeface="ＭＳ Ｐゴシック" pitchFamily="34" charset="-128"/>
              </a:defRPr>
            </a:lvl6pPr>
            <a:lvl7pPr marL="2863329" indent="-220256" eaLnBrk="0" fontAlgn="base" hangingPunct="0">
              <a:spcBef>
                <a:spcPct val="0"/>
              </a:spcBef>
              <a:spcAft>
                <a:spcPct val="0"/>
              </a:spcAft>
              <a:defRPr sz="2300">
                <a:solidFill>
                  <a:schemeClr val="tx1"/>
                </a:solidFill>
                <a:latin typeface="Lucida Sans" pitchFamily="34" charset="0"/>
                <a:ea typeface="ＭＳ Ｐゴシック" pitchFamily="34" charset="-128"/>
              </a:defRPr>
            </a:lvl7pPr>
            <a:lvl8pPr marL="3303842" indent="-220256" eaLnBrk="0" fontAlgn="base" hangingPunct="0">
              <a:spcBef>
                <a:spcPct val="0"/>
              </a:spcBef>
              <a:spcAft>
                <a:spcPct val="0"/>
              </a:spcAft>
              <a:defRPr sz="2300">
                <a:solidFill>
                  <a:schemeClr val="tx1"/>
                </a:solidFill>
                <a:latin typeface="Lucida Sans" pitchFamily="34" charset="0"/>
                <a:ea typeface="ＭＳ Ｐゴシック" pitchFamily="34" charset="-128"/>
              </a:defRPr>
            </a:lvl8pPr>
            <a:lvl9pPr marL="3744354" indent="-220256" eaLnBrk="0" fontAlgn="base" hangingPunct="0">
              <a:spcBef>
                <a:spcPct val="0"/>
              </a:spcBef>
              <a:spcAft>
                <a:spcPct val="0"/>
              </a:spcAft>
              <a:defRPr sz="2300">
                <a:solidFill>
                  <a:schemeClr val="tx1"/>
                </a:solidFill>
                <a:latin typeface="Lucida Sans" pitchFamily="34" charset="0"/>
                <a:ea typeface="ＭＳ Ｐゴシック" pitchFamily="34" charset="-128"/>
              </a:defRPr>
            </a:lvl9pPr>
          </a:lstStyle>
          <a:p>
            <a:pPr eaLnBrk="1" hangingPunct="1"/>
            <a:fld id="{4A06ED0D-442A-43CB-8A70-7D70380F887A}" type="slidenum">
              <a:rPr lang="en-US" altLang="en-US" sz="1200"/>
              <a:pPr eaLnBrk="1" hangingPunct="1"/>
              <a:t>19</a:t>
            </a:fld>
            <a:endParaRPr lang="en-US" altLang="en-US" sz="1200"/>
          </a:p>
        </p:txBody>
      </p:sp>
    </p:spTree>
    <p:extLst>
      <p:ext uri="{BB962C8B-B14F-4D97-AF65-F5344CB8AC3E}">
        <p14:creationId xmlns:p14="http://schemas.microsoft.com/office/powerpoint/2010/main" val="27641725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21F0303A-97CC-41C9-9818-69D12A132D9E}" type="slidenum">
              <a:rPr lang="en-US" smtClean="0">
                <a:latin typeface="Times New Roman" charset="0"/>
              </a:rPr>
              <a:pPr/>
              <a:t>20</a:t>
            </a:fld>
            <a:endParaRPr lang="en-US" smtClean="0">
              <a:latin typeface="Times New Roman" charset="0"/>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p:spPr>
        <p:txBody>
          <a:bodyPr/>
          <a:lstStyle/>
          <a:p>
            <a:endParaRPr lang="en-US" smtClean="0">
              <a:latin typeface="Times New Roman" charset="0"/>
            </a:endParaRPr>
          </a:p>
        </p:txBody>
      </p:sp>
    </p:spTree>
    <p:extLst>
      <p:ext uri="{BB962C8B-B14F-4D97-AF65-F5344CB8AC3E}">
        <p14:creationId xmlns:p14="http://schemas.microsoft.com/office/powerpoint/2010/main" val="36519098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p>
            <a:fld id="{097AF399-9727-408E-A4B7-D2C38A5A689F}" type="slidenum">
              <a:rPr lang="en-US" smtClean="0">
                <a:latin typeface="Times New Roman" charset="0"/>
              </a:rPr>
              <a:pPr/>
              <a:t>21</a:t>
            </a:fld>
            <a:endParaRPr lang="en-US" smtClean="0">
              <a:latin typeface="Times New Roman" charset="0"/>
            </a:endParaRPr>
          </a:p>
        </p:txBody>
      </p:sp>
      <p:sp>
        <p:nvSpPr>
          <p:cNvPr id="79875" name="Rectangle 2"/>
          <p:cNvSpPr>
            <a:spLocks noGrp="1" noRot="1" noChangeAspect="1" noChangeArrowheads="1" noTextEdit="1"/>
          </p:cNvSpPr>
          <p:nvPr>
            <p:ph type="sldImg"/>
          </p:nvPr>
        </p:nvSpPr>
        <p:spPr>
          <a:ln/>
        </p:spPr>
      </p:sp>
      <p:sp>
        <p:nvSpPr>
          <p:cNvPr id="79876" name="Rectangle 3"/>
          <p:cNvSpPr>
            <a:spLocks noGrp="1" noChangeArrowheads="1"/>
          </p:cNvSpPr>
          <p:nvPr>
            <p:ph type="body" idx="1"/>
          </p:nvPr>
        </p:nvSpPr>
        <p:spPr>
          <a:noFill/>
          <a:ln/>
        </p:spPr>
        <p:txBody>
          <a:bodyPr/>
          <a:lstStyle/>
          <a:p>
            <a:endParaRPr lang="en-US" smtClean="0">
              <a:latin typeface="Times New Roman" charset="0"/>
            </a:endParaRPr>
          </a:p>
        </p:txBody>
      </p:sp>
    </p:spTree>
    <p:extLst>
      <p:ext uri="{BB962C8B-B14F-4D97-AF65-F5344CB8AC3E}">
        <p14:creationId xmlns:p14="http://schemas.microsoft.com/office/powerpoint/2010/main" val="34158266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28AA19ED-C8BC-4706-8CC0-7C0AE602CC26}" type="slidenum">
              <a:rPr lang="en-US"/>
              <a:pPr/>
              <a:t>22</a:t>
            </a:fld>
            <a:endParaRPr 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9260765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FFA414E8-2CD1-4865-A5A3-E95F9AC5C3DA}" type="slidenum">
              <a:rPr lang="en-US"/>
              <a:pPr/>
              <a:t>24</a:t>
            </a:fld>
            <a:endParaRPr 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3496801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9BA136BE-7129-4654-AC7A-DA0409AF947F}" type="slidenum">
              <a:rPr lang="en-US"/>
              <a:pPr/>
              <a:t>25</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8254285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1CD48995-0CFB-49AB-98B8-215D95A96609}" type="slidenum">
              <a:rPr lang="en-US" smtClean="0">
                <a:latin typeface="Times New Roman" charset="0"/>
              </a:rPr>
              <a:pPr/>
              <a:t>27</a:t>
            </a:fld>
            <a:endParaRPr lang="en-US" smtClean="0">
              <a:latin typeface="Times New Roman" charset="0"/>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a:ln/>
        </p:spPr>
        <p:txBody>
          <a:bodyPr/>
          <a:lstStyle/>
          <a:p>
            <a:endParaRPr lang="en-US" smtClean="0">
              <a:latin typeface="Times New Roman" charset="0"/>
            </a:endParaRPr>
          </a:p>
        </p:txBody>
      </p:sp>
    </p:spTree>
    <p:extLst>
      <p:ext uri="{BB962C8B-B14F-4D97-AF65-F5344CB8AC3E}">
        <p14:creationId xmlns:p14="http://schemas.microsoft.com/office/powerpoint/2010/main" val="42156397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307010F7-9F1C-407A-A397-D73CBE9A7E61}" type="slidenum">
              <a:rPr lang="en-US" smtClean="0">
                <a:latin typeface="Times New Roman" charset="0"/>
              </a:rPr>
              <a:pPr/>
              <a:t>28</a:t>
            </a:fld>
            <a:endParaRPr lang="en-US" smtClean="0">
              <a:latin typeface="Times New Roman" charset="0"/>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endParaRPr lang="en-US" smtClean="0">
              <a:latin typeface="Times New Roman" charset="0"/>
            </a:endParaRPr>
          </a:p>
        </p:txBody>
      </p:sp>
    </p:spTree>
    <p:extLst>
      <p:ext uri="{BB962C8B-B14F-4D97-AF65-F5344CB8AC3E}">
        <p14:creationId xmlns:p14="http://schemas.microsoft.com/office/powerpoint/2010/main" val="31216295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7EC4DBBB-5795-444C-9307-C57E0CF083D7}" type="slidenum">
              <a:rPr lang="en-US"/>
              <a:pPr/>
              <a:t>2</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02052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6A2BD2A4-998D-420A-A8AE-210926BBD710}" type="slidenum">
              <a:rPr lang="en-US"/>
              <a:pPr/>
              <a:t>3</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14320876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2B8B56A2-758F-4D4A-8BEE-FCAB796A4F8D}" type="slidenum">
              <a:rPr lang="en-US"/>
              <a:pPr/>
              <a:t>4</a:t>
            </a:fld>
            <a:endParaRPr lang="en-US"/>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05239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altLang="en-US" smtClean="0"/>
              <a:t>Document icons from free icon set: http://www.icojoy.com/articles/44/</a:t>
            </a:r>
          </a:p>
        </p:txBody>
      </p:sp>
      <p:sp>
        <p:nvSpPr>
          <p:cNvPr id="68612" name="Slide Number Placeholder 3"/>
          <p:cNvSpPr>
            <a:spLocks noGrp="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56769" indent="-291065">
              <a:defRPr>
                <a:solidFill>
                  <a:schemeClr val="tx1"/>
                </a:solidFill>
                <a:latin typeface="Calibri" pitchFamily="34" charset="0"/>
              </a:defRPr>
            </a:lvl2pPr>
            <a:lvl3pPr marL="1164260" indent="-232852">
              <a:defRPr>
                <a:solidFill>
                  <a:schemeClr val="tx1"/>
                </a:solidFill>
                <a:latin typeface="Calibri" pitchFamily="34" charset="0"/>
              </a:defRPr>
            </a:lvl3pPr>
            <a:lvl4pPr marL="1629964" indent="-232852">
              <a:defRPr>
                <a:solidFill>
                  <a:schemeClr val="tx1"/>
                </a:solidFill>
                <a:latin typeface="Calibri" pitchFamily="34" charset="0"/>
              </a:defRPr>
            </a:lvl4pPr>
            <a:lvl5pPr marL="2095668" indent="-232852">
              <a:defRPr>
                <a:solidFill>
                  <a:schemeClr val="tx1"/>
                </a:solidFill>
                <a:latin typeface="Calibri" pitchFamily="34" charset="0"/>
              </a:defRPr>
            </a:lvl5pPr>
            <a:lvl6pPr marL="2561372" indent="-232852" defTabSz="465704" fontAlgn="base">
              <a:spcBef>
                <a:spcPct val="0"/>
              </a:spcBef>
              <a:spcAft>
                <a:spcPct val="0"/>
              </a:spcAft>
              <a:defRPr>
                <a:solidFill>
                  <a:schemeClr val="tx1"/>
                </a:solidFill>
                <a:latin typeface="Calibri" pitchFamily="34" charset="0"/>
              </a:defRPr>
            </a:lvl6pPr>
            <a:lvl7pPr marL="3027075" indent="-232852" defTabSz="465704" fontAlgn="base">
              <a:spcBef>
                <a:spcPct val="0"/>
              </a:spcBef>
              <a:spcAft>
                <a:spcPct val="0"/>
              </a:spcAft>
              <a:defRPr>
                <a:solidFill>
                  <a:schemeClr val="tx1"/>
                </a:solidFill>
                <a:latin typeface="Calibri" pitchFamily="34" charset="0"/>
              </a:defRPr>
            </a:lvl7pPr>
            <a:lvl8pPr marL="3492779" indent="-232852" defTabSz="465704" fontAlgn="base">
              <a:spcBef>
                <a:spcPct val="0"/>
              </a:spcBef>
              <a:spcAft>
                <a:spcPct val="0"/>
              </a:spcAft>
              <a:defRPr>
                <a:solidFill>
                  <a:schemeClr val="tx1"/>
                </a:solidFill>
                <a:latin typeface="Calibri" pitchFamily="34" charset="0"/>
              </a:defRPr>
            </a:lvl8pPr>
            <a:lvl9pPr marL="3958483" indent="-232852" defTabSz="465704"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3A55EA8-1E89-41E7-963F-A1BDB25DCD06}" type="slidenum">
              <a:rPr lang="en-US" altLang="en-US" smtClean="0"/>
              <a:pPr fontAlgn="base">
                <a:spcBef>
                  <a:spcPct val="0"/>
                </a:spcBef>
                <a:spcAft>
                  <a:spcPct val="0"/>
                </a:spcAft>
                <a:defRPr/>
              </a:pPr>
              <a:t>5</a:t>
            </a:fld>
            <a:endParaRPr lang="en-US" altLang="en-US" smtClean="0"/>
          </a:p>
        </p:txBody>
      </p:sp>
    </p:spTree>
    <p:extLst>
      <p:ext uri="{BB962C8B-B14F-4D97-AF65-F5344CB8AC3E}">
        <p14:creationId xmlns:p14="http://schemas.microsoft.com/office/powerpoint/2010/main" val="23247632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88082680-51E5-4F11-BD67-9A0351DE38BB}" type="slidenum">
              <a:rPr lang="en-US"/>
              <a:pPr/>
              <a:t>12</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37564729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0F8365A7-ABCC-453E-A83F-6213844D5B85}" type="slidenum">
              <a:rPr lang="en-US"/>
              <a:pPr/>
              <a:t>13</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endParaRPr lang="en-US" smtClean="0"/>
          </a:p>
        </p:txBody>
      </p:sp>
    </p:spTree>
    <p:extLst>
      <p:ext uri="{BB962C8B-B14F-4D97-AF65-F5344CB8AC3E}">
        <p14:creationId xmlns:p14="http://schemas.microsoft.com/office/powerpoint/2010/main" val="2725211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E0D0F0E7-5CAC-42BB-9182-7C6E7886963C}" type="slidenum">
              <a:rPr lang="en-US" smtClean="0">
                <a:latin typeface="Times New Roman" charset="0"/>
              </a:rPr>
              <a:pPr/>
              <a:t>14</a:t>
            </a:fld>
            <a:endParaRPr lang="en-US" smtClean="0">
              <a:latin typeface="Times New Roman" charset="0"/>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endParaRPr lang="en-US" smtClean="0">
              <a:latin typeface="Times New Roman" charset="0"/>
            </a:endParaRPr>
          </a:p>
        </p:txBody>
      </p:sp>
    </p:spTree>
    <p:extLst>
      <p:ext uri="{BB962C8B-B14F-4D97-AF65-F5344CB8AC3E}">
        <p14:creationId xmlns:p14="http://schemas.microsoft.com/office/powerpoint/2010/main" val="3457605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E0D0F0E7-5CAC-42BB-9182-7C6E7886963C}" type="slidenum">
              <a:rPr lang="en-US" smtClean="0">
                <a:latin typeface="Times New Roman" charset="0"/>
              </a:rPr>
              <a:pPr/>
              <a:t>15</a:t>
            </a:fld>
            <a:endParaRPr lang="en-US" smtClean="0">
              <a:latin typeface="Times New Roman" charset="0"/>
            </a:endParaRPr>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endParaRPr lang="en-US" smtClean="0">
              <a:latin typeface="Times New Roman" charset="0"/>
            </a:endParaRPr>
          </a:p>
        </p:txBody>
      </p:sp>
    </p:spTree>
    <p:extLst>
      <p:ext uri="{BB962C8B-B14F-4D97-AF65-F5344CB8AC3E}">
        <p14:creationId xmlns:p14="http://schemas.microsoft.com/office/powerpoint/2010/main" val="16890668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p>
            <a:fld id="{1D5CD492-2BC6-F348-9965-EC1D86DF57A8}" type="slidenum">
              <a:rPr lang="en-US" smtClean="0"/>
              <a:t>‹#›</a:t>
            </a:fld>
            <a:endParaRPr lang="en-US"/>
          </a:p>
        </p:txBody>
      </p:sp>
    </p:spTree>
    <p:extLst>
      <p:ext uri="{BB962C8B-B14F-4D97-AF65-F5344CB8AC3E}">
        <p14:creationId xmlns:p14="http://schemas.microsoft.com/office/powerpoint/2010/main" val="24243409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pPr>
              <a:defRPr/>
            </a:pPr>
            <a:fld id="{2970207B-D522-9843-9370-2EDD2ED326F5}" type="slidenum">
              <a:rPr lang="en-GB" smtClean="0"/>
              <a:pPr>
                <a:defRPr/>
              </a:pPr>
              <a:t>‹#›</a:t>
            </a:fld>
            <a:endParaRPr lang="en-GB" dirty="0"/>
          </a:p>
        </p:txBody>
      </p:sp>
    </p:spTree>
    <p:extLst>
      <p:ext uri="{BB962C8B-B14F-4D97-AF65-F5344CB8AC3E}">
        <p14:creationId xmlns:p14="http://schemas.microsoft.com/office/powerpoint/2010/main" val="36088716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pPr>
              <a:defRPr/>
            </a:pPr>
            <a:r>
              <a:rPr lang="en-GB" smtClean="0"/>
              <a:t>Presentation title - </a:t>
            </a:r>
            <a:fld id="{DA4E4A1D-F72B-1945-8E69-DB5636470060}" type="slidenum">
              <a:rPr lang="en-GB" smtClean="0"/>
              <a:pPr>
                <a:defRPr/>
              </a:pPr>
              <a:t>‹#›</a:t>
            </a:fld>
            <a:endParaRPr lang="en-GB"/>
          </a:p>
        </p:txBody>
      </p:sp>
    </p:spTree>
    <p:extLst>
      <p:ext uri="{BB962C8B-B14F-4D97-AF65-F5344CB8AC3E}">
        <p14:creationId xmlns:p14="http://schemas.microsoft.com/office/powerpoint/2010/main" val="8206854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1D5CD492-2BC6-F348-9965-EC1D86DF57A8}" type="slidenum">
              <a:rPr lang="en-US" smtClean="0"/>
              <a:t>‹#›</a:t>
            </a:fld>
            <a:endParaRPr lang="en-US"/>
          </a:p>
        </p:txBody>
      </p:sp>
    </p:spTree>
    <p:extLst>
      <p:ext uri="{BB962C8B-B14F-4D97-AF65-F5344CB8AC3E}">
        <p14:creationId xmlns:p14="http://schemas.microsoft.com/office/powerpoint/2010/main" val="5516384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pPr>
              <a:defRPr/>
            </a:pPr>
            <a:fld id="{2AF2747F-ECC4-BB44-B379-DEBCDE6D0557}" type="slidenum">
              <a:rPr lang="en-GB" smtClean="0"/>
              <a:pPr>
                <a:defRPr/>
              </a:pPr>
              <a:t>‹#›</a:t>
            </a:fld>
            <a:endParaRPr lang="en-GB" dirty="0"/>
          </a:p>
        </p:txBody>
      </p:sp>
    </p:spTree>
    <p:extLst>
      <p:ext uri="{BB962C8B-B14F-4D97-AF65-F5344CB8AC3E}">
        <p14:creationId xmlns:p14="http://schemas.microsoft.com/office/powerpoint/2010/main" val="26641318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pPr>
              <a:defRPr/>
            </a:pPr>
            <a:fld id="{FE6C1ACB-37F4-2E4E-A02F-3AD2C3500E5B}" type="slidenum">
              <a:rPr lang="en-GB" smtClean="0"/>
              <a:pPr>
                <a:defRPr/>
              </a:pPr>
              <a:t>‹#›</a:t>
            </a:fld>
            <a:endParaRPr lang="en-GB" dirty="0"/>
          </a:p>
        </p:txBody>
      </p:sp>
    </p:spTree>
    <p:extLst>
      <p:ext uri="{BB962C8B-B14F-4D97-AF65-F5344CB8AC3E}">
        <p14:creationId xmlns:p14="http://schemas.microsoft.com/office/powerpoint/2010/main" val="26505973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pPr>
              <a:defRPr/>
            </a:pPr>
            <a:fld id="{DABC9741-E27D-6644-A29C-7357B3CA2856}" type="slidenum">
              <a:rPr lang="en-GB" smtClean="0"/>
              <a:pPr>
                <a:defRPr/>
              </a:pPr>
              <a:t>‹#›</a:t>
            </a:fld>
            <a:endParaRPr lang="en-GB" dirty="0"/>
          </a:p>
        </p:txBody>
      </p:sp>
    </p:spTree>
    <p:extLst>
      <p:ext uri="{BB962C8B-B14F-4D97-AF65-F5344CB8AC3E}">
        <p14:creationId xmlns:p14="http://schemas.microsoft.com/office/powerpoint/2010/main" val="7694855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5" name="Slide Number Placeholder 4"/>
          <p:cNvSpPr>
            <a:spLocks noGrp="1"/>
          </p:cNvSpPr>
          <p:nvPr>
            <p:ph type="sldNum" sz="quarter" idx="12"/>
          </p:nvPr>
        </p:nvSpPr>
        <p:spPr/>
        <p:txBody>
          <a:bodyPr/>
          <a:lstStyle/>
          <a:p>
            <a:pPr>
              <a:defRPr/>
            </a:pPr>
            <a:fld id="{F1A6FC00-01EB-8C4B-8EBA-327D665853CA}" type="slidenum">
              <a:rPr lang="en-GB" smtClean="0"/>
              <a:pPr>
                <a:defRPr/>
              </a:pPr>
              <a:t>‹#›</a:t>
            </a:fld>
            <a:endParaRPr lang="en-GB" dirty="0"/>
          </a:p>
        </p:txBody>
      </p:sp>
    </p:spTree>
    <p:extLst>
      <p:ext uri="{BB962C8B-B14F-4D97-AF65-F5344CB8AC3E}">
        <p14:creationId xmlns:p14="http://schemas.microsoft.com/office/powerpoint/2010/main" val="12132515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2C4B30A-E151-554F-9F57-FEC60EAD6DEE}" type="slidenum">
              <a:rPr lang="en-GB" smtClean="0"/>
              <a:pPr>
                <a:defRPr/>
              </a:pPr>
              <a:t>‹#›</a:t>
            </a:fld>
            <a:endParaRPr lang="en-GB" dirty="0"/>
          </a:p>
        </p:txBody>
      </p:sp>
    </p:spTree>
    <p:extLst>
      <p:ext uri="{BB962C8B-B14F-4D97-AF65-F5344CB8AC3E}">
        <p14:creationId xmlns:p14="http://schemas.microsoft.com/office/powerpoint/2010/main" val="23555733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pPr>
              <a:defRPr/>
            </a:pPr>
            <a:fld id="{9FF5AC9E-F104-7046-909E-B47A8243FECD}" type="slidenum">
              <a:rPr lang="en-GB" smtClean="0"/>
              <a:pPr>
                <a:defRPr/>
              </a:pPr>
              <a:t>‹#›</a:t>
            </a:fld>
            <a:endParaRPr lang="en-GB" dirty="0"/>
          </a:p>
        </p:txBody>
      </p:sp>
    </p:spTree>
    <p:extLst>
      <p:ext uri="{BB962C8B-B14F-4D97-AF65-F5344CB8AC3E}">
        <p14:creationId xmlns:p14="http://schemas.microsoft.com/office/powerpoint/2010/main" val="9508126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pPr>
              <a:defRPr/>
            </a:pPr>
            <a:fld id="{449DDB79-4A56-9B43-9E32-8AACDB1BCC49}" type="slidenum">
              <a:rPr lang="en-GB" smtClean="0"/>
              <a:pPr>
                <a:defRPr/>
              </a:pPr>
              <a:t>‹#›</a:t>
            </a:fld>
            <a:endParaRPr lang="en-GB" dirty="0"/>
          </a:p>
        </p:txBody>
      </p:sp>
    </p:spTree>
    <p:extLst>
      <p:ext uri="{BB962C8B-B14F-4D97-AF65-F5344CB8AC3E}">
        <p14:creationId xmlns:p14="http://schemas.microsoft.com/office/powerpoint/2010/main" val="20145825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5CD492-2BC6-F348-9965-EC1D86DF57A8}" type="slidenum">
              <a:rPr lang="en-US" smtClean="0"/>
              <a:t>‹#›</a:t>
            </a:fld>
            <a:endParaRPr lang="en-US"/>
          </a:p>
        </p:txBody>
      </p:sp>
      <p:cxnSp>
        <p:nvCxnSpPr>
          <p:cNvPr id="7" name="Straight Connector 6"/>
          <p:cNvCxnSpPr/>
          <p:nvPr userDrawn="1"/>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9273455"/>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33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nlp.stanford.edu/software/lex-parser.shtml" TargetMode="External"/><Relationship Id="rId2" Type="http://schemas.openxmlformats.org/officeDocument/2006/relationships/hyperlink" Target="http://opennlp.apache.org/" TargetMode="External"/><Relationship Id="rId1" Type="http://schemas.openxmlformats.org/officeDocument/2006/relationships/slideLayout" Target="../slideLayouts/slideLayout2.xml"/><Relationship Id="rId5" Type="http://schemas.openxmlformats.org/officeDocument/2006/relationships/hyperlink" Target="http://cogcomp.cs.illinois.edu/curator/demo/index.html" TargetMode="External"/><Relationship Id="rId4" Type="http://schemas.openxmlformats.org/officeDocument/2006/relationships/hyperlink" Target="http://nlp.stanford.edu:8080/parser/index.jsp"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oleObject" Target="../embeddings/Microsoft_Excel_97-2003_Worksheet2.xls"/><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png"/><Relationship Id="rId5" Type="http://schemas.openxmlformats.org/officeDocument/2006/relationships/oleObject" Target="../embeddings/Microsoft_Excel_97-2003_Worksheet3.xls"/><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oleObject" Target="../embeddings/Microsoft_Excel_97-2003_Worksheet4.xls"/><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6.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507136" y="4269976"/>
            <a:ext cx="7979916" cy="863601"/>
          </a:xfrm>
        </p:spPr>
        <p:txBody>
          <a:bodyPr>
            <a:normAutofit/>
          </a:bodyPr>
          <a:lstStyle/>
          <a:p>
            <a:pPr eaLnBrk="1" hangingPunct="1"/>
            <a:r>
              <a:rPr lang="en-US" dirty="0" smtClean="0"/>
              <a:t>Indexing and Document Analysis</a:t>
            </a:r>
            <a:endParaRPr lang="en-US" dirty="0" smtClean="0">
              <a:latin typeface="Times New Roman" panose="02020603050405020304" pitchFamily="18" charset="0"/>
              <a:cs typeface="Times New Roman" panose="02020603050405020304" pitchFamily="18" charset="0"/>
            </a:endParaRPr>
          </a:p>
        </p:txBody>
      </p:sp>
      <p:sp>
        <p:nvSpPr>
          <p:cNvPr id="8" name="Rectangle 3"/>
          <p:cNvSpPr>
            <a:spLocks noGrp="1" noChangeArrowheads="1"/>
          </p:cNvSpPr>
          <p:nvPr>
            <p:ph type="subTitle" idx="1"/>
          </p:nvPr>
        </p:nvSpPr>
        <p:spPr>
          <a:xfrm>
            <a:off x="1949164" y="5133577"/>
            <a:ext cx="4652963" cy="859723"/>
          </a:xfrm>
          <a:noFill/>
        </p:spPr>
        <p:txBody>
          <a:bodyPr>
            <a:spAutoFit/>
          </a:bodyPr>
          <a:lstStyle/>
          <a:p>
            <a:pPr eaLnBrk="1" hangingPunct="1"/>
            <a:r>
              <a:rPr lang="en-US" altLang="en-US" sz="2400" dirty="0" smtClean="0">
                <a:latin typeface="Times New Roman" panose="02020603050405020304" pitchFamily="18" charset="0"/>
                <a:cs typeface="Times New Roman" panose="02020603050405020304" pitchFamily="18" charset="0"/>
              </a:rPr>
              <a:t>Sampath Jayarathna</a:t>
            </a:r>
          </a:p>
          <a:p>
            <a:pPr eaLnBrk="1" hangingPunct="1"/>
            <a:r>
              <a:rPr lang="en-US" altLang="en-US" sz="2400" dirty="0" smtClean="0">
                <a:latin typeface="Times New Roman" panose="02020603050405020304" pitchFamily="18" charset="0"/>
                <a:cs typeface="Times New Roman" panose="02020603050405020304" pitchFamily="18" charset="0"/>
              </a:rPr>
              <a:t>Cal Poly Pomona</a:t>
            </a:r>
          </a:p>
        </p:txBody>
      </p:sp>
      <p:pic>
        <p:nvPicPr>
          <p:cNvPr id="3" name="Picture 2"/>
          <p:cNvPicPr>
            <a:picLocks noChangeAspect="1"/>
          </p:cNvPicPr>
          <p:nvPr/>
        </p:nvPicPr>
        <p:blipFill>
          <a:blip r:embed="rId3"/>
          <a:stretch>
            <a:fillRect/>
          </a:stretch>
        </p:blipFill>
        <p:spPr>
          <a:xfrm>
            <a:off x="447869" y="884853"/>
            <a:ext cx="8266923" cy="2438400"/>
          </a:xfrm>
          <a:prstGeom prst="rect">
            <a:avLst/>
          </a:prstGeom>
        </p:spPr>
      </p:pic>
      <p:sp>
        <p:nvSpPr>
          <p:cNvPr id="5" name="Text Box 4"/>
          <p:cNvSpPr txBox="1">
            <a:spLocks noChangeArrowheads="1"/>
          </p:cNvSpPr>
          <p:nvPr/>
        </p:nvSpPr>
        <p:spPr bwMode="auto">
          <a:xfrm>
            <a:off x="387803" y="6342747"/>
            <a:ext cx="836839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200" dirty="0">
                <a:solidFill>
                  <a:schemeClr val="accent2"/>
                </a:solidFill>
                <a:latin typeface="Arial" panose="020B0604020202020204" pitchFamily="34" charset="0"/>
              </a:rPr>
              <a:t>Credit for some of the slides in this lecture goes </a:t>
            </a:r>
            <a:r>
              <a:rPr lang="en-US" altLang="en-US" sz="1200" dirty="0" smtClean="0">
                <a:solidFill>
                  <a:schemeClr val="accent2"/>
                </a:solidFill>
                <a:latin typeface="Arial" panose="020B0604020202020204" pitchFamily="34" charset="0"/>
              </a:rPr>
              <a:t>to Prof. Ray Mooney at UT Austin</a:t>
            </a:r>
            <a:endParaRPr lang="en-US" altLang="en-US" sz="1200" dirty="0">
              <a:solidFill>
                <a:schemeClr val="accent2"/>
              </a:solidFill>
              <a:latin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050"/>
          <p:cNvSpPr>
            <a:spLocks noGrp="1" noChangeArrowheads="1"/>
          </p:cNvSpPr>
          <p:nvPr>
            <p:ph type="title"/>
          </p:nvPr>
        </p:nvSpPr>
        <p:spPr>
          <a:xfrm>
            <a:off x="466725" y="685800"/>
            <a:ext cx="7772400" cy="619125"/>
          </a:xfrm>
        </p:spPr>
        <p:txBody>
          <a:bodyPr/>
          <a:lstStyle/>
          <a:p>
            <a:pPr eaLnBrk="1" hangingPunct="1"/>
            <a:r>
              <a:rPr lang="en-US" altLang="en-US" dirty="0" smtClean="0">
                <a:ea typeface="ＭＳ Ｐゴシック" pitchFamily="34" charset="-128"/>
              </a:rPr>
              <a:t>Query processing: AND</a:t>
            </a:r>
          </a:p>
        </p:txBody>
      </p:sp>
      <p:sp>
        <p:nvSpPr>
          <p:cNvPr id="9219" name="Rectangle 2051"/>
          <p:cNvSpPr>
            <a:spLocks noGrp="1" noChangeArrowheads="1"/>
          </p:cNvSpPr>
          <p:nvPr>
            <p:ph idx="1"/>
          </p:nvPr>
        </p:nvSpPr>
        <p:spPr>
          <a:xfrm>
            <a:off x="416767" y="1676400"/>
            <a:ext cx="8229600" cy="4419600"/>
          </a:xfrm>
        </p:spPr>
        <p:txBody>
          <a:bodyPr/>
          <a:lstStyle/>
          <a:p>
            <a:pPr eaLnBrk="1" hangingPunct="1"/>
            <a:r>
              <a:rPr lang="en-US" altLang="en-US" dirty="0" smtClean="0">
                <a:ea typeface="ＭＳ Ｐゴシック" pitchFamily="34" charset="-128"/>
              </a:rPr>
              <a:t>Consider processing the query:  </a:t>
            </a:r>
            <a:r>
              <a:rPr lang="en-US" altLang="en-US" b="1" i="1" dirty="0" smtClean="0">
                <a:ea typeface="ＭＳ Ｐゴシック" pitchFamily="34" charset="-128"/>
              </a:rPr>
              <a:t>Brutus</a:t>
            </a:r>
            <a:r>
              <a:rPr lang="en-US" altLang="en-US" dirty="0" smtClean="0">
                <a:ea typeface="ＭＳ Ｐゴシック" pitchFamily="34" charset="-128"/>
              </a:rPr>
              <a:t> </a:t>
            </a:r>
            <a:r>
              <a:rPr lang="en-US" altLang="en-US" i="1" dirty="0" smtClean="0">
                <a:ea typeface="ＭＳ Ｐゴシック" pitchFamily="34" charset="-128"/>
              </a:rPr>
              <a:t>AND</a:t>
            </a:r>
            <a:r>
              <a:rPr lang="en-US" altLang="en-US" dirty="0" smtClean="0">
                <a:ea typeface="ＭＳ Ｐゴシック" pitchFamily="34" charset="-128"/>
              </a:rPr>
              <a:t> </a:t>
            </a:r>
            <a:r>
              <a:rPr lang="en-US" altLang="en-US" b="1" i="1" dirty="0" smtClean="0">
                <a:ea typeface="ＭＳ Ｐゴシック" pitchFamily="34" charset="-128"/>
              </a:rPr>
              <a:t>Caesar</a:t>
            </a:r>
            <a:endParaRPr lang="en-US" altLang="en-US" dirty="0" smtClean="0">
              <a:ea typeface="ＭＳ Ｐゴシック" pitchFamily="34" charset="-128"/>
            </a:endParaRPr>
          </a:p>
          <a:p>
            <a:pPr lvl="1" eaLnBrk="1" hangingPunct="1"/>
            <a:r>
              <a:rPr lang="en-US" altLang="en-US" dirty="0" smtClean="0">
                <a:ea typeface="ＭＳ Ｐゴシック" pitchFamily="34" charset="-128"/>
              </a:rPr>
              <a:t>Locate </a:t>
            </a:r>
            <a:r>
              <a:rPr lang="en-US" altLang="en-US" b="1" i="1" dirty="0" smtClean="0">
                <a:ea typeface="ＭＳ Ｐゴシック" pitchFamily="34" charset="-128"/>
              </a:rPr>
              <a:t>Brutus</a:t>
            </a:r>
            <a:r>
              <a:rPr lang="en-US" altLang="en-US" dirty="0" smtClean="0">
                <a:ea typeface="ＭＳ Ｐゴシック" pitchFamily="34" charset="-128"/>
              </a:rPr>
              <a:t> in the Dictionary;</a:t>
            </a:r>
          </a:p>
          <a:p>
            <a:pPr lvl="2" eaLnBrk="1" hangingPunct="1"/>
            <a:r>
              <a:rPr lang="en-US" altLang="en-US" dirty="0" smtClean="0">
                <a:ea typeface="ＭＳ Ｐゴシック" pitchFamily="34" charset="-128"/>
              </a:rPr>
              <a:t>Retrieve its postings.</a:t>
            </a:r>
          </a:p>
          <a:p>
            <a:pPr lvl="1" eaLnBrk="1" hangingPunct="1"/>
            <a:r>
              <a:rPr lang="en-US" altLang="en-US" dirty="0" smtClean="0">
                <a:ea typeface="ＭＳ Ｐゴシック" pitchFamily="34" charset="-128"/>
              </a:rPr>
              <a:t>Locate </a:t>
            </a:r>
            <a:r>
              <a:rPr lang="en-US" altLang="en-US" b="1" i="1" dirty="0" smtClean="0">
                <a:ea typeface="ＭＳ Ｐゴシック" pitchFamily="34" charset="-128"/>
              </a:rPr>
              <a:t>Caesar</a:t>
            </a:r>
            <a:r>
              <a:rPr lang="en-US" altLang="en-US" dirty="0" smtClean="0">
                <a:ea typeface="ＭＳ Ｐゴシック" pitchFamily="34" charset="-128"/>
              </a:rPr>
              <a:t> in the Dictionary;</a:t>
            </a:r>
          </a:p>
          <a:p>
            <a:pPr lvl="2" eaLnBrk="1" hangingPunct="1"/>
            <a:r>
              <a:rPr lang="en-US" altLang="en-US" dirty="0" smtClean="0">
                <a:ea typeface="ＭＳ Ｐゴシック" pitchFamily="34" charset="-128"/>
              </a:rPr>
              <a:t>Retrieve its postings.</a:t>
            </a:r>
          </a:p>
          <a:p>
            <a:pPr lvl="1" eaLnBrk="1" hangingPunct="1"/>
            <a:r>
              <a:rPr lang="en-US" altLang="en-US" dirty="0" smtClean="0">
                <a:ea typeface="ＭＳ Ｐゴシック" pitchFamily="34" charset="-128"/>
              </a:rPr>
              <a:t>“Merge” the two postings (intersect the document sets)</a:t>
            </a:r>
          </a:p>
          <a:p>
            <a:pPr lvl="2" eaLnBrk="1" hangingPunct="1"/>
            <a:r>
              <a:rPr lang="en-US" altLang="en-US" dirty="0" smtClean="0">
                <a:ea typeface="ＭＳ Ｐゴシック" pitchFamily="34" charset="-128"/>
              </a:rPr>
              <a:t>Walk through the two postings simultaneously -- linear in the total number of postings entries</a:t>
            </a:r>
          </a:p>
          <a:p>
            <a:pPr lvl="2" eaLnBrk="1" hangingPunct="1"/>
            <a:endParaRPr lang="en-US" altLang="en-US" dirty="0" smtClean="0">
              <a:ea typeface="ＭＳ Ｐゴシック" pitchFamily="34" charset="-128"/>
            </a:endParaRPr>
          </a:p>
        </p:txBody>
      </p:sp>
      <p:sp>
        <p:nvSpPr>
          <p:cNvPr id="9220" name="Slide Number Placeholder 5"/>
          <p:cNvSpPr>
            <a:spLocks noGrp="1"/>
          </p:cNvSpPr>
          <p:nvPr>
            <p:ph type="sldNum" sz="quarter" idx="4294967295"/>
          </p:nvPr>
        </p:nvSpPr>
        <p:spPr bwMode="auto">
          <a:xfrm>
            <a:off x="6553200" y="6356350"/>
            <a:ext cx="2133600" cy="365125"/>
          </a:xfrm>
          <a:prstGeom prst="rect">
            <a:avLst/>
          </a:prstGeom>
          <a:noFill/>
          <a:ln>
            <a:miter lim="800000"/>
            <a:headEnd/>
            <a:tailEnd/>
          </a:ln>
        </p:spPr>
        <p:txBody>
          <a:bodyPr wrap="square" numCol="1" anchorCtr="0" compatLnSpc="1">
            <a:prstTxWarp prst="textNoShape">
              <a:avLst/>
            </a:prstTxWarp>
          </a:bodyPr>
          <a:lstStyle/>
          <a:p>
            <a:pPr algn="r" fontAlgn="base">
              <a:spcBef>
                <a:spcPct val="0"/>
              </a:spcBef>
              <a:spcAft>
                <a:spcPct val="0"/>
              </a:spcAft>
            </a:pPr>
            <a:fld id="{68472556-E173-495A-A42E-6A760E6EBAE2}" type="slidenum">
              <a:rPr lang="en-US" altLang="en-US" sz="1200" smtClean="0">
                <a:solidFill>
                  <a:srgbClr val="898989"/>
                </a:solidFill>
                <a:ea typeface="ＭＳ Ｐゴシック" pitchFamily="34" charset="-128"/>
                <a:cs typeface="Arial Unicode MS" pitchFamily="34" charset="-128"/>
              </a:rPr>
              <a:pPr algn="r" fontAlgn="base">
                <a:spcBef>
                  <a:spcPct val="0"/>
                </a:spcBef>
                <a:spcAft>
                  <a:spcPct val="0"/>
                </a:spcAft>
              </a:pPr>
              <a:t>10</a:t>
            </a:fld>
            <a:endParaRPr lang="en-US" altLang="en-US" sz="1200" dirty="0" smtClean="0">
              <a:solidFill>
                <a:srgbClr val="898989"/>
              </a:solidFill>
              <a:ea typeface="ＭＳ Ｐゴシック" pitchFamily="34" charset="-128"/>
              <a:cs typeface="Arial Unicode MS" pitchFamily="34" charset="-128"/>
            </a:endParaRPr>
          </a:p>
        </p:txBody>
      </p:sp>
      <p:sp>
        <p:nvSpPr>
          <p:cNvPr id="9221" name="Text Box 2058"/>
          <p:cNvSpPr txBox="1">
            <a:spLocks noChangeArrowheads="1"/>
          </p:cNvSpPr>
          <p:nvPr/>
        </p:nvSpPr>
        <p:spPr bwMode="auto">
          <a:xfrm>
            <a:off x="6407150" y="4333875"/>
            <a:ext cx="703262" cy="466725"/>
          </a:xfrm>
          <a:prstGeom prst="rect">
            <a:avLst/>
          </a:prstGeom>
          <a:noFill/>
          <a:ln w="9525">
            <a:solidFill>
              <a:schemeClr val="tx1"/>
            </a:solidFill>
            <a:miter lim="800000"/>
            <a:headEnd/>
            <a:tailEnd/>
          </a:ln>
        </p:spPr>
        <p:txBody>
          <a:bodyPr wrap="none">
            <a:spAutoFit/>
          </a:bodyPr>
          <a:lstStyle/>
          <a:p>
            <a:r>
              <a:rPr lang="en-US" altLang="en-US" sz="2400">
                <a:latin typeface="Arial Unicode MS" pitchFamily="34" charset="-128"/>
                <a:ea typeface="ＭＳ Ｐゴシック" pitchFamily="34" charset="-128"/>
                <a:cs typeface="Arial Unicode MS" pitchFamily="34" charset="-128"/>
              </a:rPr>
              <a:t>128</a:t>
            </a:r>
          </a:p>
        </p:txBody>
      </p:sp>
      <p:sp>
        <p:nvSpPr>
          <p:cNvPr id="9222" name="Text Box 2065"/>
          <p:cNvSpPr txBox="1">
            <a:spLocks noChangeArrowheads="1"/>
          </p:cNvSpPr>
          <p:nvPr/>
        </p:nvSpPr>
        <p:spPr bwMode="auto">
          <a:xfrm>
            <a:off x="6711950" y="4867275"/>
            <a:ext cx="533400" cy="466725"/>
          </a:xfrm>
          <a:prstGeom prst="rect">
            <a:avLst/>
          </a:prstGeom>
          <a:noFill/>
          <a:ln w="9525">
            <a:solidFill>
              <a:schemeClr val="tx1"/>
            </a:solidFill>
            <a:miter lim="800000"/>
            <a:headEnd/>
            <a:tailEnd/>
          </a:ln>
        </p:spPr>
        <p:txBody>
          <a:bodyPr wrap="none">
            <a:spAutoFit/>
          </a:bodyPr>
          <a:lstStyle/>
          <a:p>
            <a:r>
              <a:rPr lang="en-US" altLang="en-US" sz="2400">
                <a:latin typeface="Arial Unicode MS" pitchFamily="34" charset="-128"/>
                <a:ea typeface="ＭＳ Ｐゴシック" pitchFamily="34" charset="-128"/>
                <a:cs typeface="Arial Unicode MS" pitchFamily="34" charset="-128"/>
              </a:rPr>
              <a:t>34</a:t>
            </a:r>
          </a:p>
        </p:txBody>
      </p:sp>
      <p:grpSp>
        <p:nvGrpSpPr>
          <p:cNvPr id="2" name="Group 2083"/>
          <p:cNvGrpSpPr>
            <a:grpSpLocks/>
          </p:cNvGrpSpPr>
          <p:nvPr/>
        </p:nvGrpSpPr>
        <p:grpSpPr bwMode="auto">
          <a:xfrm>
            <a:off x="2043112" y="4333875"/>
            <a:ext cx="647700" cy="466725"/>
            <a:chOff x="1584" y="3162"/>
            <a:chExt cx="408" cy="294"/>
          </a:xfrm>
        </p:grpSpPr>
        <p:sp>
          <p:nvSpPr>
            <p:cNvPr id="9264" name="Text Box 2052"/>
            <p:cNvSpPr txBox="1">
              <a:spLocks noChangeArrowheads="1"/>
            </p:cNvSpPr>
            <p:nvPr/>
          </p:nvSpPr>
          <p:spPr bwMode="auto">
            <a:xfrm>
              <a:off x="1584" y="3162"/>
              <a:ext cx="229" cy="294"/>
            </a:xfrm>
            <a:prstGeom prst="rect">
              <a:avLst/>
            </a:prstGeom>
            <a:noFill/>
            <a:ln w="9525">
              <a:solidFill>
                <a:schemeClr val="tx1"/>
              </a:solidFill>
              <a:miter lim="800000"/>
              <a:headEnd/>
              <a:tailEnd/>
            </a:ln>
          </p:spPr>
          <p:txBody>
            <a:bodyPr wrap="none">
              <a:spAutoFit/>
            </a:bodyPr>
            <a:lstStyle/>
            <a:p>
              <a:r>
                <a:rPr lang="en-US" altLang="en-US" sz="2400">
                  <a:latin typeface="Arial Unicode MS" pitchFamily="34" charset="-128"/>
                  <a:ea typeface="ＭＳ Ｐゴシック" pitchFamily="34" charset="-128"/>
                  <a:cs typeface="Arial Unicode MS" pitchFamily="34" charset="-128"/>
                </a:rPr>
                <a:t>2</a:t>
              </a:r>
            </a:p>
          </p:txBody>
        </p:sp>
        <p:cxnSp>
          <p:nvCxnSpPr>
            <p:cNvPr id="9265" name="AutoShape 2066"/>
            <p:cNvCxnSpPr>
              <a:cxnSpLocks noChangeShapeType="1"/>
              <a:stCxn id="9264" idx="3"/>
              <a:endCxn id="9262" idx="1"/>
            </p:cNvCxnSpPr>
            <p:nvPr/>
          </p:nvCxnSpPr>
          <p:spPr bwMode="auto">
            <a:xfrm>
              <a:off x="1813" y="3309"/>
              <a:ext cx="179" cy="0"/>
            </a:xfrm>
            <a:prstGeom prst="straightConnector1">
              <a:avLst/>
            </a:prstGeom>
            <a:noFill/>
            <a:ln w="9525">
              <a:solidFill>
                <a:schemeClr val="tx1"/>
              </a:solidFill>
              <a:miter lim="800000"/>
              <a:headEnd/>
              <a:tailEnd type="triangle" w="med" len="med"/>
            </a:ln>
          </p:spPr>
        </p:cxnSp>
      </p:grpSp>
      <p:grpSp>
        <p:nvGrpSpPr>
          <p:cNvPr id="3" name="Group 2084"/>
          <p:cNvGrpSpPr>
            <a:grpSpLocks/>
          </p:cNvGrpSpPr>
          <p:nvPr/>
        </p:nvGrpSpPr>
        <p:grpSpPr bwMode="auto">
          <a:xfrm>
            <a:off x="2690812" y="4333875"/>
            <a:ext cx="668338" cy="466725"/>
            <a:chOff x="1992" y="3162"/>
            <a:chExt cx="421" cy="294"/>
          </a:xfrm>
        </p:grpSpPr>
        <p:sp>
          <p:nvSpPr>
            <p:cNvPr id="9262" name="Text Box 2053"/>
            <p:cNvSpPr txBox="1">
              <a:spLocks noChangeArrowheads="1"/>
            </p:cNvSpPr>
            <p:nvPr/>
          </p:nvSpPr>
          <p:spPr bwMode="auto">
            <a:xfrm>
              <a:off x="1992" y="3162"/>
              <a:ext cx="229" cy="294"/>
            </a:xfrm>
            <a:prstGeom prst="rect">
              <a:avLst/>
            </a:prstGeom>
            <a:noFill/>
            <a:ln w="9525">
              <a:solidFill>
                <a:schemeClr val="tx1"/>
              </a:solidFill>
              <a:miter lim="800000"/>
              <a:headEnd/>
              <a:tailEnd/>
            </a:ln>
          </p:spPr>
          <p:txBody>
            <a:bodyPr wrap="none">
              <a:spAutoFit/>
            </a:bodyPr>
            <a:lstStyle/>
            <a:p>
              <a:r>
                <a:rPr lang="en-US" altLang="en-US" sz="2400">
                  <a:latin typeface="Arial Unicode MS" pitchFamily="34" charset="-128"/>
                  <a:ea typeface="ＭＳ Ｐゴシック" pitchFamily="34" charset="-128"/>
                  <a:cs typeface="Arial Unicode MS" pitchFamily="34" charset="-128"/>
                </a:rPr>
                <a:t>4</a:t>
              </a:r>
            </a:p>
          </p:txBody>
        </p:sp>
        <p:cxnSp>
          <p:nvCxnSpPr>
            <p:cNvPr id="9263" name="AutoShape 2067"/>
            <p:cNvCxnSpPr>
              <a:cxnSpLocks noChangeShapeType="1"/>
              <a:stCxn id="9262" idx="3"/>
              <a:endCxn id="9260" idx="1"/>
            </p:cNvCxnSpPr>
            <p:nvPr/>
          </p:nvCxnSpPr>
          <p:spPr bwMode="auto">
            <a:xfrm>
              <a:off x="2221" y="3309"/>
              <a:ext cx="192" cy="0"/>
            </a:xfrm>
            <a:prstGeom prst="straightConnector1">
              <a:avLst/>
            </a:prstGeom>
            <a:noFill/>
            <a:ln w="9525">
              <a:solidFill>
                <a:schemeClr val="tx1"/>
              </a:solidFill>
              <a:miter lim="800000"/>
              <a:headEnd/>
              <a:tailEnd type="triangle" w="med" len="med"/>
            </a:ln>
          </p:spPr>
        </p:cxnSp>
      </p:grpSp>
      <p:grpSp>
        <p:nvGrpSpPr>
          <p:cNvPr id="4" name="Group 2085"/>
          <p:cNvGrpSpPr>
            <a:grpSpLocks/>
          </p:cNvGrpSpPr>
          <p:nvPr/>
        </p:nvGrpSpPr>
        <p:grpSpPr bwMode="auto">
          <a:xfrm>
            <a:off x="3359150" y="4333875"/>
            <a:ext cx="609600" cy="466725"/>
            <a:chOff x="2413" y="3162"/>
            <a:chExt cx="384" cy="294"/>
          </a:xfrm>
        </p:grpSpPr>
        <p:sp>
          <p:nvSpPr>
            <p:cNvPr id="9260" name="Text Box 2054"/>
            <p:cNvSpPr txBox="1">
              <a:spLocks noChangeArrowheads="1"/>
            </p:cNvSpPr>
            <p:nvPr/>
          </p:nvSpPr>
          <p:spPr bwMode="auto">
            <a:xfrm>
              <a:off x="2413" y="3162"/>
              <a:ext cx="229" cy="294"/>
            </a:xfrm>
            <a:prstGeom prst="rect">
              <a:avLst/>
            </a:prstGeom>
            <a:noFill/>
            <a:ln w="9525">
              <a:solidFill>
                <a:schemeClr val="tx1"/>
              </a:solidFill>
              <a:miter lim="800000"/>
              <a:headEnd/>
              <a:tailEnd/>
            </a:ln>
          </p:spPr>
          <p:txBody>
            <a:bodyPr wrap="none">
              <a:spAutoFit/>
            </a:bodyPr>
            <a:lstStyle/>
            <a:p>
              <a:r>
                <a:rPr lang="en-US" altLang="en-US" sz="2400">
                  <a:latin typeface="Arial Unicode MS" pitchFamily="34" charset="-128"/>
                  <a:ea typeface="ＭＳ Ｐゴシック" pitchFamily="34" charset="-128"/>
                  <a:cs typeface="Arial Unicode MS" pitchFamily="34" charset="-128"/>
                </a:rPr>
                <a:t>8</a:t>
              </a:r>
            </a:p>
          </p:txBody>
        </p:sp>
        <p:cxnSp>
          <p:nvCxnSpPr>
            <p:cNvPr id="9261" name="AutoShape 2068"/>
            <p:cNvCxnSpPr>
              <a:cxnSpLocks noChangeShapeType="1"/>
              <a:stCxn id="9260" idx="3"/>
              <a:endCxn id="9258" idx="1"/>
            </p:cNvCxnSpPr>
            <p:nvPr/>
          </p:nvCxnSpPr>
          <p:spPr bwMode="auto">
            <a:xfrm>
              <a:off x="2642" y="3309"/>
              <a:ext cx="155" cy="0"/>
            </a:xfrm>
            <a:prstGeom prst="straightConnector1">
              <a:avLst/>
            </a:prstGeom>
            <a:noFill/>
            <a:ln w="9525">
              <a:solidFill>
                <a:schemeClr val="tx1"/>
              </a:solidFill>
              <a:miter lim="800000"/>
              <a:headEnd/>
              <a:tailEnd type="triangle" w="med" len="med"/>
            </a:ln>
          </p:spPr>
        </p:cxnSp>
      </p:grpSp>
      <p:grpSp>
        <p:nvGrpSpPr>
          <p:cNvPr id="5" name="Group 2086"/>
          <p:cNvGrpSpPr>
            <a:grpSpLocks/>
          </p:cNvGrpSpPr>
          <p:nvPr/>
        </p:nvGrpSpPr>
        <p:grpSpPr bwMode="auto">
          <a:xfrm>
            <a:off x="3968750" y="4333875"/>
            <a:ext cx="762000" cy="466725"/>
            <a:chOff x="2797" y="3162"/>
            <a:chExt cx="480" cy="294"/>
          </a:xfrm>
        </p:grpSpPr>
        <p:sp>
          <p:nvSpPr>
            <p:cNvPr id="9258" name="Text Box 2055"/>
            <p:cNvSpPr txBox="1">
              <a:spLocks noChangeArrowheads="1"/>
            </p:cNvSpPr>
            <p:nvPr/>
          </p:nvSpPr>
          <p:spPr bwMode="auto">
            <a:xfrm>
              <a:off x="2797" y="3162"/>
              <a:ext cx="336" cy="294"/>
            </a:xfrm>
            <a:prstGeom prst="rect">
              <a:avLst/>
            </a:prstGeom>
            <a:noFill/>
            <a:ln w="9525">
              <a:solidFill>
                <a:schemeClr val="tx1"/>
              </a:solidFill>
              <a:miter lim="800000"/>
              <a:headEnd/>
              <a:tailEnd/>
            </a:ln>
          </p:spPr>
          <p:txBody>
            <a:bodyPr wrap="none">
              <a:spAutoFit/>
            </a:bodyPr>
            <a:lstStyle/>
            <a:p>
              <a:r>
                <a:rPr lang="en-US" altLang="en-US" sz="2400">
                  <a:latin typeface="Arial Unicode MS" pitchFamily="34" charset="-128"/>
                  <a:ea typeface="ＭＳ Ｐゴシック" pitchFamily="34" charset="-128"/>
                  <a:cs typeface="Arial Unicode MS" pitchFamily="34" charset="-128"/>
                </a:rPr>
                <a:t>16</a:t>
              </a:r>
            </a:p>
          </p:txBody>
        </p:sp>
        <p:cxnSp>
          <p:nvCxnSpPr>
            <p:cNvPr id="9259" name="AutoShape 2069"/>
            <p:cNvCxnSpPr>
              <a:cxnSpLocks noChangeShapeType="1"/>
              <a:stCxn id="9258" idx="3"/>
              <a:endCxn id="9256" idx="1"/>
            </p:cNvCxnSpPr>
            <p:nvPr/>
          </p:nvCxnSpPr>
          <p:spPr bwMode="auto">
            <a:xfrm>
              <a:off x="3133" y="3309"/>
              <a:ext cx="144" cy="0"/>
            </a:xfrm>
            <a:prstGeom prst="straightConnector1">
              <a:avLst/>
            </a:prstGeom>
            <a:noFill/>
            <a:ln w="9525">
              <a:solidFill>
                <a:schemeClr val="tx1"/>
              </a:solidFill>
              <a:miter lim="800000"/>
              <a:headEnd/>
              <a:tailEnd type="triangle" w="med" len="med"/>
            </a:ln>
          </p:spPr>
        </p:cxnSp>
      </p:grpSp>
      <p:grpSp>
        <p:nvGrpSpPr>
          <p:cNvPr id="6" name="Group 2087"/>
          <p:cNvGrpSpPr>
            <a:grpSpLocks/>
          </p:cNvGrpSpPr>
          <p:nvPr/>
        </p:nvGrpSpPr>
        <p:grpSpPr bwMode="auto">
          <a:xfrm>
            <a:off x="4730750" y="4333875"/>
            <a:ext cx="838200" cy="466725"/>
            <a:chOff x="3277" y="3162"/>
            <a:chExt cx="528" cy="294"/>
          </a:xfrm>
        </p:grpSpPr>
        <p:sp>
          <p:nvSpPr>
            <p:cNvPr id="9256" name="Text Box 2056"/>
            <p:cNvSpPr txBox="1">
              <a:spLocks noChangeArrowheads="1"/>
            </p:cNvSpPr>
            <p:nvPr/>
          </p:nvSpPr>
          <p:spPr bwMode="auto">
            <a:xfrm>
              <a:off x="3277" y="3162"/>
              <a:ext cx="336" cy="294"/>
            </a:xfrm>
            <a:prstGeom prst="rect">
              <a:avLst/>
            </a:prstGeom>
            <a:noFill/>
            <a:ln w="9525">
              <a:solidFill>
                <a:schemeClr val="tx1"/>
              </a:solidFill>
              <a:miter lim="800000"/>
              <a:headEnd/>
              <a:tailEnd/>
            </a:ln>
          </p:spPr>
          <p:txBody>
            <a:bodyPr wrap="none">
              <a:spAutoFit/>
            </a:bodyPr>
            <a:lstStyle/>
            <a:p>
              <a:r>
                <a:rPr lang="en-US" altLang="en-US" sz="2400">
                  <a:latin typeface="Arial Unicode MS" pitchFamily="34" charset="-128"/>
                  <a:ea typeface="ＭＳ Ｐゴシック" pitchFamily="34" charset="-128"/>
                  <a:cs typeface="Arial Unicode MS" pitchFamily="34" charset="-128"/>
                </a:rPr>
                <a:t>32</a:t>
              </a:r>
            </a:p>
          </p:txBody>
        </p:sp>
        <p:cxnSp>
          <p:nvCxnSpPr>
            <p:cNvPr id="9257" name="AutoShape 2070"/>
            <p:cNvCxnSpPr>
              <a:cxnSpLocks noChangeShapeType="1"/>
              <a:stCxn id="9256" idx="3"/>
              <a:endCxn id="9254" idx="1"/>
            </p:cNvCxnSpPr>
            <p:nvPr/>
          </p:nvCxnSpPr>
          <p:spPr bwMode="auto">
            <a:xfrm>
              <a:off x="3613" y="3309"/>
              <a:ext cx="192" cy="0"/>
            </a:xfrm>
            <a:prstGeom prst="straightConnector1">
              <a:avLst/>
            </a:prstGeom>
            <a:noFill/>
            <a:ln w="9525">
              <a:solidFill>
                <a:schemeClr val="tx1"/>
              </a:solidFill>
              <a:miter lim="800000"/>
              <a:headEnd/>
              <a:tailEnd type="triangle" w="med" len="med"/>
            </a:ln>
          </p:spPr>
        </p:cxnSp>
      </p:grpSp>
      <p:grpSp>
        <p:nvGrpSpPr>
          <p:cNvPr id="7" name="Group 2088"/>
          <p:cNvGrpSpPr>
            <a:grpSpLocks/>
          </p:cNvGrpSpPr>
          <p:nvPr/>
        </p:nvGrpSpPr>
        <p:grpSpPr bwMode="auto">
          <a:xfrm>
            <a:off x="5568950" y="4333875"/>
            <a:ext cx="762000" cy="466725"/>
            <a:chOff x="3805" y="3162"/>
            <a:chExt cx="480" cy="294"/>
          </a:xfrm>
        </p:grpSpPr>
        <p:sp>
          <p:nvSpPr>
            <p:cNvPr id="9254" name="Text Box 2057"/>
            <p:cNvSpPr txBox="1">
              <a:spLocks noChangeArrowheads="1"/>
            </p:cNvSpPr>
            <p:nvPr/>
          </p:nvSpPr>
          <p:spPr bwMode="auto">
            <a:xfrm>
              <a:off x="3805" y="3162"/>
              <a:ext cx="336" cy="294"/>
            </a:xfrm>
            <a:prstGeom prst="rect">
              <a:avLst/>
            </a:prstGeom>
            <a:noFill/>
            <a:ln w="9525">
              <a:solidFill>
                <a:schemeClr val="tx1"/>
              </a:solidFill>
              <a:miter lim="800000"/>
              <a:headEnd/>
              <a:tailEnd/>
            </a:ln>
          </p:spPr>
          <p:txBody>
            <a:bodyPr wrap="none">
              <a:spAutoFit/>
            </a:bodyPr>
            <a:lstStyle/>
            <a:p>
              <a:r>
                <a:rPr lang="en-US" altLang="en-US" sz="2400">
                  <a:latin typeface="Arial Unicode MS" pitchFamily="34" charset="-128"/>
                  <a:ea typeface="ＭＳ Ｐゴシック" pitchFamily="34" charset="-128"/>
                  <a:cs typeface="Arial Unicode MS" pitchFamily="34" charset="-128"/>
                </a:rPr>
                <a:t>64</a:t>
              </a:r>
            </a:p>
          </p:txBody>
        </p:sp>
        <p:cxnSp>
          <p:nvCxnSpPr>
            <p:cNvPr id="9255" name="AutoShape 2071"/>
            <p:cNvCxnSpPr>
              <a:cxnSpLocks noChangeShapeType="1"/>
              <a:stCxn id="9254" idx="3"/>
              <a:endCxn id="9221" idx="1"/>
            </p:cNvCxnSpPr>
            <p:nvPr/>
          </p:nvCxnSpPr>
          <p:spPr bwMode="auto">
            <a:xfrm>
              <a:off x="4141" y="3309"/>
              <a:ext cx="144" cy="0"/>
            </a:xfrm>
            <a:prstGeom prst="straightConnector1">
              <a:avLst/>
            </a:prstGeom>
            <a:noFill/>
            <a:ln w="9525">
              <a:solidFill>
                <a:schemeClr val="tx1"/>
              </a:solidFill>
              <a:miter lim="800000"/>
              <a:headEnd/>
              <a:tailEnd type="triangle" w="med" len="med"/>
            </a:ln>
          </p:spPr>
        </p:cxnSp>
      </p:grpSp>
      <p:grpSp>
        <p:nvGrpSpPr>
          <p:cNvPr id="8" name="Group 2089"/>
          <p:cNvGrpSpPr>
            <a:grpSpLocks/>
          </p:cNvGrpSpPr>
          <p:nvPr/>
        </p:nvGrpSpPr>
        <p:grpSpPr bwMode="auto">
          <a:xfrm>
            <a:off x="2063750" y="4867275"/>
            <a:ext cx="647700" cy="466725"/>
            <a:chOff x="1597" y="3498"/>
            <a:chExt cx="408" cy="294"/>
          </a:xfrm>
        </p:grpSpPr>
        <p:sp>
          <p:nvSpPr>
            <p:cNvPr id="9252" name="Text Box 2072"/>
            <p:cNvSpPr txBox="1">
              <a:spLocks noChangeArrowheads="1"/>
            </p:cNvSpPr>
            <p:nvPr/>
          </p:nvSpPr>
          <p:spPr bwMode="auto">
            <a:xfrm>
              <a:off x="1597" y="3498"/>
              <a:ext cx="229" cy="294"/>
            </a:xfrm>
            <a:prstGeom prst="rect">
              <a:avLst/>
            </a:prstGeom>
            <a:noFill/>
            <a:ln w="9525">
              <a:solidFill>
                <a:schemeClr val="tx1"/>
              </a:solidFill>
              <a:miter lim="800000"/>
              <a:headEnd/>
              <a:tailEnd/>
            </a:ln>
          </p:spPr>
          <p:txBody>
            <a:bodyPr wrap="none">
              <a:spAutoFit/>
            </a:bodyPr>
            <a:lstStyle/>
            <a:p>
              <a:r>
                <a:rPr lang="en-US" altLang="en-US" sz="2400">
                  <a:latin typeface="Arial Unicode MS" pitchFamily="34" charset="-128"/>
                  <a:ea typeface="ＭＳ Ｐゴシック" pitchFamily="34" charset="-128"/>
                  <a:cs typeface="Arial Unicode MS" pitchFamily="34" charset="-128"/>
                </a:rPr>
                <a:t>1</a:t>
              </a:r>
            </a:p>
          </p:txBody>
        </p:sp>
        <p:cxnSp>
          <p:nvCxnSpPr>
            <p:cNvPr id="9253" name="AutoShape 2073"/>
            <p:cNvCxnSpPr>
              <a:cxnSpLocks noChangeShapeType="1"/>
              <a:stCxn id="9252" idx="3"/>
              <a:endCxn id="9250" idx="1"/>
            </p:cNvCxnSpPr>
            <p:nvPr/>
          </p:nvCxnSpPr>
          <p:spPr bwMode="auto">
            <a:xfrm>
              <a:off x="1826" y="3645"/>
              <a:ext cx="179" cy="0"/>
            </a:xfrm>
            <a:prstGeom prst="straightConnector1">
              <a:avLst/>
            </a:prstGeom>
            <a:noFill/>
            <a:ln w="9525">
              <a:solidFill>
                <a:schemeClr val="tx1"/>
              </a:solidFill>
              <a:miter lim="800000"/>
              <a:headEnd/>
              <a:tailEnd type="triangle" w="med" len="med"/>
            </a:ln>
          </p:spPr>
        </p:cxnSp>
      </p:grpSp>
      <p:grpSp>
        <p:nvGrpSpPr>
          <p:cNvPr id="9" name="Group 2090"/>
          <p:cNvGrpSpPr>
            <a:grpSpLocks/>
          </p:cNvGrpSpPr>
          <p:nvPr/>
        </p:nvGrpSpPr>
        <p:grpSpPr bwMode="auto">
          <a:xfrm>
            <a:off x="2711450" y="4867275"/>
            <a:ext cx="647700" cy="466725"/>
            <a:chOff x="2005" y="3498"/>
            <a:chExt cx="408" cy="294"/>
          </a:xfrm>
        </p:grpSpPr>
        <p:sp>
          <p:nvSpPr>
            <p:cNvPr id="9250" name="Text Box 2059"/>
            <p:cNvSpPr txBox="1">
              <a:spLocks noChangeArrowheads="1"/>
            </p:cNvSpPr>
            <p:nvPr/>
          </p:nvSpPr>
          <p:spPr bwMode="auto">
            <a:xfrm>
              <a:off x="2005" y="3498"/>
              <a:ext cx="229" cy="294"/>
            </a:xfrm>
            <a:prstGeom prst="rect">
              <a:avLst/>
            </a:prstGeom>
            <a:noFill/>
            <a:ln w="9525">
              <a:solidFill>
                <a:schemeClr val="tx1"/>
              </a:solidFill>
              <a:miter lim="800000"/>
              <a:headEnd/>
              <a:tailEnd/>
            </a:ln>
          </p:spPr>
          <p:txBody>
            <a:bodyPr wrap="none">
              <a:spAutoFit/>
            </a:bodyPr>
            <a:lstStyle/>
            <a:p>
              <a:r>
                <a:rPr lang="en-US" altLang="en-US" sz="2400">
                  <a:latin typeface="Arial Unicode MS" pitchFamily="34" charset="-128"/>
                  <a:ea typeface="ＭＳ Ｐゴシック" pitchFamily="34" charset="-128"/>
                  <a:cs typeface="Arial Unicode MS" pitchFamily="34" charset="-128"/>
                </a:rPr>
                <a:t>2</a:t>
              </a:r>
            </a:p>
          </p:txBody>
        </p:sp>
        <p:cxnSp>
          <p:nvCxnSpPr>
            <p:cNvPr id="9251" name="AutoShape 2074"/>
            <p:cNvCxnSpPr>
              <a:cxnSpLocks noChangeShapeType="1"/>
              <a:stCxn id="9250" idx="3"/>
              <a:endCxn id="9248" idx="1"/>
            </p:cNvCxnSpPr>
            <p:nvPr/>
          </p:nvCxnSpPr>
          <p:spPr bwMode="auto">
            <a:xfrm>
              <a:off x="2234" y="3645"/>
              <a:ext cx="179" cy="0"/>
            </a:xfrm>
            <a:prstGeom prst="straightConnector1">
              <a:avLst/>
            </a:prstGeom>
            <a:noFill/>
            <a:ln w="9525">
              <a:solidFill>
                <a:schemeClr val="tx1"/>
              </a:solidFill>
              <a:miter lim="800000"/>
              <a:headEnd/>
              <a:tailEnd type="triangle" w="med" len="med"/>
            </a:ln>
          </p:spPr>
        </p:cxnSp>
      </p:grpSp>
      <p:grpSp>
        <p:nvGrpSpPr>
          <p:cNvPr id="10" name="Group 2091"/>
          <p:cNvGrpSpPr>
            <a:grpSpLocks/>
          </p:cNvGrpSpPr>
          <p:nvPr/>
        </p:nvGrpSpPr>
        <p:grpSpPr bwMode="auto">
          <a:xfrm>
            <a:off x="3359150" y="4867275"/>
            <a:ext cx="630237" cy="466725"/>
            <a:chOff x="2413" y="3498"/>
            <a:chExt cx="397" cy="294"/>
          </a:xfrm>
        </p:grpSpPr>
        <p:sp>
          <p:nvSpPr>
            <p:cNvPr id="9248" name="Text Box 2060"/>
            <p:cNvSpPr txBox="1">
              <a:spLocks noChangeArrowheads="1"/>
            </p:cNvSpPr>
            <p:nvPr/>
          </p:nvSpPr>
          <p:spPr bwMode="auto">
            <a:xfrm>
              <a:off x="2413" y="3498"/>
              <a:ext cx="229" cy="294"/>
            </a:xfrm>
            <a:prstGeom prst="rect">
              <a:avLst/>
            </a:prstGeom>
            <a:noFill/>
            <a:ln w="9525">
              <a:solidFill>
                <a:schemeClr val="tx1"/>
              </a:solidFill>
              <a:miter lim="800000"/>
              <a:headEnd/>
              <a:tailEnd/>
            </a:ln>
          </p:spPr>
          <p:txBody>
            <a:bodyPr wrap="none">
              <a:spAutoFit/>
            </a:bodyPr>
            <a:lstStyle/>
            <a:p>
              <a:r>
                <a:rPr lang="en-US" altLang="en-US" sz="2400">
                  <a:latin typeface="Arial Unicode MS" pitchFamily="34" charset="-128"/>
                  <a:ea typeface="ＭＳ Ｐゴシック" pitchFamily="34" charset="-128"/>
                  <a:cs typeface="Arial Unicode MS" pitchFamily="34" charset="-128"/>
                </a:rPr>
                <a:t>3</a:t>
              </a:r>
            </a:p>
          </p:txBody>
        </p:sp>
        <p:cxnSp>
          <p:nvCxnSpPr>
            <p:cNvPr id="9249" name="AutoShape 2075"/>
            <p:cNvCxnSpPr>
              <a:cxnSpLocks noChangeShapeType="1"/>
              <a:stCxn id="9248" idx="3"/>
              <a:endCxn id="9246" idx="1"/>
            </p:cNvCxnSpPr>
            <p:nvPr/>
          </p:nvCxnSpPr>
          <p:spPr bwMode="auto">
            <a:xfrm>
              <a:off x="2642" y="3645"/>
              <a:ext cx="168" cy="0"/>
            </a:xfrm>
            <a:prstGeom prst="straightConnector1">
              <a:avLst/>
            </a:prstGeom>
            <a:noFill/>
            <a:ln w="9525">
              <a:solidFill>
                <a:schemeClr val="tx1"/>
              </a:solidFill>
              <a:miter lim="800000"/>
              <a:headEnd/>
              <a:tailEnd type="triangle" w="med" len="med"/>
            </a:ln>
          </p:spPr>
        </p:cxnSp>
      </p:grpSp>
      <p:grpSp>
        <p:nvGrpSpPr>
          <p:cNvPr id="11" name="Group 2092"/>
          <p:cNvGrpSpPr>
            <a:grpSpLocks/>
          </p:cNvGrpSpPr>
          <p:nvPr/>
        </p:nvGrpSpPr>
        <p:grpSpPr bwMode="auto">
          <a:xfrm>
            <a:off x="3989387" y="4867275"/>
            <a:ext cx="606425" cy="466725"/>
            <a:chOff x="2810" y="3498"/>
            <a:chExt cx="382" cy="294"/>
          </a:xfrm>
        </p:grpSpPr>
        <p:sp>
          <p:nvSpPr>
            <p:cNvPr id="9246" name="Text Box 2061"/>
            <p:cNvSpPr txBox="1">
              <a:spLocks noChangeArrowheads="1"/>
            </p:cNvSpPr>
            <p:nvPr/>
          </p:nvSpPr>
          <p:spPr bwMode="auto">
            <a:xfrm>
              <a:off x="2810" y="3498"/>
              <a:ext cx="229" cy="294"/>
            </a:xfrm>
            <a:prstGeom prst="rect">
              <a:avLst/>
            </a:prstGeom>
            <a:noFill/>
            <a:ln w="9525">
              <a:solidFill>
                <a:schemeClr val="tx1"/>
              </a:solidFill>
              <a:miter lim="800000"/>
              <a:headEnd/>
              <a:tailEnd/>
            </a:ln>
          </p:spPr>
          <p:txBody>
            <a:bodyPr wrap="none">
              <a:spAutoFit/>
            </a:bodyPr>
            <a:lstStyle/>
            <a:p>
              <a:r>
                <a:rPr lang="en-US" altLang="en-US" sz="2400">
                  <a:latin typeface="Arial Unicode MS" pitchFamily="34" charset="-128"/>
                  <a:ea typeface="ＭＳ Ｐゴシック" pitchFamily="34" charset="-128"/>
                  <a:cs typeface="Arial Unicode MS" pitchFamily="34" charset="-128"/>
                </a:rPr>
                <a:t>5</a:t>
              </a:r>
            </a:p>
          </p:txBody>
        </p:sp>
        <p:cxnSp>
          <p:nvCxnSpPr>
            <p:cNvPr id="9247" name="AutoShape 2076"/>
            <p:cNvCxnSpPr>
              <a:cxnSpLocks noChangeShapeType="1"/>
              <a:stCxn id="9246" idx="3"/>
              <a:endCxn id="9244" idx="1"/>
            </p:cNvCxnSpPr>
            <p:nvPr/>
          </p:nvCxnSpPr>
          <p:spPr bwMode="auto">
            <a:xfrm>
              <a:off x="3039" y="3645"/>
              <a:ext cx="153" cy="0"/>
            </a:xfrm>
            <a:prstGeom prst="straightConnector1">
              <a:avLst/>
            </a:prstGeom>
            <a:noFill/>
            <a:ln w="9525">
              <a:solidFill>
                <a:schemeClr val="tx1"/>
              </a:solidFill>
              <a:miter lim="800000"/>
              <a:headEnd/>
              <a:tailEnd type="triangle" w="med" len="med"/>
            </a:ln>
          </p:spPr>
        </p:cxnSp>
      </p:grpSp>
      <p:grpSp>
        <p:nvGrpSpPr>
          <p:cNvPr id="12" name="Group 2093"/>
          <p:cNvGrpSpPr>
            <a:grpSpLocks/>
          </p:cNvGrpSpPr>
          <p:nvPr/>
        </p:nvGrpSpPr>
        <p:grpSpPr bwMode="auto">
          <a:xfrm>
            <a:off x="4595812" y="4867275"/>
            <a:ext cx="592138" cy="466725"/>
            <a:chOff x="3192" y="3498"/>
            <a:chExt cx="373" cy="294"/>
          </a:xfrm>
        </p:grpSpPr>
        <p:sp>
          <p:nvSpPr>
            <p:cNvPr id="9244" name="Text Box 2062"/>
            <p:cNvSpPr txBox="1">
              <a:spLocks noChangeArrowheads="1"/>
            </p:cNvSpPr>
            <p:nvPr/>
          </p:nvSpPr>
          <p:spPr bwMode="auto">
            <a:xfrm>
              <a:off x="3192" y="3498"/>
              <a:ext cx="229" cy="294"/>
            </a:xfrm>
            <a:prstGeom prst="rect">
              <a:avLst/>
            </a:prstGeom>
            <a:noFill/>
            <a:ln w="9525">
              <a:solidFill>
                <a:schemeClr val="tx1"/>
              </a:solidFill>
              <a:miter lim="800000"/>
              <a:headEnd/>
              <a:tailEnd/>
            </a:ln>
          </p:spPr>
          <p:txBody>
            <a:bodyPr wrap="none">
              <a:spAutoFit/>
            </a:bodyPr>
            <a:lstStyle/>
            <a:p>
              <a:r>
                <a:rPr lang="en-US" altLang="en-US" sz="2400">
                  <a:latin typeface="Arial Unicode MS" pitchFamily="34" charset="-128"/>
                  <a:ea typeface="ＭＳ Ｐゴシック" pitchFamily="34" charset="-128"/>
                  <a:cs typeface="Arial Unicode MS" pitchFamily="34" charset="-128"/>
                </a:rPr>
                <a:t>8</a:t>
              </a:r>
            </a:p>
          </p:txBody>
        </p:sp>
        <p:cxnSp>
          <p:nvCxnSpPr>
            <p:cNvPr id="9245" name="AutoShape 2077"/>
            <p:cNvCxnSpPr>
              <a:cxnSpLocks noChangeShapeType="1"/>
              <a:stCxn id="9244" idx="3"/>
              <a:endCxn id="9242" idx="1"/>
            </p:cNvCxnSpPr>
            <p:nvPr/>
          </p:nvCxnSpPr>
          <p:spPr bwMode="auto">
            <a:xfrm>
              <a:off x="3421" y="3645"/>
              <a:ext cx="144" cy="0"/>
            </a:xfrm>
            <a:prstGeom prst="straightConnector1">
              <a:avLst/>
            </a:prstGeom>
            <a:noFill/>
            <a:ln w="9525">
              <a:solidFill>
                <a:schemeClr val="tx1"/>
              </a:solidFill>
              <a:miter lim="800000"/>
              <a:headEnd/>
              <a:tailEnd type="triangle" w="med" len="med"/>
            </a:ln>
          </p:spPr>
        </p:cxnSp>
      </p:grpSp>
      <p:grpSp>
        <p:nvGrpSpPr>
          <p:cNvPr id="13" name="Group 2094"/>
          <p:cNvGrpSpPr>
            <a:grpSpLocks/>
          </p:cNvGrpSpPr>
          <p:nvPr/>
        </p:nvGrpSpPr>
        <p:grpSpPr bwMode="auto">
          <a:xfrm>
            <a:off x="5187950" y="4867275"/>
            <a:ext cx="762000" cy="466725"/>
            <a:chOff x="3565" y="3498"/>
            <a:chExt cx="480" cy="294"/>
          </a:xfrm>
        </p:grpSpPr>
        <p:sp>
          <p:nvSpPr>
            <p:cNvPr id="9242" name="Text Box 2063"/>
            <p:cNvSpPr txBox="1">
              <a:spLocks noChangeArrowheads="1"/>
            </p:cNvSpPr>
            <p:nvPr/>
          </p:nvSpPr>
          <p:spPr bwMode="auto">
            <a:xfrm>
              <a:off x="3565" y="3498"/>
              <a:ext cx="336" cy="294"/>
            </a:xfrm>
            <a:prstGeom prst="rect">
              <a:avLst/>
            </a:prstGeom>
            <a:noFill/>
            <a:ln w="9525">
              <a:solidFill>
                <a:schemeClr val="tx1"/>
              </a:solidFill>
              <a:miter lim="800000"/>
              <a:headEnd/>
              <a:tailEnd/>
            </a:ln>
          </p:spPr>
          <p:txBody>
            <a:bodyPr>
              <a:spAutoFit/>
            </a:bodyPr>
            <a:lstStyle/>
            <a:p>
              <a:r>
                <a:rPr lang="en-US" altLang="en-US" sz="2400">
                  <a:latin typeface="Arial Unicode MS" pitchFamily="34" charset="-128"/>
                  <a:ea typeface="ＭＳ Ｐゴシック" pitchFamily="34" charset="-128"/>
                  <a:cs typeface="Arial Unicode MS" pitchFamily="34" charset="-128"/>
                </a:rPr>
                <a:t>13</a:t>
              </a:r>
            </a:p>
          </p:txBody>
        </p:sp>
        <p:cxnSp>
          <p:nvCxnSpPr>
            <p:cNvPr id="9243" name="AutoShape 2078"/>
            <p:cNvCxnSpPr>
              <a:cxnSpLocks noChangeShapeType="1"/>
              <a:stCxn id="9242" idx="3"/>
              <a:endCxn id="9240" idx="1"/>
            </p:cNvCxnSpPr>
            <p:nvPr/>
          </p:nvCxnSpPr>
          <p:spPr bwMode="auto">
            <a:xfrm>
              <a:off x="3901" y="3645"/>
              <a:ext cx="144" cy="0"/>
            </a:xfrm>
            <a:prstGeom prst="straightConnector1">
              <a:avLst/>
            </a:prstGeom>
            <a:noFill/>
            <a:ln w="9525">
              <a:solidFill>
                <a:schemeClr val="tx1"/>
              </a:solidFill>
              <a:miter lim="800000"/>
              <a:headEnd/>
              <a:tailEnd type="triangle" w="med" len="med"/>
            </a:ln>
          </p:spPr>
        </p:cxnSp>
      </p:grpSp>
      <p:grpSp>
        <p:nvGrpSpPr>
          <p:cNvPr id="14" name="Group 2095"/>
          <p:cNvGrpSpPr>
            <a:grpSpLocks/>
          </p:cNvGrpSpPr>
          <p:nvPr/>
        </p:nvGrpSpPr>
        <p:grpSpPr bwMode="auto">
          <a:xfrm>
            <a:off x="5949950" y="4867275"/>
            <a:ext cx="685800" cy="466725"/>
            <a:chOff x="4045" y="3498"/>
            <a:chExt cx="432" cy="294"/>
          </a:xfrm>
        </p:grpSpPr>
        <p:sp>
          <p:nvSpPr>
            <p:cNvPr id="9240" name="Text Box 2064"/>
            <p:cNvSpPr txBox="1">
              <a:spLocks noChangeArrowheads="1"/>
            </p:cNvSpPr>
            <p:nvPr/>
          </p:nvSpPr>
          <p:spPr bwMode="auto">
            <a:xfrm>
              <a:off x="4045" y="3498"/>
              <a:ext cx="336" cy="294"/>
            </a:xfrm>
            <a:prstGeom prst="rect">
              <a:avLst/>
            </a:prstGeom>
            <a:noFill/>
            <a:ln w="9525">
              <a:solidFill>
                <a:schemeClr val="tx1"/>
              </a:solidFill>
              <a:miter lim="800000"/>
              <a:headEnd/>
              <a:tailEnd/>
            </a:ln>
          </p:spPr>
          <p:txBody>
            <a:bodyPr wrap="none">
              <a:spAutoFit/>
            </a:bodyPr>
            <a:lstStyle/>
            <a:p>
              <a:r>
                <a:rPr lang="en-US" altLang="en-US" sz="2400">
                  <a:latin typeface="Arial Unicode MS" pitchFamily="34" charset="-128"/>
                  <a:ea typeface="ＭＳ Ｐゴシック" pitchFamily="34" charset="-128"/>
                  <a:cs typeface="Arial Unicode MS" pitchFamily="34" charset="-128"/>
                </a:rPr>
                <a:t>21</a:t>
              </a:r>
            </a:p>
          </p:txBody>
        </p:sp>
        <p:cxnSp>
          <p:nvCxnSpPr>
            <p:cNvPr id="9241" name="AutoShape 2079"/>
            <p:cNvCxnSpPr>
              <a:cxnSpLocks noChangeShapeType="1"/>
              <a:stCxn id="9240" idx="3"/>
              <a:endCxn id="9222" idx="1"/>
            </p:cNvCxnSpPr>
            <p:nvPr/>
          </p:nvCxnSpPr>
          <p:spPr bwMode="auto">
            <a:xfrm>
              <a:off x="4381" y="3645"/>
              <a:ext cx="96" cy="0"/>
            </a:xfrm>
            <a:prstGeom prst="straightConnector1">
              <a:avLst/>
            </a:prstGeom>
            <a:noFill/>
            <a:ln w="9525">
              <a:solidFill>
                <a:schemeClr val="tx1"/>
              </a:solidFill>
              <a:miter lim="800000"/>
              <a:headEnd/>
              <a:tailEnd type="triangle" w="med" len="med"/>
            </a:ln>
          </p:spPr>
        </p:cxnSp>
      </p:grpSp>
      <p:sp>
        <p:nvSpPr>
          <p:cNvPr id="9236" name="Text Box 2080"/>
          <p:cNvSpPr txBox="1">
            <a:spLocks noChangeArrowheads="1"/>
          </p:cNvSpPr>
          <p:nvPr/>
        </p:nvSpPr>
        <p:spPr bwMode="auto">
          <a:xfrm>
            <a:off x="7300912" y="4352925"/>
            <a:ext cx="1065213" cy="457200"/>
          </a:xfrm>
          <a:prstGeom prst="rect">
            <a:avLst/>
          </a:prstGeom>
          <a:noFill/>
          <a:ln w="9525">
            <a:noFill/>
            <a:miter lim="800000"/>
            <a:headEnd/>
            <a:tailEnd/>
          </a:ln>
        </p:spPr>
        <p:txBody>
          <a:bodyPr wrap="none">
            <a:spAutoFit/>
          </a:bodyPr>
          <a:lstStyle/>
          <a:p>
            <a:r>
              <a:rPr lang="en-US" altLang="en-US" sz="2400" b="1" i="1">
                <a:latin typeface="Arial Unicode MS" pitchFamily="34" charset="-128"/>
                <a:ea typeface="ＭＳ Ｐゴシック" pitchFamily="34" charset="-128"/>
                <a:cs typeface="Arial Unicode MS" pitchFamily="34" charset="-128"/>
              </a:rPr>
              <a:t>Brutus</a:t>
            </a:r>
          </a:p>
        </p:txBody>
      </p:sp>
      <p:sp>
        <p:nvSpPr>
          <p:cNvPr id="9237" name="Text Box 2081"/>
          <p:cNvSpPr txBox="1">
            <a:spLocks noChangeArrowheads="1"/>
          </p:cNvSpPr>
          <p:nvPr/>
        </p:nvSpPr>
        <p:spPr bwMode="auto">
          <a:xfrm>
            <a:off x="7300912" y="4810125"/>
            <a:ext cx="1168400" cy="457200"/>
          </a:xfrm>
          <a:prstGeom prst="rect">
            <a:avLst/>
          </a:prstGeom>
          <a:noFill/>
          <a:ln w="9525">
            <a:noFill/>
            <a:miter lim="800000"/>
            <a:headEnd/>
            <a:tailEnd/>
          </a:ln>
        </p:spPr>
        <p:txBody>
          <a:bodyPr wrap="none">
            <a:spAutoFit/>
          </a:bodyPr>
          <a:lstStyle/>
          <a:p>
            <a:r>
              <a:rPr lang="en-US" altLang="en-US" sz="2400" b="1" i="1">
                <a:latin typeface="Arial Unicode MS" pitchFamily="34" charset="-128"/>
                <a:ea typeface="ＭＳ Ｐゴシック" pitchFamily="34" charset="-128"/>
                <a:cs typeface="Arial Unicode MS" pitchFamily="34" charset="-128"/>
              </a:rPr>
              <a:t>Caesar</a:t>
            </a:r>
          </a:p>
        </p:txBody>
      </p:sp>
      <p:sp>
        <p:nvSpPr>
          <p:cNvPr id="9238" name="AutoShape 2082"/>
          <p:cNvSpPr>
            <a:spLocks noChangeArrowheads="1"/>
          </p:cNvSpPr>
          <p:nvPr/>
        </p:nvSpPr>
        <p:spPr bwMode="auto">
          <a:xfrm rot="10800000">
            <a:off x="990600" y="4619625"/>
            <a:ext cx="976312" cy="485775"/>
          </a:xfrm>
          <a:prstGeom prst="notchedRightArrow">
            <a:avLst>
              <a:gd name="adj1" fmla="val 50000"/>
              <a:gd name="adj2" fmla="val 50245"/>
            </a:avLst>
          </a:prstGeom>
          <a:solidFill>
            <a:srgbClr val="C0504D"/>
          </a:solidFill>
          <a:ln w="9525">
            <a:solidFill>
              <a:schemeClr val="tx1"/>
            </a:solidFill>
            <a:miter lim="800000"/>
            <a:headEnd/>
            <a:tailEnd/>
          </a:ln>
        </p:spPr>
        <p:txBody>
          <a:bodyPr wrap="none" anchor="ctr">
            <a:spAutoFit/>
          </a:bodyPr>
          <a:lstStyle/>
          <a:p>
            <a:endParaRPr lang="en-US" altLang="en-US"/>
          </a:p>
        </p:txBody>
      </p:sp>
      <p:sp>
        <p:nvSpPr>
          <p:cNvPr id="9239" name="TextBox 48"/>
          <p:cNvSpPr txBox="1">
            <a:spLocks noChangeArrowheads="1"/>
          </p:cNvSpPr>
          <p:nvPr/>
        </p:nvSpPr>
        <p:spPr bwMode="auto">
          <a:xfrm>
            <a:off x="7620000" y="-33338"/>
            <a:ext cx="968375" cy="338138"/>
          </a:xfrm>
          <a:prstGeom prst="rect">
            <a:avLst/>
          </a:prstGeom>
          <a:noFill/>
          <a:ln w="9525">
            <a:noFill/>
            <a:miter lim="800000"/>
            <a:headEnd/>
            <a:tailEnd/>
          </a:ln>
        </p:spPr>
        <p:txBody>
          <a:bodyPr wrap="none" anchor="ctr">
            <a:spAutoFit/>
          </a:bodyPr>
          <a:lstStyle/>
          <a:p>
            <a:r>
              <a:rPr lang="en-US" altLang="en-US" sz="1600">
                <a:solidFill>
                  <a:srgbClr val="FBFCFF"/>
                </a:solidFill>
                <a:latin typeface="Lucida Sans" pitchFamily="34" charset="0"/>
                <a:ea typeface="ＭＳ Ｐゴシック" pitchFamily="34" charset="-128"/>
                <a:cs typeface="Arial Unicode MS" pitchFamily="34" charset="-128"/>
              </a:rPr>
              <a:t>Sec. 1.3</a:t>
            </a:r>
          </a:p>
        </p:txBody>
      </p:sp>
      <p:sp>
        <p:nvSpPr>
          <p:cNvPr id="50" name="Text Box 98"/>
          <p:cNvSpPr txBox="1">
            <a:spLocks noChangeArrowheads="1"/>
          </p:cNvSpPr>
          <p:nvPr/>
        </p:nvSpPr>
        <p:spPr bwMode="auto">
          <a:xfrm>
            <a:off x="533400" y="5638800"/>
            <a:ext cx="8382000" cy="707886"/>
          </a:xfrm>
          <a:prstGeom prst="rect">
            <a:avLst/>
          </a:prstGeom>
          <a:noFill/>
          <a:ln w="9525">
            <a:noFill/>
            <a:miter lim="800000"/>
            <a:headEnd/>
            <a:tailEnd/>
          </a:ln>
        </p:spPr>
        <p:txBody>
          <a:bodyPr wrap="square">
            <a:spAutoFit/>
          </a:bodyPr>
          <a:lstStyle/>
          <a:p>
            <a:r>
              <a:rPr lang="en-US" altLang="en-US" sz="2000" dirty="0">
                <a:latin typeface="Lucida Sans" pitchFamily="34" charset="0"/>
                <a:ea typeface="ＭＳ Ｐゴシック" pitchFamily="34" charset="-128"/>
                <a:cs typeface="Arial Unicode MS" pitchFamily="34" charset="-128"/>
              </a:rPr>
              <a:t>If the list lengths are </a:t>
            </a:r>
            <a:r>
              <a:rPr lang="en-US" altLang="en-US" sz="2000" i="1" dirty="0">
                <a:latin typeface="Lucida Sans" pitchFamily="34" charset="0"/>
                <a:ea typeface="ＭＳ Ｐゴシック" pitchFamily="34" charset="-128"/>
                <a:cs typeface="Arial Unicode MS" pitchFamily="34" charset="-128"/>
              </a:rPr>
              <a:t>x</a:t>
            </a:r>
            <a:r>
              <a:rPr lang="en-US" altLang="en-US" sz="2000" dirty="0">
                <a:latin typeface="Lucida Sans" pitchFamily="34" charset="0"/>
                <a:ea typeface="ＭＳ Ｐゴシック" pitchFamily="34" charset="-128"/>
                <a:cs typeface="Arial Unicode MS" pitchFamily="34" charset="-128"/>
              </a:rPr>
              <a:t> and </a:t>
            </a:r>
            <a:r>
              <a:rPr lang="en-US" altLang="en-US" sz="2000" i="1" dirty="0">
                <a:latin typeface="Lucida Sans" pitchFamily="34" charset="0"/>
                <a:ea typeface="ＭＳ Ｐゴシック" pitchFamily="34" charset="-128"/>
                <a:cs typeface="Arial Unicode MS" pitchFamily="34" charset="-128"/>
              </a:rPr>
              <a:t>y</a:t>
            </a:r>
            <a:r>
              <a:rPr lang="en-US" altLang="en-US" sz="2000" dirty="0">
                <a:latin typeface="Lucida Sans" pitchFamily="34" charset="0"/>
                <a:ea typeface="ＭＳ Ｐゴシック" pitchFamily="34" charset="-128"/>
                <a:cs typeface="Arial Unicode MS" pitchFamily="34" charset="-128"/>
              </a:rPr>
              <a:t>, the merge takes </a:t>
            </a:r>
            <a:r>
              <a:rPr lang="en-US" altLang="en-US" sz="2000" dirty="0" smtClean="0">
                <a:latin typeface="Lucida Sans" pitchFamily="34" charset="0"/>
                <a:ea typeface="ＭＳ Ｐゴシック" pitchFamily="34" charset="-128"/>
                <a:cs typeface="Arial Unicode MS" pitchFamily="34" charset="-128"/>
              </a:rPr>
              <a:t>O(</a:t>
            </a:r>
            <a:r>
              <a:rPr lang="en-US" altLang="en-US" sz="2000" i="1" dirty="0" err="1" smtClean="0">
                <a:latin typeface="Lucida Sans" pitchFamily="34" charset="0"/>
                <a:ea typeface="ＭＳ Ｐゴシック" pitchFamily="34" charset="-128"/>
                <a:cs typeface="Arial Unicode MS" pitchFamily="34" charset="-128"/>
              </a:rPr>
              <a:t>x+y</a:t>
            </a:r>
            <a:r>
              <a:rPr lang="en-US" altLang="en-US" sz="2000" dirty="0" smtClean="0">
                <a:latin typeface="Lucida Sans" pitchFamily="34" charset="0"/>
                <a:ea typeface="ＭＳ Ｐゴシック" pitchFamily="34" charset="-128"/>
                <a:cs typeface="Arial Unicode MS" pitchFamily="34" charset="-128"/>
              </a:rPr>
              <a:t>) operations.</a:t>
            </a:r>
            <a:endParaRPr lang="en-US" altLang="en-US" sz="2000" dirty="0">
              <a:latin typeface="Lucida Sans" pitchFamily="34" charset="0"/>
              <a:ea typeface="ＭＳ Ｐゴシック" pitchFamily="34" charset="-128"/>
              <a:cs typeface="Arial Unicode MS" pitchFamily="34" charset="-128"/>
            </a:endParaRPr>
          </a:p>
          <a:p>
            <a:r>
              <a:rPr lang="en-US" altLang="en-US" sz="2000" u="sng" dirty="0">
                <a:latin typeface="Lucida Sans" pitchFamily="34" charset="0"/>
                <a:ea typeface="ＭＳ Ｐゴシック" pitchFamily="34" charset="-128"/>
                <a:cs typeface="Arial Unicode MS" pitchFamily="34" charset="-128"/>
              </a:rPr>
              <a:t>Crucial</a:t>
            </a:r>
            <a:r>
              <a:rPr lang="en-US" altLang="en-US" sz="2000" dirty="0">
                <a:latin typeface="Lucida Sans" pitchFamily="34" charset="0"/>
                <a:ea typeface="ＭＳ Ｐゴシック" pitchFamily="34" charset="-128"/>
                <a:cs typeface="Arial Unicode MS" pitchFamily="34" charset="-128"/>
              </a:rPr>
              <a:t>: postings sorted by </a:t>
            </a:r>
            <a:r>
              <a:rPr lang="en-US" altLang="en-US" sz="2000" dirty="0" err="1">
                <a:latin typeface="Lucida Sans" pitchFamily="34" charset="0"/>
                <a:ea typeface="ＭＳ Ｐゴシック" pitchFamily="34" charset="-128"/>
                <a:cs typeface="Arial Unicode MS" pitchFamily="34" charset="-128"/>
              </a:rPr>
              <a:t>docID</a:t>
            </a:r>
            <a:r>
              <a:rPr lang="en-US" altLang="en-US" sz="2000" dirty="0">
                <a:latin typeface="Lucida Sans" pitchFamily="34" charset="0"/>
                <a:ea typeface="ＭＳ Ｐゴシック" pitchFamily="34" charset="-128"/>
                <a:cs typeface="Arial Unicode MS" pitchFamily="34" charset="-128"/>
              </a:rPr>
              <a:t>.</a:t>
            </a:r>
          </a:p>
        </p:txBody>
      </p:sp>
    </p:spTree>
    <p:extLst>
      <p:ext uri="{BB962C8B-B14F-4D97-AF65-F5344CB8AC3E}">
        <p14:creationId xmlns:p14="http://schemas.microsoft.com/office/powerpoint/2010/main" val="31489509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026"/>
          <p:cNvSpPr>
            <a:spLocks noGrp="1" noChangeArrowheads="1"/>
          </p:cNvSpPr>
          <p:nvPr>
            <p:ph type="title"/>
          </p:nvPr>
        </p:nvSpPr>
        <p:spPr>
          <a:xfrm>
            <a:off x="414046" y="706647"/>
            <a:ext cx="7886700" cy="720305"/>
          </a:xfrm>
        </p:spPr>
        <p:txBody>
          <a:bodyPr/>
          <a:lstStyle/>
          <a:p>
            <a:r>
              <a:rPr lang="en-US" altLang="en-US" dirty="0" smtClean="0"/>
              <a:t>Boolean Queries</a:t>
            </a:r>
          </a:p>
        </p:txBody>
      </p:sp>
      <p:sp>
        <p:nvSpPr>
          <p:cNvPr id="17411" name="Rectangle 1027"/>
          <p:cNvSpPr>
            <a:spLocks noGrp="1" noChangeArrowheads="1"/>
          </p:cNvSpPr>
          <p:nvPr>
            <p:ph idx="1"/>
          </p:nvPr>
        </p:nvSpPr>
        <p:spPr>
          <a:xfrm>
            <a:off x="609600" y="1600200"/>
            <a:ext cx="7772400" cy="4267200"/>
          </a:xfrm>
        </p:spPr>
        <p:txBody>
          <a:bodyPr/>
          <a:lstStyle/>
          <a:p>
            <a:pPr>
              <a:buNone/>
            </a:pPr>
            <a:r>
              <a:rPr lang="en-US" altLang="en-US" dirty="0" smtClean="0"/>
              <a:t>What about other Boolean operations?</a:t>
            </a:r>
          </a:p>
          <a:p>
            <a:r>
              <a:rPr lang="en-US" altLang="en-US" dirty="0" smtClean="0"/>
              <a:t>Exercise: Adapt the merge for the queries:</a:t>
            </a:r>
          </a:p>
          <a:p>
            <a:pPr lvl="1"/>
            <a:r>
              <a:rPr lang="en-US" altLang="en-US" sz="2200" dirty="0" smtClean="0"/>
              <a:t>Brutus </a:t>
            </a:r>
            <a:r>
              <a:rPr lang="en-US" altLang="en-US" sz="2200" b="1" dirty="0" smtClean="0"/>
              <a:t>AND NOT </a:t>
            </a:r>
            <a:r>
              <a:rPr lang="en-US" altLang="en-US" sz="2200" dirty="0" smtClean="0"/>
              <a:t>Caesar</a:t>
            </a:r>
          </a:p>
          <a:p>
            <a:pPr lvl="1"/>
            <a:r>
              <a:rPr lang="en-US" altLang="en-US" sz="2200" dirty="0" smtClean="0"/>
              <a:t>Brutus </a:t>
            </a:r>
            <a:r>
              <a:rPr lang="en-US" altLang="en-US" sz="2200" b="1" dirty="0" smtClean="0"/>
              <a:t>OR NOT </a:t>
            </a:r>
            <a:r>
              <a:rPr lang="en-US" altLang="en-US" sz="2200" dirty="0" smtClean="0"/>
              <a:t>Caesar</a:t>
            </a:r>
          </a:p>
          <a:p>
            <a:endParaRPr lang="en-US" altLang="en-US" dirty="0" smtClean="0"/>
          </a:p>
          <a:p>
            <a:r>
              <a:rPr lang="en-US" altLang="en-US" dirty="0" smtClean="0"/>
              <a:t>What about an arbitrary Boolean formula?</a:t>
            </a:r>
          </a:p>
          <a:p>
            <a:pPr lvl="1"/>
            <a:r>
              <a:rPr lang="en-US" altLang="en-US" sz="2200" dirty="0" smtClean="0"/>
              <a:t>(Brutus </a:t>
            </a:r>
            <a:r>
              <a:rPr lang="en-US" altLang="en-US" sz="2200" b="1" dirty="0" smtClean="0"/>
              <a:t>OR</a:t>
            </a:r>
            <a:r>
              <a:rPr lang="en-US" altLang="en-US" sz="2200" dirty="0" smtClean="0"/>
              <a:t> Caesar) </a:t>
            </a:r>
            <a:r>
              <a:rPr lang="en-US" altLang="en-US" sz="2200" b="1" dirty="0" smtClean="0"/>
              <a:t>AND NOT </a:t>
            </a:r>
            <a:r>
              <a:rPr lang="en-US" altLang="en-US" sz="2200" dirty="0" smtClean="0"/>
              <a:t>(Antony </a:t>
            </a:r>
            <a:r>
              <a:rPr lang="en-US" altLang="en-US" sz="2200" b="1" dirty="0" smtClean="0"/>
              <a:t>OR</a:t>
            </a:r>
            <a:r>
              <a:rPr lang="en-US" altLang="en-US" sz="2200" dirty="0" smtClean="0"/>
              <a:t> Cleopatra)</a:t>
            </a:r>
          </a:p>
        </p:txBody>
      </p:sp>
      <p:sp>
        <p:nvSpPr>
          <p:cNvPr id="17412" name="Slide Number Placeholder 5"/>
          <p:cNvSpPr>
            <a:spLocks noGrp="1"/>
          </p:cNvSpPr>
          <p:nvPr>
            <p:ph type="sldNum" sz="quarter" idx="4294967295"/>
          </p:nvPr>
        </p:nvSpPr>
        <p:spPr>
          <a:xfrm>
            <a:off x="6781800" y="6400800"/>
            <a:ext cx="1905000" cy="228600"/>
          </a:xfrm>
          <a:prstGeom prst="rect">
            <a:avLst/>
          </a:prstGeom>
        </p:spPr>
        <p:txBody>
          <a:bodyPr/>
          <a:lstStyle/>
          <a:p>
            <a:fld id="{6FC7387B-9B8D-4AF2-B29E-3A426EAB523F}" type="slidenum">
              <a:rPr lang="en-US" altLang="en-US" smtClean="0"/>
              <a:pPr/>
              <a:t>11</a:t>
            </a:fld>
            <a:endParaRPr lang="en-US" altLang="en-US" smtClean="0"/>
          </a:p>
        </p:txBody>
      </p:sp>
      <p:sp>
        <p:nvSpPr>
          <p:cNvPr id="17413" name="TextBox 4"/>
          <p:cNvSpPr txBox="1">
            <a:spLocks noChangeArrowheads="1"/>
          </p:cNvSpPr>
          <p:nvPr/>
        </p:nvSpPr>
        <p:spPr bwMode="auto">
          <a:xfrm>
            <a:off x="7620000" y="-33338"/>
            <a:ext cx="968375" cy="338138"/>
          </a:xfrm>
          <a:prstGeom prst="rect">
            <a:avLst/>
          </a:prstGeom>
          <a:noFill/>
          <a:ln w="9525">
            <a:noFill/>
            <a:miter lim="800000"/>
            <a:headEnd/>
            <a:tailEnd/>
          </a:ln>
        </p:spPr>
        <p:txBody>
          <a:bodyPr wrap="none" anchor="ctr">
            <a:spAutoFit/>
          </a:bodyPr>
          <a:lstStyle/>
          <a:p>
            <a:r>
              <a:rPr lang="en-US" altLang="en-US" sz="1600">
                <a:solidFill>
                  <a:srgbClr val="FBFCFF"/>
                </a:solidFill>
                <a:latin typeface="Lucida Sans" pitchFamily="34" charset="0"/>
                <a:ea typeface="ＭＳ Ｐゴシック" pitchFamily="34" charset="-128"/>
                <a:cs typeface="Arial Unicode MS" pitchFamily="34" charset="-128"/>
              </a:rPr>
              <a:t>Sec. 1.3</a:t>
            </a:r>
          </a:p>
        </p:txBody>
      </p:sp>
    </p:spTree>
    <p:extLst>
      <p:ext uri="{BB962C8B-B14F-4D97-AF65-F5344CB8AC3E}">
        <p14:creationId xmlns:p14="http://schemas.microsoft.com/office/powerpoint/2010/main" val="4923817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Slide Number Placeholder 4"/>
          <p:cNvSpPr>
            <a:spLocks noGrp="1"/>
          </p:cNvSpPr>
          <p:nvPr>
            <p:ph type="sldNum" sz="quarter" idx="4294967295"/>
          </p:nvPr>
        </p:nvSpPr>
        <p:spPr>
          <a:xfrm>
            <a:off x="6781800" y="6400800"/>
            <a:ext cx="1905000" cy="228600"/>
          </a:xfrm>
          <a:prstGeom prst="rect">
            <a:avLst/>
          </a:prstGeom>
          <a:noFill/>
        </p:spPr>
        <p:txBody>
          <a:bodyPr/>
          <a:lstStyle/>
          <a:p>
            <a:fld id="{E0883F88-C214-4240-B7AE-3384EF1DDAEB}" type="slidenum">
              <a:rPr lang="en-US"/>
              <a:pPr/>
              <a:t>12</a:t>
            </a:fld>
            <a:endParaRPr lang="en-US"/>
          </a:p>
        </p:txBody>
      </p:sp>
      <p:sp>
        <p:nvSpPr>
          <p:cNvPr id="22532" name="Rectangle 2"/>
          <p:cNvSpPr>
            <a:spLocks noGrp="1" noChangeArrowheads="1"/>
          </p:cNvSpPr>
          <p:nvPr>
            <p:ph type="title"/>
          </p:nvPr>
        </p:nvSpPr>
        <p:spPr>
          <a:xfrm>
            <a:off x="441649" y="634481"/>
            <a:ext cx="7772400" cy="772886"/>
          </a:xfrm>
        </p:spPr>
        <p:txBody>
          <a:bodyPr/>
          <a:lstStyle/>
          <a:p>
            <a:r>
              <a:rPr lang="en-US" dirty="0" smtClean="0"/>
              <a:t>Basic Automatic Indexing</a:t>
            </a:r>
          </a:p>
        </p:txBody>
      </p:sp>
      <p:sp>
        <p:nvSpPr>
          <p:cNvPr id="144387" name="Rectangle 3"/>
          <p:cNvSpPr>
            <a:spLocks noGrp="1" noChangeArrowheads="1"/>
          </p:cNvSpPr>
          <p:nvPr>
            <p:ph type="body" idx="1"/>
          </p:nvPr>
        </p:nvSpPr>
        <p:spPr>
          <a:xfrm>
            <a:off x="685800" y="1828800"/>
            <a:ext cx="7772400" cy="4800600"/>
          </a:xfrm>
        </p:spPr>
        <p:txBody>
          <a:bodyPr/>
          <a:lstStyle/>
          <a:p>
            <a:pPr marL="457200" indent="-457200">
              <a:buFont typeface="+mj-lt"/>
              <a:buAutoNum type="arabicPeriod"/>
              <a:defRPr/>
            </a:pPr>
            <a:r>
              <a:rPr lang="en-US" dirty="0" smtClean="0"/>
              <a:t>Parse documents to recognize structure </a:t>
            </a:r>
          </a:p>
          <a:p>
            <a:pPr lvl="1">
              <a:defRPr/>
            </a:pPr>
            <a:r>
              <a:rPr lang="en-US" dirty="0" smtClean="0"/>
              <a:t>e.g. title, date, other fields </a:t>
            </a:r>
          </a:p>
          <a:p>
            <a:pPr marL="457200" indent="-457200">
              <a:buFont typeface="+mj-lt"/>
              <a:buAutoNum type="arabicPeriod"/>
              <a:defRPr/>
            </a:pPr>
            <a:r>
              <a:rPr lang="en-US" dirty="0" smtClean="0"/>
              <a:t>Scan for word tokens (Tokenization)</a:t>
            </a:r>
          </a:p>
          <a:p>
            <a:pPr lvl="1">
              <a:defRPr/>
            </a:pPr>
            <a:r>
              <a:rPr lang="en-US" dirty="0" smtClean="0"/>
              <a:t>lexical analysis using finite state automata</a:t>
            </a:r>
          </a:p>
          <a:p>
            <a:pPr lvl="1">
              <a:defRPr/>
            </a:pPr>
            <a:r>
              <a:rPr lang="en-US" dirty="0" smtClean="0"/>
              <a:t>numbers, special characters, hyphenation, capitalization, etc. </a:t>
            </a:r>
          </a:p>
          <a:p>
            <a:pPr lvl="1">
              <a:defRPr/>
            </a:pPr>
            <a:r>
              <a:rPr lang="en-US" dirty="0" smtClean="0"/>
              <a:t>languages like Chinese need </a:t>
            </a:r>
            <a:r>
              <a:rPr lang="en-US" i="1" dirty="0" smtClean="0"/>
              <a:t>segmentation</a:t>
            </a:r>
            <a:r>
              <a:rPr lang="en-US" dirty="0" smtClean="0"/>
              <a:t> since there is not explicit word separation</a:t>
            </a:r>
          </a:p>
          <a:p>
            <a:pPr lvl="1">
              <a:defRPr/>
            </a:pPr>
            <a:r>
              <a:rPr lang="en-US" dirty="0" smtClean="0"/>
              <a:t>record positional information for </a:t>
            </a:r>
            <a:r>
              <a:rPr lang="en-US" i="1" dirty="0" smtClean="0"/>
              <a:t>proximity</a:t>
            </a:r>
            <a:r>
              <a:rPr lang="en-US" dirty="0" smtClean="0"/>
              <a:t> operators </a:t>
            </a:r>
          </a:p>
          <a:p>
            <a:pPr marL="457200" indent="-457200">
              <a:buFont typeface="+mj-lt"/>
              <a:buAutoNum type="arabicPeriod"/>
              <a:defRPr/>
            </a:pPr>
            <a:r>
              <a:rPr lang="en-US" i="1" dirty="0" err="1" smtClean="0"/>
              <a:t>Stopword</a:t>
            </a:r>
            <a:r>
              <a:rPr lang="en-US" dirty="0" smtClean="0"/>
              <a:t> removal </a:t>
            </a:r>
          </a:p>
          <a:p>
            <a:pPr lvl="1">
              <a:defRPr/>
            </a:pPr>
            <a:r>
              <a:rPr lang="en-US" dirty="0" smtClean="0"/>
              <a:t>based on short list of common words such as “the”, “and”, “or” </a:t>
            </a:r>
          </a:p>
          <a:p>
            <a:pPr lvl="1">
              <a:defRPr/>
            </a:pPr>
            <a:r>
              <a:rPr lang="en-US" dirty="0" smtClean="0"/>
              <a:t>saves storage overhead of very long indexes </a:t>
            </a:r>
          </a:p>
          <a:p>
            <a:pPr lvl="1">
              <a:defRPr/>
            </a:pPr>
            <a:r>
              <a:rPr lang="en-US" dirty="0" smtClean="0"/>
              <a:t>can be dangerous (e.g. “Mr. The”, “and-or gates”)</a:t>
            </a:r>
          </a:p>
          <a:p>
            <a:pPr>
              <a:defRPr/>
            </a:pPr>
            <a:endParaRPr lang="en-US" dirty="0" smtClean="0"/>
          </a:p>
        </p:txBody>
      </p:sp>
    </p:spTree>
    <p:extLst>
      <p:ext uri="{BB962C8B-B14F-4D97-AF65-F5344CB8AC3E}">
        <p14:creationId xmlns:p14="http://schemas.microsoft.com/office/powerpoint/2010/main" val="244825554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438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4387">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4387">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4387">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4387">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4387">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4387">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44387">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4438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Slide Number Placeholder 4"/>
          <p:cNvSpPr>
            <a:spLocks noGrp="1"/>
          </p:cNvSpPr>
          <p:nvPr>
            <p:ph type="sldNum" sz="quarter" idx="4294967295"/>
          </p:nvPr>
        </p:nvSpPr>
        <p:spPr>
          <a:xfrm>
            <a:off x="6781800" y="6400800"/>
            <a:ext cx="1905000" cy="228600"/>
          </a:xfrm>
          <a:prstGeom prst="rect">
            <a:avLst/>
          </a:prstGeom>
          <a:noFill/>
        </p:spPr>
        <p:txBody>
          <a:bodyPr/>
          <a:lstStyle/>
          <a:p>
            <a:fld id="{B8081EA7-D285-4BC1-B79E-7D23AB2249C4}" type="slidenum">
              <a:rPr lang="en-US"/>
              <a:pPr/>
              <a:t>13</a:t>
            </a:fld>
            <a:endParaRPr lang="en-US"/>
          </a:p>
        </p:txBody>
      </p:sp>
      <p:sp>
        <p:nvSpPr>
          <p:cNvPr id="23556" name="Rectangle 2"/>
          <p:cNvSpPr>
            <a:spLocks noGrp="1" noChangeArrowheads="1"/>
          </p:cNvSpPr>
          <p:nvPr>
            <p:ph type="title"/>
          </p:nvPr>
        </p:nvSpPr>
        <p:spPr>
          <a:xfrm>
            <a:off x="414046" y="710682"/>
            <a:ext cx="7886700" cy="700089"/>
          </a:xfrm>
        </p:spPr>
        <p:txBody>
          <a:bodyPr/>
          <a:lstStyle/>
          <a:p>
            <a:r>
              <a:rPr lang="en-US" dirty="0" smtClean="0"/>
              <a:t>Basic Automatic Indexing</a:t>
            </a:r>
          </a:p>
        </p:txBody>
      </p:sp>
      <p:sp>
        <p:nvSpPr>
          <p:cNvPr id="145411" name="Rectangle 3"/>
          <p:cNvSpPr>
            <a:spLocks noGrp="1" noChangeArrowheads="1"/>
          </p:cNvSpPr>
          <p:nvPr>
            <p:ph type="body" idx="1"/>
          </p:nvPr>
        </p:nvSpPr>
        <p:spPr>
          <a:xfrm>
            <a:off x="609600" y="1524000"/>
            <a:ext cx="7772400" cy="4343400"/>
          </a:xfrm>
        </p:spPr>
        <p:txBody>
          <a:bodyPr/>
          <a:lstStyle/>
          <a:p>
            <a:pPr marL="457200" indent="-457200">
              <a:buFont typeface="+mj-lt"/>
              <a:buAutoNum type="arabicPeriod" startAt="4"/>
              <a:defRPr/>
            </a:pPr>
            <a:r>
              <a:rPr lang="en-US" dirty="0" smtClean="0"/>
              <a:t>Stem words </a:t>
            </a:r>
          </a:p>
          <a:p>
            <a:pPr lvl="1">
              <a:defRPr/>
            </a:pPr>
            <a:r>
              <a:rPr lang="en-US" dirty="0" smtClean="0"/>
              <a:t>morphological processing to group word variants such as plurals </a:t>
            </a:r>
          </a:p>
          <a:p>
            <a:pPr lvl="1">
              <a:defRPr/>
            </a:pPr>
            <a:r>
              <a:rPr lang="en-US" dirty="0" smtClean="0"/>
              <a:t>better than string matching (e.g. </a:t>
            </a:r>
            <a:r>
              <a:rPr lang="en-US" dirty="0" err="1" smtClean="0"/>
              <a:t>comput</a:t>
            </a:r>
            <a:r>
              <a:rPr lang="en-US" dirty="0" smtClean="0"/>
              <a:t>*) </a:t>
            </a:r>
          </a:p>
          <a:p>
            <a:pPr lvl="1">
              <a:defRPr/>
            </a:pPr>
            <a:r>
              <a:rPr lang="en-US" dirty="0" smtClean="0"/>
              <a:t>can make mistakes but generally preferred </a:t>
            </a:r>
          </a:p>
          <a:p>
            <a:pPr marL="457200" indent="-457200">
              <a:buFont typeface="+mj-lt"/>
              <a:buAutoNum type="arabicPeriod" startAt="5"/>
              <a:defRPr/>
            </a:pPr>
            <a:r>
              <a:rPr lang="en-US" dirty="0" smtClean="0"/>
              <a:t>Weight words </a:t>
            </a:r>
          </a:p>
          <a:p>
            <a:pPr lvl="1">
              <a:defRPr/>
            </a:pPr>
            <a:r>
              <a:rPr lang="en-US" dirty="0" smtClean="0"/>
              <a:t>using frequency in documents and database </a:t>
            </a:r>
          </a:p>
          <a:p>
            <a:pPr lvl="1">
              <a:defRPr/>
            </a:pPr>
            <a:r>
              <a:rPr lang="en-US" dirty="0" smtClean="0"/>
              <a:t>frequency data is independent of retrieval model </a:t>
            </a:r>
          </a:p>
          <a:p>
            <a:pPr marL="457200" indent="-457200">
              <a:buFont typeface="+mj-lt"/>
              <a:buAutoNum type="arabicPeriod" startAt="6"/>
              <a:defRPr/>
            </a:pPr>
            <a:r>
              <a:rPr lang="en-US" dirty="0" smtClean="0"/>
              <a:t>Optional </a:t>
            </a:r>
          </a:p>
          <a:p>
            <a:pPr lvl="1">
              <a:defRPr/>
            </a:pPr>
            <a:r>
              <a:rPr lang="en-US" dirty="0" smtClean="0"/>
              <a:t>phrase indexing / positional indexing</a:t>
            </a:r>
          </a:p>
          <a:p>
            <a:pPr lvl="1">
              <a:defRPr/>
            </a:pPr>
            <a:r>
              <a:rPr lang="en-US" dirty="0" smtClean="0"/>
              <a:t>thesaurus classes  / concept indexing</a:t>
            </a:r>
          </a:p>
          <a:p>
            <a:pPr>
              <a:defRPr/>
            </a:pPr>
            <a:endParaRPr lang="en-US" dirty="0" smtClean="0"/>
          </a:p>
        </p:txBody>
      </p:sp>
    </p:spTree>
    <p:extLst>
      <p:ext uri="{BB962C8B-B14F-4D97-AF65-F5344CB8AC3E}">
        <p14:creationId xmlns:p14="http://schemas.microsoft.com/office/powerpoint/2010/main" val="2579702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5411">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5411">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5411">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5411">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5411">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541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Slide Number Placeholder 4"/>
          <p:cNvSpPr>
            <a:spLocks noGrp="1"/>
          </p:cNvSpPr>
          <p:nvPr>
            <p:ph type="sldNum" sz="quarter" idx="4294967295"/>
          </p:nvPr>
        </p:nvSpPr>
        <p:spPr>
          <a:xfrm>
            <a:off x="6781800" y="6400800"/>
            <a:ext cx="1905000" cy="228600"/>
          </a:xfrm>
          <a:prstGeom prst="rect">
            <a:avLst/>
          </a:prstGeom>
          <a:noFill/>
        </p:spPr>
        <p:txBody>
          <a:bodyPr/>
          <a:lstStyle/>
          <a:p>
            <a:fld id="{487D3B3C-9D70-49E8-98B9-53F3483C3DF9}" type="slidenum">
              <a:rPr lang="en-US" smtClean="0">
                <a:latin typeface="Times New Roman" charset="0"/>
              </a:rPr>
              <a:pPr/>
              <a:t>14</a:t>
            </a:fld>
            <a:endParaRPr lang="en-US" dirty="0" smtClean="0">
              <a:latin typeface="Times New Roman" charset="0"/>
            </a:endParaRPr>
          </a:p>
        </p:txBody>
      </p:sp>
      <p:sp>
        <p:nvSpPr>
          <p:cNvPr id="34820" name="Rectangle 2"/>
          <p:cNvSpPr>
            <a:spLocks noGrp="1" noChangeArrowheads="1"/>
          </p:cNvSpPr>
          <p:nvPr>
            <p:ph type="title"/>
          </p:nvPr>
        </p:nvSpPr>
        <p:spPr>
          <a:xfrm>
            <a:off x="461865" y="609600"/>
            <a:ext cx="7772400" cy="762000"/>
          </a:xfrm>
        </p:spPr>
        <p:txBody>
          <a:bodyPr/>
          <a:lstStyle/>
          <a:p>
            <a:r>
              <a:rPr lang="en-US" dirty="0" smtClean="0"/>
              <a:t>Tokenization: Lexical Analysis</a:t>
            </a:r>
          </a:p>
        </p:txBody>
      </p:sp>
      <p:sp>
        <p:nvSpPr>
          <p:cNvPr id="34821" name="Rectangle 3"/>
          <p:cNvSpPr>
            <a:spLocks noGrp="1" noChangeArrowheads="1"/>
          </p:cNvSpPr>
          <p:nvPr>
            <p:ph type="body" idx="1"/>
          </p:nvPr>
        </p:nvSpPr>
        <p:spPr>
          <a:xfrm>
            <a:off x="685800" y="1749490"/>
            <a:ext cx="7772400" cy="3736910"/>
          </a:xfrm>
        </p:spPr>
        <p:txBody>
          <a:bodyPr>
            <a:normAutofit/>
          </a:bodyPr>
          <a:lstStyle/>
          <a:p>
            <a:r>
              <a:rPr lang="en-US" dirty="0" smtClean="0"/>
              <a:t>The stream of characters must be converted into a stream of tokens</a:t>
            </a:r>
            <a:endParaRPr lang="en-US" sz="2800" dirty="0" smtClean="0"/>
          </a:p>
          <a:p>
            <a:pPr lvl="1"/>
            <a:r>
              <a:rPr lang="en-US" sz="2000" i="1" dirty="0" smtClean="0"/>
              <a:t>Tokens</a:t>
            </a:r>
            <a:r>
              <a:rPr lang="en-US" sz="2000" dirty="0" smtClean="0"/>
              <a:t> are groups of characters with collective significance/meaning</a:t>
            </a:r>
          </a:p>
          <a:p>
            <a:pPr lvl="1"/>
            <a:r>
              <a:rPr lang="en-US" sz="2000" dirty="0" smtClean="0"/>
              <a:t>This process must be applied to both the text stream (</a:t>
            </a:r>
            <a:r>
              <a:rPr lang="en-US" sz="2000" i="1" dirty="0" smtClean="0"/>
              <a:t>lexical analysis</a:t>
            </a:r>
            <a:r>
              <a:rPr lang="en-US" sz="2000" dirty="0" smtClean="0"/>
              <a:t>) and the query string (</a:t>
            </a:r>
            <a:r>
              <a:rPr lang="en-US" sz="2000" i="1" dirty="0" smtClean="0"/>
              <a:t>query processing</a:t>
            </a:r>
            <a:r>
              <a:rPr lang="en-US" sz="2000" dirty="0" smtClean="0"/>
              <a:t>).</a:t>
            </a:r>
          </a:p>
          <a:p>
            <a:pPr lvl="1"/>
            <a:r>
              <a:rPr lang="en-US" sz="2000" dirty="0" smtClean="0"/>
              <a:t>Often it also involves other preprocessing tasks such as, removing extra white-space, conversion to lowercase, date conversion, normalization, etc.</a:t>
            </a:r>
          </a:p>
          <a:p>
            <a:pPr lvl="1"/>
            <a:r>
              <a:rPr lang="en-US" sz="2000" dirty="0" smtClean="0"/>
              <a:t>It is also possible to recognize stop words during lexical analysis</a:t>
            </a:r>
          </a:p>
        </p:txBody>
      </p:sp>
    </p:spTree>
    <p:extLst>
      <p:ext uri="{BB962C8B-B14F-4D97-AF65-F5344CB8AC3E}">
        <p14:creationId xmlns:p14="http://schemas.microsoft.com/office/powerpoint/2010/main" val="34161050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Slide Number Placeholder 4"/>
          <p:cNvSpPr>
            <a:spLocks noGrp="1"/>
          </p:cNvSpPr>
          <p:nvPr>
            <p:ph type="sldNum" sz="quarter" idx="4294967295"/>
          </p:nvPr>
        </p:nvSpPr>
        <p:spPr>
          <a:xfrm>
            <a:off x="6781800" y="6400800"/>
            <a:ext cx="1905000" cy="228600"/>
          </a:xfrm>
          <a:prstGeom prst="rect">
            <a:avLst/>
          </a:prstGeom>
          <a:noFill/>
        </p:spPr>
        <p:txBody>
          <a:bodyPr/>
          <a:lstStyle/>
          <a:p>
            <a:fld id="{487D3B3C-9D70-49E8-98B9-53F3483C3DF9}" type="slidenum">
              <a:rPr lang="en-US" smtClean="0">
                <a:latin typeface="Times New Roman" charset="0"/>
              </a:rPr>
              <a:pPr/>
              <a:t>15</a:t>
            </a:fld>
            <a:endParaRPr lang="en-US" dirty="0" smtClean="0">
              <a:latin typeface="Times New Roman" charset="0"/>
            </a:endParaRPr>
          </a:p>
        </p:txBody>
      </p:sp>
      <p:sp>
        <p:nvSpPr>
          <p:cNvPr id="34820" name="Rectangle 2"/>
          <p:cNvSpPr>
            <a:spLocks noGrp="1" noChangeArrowheads="1"/>
          </p:cNvSpPr>
          <p:nvPr>
            <p:ph type="title"/>
          </p:nvPr>
        </p:nvSpPr>
        <p:spPr>
          <a:xfrm>
            <a:off x="489857" y="609600"/>
            <a:ext cx="7772400" cy="762000"/>
          </a:xfrm>
        </p:spPr>
        <p:txBody>
          <a:bodyPr/>
          <a:lstStyle/>
          <a:p>
            <a:r>
              <a:rPr lang="en-US" dirty="0" smtClean="0"/>
              <a:t>Tokenization: Lexical Analysis</a:t>
            </a:r>
          </a:p>
        </p:txBody>
      </p:sp>
      <p:sp>
        <p:nvSpPr>
          <p:cNvPr id="34821" name="Rectangle 3"/>
          <p:cNvSpPr>
            <a:spLocks noGrp="1" noChangeArrowheads="1"/>
          </p:cNvSpPr>
          <p:nvPr>
            <p:ph type="body" idx="1"/>
          </p:nvPr>
        </p:nvSpPr>
        <p:spPr>
          <a:xfrm>
            <a:off x="685800" y="1749490"/>
            <a:ext cx="7772400" cy="5029200"/>
          </a:xfrm>
        </p:spPr>
        <p:txBody>
          <a:bodyPr>
            <a:normAutofit/>
          </a:bodyPr>
          <a:lstStyle/>
          <a:p>
            <a:r>
              <a:rPr lang="en-US" dirty="0" smtClean="0"/>
              <a:t>Lexical analysis is costly</a:t>
            </a:r>
          </a:p>
          <a:p>
            <a:pPr lvl="1"/>
            <a:r>
              <a:rPr lang="en-US" sz="2000" dirty="0" smtClean="0"/>
              <a:t>as much as 50% of the computational cost of compilation</a:t>
            </a:r>
          </a:p>
          <a:p>
            <a:r>
              <a:rPr lang="en-US" dirty="0" smtClean="0"/>
              <a:t>Three approaches to implementing a lexical analyzer</a:t>
            </a:r>
          </a:p>
          <a:p>
            <a:pPr lvl="1"/>
            <a:r>
              <a:rPr lang="en-US" sz="2000" dirty="0" smtClean="0"/>
              <a:t>use an ad hoc algorithm</a:t>
            </a:r>
          </a:p>
          <a:p>
            <a:pPr lvl="1"/>
            <a:r>
              <a:rPr lang="en-US" sz="2000" dirty="0" smtClean="0"/>
              <a:t>use a lexical analyzer generators, e.g., the UNIX </a:t>
            </a:r>
            <a:r>
              <a:rPr lang="en-US" sz="2000" b="1" dirty="0" err="1" smtClean="0">
                <a:latin typeface="Courier New" pitchFamily="49" charset="0"/>
              </a:rPr>
              <a:t>lex</a:t>
            </a:r>
            <a:r>
              <a:rPr lang="en-US" sz="2000" dirty="0" smtClean="0"/>
              <a:t> tool, programming libraries, such as NLTK (Natural Lang. Tool Kit fro Python), etc.</a:t>
            </a:r>
          </a:p>
          <a:p>
            <a:pPr lvl="1"/>
            <a:r>
              <a:rPr lang="en-US" sz="2000" dirty="0" smtClean="0"/>
              <a:t>write a lexical analyzer as a finite state automata</a:t>
            </a:r>
          </a:p>
        </p:txBody>
      </p:sp>
    </p:spTree>
    <p:extLst>
      <p:ext uri="{BB962C8B-B14F-4D97-AF65-F5344CB8AC3E}">
        <p14:creationId xmlns:p14="http://schemas.microsoft.com/office/powerpoint/2010/main" val="22626883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368" y="680211"/>
            <a:ext cx="7886700" cy="673652"/>
          </a:xfrm>
        </p:spPr>
        <p:txBody>
          <a:bodyPr/>
          <a:lstStyle/>
          <a:p>
            <a:r>
              <a:rPr lang="en-US" dirty="0" smtClean="0"/>
              <a:t>Tokenization</a:t>
            </a:r>
            <a:endParaRPr lang="en-US" dirty="0"/>
          </a:p>
        </p:txBody>
      </p:sp>
      <p:sp>
        <p:nvSpPr>
          <p:cNvPr id="3" name="Content Placeholder 2"/>
          <p:cNvSpPr>
            <a:spLocks noGrp="1"/>
          </p:cNvSpPr>
          <p:nvPr>
            <p:ph idx="1"/>
          </p:nvPr>
        </p:nvSpPr>
        <p:spPr/>
        <p:txBody>
          <a:bodyPr/>
          <a:lstStyle/>
          <a:p>
            <a:r>
              <a:rPr lang="en-US" dirty="0" smtClean="0"/>
              <a:t>Break </a:t>
            </a:r>
            <a:r>
              <a:rPr lang="en-US" dirty="0"/>
              <a:t>a stream of text </a:t>
            </a:r>
            <a:r>
              <a:rPr lang="en-US" dirty="0" smtClean="0"/>
              <a:t>into meaningful units</a:t>
            </a:r>
          </a:p>
          <a:p>
            <a:pPr lvl="1"/>
            <a:r>
              <a:rPr lang="en-US" dirty="0" smtClean="0"/>
              <a:t>Tokens: </a:t>
            </a:r>
            <a:r>
              <a:rPr lang="en-US" dirty="0"/>
              <a:t>words, phrases, </a:t>
            </a:r>
            <a:r>
              <a:rPr lang="en-US" dirty="0" smtClean="0"/>
              <a:t>symbols</a:t>
            </a:r>
          </a:p>
          <a:p>
            <a:pPr lvl="1"/>
            <a:endParaRPr lang="en-US" dirty="0"/>
          </a:p>
          <a:p>
            <a:pPr lvl="1"/>
            <a:endParaRPr lang="en-US" dirty="0" smtClean="0"/>
          </a:p>
          <a:p>
            <a:pPr lvl="1"/>
            <a:endParaRPr lang="en-US" sz="3200" dirty="0"/>
          </a:p>
          <a:p>
            <a:pPr lvl="1"/>
            <a:endParaRPr lang="en-US" sz="3200" dirty="0"/>
          </a:p>
          <a:p>
            <a:pPr lvl="1"/>
            <a:endParaRPr lang="en-US" dirty="0" smtClean="0"/>
          </a:p>
          <a:p>
            <a:pPr lvl="1"/>
            <a:r>
              <a:rPr lang="en-US" dirty="0" smtClean="0"/>
              <a:t>Definition depends on language, corpus, or even context</a:t>
            </a:r>
            <a:endParaRPr lang="en-US" dirty="0"/>
          </a:p>
        </p:txBody>
      </p:sp>
      <p:sp>
        <p:nvSpPr>
          <p:cNvPr id="4" name="TextBox 3"/>
          <p:cNvSpPr txBox="1"/>
          <p:nvPr/>
        </p:nvSpPr>
        <p:spPr>
          <a:xfrm>
            <a:off x="1205204" y="2545701"/>
            <a:ext cx="5562600" cy="1754326"/>
          </a:xfrm>
          <a:prstGeom prst="rect">
            <a:avLst/>
          </a:prstGeom>
          <a:noFill/>
        </p:spPr>
        <p:txBody>
          <a:bodyPr wrap="square" rtlCol="0">
            <a:spAutoFit/>
          </a:bodyPr>
          <a:lstStyle/>
          <a:p>
            <a:pPr marL="285750" indent="-285750">
              <a:buFont typeface="Arial" panose="020B0604020202020204" pitchFamily="34" charset="0"/>
              <a:buChar char="•"/>
            </a:pPr>
            <a:r>
              <a:rPr lang="en-US" b="1" dirty="0" smtClean="0"/>
              <a:t>Input:</a:t>
            </a:r>
            <a:r>
              <a:rPr lang="en-US" dirty="0" smtClean="0"/>
              <a:t> It’s not straight-forward to perform so-called “tokenization.”  </a:t>
            </a:r>
          </a:p>
          <a:p>
            <a:pPr marL="285750" indent="-285750">
              <a:buFont typeface="Arial" panose="020B0604020202020204" pitchFamily="34" charset="0"/>
              <a:buChar char="•"/>
            </a:pPr>
            <a:r>
              <a:rPr lang="en-US" b="1" dirty="0" smtClean="0"/>
              <a:t>Output(1):</a:t>
            </a:r>
            <a:r>
              <a:rPr lang="en-US" dirty="0"/>
              <a:t> 'It’s', 'not', 'straight-forward', 'to', 'perform', 'so-called', '“tokenization.”' </a:t>
            </a:r>
            <a:endParaRPr lang="en-US" dirty="0" smtClean="0"/>
          </a:p>
          <a:p>
            <a:pPr marL="285750" indent="-285750">
              <a:buFont typeface="Arial" panose="020B0604020202020204" pitchFamily="34" charset="0"/>
              <a:buChar char="•"/>
            </a:pPr>
            <a:r>
              <a:rPr lang="en-US" b="1" dirty="0" smtClean="0"/>
              <a:t>Output(2):</a:t>
            </a:r>
            <a:r>
              <a:rPr lang="en-US" dirty="0" smtClean="0"/>
              <a:t> </a:t>
            </a:r>
            <a:r>
              <a:rPr lang="en-US" dirty="0"/>
              <a:t>'It', '’', 's', 'not', 'straight', '-', 'forward, 'to', 'perform', 'so', '-', 'called', ‘“', 'tokenization', '.', </a:t>
            </a:r>
            <a:r>
              <a:rPr lang="en-US" dirty="0" smtClean="0"/>
              <a:t>'”‘</a:t>
            </a:r>
            <a:endParaRPr lang="en-US" b="1" dirty="0"/>
          </a:p>
        </p:txBody>
      </p:sp>
      <p:sp>
        <p:nvSpPr>
          <p:cNvPr id="7" name="Slide Number Placeholder 6"/>
          <p:cNvSpPr>
            <a:spLocks noGrp="1"/>
          </p:cNvSpPr>
          <p:nvPr>
            <p:ph type="sldNum" sz="quarter" idx="12"/>
          </p:nvPr>
        </p:nvSpPr>
        <p:spPr/>
        <p:txBody>
          <a:bodyPr/>
          <a:lstStyle/>
          <a:p>
            <a:fld id="{93582EC2-63CB-4149-BC8B-E4DB3A07B74B}" type="slidenum">
              <a:rPr lang="en-US" smtClean="0"/>
              <a:t>16</a:t>
            </a:fld>
            <a:endParaRPr lang="en-US"/>
          </a:p>
        </p:txBody>
      </p:sp>
    </p:spTree>
    <p:extLst>
      <p:ext uri="{BB962C8B-B14F-4D97-AF65-F5344CB8AC3E}">
        <p14:creationId xmlns:p14="http://schemas.microsoft.com/office/powerpoint/2010/main" val="21769173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28726"/>
            <a:ext cx="7886700" cy="645660"/>
          </a:xfrm>
        </p:spPr>
        <p:txBody>
          <a:bodyPr/>
          <a:lstStyle/>
          <a:p>
            <a:r>
              <a:rPr lang="en-US" dirty="0"/>
              <a:t>Tokenization</a:t>
            </a:r>
          </a:p>
        </p:txBody>
      </p:sp>
      <p:sp>
        <p:nvSpPr>
          <p:cNvPr id="3" name="Content Placeholder 2"/>
          <p:cNvSpPr>
            <a:spLocks noGrp="1"/>
          </p:cNvSpPr>
          <p:nvPr>
            <p:ph idx="1"/>
          </p:nvPr>
        </p:nvSpPr>
        <p:spPr>
          <a:xfrm>
            <a:off x="457200" y="1600200"/>
            <a:ext cx="8229600" cy="4876800"/>
          </a:xfrm>
        </p:spPr>
        <p:txBody>
          <a:bodyPr>
            <a:normAutofit/>
          </a:bodyPr>
          <a:lstStyle/>
          <a:p>
            <a:r>
              <a:rPr lang="en-US" sz="2800" dirty="0" smtClean="0"/>
              <a:t>Solutions</a:t>
            </a:r>
          </a:p>
          <a:p>
            <a:pPr lvl="1"/>
            <a:r>
              <a:rPr lang="en-US" sz="2000" dirty="0" smtClean="0"/>
              <a:t>Regular expression</a:t>
            </a:r>
          </a:p>
          <a:p>
            <a:pPr lvl="2"/>
            <a:r>
              <a:rPr lang="en-US" sz="1600" dirty="0" smtClean="0"/>
              <a:t>[\w]+: so-called -&gt; ‘so’, ‘called’</a:t>
            </a:r>
          </a:p>
          <a:p>
            <a:pPr lvl="2"/>
            <a:r>
              <a:rPr lang="en-US" sz="1600" dirty="0" smtClean="0"/>
              <a:t>[\S]+: It’s -&gt; ‘It’s’ instead of ‘It’, ‘’s’</a:t>
            </a:r>
          </a:p>
          <a:p>
            <a:pPr lvl="1"/>
            <a:r>
              <a:rPr lang="en-US" sz="2000" dirty="0" smtClean="0"/>
              <a:t>Statistical methods</a:t>
            </a:r>
          </a:p>
          <a:p>
            <a:pPr lvl="2"/>
            <a:r>
              <a:rPr lang="en-US" sz="1600" dirty="0" smtClean="0"/>
              <a:t>Explore rich features to decide where is the boundary of a word</a:t>
            </a:r>
          </a:p>
          <a:p>
            <a:pPr lvl="3"/>
            <a:r>
              <a:rPr lang="en-US" sz="1400" dirty="0" smtClean="0"/>
              <a:t>Apache </a:t>
            </a:r>
            <a:r>
              <a:rPr lang="en-US" sz="1400" dirty="0" err="1" smtClean="0"/>
              <a:t>OpenNLP</a:t>
            </a:r>
            <a:r>
              <a:rPr lang="en-US" sz="1400" dirty="0"/>
              <a:t> (</a:t>
            </a:r>
            <a:r>
              <a:rPr lang="en-US" sz="1400" dirty="0">
                <a:hlinkClick r:id="rId2"/>
              </a:rPr>
              <a:t>http://opennlp.apache.org</a:t>
            </a:r>
            <a:r>
              <a:rPr lang="en-US" sz="1400" dirty="0" smtClean="0">
                <a:hlinkClick r:id="rId2"/>
              </a:rPr>
              <a:t>/</a:t>
            </a:r>
            <a:r>
              <a:rPr lang="en-US" sz="1400" dirty="0" smtClean="0"/>
              <a:t>)</a:t>
            </a:r>
          </a:p>
          <a:p>
            <a:pPr lvl="3"/>
            <a:r>
              <a:rPr lang="en-US" sz="1400" dirty="0"/>
              <a:t>Stanford NLP Parser (</a:t>
            </a:r>
            <a:r>
              <a:rPr lang="en-US" sz="1400" dirty="0">
                <a:hlinkClick r:id="rId3"/>
              </a:rPr>
              <a:t>http://nlp.stanford.edu/software/lex-parser.shtml</a:t>
            </a:r>
            <a:r>
              <a:rPr lang="en-US" sz="1400" dirty="0"/>
              <a:t>) </a:t>
            </a:r>
            <a:endParaRPr lang="en-US" sz="1400" dirty="0" smtClean="0"/>
          </a:p>
          <a:p>
            <a:pPr lvl="2"/>
            <a:r>
              <a:rPr lang="en-US" sz="1600" dirty="0" smtClean="0"/>
              <a:t>Online Demo</a:t>
            </a:r>
          </a:p>
          <a:p>
            <a:pPr lvl="3"/>
            <a:r>
              <a:rPr lang="en-US" sz="1400" dirty="0" smtClean="0"/>
              <a:t>Stanford (</a:t>
            </a:r>
            <a:r>
              <a:rPr lang="en-US" sz="1400" dirty="0" smtClean="0">
                <a:hlinkClick r:id="rId4"/>
              </a:rPr>
              <a:t>http</a:t>
            </a:r>
            <a:r>
              <a:rPr lang="en-US" sz="1400" dirty="0">
                <a:hlinkClick r:id="rId4"/>
              </a:rPr>
              <a:t>://nlp.stanford.edu:8080/parser/index.jsp</a:t>
            </a:r>
            <a:r>
              <a:rPr lang="en-US" sz="1400" dirty="0" smtClean="0"/>
              <a:t>) </a:t>
            </a:r>
          </a:p>
          <a:p>
            <a:pPr lvl="3"/>
            <a:r>
              <a:rPr lang="en-US" sz="1400" dirty="0" smtClean="0"/>
              <a:t>UIUC (</a:t>
            </a:r>
            <a:r>
              <a:rPr lang="en-US" sz="1400" dirty="0">
                <a:hlinkClick r:id="rId5"/>
              </a:rPr>
              <a:t>http://cogcomp.cs.illinois.edu/curator/demo/index.html</a:t>
            </a:r>
            <a:r>
              <a:rPr lang="en-US" sz="1400" dirty="0" smtClean="0"/>
              <a:t>) </a:t>
            </a:r>
            <a:endParaRPr lang="en-US" sz="1400" dirty="0"/>
          </a:p>
        </p:txBody>
      </p:sp>
      <p:sp>
        <p:nvSpPr>
          <p:cNvPr id="6" name="Slide Number Placeholder 5"/>
          <p:cNvSpPr>
            <a:spLocks noGrp="1"/>
          </p:cNvSpPr>
          <p:nvPr>
            <p:ph type="sldNum" sz="quarter" idx="12"/>
          </p:nvPr>
        </p:nvSpPr>
        <p:spPr/>
        <p:txBody>
          <a:bodyPr/>
          <a:lstStyle/>
          <a:p>
            <a:fld id="{93582EC2-63CB-4149-BC8B-E4DB3A07B74B}" type="slidenum">
              <a:rPr lang="en-US" smtClean="0"/>
              <a:t>17</a:t>
            </a:fld>
            <a:endParaRPr lang="en-US"/>
          </a:p>
        </p:txBody>
      </p:sp>
    </p:spTree>
    <p:extLst>
      <p:ext uri="{BB962C8B-B14F-4D97-AF65-F5344CB8AC3E}">
        <p14:creationId xmlns:p14="http://schemas.microsoft.com/office/powerpoint/2010/main" val="30051272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2"/>
          <p:cNvSpPr>
            <a:spLocks noChangeArrowheads="1"/>
          </p:cNvSpPr>
          <p:nvPr/>
        </p:nvSpPr>
        <p:spPr bwMode="auto">
          <a:xfrm>
            <a:off x="393700" y="673100"/>
            <a:ext cx="2286000" cy="1143000"/>
          </a:xfrm>
          <a:prstGeom prst="star16">
            <a:avLst>
              <a:gd name="adj" fmla="val 37500"/>
            </a:avLst>
          </a:prstGeom>
          <a:solidFill>
            <a:srgbClr val="FFCCFF"/>
          </a:solidFill>
          <a:ln w="50800">
            <a:solidFill>
              <a:schemeClr val="folHlink"/>
            </a:solidFill>
            <a:miter lim="800000"/>
            <a:headEnd/>
            <a:tailEnd/>
          </a:ln>
        </p:spPr>
        <p:txBody>
          <a:bodyPr wrap="none" anchor="ctr"/>
          <a:lstStyle/>
          <a:p>
            <a:endParaRPr lang="en-US"/>
          </a:p>
        </p:txBody>
      </p:sp>
      <p:sp>
        <p:nvSpPr>
          <p:cNvPr id="32771" name="Rectangle 3"/>
          <p:cNvSpPr>
            <a:spLocks noChangeArrowheads="1"/>
          </p:cNvSpPr>
          <p:nvPr/>
        </p:nvSpPr>
        <p:spPr bwMode="auto">
          <a:xfrm>
            <a:off x="769938" y="968375"/>
            <a:ext cx="1441450" cy="587375"/>
          </a:xfrm>
          <a:prstGeom prst="rect">
            <a:avLst/>
          </a:prstGeom>
          <a:noFill/>
          <a:ln w="9525">
            <a:noFill/>
            <a:miter lim="800000"/>
            <a:headEnd/>
            <a:tailEnd/>
          </a:ln>
        </p:spPr>
        <p:txBody>
          <a:bodyPr wrap="none" lIns="92075" tIns="46038" rIns="92075" bIns="46038">
            <a:spAutoFit/>
          </a:bodyPr>
          <a:lstStyle/>
          <a:p>
            <a:pPr algn="ctr">
              <a:lnSpc>
                <a:spcPct val="90000"/>
              </a:lnSpc>
            </a:pPr>
            <a:r>
              <a:rPr lang="en-US" sz="1800" b="1">
                <a:solidFill>
                  <a:schemeClr val="tx2"/>
                </a:solidFill>
                <a:latin typeface="Arial" charset="0"/>
              </a:rPr>
              <a:t>Information</a:t>
            </a:r>
          </a:p>
          <a:p>
            <a:pPr algn="ctr">
              <a:lnSpc>
                <a:spcPct val="90000"/>
              </a:lnSpc>
            </a:pPr>
            <a:r>
              <a:rPr lang="en-US" sz="1800" b="1">
                <a:solidFill>
                  <a:schemeClr val="tx2"/>
                </a:solidFill>
                <a:latin typeface="Arial" charset="0"/>
              </a:rPr>
              <a:t>need</a:t>
            </a:r>
          </a:p>
        </p:txBody>
      </p:sp>
      <p:sp>
        <p:nvSpPr>
          <p:cNvPr id="32772" name="AutoShape 5"/>
          <p:cNvSpPr>
            <a:spLocks noChangeArrowheads="1"/>
          </p:cNvSpPr>
          <p:nvPr/>
        </p:nvSpPr>
        <p:spPr bwMode="auto">
          <a:xfrm>
            <a:off x="5727700" y="2882900"/>
            <a:ext cx="1382713" cy="598488"/>
          </a:xfrm>
          <a:prstGeom prst="cube">
            <a:avLst>
              <a:gd name="adj" fmla="val 24995"/>
            </a:avLst>
          </a:prstGeom>
          <a:noFill/>
          <a:ln w="50800">
            <a:solidFill>
              <a:schemeClr val="accent2"/>
            </a:solidFill>
            <a:miter lim="800000"/>
            <a:headEnd/>
            <a:tailEnd/>
          </a:ln>
        </p:spPr>
        <p:txBody>
          <a:bodyPr wrap="none" anchor="ctr"/>
          <a:lstStyle/>
          <a:p>
            <a:endParaRPr lang="en-US"/>
          </a:p>
        </p:txBody>
      </p:sp>
      <p:sp>
        <p:nvSpPr>
          <p:cNvPr id="32773" name="Rectangle 6"/>
          <p:cNvSpPr>
            <a:spLocks noChangeArrowheads="1"/>
          </p:cNvSpPr>
          <p:nvPr/>
        </p:nvSpPr>
        <p:spPr bwMode="auto">
          <a:xfrm>
            <a:off x="5910263" y="3086100"/>
            <a:ext cx="847725" cy="366713"/>
          </a:xfrm>
          <a:prstGeom prst="rect">
            <a:avLst/>
          </a:prstGeom>
          <a:noFill/>
          <a:ln w="9525">
            <a:noFill/>
            <a:miter lim="800000"/>
            <a:headEnd/>
            <a:tailEnd/>
          </a:ln>
        </p:spPr>
        <p:txBody>
          <a:bodyPr wrap="none" lIns="92075" tIns="46038" rIns="92075" bIns="46038">
            <a:spAutoFit/>
          </a:bodyPr>
          <a:lstStyle/>
          <a:p>
            <a:pPr algn="l">
              <a:lnSpc>
                <a:spcPct val="90000"/>
              </a:lnSpc>
            </a:pPr>
            <a:r>
              <a:rPr lang="en-US" sz="2000" b="1">
                <a:solidFill>
                  <a:schemeClr val="tx2"/>
                </a:solidFill>
                <a:latin typeface="Arial" charset="0"/>
              </a:rPr>
              <a:t>Index</a:t>
            </a:r>
          </a:p>
        </p:txBody>
      </p:sp>
      <p:sp>
        <p:nvSpPr>
          <p:cNvPr id="32774" name="AutoShape 8"/>
          <p:cNvSpPr>
            <a:spLocks noChangeArrowheads="1"/>
          </p:cNvSpPr>
          <p:nvPr/>
        </p:nvSpPr>
        <p:spPr bwMode="auto">
          <a:xfrm>
            <a:off x="5575300" y="1816100"/>
            <a:ext cx="1752600" cy="444500"/>
          </a:xfrm>
          <a:prstGeom prst="roundRect">
            <a:avLst>
              <a:gd name="adj" fmla="val 12495"/>
            </a:avLst>
          </a:prstGeom>
          <a:noFill/>
          <a:ln w="50800">
            <a:solidFill>
              <a:schemeClr val="accent2"/>
            </a:solidFill>
            <a:round/>
            <a:headEnd/>
            <a:tailEnd/>
          </a:ln>
        </p:spPr>
        <p:txBody>
          <a:bodyPr wrap="none" anchor="ctr"/>
          <a:lstStyle/>
          <a:p>
            <a:pPr algn="ctr"/>
            <a:endParaRPr lang="en-US">
              <a:solidFill>
                <a:schemeClr val="accent2"/>
              </a:solidFill>
            </a:endParaRPr>
          </a:p>
        </p:txBody>
      </p:sp>
      <p:sp>
        <p:nvSpPr>
          <p:cNvPr id="32775" name="Rectangle 9"/>
          <p:cNvSpPr>
            <a:spLocks noChangeArrowheads="1"/>
          </p:cNvSpPr>
          <p:nvPr/>
        </p:nvSpPr>
        <p:spPr bwMode="auto">
          <a:xfrm>
            <a:off x="5630863" y="1846263"/>
            <a:ext cx="1652587" cy="366712"/>
          </a:xfrm>
          <a:prstGeom prst="rect">
            <a:avLst/>
          </a:prstGeom>
          <a:noFill/>
          <a:ln w="9525">
            <a:noFill/>
            <a:miter lim="800000"/>
            <a:headEnd/>
            <a:tailEnd/>
          </a:ln>
        </p:spPr>
        <p:txBody>
          <a:bodyPr wrap="none" lIns="92075" tIns="46038" rIns="92075" bIns="46038">
            <a:spAutoFit/>
          </a:bodyPr>
          <a:lstStyle/>
          <a:p>
            <a:pPr algn="l">
              <a:lnSpc>
                <a:spcPct val="90000"/>
              </a:lnSpc>
            </a:pPr>
            <a:r>
              <a:rPr lang="en-US" sz="2000" b="1">
                <a:solidFill>
                  <a:schemeClr val="tx2"/>
                </a:solidFill>
                <a:latin typeface="Arial" charset="0"/>
              </a:rPr>
              <a:t>Pre-process</a:t>
            </a:r>
          </a:p>
        </p:txBody>
      </p:sp>
      <p:sp>
        <p:nvSpPr>
          <p:cNvPr id="32776" name="AutoShape 11"/>
          <p:cNvSpPr>
            <a:spLocks noChangeArrowheads="1"/>
          </p:cNvSpPr>
          <p:nvPr/>
        </p:nvSpPr>
        <p:spPr bwMode="auto">
          <a:xfrm>
            <a:off x="838200" y="3060700"/>
            <a:ext cx="1473200" cy="419100"/>
          </a:xfrm>
          <a:prstGeom prst="roundRect">
            <a:avLst>
              <a:gd name="adj" fmla="val 12495"/>
            </a:avLst>
          </a:prstGeom>
          <a:noFill/>
          <a:ln w="50800">
            <a:solidFill>
              <a:srgbClr val="FF9900"/>
            </a:solidFill>
            <a:round/>
            <a:headEnd/>
            <a:tailEnd/>
          </a:ln>
        </p:spPr>
        <p:txBody>
          <a:bodyPr wrap="none" anchor="ctr"/>
          <a:lstStyle/>
          <a:p>
            <a:endParaRPr lang="en-US"/>
          </a:p>
        </p:txBody>
      </p:sp>
      <p:sp>
        <p:nvSpPr>
          <p:cNvPr id="32777" name="Rectangle 12"/>
          <p:cNvSpPr>
            <a:spLocks noChangeArrowheads="1"/>
          </p:cNvSpPr>
          <p:nvPr/>
        </p:nvSpPr>
        <p:spPr bwMode="auto">
          <a:xfrm>
            <a:off x="1125538" y="3082925"/>
            <a:ext cx="1117600" cy="366713"/>
          </a:xfrm>
          <a:prstGeom prst="rect">
            <a:avLst/>
          </a:prstGeom>
          <a:noFill/>
          <a:ln w="9525">
            <a:noFill/>
            <a:miter lim="800000"/>
            <a:headEnd/>
            <a:tailEnd/>
          </a:ln>
        </p:spPr>
        <p:txBody>
          <a:bodyPr lIns="92075" tIns="46038" rIns="92075" bIns="46038">
            <a:spAutoFit/>
          </a:bodyPr>
          <a:lstStyle/>
          <a:p>
            <a:pPr algn="l">
              <a:lnSpc>
                <a:spcPct val="90000"/>
              </a:lnSpc>
            </a:pPr>
            <a:r>
              <a:rPr lang="en-US" sz="2000" b="1">
                <a:solidFill>
                  <a:schemeClr val="tx2"/>
                </a:solidFill>
                <a:latin typeface="Arial" charset="0"/>
              </a:rPr>
              <a:t>Parse</a:t>
            </a:r>
          </a:p>
        </p:txBody>
      </p:sp>
      <p:sp>
        <p:nvSpPr>
          <p:cNvPr id="32778" name="Line 13"/>
          <p:cNvSpPr>
            <a:spLocks noChangeShapeType="1"/>
          </p:cNvSpPr>
          <p:nvPr/>
        </p:nvSpPr>
        <p:spPr bwMode="auto">
          <a:xfrm rot="-4432679">
            <a:off x="6408737" y="1287463"/>
            <a:ext cx="695325" cy="228600"/>
          </a:xfrm>
          <a:prstGeom prst="line">
            <a:avLst/>
          </a:prstGeom>
          <a:noFill/>
          <a:ln w="50800">
            <a:solidFill>
              <a:srgbClr val="FF66CC"/>
            </a:solidFill>
            <a:round/>
            <a:headEnd type="stealth" w="med" len="lg"/>
            <a:tailEnd type="none" w="sm" len="sm"/>
          </a:ln>
        </p:spPr>
        <p:txBody>
          <a:bodyPr wrap="none" anchor="ctr"/>
          <a:lstStyle/>
          <a:p>
            <a:endParaRPr lang="en-US"/>
          </a:p>
        </p:txBody>
      </p:sp>
      <p:sp>
        <p:nvSpPr>
          <p:cNvPr id="32779" name="Line 14"/>
          <p:cNvSpPr>
            <a:spLocks noChangeShapeType="1"/>
          </p:cNvSpPr>
          <p:nvPr/>
        </p:nvSpPr>
        <p:spPr bwMode="auto">
          <a:xfrm rot="-1785862" flipH="1" flipV="1">
            <a:off x="2603500" y="3082925"/>
            <a:ext cx="655638" cy="360363"/>
          </a:xfrm>
          <a:prstGeom prst="line">
            <a:avLst/>
          </a:prstGeom>
          <a:noFill/>
          <a:ln w="50800">
            <a:solidFill>
              <a:srgbClr val="FF66CC"/>
            </a:solidFill>
            <a:round/>
            <a:headEnd type="stealth" w="med" len="lg"/>
            <a:tailEnd type="none" w="sm" len="sm"/>
          </a:ln>
        </p:spPr>
        <p:txBody>
          <a:bodyPr wrap="none" anchor="ctr"/>
          <a:lstStyle/>
          <a:p>
            <a:endParaRPr lang="en-US"/>
          </a:p>
        </p:txBody>
      </p:sp>
      <p:grpSp>
        <p:nvGrpSpPr>
          <p:cNvPr id="32780" name="Group 15"/>
          <p:cNvGrpSpPr>
            <a:grpSpLocks/>
          </p:cNvGrpSpPr>
          <p:nvPr/>
        </p:nvGrpSpPr>
        <p:grpSpPr bwMode="auto">
          <a:xfrm>
            <a:off x="4508500" y="5245100"/>
            <a:ext cx="1279525" cy="1054100"/>
            <a:chOff x="2555" y="1622"/>
            <a:chExt cx="806" cy="664"/>
          </a:xfrm>
        </p:grpSpPr>
        <p:grpSp>
          <p:nvGrpSpPr>
            <p:cNvPr id="32800" name="Group 16"/>
            <p:cNvGrpSpPr>
              <a:grpSpLocks/>
            </p:cNvGrpSpPr>
            <p:nvPr/>
          </p:nvGrpSpPr>
          <p:grpSpPr bwMode="auto">
            <a:xfrm>
              <a:off x="2555" y="1622"/>
              <a:ext cx="806" cy="664"/>
              <a:chOff x="2555" y="1622"/>
              <a:chExt cx="806" cy="664"/>
            </a:xfrm>
          </p:grpSpPr>
          <p:grpSp>
            <p:nvGrpSpPr>
              <p:cNvPr id="32807" name="Group 17"/>
              <p:cNvGrpSpPr>
                <a:grpSpLocks/>
              </p:cNvGrpSpPr>
              <p:nvPr/>
            </p:nvGrpSpPr>
            <p:grpSpPr bwMode="auto">
              <a:xfrm>
                <a:off x="2619" y="1622"/>
                <a:ext cx="742" cy="586"/>
                <a:chOff x="2619" y="1622"/>
                <a:chExt cx="742" cy="586"/>
              </a:xfrm>
            </p:grpSpPr>
            <p:sp>
              <p:nvSpPr>
                <p:cNvPr id="32809" name="Freeform 18"/>
                <p:cNvSpPr>
                  <a:spLocks/>
                </p:cNvSpPr>
                <p:nvPr/>
              </p:nvSpPr>
              <p:spPr bwMode="auto">
                <a:xfrm>
                  <a:off x="2619" y="1622"/>
                  <a:ext cx="742" cy="586"/>
                </a:xfrm>
                <a:custGeom>
                  <a:avLst/>
                  <a:gdLst>
                    <a:gd name="T0" fmla="*/ 0 w 742"/>
                    <a:gd name="T1" fmla="*/ 0 h 586"/>
                    <a:gd name="T2" fmla="*/ 741 w 742"/>
                    <a:gd name="T3" fmla="*/ 0 h 586"/>
                    <a:gd name="T4" fmla="*/ 741 w 742"/>
                    <a:gd name="T5" fmla="*/ 585 h 586"/>
                    <a:gd name="T6" fmla="*/ 0 w 742"/>
                    <a:gd name="T7" fmla="*/ 585 h 586"/>
                    <a:gd name="T8" fmla="*/ 0 w 742"/>
                    <a:gd name="T9" fmla="*/ 0 h 586"/>
                    <a:gd name="T10" fmla="*/ 0 60000 65536"/>
                    <a:gd name="T11" fmla="*/ 0 60000 65536"/>
                    <a:gd name="T12" fmla="*/ 0 60000 65536"/>
                    <a:gd name="T13" fmla="*/ 0 60000 65536"/>
                    <a:gd name="T14" fmla="*/ 0 60000 65536"/>
                    <a:gd name="T15" fmla="*/ 0 w 742"/>
                    <a:gd name="T16" fmla="*/ 0 h 586"/>
                    <a:gd name="T17" fmla="*/ 742 w 742"/>
                    <a:gd name="T18" fmla="*/ 586 h 586"/>
                  </a:gdLst>
                  <a:ahLst/>
                  <a:cxnLst>
                    <a:cxn ang="T10">
                      <a:pos x="T0" y="T1"/>
                    </a:cxn>
                    <a:cxn ang="T11">
                      <a:pos x="T2" y="T3"/>
                    </a:cxn>
                    <a:cxn ang="T12">
                      <a:pos x="T4" y="T5"/>
                    </a:cxn>
                    <a:cxn ang="T13">
                      <a:pos x="T6" y="T7"/>
                    </a:cxn>
                    <a:cxn ang="T14">
                      <a:pos x="T8" y="T9"/>
                    </a:cxn>
                  </a:cxnLst>
                  <a:rect l="T15" t="T16" r="T17" b="T18"/>
                  <a:pathLst>
                    <a:path w="742" h="586">
                      <a:moveTo>
                        <a:pt x="0" y="0"/>
                      </a:moveTo>
                      <a:lnTo>
                        <a:pt x="741" y="0"/>
                      </a:lnTo>
                      <a:lnTo>
                        <a:pt x="741" y="585"/>
                      </a:lnTo>
                      <a:lnTo>
                        <a:pt x="0" y="585"/>
                      </a:lnTo>
                      <a:lnTo>
                        <a:pt x="0" y="0"/>
                      </a:lnTo>
                    </a:path>
                  </a:pathLst>
                </a:custGeom>
                <a:solidFill>
                  <a:srgbClr val="FFCCFF"/>
                </a:solidFill>
                <a:ln w="12700" cap="rnd" cmpd="sng">
                  <a:solidFill>
                    <a:schemeClr val="accent2"/>
                  </a:solidFill>
                  <a:prstDash val="solid"/>
                  <a:round/>
                  <a:headEnd/>
                  <a:tailEnd/>
                </a:ln>
              </p:spPr>
              <p:txBody>
                <a:bodyPr/>
                <a:lstStyle/>
                <a:p>
                  <a:endParaRPr lang="en-US"/>
                </a:p>
              </p:txBody>
            </p:sp>
            <p:grpSp>
              <p:nvGrpSpPr>
                <p:cNvPr id="32810" name="Group 19"/>
                <p:cNvGrpSpPr>
                  <a:grpSpLocks/>
                </p:cNvGrpSpPr>
                <p:nvPr/>
              </p:nvGrpSpPr>
              <p:grpSpPr bwMode="auto">
                <a:xfrm>
                  <a:off x="2619" y="1675"/>
                  <a:ext cx="742" cy="475"/>
                  <a:chOff x="2619" y="1675"/>
                  <a:chExt cx="742" cy="475"/>
                </a:xfrm>
              </p:grpSpPr>
              <p:sp>
                <p:nvSpPr>
                  <p:cNvPr id="32811" name="Freeform 20"/>
                  <p:cNvSpPr>
                    <a:spLocks/>
                  </p:cNvSpPr>
                  <p:nvPr/>
                </p:nvSpPr>
                <p:spPr bwMode="auto">
                  <a:xfrm>
                    <a:off x="2619" y="1675"/>
                    <a:ext cx="742" cy="54"/>
                  </a:xfrm>
                  <a:custGeom>
                    <a:avLst/>
                    <a:gdLst>
                      <a:gd name="T0" fmla="*/ 0 w 742"/>
                      <a:gd name="T1" fmla="*/ 0 h 54"/>
                      <a:gd name="T2" fmla="*/ 741 w 742"/>
                      <a:gd name="T3" fmla="*/ 0 h 54"/>
                      <a:gd name="T4" fmla="*/ 741 w 742"/>
                      <a:gd name="T5" fmla="*/ 53 h 54"/>
                      <a:gd name="T6" fmla="*/ 0 w 742"/>
                      <a:gd name="T7" fmla="*/ 53 h 54"/>
                      <a:gd name="T8" fmla="*/ 0 w 742"/>
                      <a:gd name="T9" fmla="*/ 0 h 54"/>
                      <a:gd name="T10" fmla="*/ 0 60000 65536"/>
                      <a:gd name="T11" fmla="*/ 0 60000 65536"/>
                      <a:gd name="T12" fmla="*/ 0 60000 65536"/>
                      <a:gd name="T13" fmla="*/ 0 60000 65536"/>
                      <a:gd name="T14" fmla="*/ 0 60000 65536"/>
                      <a:gd name="T15" fmla="*/ 0 w 742"/>
                      <a:gd name="T16" fmla="*/ 0 h 54"/>
                      <a:gd name="T17" fmla="*/ 742 w 742"/>
                      <a:gd name="T18" fmla="*/ 54 h 54"/>
                    </a:gdLst>
                    <a:ahLst/>
                    <a:cxnLst>
                      <a:cxn ang="T10">
                        <a:pos x="T0" y="T1"/>
                      </a:cxn>
                      <a:cxn ang="T11">
                        <a:pos x="T2" y="T3"/>
                      </a:cxn>
                      <a:cxn ang="T12">
                        <a:pos x="T4" y="T5"/>
                      </a:cxn>
                      <a:cxn ang="T13">
                        <a:pos x="T6" y="T7"/>
                      </a:cxn>
                      <a:cxn ang="T14">
                        <a:pos x="T8" y="T9"/>
                      </a:cxn>
                    </a:cxnLst>
                    <a:rect l="T15" t="T16" r="T17" b="T18"/>
                    <a:pathLst>
                      <a:path w="742" h="54">
                        <a:moveTo>
                          <a:pt x="0" y="0"/>
                        </a:moveTo>
                        <a:lnTo>
                          <a:pt x="741" y="0"/>
                        </a:lnTo>
                        <a:lnTo>
                          <a:pt x="741" y="53"/>
                        </a:lnTo>
                        <a:lnTo>
                          <a:pt x="0" y="53"/>
                        </a:lnTo>
                        <a:lnTo>
                          <a:pt x="0" y="0"/>
                        </a:lnTo>
                      </a:path>
                    </a:pathLst>
                  </a:custGeom>
                  <a:solidFill>
                    <a:srgbClr val="FFCCFF"/>
                  </a:solidFill>
                  <a:ln w="12700" cap="rnd" cmpd="sng">
                    <a:solidFill>
                      <a:schemeClr val="accent2"/>
                    </a:solidFill>
                    <a:prstDash val="solid"/>
                    <a:round/>
                    <a:headEnd/>
                    <a:tailEnd/>
                  </a:ln>
                </p:spPr>
                <p:txBody>
                  <a:bodyPr/>
                  <a:lstStyle/>
                  <a:p>
                    <a:endParaRPr lang="en-US"/>
                  </a:p>
                </p:txBody>
              </p:sp>
              <p:sp>
                <p:nvSpPr>
                  <p:cNvPr id="32812" name="Freeform 21"/>
                  <p:cNvSpPr>
                    <a:spLocks/>
                  </p:cNvSpPr>
                  <p:nvPr/>
                </p:nvSpPr>
                <p:spPr bwMode="auto">
                  <a:xfrm>
                    <a:off x="2619" y="1780"/>
                    <a:ext cx="742" cy="54"/>
                  </a:xfrm>
                  <a:custGeom>
                    <a:avLst/>
                    <a:gdLst>
                      <a:gd name="T0" fmla="*/ 0 w 742"/>
                      <a:gd name="T1" fmla="*/ 0 h 54"/>
                      <a:gd name="T2" fmla="*/ 741 w 742"/>
                      <a:gd name="T3" fmla="*/ 0 h 54"/>
                      <a:gd name="T4" fmla="*/ 741 w 742"/>
                      <a:gd name="T5" fmla="*/ 53 h 54"/>
                      <a:gd name="T6" fmla="*/ 0 w 742"/>
                      <a:gd name="T7" fmla="*/ 53 h 54"/>
                      <a:gd name="T8" fmla="*/ 0 w 742"/>
                      <a:gd name="T9" fmla="*/ 0 h 54"/>
                      <a:gd name="T10" fmla="*/ 0 60000 65536"/>
                      <a:gd name="T11" fmla="*/ 0 60000 65536"/>
                      <a:gd name="T12" fmla="*/ 0 60000 65536"/>
                      <a:gd name="T13" fmla="*/ 0 60000 65536"/>
                      <a:gd name="T14" fmla="*/ 0 60000 65536"/>
                      <a:gd name="T15" fmla="*/ 0 w 742"/>
                      <a:gd name="T16" fmla="*/ 0 h 54"/>
                      <a:gd name="T17" fmla="*/ 742 w 742"/>
                      <a:gd name="T18" fmla="*/ 54 h 54"/>
                    </a:gdLst>
                    <a:ahLst/>
                    <a:cxnLst>
                      <a:cxn ang="T10">
                        <a:pos x="T0" y="T1"/>
                      </a:cxn>
                      <a:cxn ang="T11">
                        <a:pos x="T2" y="T3"/>
                      </a:cxn>
                      <a:cxn ang="T12">
                        <a:pos x="T4" y="T5"/>
                      </a:cxn>
                      <a:cxn ang="T13">
                        <a:pos x="T6" y="T7"/>
                      </a:cxn>
                      <a:cxn ang="T14">
                        <a:pos x="T8" y="T9"/>
                      </a:cxn>
                    </a:cxnLst>
                    <a:rect l="T15" t="T16" r="T17" b="T18"/>
                    <a:pathLst>
                      <a:path w="742" h="54">
                        <a:moveTo>
                          <a:pt x="0" y="0"/>
                        </a:moveTo>
                        <a:lnTo>
                          <a:pt x="741" y="0"/>
                        </a:lnTo>
                        <a:lnTo>
                          <a:pt x="741" y="53"/>
                        </a:lnTo>
                        <a:lnTo>
                          <a:pt x="0" y="53"/>
                        </a:lnTo>
                        <a:lnTo>
                          <a:pt x="0" y="0"/>
                        </a:lnTo>
                      </a:path>
                    </a:pathLst>
                  </a:custGeom>
                  <a:solidFill>
                    <a:srgbClr val="FFCCFF"/>
                  </a:solidFill>
                  <a:ln w="12700" cap="rnd" cmpd="sng">
                    <a:solidFill>
                      <a:schemeClr val="accent2"/>
                    </a:solidFill>
                    <a:prstDash val="solid"/>
                    <a:round/>
                    <a:headEnd/>
                    <a:tailEnd/>
                  </a:ln>
                </p:spPr>
                <p:txBody>
                  <a:bodyPr/>
                  <a:lstStyle/>
                  <a:p>
                    <a:endParaRPr lang="en-US"/>
                  </a:p>
                </p:txBody>
              </p:sp>
              <p:sp>
                <p:nvSpPr>
                  <p:cNvPr id="32813" name="Freeform 22"/>
                  <p:cNvSpPr>
                    <a:spLocks/>
                  </p:cNvSpPr>
                  <p:nvPr/>
                </p:nvSpPr>
                <p:spPr bwMode="auto">
                  <a:xfrm>
                    <a:off x="2619" y="1885"/>
                    <a:ext cx="742" cy="54"/>
                  </a:xfrm>
                  <a:custGeom>
                    <a:avLst/>
                    <a:gdLst>
                      <a:gd name="T0" fmla="*/ 0 w 742"/>
                      <a:gd name="T1" fmla="*/ 0 h 54"/>
                      <a:gd name="T2" fmla="*/ 741 w 742"/>
                      <a:gd name="T3" fmla="*/ 0 h 54"/>
                      <a:gd name="T4" fmla="*/ 741 w 742"/>
                      <a:gd name="T5" fmla="*/ 53 h 54"/>
                      <a:gd name="T6" fmla="*/ 0 w 742"/>
                      <a:gd name="T7" fmla="*/ 53 h 54"/>
                      <a:gd name="T8" fmla="*/ 0 w 742"/>
                      <a:gd name="T9" fmla="*/ 0 h 54"/>
                      <a:gd name="T10" fmla="*/ 0 60000 65536"/>
                      <a:gd name="T11" fmla="*/ 0 60000 65536"/>
                      <a:gd name="T12" fmla="*/ 0 60000 65536"/>
                      <a:gd name="T13" fmla="*/ 0 60000 65536"/>
                      <a:gd name="T14" fmla="*/ 0 60000 65536"/>
                      <a:gd name="T15" fmla="*/ 0 w 742"/>
                      <a:gd name="T16" fmla="*/ 0 h 54"/>
                      <a:gd name="T17" fmla="*/ 742 w 742"/>
                      <a:gd name="T18" fmla="*/ 54 h 54"/>
                    </a:gdLst>
                    <a:ahLst/>
                    <a:cxnLst>
                      <a:cxn ang="T10">
                        <a:pos x="T0" y="T1"/>
                      </a:cxn>
                      <a:cxn ang="T11">
                        <a:pos x="T2" y="T3"/>
                      </a:cxn>
                      <a:cxn ang="T12">
                        <a:pos x="T4" y="T5"/>
                      </a:cxn>
                      <a:cxn ang="T13">
                        <a:pos x="T6" y="T7"/>
                      </a:cxn>
                      <a:cxn ang="T14">
                        <a:pos x="T8" y="T9"/>
                      </a:cxn>
                    </a:cxnLst>
                    <a:rect l="T15" t="T16" r="T17" b="T18"/>
                    <a:pathLst>
                      <a:path w="742" h="54">
                        <a:moveTo>
                          <a:pt x="0" y="0"/>
                        </a:moveTo>
                        <a:lnTo>
                          <a:pt x="741" y="0"/>
                        </a:lnTo>
                        <a:lnTo>
                          <a:pt x="741" y="53"/>
                        </a:lnTo>
                        <a:lnTo>
                          <a:pt x="0" y="53"/>
                        </a:lnTo>
                        <a:lnTo>
                          <a:pt x="0" y="0"/>
                        </a:lnTo>
                      </a:path>
                    </a:pathLst>
                  </a:custGeom>
                  <a:solidFill>
                    <a:srgbClr val="FFCCFF"/>
                  </a:solidFill>
                  <a:ln w="12700" cap="rnd" cmpd="sng">
                    <a:solidFill>
                      <a:schemeClr val="accent2"/>
                    </a:solidFill>
                    <a:prstDash val="solid"/>
                    <a:round/>
                    <a:headEnd/>
                    <a:tailEnd/>
                  </a:ln>
                </p:spPr>
                <p:txBody>
                  <a:bodyPr/>
                  <a:lstStyle/>
                  <a:p>
                    <a:endParaRPr lang="en-US"/>
                  </a:p>
                </p:txBody>
              </p:sp>
              <p:sp>
                <p:nvSpPr>
                  <p:cNvPr id="32814" name="Freeform 23"/>
                  <p:cNvSpPr>
                    <a:spLocks/>
                  </p:cNvSpPr>
                  <p:nvPr/>
                </p:nvSpPr>
                <p:spPr bwMode="auto">
                  <a:xfrm>
                    <a:off x="2619" y="1992"/>
                    <a:ext cx="742" cy="52"/>
                  </a:xfrm>
                  <a:custGeom>
                    <a:avLst/>
                    <a:gdLst>
                      <a:gd name="T0" fmla="*/ 0 w 742"/>
                      <a:gd name="T1" fmla="*/ 0 h 52"/>
                      <a:gd name="T2" fmla="*/ 741 w 742"/>
                      <a:gd name="T3" fmla="*/ 0 h 52"/>
                      <a:gd name="T4" fmla="*/ 741 w 742"/>
                      <a:gd name="T5" fmla="*/ 51 h 52"/>
                      <a:gd name="T6" fmla="*/ 0 w 742"/>
                      <a:gd name="T7" fmla="*/ 51 h 52"/>
                      <a:gd name="T8" fmla="*/ 0 w 742"/>
                      <a:gd name="T9" fmla="*/ 0 h 52"/>
                      <a:gd name="T10" fmla="*/ 0 60000 65536"/>
                      <a:gd name="T11" fmla="*/ 0 60000 65536"/>
                      <a:gd name="T12" fmla="*/ 0 60000 65536"/>
                      <a:gd name="T13" fmla="*/ 0 60000 65536"/>
                      <a:gd name="T14" fmla="*/ 0 60000 65536"/>
                      <a:gd name="T15" fmla="*/ 0 w 742"/>
                      <a:gd name="T16" fmla="*/ 0 h 52"/>
                      <a:gd name="T17" fmla="*/ 742 w 742"/>
                      <a:gd name="T18" fmla="*/ 52 h 52"/>
                    </a:gdLst>
                    <a:ahLst/>
                    <a:cxnLst>
                      <a:cxn ang="T10">
                        <a:pos x="T0" y="T1"/>
                      </a:cxn>
                      <a:cxn ang="T11">
                        <a:pos x="T2" y="T3"/>
                      </a:cxn>
                      <a:cxn ang="T12">
                        <a:pos x="T4" y="T5"/>
                      </a:cxn>
                      <a:cxn ang="T13">
                        <a:pos x="T6" y="T7"/>
                      </a:cxn>
                      <a:cxn ang="T14">
                        <a:pos x="T8" y="T9"/>
                      </a:cxn>
                    </a:cxnLst>
                    <a:rect l="T15" t="T16" r="T17" b="T18"/>
                    <a:pathLst>
                      <a:path w="742" h="52">
                        <a:moveTo>
                          <a:pt x="0" y="0"/>
                        </a:moveTo>
                        <a:lnTo>
                          <a:pt x="741" y="0"/>
                        </a:lnTo>
                        <a:lnTo>
                          <a:pt x="741" y="51"/>
                        </a:lnTo>
                        <a:lnTo>
                          <a:pt x="0" y="51"/>
                        </a:lnTo>
                        <a:lnTo>
                          <a:pt x="0" y="0"/>
                        </a:lnTo>
                      </a:path>
                    </a:pathLst>
                  </a:custGeom>
                  <a:solidFill>
                    <a:srgbClr val="FFCCFF"/>
                  </a:solidFill>
                  <a:ln w="12700" cap="rnd" cmpd="sng">
                    <a:solidFill>
                      <a:schemeClr val="accent2"/>
                    </a:solidFill>
                    <a:prstDash val="solid"/>
                    <a:round/>
                    <a:headEnd/>
                    <a:tailEnd/>
                  </a:ln>
                </p:spPr>
                <p:txBody>
                  <a:bodyPr/>
                  <a:lstStyle/>
                  <a:p>
                    <a:endParaRPr lang="en-US"/>
                  </a:p>
                </p:txBody>
              </p:sp>
              <p:sp>
                <p:nvSpPr>
                  <p:cNvPr id="32815" name="Freeform 24"/>
                  <p:cNvSpPr>
                    <a:spLocks/>
                  </p:cNvSpPr>
                  <p:nvPr/>
                </p:nvSpPr>
                <p:spPr bwMode="auto">
                  <a:xfrm>
                    <a:off x="2619" y="2096"/>
                    <a:ext cx="742" cy="54"/>
                  </a:xfrm>
                  <a:custGeom>
                    <a:avLst/>
                    <a:gdLst>
                      <a:gd name="T0" fmla="*/ 0 w 742"/>
                      <a:gd name="T1" fmla="*/ 0 h 54"/>
                      <a:gd name="T2" fmla="*/ 741 w 742"/>
                      <a:gd name="T3" fmla="*/ 0 h 54"/>
                      <a:gd name="T4" fmla="*/ 741 w 742"/>
                      <a:gd name="T5" fmla="*/ 53 h 54"/>
                      <a:gd name="T6" fmla="*/ 0 w 742"/>
                      <a:gd name="T7" fmla="*/ 53 h 54"/>
                      <a:gd name="T8" fmla="*/ 0 w 742"/>
                      <a:gd name="T9" fmla="*/ 0 h 54"/>
                      <a:gd name="T10" fmla="*/ 0 60000 65536"/>
                      <a:gd name="T11" fmla="*/ 0 60000 65536"/>
                      <a:gd name="T12" fmla="*/ 0 60000 65536"/>
                      <a:gd name="T13" fmla="*/ 0 60000 65536"/>
                      <a:gd name="T14" fmla="*/ 0 60000 65536"/>
                      <a:gd name="T15" fmla="*/ 0 w 742"/>
                      <a:gd name="T16" fmla="*/ 0 h 54"/>
                      <a:gd name="T17" fmla="*/ 742 w 742"/>
                      <a:gd name="T18" fmla="*/ 54 h 54"/>
                    </a:gdLst>
                    <a:ahLst/>
                    <a:cxnLst>
                      <a:cxn ang="T10">
                        <a:pos x="T0" y="T1"/>
                      </a:cxn>
                      <a:cxn ang="T11">
                        <a:pos x="T2" y="T3"/>
                      </a:cxn>
                      <a:cxn ang="T12">
                        <a:pos x="T4" y="T5"/>
                      </a:cxn>
                      <a:cxn ang="T13">
                        <a:pos x="T6" y="T7"/>
                      </a:cxn>
                      <a:cxn ang="T14">
                        <a:pos x="T8" y="T9"/>
                      </a:cxn>
                    </a:cxnLst>
                    <a:rect l="T15" t="T16" r="T17" b="T18"/>
                    <a:pathLst>
                      <a:path w="742" h="54">
                        <a:moveTo>
                          <a:pt x="0" y="0"/>
                        </a:moveTo>
                        <a:lnTo>
                          <a:pt x="741" y="0"/>
                        </a:lnTo>
                        <a:lnTo>
                          <a:pt x="741" y="53"/>
                        </a:lnTo>
                        <a:lnTo>
                          <a:pt x="0" y="53"/>
                        </a:lnTo>
                        <a:lnTo>
                          <a:pt x="0" y="0"/>
                        </a:lnTo>
                      </a:path>
                    </a:pathLst>
                  </a:custGeom>
                  <a:solidFill>
                    <a:srgbClr val="FFCCFF"/>
                  </a:solidFill>
                  <a:ln w="12700" cap="rnd" cmpd="sng">
                    <a:solidFill>
                      <a:schemeClr val="accent2"/>
                    </a:solidFill>
                    <a:prstDash val="solid"/>
                    <a:round/>
                    <a:headEnd/>
                    <a:tailEnd/>
                  </a:ln>
                </p:spPr>
                <p:txBody>
                  <a:bodyPr/>
                  <a:lstStyle/>
                  <a:p>
                    <a:endParaRPr lang="en-US"/>
                  </a:p>
                </p:txBody>
              </p:sp>
            </p:grpSp>
          </p:grpSp>
          <p:sp>
            <p:nvSpPr>
              <p:cNvPr id="32808" name="Freeform 25"/>
              <p:cNvSpPr>
                <a:spLocks/>
              </p:cNvSpPr>
              <p:nvPr/>
            </p:nvSpPr>
            <p:spPr bwMode="auto">
              <a:xfrm>
                <a:off x="2555" y="1661"/>
                <a:ext cx="742" cy="625"/>
              </a:xfrm>
              <a:custGeom>
                <a:avLst/>
                <a:gdLst>
                  <a:gd name="T0" fmla="*/ 0 w 742"/>
                  <a:gd name="T1" fmla="*/ 0 h 625"/>
                  <a:gd name="T2" fmla="*/ 741 w 742"/>
                  <a:gd name="T3" fmla="*/ 0 h 625"/>
                  <a:gd name="T4" fmla="*/ 741 w 742"/>
                  <a:gd name="T5" fmla="*/ 624 h 625"/>
                  <a:gd name="T6" fmla="*/ 0 w 742"/>
                  <a:gd name="T7" fmla="*/ 624 h 625"/>
                  <a:gd name="T8" fmla="*/ 0 w 742"/>
                  <a:gd name="T9" fmla="*/ 0 h 625"/>
                  <a:gd name="T10" fmla="*/ 0 60000 65536"/>
                  <a:gd name="T11" fmla="*/ 0 60000 65536"/>
                  <a:gd name="T12" fmla="*/ 0 60000 65536"/>
                  <a:gd name="T13" fmla="*/ 0 60000 65536"/>
                  <a:gd name="T14" fmla="*/ 0 60000 65536"/>
                  <a:gd name="T15" fmla="*/ 0 w 742"/>
                  <a:gd name="T16" fmla="*/ 0 h 625"/>
                  <a:gd name="T17" fmla="*/ 742 w 742"/>
                  <a:gd name="T18" fmla="*/ 625 h 625"/>
                </a:gdLst>
                <a:ahLst/>
                <a:cxnLst>
                  <a:cxn ang="T10">
                    <a:pos x="T0" y="T1"/>
                  </a:cxn>
                  <a:cxn ang="T11">
                    <a:pos x="T2" y="T3"/>
                  </a:cxn>
                  <a:cxn ang="T12">
                    <a:pos x="T4" y="T5"/>
                  </a:cxn>
                  <a:cxn ang="T13">
                    <a:pos x="T6" y="T7"/>
                  </a:cxn>
                  <a:cxn ang="T14">
                    <a:pos x="T8" y="T9"/>
                  </a:cxn>
                </a:cxnLst>
                <a:rect l="T15" t="T16" r="T17" b="T18"/>
                <a:pathLst>
                  <a:path w="742" h="625">
                    <a:moveTo>
                      <a:pt x="0" y="0"/>
                    </a:moveTo>
                    <a:lnTo>
                      <a:pt x="741" y="0"/>
                    </a:lnTo>
                    <a:lnTo>
                      <a:pt x="741" y="624"/>
                    </a:lnTo>
                    <a:lnTo>
                      <a:pt x="0" y="624"/>
                    </a:lnTo>
                    <a:lnTo>
                      <a:pt x="0" y="0"/>
                    </a:lnTo>
                  </a:path>
                </a:pathLst>
              </a:custGeom>
              <a:solidFill>
                <a:srgbClr val="FFCCFF"/>
              </a:solidFill>
              <a:ln w="12700" cap="rnd" cmpd="sng">
                <a:solidFill>
                  <a:schemeClr val="accent2"/>
                </a:solidFill>
                <a:prstDash val="solid"/>
                <a:round/>
                <a:headEnd/>
                <a:tailEnd/>
              </a:ln>
            </p:spPr>
            <p:txBody>
              <a:bodyPr/>
              <a:lstStyle/>
              <a:p>
                <a:endParaRPr lang="en-US"/>
              </a:p>
            </p:txBody>
          </p:sp>
        </p:grpSp>
        <p:sp>
          <p:nvSpPr>
            <p:cNvPr id="32801" name="Line 26"/>
            <p:cNvSpPr>
              <a:spLocks noChangeShapeType="1"/>
            </p:cNvSpPr>
            <p:nvPr/>
          </p:nvSpPr>
          <p:spPr bwMode="auto">
            <a:xfrm>
              <a:off x="2784" y="1778"/>
              <a:ext cx="320" cy="0"/>
            </a:xfrm>
            <a:prstGeom prst="line">
              <a:avLst/>
            </a:prstGeom>
            <a:noFill/>
            <a:ln w="25400">
              <a:solidFill>
                <a:schemeClr val="accent2"/>
              </a:solidFill>
              <a:round/>
              <a:headEnd type="none" w="sm" len="sm"/>
              <a:tailEnd type="none" w="sm" len="sm"/>
            </a:ln>
          </p:spPr>
          <p:txBody>
            <a:bodyPr wrap="none" anchor="ctr"/>
            <a:lstStyle/>
            <a:p>
              <a:endParaRPr lang="en-US"/>
            </a:p>
          </p:txBody>
        </p:sp>
        <p:sp>
          <p:nvSpPr>
            <p:cNvPr id="32802" name="Line 27"/>
            <p:cNvSpPr>
              <a:spLocks noChangeShapeType="1"/>
            </p:cNvSpPr>
            <p:nvPr/>
          </p:nvSpPr>
          <p:spPr bwMode="auto">
            <a:xfrm>
              <a:off x="2784" y="1857"/>
              <a:ext cx="320" cy="0"/>
            </a:xfrm>
            <a:prstGeom prst="line">
              <a:avLst/>
            </a:prstGeom>
            <a:noFill/>
            <a:ln w="25400">
              <a:solidFill>
                <a:schemeClr val="accent2"/>
              </a:solidFill>
              <a:round/>
              <a:headEnd type="none" w="sm" len="sm"/>
              <a:tailEnd type="none" w="sm" len="sm"/>
            </a:ln>
          </p:spPr>
          <p:txBody>
            <a:bodyPr wrap="none" anchor="ctr"/>
            <a:lstStyle/>
            <a:p>
              <a:endParaRPr lang="en-US"/>
            </a:p>
          </p:txBody>
        </p:sp>
        <p:sp>
          <p:nvSpPr>
            <p:cNvPr id="32803" name="Line 28"/>
            <p:cNvSpPr>
              <a:spLocks noChangeShapeType="1"/>
            </p:cNvSpPr>
            <p:nvPr/>
          </p:nvSpPr>
          <p:spPr bwMode="auto">
            <a:xfrm>
              <a:off x="2784" y="1935"/>
              <a:ext cx="320" cy="0"/>
            </a:xfrm>
            <a:prstGeom prst="line">
              <a:avLst/>
            </a:prstGeom>
            <a:noFill/>
            <a:ln w="25400">
              <a:solidFill>
                <a:schemeClr val="accent2"/>
              </a:solidFill>
              <a:round/>
              <a:headEnd type="none" w="sm" len="sm"/>
              <a:tailEnd type="none" w="sm" len="sm"/>
            </a:ln>
          </p:spPr>
          <p:txBody>
            <a:bodyPr wrap="none" anchor="ctr"/>
            <a:lstStyle/>
            <a:p>
              <a:endParaRPr lang="en-US"/>
            </a:p>
          </p:txBody>
        </p:sp>
        <p:sp>
          <p:nvSpPr>
            <p:cNvPr id="32804" name="Line 29"/>
            <p:cNvSpPr>
              <a:spLocks noChangeShapeType="1"/>
            </p:cNvSpPr>
            <p:nvPr/>
          </p:nvSpPr>
          <p:spPr bwMode="auto">
            <a:xfrm>
              <a:off x="2784" y="2013"/>
              <a:ext cx="320" cy="0"/>
            </a:xfrm>
            <a:prstGeom prst="line">
              <a:avLst/>
            </a:prstGeom>
            <a:noFill/>
            <a:ln w="25400">
              <a:solidFill>
                <a:schemeClr val="accent2"/>
              </a:solidFill>
              <a:round/>
              <a:headEnd type="none" w="sm" len="sm"/>
              <a:tailEnd type="none" w="sm" len="sm"/>
            </a:ln>
          </p:spPr>
          <p:txBody>
            <a:bodyPr wrap="none" anchor="ctr"/>
            <a:lstStyle/>
            <a:p>
              <a:endParaRPr lang="en-US"/>
            </a:p>
          </p:txBody>
        </p:sp>
        <p:sp>
          <p:nvSpPr>
            <p:cNvPr id="32805" name="Line 30"/>
            <p:cNvSpPr>
              <a:spLocks noChangeShapeType="1"/>
            </p:cNvSpPr>
            <p:nvPr/>
          </p:nvSpPr>
          <p:spPr bwMode="auto">
            <a:xfrm>
              <a:off x="2784" y="2091"/>
              <a:ext cx="320" cy="0"/>
            </a:xfrm>
            <a:prstGeom prst="line">
              <a:avLst/>
            </a:prstGeom>
            <a:noFill/>
            <a:ln w="25400">
              <a:solidFill>
                <a:schemeClr val="accent2"/>
              </a:solidFill>
              <a:round/>
              <a:headEnd type="none" w="sm" len="sm"/>
              <a:tailEnd type="none" w="sm" len="sm"/>
            </a:ln>
          </p:spPr>
          <p:txBody>
            <a:bodyPr wrap="none" anchor="ctr"/>
            <a:lstStyle/>
            <a:p>
              <a:endParaRPr lang="en-US"/>
            </a:p>
          </p:txBody>
        </p:sp>
        <p:sp>
          <p:nvSpPr>
            <p:cNvPr id="32806" name="Line 31"/>
            <p:cNvSpPr>
              <a:spLocks noChangeShapeType="1"/>
            </p:cNvSpPr>
            <p:nvPr/>
          </p:nvSpPr>
          <p:spPr bwMode="auto">
            <a:xfrm>
              <a:off x="2784" y="2169"/>
              <a:ext cx="320" cy="0"/>
            </a:xfrm>
            <a:prstGeom prst="line">
              <a:avLst/>
            </a:prstGeom>
            <a:noFill/>
            <a:ln w="25400">
              <a:solidFill>
                <a:schemeClr val="accent2"/>
              </a:solidFill>
              <a:round/>
              <a:headEnd type="none" w="sm" len="sm"/>
              <a:tailEnd type="none" w="sm" len="sm"/>
            </a:ln>
          </p:spPr>
          <p:txBody>
            <a:bodyPr wrap="none" anchor="ctr"/>
            <a:lstStyle/>
            <a:p>
              <a:endParaRPr lang="en-US"/>
            </a:p>
          </p:txBody>
        </p:sp>
      </p:grpSp>
      <p:sp>
        <p:nvSpPr>
          <p:cNvPr id="32781" name="AutoShape 33"/>
          <p:cNvSpPr>
            <a:spLocks noChangeArrowheads="1"/>
          </p:cNvSpPr>
          <p:nvPr/>
        </p:nvSpPr>
        <p:spPr bwMode="auto">
          <a:xfrm>
            <a:off x="7099300" y="749300"/>
            <a:ext cx="822325" cy="327025"/>
          </a:xfrm>
          <a:prstGeom prst="cube">
            <a:avLst>
              <a:gd name="adj" fmla="val 24995"/>
            </a:avLst>
          </a:prstGeom>
          <a:solidFill>
            <a:srgbClr val="00FF00"/>
          </a:solidFill>
          <a:ln w="12700">
            <a:solidFill>
              <a:schemeClr val="tx1"/>
            </a:solidFill>
            <a:miter lim="800000"/>
            <a:headEnd/>
            <a:tailEnd/>
          </a:ln>
        </p:spPr>
        <p:txBody>
          <a:bodyPr wrap="none" anchor="ctr"/>
          <a:lstStyle/>
          <a:p>
            <a:endParaRPr lang="en-US"/>
          </a:p>
        </p:txBody>
      </p:sp>
      <p:sp>
        <p:nvSpPr>
          <p:cNvPr id="32782" name="AutoShape 34"/>
          <p:cNvSpPr>
            <a:spLocks noChangeArrowheads="1"/>
          </p:cNvSpPr>
          <p:nvPr/>
        </p:nvSpPr>
        <p:spPr bwMode="auto">
          <a:xfrm>
            <a:off x="7785100" y="444500"/>
            <a:ext cx="631825" cy="590550"/>
          </a:xfrm>
          <a:prstGeom prst="cube">
            <a:avLst>
              <a:gd name="adj" fmla="val 24995"/>
            </a:avLst>
          </a:prstGeom>
          <a:solidFill>
            <a:srgbClr val="FF00FF"/>
          </a:solidFill>
          <a:ln w="12700">
            <a:solidFill>
              <a:schemeClr val="tx1"/>
            </a:solidFill>
            <a:miter lim="800000"/>
            <a:headEnd/>
            <a:tailEnd/>
          </a:ln>
        </p:spPr>
        <p:txBody>
          <a:bodyPr wrap="none" anchor="ctr"/>
          <a:lstStyle/>
          <a:p>
            <a:endParaRPr lang="en-US"/>
          </a:p>
        </p:txBody>
      </p:sp>
      <p:sp>
        <p:nvSpPr>
          <p:cNvPr id="32783" name="Rectangle 35"/>
          <p:cNvSpPr>
            <a:spLocks noChangeArrowheads="1"/>
          </p:cNvSpPr>
          <p:nvPr/>
        </p:nvSpPr>
        <p:spPr bwMode="auto">
          <a:xfrm>
            <a:off x="7023100" y="1130300"/>
            <a:ext cx="1552575" cy="366713"/>
          </a:xfrm>
          <a:prstGeom prst="rect">
            <a:avLst/>
          </a:prstGeom>
          <a:noFill/>
          <a:ln w="9525">
            <a:noFill/>
            <a:miter lim="800000"/>
            <a:headEnd/>
            <a:tailEnd/>
          </a:ln>
        </p:spPr>
        <p:txBody>
          <a:bodyPr wrap="none" lIns="92075" tIns="46038" rIns="92075" bIns="46038">
            <a:spAutoFit/>
          </a:bodyPr>
          <a:lstStyle/>
          <a:p>
            <a:pPr algn="l">
              <a:lnSpc>
                <a:spcPct val="90000"/>
              </a:lnSpc>
            </a:pPr>
            <a:r>
              <a:rPr lang="en-US" sz="2000" b="1">
                <a:latin typeface="Arial" charset="0"/>
              </a:rPr>
              <a:t>Collections</a:t>
            </a:r>
          </a:p>
        </p:txBody>
      </p:sp>
      <p:sp>
        <p:nvSpPr>
          <p:cNvPr id="32784" name="AutoShape 37"/>
          <p:cNvSpPr>
            <a:spLocks noChangeArrowheads="1"/>
          </p:cNvSpPr>
          <p:nvPr/>
        </p:nvSpPr>
        <p:spPr bwMode="auto">
          <a:xfrm>
            <a:off x="4470400" y="4191000"/>
            <a:ext cx="1435100" cy="406400"/>
          </a:xfrm>
          <a:prstGeom prst="roundRect">
            <a:avLst>
              <a:gd name="adj" fmla="val 12495"/>
            </a:avLst>
          </a:prstGeom>
          <a:noFill/>
          <a:ln w="50800">
            <a:solidFill>
              <a:schemeClr val="accent2"/>
            </a:solidFill>
            <a:round/>
            <a:headEnd/>
            <a:tailEnd/>
          </a:ln>
        </p:spPr>
        <p:txBody>
          <a:bodyPr wrap="none" anchor="ctr"/>
          <a:lstStyle/>
          <a:p>
            <a:endParaRPr lang="en-US"/>
          </a:p>
        </p:txBody>
      </p:sp>
      <p:sp>
        <p:nvSpPr>
          <p:cNvPr id="32785" name="Rectangle 38"/>
          <p:cNvSpPr>
            <a:spLocks noChangeArrowheads="1"/>
          </p:cNvSpPr>
          <p:nvPr/>
        </p:nvSpPr>
        <p:spPr bwMode="auto">
          <a:xfrm>
            <a:off x="4767263" y="4229100"/>
            <a:ext cx="806450" cy="366713"/>
          </a:xfrm>
          <a:prstGeom prst="rect">
            <a:avLst/>
          </a:prstGeom>
          <a:noFill/>
          <a:ln w="9525">
            <a:noFill/>
            <a:miter lim="800000"/>
            <a:headEnd/>
            <a:tailEnd/>
          </a:ln>
        </p:spPr>
        <p:txBody>
          <a:bodyPr wrap="none" lIns="92075" tIns="46038" rIns="92075" bIns="46038">
            <a:spAutoFit/>
          </a:bodyPr>
          <a:lstStyle/>
          <a:p>
            <a:pPr algn="l">
              <a:lnSpc>
                <a:spcPct val="90000"/>
              </a:lnSpc>
            </a:pPr>
            <a:r>
              <a:rPr lang="en-US" sz="2000" b="1">
                <a:latin typeface="Arial" charset="0"/>
              </a:rPr>
              <a:t>Rank</a:t>
            </a:r>
          </a:p>
        </p:txBody>
      </p:sp>
      <p:sp>
        <p:nvSpPr>
          <p:cNvPr id="32786" name="Line 39"/>
          <p:cNvSpPr>
            <a:spLocks noChangeShapeType="1"/>
          </p:cNvSpPr>
          <p:nvPr/>
        </p:nvSpPr>
        <p:spPr bwMode="auto">
          <a:xfrm flipV="1">
            <a:off x="6413500" y="2349500"/>
            <a:ext cx="20638" cy="457200"/>
          </a:xfrm>
          <a:prstGeom prst="line">
            <a:avLst/>
          </a:prstGeom>
          <a:noFill/>
          <a:ln w="50800">
            <a:solidFill>
              <a:srgbClr val="FF66CC"/>
            </a:solidFill>
            <a:round/>
            <a:headEnd type="stealth" w="med" len="lg"/>
            <a:tailEnd type="none" w="sm" len="sm"/>
          </a:ln>
        </p:spPr>
        <p:txBody>
          <a:bodyPr wrap="none" anchor="ctr"/>
          <a:lstStyle/>
          <a:p>
            <a:endParaRPr lang="en-US"/>
          </a:p>
        </p:txBody>
      </p:sp>
      <p:sp>
        <p:nvSpPr>
          <p:cNvPr id="32787" name="AutoShape 41"/>
          <p:cNvSpPr>
            <a:spLocks noChangeArrowheads="1"/>
          </p:cNvSpPr>
          <p:nvPr/>
        </p:nvSpPr>
        <p:spPr bwMode="auto">
          <a:xfrm>
            <a:off x="3441700" y="2921000"/>
            <a:ext cx="1382713" cy="598488"/>
          </a:xfrm>
          <a:prstGeom prst="cube">
            <a:avLst>
              <a:gd name="adj" fmla="val 24995"/>
            </a:avLst>
          </a:prstGeom>
          <a:noFill/>
          <a:ln w="50800">
            <a:solidFill>
              <a:srgbClr val="FF9900"/>
            </a:solidFill>
            <a:miter lim="800000"/>
            <a:headEnd/>
            <a:tailEnd/>
          </a:ln>
        </p:spPr>
        <p:txBody>
          <a:bodyPr wrap="none" anchor="ctr"/>
          <a:lstStyle/>
          <a:p>
            <a:endParaRPr lang="en-US"/>
          </a:p>
        </p:txBody>
      </p:sp>
      <p:sp>
        <p:nvSpPr>
          <p:cNvPr id="32788" name="Rectangle 42"/>
          <p:cNvSpPr>
            <a:spLocks noChangeArrowheads="1"/>
          </p:cNvSpPr>
          <p:nvPr/>
        </p:nvSpPr>
        <p:spPr bwMode="auto">
          <a:xfrm>
            <a:off x="3624263" y="3098800"/>
            <a:ext cx="917575" cy="366713"/>
          </a:xfrm>
          <a:prstGeom prst="rect">
            <a:avLst/>
          </a:prstGeom>
          <a:noFill/>
          <a:ln w="9525">
            <a:noFill/>
            <a:miter lim="800000"/>
            <a:headEnd/>
            <a:tailEnd/>
          </a:ln>
        </p:spPr>
        <p:txBody>
          <a:bodyPr wrap="none" lIns="92075" tIns="46038" rIns="92075" bIns="46038">
            <a:spAutoFit/>
          </a:bodyPr>
          <a:lstStyle/>
          <a:p>
            <a:pPr algn="l">
              <a:lnSpc>
                <a:spcPct val="90000"/>
              </a:lnSpc>
            </a:pPr>
            <a:r>
              <a:rPr lang="en-US" sz="2000" b="1">
                <a:solidFill>
                  <a:schemeClr val="tx2"/>
                </a:solidFill>
                <a:latin typeface="Arial" charset="0"/>
              </a:rPr>
              <a:t>Query</a:t>
            </a:r>
          </a:p>
        </p:txBody>
      </p:sp>
      <p:sp>
        <p:nvSpPr>
          <p:cNvPr id="32789" name="Line 43"/>
          <p:cNvSpPr>
            <a:spLocks noChangeShapeType="1"/>
          </p:cNvSpPr>
          <p:nvPr/>
        </p:nvSpPr>
        <p:spPr bwMode="auto">
          <a:xfrm rot="28197" flipH="1" flipV="1">
            <a:off x="4203700" y="3644900"/>
            <a:ext cx="695325" cy="368300"/>
          </a:xfrm>
          <a:prstGeom prst="line">
            <a:avLst/>
          </a:prstGeom>
          <a:noFill/>
          <a:ln w="50800">
            <a:solidFill>
              <a:srgbClr val="FF66CC"/>
            </a:solidFill>
            <a:round/>
            <a:headEnd type="stealth" w="med" len="lg"/>
            <a:tailEnd type="none" w="sm" len="sm"/>
          </a:ln>
        </p:spPr>
        <p:txBody>
          <a:bodyPr wrap="none" anchor="ctr"/>
          <a:lstStyle/>
          <a:p>
            <a:endParaRPr lang="en-US"/>
          </a:p>
        </p:txBody>
      </p:sp>
      <p:sp>
        <p:nvSpPr>
          <p:cNvPr id="32790" name="Line 44"/>
          <p:cNvSpPr>
            <a:spLocks noChangeShapeType="1"/>
          </p:cNvSpPr>
          <p:nvPr/>
        </p:nvSpPr>
        <p:spPr bwMode="auto">
          <a:xfrm rot="6986949" flipH="1" flipV="1">
            <a:off x="5416550" y="3652838"/>
            <a:ext cx="695325" cy="381000"/>
          </a:xfrm>
          <a:prstGeom prst="line">
            <a:avLst/>
          </a:prstGeom>
          <a:noFill/>
          <a:ln w="50800">
            <a:solidFill>
              <a:srgbClr val="FF66CC"/>
            </a:solidFill>
            <a:round/>
            <a:headEnd type="stealth" w="med" len="lg"/>
            <a:tailEnd type="none" w="sm" len="sm"/>
          </a:ln>
        </p:spPr>
        <p:txBody>
          <a:bodyPr wrap="none" anchor="ctr"/>
          <a:lstStyle/>
          <a:p>
            <a:endParaRPr lang="en-US"/>
          </a:p>
        </p:txBody>
      </p:sp>
      <p:sp>
        <p:nvSpPr>
          <p:cNvPr id="32791" name="Line 45"/>
          <p:cNvSpPr>
            <a:spLocks noChangeShapeType="1"/>
          </p:cNvSpPr>
          <p:nvPr/>
        </p:nvSpPr>
        <p:spPr bwMode="auto">
          <a:xfrm flipH="1" flipV="1">
            <a:off x="5138738" y="4699000"/>
            <a:ext cx="4762" cy="533400"/>
          </a:xfrm>
          <a:prstGeom prst="line">
            <a:avLst/>
          </a:prstGeom>
          <a:noFill/>
          <a:ln w="50800">
            <a:solidFill>
              <a:srgbClr val="FF66CC"/>
            </a:solidFill>
            <a:round/>
            <a:headEnd type="stealth" w="med" len="lg"/>
            <a:tailEnd type="none" w="sm" len="sm"/>
          </a:ln>
        </p:spPr>
        <p:txBody>
          <a:bodyPr wrap="none" anchor="ctr"/>
          <a:lstStyle/>
          <a:p>
            <a:endParaRPr lang="en-US"/>
          </a:p>
        </p:txBody>
      </p:sp>
      <p:sp>
        <p:nvSpPr>
          <p:cNvPr id="32792" name="Line 46"/>
          <p:cNvSpPr>
            <a:spLocks noChangeShapeType="1"/>
          </p:cNvSpPr>
          <p:nvPr/>
        </p:nvSpPr>
        <p:spPr bwMode="auto">
          <a:xfrm flipV="1">
            <a:off x="1536700" y="1892300"/>
            <a:ext cx="0" cy="1143000"/>
          </a:xfrm>
          <a:prstGeom prst="line">
            <a:avLst/>
          </a:prstGeom>
          <a:noFill/>
          <a:ln w="50800">
            <a:solidFill>
              <a:srgbClr val="FF66CC"/>
            </a:solidFill>
            <a:round/>
            <a:headEnd type="stealth" w="med" len="lg"/>
            <a:tailEnd type="none" w="sm" len="sm"/>
          </a:ln>
        </p:spPr>
        <p:txBody>
          <a:bodyPr wrap="none" anchor="ctr"/>
          <a:lstStyle/>
          <a:p>
            <a:endParaRPr lang="en-US"/>
          </a:p>
        </p:txBody>
      </p:sp>
      <p:sp>
        <p:nvSpPr>
          <p:cNvPr id="32793" name="Oval 47"/>
          <p:cNvSpPr>
            <a:spLocks noChangeArrowheads="1"/>
          </p:cNvSpPr>
          <p:nvPr/>
        </p:nvSpPr>
        <p:spPr bwMode="auto">
          <a:xfrm>
            <a:off x="850900" y="2044700"/>
            <a:ext cx="1524000" cy="609600"/>
          </a:xfrm>
          <a:prstGeom prst="ellipse">
            <a:avLst/>
          </a:prstGeom>
          <a:noFill/>
          <a:ln w="12700">
            <a:solidFill>
              <a:srgbClr val="FF3300"/>
            </a:solidFill>
            <a:round/>
            <a:headEnd type="none" w="sm" len="sm"/>
            <a:tailEnd type="none" w="sm" len="sm"/>
          </a:ln>
        </p:spPr>
        <p:txBody>
          <a:bodyPr wrap="none" anchor="ctr"/>
          <a:lstStyle/>
          <a:p>
            <a:pPr algn="ctr"/>
            <a:r>
              <a:rPr lang="en-US" sz="2000">
                <a:solidFill>
                  <a:schemeClr val="tx2"/>
                </a:solidFill>
                <a:latin typeface="Arial" charset="0"/>
              </a:rPr>
              <a:t>text input</a:t>
            </a:r>
            <a:endParaRPr lang="en-US" sz="2400">
              <a:solidFill>
                <a:schemeClr val="tx2"/>
              </a:solidFill>
              <a:latin typeface="Arial" charset="0"/>
            </a:endParaRPr>
          </a:p>
        </p:txBody>
      </p:sp>
      <p:sp>
        <p:nvSpPr>
          <p:cNvPr id="32794" name="Text Box 48"/>
          <p:cNvSpPr txBox="1">
            <a:spLocks noChangeArrowheads="1"/>
          </p:cNvSpPr>
          <p:nvPr/>
        </p:nvSpPr>
        <p:spPr bwMode="auto">
          <a:xfrm>
            <a:off x="3213100" y="368300"/>
            <a:ext cx="1930400" cy="1187450"/>
          </a:xfrm>
          <a:prstGeom prst="rect">
            <a:avLst/>
          </a:prstGeom>
          <a:noFill/>
          <a:ln w="12700">
            <a:noFill/>
            <a:miter lim="800000"/>
            <a:headEnd type="none" w="sm" len="sm"/>
            <a:tailEnd type="none" w="sm" len="sm"/>
          </a:ln>
        </p:spPr>
        <p:txBody>
          <a:bodyPr>
            <a:spAutoFit/>
          </a:bodyPr>
          <a:lstStyle/>
          <a:p>
            <a:pPr algn="ctr"/>
            <a:r>
              <a:rPr lang="en-US" sz="2400">
                <a:solidFill>
                  <a:srgbClr val="008000"/>
                </a:solidFill>
                <a:latin typeface="Arial" charset="0"/>
              </a:rPr>
              <a:t>Lexical analysis and stop words</a:t>
            </a:r>
            <a:endParaRPr lang="en-US" sz="2400">
              <a:latin typeface="Arial" charset="0"/>
            </a:endParaRPr>
          </a:p>
        </p:txBody>
      </p:sp>
      <p:sp>
        <p:nvSpPr>
          <p:cNvPr id="32795" name="Oval 49"/>
          <p:cNvSpPr>
            <a:spLocks noChangeArrowheads="1"/>
          </p:cNvSpPr>
          <p:nvPr/>
        </p:nvSpPr>
        <p:spPr bwMode="auto">
          <a:xfrm>
            <a:off x="3060700" y="292100"/>
            <a:ext cx="2133600" cy="1447800"/>
          </a:xfrm>
          <a:prstGeom prst="ellipse">
            <a:avLst/>
          </a:prstGeom>
          <a:noFill/>
          <a:ln w="9525">
            <a:solidFill>
              <a:srgbClr val="FF3300"/>
            </a:solidFill>
            <a:round/>
            <a:headEnd/>
            <a:tailEnd/>
          </a:ln>
        </p:spPr>
        <p:txBody>
          <a:bodyPr wrap="none" anchor="ctr"/>
          <a:lstStyle/>
          <a:p>
            <a:endParaRPr lang="en-US"/>
          </a:p>
        </p:txBody>
      </p:sp>
      <p:cxnSp>
        <p:nvCxnSpPr>
          <p:cNvPr id="32796" name="AutoShape 50"/>
          <p:cNvCxnSpPr>
            <a:cxnSpLocks noChangeShapeType="1"/>
            <a:stCxn id="32795" idx="4"/>
            <a:endCxn id="32777" idx="0"/>
          </p:cNvCxnSpPr>
          <p:nvPr/>
        </p:nvCxnSpPr>
        <p:spPr bwMode="auto">
          <a:xfrm rot="5400000">
            <a:off x="2234406" y="1189832"/>
            <a:ext cx="1343025" cy="2443162"/>
          </a:xfrm>
          <a:prstGeom prst="curvedConnector3">
            <a:avLst>
              <a:gd name="adj1" fmla="val 50000"/>
            </a:avLst>
          </a:prstGeom>
          <a:noFill/>
          <a:ln w="9525">
            <a:solidFill>
              <a:schemeClr val="tx1"/>
            </a:solidFill>
            <a:round/>
            <a:headEnd/>
            <a:tailEnd type="triangle" w="med" len="med"/>
          </a:ln>
        </p:spPr>
      </p:cxnSp>
      <p:cxnSp>
        <p:nvCxnSpPr>
          <p:cNvPr id="32797" name="AutoShape 51"/>
          <p:cNvCxnSpPr>
            <a:cxnSpLocks noChangeShapeType="1"/>
            <a:stCxn id="32795" idx="4"/>
          </p:cNvCxnSpPr>
          <p:nvPr/>
        </p:nvCxnSpPr>
        <p:spPr bwMode="auto">
          <a:xfrm rot="16200000" flipH="1">
            <a:off x="4683125" y="1184275"/>
            <a:ext cx="277813" cy="1389063"/>
          </a:xfrm>
          <a:prstGeom prst="curvedConnector2">
            <a:avLst/>
          </a:prstGeom>
          <a:noFill/>
          <a:ln w="9525">
            <a:solidFill>
              <a:schemeClr val="tx1"/>
            </a:solidFill>
            <a:round/>
            <a:headEnd/>
            <a:tailEnd type="triangle" w="med" len="med"/>
          </a:ln>
        </p:spPr>
      </p:cxnSp>
      <p:sp>
        <p:nvSpPr>
          <p:cNvPr id="32798" name="AutoShape 53"/>
          <p:cNvSpPr>
            <a:spLocks noChangeArrowheads="1"/>
          </p:cNvSpPr>
          <p:nvPr/>
        </p:nvSpPr>
        <p:spPr bwMode="auto">
          <a:xfrm>
            <a:off x="4432300" y="4140200"/>
            <a:ext cx="1524000" cy="508000"/>
          </a:xfrm>
          <a:prstGeom prst="roundRect">
            <a:avLst>
              <a:gd name="adj" fmla="val 12495"/>
            </a:avLst>
          </a:prstGeom>
          <a:noFill/>
          <a:ln w="50800">
            <a:solidFill>
              <a:srgbClr val="FF9900"/>
            </a:solidFill>
            <a:round/>
            <a:headEnd/>
            <a:tailEnd/>
          </a:ln>
        </p:spPr>
        <p:txBody>
          <a:bodyPr wrap="none" anchor="ctr"/>
          <a:lstStyle/>
          <a:p>
            <a:pPr algn="ctr"/>
            <a:endParaRPr lang="en-US"/>
          </a:p>
        </p:txBody>
      </p:sp>
      <p:sp>
        <p:nvSpPr>
          <p:cNvPr id="32799" name="Rectangle 54"/>
          <p:cNvSpPr>
            <a:spLocks noChangeArrowheads="1"/>
          </p:cNvSpPr>
          <p:nvPr/>
        </p:nvSpPr>
        <p:spPr bwMode="auto">
          <a:xfrm>
            <a:off x="5938838" y="5476875"/>
            <a:ext cx="882650" cy="587375"/>
          </a:xfrm>
          <a:prstGeom prst="rect">
            <a:avLst/>
          </a:prstGeom>
          <a:noFill/>
          <a:ln w="9525">
            <a:noFill/>
            <a:miter lim="800000"/>
            <a:headEnd/>
            <a:tailEnd/>
          </a:ln>
        </p:spPr>
        <p:txBody>
          <a:bodyPr wrap="none" lIns="92075" tIns="46038" rIns="92075" bIns="46038">
            <a:spAutoFit/>
          </a:bodyPr>
          <a:lstStyle/>
          <a:p>
            <a:pPr algn="ctr">
              <a:lnSpc>
                <a:spcPct val="90000"/>
              </a:lnSpc>
            </a:pPr>
            <a:r>
              <a:rPr lang="en-US" sz="1800" b="1">
                <a:solidFill>
                  <a:schemeClr val="tx2"/>
                </a:solidFill>
                <a:latin typeface="Arial" charset="0"/>
              </a:rPr>
              <a:t>Result</a:t>
            </a:r>
          </a:p>
          <a:p>
            <a:pPr algn="ctr">
              <a:lnSpc>
                <a:spcPct val="90000"/>
              </a:lnSpc>
            </a:pPr>
            <a:r>
              <a:rPr lang="en-US" sz="1800" b="1">
                <a:solidFill>
                  <a:schemeClr val="tx2"/>
                </a:solidFill>
                <a:latin typeface="Arial" charset="0"/>
              </a:rPr>
              <a:t>Sets</a:t>
            </a:r>
          </a:p>
        </p:txBody>
      </p:sp>
    </p:spTree>
    <p:extLst>
      <p:ext uri="{BB962C8B-B14F-4D97-AF65-F5344CB8AC3E}">
        <p14:creationId xmlns:p14="http://schemas.microsoft.com/office/powerpoint/2010/main" val="17788505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594826"/>
            <a:ext cx="7772400" cy="838200"/>
          </a:xfrm>
        </p:spPr>
        <p:txBody>
          <a:bodyPr/>
          <a:lstStyle/>
          <a:p>
            <a:r>
              <a:rPr lang="en-US" altLang="en-US" dirty="0" smtClean="0"/>
              <a:t>Stop words</a:t>
            </a:r>
          </a:p>
        </p:txBody>
      </p:sp>
      <p:sp>
        <p:nvSpPr>
          <p:cNvPr id="32771" name="Rectangle 3"/>
          <p:cNvSpPr>
            <a:spLocks noGrp="1" noChangeArrowheads="1"/>
          </p:cNvSpPr>
          <p:nvPr>
            <p:ph type="body" idx="1"/>
          </p:nvPr>
        </p:nvSpPr>
        <p:spPr>
          <a:xfrm>
            <a:off x="457200" y="1723053"/>
            <a:ext cx="8153400" cy="4648200"/>
          </a:xfrm>
        </p:spPr>
        <p:txBody>
          <a:bodyPr/>
          <a:lstStyle/>
          <a:p>
            <a:r>
              <a:rPr lang="en-US" altLang="en-US" sz="2200" dirty="0" smtClean="0"/>
              <a:t>Idea: exclude from the dictionary the list of words with little semantic content: a, and, or , how, where, to, ….</a:t>
            </a:r>
          </a:p>
          <a:p>
            <a:pPr lvl="1"/>
            <a:r>
              <a:rPr lang="en-US" altLang="en-US" sz="1800" dirty="0" smtClean="0"/>
              <a:t>They tend to be the most common words: ~30% of postings for top 30 words</a:t>
            </a:r>
          </a:p>
          <a:p>
            <a:r>
              <a:rPr lang="en-US" altLang="en-US" sz="2200" dirty="0" smtClean="0"/>
              <a:t>But the trend is away from doing this:</a:t>
            </a:r>
          </a:p>
          <a:p>
            <a:pPr lvl="1"/>
            <a:r>
              <a:rPr lang="en-US" altLang="en-US" sz="1800" dirty="0" smtClean="0"/>
              <a:t>Good compression techniques means the space for including stop words in a system is very small</a:t>
            </a:r>
          </a:p>
          <a:p>
            <a:pPr lvl="1"/>
            <a:r>
              <a:rPr lang="en-US" altLang="en-US" sz="1800" dirty="0" smtClean="0"/>
              <a:t>Good query optimization techniques mean you pay little at query time for including stop words</a:t>
            </a:r>
          </a:p>
          <a:p>
            <a:pPr lvl="1"/>
            <a:r>
              <a:rPr lang="en-US" altLang="en-US" sz="1800" dirty="0" smtClean="0"/>
              <a:t>You need them for:</a:t>
            </a:r>
          </a:p>
          <a:p>
            <a:pPr lvl="2"/>
            <a:r>
              <a:rPr lang="en-US" altLang="en-US" sz="1600" dirty="0" smtClean="0"/>
              <a:t>Phrase queries: “King of Denmark”</a:t>
            </a:r>
          </a:p>
          <a:p>
            <a:pPr lvl="2"/>
            <a:r>
              <a:rPr lang="en-US" altLang="en-US" sz="1600" dirty="0" smtClean="0"/>
              <a:t>Various titles, etc.: “Let it be”, “To be or not to be”</a:t>
            </a:r>
          </a:p>
          <a:p>
            <a:pPr lvl="2"/>
            <a:r>
              <a:rPr lang="en-US" altLang="en-US" sz="1600" dirty="0" smtClean="0"/>
              <a:t>“Relational” queries: “flights to London”</a:t>
            </a:r>
          </a:p>
          <a:p>
            <a:pPr lvl="1"/>
            <a:r>
              <a:rPr lang="en-US" altLang="en-US" sz="1800" dirty="0" smtClean="0"/>
              <a:t>Google ignores common words and characters such as where, the, how, and other digits and letters which slow down your search without improving the results.</a:t>
            </a:r>
            <a:r>
              <a:rPr lang="ja-JP" altLang="en-US" sz="1800" dirty="0" smtClean="0"/>
              <a:t>”</a:t>
            </a:r>
            <a:r>
              <a:rPr lang="en-US" altLang="en-US" sz="1800" dirty="0" smtClean="0"/>
              <a:t> (Though you can explicitly ask for them to remain.)</a:t>
            </a:r>
          </a:p>
          <a:p>
            <a:pPr lvl="1"/>
            <a:endParaRPr lang="en-US" altLang="en-US" sz="1800" dirty="0" smtClean="0"/>
          </a:p>
        </p:txBody>
      </p:sp>
      <p:sp>
        <p:nvSpPr>
          <p:cNvPr id="22532" name="TextBox 4"/>
          <p:cNvSpPr txBox="1">
            <a:spLocks noChangeArrowheads="1"/>
          </p:cNvSpPr>
          <p:nvPr/>
        </p:nvSpPr>
        <p:spPr bwMode="auto">
          <a:xfrm>
            <a:off x="7620000" y="-33338"/>
            <a:ext cx="11636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Lucida Sans" pitchFamily="34" charset="0"/>
                <a:ea typeface="ＭＳ Ｐゴシック" pitchFamily="34" charset="-128"/>
              </a:defRPr>
            </a:lvl1pPr>
            <a:lvl2pPr marL="742950" indent="-285750" eaLnBrk="0" hangingPunct="0">
              <a:defRPr sz="2400">
                <a:solidFill>
                  <a:schemeClr val="tx1"/>
                </a:solidFill>
                <a:latin typeface="Lucida Sans" pitchFamily="34" charset="0"/>
                <a:ea typeface="ＭＳ Ｐゴシック" pitchFamily="34" charset="-128"/>
              </a:defRPr>
            </a:lvl2pPr>
            <a:lvl3pPr marL="1143000" indent="-228600" eaLnBrk="0" hangingPunct="0">
              <a:defRPr sz="2400">
                <a:solidFill>
                  <a:schemeClr val="tx1"/>
                </a:solidFill>
                <a:latin typeface="Lucida Sans" pitchFamily="34" charset="0"/>
                <a:ea typeface="ＭＳ Ｐゴシック" pitchFamily="34" charset="-128"/>
              </a:defRPr>
            </a:lvl3pPr>
            <a:lvl4pPr marL="1600200" indent="-228600" eaLnBrk="0" hangingPunct="0">
              <a:defRPr sz="2400">
                <a:solidFill>
                  <a:schemeClr val="tx1"/>
                </a:solidFill>
                <a:latin typeface="Lucida Sans" pitchFamily="34" charset="0"/>
                <a:ea typeface="ＭＳ Ｐゴシック" pitchFamily="34" charset="-128"/>
              </a:defRPr>
            </a:lvl4pPr>
            <a:lvl5pPr marL="2057400" indent="-228600" eaLnBrk="0" hangingPunct="0">
              <a:defRPr sz="2400">
                <a:solidFill>
                  <a:schemeClr val="tx1"/>
                </a:solidFill>
                <a:latin typeface="Lucida Sans"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ＭＳ Ｐゴシック" pitchFamily="34" charset="-128"/>
              </a:defRPr>
            </a:lvl9pPr>
          </a:lstStyle>
          <a:p>
            <a:pPr eaLnBrk="1" hangingPunct="1"/>
            <a:r>
              <a:rPr lang="en-US" altLang="en-US" sz="1600">
                <a:solidFill>
                  <a:srgbClr val="FBFCFF"/>
                </a:solidFill>
              </a:rPr>
              <a:t>Sec. 2.2.2</a:t>
            </a:r>
          </a:p>
        </p:txBody>
      </p:sp>
      <p:sp>
        <p:nvSpPr>
          <p:cNvPr id="8" name="Slide Number Placeholder 4"/>
          <p:cNvSpPr>
            <a:spLocks noGrp="1"/>
          </p:cNvSpPr>
          <p:nvPr>
            <p:ph type="sldNum" sz="quarter" idx="4294967295"/>
          </p:nvPr>
        </p:nvSpPr>
        <p:spPr>
          <a:xfrm>
            <a:off x="6781800" y="6400800"/>
            <a:ext cx="1905000" cy="228600"/>
          </a:xfrm>
          <a:prstGeom prst="rect">
            <a:avLst/>
          </a:prstGeom>
          <a:noFill/>
        </p:spPr>
        <p:txBody>
          <a:bodyPr/>
          <a:lstStyle/>
          <a:p>
            <a:fld id="{B4FF9254-EED0-43E3-BCA5-F0A22D659315}" type="slidenum">
              <a:rPr lang="en-US" smtClean="0">
                <a:latin typeface="Times New Roman" charset="0"/>
              </a:rPr>
              <a:pPr/>
              <a:t>19</a:t>
            </a:fld>
            <a:endParaRPr lang="en-US" smtClean="0">
              <a:latin typeface="Times New Roman" charset="0"/>
            </a:endParaRPr>
          </a:p>
        </p:txBody>
      </p:sp>
    </p:spTree>
    <p:extLst>
      <p:ext uri="{BB962C8B-B14F-4D97-AF65-F5344CB8AC3E}">
        <p14:creationId xmlns:p14="http://schemas.microsoft.com/office/powerpoint/2010/main" val="32460237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277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2771">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2771">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2771">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2771">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2771">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2771">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277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lide Number Placeholder 4"/>
          <p:cNvSpPr>
            <a:spLocks noGrp="1"/>
          </p:cNvSpPr>
          <p:nvPr>
            <p:ph type="sldNum" sz="quarter" idx="4294967295"/>
          </p:nvPr>
        </p:nvSpPr>
        <p:spPr>
          <a:xfrm>
            <a:off x="6781800" y="6400800"/>
            <a:ext cx="1905000" cy="228600"/>
          </a:xfrm>
          <a:prstGeom prst="rect">
            <a:avLst/>
          </a:prstGeom>
          <a:noFill/>
        </p:spPr>
        <p:txBody>
          <a:bodyPr/>
          <a:lstStyle/>
          <a:p>
            <a:fld id="{A45F50E4-A58F-4CBB-B8C6-A00DCB99F171}" type="slidenum">
              <a:rPr lang="en-US"/>
              <a:pPr/>
              <a:t>2</a:t>
            </a:fld>
            <a:endParaRPr lang="en-US"/>
          </a:p>
        </p:txBody>
      </p:sp>
      <p:sp>
        <p:nvSpPr>
          <p:cNvPr id="12292" name="Rectangle 2"/>
          <p:cNvSpPr>
            <a:spLocks noGrp="1" noChangeArrowheads="1"/>
          </p:cNvSpPr>
          <p:nvPr>
            <p:ph type="title"/>
          </p:nvPr>
        </p:nvSpPr>
        <p:spPr>
          <a:xfrm>
            <a:off x="414046" y="802387"/>
            <a:ext cx="7886700" cy="592201"/>
          </a:xfrm>
        </p:spPr>
        <p:txBody>
          <a:bodyPr/>
          <a:lstStyle/>
          <a:p>
            <a:r>
              <a:rPr lang="en-US" dirty="0" smtClean="0"/>
              <a:t>Indexing</a:t>
            </a:r>
          </a:p>
        </p:txBody>
      </p:sp>
      <p:sp>
        <p:nvSpPr>
          <p:cNvPr id="12293" name="Rectangle 3"/>
          <p:cNvSpPr>
            <a:spLocks noGrp="1" noChangeArrowheads="1"/>
          </p:cNvSpPr>
          <p:nvPr>
            <p:ph type="body" idx="1"/>
          </p:nvPr>
        </p:nvSpPr>
        <p:spPr>
          <a:xfrm>
            <a:off x="609600" y="1692244"/>
            <a:ext cx="7772400" cy="4114800"/>
          </a:xfrm>
        </p:spPr>
        <p:txBody>
          <a:bodyPr/>
          <a:lstStyle/>
          <a:p>
            <a:r>
              <a:rPr lang="en-US" sz="2800" dirty="0" smtClean="0"/>
              <a:t>Indexing is the process of transforming items (documents) into a searchable data structure</a:t>
            </a:r>
          </a:p>
          <a:p>
            <a:pPr lvl="1"/>
            <a:r>
              <a:rPr lang="en-US" sz="2400" dirty="0" smtClean="0"/>
              <a:t>creation of document surrogates to represent each document</a:t>
            </a:r>
          </a:p>
          <a:p>
            <a:pPr lvl="1"/>
            <a:r>
              <a:rPr lang="en-US" sz="2400" dirty="0" smtClean="0"/>
              <a:t>requires analysis of original documents</a:t>
            </a:r>
          </a:p>
          <a:p>
            <a:pPr lvl="2"/>
            <a:r>
              <a:rPr lang="en-US" sz="1800" dirty="0" smtClean="0"/>
              <a:t>simple: identify meta-information (e.g., author, title, etc.)</a:t>
            </a:r>
          </a:p>
          <a:p>
            <a:pPr lvl="2"/>
            <a:r>
              <a:rPr lang="en-US" sz="1800" dirty="0" smtClean="0"/>
              <a:t>complex: linguistic analysis of content</a:t>
            </a:r>
            <a:endParaRPr lang="en-US" dirty="0" smtClean="0"/>
          </a:p>
          <a:p>
            <a:r>
              <a:rPr lang="en-US" sz="2800" dirty="0" smtClean="0"/>
              <a:t>The search process involves correlating user queries with the documents represented in the index</a:t>
            </a:r>
          </a:p>
        </p:txBody>
      </p:sp>
    </p:spTree>
    <p:extLst>
      <p:ext uri="{BB962C8B-B14F-4D97-AF65-F5344CB8AC3E}">
        <p14:creationId xmlns:p14="http://schemas.microsoft.com/office/powerpoint/2010/main" val="30485556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29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29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29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29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Slide Number Placeholder 4"/>
          <p:cNvSpPr>
            <a:spLocks noGrp="1"/>
          </p:cNvSpPr>
          <p:nvPr>
            <p:ph type="sldNum" sz="quarter" idx="4294967295"/>
          </p:nvPr>
        </p:nvSpPr>
        <p:spPr>
          <a:xfrm>
            <a:off x="6781800" y="6400800"/>
            <a:ext cx="1905000" cy="228600"/>
          </a:xfrm>
          <a:prstGeom prst="rect">
            <a:avLst/>
          </a:prstGeom>
          <a:noFill/>
        </p:spPr>
        <p:txBody>
          <a:bodyPr/>
          <a:lstStyle/>
          <a:p>
            <a:fld id="{614BC4EC-3DA3-469E-ABB8-725168B9278E}" type="slidenum">
              <a:rPr lang="en-US" smtClean="0">
                <a:latin typeface="Times New Roman" charset="0"/>
              </a:rPr>
              <a:pPr/>
              <a:t>20</a:t>
            </a:fld>
            <a:endParaRPr lang="en-US" smtClean="0">
              <a:latin typeface="Times New Roman" charset="0"/>
            </a:endParaRPr>
          </a:p>
        </p:txBody>
      </p:sp>
      <p:sp>
        <p:nvSpPr>
          <p:cNvPr id="27652" name="Rectangle 2"/>
          <p:cNvSpPr>
            <a:spLocks noGrp="1" noChangeArrowheads="1"/>
          </p:cNvSpPr>
          <p:nvPr>
            <p:ph type="title"/>
          </p:nvPr>
        </p:nvSpPr>
        <p:spPr>
          <a:xfrm>
            <a:off x="495300" y="438539"/>
            <a:ext cx="7886700" cy="944240"/>
          </a:xfrm>
        </p:spPr>
        <p:txBody>
          <a:bodyPr/>
          <a:lstStyle/>
          <a:p>
            <a:r>
              <a:rPr lang="en-US" dirty="0" smtClean="0"/>
              <a:t>Thesauri and </a:t>
            </a:r>
            <a:r>
              <a:rPr lang="en-US" dirty="0" err="1" smtClean="0"/>
              <a:t>soundex</a:t>
            </a:r>
            <a:endParaRPr lang="en-US" dirty="0" smtClean="0"/>
          </a:p>
        </p:txBody>
      </p:sp>
      <p:sp>
        <p:nvSpPr>
          <p:cNvPr id="27653" name="Rectangle 3"/>
          <p:cNvSpPr>
            <a:spLocks noGrp="1" noChangeArrowheads="1"/>
          </p:cNvSpPr>
          <p:nvPr>
            <p:ph type="body" idx="1"/>
          </p:nvPr>
        </p:nvSpPr>
        <p:spPr>
          <a:xfrm>
            <a:off x="609600" y="1524000"/>
            <a:ext cx="7772400" cy="4343400"/>
          </a:xfrm>
        </p:spPr>
        <p:txBody>
          <a:bodyPr>
            <a:normAutofit/>
          </a:bodyPr>
          <a:lstStyle/>
          <a:p>
            <a:pPr>
              <a:lnSpc>
                <a:spcPct val="90000"/>
              </a:lnSpc>
            </a:pPr>
            <a:r>
              <a:rPr lang="en-US" dirty="0" smtClean="0"/>
              <a:t>Handle synonyms and homonyms</a:t>
            </a:r>
          </a:p>
          <a:p>
            <a:pPr lvl="1">
              <a:lnSpc>
                <a:spcPct val="90000"/>
              </a:lnSpc>
            </a:pPr>
            <a:r>
              <a:rPr lang="en-US" sz="2000" dirty="0" smtClean="0"/>
              <a:t>Hand-constructed equivalence classes</a:t>
            </a:r>
          </a:p>
          <a:p>
            <a:pPr lvl="2">
              <a:lnSpc>
                <a:spcPct val="90000"/>
              </a:lnSpc>
            </a:pPr>
            <a:r>
              <a:rPr lang="en-US" sz="1800" dirty="0" smtClean="0"/>
              <a:t>e.g., </a:t>
            </a:r>
            <a:r>
              <a:rPr lang="en-US" sz="1800" b="1" i="1" dirty="0" smtClean="0"/>
              <a:t>car</a:t>
            </a:r>
            <a:r>
              <a:rPr lang="en-US" sz="1800" dirty="0" smtClean="0"/>
              <a:t> = </a:t>
            </a:r>
            <a:r>
              <a:rPr lang="en-US" sz="1800" b="1" i="1" dirty="0" smtClean="0"/>
              <a:t>automobile</a:t>
            </a:r>
          </a:p>
          <a:p>
            <a:pPr lvl="2">
              <a:lnSpc>
                <a:spcPct val="90000"/>
              </a:lnSpc>
            </a:pPr>
            <a:r>
              <a:rPr lang="en-US" sz="1800" b="1" i="1" dirty="0" smtClean="0"/>
              <a:t>color</a:t>
            </a:r>
            <a:r>
              <a:rPr lang="en-US" sz="1800" dirty="0" smtClean="0"/>
              <a:t> = </a:t>
            </a:r>
            <a:r>
              <a:rPr lang="en-US" sz="1800" b="1" i="1" dirty="0" err="1" smtClean="0"/>
              <a:t>colour</a:t>
            </a:r>
            <a:endParaRPr lang="en-US" sz="1800" b="1" i="1" dirty="0" smtClean="0"/>
          </a:p>
          <a:p>
            <a:pPr>
              <a:lnSpc>
                <a:spcPct val="90000"/>
              </a:lnSpc>
            </a:pPr>
            <a:r>
              <a:rPr lang="en-US" dirty="0" smtClean="0"/>
              <a:t>Rewrite </a:t>
            </a:r>
            <a:r>
              <a:rPr lang="en-US" dirty="0" smtClean="0"/>
              <a:t>to form equivalence classes</a:t>
            </a:r>
          </a:p>
          <a:p>
            <a:pPr>
              <a:lnSpc>
                <a:spcPct val="90000"/>
              </a:lnSpc>
            </a:pPr>
            <a:r>
              <a:rPr lang="en-US" dirty="0" smtClean="0"/>
              <a:t>Index such equivalences</a:t>
            </a:r>
          </a:p>
          <a:p>
            <a:pPr lvl="1">
              <a:lnSpc>
                <a:spcPct val="90000"/>
              </a:lnSpc>
            </a:pPr>
            <a:r>
              <a:rPr lang="en-US" sz="2000" dirty="0" smtClean="0"/>
              <a:t>When the document contains </a:t>
            </a:r>
            <a:r>
              <a:rPr lang="en-US" sz="2000" b="1" i="1" dirty="0" smtClean="0"/>
              <a:t>automobile</a:t>
            </a:r>
            <a:r>
              <a:rPr lang="en-US" sz="2000" dirty="0" smtClean="0"/>
              <a:t>, index it under </a:t>
            </a:r>
            <a:r>
              <a:rPr lang="en-US" sz="2000" b="1" i="1" dirty="0" smtClean="0"/>
              <a:t>car</a:t>
            </a:r>
            <a:r>
              <a:rPr lang="en-US" sz="2000" dirty="0" smtClean="0"/>
              <a:t> as well (usually, also vice-versa)</a:t>
            </a:r>
          </a:p>
          <a:p>
            <a:pPr>
              <a:lnSpc>
                <a:spcPct val="90000"/>
              </a:lnSpc>
            </a:pPr>
            <a:r>
              <a:rPr lang="en-US" dirty="0" smtClean="0"/>
              <a:t>Or expand query?</a:t>
            </a:r>
          </a:p>
          <a:p>
            <a:pPr lvl="1">
              <a:lnSpc>
                <a:spcPct val="90000"/>
              </a:lnSpc>
            </a:pPr>
            <a:r>
              <a:rPr lang="en-US" sz="2000" dirty="0" smtClean="0"/>
              <a:t>When the query contains </a:t>
            </a:r>
            <a:r>
              <a:rPr lang="en-US" sz="2000" b="1" i="1" dirty="0" smtClean="0"/>
              <a:t>automobile</a:t>
            </a:r>
            <a:r>
              <a:rPr lang="en-US" sz="2000" dirty="0" smtClean="0"/>
              <a:t>, look under </a:t>
            </a:r>
            <a:r>
              <a:rPr lang="en-US" sz="2000" b="1" i="1" dirty="0" smtClean="0"/>
              <a:t>car</a:t>
            </a:r>
            <a:r>
              <a:rPr lang="en-US" sz="2000" dirty="0" smtClean="0"/>
              <a:t> as well</a:t>
            </a:r>
          </a:p>
        </p:txBody>
      </p:sp>
    </p:spTree>
    <p:extLst>
      <p:ext uri="{BB962C8B-B14F-4D97-AF65-F5344CB8AC3E}">
        <p14:creationId xmlns:p14="http://schemas.microsoft.com/office/powerpoint/2010/main" val="41426786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Slide Number Placeholder 4"/>
          <p:cNvSpPr>
            <a:spLocks noGrp="1"/>
          </p:cNvSpPr>
          <p:nvPr>
            <p:ph type="sldNum" sz="quarter" idx="4294967295"/>
          </p:nvPr>
        </p:nvSpPr>
        <p:spPr>
          <a:xfrm>
            <a:off x="6781800" y="6400800"/>
            <a:ext cx="1905000" cy="228600"/>
          </a:xfrm>
          <a:prstGeom prst="rect">
            <a:avLst/>
          </a:prstGeom>
          <a:noFill/>
        </p:spPr>
        <p:txBody>
          <a:bodyPr/>
          <a:lstStyle/>
          <a:p>
            <a:fld id="{981AF0A3-08C6-49B9-ACC6-C51A0731D84A}" type="slidenum">
              <a:rPr lang="en-US" smtClean="0">
                <a:latin typeface="Times New Roman" charset="0"/>
              </a:rPr>
              <a:pPr/>
              <a:t>21</a:t>
            </a:fld>
            <a:endParaRPr lang="en-US" smtClean="0">
              <a:latin typeface="Times New Roman" charset="0"/>
            </a:endParaRPr>
          </a:p>
        </p:txBody>
      </p:sp>
      <p:sp>
        <p:nvSpPr>
          <p:cNvPr id="28676" name="Rectangle 2"/>
          <p:cNvSpPr>
            <a:spLocks noGrp="1" noChangeArrowheads="1"/>
          </p:cNvSpPr>
          <p:nvPr>
            <p:ph type="title"/>
          </p:nvPr>
        </p:nvSpPr>
        <p:spPr>
          <a:xfrm>
            <a:off x="451368" y="718457"/>
            <a:ext cx="7886700" cy="701644"/>
          </a:xfrm>
        </p:spPr>
        <p:txBody>
          <a:bodyPr/>
          <a:lstStyle/>
          <a:p>
            <a:r>
              <a:rPr lang="en-US" dirty="0" smtClean="0"/>
              <a:t>Soundex</a:t>
            </a:r>
          </a:p>
        </p:txBody>
      </p:sp>
      <p:sp>
        <p:nvSpPr>
          <p:cNvPr id="28677" name="Rectangle 3"/>
          <p:cNvSpPr>
            <a:spLocks noGrp="1" noChangeArrowheads="1"/>
          </p:cNvSpPr>
          <p:nvPr>
            <p:ph type="body" idx="1"/>
          </p:nvPr>
        </p:nvSpPr>
        <p:spPr/>
        <p:txBody>
          <a:bodyPr/>
          <a:lstStyle/>
          <a:p>
            <a:r>
              <a:rPr lang="en-US" sz="3200" dirty="0" smtClean="0"/>
              <a:t>Traditional class of heuristics to expand a query into phonetic equivalents</a:t>
            </a:r>
          </a:p>
          <a:p>
            <a:pPr lvl="1"/>
            <a:r>
              <a:rPr lang="en-US" sz="2800" dirty="0" smtClean="0"/>
              <a:t>Language specific – mainly for </a:t>
            </a:r>
            <a:r>
              <a:rPr lang="en-US" sz="2800" dirty="0" smtClean="0"/>
              <a:t>names</a:t>
            </a:r>
          </a:p>
          <a:p>
            <a:pPr lvl="1"/>
            <a:r>
              <a:rPr lang="en-US" sz="2800" b="1" i="1" dirty="0"/>
              <a:t>Ad vs add, Ark vs arc</a:t>
            </a:r>
          </a:p>
          <a:p>
            <a:pPr>
              <a:buFont typeface="Marlett" pitchFamily="2" charset="2"/>
              <a:buNone/>
            </a:pPr>
            <a:endParaRPr lang="en-US" sz="3200" dirty="0" smtClean="0"/>
          </a:p>
          <a:p>
            <a:r>
              <a:rPr lang="en-US" sz="3200" dirty="0" smtClean="0"/>
              <a:t>Understanding Classic </a:t>
            </a:r>
            <a:r>
              <a:rPr lang="en-US" sz="3200" dirty="0" err="1" smtClean="0"/>
              <a:t>SoundEx</a:t>
            </a:r>
            <a:r>
              <a:rPr lang="en-US" sz="3200" dirty="0" smtClean="0"/>
              <a:t> Algorithms </a:t>
            </a:r>
          </a:p>
          <a:p>
            <a:pPr>
              <a:buFont typeface="Marlett" pitchFamily="2" charset="2"/>
              <a:buNone/>
            </a:pPr>
            <a:r>
              <a:rPr lang="en-US" altLang="zh-CN" sz="1900" dirty="0" smtClean="0">
                <a:solidFill>
                  <a:schemeClr val="folHlink"/>
                </a:solidFill>
                <a:ea typeface="宋体" pitchFamily="2" charset="-122"/>
              </a:rPr>
              <a:t>       </a:t>
            </a:r>
            <a:r>
              <a:rPr lang="en-US" altLang="zh-CN" sz="1800" u="sng" dirty="0" smtClean="0">
                <a:solidFill>
                  <a:schemeClr val="accent2"/>
                </a:solidFill>
                <a:ea typeface="宋体" pitchFamily="2" charset="-122"/>
              </a:rPr>
              <a:t>http://www.creativyst.com/Doc/Articles/SoundEx1/SoundEx1.htm#Top</a:t>
            </a:r>
          </a:p>
          <a:p>
            <a:endParaRPr lang="en-US" sz="1800" b="0" i="1" dirty="0" smtClean="0">
              <a:solidFill>
                <a:schemeClr val="accent2"/>
              </a:solidFill>
              <a:sym typeface="Symbol" pitchFamily="18" charset="2"/>
            </a:endParaRPr>
          </a:p>
        </p:txBody>
      </p:sp>
    </p:spTree>
    <p:extLst>
      <p:ext uri="{BB962C8B-B14F-4D97-AF65-F5344CB8AC3E}">
        <p14:creationId xmlns:p14="http://schemas.microsoft.com/office/powerpoint/2010/main" val="29066536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Slide Number Placeholder 4"/>
          <p:cNvSpPr>
            <a:spLocks noGrp="1"/>
          </p:cNvSpPr>
          <p:nvPr>
            <p:ph type="sldNum" sz="quarter" idx="4294967295"/>
          </p:nvPr>
        </p:nvSpPr>
        <p:spPr>
          <a:xfrm>
            <a:off x="6781800" y="6400800"/>
            <a:ext cx="1905000" cy="228600"/>
          </a:xfrm>
          <a:prstGeom prst="rect">
            <a:avLst/>
          </a:prstGeom>
          <a:noFill/>
        </p:spPr>
        <p:txBody>
          <a:bodyPr/>
          <a:lstStyle/>
          <a:p>
            <a:fld id="{D2C42FFF-29C6-4D29-95A4-63CDED3B8634}" type="slidenum">
              <a:rPr lang="en-US"/>
              <a:pPr/>
              <a:t>22</a:t>
            </a:fld>
            <a:endParaRPr lang="en-US"/>
          </a:p>
        </p:txBody>
      </p:sp>
      <p:sp>
        <p:nvSpPr>
          <p:cNvPr id="27652" name="Rectangle 2"/>
          <p:cNvSpPr>
            <a:spLocks noGrp="1" noChangeArrowheads="1"/>
          </p:cNvSpPr>
          <p:nvPr>
            <p:ph type="title"/>
          </p:nvPr>
        </p:nvSpPr>
        <p:spPr>
          <a:xfrm>
            <a:off x="450980" y="763555"/>
            <a:ext cx="7772400" cy="609600"/>
          </a:xfrm>
        </p:spPr>
        <p:txBody>
          <a:bodyPr>
            <a:normAutofit/>
          </a:bodyPr>
          <a:lstStyle/>
          <a:p>
            <a:r>
              <a:rPr lang="en-US" dirty="0" smtClean="0"/>
              <a:t>Stemming and Morphological Analysis</a:t>
            </a:r>
          </a:p>
        </p:txBody>
      </p:sp>
      <p:sp>
        <p:nvSpPr>
          <p:cNvPr id="27653" name="Rectangle 3"/>
          <p:cNvSpPr>
            <a:spLocks noGrp="1" noChangeArrowheads="1"/>
          </p:cNvSpPr>
          <p:nvPr>
            <p:ph type="body" idx="1"/>
          </p:nvPr>
        </p:nvSpPr>
        <p:spPr>
          <a:xfrm>
            <a:off x="685800" y="1667847"/>
            <a:ext cx="7772400" cy="4876800"/>
          </a:xfrm>
        </p:spPr>
        <p:txBody>
          <a:bodyPr/>
          <a:lstStyle/>
          <a:p>
            <a:r>
              <a:rPr lang="en-US" sz="2800" dirty="0" smtClean="0"/>
              <a:t>Goal: “normalize” similar words by reducing them to their roots before indexing</a:t>
            </a:r>
          </a:p>
          <a:p>
            <a:r>
              <a:rPr lang="en-US" sz="2800" dirty="0" smtClean="0"/>
              <a:t>Morphology (“form” of words)</a:t>
            </a:r>
          </a:p>
          <a:p>
            <a:pPr lvl="1"/>
            <a:r>
              <a:rPr lang="en-US" sz="2400" dirty="0" smtClean="0"/>
              <a:t>Inflectional Morphology</a:t>
            </a:r>
          </a:p>
          <a:p>
            <a:pPr lvl="2"/>
            <a:r>
              <a:rPr lang="en-US" sz="2000" dirty="0" err="1" smtClean="0"/>
              <a:t>E.g</a:t>
            </a:r>
            <a:r>
              <a:rPr lang="en-US" sz="2000" dirty="0" smtClean="0"/>
              <a:t>,. inflect verb endings</a:t>
            </a:r>
          </a:p>
          <a:p>
            <a:pPr lvl="2"/>
            <a:r>
              <a:rPr lang="en-US" sz="2000" dirty="0" smtClean="0"/>
              <a:t>Never change grammatical class</a:t>
            </a:r>
          </a:p>
          <a:p>
            <a:pPr lvl="3"/>
            <a:r>
              <a:rPr lang="en-US" sz="2000" i="1" dirty="0" smtClean="0"/>
              <a:t>dog, dogs</a:t>
            </a:r>
          </a:p>
          <a:p>
            <a:pPr lvl="1"/>
            <a:r>
              <a:rPr lang="en-US" sz="2400" dirty="0" smtClean="0"/>
              <a:t>Derivational Morphology </a:t>
            </a:r>
          </a:p>
          <a:p>
            <a:pPr lvl="2"/>
            <a:r>
              <a:rPr lang="en-US" sz="2000" dirty="0" smtClean="0"/>
              <a:t>Derive one word from another, </a:t>
            </a:r>
          </a:p>
          <a:p>
            <a:pPr lvl="2"/>
            <a:r>
              <a:rPr lang="en-US" sz="2000" dirty="0" smtClean="0"/>
              <a:t>Often change grammatical class</a:t>
            </a:r>
          </a:p>
          <a:p>
            <a:pPr lvl="3"/>
            <a:r>
              <a:rPr lang="en-US" sz="2000" i="1" dirty="0" smtClean="0"/>
              <a:t>build, building; health, healthy</a:t>
            </a:r>
            <a:endParaRPr lang="en-US" i="1" dirty="0" smtClean="0"/>
          </a:p>
        </p:txBody>
      </p:sp>
    </p:spTree>
    <p:extLst>
      <p:ext uri="{BB962C8B-B14F-4D97-AF65-F5344CB8AC3E}">
        <p14:creationId xmlns:p14="http://schemas.microsoft.com/office/powerpoint/2010/main" val="4972709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32707" y="550504"/>
            <a:ext cx="7886700" cy="849087"/>
          </a:xfrm>
        </p:spPr>
        <p:txBody>
          <a:bodyPr/>
          <a:lstStyle/>
          <a:p>
            <a:pPr eaLnBrk="1" hangingPunct="1"/>
            <a:r>
              <a:rPr lang="en-US" altLang="en-US" dirty="0" smtClean="0">
                <a:ea typeface="ＭＳ Ｐゴシック" pitchFamily="34" charset="-128"/>
              </a:rPr>
              <a:t>Porter’s </a:t>
            </a:r>
            <a:r>
              <a:rPr lang="en-US" dirty="0"/>
              <a:t>Stemming </a:t>
            </a:r>
            <a:r>
              <a:rPr lang="en-US" altLang="en-US" dirty="0" smtClean="0">
                <a:ea typeface="ＭＳ Ｐゴシック" pitchFamily="34" charset="-128"/>
              </a:rPr>
              <a:t>Algorithm</a:t>
            </a:r>
          </a:p>
        </p:txBody>
      </p:sp>
      <p:sp>
        <p:nvSpPr>
          <p:cNvPr id="44035" name="Rectangle 3"/>
          <p:cNvSpPr>
            <a:spLocks noGrp="1" noChangeArrowheads="1"/>
          </p:cNvSpPr>
          <p:nvPr>
            <p:ph type="body" idx="1"/>
          </p:nvPr>
        </p:nvSpPr>
        <p:spPr/>
        <p:txBody>
          <a:bodyPr/>
          <a:lstStyle/>
          <a:p>
            <a:pPr eaLnBrk="1" hangingPunct="1"/>
            <a:r>
              <a:rPr lang="en-US" altLang="en-US" sz="2800" dirty="0" smtClean="0">
                <a:ea typeface="ＭＳ Ｐゴシック" pitchFamily="34" charset="-128"/>
              </a:rPr>
              <a:t>Commonest algorithm for stemming English</a:t>
            </a:r>
          </a:p>
          <a:p>
            <a:pPr lvl="1" eaLnBrk="1" hangingPunct="1"/>
            <a:r>
              <a:rPr lang="en-US" altLang="en-US" sz="2400" dirty="0" smtClean="0">
                <a:ea typeface="ＭＳ Ｐゴシック" pitchFamily="34" charset="-128"/>
              </a:rPr>
              <a:t>Results suggest it’s at least as good as other stemming options</a:t>
            </a:r>
          </a:p>
          <a:p>
            <a:pPr eaLnBrk="1" hangingPunct="1"/>
            <a:endParaRPr lang="en-US" altLang="en-US" sz="2800" dirty="0" smtClean="0">
              <a:ea typeface="ＭＳ Ｐゴシック" pitchFamily="34" charset="-128"/>
            </a:endParaRPr>
          </a:p>
        </p:txBody>
      </p:sp>
      <p:sp>
        <p:nvSpPr>
          <p:cNvPr id="32772" name="TextBox 4"/>
          <p:cNvSpPr txBox="1">
            <a:spLocks noChangeArrowheads="1"/>
          </p:cNvSpPr>
          <p:nvPr/>
        </p:nvSpPr>
        <p:spPr bwMode="auto">
          <a:xfrm>
            <a:off x="7620000" y="-33338"/>
            <a:ext cx="11636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Lucida Sans" pitchFamily="34" charset="0"/>
                <a:ea typeface="ＭＳ Ｐゴシック" pitchFamily="34" charset="-128"/>
              </a:defRPr>
            </a:lvl1pPr>
            <a:lvl2pPr marL="742950" indent="-285750" eaLnBrk="0" hangingPunct="0">
              <a:defRPr sz="2400">
                <a:solidFill>
                  <a:schemeClr val="tx1"/>
                </a:solidFill>
                <a:latin typeface="Lucida Sans" pitchFamily="34" charset="0"/>
                <a:ea typeface="ＭＳ Ｐゴシック" pitchFamily="34" charset="-128"/>
              </a:defRPr>
            </a:lvl2pPr>
            <a:lvl3pPr marL="1143000" indent="-228600" eaLnBrk="0" hangingPunct="0">
              <a:defRPr sz="2400">
                <a:solidFill>
                  <a:schemeClr val="tx1"/>
                </a:solidFill>
                <a:latin typeface="Lucida Sans" pitchFamily="34" charset="0"/>
                <a:ea typeface="ＭＳ Ｐゴシック" pitchFamily="34" charset="-128"/>
              </a:defRPr>
            </a:lvl3pPr>
            <a:lvl4pPr marL="1600200" indent="-228600" eaLnBrk="0" hangingPunct="0">
              <a:defRPr sz="2400">
                <a:solidFill>
                  <a:schemeClr val="tx1"/>
                </a:solidFill>
                <a:latin typeface="Lucida Sans" pitchFamily="34" charset="0"/>
                <a:ea typeface="ＭＳ Ｐゴシック" pitchFamily="34" charset="-128"/>
              </a:defRPr>
            </a:lvl4pPr>
            <a:lvl5pPr marL="2057400" indent="-228600" eaLnBrk="0" hangingPunct="0">
              <a:defRPr sz="2400">
                <a:solidFill>
                  <a:schemeClr val="tx1"/>
                </a:solidFill>
                <a:latin typeface="Lucida Sans"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ＭＳ Ｐゴシック" pitchFamily="34" charset="-128"/>
              </a:defRPr>
            </a:lvl9pPr>
          </a:lstStyle>
          <a:p>
            <a:pPr eaLnBrk="1" hangingPunct="1"/>
            <a:r>
              <a:rPr lang="en-US" altLang="en-US" sz="1600">
                <a:solidFill>
                  <a:srgbClr val="FBFCFF"/>
                </a:solidFill>
              </a:rPr>
              <a:t>Sec. 2.2.4</a:t>
            </a:r>
          </a:p>
        </p:txBody>
      </p:sp>
    </p:spTree>
    <p:extLst>
      <p:ext uri="{BB962C8B-B14F-4D97-AF65-F5344CB8AC3E}">
        <p14:creationId xmlns:p14="http://schemas.microsoft.com/office/powerpoint/2010/main" val="26343814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Slide Number Placeholder 4"/>
          <p:cNvSpPr>
            <a:spLocks noGrp="1"/>
          </p:cNvSpPr>
          <p:nvPr>
            <p:ph type="sldNum" sz="quarter" idx="4294967295"/>
          </p:nvPr>
        </p:nvSpPr>
        <p:spPr>
          <a:xfrm>
            <a:off x="6781800" y="6400800"/>
            <a:ext cx="1905000" cy="228600"/>
          </a:xfrm>
          <a:prstGeom prst="rect">
            <a:avLst/>
          </a:prstGeom>
          <a:noFill/>
        </p:spPr>
        <p:txBody>
          <a:bodyPr/>
          <a:lstStyle/>
          <a:p>
            <a:fld id="{00D26E31-CA79-4478-8D59-A333E6148DC2}" type="slidenum">
              <a:rPr lang="en-US"/>
              <a:pPr/>
              <a:t>24</a:t>
            </a:fld>
            <a:endParaRPr lang="en-US"/>
          </a:p>
        </p:txBody>
      </p:sp>
      <p:sp>
        <p:nvSpPr>
          <p:cNvPr id="30724" name="Rectangle 2"/>
          <p:cNvSpPr>
            <a:spLocks noGrp="1" noChangeArrowheads="1"/>
          </p:cNvSpPr>
          <p:nvPr>
            <p:ph type="title"/>
          </p:nvPr>
        </p:nvSpPr>
        <p:spPr>
          <a:xfrm>
            <a:off x="432318" y="612711"/>
            <a:ext cx="7772400" cy="762000"/>
          </a:xfrm>
        </p:spPr>
        <p:txBody>
          <a:bodyPr/>
          <a:lstStyle/>
          <a:p>
            <a:r>
              <a:rPr lang="en-US" dirty="0" smtClean="0"/>
              <a:t>Stemming Example</a:t>
            </a:r>
          </a:p>
        </p:txBody>
      </p:sp>
      <p:sp>
        <p:nvSpPr>
          <p:cNvPr id="30725" name="Rectangle 3"/>
          <p:cNvSpPr>
            <a:spLocks noGrp="1" noChangeArrowheads="1"/>
          </p:cNvSpPr>
          <p:nvPr>
            <p:ph type="body" idx="1"/>
          </p:nvPr>
        </p:nvSpPr>
        <p:spPr>
          <a:xfrm>
            <a:off x="497633" y="1865345"/>
            <a:ext cx="7772400" cy="4648200"/>
          </a:xfrm>
        </p:spPr>
        <p:txBody>
          <a:bodyPr/>
          <a:lstStyle/>
          <a:p>
            <a:r>
              <a:rPr lang="en-US" dirty="0" smtClean="0"/>
              <a:t>Original text: </a:t>
            </a:r>
          </a:p>
          <a:p>
            <a:pPr lvl="1">
              <a:buFontTx/>
              <a:buNone/>
            </a:pPr>
            <a:r>
              <a:rPr lang="en-US" dirty="0" smtClean="0"/>
              <a:t>	marketing strategies carried out by U.S. companies for their agricultural chemicals, report predictions for market share of such chemicals, or report market statistics for agrochemicals, pesticide, herbicide, fungicide, insecticide, fertilizer, predicted sales, market share, stimulate demand, price cut, volume of sales </a:t>
            </a:r>
          </a:p>
          <a:p>
            <a:endParaRPr lang="en-US" dirty="0" smtClean="0"/>
          </a:p>
          <a:p>
            <a:r>
              <a:rPr lang="en-US" dirty="0" smtClean="0"/>
              <a:t>Porter stemmer results: </a:t>
            </a:r>
          </a:p>
          <a:p>
            <a:pPr lvl="1">
              <a:buFontTx/>
              <a:buNone/>
            </a:pPr>
            <a:r>
              <a:rPr lang="en-US" dirty="0" smtClean="0"/>
              <a:t>	market </a:t>
            </a:r>
            <a:r>
              <a:rPr lang="en-US" dirty="0" err="1" smtClean="0"/>
              <a:t>strateg</a:t>
            </a:r>
            <a:r>
              <a:rPr lang="en-US" dirty="0" smtClean="0"/>
              <a:t> </a:t>
            </a:r>
            <a:r>
              <a:rPr lang="en-US" dirty="0" err="1" smtClean="0"/>
              <a:t>carr</a:t>
            </a:r>
            <a:r>
              <a:rPr lang="en-US" dirty="0" smtClean="0"/>
              <a:t> </a:t>
            </a:r>
            <a:r>
              <a:rPr lang="en-US" dirty="0" err="1" smtClean="0"/>
              <a:t>compan</a:t>
            </a:r>
            <a:r>
              <a:rPr lang="en-US" dirty="0" smtClean="0"/>
              <a:t> </a:t>
            </a:r>
            <a:r>
              <a:rPr lang="en-US" dirty="0" err="1" smtClean="0"/>
              <a:t>agricultur</a:t>
            </a:r>
            <a:r>
              <a:rPr lang="en-US" dirty="0" smtClean="0"/>
              <a:t> chemic report predict market share chemic report market statist </a:t>
            </a:r>
            <a:r>
              <a:rPr lang="en-US" dirty="0" err="1" smtClean="0"/>
              <a:t>agrochem</a:t>
            </a:r>
            <a:r>
              <a:rPr lang="en-US" dirty="0" smtClean="0"/>
              <a:t> </a:t>
            </a:r>
            <a:r>
              <a:rPr lang="en-US" dirty="0" err="1" smtClean="0"/>
              <a:t>pesticid</a:t>
            </a:r>
            <a:r>
              <a:rPr lang="en-US" dirty="0" smtClean="0"/>
              <a:t> </a:t>
            </a:r>
            <a:r>
              <a:rPr lang="en-US" dirty="0" err="1" smtClean="0"/>
              <a:t>herbicid</a:t>
            </a:r>
            <a:r>
              <a:rPr lang="en-US" dirty="0" smtClean="0"/>
              <a:t> </a:t>
            </a:r>
            <a:r>
              <a:rPr lang="en-US" dirty="0" err="1" smtClean="0"/>
              <a:t>fungicid</a:t>
            </a:r>
            <a:r>
              <a:rPr lang="en-US" dirty="0" smtClean="0"/>
              <a:t> </a:t>
            </a:r>
            <a:r>
              <a:rPr lang="en-US" dirty="0" err="1" smtClean="0"/>
              <a:t>insecticid</a:t>
            </a:r>
            <a:r>
              <a:rPr lang="en-US" dirty="0" smtClean="0"/>
              <a:t> </a:t>
            </a:r>
            <a:r>
              <a:rPr lang="en-US" dirty="0" err="1" smtClean="0"/>
              <a:t>fertil</a:t>
            </a:r>
            <a:r>
              <a:rPr lang="en-US" dirty="0" smtClean="0"/>
              <a:t> predict sale </a:t>
            </a:r>
            <a:r>
              <a:rPr lang="en-US" dirty="0" err="1" smtClean="0"/>
              <a:t>stimul</a:t>
            </a:r>
            <a:r>
              <a:rPr lang="en-US" dirty="0" smtClean="0"/>
              <a:t> demand price cut </a:t>
            </a:r>
            <a:r>
              <a:rPr lang="en-US" dirty="0" err="1" smtClean="0"/>
              <a:t>volum</a:t>
            </a:r>
            <a:r>
              <a:rPr lang="en-US" dirty="0" smtClean="0"/>
              <a:t> sale </a:t>
            </a:r>
          </a:p>
        </p:txBody>
      </p:sp>
    </p:spTree>
    <p:extLst>
      <p:ext uri="{BB962C8B-B14F-4D97-AF65-F5344CB8AC3E}">
        <p14:creationId xmlns:p14="http://schemas.microsoft.com/office/powerpoint/2010/main" val="32028941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Slide Number Placeholder 4"/>
          <p:cNvSpPr>
            <a:spLocks noGrp="1"/>
          </p:cNvSpPr>
          <p:nvPr>
            <p:ph type="sldNum" sz="quarter" idx="4294967295"/>
          </p:nvPr>
        </p:nvSpPr>
        <p:spPr>
          <a:xfrm>
            <a:off x="6781800" y="6400800"/>
            <a:ext cx="1905000" cy="228600"/>
          </a:xfrm>
          <a:prstGeom prst="rect">
            <a:avLst/>
          </a:prstGeom>
          <a:noFill/>
        </p:spPr>
        <p:txBody>
          <a:bodyPr/>
          <a:lstStyle/>
          <a:p>
            <a:fld id="{D5899773-C049-4318-85F0-5FE5BDE56725}" type="slidenum">
              <a:rPr lang="en-US"/>
              <a:pPr/>
              <a:t>25</a:t>
            </a:fld>
            <a:endParaRPr lang="en-US" dirty="0"/>
          </a:p>
        </p:txBody>
      </p:sp>
      <p:sp>
        <p:nvSpPr>
          <p:cNvPr id="31748" name="Rectangle 2"/>
          <p:cNvSpPr>
            <a:spLocks noGrp="1" noChangeArrowheads="1"/>
          </p:cNvSpPr>
          <p:nvPr>
            <p:ph type="title"/>
          </p:nvPr>
        </p:nvSpPr>
        <p:spPr>
          <a:xfrm>
            <a:off x="492968" y="769775"/>
            <a:ext cx="7772400" cy="609600"/>
          </a:xfrm>
        </p:spPr>
        <p:txBody>
          <a:bodyPr/>
          <a:lstStyle/>
          <a:p>
            <a:r>
              <a:rPr lang="en-US" dirty="0" smtClean="0"/>
              <a:t>Problems with Stemming</a:t>
            </a:r>
          </a:p>
        </p:txBody>
      </p:sp>
      <p:sp>
        <p:nvSpPr>
          <p:cNvPr id="31749" name="Rectangle 3"/>
          <p:cNvSpPr>
            <a:spLocks noGrp="1" noChangeArrowheads="1"/>
          </p:cNvSpPr>
          <p:nvPr>
            <p:ph type="body" idx="1"/>
          </p:nvPr>
        </p:nvSpPr>
        <p:spPr>
          <a:xfrm>
            <a:off x="492968" y="1653073"/>
            <a:ext cx="8458200" cy="4953000"/>
          </a:xfrm>
        </p:spPr>
        <p:txBody>
          <a:bodyPr/>
          <a:lstStyle/>
          <a:p>
            <a:r>
              <a:rPr lang="en-US" sz="2200" dirty="0" smtClean="0"/>
              <a:t>Lack of domain-specificity and context can lead to occasional serious retrieval failures </a:t>
            </a:r>
          </a:p>
          <a:p>
            <a:r>
              <a:rPr lang="en-US" sz="2200" dirty="0" smtClean="0"/>
              <a:t>Stemmers are often difficult to understand and modify </a:t>
            </a:r>
          </a:p>
          <a:p>
            <a:r>
              <a:rPr lang="en-US" sz="2200" dirty="0" smtClean="0"/>
              <a:t>Sometimes too aggressive in conflation</a:t>
            </a:r>
            <a:r>
              <a:rPr lang="en-US" dirty="0" smtClean="0"/>
              <a:t> </a:t>
            </a:r>
          </a:p>
          <a:p>
            <a:pPr lvl="1"/>
            <a:r>
              <a:rPr lang="en-US" dirty="0" smtClean="0"/>
              <a:t>e.g. “policy”/“police”, “university”/“universe”, “organization”/“organ” are conflated by Porter </a:t>
            </a:r>
          </a:p>
          <a:p>
            <a:r>
              <a:rPr lang="en-US" sz="2200" dirty="0" smtClean="0"/>
              <a:t>Miss good conflations</a:t>
            </a:r>
            <a:r>
              <a:rPr lang="en-US" dirty="0" smtClean="0"/>
              <a:t> </a:t>
            </a:r>
          </a:p>
          <a:p>
            <a:pPr lvl="1"/>
            <a:r>
              <a:rPr lang="en-US" dirty="0" smtClean="0"/>
              <a:t>e.g. “European”/“Europe”, “matrices”/“matrix”, “machine”/“machinery” are not conflated by Porter </a:t>
            </a:r>
          </a:p>
          <a:p>
            <a:r>
              <a:rPr lang="en-US" sz="2200" dirty="0" smtClean="0"/>
              <a:t>Produce stems that are not words or are difficult for a user to interpret</a:t>
            </a:r>
            <a:r>
              <a:rPr lang="en-US" dirty="0" smtClean="0"/>
              <a:t> </a:t>
            </a:r>
          </a:p>
          <a:p>
            <a:pPr lvl="1"/>
            <a:r>
              <a:rPr lang="en-US" dirty="0" smtClean="0"/>
              <a:t>e.g. “iteration” produces “</a:t>
            </a:r>
            <a:r>
              <a:rPr lang="en-US" dirty="0" err="1" smtClean="0"/>
              <a:t>iter</a:t>
            </a:r>
            <a:r>
              <a:rPr lang="en-US" dirty="0" smtClean="0"/>
              <a:t>” and “general” produces “</a:t>
            </a:r>
            <a:r>
              <a:rPr lang="en-US" dirty="0" err="1" smtClean="0"/>
              <a:t>gener</a:t>
            </a:r>
            <a:r>
              <a:rPr lang="en-US" dirty="0" smtClean="0"/>
              <a:t>” </a:t>
            </a:r>
          </a:p>
          <a:p>
            <a:r>
              <a:rPr lang="en-US" sz="2200" dirty="0" smtClean="0"/>
              <a:t>Corpus analysis can be used to improve a stemmer or replace it</a:t>
            </a:r>
          </a:p>
        </p:txBody>
      </p:sp>
    </p:spTree>
    <p:extLst>
      <p:ext uri="{BB962C8B-B14F-4D97-AF65-F5344CB8AC3E}">
        <p14:creationId xmlns:p14="http://schemas.microsoft.com/office/powerpoint/2010/main" val="4010823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95300" y="708202"/>
            <a:ext cx="7886700" cy="654991"/>
          </a:xfrm>
        </p:spPr>
        <p:txBody>
          <a:bodyPr/>
          <a:lstStyle/>
          <a:p>
            <a:pPr eaLnBrk="1" hangingPunct="1"/>
            <a:r>
              <a:rPr lang="en-US" altLang="en-US" dirty="0" smtClean="0">
                <a:ea typeface="ＭＳ Ｐゴシック" pitchFamily="34" charset="-128"/>
              </a:rPr>
              <a:t>Other stemmers</a:t>
            </a:r>
          </a:p>
        </p:txBody>
      </p:sp>
      <p:sp>
        <p:nvSpPr>
          <p:cNvPr id="46083" name="Rectangle 3"/>
          <p:cNvSpPr>
            <a:spLocks noGrp="1" noChangeArrowheads="1"/>
          </p:cNvSpPr>
          <p:nvPr>
            <p:ph type="body" idx="1"/>
          </p:nvPr>
        </p:nvSpPr>
        <p:spPr>
          <a:xfrm>
            <a:off x="609600" y="1772786"/>
            <a:ext cx="7772400" cy="4114800"/>
          </a:xfrm>
        </p:spPr>
        <p:txBody>
          <a:bodyPr/>
          <a:lstStyle/>
          <a:p>
            <a:pPr eaLnBrk="1" hangingPunct="1"/>
            <a:r>
              <a:rPr lang="en-US" altLang="en-US" sz="2800" dirty="0" smtClean="0">
                <a:ea typeface="ＭＳ Ｐゴシック" pitchFamily="34" charset="-128"/>
              </a:rPr>
              <a:t>Other stemmers exist:</a:t>
            </a:r>
          </a:p>
          <a:p>
            <a:pPr lvl="1" eaLnBrk="1" hangingPunct="1"/>
            <a:r>
              <a:rPr lang="en-US" altLang="en-US" sz="2400" dirty="0" err="1" smtClean="0">
                <a:ea typeface="ＭＳ Ｐゴシック" pitchFamily="34" charset="-128"/>
              </a:rPr>
              <a:t>Lovins</a:t>
            </a:r>
            <a:r>
              <a:rPr lang="en-US" altLang="en-US" sz="2400" dirty="0" smtClean="0">
                <a:ea typeface="ＭＳ Ｐゴシック" pitchFamily="34" charset="-128"/>
              </a:rPr>
              <a:t> stemmer </a:t>
            </a:r>
          </a:p>
          <a:p>
            <a:pPr lvl="2" eaLnBrk="1" hangingPunct="1"/>
            <a:r>
              <a:rPr lang="en-US" altLang="en-US" sz="1600" dirty="0" smtClean="0">
                <a:ea typeface="ＭＳ Ｐゴシック" pitchFamily="34" charset="-128"/>
              </a:rPr>
              <a:t>http://www.comp.lancs.ac.uk/computing/research/stemming/general/lovins.htm</a:t>
            </a:r>
          </a:p>
          <a:p>
            <a:pPr lvl="2" eaLnBrk="1" hangingPunct="1"/>
            <a:r>
              <a:rPr lang="en-US" altLang="en-US" sz="2000" dirty="0" smtClean="0">
                <a:ea typeface="ＭＳ Ｐゴシック" pitchFamily="34" charset="-128"/>
              </a:rPr>
              <a:t>Single-pass, longest suffix removal (about 250 rules)</a:t>
            </a:r>
          </a:p>
          <a:p>
            <a:pPr lvl="1" eaLnBrk="1" hangingPunct="1"/>
            <a:r>
              <a:rPr lang="en-US" altLang="en-US" sz="2400" dirty="0" err="1" smtClean="0">
                <a:ea typeface="ＭＳ Ｐゴシック" pitchFamily="34" charset="-128"/>
              </a:rPr>
              <a:t>Paice</a:t>
            </a:r>
            <a:r>
              <a:rPr lang="en-US" altLang="en-US" sz="2400" dirty="0" smtClean="0">
                <a:ea typeface="ＭＳ Ｐゴシック" pitchFamily="34" charset="-128"/>
              </a:rPr>
              <a:t>/Husk stemmer</a:t>
            </a:r>
          </a:p>
          <a:p>
            <a:pPr lvl="1" eaLnBrk="1" hangingPunct="1"/>
            <a:r>
              <a:rPr lang="en-US" altLang="en-US" sz="2400" dirty="0" smtClean="0">
                <a:ea typeface="ＭＳ Ｐゴシック" pitchFamily="34" charset="-128"/>
              </a:rPr>
              <a:t>Snowball</a:t>
            </a:r>
          </a:p>
          <a:p>
            <a:pPr eaLnBrk="1" hangingPunct="1"/>
            <a:endParaRPr lang="en-US" altLang="en-US" sz="1050" dirty="0" smtClean="0">
              <a:ea typeface="ＭＳ Ｐゴシック" pitchFamily="34" charset="-128"/>
            </a:endParaRPr>
          </a:p>
          <a:p>
            <a:pPr eaLnBrk="1" hangingPunct="1">
              <a:spcBef>
                <a:spcPct val="10000"/>
              </a:spcBef>
            </a:pPr>
            <a:r>
              <a:rPr lang="en-US" altLang="en-US" sz="2800" dirty="0" smtClean="0">
                <a:ea typeface="ＭＳ Ｐゴシック" pitchFamily="34" charset="-128"/>
              </a:rPr>
              <a:t>Full morphological analysis (lemmatization)</a:t>
            </a:r>
          </a:p>
          <a:p>
            <a:pPr lvl="1" eaLnBrk="1" hangingPunct="1">
              <a:spcBef>
                <a:spcPct val="10000"/>
              </a:spcBef>
            </a:pPr>
            <a:r>
              <a:rPr lang="en-US" altLang="en-US" sz="2400" dirty="0" smtClean="0">
                <a:ea typeface="ＭＳ Ｐゴシック" pitchFamily="34" charset="-128"/>
              </a:rPr>
              <a:t>At most modest benefits for retrieval</a:t>
            </a:r>
          </a:p>
        </p:txBody>
      </p:sp>
      <p:sp>
        <p:nvSpPr>
          <p:cNvPr id="34820" name="TextBox 4"/>
          <p:cNvSpPr txBox="1">
            <a:spLocks noChangeArrowheads="1"/>
          </p:cNvSpPr>
          <p:nvPr/>
        </p:nvSpPr>
        <p:spPr bwMode="auto">
          <a:xfrm>
            <a:off x="7620000" y="-33338"/>
            <a:ext cx="116363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sz="2400">
                <a:solidFill>
                  <a:schemeClr val="tx1"/>
                </a:solidFill>
                <a:latin typeface="Lucida Sans" pitchFamily="34" charset="0"/>
                <a:ea typeface="ＭＳ Ｐゴシック" pitchFamily="34" charset="-128"/>
              </a:defRPr>
            </a:lvl1pPr>
            <a:lvl2pPr marL="742950" indent="-285750" eaLnBrk="0" hangingPunct="0">
              <a:defRPr sz="2400">
                <a:solidFill>
                  <a:schemeClr val="tx1"/>
                </a:solidFill>
                <a:latin typeface="Lucida Sans" pitchFamily="34" charset="0"/>
                <a:ea typeface="ＭＳ Ｐゴシック" pitchFamily="34" charset="-128"/>
              </a:defRPr>
            </a:lvl2pPr>
            <a:lvl3pPr marL="1143000" indent="-228600" eaLnBrk="0" hangingPunct="0">
              <a:defRPr sz="2400">
                <a:solidFill>
                  <a:schemeClr val="tx1"/>
                </a:solidFill>
                <a:latin typeface="Lucida Sans" pitchFamily="34" charset="0"/>
                <a:ea typeface="ＭＳ Ｐゴシック" pitchFamily="34" charset="-128"/>
              </a:defRPr>
            </a:lvl3pPr>
            <a:lvl4pPr marL="1600200" indent="-228600" eaLnBrk="0" hangingPunct="0">
              <a:defRPr sz="2400">
                <a:solidFill>
                  <a:schemeClr val="tx1"/>
                </a:solidFill>
                <a:latin typeface="Lucida Sans" pitchFamily="34" charset="0"/>
                <a:ea typeface="ＭＳ Ｐゴシック" pitchFamily="34" charset="-128"/>
              </a:defRPr>
            </a:lvl4pPr>
            <a:lvl5pPr marL="2057400" indent="-228600" eaLnBrk="0" hangingPunct="0">
              <a:defRPr sz="2400">
                <a:solidFill>
                  <a:schemeClr val="tx1"/>
                </a:solidFill>
                <a:latin typeface="Lucida Sans"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Lucida Sans"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Lucida Sans"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Lucida Sans"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Lucida Sans" pitchFamily="34" charset="0"/>
                <a:ea typeface="ＭＳ Ｐゴシック" pitchFamily="34" charset="-128"/>
              </a:defRPr>
            </a:lvl9pPr>
          </a:lstStyle>
          <a:p>
            <a:pPr eaLnBrk="1" hangingPunct="1"/>
            <a:r>
              <a:rPr lang="en-US" altLang="en-US" sz="1600">
                <a:solidFill>
                  <a:srgbClr val="FBFCFF"/>
                </a:solidFill>
              </a:rPr>
              <a:t>Sec. 2.2.4</a:t>
            </a:r>
          </a:p>
        </p:txBody>
      </p:sp>
      <p:sp>
        <p:nvSpPr>
          <p:cNvPr id="6" name="Slide Number Placeholder 4"/>
          <p:cNvSpPr>
            <a:spLocks noGrp="1"/>
          </p:cNvSpPr>
          <p:nvPr>
            <p:ph type="sldNum" sz="quarter" idx="4294967295"/>
          </p:nvPr>
        </p:nvSpPr>
        <p:spPr>
          <a:xfrm>
            <a:off x="6781800" y="6400800"/>
            <a:ext cx="1905000" cy="228600"/>
          </a:xfrm>
          <a:prstGeom prst="rect">
            <a:avLst/>
          </a:prstGeom>
          <a:noFill/>
        </p:spPr>
        <p:txBody>
          <a:bodyPr/>
          <a:lstStyle/>
          <a:p>
            <a:fld id="{40690A2C-1E8B-43FE-A976-16268AB4BA6E}" type="slidenum">
              <a:rPr lang="en-US" smtClean="0">
                <a:latin typeface="Times New Roman" charset="0"/>
              </a:rPr>
              <a:pPr/>
              <a:t>26</a:t>
            </a:fld>
            <a:endParaRPr lang="en-US" smtClean="0">
              <a:latin typeface="Times New Roman" charset="0"/>
            </a:endParaRPr>
          </a:p>
        </p:txBody>
      </p:sp>
    </p:spTree>
    <p:extLst>
      <p:ext uri="{BB962C8B-B14F-4D97-AF65-F5344CB8AC3E}">
        <p14:creationId xmlns:p14="http://schemas.microsoft.com/office/powerpoint/2010/main" val="18639721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608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608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608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608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6083">
                                            <p:txEl>
                                              <p:pRg st="5" end="5"/>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608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608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Slide Number Placeholder 4"/>
          <p:cNvSpPr>
            <a:spLocks noGrp="1"/>
          </p:cNvSpPr>
          <p:nvPr>
            <p:ph type="sldNum" sz="quarter" idx="4294967295"/>
          </p:nvPr>
        </p:nvSpPr>
        <p:spPr>
          <a:xfrm>
            <a:off x="6781800" y="6400800"/>
            <a:ext cx="1905000" cy="228600"/>
          </a:xfrm>
          <a:prstGeom prst="rect">
            <a:avLst/>
          </a:prstGeom>
          <a:noFill/>
        </p:spPr>
        <p:txBody>
          <a:bodyPr/>
          <a:lstStyle/>
          <a:p>
            <a:fld id="{40690A2C-1E8B-43FE-A976-16268AB4BA6E}" type="slidenum">
              <a:rPr lang="en-US" smtClean="0">
                <a:latin typeface="Times New Roman" charset="0"/>
              </a:rPr>
              <a:pPr/>
              <a:t>27</a:t>
            </a:fld>
            <a:endParaRPr lang="en-US" smtClean="0">
              <a:latin typeface="Times New Roman" charset="0"/>
            </a:endParaRPr>
          </a:p>
        </p:txBody>
      </p:sp>
      <p:sp>
        <p:nvSpPr>
          <p:cNvPr id="30724" name="Rectangle 2"/>
          <p:cNvSpPr>
            <a:spLocks noGrp="1" noChangeArrowheads="1"/>
          </p:cNvSpPr>
          <p:nvPr>
            <p:ph type="title"/>
          </p:nvPr>
        </p:nvSpPr>
        <p:spPr>
          <a:xfrm>
            <a:off x="461865" y="837682"/>
            <a:ext cx="7772400" cy="508000"/>
          </a:xfrm>
        </p:spPr>
        <p:txBody>
          <a:bodyPr>
            <a:normAutofit fontScale="90000"/>
          </a:bodyPr>
          <a:lstStyle/>
          <a:p>
            <a:r>
              <a:rPr lang="en-US" dirty="0" smtClean="0"/>
              <a:t>N-grams and Stemming</a:t>
            </a:r>
          </a:p>
        </p:txBody>
      </p:sp>
      <p:sp>
        <p:nvSpPr>
          <p:cNvPr id="30725" name="Rectangle 3"/>
          <p:cNvSpPr>
            <a:spLocks noGrp="1" noChangeArrowheads="1"/>
          </p:cNvSpPr>
          <p:nvPr>
            <p:ph type="body" idx="1"/>
          </p:nvPr>
        </p:nvSpPr>
        <p:spPr>
          <a:xfrm>
            <a:off x="685800" y="1464906"/>
            <a:ext cx="7772400" cy="5257800"/>
          </a:xfrm>
        </p:spPr>
        <p:txBody>
          <a:bodyPr/>
          <a:lstStyle/>
          <a:p>
            <a:r>
              <a:rPr lang="en-US" sz="2000" dirty="0" smtClean="0"/>
              <a:t>N-gram: given a string, n-grams for that string are fixed length consecutive overlapping) substrings of length </a:t>
            </a:r>
            <a:r>
              <a:rPr lang="en-US" sz="2000" i="1" dirty="0" smtClean="0"/>
              <a:t>n</a:t>
            </a:r>
            <a:endParaRPr lang="en-US" sz="2000" dirty="0" smtClean="0"/>
          </a:p>
          <a:p>
            <a:r>
              <a:rPr lang="en-US" sz="2000" dirty="0" smtClean="0"/>
              <a:t>Example: “</a:t>
            </a:r>
            <a:r>
              <a:rPr lang="en-US" sz="2000" dirty="0" smtClean="0">
                <a:latin typeface="Courier New" pitchFamily="49" charset="0"/>
              </a:rPr>
              <a:t>statistics</a:t>
            </a:r>
            <a:r>
              <a:rPr lang="en-US" sz="2000" dirty="0" smtClean="0"/>
              <a:t>”</a:t>
            </a:r>
          </a:p>
          <a:p>
            <a:pPr lvl="1"/>
            <a:r>
              <a:rPr lang="en-US" sz="1800" dirty="0" smtClean="0"/>
              <a:t>bigrams: </a:t>
            </a:r>
            <a:r>
              <a:rPr lang="en-US" sz="1800" dirty="0" err="1" smtClean="0">
                <a:latin typeface="Courier New" pitchFamily="49" charset="0"/>
              </a:rPr>
              <a:t>st</a:t>
            </a:r>
            <a:r>
              <a:rPr lang="en-US" sz="1800" dirty="0" smtClean="0">
                <a:latin typeface="Courier New" pitchFamily="49" charset="0"/>
              </a:rPr>
              <a:t>, ta, at, </a:t>
            </a:r>
            <a:r>
              <a:rPr lang="en-US" sz="1800" dirty="0" err="1" smtClean="0">
                <a:latin typeface="Courier New" pitchFamily="49" charset="0"/>
              </a:rPr>
              <a:t>ti</a:t>
            </a:r>
            <a:r>
              <a:rPr lang="en-US" sz="1800" dirty="0" smtClean="0">
                <a:latin typeface="Courier New" pitchFamily="49" charset="0"/>
              </a:rPr>
              <a:t>, is, </a:t>
            </a:r>
            <a:r>
              <a:rPr lang="en-US" sz="1800" dirty="0" err="1" smtClean="0">
                <a:latin typeface="Courier New" pitchFamily="49" charset="0"/>
              </a:rPr>
              <a:t>st</a:t>
            </a:r>
            <a:r>
              <a:rPr lang="en-US" sz="1800" dirty="0" smtClean="0">
                <a:latin typeface="Courier New" pitchFamily="49" charset="0"/>
              </a:rPr>
              <a:t>, </a:t>
            </a:r>
            <a:r>
              <a:rPr lang="en-US" sz="1800" dirty="0" err="1" smtClean="0">
                <a:latin typeface="Courier New" pitchFamily="49" charset="0"/>
              </a:rPr>
              <a:t>ti</a:t>
            </a:r>
            <a:r>
              <a:rPr lang="en-US" sz="1800" dirty="0" smtClean="0">
                <a:latin typeface="Courier New" pitchFamily="49" charset="0"/>
              </a:rPr>
              <a:t>, </a:t>
            </a:r>
            <a:r>
              <a:rPr lang="en-US" sz="1800" dirty="0" err="1" smtClean="0">
                <a:latin typeface="Courier New" pitchFamily="49" charset="0"/>
              </a:rPr>
              <a:t>ic</a:t>
            </a:r>
            <a:r>
              <a:rPr lang="en-US" sz="1800" dirty="0" smtClean="0">
                <a:latin typeface="Courier New" pitchFamily="49" charset="0"/>
              </a:rPr>
              <a:t>, </a:t>
            </a:r>
            <a:r>
              <a:rPr lang="en-US" sz="1800" dirty="0" err="1" smtClean="0">
                <a:latin typeface="Courier New" pitchFamily="49" charset="0"/>
              </a:rPr>
              <a:t>cs</a:t>
            </a:r>
            <a:endParaRPr lang="en-US" sz="1800" dirty="0" smtClean="0"/>
          </a:p>
          <a:p>
            <a:pPr lvl="1"/>
            <a:r>
              <a:rPr lang="en-US" sz="1800" dirty="0" smtClean="0"/>
              <a:t>trigrams: </a:t>
            </a:r>
            <a:r>
              <a:rPr lang="en-US" sz="1800" dirty="0" err="1" smtClean="0">
                <a:latin typeface="Courier New" pitchFamily="49" charset="0"/>
              </a:rPr>
              <a:t>sta</a:t>
            </a:r>
            <a:r>
              <a:rPr lang="en-US" sz="1800" dirty="0" smtClean="0">
                <a:latin typeface="Courier New" pitchFamily="49" charset="0"/>
              </a:rPr>
              <a:t>, tat, </a:t>
            </a:r>
            <a:r>
              <a:rPr lang="en-US" sz="1800" dirty="0" err="1" smtClean="0">
                <a:latin typeface="Courier New" pitchFamily="49" charset="0"/>
              </a:rPr>
              <a:t>ati</a:t>
            </a:r>
            <a:r>
              <a:rPr lang="en-US" sz="1800" dirty="0" smtClean="0">
                <a:latin typeface="Courier New" pitchFamily="49" charset="0"/>
              </a:rPr>
              <a:t>, tis, </a:t>
            </a:r>
            <a:r>
              <a:rPr lang="en-US" sz="1800" dirty="0" err="1" smtClean="0">
                <a:latin typeface="Courier New" pitchFamily="49" charset="0"/>
              </a:rPr>
              <a:t>ist</a:t>
            </a:r>
            <a:r>
              <a:rPr lang="en-US" sz="1800" dirty="0" smtClean="0">
                <a:latin typeface="Courier New" pitchFamily="49" charset="0"/>
              </a:rPr>
              <a:t>, </a:t>
            </a:r>
            <a:r>
              <a:rPr lang="en-US" sz="1800" dirty="0" err="1" smtClean="0">
                <a:latin typeface="Courier New" pitchFamily="49" charset="0"/>
              </a:rPr>
              <a:t>sti</a:t>
            </a:r>
            <a:r>
              <a:rPr lang="en-US" sz="1800" dirty="0" smtClean="0">
                <a:latin typeface="Courier New" pitchFamily="49" charset="0"/>
              </a:rPr>
              <a:t>, tic, </a:t>
            </a:r>
            <a:r>
              <a:rPr lang="en-US" sz="1800" dirty="0" err="1" smtClean="0">
                <a:latin typeface="Courier New" pitchFamily="49" charset="0"/>
              </a:rPr>
              <a:t>ics</a:t>
            </a:r>
            <a:endParaRPr lang="en-US" dirty="0" smtClean="0">
              <a:latin typeface="Courier New" pitchFamily="49" charset="0"/>
            </a:endParaRPr>
          </a:p>
          <a:p>
            <a:r>
              <a:rPr lang="en-US" sz="2000" dirty="0" smtClean="0"/>
              <a:t>N-grams can be used for conflation (stemming)</a:t>
            </a:r>
          </a:p>
          <a:p>
            <a:pPr lvl="1"/>
            <a:r>
              <a:rPr lang="en-US" sz="1800" dirty="0" smtClean="0"/>
              <a:t>measure association between pairs of terms based on unique n-grams</a:t>
            </a:r>
          </a:p>
          <a:p>
            <a:pPr lvl="1"/>
            <a:r>
              <a:rPr lang="en-US" sz="1800" dirty="0" smtClean="0"/>
              <a:t>the terms are then clustered to create “equivalence classes” of terms.</a:t>
            </a:r>
          </a:p>
          <a:p>
            <a:r>
              <a:rPr lang="en-US" sz="2000" dirty="0" smtClean="0"/>
              <a:t>N-grams can also be used for indexing</a:t>
            </a:r>
          </a:p>
          <a:p>
            <a:pPr lvl="1"/>
            <a:r>
              <a:rPr lang="en-US" sz="1800" dirty="0" smtClean="0"/>
              <a:t>index all possible n-grams of the text (e.g., using inverted lists)</a:t>
            </a:r>
          </a:p>
          <a:p>
            <a:pPr lvl="1"/>
            <a:r>
              <a:rPr lang="en-US" sz="1800" dirty="0" smtClean="0"/>
              <a:t>max no. of searchable tokens:  |</a:t>
            </a:r>
            <a:r>
              <a:rPr lang="en-US" sz="1800" dirty="0" err="1" smtClean="0">
                <a:latin typeface="Symbol" pitchFamily="18" charset="2"/>
              </a:rPr>
              <a:t>S</a:t>
            </a:r>
            <a:r>
              <a:rPr lang="en-US" sz="1800" dirty="0" err="1" smtClean="0"/>
              <a:t>|</a:t>
            </a:r>
            <a:r>
              <a:rPr lang="en-US" i="1" baseline="50000" dirty="0" err="1" smtClean="0"/>
              <a:t>n</a:t>
            </a:r>
            <a:r>
              <a:rPr lang="en-US" sz="1800" dirty="0" smtClean="0"/>
              <a:t>, where </a:t>
            </a:r>
            <a:r>
              <a:rPr lang="en-US" sz="1800" dirty="0" smtClean="0">
                <a:latin typeface="Symbol" pitchFamily="18" charset="2"/>
              </a:rPr>
              <a:t>S</a:t>
            </a:r>
            <a:r>
              <a:rPr lang="en-US" sz="1800" dirty="0" smtClean="0"/>
              <a:t> is the alphabet</a:t>
            </a:r>
          </a:p>
          <a:p>
            <a:pPr lvl="1"/>
            <a:r>
              <a:rPr lang="en-US" sz="1800" dirty="0" smtClean="0"/>
              <a:t>larger n gives better results, but increases storage requirements</a:t>
            </a:r>
          </a:p>
          <a:p>
            <a:pPr lvl="1"/>
            <a:r>
              <a:rPr lang="en-US" sz="1800" dirty="0" smtClean="0"/>
              <a:t>no semantic meaning, so tokens not suitable for  representing concepts</a:t>
            </a:r>
          </a:p>
          <a:p>
            <a:pPr lvl="1"/>
            <a:r>
              <a:rPr lang="en-US" sz="1800" dirty="0" smtClean="0"/>
              <a:t>can get false hits, e.g., searching for “retail” using trigrams, may get matches with “retain detail” since it includes all trigrams for “retail”</a:t>
            </a:r>
            <a:endParaRPr lang="en-US" dirty="0" smtClean="0"/>
          </a:p>
        </p:txBody>
      </p:sp>
    </p:spTree>
    <p:extLst>
      <p:ext uri="{BB962C8B-B14F-4D97-AF65-F5344CB8AC3E}">
        <p14:creationId xmlns:p14="http://schemas.microsoft.com/office/powerpoint/2010/main" val="26272715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25">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25">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25">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0725">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0725">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0725">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0725">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072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Slide Number Placeholder 4"/>
          <p:cNvSpPr>
            <a:spLocks noGrp="1"/>
          </p:cNvSpPr>
          <p:nvPr>
            <p:ph type="sldNum" sz="quarter" idx="4294967295"/>
          </p:nvPr>
        </p:nvSpPr>
        <p:spPr>
          <a:xfrm>
            <a:off x="6781800" y="6400800"/>
            <a:ext cx="1905000" cy="228600"/>
          </a:xfrm>
          <a:prstGeom prst="rect">
            <a:avLst/>
          </a:prstGeom>
          <a:noFill/>
        </p:spPr>
        <p:txBody>
          <a:bodyPr/>
          <a:lstStyle/>
          <a:p>
            <a:fld id="{C152ED89-7C27-4987-9384-1E058C927034}" type="slidenum">
              <a:rPr lang="en-US" smtClean="0">
                <a:latin typeface="Times New Roman" charset="0"/>
              </a:rPr>
              <a:pPr/>
              <a:t>28</a:t>
            </a:fld>
            <a:endParaRPr lang="en-US" smtClean="0">
              <a:latin typeface="Times New Roman" charset="0"/>
            </a:endParaRPr>
          </a:p>
        </p:txBody>
      </p:sp>
      <p:sp>
        <p:nvSpPr>
          <p:cNvPr id="31748" name="Rectangle 2"/>
          <p:cNvSpPr>
            <a:spLocks noGrp="1" noChangeArrowheads="1"/>
          </p:cNvSpPr>
          <p:nvPr>
            <p:ph type="title"/>
          </p:nvPr>
        </p:nvSpPr>
        <p:spPr>
          <a:xfrm>
            <a:off x="459581" y="866451"/>
            <a:ext cx="7772400" cy="495300"/>
          </a:xfrm>
        </p:spPr>
        <p:txBody>
          <a:bodyPr>
            <a:normAutofit fontScale="90000"/>
          </a:bodyPr>
          <a:lstStyle/>
          <a:p>
            <a:r>
              <a:rPr lang="en-US" dirty="0" smtClean="0"/>
              <a:t>N-grams and Stemming (Example)</a:t>
            </a:r>
          </a:p>
        </p:txBody>
      </p:sp>
      <p:sp>
        <p:nvSpPr>
          <p:cNvPr id="31749" name="Rectangle 3"/>
          <p:cNvSpPr>
            <a:spLocks noGrp="1" noChangeArrowheads="1"/>
          </p:cNvSpPr>
          <p:nvPr>
            <p:ph type="body" idx="1"/>
          </p:nvPr>
        </p:nvSpPr>
        <p:spPr>
          <a:xfrm>
            <a:off x="685800" y="1490663"/>
            <a:ext cx="7772400" cy="5283200"/>
          </a:xfrm>
        </p:spPr>
        <p:txBody>
          <a:bodyPr/>
          <a:lstStyle/>
          <a:p>
            <a:pPr marL="0" indent="0">
              <a:buFont typeface="Marlett" pitchFamily="2" charset="2"/>
              <a:buNone/>
            </a:pPr>
            <a:r>
              <a:rPr lang="en-US" sz="2000" dirty="0" smtClean="0"/>
              <a:t>“</a:t>
            </a:r>
            <a:r>
              <a:rPr lang="en-US" sz="2000" dirty="0" smtClean="0">
                <a:latin typeface="Courier New" pitchFamily="49" charset="0"/>
              </a:rPr>
              <a:t>statistics</a:t>
            </a:r>
            <a:r>
              <a:rPr lang="en-US" sz="2000" dirty="0" smtClean="0"/>
              <a:t>”</a:t>
            </a:r>
          </a:p>
          <a:p>
            <a:pPr marL="1200150" lvl="2">
              <a:buFont typeface="Marlett" pitchFamily="2" charset="2"/>
              <a:buNone/>
            </a:pPr>
            <a:r>
              <a:rPr lang="en-US" dirty="0" smtClean="0"/>
              <a:t>bigrams: </a:t>
            </a:r>
            <a:r>
              <a:rPr lang="en-US" dirty="0" err="1" smtClean="0">
                <a:latin typeface="Courier New" pitchFamily="49" charset="0"/>
              </a:rPr>
              <a:t>st</a:t>
            </a:r>
            <a:r>
              <a:rPr lang="en-US" dirty="0" smtClean="0">
                <a:latin typeface="Courier New" pitchFamily="49" charset="0"/>
              </a:rPr>
              <a:t>, ta, at, </a:t>
            </a:r>
            <a:r>
              <a:rPr lang="en-US" dirty="0" err="1" smtClean="0">
                <a:latin typeface="Courier New" pitchFamily="49" charset="0"/>
              </a:rPr>
              <a:t>ti</a:t>
            </a:r>
            <a:r>
              <a:rPr lang="en-US" dirty="0" smtClean="0">
                <a:latin typeface="Courier New" pitchFamily="49" charset="0"/>
              </a:rPr>
              <a:t>, is, </a:t>
            </a:r>
            <a:r>
              <a:rPr lang="en-US" dirty="0" err="1" smtClean="0">
                <a:latin typeface="Courier New" pitchFamily="49" charset="0"/>
              </a:rPr>
              <a:t>st</a:t>
            </a:r>
            <a:r>
              <a:rPr lang="en-US" dirty="0" smtClean="0">
                <a:latin typeface="Courier New" pitchFamily="49" charset="0"/>
              </a:rPr>
              <a:t>, </a:t>
            </a:r>
            <a:r>
              <a:rPr lang="en-US" dirty="0" err="1" smtClean="0">
                <a:latin typeface="Courier New" pitchFamily="49" charset="0"/>
              </a:rPr>
              <a:t>ti</a:t>
            </a:r>
            <a:r>
              <a:rPr lang="en-US" dirty="0" smtClean="0">
                <a:latin typeface="Courier New" pitchFamily="49" charset="0"/>
              </a:rPr>
              <a:t>, </a:t>
            </a:r>
            <a:r>
              <a:rPr lang="en-US" dirty="0" err="1" smtClean="0">
                <a:latin typeface="Courier New" pitchFamily="49" charset="0"/>
              </a:rPr>
              <a:t>ic</a:t>
            </a:r>
            <a:r>
              <a:rPr lang="en-US" dirty="0" smtClean="0">
                <a:latin typeface="Courier New" pitchFamily="49" charset="0"/>
              </a:rPr>
              <a:t>, </a:t>
            </a:r>
            <a:r>
              <a:rPr lang="en-US" dirty="0" err="1" smtClean="0">
                <a:latin typeface="Courier New" pitchFamily="49" charset="0"/>
              </a:rPr>
              <a:t>cs</a:t>
            </a:r>
            <a:endParaRPr lang="en-US" dirty="0" smtClean="0"/>
          </a:p>
          <a:p>
            <a:pPr marL="1200150" lvl="2">
              <a:buFont typeface="Marlett" pitchFamily="2" charset="2"/>
              <a:buNone/>
            </a:pPr>
            <a:r>
              <a:rPr lang="en-US" dirty="0" smtClean="0"/>
              <a:t>7 unique bigrams: </a:t>
            </a:r>
            <a:r>
              <a:rPr lang="en-US" dirty="0" smtClean="0">
                <a:latin typeface="Courier New" pitchFamily="49" charset="0"/>
              </a:rPr>
              <a:t>at, </a:t>
            </a:r>
            <a:r>
              <a:rPr lang="en-US" dirty="0" err="1" smtClean="0">
                <a:latin typeface="Courier New" pitchFamily="49" charset="0"/>
              </a:rPr>
              <a:t>cs</a:t>
            </a:r>
            <a:r>
              <a:rPr lang="en-US" dirty="0" smtClean="0">
                <a:latin typeface="Courier New" pitchFamily="49" charset="0"/>
              </a:rPr>
              <a:t>, </a:t>
            </a:r>
            <a:r>
              <a:rPr lang="en-US" dirty="0" err="1" smtClean="0">
                <a:latin typeface="Courier New" pitchFamily="49" charset="0"/>
              </a:rPr>
              <a:t>ic</a:t>
            </a:r>
            <a:r>
              <a:rPr lang="en-US" dirty="0" smtClean="0">
                <a:latin typeface="Courier New" pitchFamily="49" charset="0"/>
              </a:rPr>
              <a:t>, is, </a:t>
            </a:r>
            <a:r>
              <a:rPr lang="en-US" dirty="0" err="1" smtClean="0">
                <a:latin typeface="Courier New" pitchFamily="49" charset="0"/>
              </a:rPr>
              <a:t>st</a:t>
            </a:r>
            <a:r>
              <a:rPr lang="en-US" dirty="0" smtClean="0">
                <a:latin typeface="Courier New" pitchFamily="49" charset="0"/>
              </a:rPr>
              <a:t>, ta, </a:t>
            </a:r>
            <a:r>
              <a:rPr lang="en-US" dirty="0" err="1" smtClean="0">
                <a:latin typeface="Courier New" pitchFamily="49" charset="0"/>
              </a:rPr>
              <a:t>ti</a:t>
            </a:r>
            <a:endParaRPr lang="en-US" dirty="0" smtClean="0">
              <a:latin typeface="Courier New" pitchFamily="49" charset="0"/>
            </a:endParaRPr>
          </a:p>
          <a:p>
            <a:pPr marL="0" indent="0">
              <a:buFont typeface="Marlett" pitchFamily="2" charset="2"/>
              <a:buNone/>
            </a:pPr>
            <a:r>
              <a:rPr lang="en-US" sz="2000" dirty="0" smtClean="0"/>
              <a:t>“</a:t>
            </a:r>
            <a:r>
              <a:rPr lang="en-US" sz="2000" dirty="0" smtClean="0">
                <a:latin typeface="Courier New" pitchFamily="49" charset="0"/>
              </a:rPr>
              <a:t>statistical</a:t>
            </a:r>
            <a:r>
              <a:rPr lang="en-US" sz="2000" dirty="0" smtClean="0"/>
              <a:t>”</a:t>
            </a:r>
          </a:p>
          <a:p>
            <a:pPr marL="1200150" lvl="2">
              <a:buFont typeface="Marlett" pitchFamily="2" charset="2"/>
              <a:buNone/>
            </a:pPr>
            <a:r>
              <a:rPr lang="en-US" dirty="0" smtClean="0"/>
              <a:t>bigrams: </a:t>
            </a:r>
            <a:r>
              <a:rPr lang="en-US" dirty="0" err="1" smtClean="0">
                <a:latin typeface="Courier New" pitchFamily="49" charset="0"/>
              </a:rPr>
              <a:t>st</a:t>
            </a:r>
            <a:r>
              <a:rPr lang="en-US" dirty="0" smtClean="0">
                <a:latin typeface="Courier New" pitchFamily="49" charset="0"/>
              </a:rPr>
              <a:t>, ta, at, </a:t>
            </a:r>
            <a:r>
              <a:rPr lang="en-US" dirty="0" err="1" smtClean="0">
                <a:latin typeface="Courier New" pitchFamily="49" charset="0"/>
              </a:rPr>
              <a:t>ti</a:t>
            </a:r>
            <a:r>
              <a:rPr lang="en-US" dirty="0" smtClean="0">
                <a:latin typeface="Courier New" pitchFamily="49" charset="0"/>
              </a:rPr>
              <a:t>, is, </a:t>
            </a:r>
            <a:r>
              <a:rPr lang="en-US" dirty="0" err="1" smtClean="0">
                <a:latin typeface="Courier New" pitchFamily="49" charset="0"/>
              </a:rPr>
              <a:t>st</a:t>
            </a:r>
            <a:r>
              <a:rPr lang="en-US" dirty="0" smtClean="0">
                <a:latin typeface="Courier New" pitchFamily="49" charset="0"/>
              </a:rPr>
              <a:t>, </a:t>
            </a:r>
            <a:r>
              <a:rPr lang="en-US" dirty="0" err="1" smtClean="0">
                <a:latin typeface="Courier New" pitchFamily="49" charset="0"/>
              </a:rPr>
              <a:t>ti</a:t>
            </a:r>
            <a:r>
              <a:rPr lang="en-US" dirty="0" smtClean="0">
                <a:latin typeface="Courier New" pitchFamily="49" charset="0"/>
              </a:rPr>
              <a:t>, </a:t>
            </a:r>
            <a:r>
              <a:rPr lang="en-US" dirty="0" err="1" smtClean="0">
                <a:latin typeface="Courier New" pitchFamily="49" charset="0"/>
              </a:rPr>
              <a:t>ic</a:t>
            </a:r>
            <a:r>
              <a:rPr lang="en-US" dirty="0" smtClean="0">
                <a:latin typeface="Courier New" pitchFamily="49" charset="0"/>
              </a:rPr>
              <a:t>, ca, al</a:t>
            </a:r>
            <a:endParaRPr lang="en-US" dirty="0" smtClean="0"/>
          </a:p>
          <a:p>
            <a:pPr marL="1200150" lvl="2">
              <a:buFont typeface="Marlett" pitchFamily="2" charset="2"/>
              <a:buNone/>
            </a:pPr>
            <a:r>
              <a:rPr lang="en-US" dirty="0" smtClean="0"/>
              <a:t>8 unique bigrams: </a:t>
            </a:r>
            <a:r>
              <a:rPr lang="en-US" dirty="0" smtClean="0">
                <a:latin typeface="Courier New" pitchFamily="49" charset="0"/>
              </a:rPr>
              <a:t>al, at, ca, </a:t>
            </a:r>
            <a:r>
              <a:rPr lang="en-US" dirty="0" err="1" smtClean="0">
                <a:latin typeface="Courier New" pitchFamily="49" charset="0"/>
              </a:rPr>
              <a:t>ic</a:t>
            </a:r>
            <a:r>
              <a:rPr lang="en-US" dirty="0" smtClean="0">
                <a:latin typeface="Courier New" pitchFamily="49" charset="0"/>
              </a:rPr>
              <a:t>, is, </a:t>
            </a:r>
            <a:r>
              <a:rPr lang="en-US" dirty="0" err="1" smtClean="0">
                <a:latin typeface="Courier New" pitchFamily="49" charset="0"/>
              </a:rPr>
              <a:t>st</a:t>
            </a:r>
            <a:r>
              <a:rPr lang="en-US" dirty="0" smtClean="0">
                <a:latin typeface="Courier New" pitchFamily="49" charset="0"/>
              </a:rPr>
              <a:t>, ta, </a:t>
            </a:r>
            <a:r>
              <a:rPr lang="en-US" dirty="0" err="1" smtClean="0">
                <a:latin typeface="Courier New" pitchFamily="49" charset="0"/>
              </a:rPr>
              <a:t>ti</a:t>
            </a:r>
            <a:endParaRPr lang="en-US" dirty="0" smtClean="0">
              <a:latin typeface="Courier New" pitchFamily="49" charset="0"/>
            </a:endParaRPr>
          </a:p>
          <a:p>
            <a:pPr marL="114300" lvl="1" indent="6350">
              <a:buFont typeface="Marlett" pitchFamily="2" charset="2"/>
              <a:buNone/>
            </a:pPr>
            <a:endParaRPr lang="en-US" sz="800" dirty="0" smtClean="0">
              <a:latin typeface="Courier New" pitchFamily="49" charset="0"/>
            </a:endParaRPr>
          </a:p>
          <a:p>
            <a:pPr marL="0" indent="0">
              <a:buFont typeface="Marlett" pitchFamily="2" charset="2"/>
              <a:buNone/>
            </a:pPr>
            <a:r>
              <a:rPr lang="en-US" sz="1800" dirty="0" smtClean="0"/>
              <a:t>Now use </a:t>
            </a:r>
            <a:r>
              <a:rPr lang="en-US" sz="1800" dirty="0" smtClean="0">
                <a:solidFill>
                  <a:srgbClr val="FF3300"/>
                </a:solidFill>
              </a:rPr>
              <a:t>Dice’s coefficient</a:t>
            </a:r>
            <a:r>
              <a:rPr lang="en-US" sz="1800" dirty="0" smtClean="0"/>
              <a:t> to compute “similarity” for pairs of words”</a:t>
            </a:r>
          </a:p>
          <a:p>
            <a:pPr marL="114300" lvl="1" indent="6350">
              <a:buFont typeface="Marlett" pitchFamily="2" charset="2"/>
              <a:buNone/>
            </a:pPr>
            <a:endParaRPr lang="en-US" sz="1400" dirty="0" smtClean="0">
              <a:latin typeface="Courier New" pitchFamily="49" charset="0"/>
            </a:endParaRPr>
          </a:p>
          <a:p>
            <a:pPr marL="114300" lvl="1" indent="6350">
              <a:buFont typeface="Marlett" pitchFamily="2" charset="2"/>
              <a:buNone/>
            </a:pPr>
            <a:endParaRPr lang="en-US" sz="1400" dirty="0" smtClean="0">
              <a:latin typeface="Courier New" pitchFamily="49" charset="0"/>
            </a:endParaRPr>
          </a:p>
          <a:p>
            <a:pPr marL="114300" lvl="1" indent="6350">
              <a:buFont typeface="Marlett" pitchFamily="2" charset="2"/>
              <a:buNone/>
            </a:pPr>
            <a:endParaRPr lang="en-US" sz="1400" dirty="0" smtClean="0">
              <a:latin typeface="Courier New" pitchFamily="49" charset="0"/>
            </a:endParaRPr>
          </a:p>
          <a:p>
            <a:pPr marL="114300" lvl="1" indent="6350">
              <a:buFont typeface="Marlett" pitchFamily="2" charset="2"/>
              <a:buNone/>
            </a:pPr>
            <a:endParaRPr lang="en-US" sz="800" dirty="0" smtClean="0">
              <a:latin typeface="Courier New" pitchFamily="49" charset="0"/>
            </a:endParaRPr>
          </a:p>
          <a:p>
            <a:pPr marL="0" indent="0">
              <a:buFont typeface="Marlett" pitchFamily="2" charset="2"/>
              <a:buNone/>
            </a:pPr>
            <a:r>
              <a:rPr lang="en-US" sz="1800" dirty="0" smtClean="0"/>
              <a:t>where A is no. of unique bigrams in first word, B is no. of unique bigrams in second word, and C is no. of unique shared bigrams. In this case, </a:t>
            </a:r>
          </a:p>
          <a:p>
            <a:pPr marL="0" indent="0">
              <a:buFont typeface="Marlett" pitchFamily="2" charset="2"/>
              <a:buNone/>
            </a:pPr>
            <a:r>
              <a:rPr lang="en-US" sz="1800" dirty="0" smtClean="0"/>
              <a:t>(2*6)/(7+8) = .80.</a:t>
            </a:r>
          </a:p>
          <a:p>
            <a:pPr marL="0" indent="0">
              <a:buFont typeface="Marlett" pitchFamily="2" charset="2"/>
              <a:buNone/>
            </a:pPr>
            <a:endParaRPr lang="en-US" sz="800" dirty="0" smtClean="0"/>
          </a:p>
          <a:p>
            <a:pPr marL="0" indent="0">
              <a:buFont typeface="Marlett" pitchFamily="2" charset="2"/>
              <a:buNone/>
            </a:pPr>
            <a:r>
              <a:rPr lang="en-US" sz="1800" dirty="0" smtClean="0"/>
              <a:t>Now we can form a </a:t>
            </a:r>
            <a:r>
              <a:rPr lang="en-US" sz="1800" i="1" dirty="0" smtClean="0"/>
              <a:t>word-word similarity matrix</a:t>
            </a:r>
            <a:r>
              <a:rPr lang="en-US" sz="1800" dirty="0" smtClean="0"/>
              <a:t> (with word similarities as entries). This matrix is s used to </a:t>
            </a:r>
            <a:r>
              <a:rPr lang="en-US" sz="1800" dirty="0" smtClean="0">
                <a:solidFill>
                  <a:srgbClr val="FF3300"/>
                </a:solidFill>
              </a:rPr>
              <a:t>cluster</a:t>
            </a:r>
            <a:r>
              <a:rPr lang="en-US" sz="1800" dirty="0" smtClean="0"/>
              <a:t> similar terms.</a:t>
            </a:r>
            <a:endParaRPr lang="en-US" dirty="0" smtClean="0"/>
          </a:p>
        </p:txBody>
      </p:sp>
      <p:grpSp>
        <p:nvGrpSpPr>
          <p:cNvPr id="31750" name="Group 8"/>
          <p:cNvGrpSpPr>
            <a:grpSpLocks/>
          </p:cNvGrpSpPr>
          <p:nvPr/>
        </p:nvGrpSpPr>
        <p:grpSpPr bwMode="auto">
          <a:xfrm>
            <a:off x="3804444" y="3911600"/>
            <a:ext cx="1274762" cy="684213"/>
            <a:chOff x="2087" y="2248"/>
            <a:chExt cx="803" cy="431"/>
          </a:xfrm>
        </p:grpSpPr>
        <p:sp>
          <p:nvSpPr>
            <p:cNvPr id="31751" name="Line 4"/>
            <p:cNvSpPr>
              <a:spLocks noChangeShapeType="1"/>
            </p:cNvSpPr>
            <p:nvPr/>
          </p:nvSpPr>
          <p:spPr bwMode="auto">
            <a:xfrm>
              <a:off x="2456" y="2464"/>
              <a:ext cx="424" cy="8"/>
            </a:xfrm>
            <a:prstGeom prst="line">
              <a:avLst/>
            </a:prstGeom>
            <a:noFill/>
            <a:ln w="25400">
              <a:solidFill>
                <a:schemeClr val="tx1"/>
              </a:solidFill>
              <a:round/>
              <a:headEnd/>
              <a:tailEnd/>
            </a:ln>
          </p:spPr>
          <p:txBody>
            <a:bodyPr wrap="none" anchor="ctr"/>
            <a:lstStyle/>
            <a:p>
              <a:endParaRPr lang="en-US"/>
            </a:p>
          </p:txBody>
        </p:sp>
        <p:sp>
          <p:nvSpPr>
            <p:cNvPr id="31752" name="Text Box 5"/>
            <p:cNvSpPr txBox="1">
              <a:spLocks noChangeArrowheads="1"/>
            </p:cNvSpPr>
            <p:nvPr/>
          </p:nvSpPr>
          <p:spPr bwMode="auto">
            <a:xfrm>
              <a:off x="2534" y="2248"/>
              <a:ext cx="284" cy="231"/>
            </a:xfrm>
            <a:prstGeom prst="rect">
              <a:avLst/>
            </a:prstGeom>
            <a:noFill/>
            <a:ln w="12700">
              <a:noFill/>
              <a:miter lim="800000"/>
              <a:headEnd/>
              <a:tailEnd/>
            </a:ln>
          </p:spPr>
          <p:txBody>
            <a:bodyPr wrap="none">
              <a:spAutoFit/>
            </a:bodyPr>
            <a:lstStyle/>
            <a:p>
              <a:r>
                <a:rPr lang="en-US" sz="1800" b="1"/>
                <a:t>2</a:t>
              </a:r>
              <a:r>
                <a:rPr lang="en-US" sz="1800" b="1" i="1"/>
                <a:t>C</a:t>
              </a:r>
              <a:endParaRPr lang="en-US" sz="1800" b="1"/>
            </a:p>
          </p:txBody>
        </p:sp>
        <p:sp>
          <p:nvSpPr>
            <p:cNvPr id="31753" name="Text Box 6"/>
            <p:cNvSpPr txBox="1">
              <a:spLocks noChangeArrowheads="1"/>
            </p:cNvSpPr>
            <p:nvPr/>
          </p:nvSpPr>
          <p:spPr bwMode="auto">
            <a:xfrm>
              <a:off x="2428" y="2448"/>
              <a:ext cx="462" cy="231"/>
            </a:xfrm>
            <a:prstGeom prst="rect">
              <a:avLst/>
            </a:prstGeom>
            <a:noFill/>
            <a:ln w="12700">
              <a:noFill/>
              <a:miter lim="800000"/>
              <a:headEnd/>
              <a:tailEnd/>
            </a:ln>
          </p:spPr>
          <p:txBody>
            <a:bodyPr wrap="none">
              <a:spAutoFit/>
            </a:bodyPr>
            <a:lstStyle/>
            <a:p>
              <a:r>
                <a:rPr lang="en-US" sz="1800" b="1" i="1" dirty="0"/>
                <a:t>A</a:t>
              </a:r>
              <a:r>
                <a:rPr lang="en-US" sz="1800" b="1" dirty="0"/>
                <a:t> + </a:t>
              </a:r>
              <a:r>
                <a:rPr lang="en-US" sz="1800" b="1" i="1" dirty="0"/>
                <a:t>B</a:t>
              </a:r>
              <a:endParaRPr lang="en-US" sz="1800" b="1" dirty="0"/>
            </a:p>
          </p:txBody>
        </p:sp>
        <p:sp>
          <p:nvSpPr>
            <p:cNvPr id="31754" name="Text Box 7"/>
            <p:cNvSpPr txBox="1">
              <a:spLocks noChangeArrowheads="1"/>
            </p:cNvSpPr>
            <p:nvPr/>
          </p:nvSpPr>
          <p:spPr bwMode="auto">
            <a:xfrm>
              <a:off x="2087" y="2337"/>
              <a:ext cx="323" cy="250"/>
            </a:xfrm>
            <a:prstGeom prst="rect">
              <a:avLst/>
            </a:prstGeom>
            <a:noFill/>
            <a:ln w="12700">
              <a:noFill/>
              <a:miter lim="800000"/>
              <a:headEnd/>
              <a:tailEnd/>
            </a:ln>
          </p:spPr>
          <p:txBody>
            <a:bodyPr wrap="none">
              <a:spAutoFit/>
            </a:bodyPr>
            <a:lstStyle/>
            <a:p>
              <a:r>
                <a:rPr lang="en-US" sz="2000" b="1" i="1"/>
                <a:t>S</a:t>
              </a:r>
              <a:r>
                <a:rPr lang="en-US" sz="1800" b="1"/>
                <a:t> =</a:t>
              </a:r>
            </a:p>
          </p:txBody>
        </p:sp>
      </p:grpSp>
    </p:spTree>
    <p:extLst>
      <p:ext uri="{BB962C8B-B14F-4D97-AF65-F5344CB8AC3E}">
        <p14:creationId xmlns:p14="http://schemas.microsoft.com/office/powerpoint/2010/main" val="41909715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749">
                                            <p:txEl>
                                              <p:pRg st="13" end="1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749">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838200"/>
            <a:ext cx="7886700" cy="574756"/>
          </a:xfrm>
        </p:spPr>
        <p:txBody>
          <a:bodyPr/>
          <a:lstStyle/>
          <a:p>
            <a:pPr eaLnBrk="1" hangingPunct="1"/>
            <a:r>
              <a:rPr lang="en-US" altLang="en-US" dirty="0" smtClean="0">
                <a:ea typeface="ＭＳ Ｐゴシック" pitchFamily="34" charset="-128"/>
              </a:rPr>
              <a:t>N-gram indexes</a:t>
            </a:r>
          </a:p>
        </p:txBody>
      </p:sp>
      <p:sp>
        <p:nvSpPr>
          <p:cNvPr id="27651" name="Rectangle 3"/>
          <p:cNvSpPr>
            <a:spLocks noGrp="1" noChangeArrowheads="1"/>
          </p:cNvSpPr>
          <p:nvPr>
            <p:ph type="body" idx="1"/>
          </p:nvPr>
        </p:nvSpPr>
        <p:spPr>
          <a:xfrm>
            <a:off x="457199" y="1600200"/>
            <a:ext cx="8329613" cy="4267200"/>
          </a:xfrm>
        </p:spPr>
        <p:txBody>
          <a:bodyPr/>
          <a:lstStyle/>
          <a:p>
            <a:pPr eaLnBrk="1" hangingPunct="1"/>
            <a:r>
              <a:rPr lang="en-US" altLang="en-US" dirty="0" smtClean="0">
                <a:ea typeface="ＭＳ Ｐゴシック" pitchFamily="34" charset="-128"/>
              </a:rPr>
              <a:t>Enumerate all </a:t>
            </a:r>
            <a:r>
              <a:rPr lang="en-US" altLang="en-US" i="1" dirty="0" smtClean="0">
                <a:ea typeface="ＭＳ Ｐゴシック" pitchFamily="34" charset="-128"/>
              </a:rPr>
              <a:t>n</a:t>
            </a:r>
            <a:r>
              <a:rPr lang="en-US" altLang="en-US" dirty="0" smtClean="0">
                <a:ea typeface="ＭＳ Ｐゴシック" pitchFamily="34" charset="-128"/>
              </a:rPr>
              <a:t>-grams occurring in any term</a:t>
            </a:r>
          </a:p>
          <a:p>
            <a:pPr eaLnBrk="1" hangingPunct="1"/>
            <a:r>
              <a:rPr lang="en-US" altLang="en-US" i="1" dirty="0" smtClean="0">
                <a:ea typeface="ＭＳ Ｐゴシック" pitchFamily="34" charset="-128"/>
              </a:rPr>
              <a:t>e.g.,</a:t>
            </a:r>
            <a:r>
              <a:rPr lang="en-US" altLang="en-US" dirty="0" smtClean="0">
                <a:ea typeface="ＭＳ Ｐゴシック" pitchFamily="34" charset="-128"/>
              </a:rPr>
              <a:t> from text “</a:t>
            </a:r>
            <a:r>
              <a:rPr lang="en-US" altLang="en-US" b="1" i="1" dirty="0" smtClean="0">
                <a:ea typeface="ＭＳ Ｐゴシック" pitchFamily="34" charset="-128"/>
              </a:rPr>
              <a:t>April is the cruelest month</a:t>
            </a:r>
            <a:r>
              <a:rPr lang="en-US" altLang="en-US" dirty="0" smtClean="0">
                <a:ea typeface="ＭＳ Ｐゴシック" pitchFamily="34" charset="-128"/>
              </a:rPr>
              <a:t>” we get </a:t>
            </a:r>
            <a:r>
              <a:rPr lang="en-US" altLang="en-US" i="1" dirty="0" smtClean="0">
                <a:ea typeface="ＭＳ Ｐゴシック" pitchFamily="34" charset="-128"/>
              </a:rPr>
              <a:t>bigrams:</a:t>
            </a:r>
            <a:endParaRPr lang="en-US" altLang="en-US" dirty="0" smtClean="0">
              <a:ea typeface="ＭＳ Ｐゴシック" pitchFamily="34" charset="-128"/>
            </a:endParaRPr>
          </a:p>
          <a:p>
            <a:pPr lvl="2" eaLnBrk="1" hangingPunct="1"/>
            <a:endParaRPr lang="en-US" altLang="en-US" dirty="0" smtClean="0">
              <a:ea typeface="ＭＳ Ｐゴシック" pitchFamily="34" charset="-128"/>
            </a:endParaRPr>
          </a:p>
          <a:p>
            <a:pPr eaLnBrk="1" hangingPunct="1"/>
            <a:endParaRPr lang="en-US" altLang="en-US" dirty="0" smtClean="0">
              <a:ea typeface="ＭＳ Ｐゴシック" pitchFamily="34" charset="-128"/>
            </a:endParaRPr>
          </a:p>
          <a:p>
            <a:pPr eaLnBrk="1" hangingPunct="1"/>
            <a:endParaRPr lang="en-US" altLang="en-US" dirty="0" smtClean="0">
              <a:ea typeface="ＭＳ Ｐゴシック" pitchFamily="34" charset="-128"/>
            </a:endParaRPr>
          </a:p>
          <a:p>
            <a:pPr lvl="2" eaLnBrk="1" hangingPunct="1"/>
            <a:endParaRPr lang="en-US" altLang="en-US" dirty="0" smtClean="0">
              <a:ea typeface="ＭＳ Ｐゴシック" pitchFamily="34" charset="-128"/>
            </a:endParaRPr>
          </a:p>
          <a:p>
            <a:pPr lvl="1" eaLnBrk="1" hangingPunct="1"/>
            <a:r>
              <a:rPr lang="en-US" altLang="en-US" dirty="0" smtClean="0">
                <a:ea typeface="ＭＳ Ｐゴシック" pitchFamily="34" charset="-128"/>
              </a:rPr>
              <a:t>$ is a special word boundary symbol</a:t>
            </a:r>
          </a:p>
          <a:p>
            <a:pPr eaLnBrk="1" hangingPunct="1"/>
            <a:endParaRPr lang="en-US" altLang="en-US" dirty="0" smtClean="0">
              <a:ea typeface="ＭＳ Ｐゴシック" pitchFamily="34" charset="-128"/>
            </a:endParaRPr>
          </a:p>
          <a:p>
            <a:pPr eaLnBrk="1" hangingPunct="1"/>
            <a:r>
              <a:rPr lang="en-US" altLang="en-US" dirty="0" smtClean="0">
                <a:ea typeface="ＭＳ Ｐゴシック" pitchFamily="34" charset="-128"/>
              </a:rPr>
              <a:t>Maintain a </a:t>
            </a:r>
            <a:r>
              <a:rPr lang="en-US" altLang="en-US" i="1" u="sng" dirty="0" smtClean="0">
                <a:ea typeface="ＭＳ Ｐゴシック" pitchFamily="34" charset="-128"/>
              </a:rPr>
              <a:t>second</a:t>
            </a:r>
            <a:r>
              <a:rPr lang="en-US" altLang="en-US" dirty="0" smtClean="0">
                <a:ea typeface="ＭＳ Ｐゴシック" pitchFamily="34" charset="-128"/>
              </a:rPr>
              <a:t> inverted index</a:t>
            </a:r>
            <a:r>
              <a:rPr lang="en-US" altLang="en-US" i="1" dirty="0" smtClean="0">
                <a:ea typeface="ＭＳ Ｐゴシック" pitchFamily="34" charset="-128"/>
              </a:rPr>
              <a:t> </a:t>
            </a:r>
            <a:r>
              <a:rPr lang="en-US" altLang="en-US" i="1" u="sng" dirty="0" smtClean="0">
                <a:ea typeface="ＭＳ Ｐゴシック" pitchFamily="34" charset="-128"/>
              </a:rPr>
              <a:t>from bigrams to</a:t>
            </a:r>
            <a:r>
              <a:rPr lang="en-US" altLang="en-US" dirty="0" smtClean="0">
                <a:ea typeface="ＭＳ Ｐゴシック" pitchFamily="34" charset="-128"/>
              </a:rPr>
              <a:t> </a:t>
            </a:r>
            <a:r>
              <a:rPr lang="en-US" altLang="en-US" i="1" u="sng" dirty="0" smtClean="0">
                <a:ea typeface="ＭＳ Ｐゴシック" pitchFamily="34" charset="-128"/>
              </a:rPr>
              <a:t>dictionary terms</a:t>
            </a:r>
            <a:r>
              <a:rPr lang="en-US" altLang="en-US" dirty="0" smtClean="0">
                <a:ea typeface="ＭＳ Ｐゴシック" pitchFamily="34" charset="-128"/>
              </a:rPr>
              <a:t> that match each bigram.</a:t>
            </a:r>
            <a:endParaRPr lang="en-US" altLang="en-US" i="1" u="sng" dirty="0" smtClean="0">
              <a:ea typeface="ＭＳ Ｐゴシック" pitchFamily="34" charset="-128"/>
            </a:endParaRPr>
          </a:p>
        </p:txBody>
      </p:sp>
      <p:sp>
        <p:nvSpPr>
          <p:cNvPr id="27652" name="Text Box 4"/>
          <p:cNvSpPr txBox="1">
            <a:spLocks noChangeArrowheads="1"/>
          </p:cNvSpPr>
          <p:nvPr/>
        </p:nvSpPr>
        <p:spPr bwMode="auto">
          <a:xfrm>
            <a:off x="914400" y="2895600"/>
            <a:ext cx="7429500" cy="830997"/>
          </a:xfrm>
          <a:prstGeom prst="rect">
            <a:avLst/>
          </a:prstGeom>
          <a:solidFill>
            <a:schemeClr val="accent1">
              <a:alpha val="50195"/>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rgbClr val="437085"/>
              </a:buClr>
              <a:buFont typeface="Wingdings" pitchFamily="2" charset="2"/>
              <a:buChar char="§"/>
              <a:defRPr sz="2800">
                <a:solidFill>
                  <a:schemeClr val="tx1"/>
                </a:solidFill>
                <a:latin typeface="Calibri" pitchFamily="34" charset="0"/>
                <a:ea typeface="ＭＳ Ｐゴシック" pitchFamily="34" charset="-128"/>
              </a:defRPr>
            </a:lvl1pPr>
            <a:lvl2pPr marL="37931725" indent="-37474525">
              <a:spcBef>
                <a:spcPct val="20000"/>
              </a:spcBef>
              <a:buClr>
                <a:srgbClr val="357E69"/>
              </a:buClr>
              <a:buFont typeface="Wingdings" pitchFamily="2" charset="2"/>
              <a:buChar char="§"/>
              <a:defRPr sz="2400">
                <a:solidFill>
                  <a:schemeClr val="tx1"/>
                </a:solidFill>
                <a:latin typeface="Calibri" pitchFamily="34" charset="0"/>
                <a:ea typeface="ＭＳ Ｐゴシック" pitchFamily="34" charset="-128"/>
              </a:defRPr>
            </a:lvl2pPr>
            <a:lvl3pPr marL="1143000" indent="-228600">
              <a:spcBef>
                <a:spcPct val="20000"/>
              </a:spcBef>
              <a:buClr>
                <a:srgbClr val="918BA3"/>
              </a:buClr>
              <a:buFont typeface="Wingdings" pitchFamily="2" charset="2"/>
              <a:buChar char="§"/>
              <a:defRPr sz="2000">
                <a:solidFill>
                  <a:schemeClr val="tx1"/>
                </a:solidFill>
                <a:latin typeface="Calibri" pitchFamily="34" charset="0"/>
                <a:ea typeface="ＭＳ Ｐゴシック" pitchFamily="34" charset="-128"/>
              </a:defRPr>
            </a:lvl3pPr>
            <a:lvl4pPr marL="1600200" indent="-228600">
              <a:spcBef>
                <a:spcPct val="20000"/>
              </a:spcBef>
              <a:buClr>
                <a:srgbClr val="2F6E7E"/>
              </a:buClr>
              <a:buFont typeface="Wingdings" pitchFamily="2" charset="2"/>
              <a:buChar char="§"/>
              <a:defRPr sz="2000">
                <a:solidFill>
                  <a:schemeClr val="tx1"/>
                </a:solidFill>
                <a:latin typeface="Calibri" pitchFamily="34" charset="0"/>
                <a:ea typeface="ＭＳ Ｐゴシック" pitchFamily="34" charset="-128"/>
              </a:defRPr>
            </a:lvl4pPr>
            <a:lvl5pPr marL="2057400" indent="-228600">
              <a:spcBef>
                <a:spcPct val="20000"/>
              </a:spcBef>
              <a:buClr>
                <a:srgbClr val="233337"/>
              </a:buClr>
              <a:buFont typeface="Wingdings" pitchFamily="2" charset="2"/>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lr>
                <a:srgbClr val="233337"/>
              </a:buClr>
              <a:buFont typeface="Wingdings" pitchFamily="2" charset="2"/>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lr>
                <a:srgbClr val="233337"/>
              </a:buClr>
              <a:buFont typeface="Wingdings" pitchFamily="2" charset="2"/>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lr>
                <a:srgbClr val="233337"/>
              </a:buClr>
              <a:buFont typeface="Wingdings" pitchFamily="2" charset="2"/>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lr>
                <a:srgbClr val="233337"/>
              </a:buClr>
              <a:buFont typeface="Wingdings" pitchFamily="2" charset="2"/>
              <a:buChar char="§"/>
              <a:defRPr sz="2000">
                <a:solidFill>
                  <a:schemeClr val="tx1"/>
                </a:solidFill>
                <a:latin typeface="Calibri" pitchFamily="34" charset="0"/>
                <a:ea typeface="ＭＳ Ｐゴシック" pitchFamily="34" charset="-128"/>
              </a:defRPr>
            </a:lvl9pPr>
          </a:lstStyle>
          <a:p>
            <a:pPr>
              <a:spcBef>
                <a:spcPct val="0"/>
              </a:spcBef>
              <a:buClrTx/>
              <a:buFontTx/>
              <a:buNone/>
            </a:pPr>
            <a:r>
              <a:rPr lang="en-US" altLang="en-US" sz="2400" dirty="0">
                <a:latin typeface="Lucida Sans" pitchFamily="34" charset="0"/>
                <a:ea typeface="Arial Unicode MS" pitchFamily="34" charset="-128"/>
              </a:rPr>
              <a:t>$a</a:t>
            </a:r>
            <a:r>
              <a:rPr lang="en-US" altLang="en-US" sz="2400" dirty="0" smtClean="0">
                <a:latin typeface="Lucida Sans" pitchFamily="34" charset="0"/>
                <a:ea typeface="Arial Unicode MS" pitchFamily="34" charset="-128"/>
              </a:rPr>
              <a:t>, </a:t>
            </a:r>
            <a:r>
              <a:rPr lang="en-US" altLang="en-US" sz="2400" dirty="0" err="1" smtClean="0">
                <a:latin typeface="Lucida Sans" pitchFamily="34" charset="0"/>
                <a:ea typeface="Arial Unicode MS" pitchFamily="34" charset="-128"/>
              </a:rPr>
              <a:t>ap</a:t>
            </a:r>
            <a:r>
              <a:rPr lang="en-US" altLang="en-US" sz="2400" dirty="0" smtClean="0">
                <a:latin typeface="Lucida Sans" pitchFamily="34" charset="0"/>
                <a:ea typeface="Arial Unicode MS" pitchFamily="34" charset="-128"/>
              </a:rPr>
              <a:t>, </a:t>
            </a:r>
            <a:r>
              <a:rPr lang="en-US" altLang="en-US" sz="2400" dirty="0" err="1" smtClean="0">
                <a:latin typeface="Lucida Sans" pitchFamily="34" charset="0"/>
                <a:ea typeface="Arial Unicode MS" pitchFamily="34" charset="-128"/>
              </a:rPr>
              <a:t>pr</a:t>
            </a:r>
            <a:r>
              <a:rPr lang="en-US" altLang="en-US" sz="2400" dirty="0" smtClean="0">
                <a:latin typeface="Lucida Sans" pitchFamily="34" charset="0"/>
                <a:ea typeface="Arial Unicode MS" pitchFamily="34" charset="-128"/>
              </a:rPr>
              <a:t>, </a:t>
            </a:r>
            <a:r>
              <a:rPr lang="en-US" altLang="en-US" sz="2400" dirty="0" err="1" smtClean="0">
                <a:latin typeface="Lucida Sans" pitchFamily="34" charset="0"/>
                <a:ea typeface="Arial Unicode MS" pitchFamily="34" charset="-128"/>
              </a:rPr>
              <a:t>ri</a:t>
            </a:r>
            <a:r>
              <a:rPr lang="en-US" altLang="en-US" sz="2400" dirty="0" smtClean="0">
                <a:latin typeface="Lucida Sans" pitchFamily="34" charset="0"/>
                <a:ea typeface="Arial Unicode MS" pitchFamily="34" charset="-128"/>
              </a:rPr>
              <a:t>, </a:t>
            </a:r>
            <a:r>
              <a:rPr lang="en-US" altLang="en-US" sz="2400" dirty="0" err="1" smtClean="0">
                <a:latin typeface="Lucida Sans" pitchFamily="34" charset="0"/>
                <a:ea typeface="Arial Unicode MS" pitchFamily="34" charset="-128"/>
              </a:rPr>
              <a:t>il</a:t>
            </a:r>
            <a:r>
              <a:rPr lang="en-US" altLang="en-US" sz="2400" dirty="0" smtClean="0">
                <a:latin typeface="Lucida Sans" pitchFamily="34" charset="0"/>
                <a:ea typeface="Arial Unicode MS" pitchFamily="34" charset="-128"/>
              </a:rPr>
              <a:t>, l$, $</a:t>
            </a:r>
            <a:r>
              <a:rPr lang="en-US" altLang="en-US" sz="2400" dirty="0" err="1">
                <a:latin typeface="Lucida Sans" pitchFamily="34" charset="0"/>
                <a:ea typeface="Arial Unicode MS" pitchFamily="34" charset="-128"/>
              </a:rPr>
              <a:t>i</a:t>
            </a:r>
            <a:r>
              <a:rPr lang="en-US" altLang="en-US" sz="2400" dirty="0" smtClean="0">
                <a:latin typeface="Lucida Sans" pitchFamily="34" charset="0"/>
                <a:ea typeface="Arial Unicode MS" pitchFamily="34" charset="-128"/>
              </a:rPr>
              <a:t>, is, s$, $</a:t>
            </a:r>
            <a:r>
              <a:rPr lang="en-US" altLang="en-US" sz="2400" dirty="0">
                <a:latin typeface="Lucida Sans" pitchFamily="34" charset="0"/>
                <a:ea typeface="Arial Unicode MS" pitchFamily="34" charset="-128"/>
              </a:rPr>
              <a:t>t</a:t>
            </a:r>
            <a:r>
              <a:rPr lang="en-US" altLang="en-US" sz="2400" dirty="0" smtClean="0">
                <a:latin typeface="Lucida Sans" pitchFamily="34" charset="0"/>
                <a:ea typeface="Arial Unicode MS" pitchFamily="34" charset="-128"/>
              </a:rPr>
              <a:t>, </a:t>
            </a:r>
            <a:r>
              <a:rPr lang="en-US" altLang="en-US" sz="2400" dirty="0" err="1" smtClean="0">
                <a:latin typeface="Lucida Sans" pitchFamily="34" charset="0"/>
                <a:ea typeface="Arial Unicode MS" pitchFamily="34" charset="-128"/>
              </a:rPr>
              <a:t>th</a:t>
            </a:r>
            <a:r>
              <a:rPr lang="en-US" altLang="en-US" sz="2400" dirty="0" smtClean="0">
                <a:latin typeface="Lucida Sans" pitchFamily="34" charset="0"/>
                <a:ea typeface="Arial Unicode MS" pitchFamily="34" charset="-128"/>
              </a:rPr>
              <a:t>, he, e$, $</a:t>
            </a:r>
            <a:r>
              <a:rPr lang="en-US" altLang="en-US" sz="2400" dirty="0">
                <a:latin typeface="Lucida Sans" pitchFamily="34" charset="0"/>
                <a:ea typeface="Arial Unicode MS" pitchFamily="34" charset="-128"/>
              </a:rPr>
              <a:t>c</a:t>
            </a:r>
            <a:r>
              <a:rPr lang="en-US" altLang="en-US" sz="2400" dirty="0" smtClean="0">
                <a:latin typeface="Lucida Sans" pitchFamily="34" charset="0"/>
                <a:ea typeface="Arial Unicode MS" pitchFamily="34" charset="-128"/>
              </a:rPr>
              <a:t>, </a:t>
            </a:r>
            <a:r>
              <a:rPr lang="en-US" altLang="en-US" sz="2400" dirty="0" err="1" smtClean="0">
                <a:latin typeface="Lucida Sans" pitchFamily="34" charset="0"/>
                <a:ea typeface="Arial Unicode MS" pitchFamily="34" charset="-128"/>
              </a:rPr>
              <a:t>cr</a:t>
            </a:r>
            <a:r>
              <a:rPr lang="en-US" altLang="en-US" sz="2400" dirty="0" smtClean="0">
                <a:latin typeface="Lucida Sans" pitchFamily="34" charset="0"/>
                <a:ea typeface="Arial Unicode MS" pitchFamily="34" charset="-128"/>
              </a:rPr>
              <a:t>, </a:t>
            </a:r>
            <a:r>
              <a:rPr lang="en-US" altLang="en-US" sz="2400" dirty="0" err="1" smtClean="0">
                <a:latin typeface="Lucida Sans" pitchFamily="34" charset="0"/>
                <a:ea typeface="Arial Unicode MS" pitchFamily="34" charset="-128"/>
              </a:rPr>
              <a:t>ru</a:t>
            </a:r>
            <a:r>
              <a:rPr lang="en-US" altLang="en-US" sz="2400" dirty="0" smtClean="0">
                <a:latin typeface="Lucida Sans" pitchFamily="34" charset="0"/>
                <a:ea typeface="Arial Unicode MS" pitchFamily="34" charset="-128"/>
              </a:rPr>
              <a:t>, </a:t>
            </a:r>
            <a:r>
              <a:rPr lang="en-US" altLang="en-US" sz="2400" dirty="0" err="1" smtClean="0">
                <a:latin typeface="Lucida Sans" pitchFamily="34" charset="0"/>
                <a:ea typeface="Arial Unicode MS" pitchFamily="34" charset="-128"/>
              </a:rPr>
              <a:t>ue</a:t>
            </a:r>
            <a:r>
              <a:rPr lang="en-US" altLang="en-US" sz="2400" dirty="0" smtClean="0">
                <a:latin typeface="Lucida Sans" pitchFamily="34" charset="0"/>
                <a:ea typeface="Arial Unicode MS" pitchFamily="34" charset="-128"/>
              </a:rPr>
              <a:t>, el, le, </a:t>
            </a:r>
            <a:r>
              <a:rPr lang="en-US" altLang="en-US" sz="2400" dirty="0" err="1" smtClean="0">
                <a:latin typeface="Lucida Sans" pitchFamily="34" charset="0"/>
                <a:ea typeface="Arial Unicode MS" pitchFamily="34" charset="-128"/>
              </a:rPr>
              <a:t>es</a:t>
            </a:r>
            <a:r>
              <a:rPr lang="en-US" altLang="en-US" sz="2400" dirty="0" smtClean="0">
                <a:latin typeface="Lucida Sans" pitchFamily="34" charset="0"/>
                <a:ea typeface="Arial Unicode MS" pitchFamily="34" charset="-128"/>
              </a:rPr>
              <a:t>, </a:t>
            </a:r>
            <a:r>
              <a:rPr lang="en-US" altLang="en-US" sz="2400" dirty="0" err="1" smtClean="0">
                <a:latin typeface="Lucida Sans" pitchFamily="34" charset="0"/>
                <a:ea typeface="Arial Unicode MS" pitchFamily="34" charset="-128"/>
              </a:rPr>
              <a:t>st</a:t>
            </a:r>
            <a:r>
              <a:rPr lang="en-US" altLang="en-US" sz="2400" dirty="0" smtClean="0">
                <a:latin typeface="Lucida Sans" pitchFamily="34" charset="0"/>
                <a:ea typeface="Arial Unicode MS" pitchFamily="34" charset="-128"/>
              </a:rPr>
              <a:t>, t</a:t>
            </a:r>
            <a:r>
              <a:rPr lang="en-US" altLang="en-US" sz="2400" dirty="0">
                <a:latin typeface="Lucida Sans" pitchFamily="34" charset="0"/>
                <a:ea typeface="Arial Unicode MS" pitchFamily="34" charset="-128"/>
              </a:rPr>
              <a:t>$, $m</a:t>
            </a:r>
            <a:r>
              <a:rPr lang="en-US" altLang="en-US" sz="2400" dirty="0" smtClean="0">
                <a:latin typeface="Lucida Sans" pitchFamily="34" charset="0"/>
                <a:ea typeface="Arial Unicode MS" pitchFamily="34" charset="-128"/>
              </a:rPr>
              <a:t>, </a:t>
            </a:r>
            <a:r>
              <a:rPr lang="en-US" altLang="en-US" sz="2400" dirty="0" err="1" smtClean="0">
                <a:latin typeface="Lucida Sans" pitchFamily="34" charset="0"/>
                <a:ea typeface="Arial Unicode MS" pitchFamily="34" charset="-128"/>
              </a:rPr>
              <a:t>mo</a:t>
            </a:r>
            <a:r>
              <a:rPr lang="en-US" altLang="en-US" sz="2400" dirty="0" smtClean="0">
                <a:latin typeface="Lucida Sans" pitchFamily="34" charset="0"/>
                <a:ea typeface="Arial Unicode MS" pitchFamily="34" charset="-128"/>
              </a:rPr>
              <a:t>, on, </a:t>
            </a:r>
            <a:r>
              <a:rPr lang="en-US" altLang="en-US" sz="2400" dirty="0" err="1" smtClean="0">
                <a:latin typeface="Lucida Sans" pitchFamily="34" charset="0"/>
                <a:ea typeface="Arial Unicode MS" pitchFamily="34" charset="-128"/>
              </a:rPr>
              <a:t>nt</a:t>
            </a:r>
            <a:r>
              <a:rPr lang="en-US" altLang="en-US" sz="2400" dirty="0" smtClean="0">
                <a:latin typeface="Lucida Sans" pitchFamily="34" charset="0"/>
                <a:ea typeface="Arial Unicode MS" pitchFamily="34" charset="-128"/>
              </a:rPr>
              <a:t>, h</a:t>
            </a:r>
            <a:r>
              <a:rPr lang="en-US" altLang="en-US" sz="2400" dirty="0">
                <a:latin typeface="Lucida Sans" pitchFamily="34" charset="0"/>
                <a:ea typeface="Arial Unicode MS" pitchFamily="34" charset="-128"/>
              </a:rPr>
              <a:t>$</a:t>
            </a:r>
            <a:endParaRPr lang="en-US" altLang="en-US" sz="2400" i="1" dirty="0">
              <a:latin typeface="Lucida Sans" pitchFamily="34" charset="0"/>
              <a:ea typeface="Arial Unicode MS" pitchFamily="34" charset="-128"/>
            </a:endParaRPr>
          </a:p>
        </p:txBody>
      </p:sp>
      <p:sp>
        <p:nvSpPr>
          <p:cNvPr id="27653" name="TextBox 4"/>
          <p:cNvSpPr txBox="1">
            <a:spLocks noChangeArrowheads="1"/>
          </p:cNvSpPr>
          <p:nvPr/>
        </p:nvSpPr>
        <p:spPr bwMode="auto">
          <a:xfrm>
            <a:off x="7620000" y="-33338"/>
            <a:ext cx="11668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437085"/>
              </a:buClr>
              <a:buFont typeface="Wingdings" pitchFamily="2" charset="2"/>
              <a:buChar char="§"/>
              <a:defRPr sz="2800">
                <a:solidFill>
                  <a:schemeClr val="tx1"/>
                </a:solidFill>
                <a:latin typeface="Calibri" pitchFamily="34" charset="0"/>
                <a:ea typeface="ＭＳ Ｐゴシック" pitchFamily="34" charset="-128"/>
              </a:defRPr>
            </a:lvl1pPr>
            <a:lvl2pPr marL="37931725" indent="-37474525">
              <a:spcBef>
                <a:spcPct val="20000"/>
              </a:spcBef>
              <a:buClr>
                <a:srgbClr val="357E69"/>
              </a:buClr>
              <a:buFont typeface="Wingdings" pitchFamily="2" charset="2"/>
              <a:buChar char="§"/>
              <a:defRPr sz="2400">
                <a:solidFill>
                  <a:schemeClr val="tx1"/>
                </a:solidFill>
                <a:latin typeface="Calibri" pitchFamily="34" charset="0"/>
                <a:ea typeface="ＭＳ Ｐゴシック" pitchFamily="34" charset="-128"/>
              </a:defRPr>
            </a:lvl2pPr>
            <a:lvl3pPr marL="1143000" indent="-228600">
              <a:spcBef>
                <a:spcPct val="20000"/>
              </a:spcBef>
              <a:buClr>
                <a:srgbClr val="918BA3"/>
              </a:buClr>
              <a:buFont typeface="Wingdings" pitchFamily="2" charset="2"/>
              <a:buChar char="§"/>
              <a:defRPr sz="2000">
                <a:solidFill>
                  <a:schemeClr val="tx1"/>
                </a:solidFill>
                <a:latin typeface="Calibri" pitchFamily="34" charset="0"/>
                <a:ea typeface="ＭＳ Ｐゴシック" pitchFamily="34" charset="-128"/>
              </a:defRPr>
            </a:lvl3pPr>
            <a:lvl4pPr marL="1600200" indent="-228600">
              <a:spcBef>
                <a:spcPct val="20000"/>
              </a:spcBef>
              <a:buClr>
                <a:srgbClr val="2F6E7E"/>
              </a:buClr>
              <a:buFont typeface="Wingdings" pitchFamily="2" charset="2"/>
              <a:buChar char="§"/>
              <a:defRPr sz="2000">
                <a:solidFill>
                  <a:schemeClr val="tx1"/>
                </a:solidFill>
                <a:latin typeface="Calibri" pitchFamily="34" charset="0"/>
                <a:ea typeface="ＭＳ Ｐゴシック" pitchFamily="34" charset="-128"/>
              </a:defRPr>
            </a:lvl4pPr>
            <a:lvl5pPr marL="2057400" indent="-228600">
              <a:spcBef>
                <a:spcPct val="20000"/>
              </a:spcBef>
              <a:buClr>
                <a:srgbClr val="233337"/>
              </a:buClr>
              <a:buFont typeface="Wingdings" pitchFamily="2" charset="2"/>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lr>
                <a:srgbClr val="233337"/>
              </a:buClr>
              <a:buFont typeface="Wingdings" pitchFamily="2" charset="2"/>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lr>
                <a:srgbClr val="233337"/>
              </a:buClr>
              <a:buFont typeface="Wingdings" pitchFamily="2" charset="2"/>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lr>
                <a:srgbClr val="233337"/>
              </a:buClr>
              <a:buFont typeface="Wingdings" pitchFamily="2" charset="2"/>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lr>
                <a:srgbClr val="233337"/>
              </a:buClr>
              <a:buFont typeface="Wingdings" pitchFamily="2" charset="2"/>
              <a:buChar char="§"/>
              <a:defRPr sz="2000">
                <a:solidFill>
                  <a:schemeClr val="tx1"/>
                </a:solidFill>
                <a:latin typeface="Calibri" pitchFamily="34" charset="0"/>
                <a:ea typeface="ＭＳ Ｐゴシック" pitchFamily="34" charset="-128"/>
              </a:defRPr>
            </a:lvl9pPr>
          </a:lstStyle>
          <a:p>
            <a:pPr eaLnBrk="1" hangingPunct="1">
              <a:spcBef>
                <a:spcPct val="0"/>
              </a:spcBef>
              <a:buClrTx/>
              <a:buFontTx/>
              <a:buNone/>
            </a:pPr>
            <a:r>
              <a:rPr lang="en-US" altLang="en-US" sz="1600">
                <a:solidFill>
                  <a:srgbClr val="FBFCFF"/>
                </a:solidFill>
                <a:latin typeface="Lucida Sans" pitchFamily="34" charset="0"/>
                <a:ea typeface="Arial Unicode MS" pitchFamily="34" charset="-128"/>
              </a:rPr>
              <a:t>Sec. 3.2.2</a:t>
            </a:r>
          </a:p>
        </p:txBody>
      </p:sp>
      <p:sp>
        <p:nvSpPr>
          <p:cNvPr id="8" name="Slide Number Placeholder 4"/>
          <p:cNvSpPr>
            <a:spLocks noGrp="1"/>
          </p:cNvSpPr>
          <p:nvPr>
            <p:ph type="sldNum" sz="quarter" idx="4294967295"/>
          </p:nvPr>
        </p:nvSpPr>
        <p:spPr>
          <a:xfrm>
            <a:off x="6781800" y="6400800"/>
            <a:ext cx="1905000" cy="228600"/>
          </a:xfrm>
          <a:prstGeom prst="rect">
            <a:avLst/>
          </a:prstGeom>
          <a:noFill/>
        </p:spPr>
        <p:txBody>
          <a:bodyPr/>
          <a:lstStyle/>
          <a:p>
            <a:fld id="{54F17842-34F0-45D7-B2B0-200EB5444382}" type="slidenum">
              <a:rPr lang="en-US"/>
              <a:pPr/>
              <a:t>29</a:t>
            </a:fld>
            <a:endParaRPr lang="en-US"/>
          </a:p>
        </p:txBody>
      </p:sp>
    </p:spTree>
    <p:extLst>
      <p:ext uri="{BB962C8B-B14F-4D97-AF65-F5344CB8AC3E}">
        <p14:creationId xmlns:p14="http://schemas.microsoft.com/office/powerpoint/2010/main" val="31607118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4"/>
          <p:cNvSpPr>
            <a:spLocks noGrp="1"/>
          </p:cNvSpPr>
          <p:nvPr>
            <p:ph type="sldNum" sz="quarter" idx="4294967295"/>
          </p:nvPr>
        </p:nvSpPr>
        <p:spPr>
          <a:xfrm>
            <a:off x="6781800" y="6400800"/>
            <a:ext cx="1905000" cy="228600"/>
          </a:xfrm>
          <a:prstGeom prst="rect">
            <a:avLst/>
          </a:prstGeom>
          <a:noFill/>
        </p:spPr>
        <p:txBody>
          <a:bodyPr/>
          <a:lstStyle/>
          <a:p>
            <a:fld id="{885EBBC1-F622-4A23-9190-DB2F50396668}" type="slidenum">
              <a:rPr lang="en-US"/>
              <a:pPr/>
              <a:t>3</a:t>
            </a:fld>
            <a:endParaRPr lang="en-US"/>
          </a:p>
        </p:txBody>
      </p:sp>
      <p:sp>
        <p:nvSpPr>
          <p:cNvPr id="14340" name="Rectangle 2"/>
          <p:cNvSpPr>
            <a:spLocks noGrp="1" noChangeArrowheads="1"/>
          </p:cNvSpPr>
          <p:nvPr>
            <p:ph type="title"/>
          </p:nvPr>
        </p:nvSpPr>
        <p:spPr>
          <a:xfrm>
            <a:off x="451369" y="544578"/>
            <a:ext cx="7886700" cy="822942"/>
          </a:xfrm>
        </p:spPr>
        <p:txBody>
          <a:bodyPr/>
          <a:lstStyle/>
          <a:p>
            <a:r>
              <a:rPr lang="en-US" dirty="0" smtClean="0"/>
              <a:t>What should the index contain?</a:t>
            </a:r>
          </a:p>
        </p:txBody>
      </p:sp>
      <p:sp>
        <p:nvSpPr>
          <p:cNvPr id="14341" name="Rectangle 3"/>
          <p:cNvSpPr>
            <a:spLocks noGrp="1" noChangeArrowheads="1"/>
          </p:cNvSpPr>
          <p:nvPr>
            <p:ph type="body" idx="1"/>
          </p:nvPr>
        </p:nvSpPr>
        <p:spPr>
          <a:xfrm>
            <a:off x="685800" y="1712460"/>
            <a:ext cx="7772400" cy="4343400"/>
          </a:xfrm>
        </p:spPr>
        <p:txBody>
          <a:bodyPr/>
          <a:lstStyle/>
          <a:p>
            <a:r>
              <a:rPr lang="en-US" dirty="0" smtClean="0"/>
              <a:t>Database systems index primary and secondary keys </a:t>
            </a:r>
          </a:p>
          <a:p>
            <a:pPr lvl="1"/>
            <a:r>
              <a:rPr lang="en-US" dirty="0" smtClean="0"/>
              <a:t>This is the hybrid approach </a:t>
            </a:r>
          </a:p>
          <a:p>
            <a:pPr lvl="1"/>
            <a:r>
              <a:rPr lang="en-US" dirty="0" smtClean="0"/>
              <a:t>Index provides fast access to a subset of database records </a:t>
            </a:r>
          </a:p>
          <a:p>
            <a:pPr lvl="1"/>
            <a:r>
              <a:rPr lang="en-US" dirty="0" smtClean="0"/>
              <a:t>Scan subset to find solution set </a:t>
            </a:r>
          </a:p>
          <a:p>
            <a:pPr lvl="1"/>
            <a:endParaRPr lang="en-US" sz="800" dirty="0" smtClean="0"/>
          </a:p>
          <a:p>
            <a:r>
              <a:rPr lang="en-US" dirty="0" smtClean="0"/>
              <a:t>IR Problem: </a:t>
            </a:r>
          </a:p>
          <a:p>
            <a:pPr lvl="1"/>
            <a:r>
              <a:rPr lang="en-US" dirty="0" smtClean="0"/>
              <a:t>Can’t predict the keys that people will use in queries </a:t>
            </a:r>
          </a:p>
          <a:p>
            <a:pPr lvl="1"/>
            <a:r>
              <a:rPr lang="en-US" i="1" dirty="0" smtClean="0"/>
              <a:t>Every</a:t>
            </a:r>
            <a:r>
              <a:rPr lang="en-US" dirty="0" smtClean="0"/>
              <a:t> word in a document is a potential search term </a:t>
            </a:r>
          </a:p>
          <a:p>
            <a:pPr lvl="1"/>
            <a:endParaRPr lang="en-US" sz="800" dirty="0" smtClean="0"/>
          </a:p>
          <a:p>
            <a:r>
              <a:rPr lang="en-US" dirty="0" smtClean="0"/>
              <a:t>IR Solution: Index by </a:t>
            </a:r>
            <a:r>
              <a:rPr lang="en-US" i="1" dirty="0" smtClean="0"/>
              <a:t>all</a:t>
            </a:r>
            <a:r>
              <a:rPr lang="en-US" dirty="0" smtClean="0"/>
              <a:t> keys (words)</a:t>
            </a:r>
          </a:p>
          <a:p>
            <a:endParaRPr lang="en-US" dirty="0" smtClean="0"/>
          </a:p>
        </p:txBody>
      </p:sp>
    </p:spTree>
    <p:extLst>
      <p:ext uri="{BB962C8B-B14F-4D97-AF65-F5344CB8AC3E}">
        <p14:creationId xmlns:p14="http://schemas.microsoft.com/office/powerpoint/2010/main" val="38805264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341">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341">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4341">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341">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77838" y="702468"/>
            <a:ext cx="7886700" cy="709613"/>
          </a:xfrm>
        </p:spPr>
        <p:txBody>
          <a:bodyPr/>
          <a:lstStyle/>
          <a:p>
            <a:pPr eaLnBrk="1" hangingPunct="1"/>
            <a:r>
              <a:rPr lang="en-US" altLang="en-US" dirty="0" smtClean="0">
                <a:ea typeface="ＭＳ Ｐゴシック" pitchFamily="34" charset="-128"/>
              </a:rPr>
              <a:t>Bigram index example</a:t>
            </a:r>
          </a:p>
        </p:txBody>
      </p:sp>
      <p:sp>
        <p:nvSpPr>
          <p:cNvPr id="28675" name="Content Placeholder 23"/>
          <p:cNvSpPr>
            <a:spLocks noGrp="1"/>
          </p:cNvSpPr>
          <p:nvPr>
            <p:ph idx="1"/>
          </p:nvPr>
        </p:nvSpPr>
        <p:spPr/>
        <p:txBody>
          <a:bodyPr/>
          <a:lstStyle/>
          <a:p>
            <a:pPr eaLnBrk="1" hangingPunct="1"/>
            <a:r>
              <a:rPr lang="en-US" altLang="en-US" dirty="0" smtClean="0">
                <a:ea typeface="ＭＳ Ｐゴシック" pitchFamily="34" charset="-128"/>
              </a:rPr>
              <a:t>The </a:t>
            </a:r>
            <a:r>
              <a:rPr lang="en-US" altLang="en-US" i="1" dirty="0" smtClean="0">
                <a:ea typeface="ＭＳ Ｐゴシック" pitchFamily="34" charset="-128"/>
              </a:rPr>
              <a:t>n</a:t>
            </a:r>
            <a:r>
              <a:rPr lang="en-US" altLang="en-US" dirty="0" smtClean="0">
                <a:ea typeface="ＭＳ Ｐゴシック" pitchFamily="34" charset="-128"/>
              </a:rPr>
              <a:t>-gram index finds </a:t>
            </a:r>
            <a:r>
              <a:rPr lang="en-US" altLang="en-US" i="1" dirty="0" smtClean="0">
                <a:ea typeface="ＭＳ Ｐゴシック" pitchFamily="34" charset="-128"/>
              </a:rPr>
              <a:t>terms</a:t>
            </a:r>
            <a:r>
              <a:rPr lang="en-US" altLang="en-US" dirty="0" smtClean="0">
                <a:ea typeface="ＭＳ Ｐゴシック" pitchFamily="34" charset="-128"/>
              </a:rPr>
              <a:t> based on a query consisting of </a:t>
            </a:r>
            <a:r>
              <a:rPr lang="en-US" altLang="en-US" i="1" dirty="0" smtClean="0">
                <a:ea typeface="ＭＳ Ｐゴシック" pitchFamily="34" charset="-128"/>
              </a:rPr>
              <a:t>n-</a:t>
            </a:r>
            <a:r>
              <a:rPr lang="en-US" altLang="en-US" dirty="0" smtClean="0">
                <a:ea typeface="ＭＳ Ｐゴシック" pitchFamily="34" charset="-128"/>
              </a:rPr>
              <a:t>grams (here </a:t>
            </a:r>
            <a:r>
              <a:rPr lang="en-US" altLang="en-US" i="1" dirty="0" smtClean="0">
                <a:ea typeface="ＭＳ Ｐゴシック" pitchFamily="34" charset="-128"/>
              </a:rPr>
              <a:t>n=</a:t>
            </a:r>
            <a:r>
              <a:rPr lang="en-US" altLang="en-US" dirty="0" smtClean="0">
                <a:ea typeface="ＭＳ Ｐゴシック" pitchFamily="34" charset="-128"/>
              </a:rPr>
              <a:t>2).</a:t>
            </a:r>
          </a:p>
        </p:txBody>
      </p:sp>
      <p:sp>
        <p:nvSpPr>
          <p:cNvPr id="28676" name="Text Box 3"/>
          <p:cNvSpPr txBox="1">
            <a:spLocks noChangeArrowheads="1"/>
          </p:cNvSpPr>
          <p:nvPr/>
        </p:nvSpPr>
        <p:spPr bwMode="auto">
          <a:xfrm>
            <a:off x="1239838" y="3657600"/>
            <a:ext cx="665162"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lr>
                <a:srgbClr val="437085"/>
              </a:buClr>
              <a:buFont typeface="Wingdings" pitchFamily="2" charset="2"/>
              <a:buChar char="§"/>
              <a:defRPr sz="2800">
                <a:solidFill>
                  <a:schemeClr val="tx1"/>
                </a:solidFill>
                <a:latin typeface="Calibri" pitchFamily="34" charset="0"/>
                <a:ea typeface="ＭＳ Ｐゴシック" pitchFamily="34" charset="-128"/>
              </a:defRPr>
            </a:lvl1pPr>
            <a:lvl2pPr marL="37931725" indent="-37474525">
              <a:spcBef>
                <a:spcPct val="20000"/>
              </a:spcBef>
              <a:buClr>
                <a:srgbClr val="357E69"/>
              </a:buClr>
              <a:buFont typeface="Wingdings" pitchFamily="2" charset="2"/>
              <a:buChar char="§"/>
              <a:defRPr sz="2400">
                <a:solidFill>
                  <a:schemeClr val="tx1"/>
                </a:solidFill>
                <a:latin typeface="Calibri" pitchFamily="34" charset="0"/>
                <a:ea typeface="ＭＳ Ｐゴシック" pitchFamily="34" charset="-128"/>
              </a:defRPr>
            </a:lvl2pPr>
            <a:lvl3pPr marL="1143000" indent="-228600">
              <a:spcBef>
                <a:spcPct val="20000"/>
              </a:spcBef>
              <a:buClr>
                <a:srgbClr val="918BA3"/>
              </a:buClr>
              <a:buFont typeface="Wingdings" pitchFamily="2" charset="2"/>
              <a:buChar char="§"/>
              <a:defRPr sz="2000">
                <a:solidFill>
                  <a:schemeClr val="tx1"/>
                </a:solidFill>
                <a:latin typeface="Calibri" pitchFamily="34" charset="0"/>
                <a:ea typeface="ＭＳ Ｐゴシック" pitchFamily="34" charset="-128"/>
              </a:defRPr>
            </a:lvl3pPr>
            <a:lvl4pPr marL="1600200" indent="-228600">
              <a:spcBef>
                <a:spcPct val="20000"/>
              </a:spcBef>
              <a:buClr>
                <a:srgbClr val="2F6E7E"/>
              </a:buClr>
              <a:buFont typeface="Wingdings" pitchFamily="2" charset="2"/>
              <a:buChar char="§"/>
              <a:defRPr sz="2000">
                <a:solidFill>
                  <a:schemeClr val="tx1"/>
                </a:solidFill>
                <a:latin typeface="Calibri" pitchFamily="34" charset="0"/>
                <a:ea typeface="ＭＳ Ｐゴシック" pitchFamily="34" charset="-128"/>
              </a:defRPr>
            </a:lvl4pPr>
            <a:lvl5pPr marL="2057400" indent="-228600">
              <a:spcBef>
                <a:spcPct val="20000"/>
              </a:spcBef>
              <a:buClr>
                <a:srgbClr val="233337"/>
              </a:buClr>
              <a:buFont typeface="Wingdings" pitchFamily="2" charset="2"/>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lr>
                <a:srgbClr val="233337"/>
              </a:buClr>
              <a:buFont typeface="Wingdings" pitchFamily="2" charset="2"/>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lr>
                <a:srgbClr val="233337"/>
              </a:buClr>
              <a:buFont typeface="Wingdings" pitchFamily="2" charset="2"/>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lr>
                <a:srgbClr val="233337"/>
              </a:buClr>
              <a:buFont typeface="Wingdings" pitchFamily="2" charset="2"/>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lr>
                <a:srgbClr val="233337"/>
              </a:buClr>
              <a:buFont typeface="Wingdings" pitchFamily="2" charset="2"/>
              <a:buChar char="§"/>
              <a:defRPr sz="2000">
                <a:solidFill>
                  <a:schemeClr val="tx1"/>
                </a:solidFill>
                <a:latin typeface="Calibri" pitchFamily="34" charset="0"/>
                <a:ea typeface="ＭＳ Ｐゴシック" pitchFamily="34" charset="-128"/>
              </a:defRPr>
            </a:lvl9pPr>
          </a:lstStyle>
          <a:p>
            <a:pPr>
              <a:spcBef>
                <a:spcPct val="0"/>
              </a:spcBef>
              <a:buClrTx/>
              <a:buFontTx/>
              <a:buNone/>
            </a:pPr>
            <a:r>
              <a:rPr lang="en-US" altLang="en-US" sz="2400" b="1" i="1">
                <a:latin typeface="Lucida Sans" pitchFamily="34" charset="0"/>
                <a:ea typeface="Arial Unicode MS" pitchFamily="34" charset="-128"/>
              </a:rPr>
              <a:t>mo</a:t>
            </a:r>
          </a:p>
        </p:txBody>
      </p:sp>
      <p:sp>
        <p:nvSpPr>
          <p:cNvPr id="28677" name="Text Box 4"/>
          <p:cNvSpPr txBox="1">
            <a:spLocks noChangeArrowheads="1"/>
          </p:cNvSpPr>
          <p:nvPr/>
        </p:nvSpPr>
        <p:spPr bwMode="auto">
          <a:xfrm>
            <a:off x="1239838" y="4191000"/>
            <a:ext cx="569912"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lr>
                <a:srgbClr val="437085"/>
              </a:buClr>
              <a:buFont typeface="Wingdings" pitchFamily="2" charset="2"/>
              <a:buChar char="§"/>
              <a:defRPr sz="2800">
                <a:solidFill>
                  <a:schemeClr val="tx1"/>
                </a:solidFill>
                <a:latin typeface="Calibri" pitchFamily="34" charset="0"/>
                <a:ea typeface="ＭＳ Ｐゴシック" pitchFamily="34" charset="-128"/>
              </a:defRPr>
            </a:lvl1pPr>
            <a:lvl2pPr marL="37931725" indent="-37474525">
              <a:spcBef>
                <a:spcPct val="20000"/>
              </a:spcBef>
              <a:buClr>
                <a:srgbClr val="357E69"/>
              </a:buClr>
              <a:buFont typeface="Wingdings" pitchFamily="2" charset="2"/>
              <a:buChar char="§"/>
              <a:defRPr sz="2400">
                <a:solidFill>
                  <a:schemeClr val="tx1"/>
                </a:solidFill>
                <a:latin typeface="Calibri" pitchFamily="34" charset="0"/>
                <a:ea typeface="ＭＳ Ｐゴシック" pitchFamily="34" charset="-128"/>
              </a:defRPr>
            </a:lvl2pPr>
            <a:lvl3pPr marL="1143000" indent="-228600">
              <a:spcBef>
                <a:spcPct val="20000"/>
              </a:spcBef>
              <a:buClr>
                <a:srgbClr val="918BA3"/>
              </a:buClr>
              <a:buFont typeface="Wingdings" pitchFamily="2" charset="2"/>
              <a:buChar char="§"/>
              <a:defRPr sz="2000">
                <a:solidFill>
                  <a:schemeClr val="tx1"/>
                </a:solidFill>
                <a:latin typeface="Calibri" pitchFamily="34" charset="0"/>
                <a:ea typeface="ＭＳ Ｐゴシック" pitchFamily="34" charset="-128"/>
              </a:defRPr>
            </a:lvl3pPr>
            <a:lvl4pPr marL="1600200" indent="-228600">
              <a:spcBef>
                <a:spcPct val="20000"/>
              </a:spcBef>
              <a:buClr>
                <a:srgbClr val="2F6E7E"/>
              </a:buClr>
              <a:buFont typeface="Wingdings" pitchFamily="2" charset="2"/>
              <a:buChar char="§"/>
              <a:defRPr sz="2000">
                <a:solidFill>
                  <a:schemeClr val="tx1"/>
                </a:solidFill>
                <a:latin typeface="Calibri" pitchFamily="34" charset="0"/>
                <a:ea typeface="ＭＳ Ｐゴシック" pitchFamily="34" charset="-128"/>
              </a:defRPr>
            </a:lvl4pPr>
            <a:lvl5pPr marL="2057400" indent="-228600">
              <a:spcBef>
                <a:spcPct val="20000"/>
              </a:spcBef>
              <a:buClr>
                <a:srgbClr val="233337"/>
              </a:buClr>
              <a:buFont typeface="Wingdings" pitchFamily="2" charset="2"/>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lr>
                <a:srgbClr val="233337"/>
              </a:buClr>
              <a:buFont typeface="Wingdings" pitchFamily="2" charset="2"/>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lr>
                <a:srgbClr val="233337"/>
              </a:buClr>
              <a:buFont typeface="Wingdings" pitchFamily="2" charset="2"/>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lr>
                <a:srgbClr val="233337"/>
              </a:buClr>
              <a:buFont typeface="Wingdings" pitchFamily="2" charset="2"/>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lr>
                <a:srgbClr val="233337"/>
              </a:buClr>
              <a:buFont typeface="Wingdings" pitchFamily="2" charset="2"/>
              <a:buChar char="§"/>
              <a:defRPr sz="2000">
                <a:solidFill>
                  <a:schemeClr val="tx1"/>
                </a:solidFill>
                <a:latin typeface="Calibri" pitchFamily="34" charset="0"/>
                <a:ea typeface="ＭＳ Ｐゴシック" pitchFamily="34" charset="-128"/>
              </a:defRPr>
            </a:lvl9pPr>
          </a:lstStyle>
          <a:p>
            <a:pPr>
              <a:spcBef>
                <a:spcPct val="0"/>
              </a:spcBef>
              <a:buClrTx/>
              <a:buFontTx/>
              <a:buNone/>
            </a:pPr>
            <a:r>
              <a:rPr lang="en-US" altLang="en-US" sz="2400" b="1" i="1">
                <a:latin typeface="Lucida Sans" pitchFamily="34" charset="0"/>
                <a:ea typeface="Arial Unicode MS" pitchFamily="34" charset="-128"/>
              </a:rPr>
              <a:t>on</a:t>
            </a:r>
          </a:p>
        </p:txBody>
      </p:sp>
      <p:sp>
        <p:nvSpPr>
          <p:cNvPr id="28678" name="AutoShape 5"/>
          <p:cNvSpPr>
            <a:spLocks noChangeArrowheads="1"/>
          </p:cNvSpPr>
          <p:nvPr/>
        </p:nvSpPr>
        <p:spPr bwMode="auto">
          <a:xfrm>
            <a:off x="2057400" y="3810000"/>
            <a:ext cx="1143000" cy="228600"/>
          </a:xfrm>
          <a:custGeom>
            <a:avLst/>
            <a:gdLst>
              <a:gd name="T0" fmla="*/ 2147483646 w 21600"/>
              <a:gd name="T1" fmla="*/ 0 h 21600"/>
              <a:gd name="T2" fmla="*/ 0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p>
            <a:endParaRPr lang="en-US"/>
          </a:p>
        </p:txBody>
      </p:sp>
      <p:sp>
        <p:nvSpPr>
          <p:cNvPr id="28679" name="AutoShape 6"/>
          <p:cNvSpPr>
            <a:spLocks noChangeArrowheads="1"/>
          </p:cNvSpPr>
          <p:nvPr/>
        </p:nvSpPr>
        <p:spPr bwMode="auto">
          <a:xfrm>
            <a:off x="2057400" y="4343400"/>
            <a:ext cx="1143000" cy="228600"/>
          </a:xfrm>
          <a:custGeom>
            <a:avLst/>
            <a:gdLst>
              <a:gd name="T0" fmla="*/ 2147483646 w 21600"/>
              <a:gd name="T1" fmla="*/ 0 h 21600"/>
              <a:gd name="T2" fmla="*/ 0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p>
            <a:endParaRPr lang="en-US"/>
          </a:p>
        </p:txBody>
      </p:sp>
      <p:sp>
        <p:nvSpPr>
          <p:cNvPr id="28680" name="Text Box 7"/>
          <p:cNvSpPr txBox="1">
            <a:spLocks noChangeArrowheads="1"/>
          </p:cNvSpPr>
          <p:nvPr/>
        </p:nvSpPr>
        <p:spPr bwMode="auto">
          <a:xfrm>
            <a:off x="3297238" y="3657600"/>
            <a:ext cx="121285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lr>
                <a:srgbClr val="437085"/>
              </a:buClr>
              <a:buFont typeface="Wingdings" pitchFamily="2" charset="2"/>
              <a:buChar char="§"/>
              <a:defRPr sz="2800">
                <a:solidFill>
                  <a:schemeClr val="tx1"/>
                </a:solidFill>
                <a:latin typeface="Calibri" pitchFamily="34" charset="0"/>
                <a:ea typeface="ＭＳ Ｐゴシック" pitchFamily="34" charset="-128"/>
              </a:defRPr>
            </a:lvl1pPr>
            <a:lvl2pPr marL="37931725" indent="-37474525">
              <a:spcBef>
                <a:spcPct val="20000"/>
              </a:spcBef>
              <a:buClr>
                <a:srgbClr val="357E69"/>
              </a:buClr>
              <a:buFont typeface="Wingdings" pitchFamily="2" charset="2"/>
              <a:buChar char="§"/>
              <a:defRPr sz="2400">
                <a:solidFill>
                  <a:schemeClr val="tx1"/>
                </a:solidFill>
                <a:latin typeface="Calibri" pitchFamily="34" charset="0"/>
                <a:ea typeface="ＭＳ Ｐゴシック" pitchFamily="34" charset="-128"/>
              </a:defRPr>
            </a:lvl2pPr>
            <a:lvl3pPr marL="1143000" indent="-228600">
              <a:spcBef>
                <a:spcPct val="20000"/>
              </a:spcBef>
              <a:buClr>
                <a:srgbClr val="918BA3"/>
              </a:buClr>
              <a:buFont typeface="Wingdings" pitchFamily="2" charset="2"/>
              <a:buChar char="§"/>
              <a:defRPr sz="2000">
                <a:solidFill>
                  <a:schemeClr val="tx1"/>
                </a:solidFill>
                <a:latin typeface="Calibri" pitchFamily="34" charset="0"/>
                <a:ea typeface="ＭＳ Ｐゴシック" pitchFamily="34" charset="-128"/>
              </a:defRPr>
            </a:lvl3pPr>
            <a:lvl4pPr marL="1600200" indent="-228600">
              <a:spcBef>
                <a:spcPct val="20000"/>
              </a:spcBef>
              <a:buClr>
                <a:srgbClr val="2F6E7E"/>
              </a:buClr>
              <a:buFont typeface="Wingdings" pitchFamily="2" charset="2"/>
              <a:buChar char="§"/>
              <a:defRPr sz="2000">
                <a:solidFill>
                  <a:schemeClr val="tx1"/>
                </a:solidFill>
                <a:latin typeface="Calibri" pitchFamily="34" charset="0"/>
                <a:ea typeface="ＭＳ Ｐゴシック" pitchFamily="34" charset="-128"/>
              </a:defRPr>
            </a:lvl4pPr>
            <a:lvl5pPr marL="2057400" indent="-228600">
              <a:spcBef>
                <a:spcPct val="20000"/>
              </a:spcBef>
              <a:buClr>
                <a:srgbClr val="233337"/>
              </a:buClr>
              <a:buFont typeface="Wingdings" pitchFamily="2" charset="2"/>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lr>
                <a:srgbClr val="233337"/>
              </a:buClr>
              <a:buFont typeface="Wingdings" pitchFamily="2" charset="2"/>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lr>
                <a:srgbClr val="233337"/>
              </a:buClr>
              <a:buFont typeface="Wingdings" pitchFamily="2" charset="2"/>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lr>
                <a:srgbClr val="233337"/>
              </a:buClr>
              <a:buFont typeface="Wingdings" pitchFamily="2" charset="2"/>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lr>
                <a:srgbClr val="233337"/>
              </a:buClr>
              <a:buFont typeface="Wingdings" pitchFamily="2" charset="2"/>
              <a:buChar char="§"/>
              <a:defRPr sz="2000">
                <a:solidFill>
                  <a:schemeClr val="tx1"/>
                </a:solidFill>
                <a:latin typeface="Calibri" pitchFamily="34" charset="0"/>
                <a:ea typeface="ＭＳ Ｐゴシック" pitchFamily="34" charset="-128"/>
              </a:defRPr>
            </a:lvl9pPr>
          </a:lstStyle>
          <a:p>
            <a:pPr>
              <a:spcBef>
                <a:spcPct val="0"/>
              </a:spcBef>
              <a:buClrTx/>
              <a:buFontTx/>
              <a:buNone/>
            </a:pPr>
            <a:r>
              <a:rPr lang="en-US" altLang="en-US" sz="2400" b="1" i="1">
                <a:latin typeface="Lucida Sans" pitchFamily="34" charset="0"/>
                <a:ea typeface="Arial Unicode MS" pitchFamily="34" charset="-128"/>
              </a:rPr>
              <a:t>among</a:t>
            </a:r>
          </a:p>
        </p:txBody>
      </p:sp>
      <p:sp>
        <p:nvSpPr>
          <p:cNvPr id="28681" name="Text Box 8"/>
          <p:cNvSpPr txBox="1">
            <a:spLocks noChangeArrowheads="1"/>
          </p:cNvSpPr>
          <p:nvPr/>
        </p:nvSpPr>
        <p:spPr bwMode="auto">
          <a:xfrm>
            <a:off x="1239838" y="3038475"/>
            <a:ext cx="671512"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lr>
                <a:srgbClr val="437085"/>
              </a:buClr>
              <a:buFont typeface="Wingdings" pitchFamily="2" charset="2"/>
              <a:buChar char="§"/>
              <a:defRPr sz="2800">
                <a:solidFill>
                  <a:schemeClr val="tx1"/>
                </a:solidFill>
                <a:latin typeface="Calibri" pitchFamily="34" charset="0"/>
                <a:ea typeface="ＭＳ Ｐゴシック" pitchFamily="34" charset="-128"/>
              </a:defRPr>
            </a:lvl1pPr>
            <a:lvl2pPr marL="37931725" indent="-37474525">
              <a:spcBef>
                <a:spcPct val="20000"/>
              </a:spcBef>
              <a:buClr>
                <a:srgbClr val="357E69"/>
              </a:buClr>
              <a:buFont typeface="Wingdings" pitchFamily="2" charset="2"/>
              <a:buChar char="§"/>
              <a:defRPr sz="2400">
                <a:solidFill>
                  <a:schemeClr val="tx1"/>
                </a:solidFill>
                <a:latin typeface="Calibri" pitchFamily="34" charset="0"/>
                <a:ea typeface="ＭＳ Ｐゴシック" pitchFamily="34" charset="-128"/>
              </a:defRPr>
            </a:lvl2pPr>
            <a:lvl3pPr marL="1143000" indent="-228600">
              <a:spcBef>
                <a:spcPct val="20000"/>
              </a:spcBef>
              <a:buClr>
                <a:srgbClr val="918BA3"/>
              </a:buClr>
              <a:buFont typeface="Wingdings" pitchFamily="2" charset="2"/>
              <a:buChar char="§"/>
              <a:defRPr sz="2000">
                <a:solidFill>
                  <a:schemeClr val="tx1"/>
                </a:solidFill>
                <a:latin typeface="Calibri" pitchFamily="34" charset="0"/>
                <a:ea typeface="ＭＳ Ｐゴシック" pitchFamily="34" charset="-128"/>
              </a:defRPr>
            </a:lvl3pPr>
            <a:lvl4pPr marL="1600200" indent="-228600">
              <a:spcBef>
                <a:spcPct val="20000"/>
              </a:spcBef>
              <a:buClr>
                <a:srgbClr val="2F6E7E"/>
              </a:buClr>
              <a:buFont typeface="Wingdings" pitchFamily="2" charset="2"/>
              <a:buChar char="§"/>
              <a:defRPr sz="2000">
                <a:solidFill>
                  <a:schemeClr val="tx1"/>
                </a:solidFill>
                <a:latin typeface="Calibri" pitchFamily="34" charset="0"/>
                <a:ea typeface="ＭＳ Ｐゴシック" pitchFamily="34" charset="-128"/>
              </a:defRPr>
            </a:lvl4pPr>
            <a:lvl5pPr marL="2057400" indent="-228600">
              <a:spcBef>
                <a:spcPct val="20000"/>
              </a:spcBef>
              <a:buClr>
                <a:srgbClr val="233337"/>
              </a:buClr>
              <a:buFont typeface="Wingdings" pitchFamily="2" charset="2"/>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lr>
                <a:srgbClr val="233337"/>
              </a:buClr>
              <a:buFont typeface="Wingdings" pitchFamily="2" charset="2"/>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lr>
                <a:srgbClr val="233337"/>
              </a:buClr>
              <a:buFont typeface="Wingdings" pitchFamily="2" charset="2"/>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lr>
                <a:srgbClr val="233337"/>
              </a:buClr>
              <a:buFont typeface="Wingdings" pitchFamily="2" charset="2"/>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lr>
                <a:srgbClr val="233337"/>
              </a:buClr>
              <a:buFont typeface="Wingdings" pitchFamily="2" charset="2"/>
              <a:buChar char="§"/>
              <a:defRPr sz="2000">
                <a:solidFill>
                  <a:schemeClr val="tx1"/>
                </a:solidFill>
                <a:latin typeface="Calibri" pitchFamily="34" charset="0"/>
                <a:ea typeface="ＭＳ Ｐゴシック" pitchFamily="34" charset="-128"/>
              </a:defRPr>
            </a:lvl9pPr>
          </a:lstStyle>
          <a:p>
            <a:pPr>
              <a:spcBef>
                <a:spcPct val="0"/>
              </a:spcBef>
              <a:buClrTx/>
              <a:buFontTx/>
              <a:buNone/>
            </a:pPr>
            <a:r>
              <a:rPr lang="en-US" altLang="en-US" sz="2400" b="1" i="1">
                <a:latin typeface="Lucida Sans" pitchFamily="34" charset="0"/>
                <a:ea typeface="Arial Unicode MS" pitchFamily="34" charset="-128"/>
              </a:rPr>
              <a:t>$m</a:t>
            </a:r>
          </a:p>
        </p:txBody>
      </p:sp>
      <p:sp>
        <p:nvSpPr>
          <p:cNvPr id="28682" name="AutoShape 9"/>
          <p:cNvSpPr>
            <a:spLocks noChangeArrowheads="1"/>
          </p:cNvSpPr>
          <p:nvPr/>
        </p:nvSpPr>
        <p:spPr bwMode="auto">
          <a:xfrm>
            <a:off x="2057400" y="3200400"/>
            <a:ext cx="1143000" cy="228600"/>
          </a:xfrm>
          <a:custGeom>
            <a:avLst/>
            <a:gdLst>
              <a:gd name="T0" fmla="*/ 2147483646 w 21600"/>
              <a:gd name="T1" fmla="*/ 0 h 21600"/>
              <a:gd name="T2" fmla="*/ 0 w 21600"/>
              <a:gd name="T3" fmla="*/ 2147483646 h 21600"/>
              <a:gd name="T4" fmla="*/ 2147483646 w 21600"/>
              <a:gd name="T5" fmla="*/ 2147483646 h 21600"/>
              <a:gd name="T6" fmla="*/ 2147483646 w 21600"/>
              <a:gd name="T7" fmla="*/ 2147483646 h 21600"/>
              <a:gd name="T8" fmla="*/ 0 60000 65536"/>
              <a:gd name="T9" fmla="*/ 0 60000 65536"/>
              <a:gd name="T10" fmla="*/ 0 60000 65536"/>
              <a:gd name="T11" fmla="*/ 0 60000 65536"/>
              <a:gd name="T12" fmla="*/ 3375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spAutoFit/>
          </a:bodyPr>
          <a:lstStyle/>
          <a:p>
            <a:endParaRPr lang="en-US"/>
          </a:p>
        </p:txBody>
      </p:sp>
      <p:sp>
        <p:nvSpPr>
          <p:cNvPr id="28683" name="Text Box 10"/>
          <p:cNvSpPr txBox="1">
            <a:spLocks noChangeArrowheads="1"/>
          </p:cNvSpPr>
          <p:nvPr/>
        </p:nvSpPr>
        <p:spPr bwMode="auto">
          <a:xfrm>
            <a:off x="3282950" y="3038475"/>
            <a:ext cx="971550"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lr>
                <a:srgbClr val="437085"/>
              </a:buClr>
              <a:buFont typeface="Wingdings" pitchFamily="2" charset="2"/>
              <a:buChar char="§"/>
              <a:defRPr sz="2800">
                <a:solidFill>
                  <a:schemeClr val="tx1"/>
                </a:solidFill>
                <a:latin typeface="Calibri" pitchFamily="34" charset="0"/>
                <a:ea typeface="ＭＳ Ｐゴシック" pitchFamily="34" charset="-128"/>
              </a:defRPr>
            </a:lvl1pPr>
            <a:lvl2pPr marL="37931725" indent="-37474525">
              <a:spcBef>
                <a:spcPct val="20000"/>
              </a:spcBef>
              <a:buClr>
                <a:srgbClr val="357E69"/>
              </a:buClr>
              <a:buFont typeface="Wingdings" pitchFamily="2" charset="2"/>
              <a:buChar char="§"/>
              <a:defRPr sz="2400">
                <a:solidFill>
                  <a:schemeClr val="tx1"/>
                </a:solidFill>
                <a:latin typeface="Calibri" pitchFamily="34" charset="0"/>
                <a:ea typeface="ＭＳ Ｐゴシック" pitchFamily="34" charset="-128"/>
              </a:defRPr>
            </a:lvl2pPr>
            <a:lvl3pPr marL="1143000" indent="-228600">
              <a:spcBef>
                <a:spcPct val="20000"/>
              </a:spcBef>
              <a:buClr>
                <a:srgbClr val="918BA3"/>
              </a:buClr>
              <a:buFont typeface="Wingdings" pitchFamily="2" charset="2"/>
              <a:buChar char="§"/>
              <a:defRPr sz="2000">
                <a:solidFill>
                  <a:schemeClr val="tx1"/>
                </a:solidFill>
                <a:latin typeface="Calibri" pitchFamily="34" charset="0"/>
                <a:ea typeface="ＭＳ Ｐゴシック" pitchFamily="34" charset="-128"/>
              </a:defRPr>
            </a:lvl3pPr>
            <a:lvl4pPr marL="1600200" indent="-228600">
              <a:spcBef>
                <a:spcPct val="20000"/>
              </a:spcBef>
              <a:buClr>
                <a:srgbClr val="2F6E7E"/>
              </a:buClr>
              <a:buFont typeface="Wingdings" pitchFamily="2" charset="2"/>
              <a:buChar char="§"/>
              <a:defRPr sz="2000">
                <a:solidFill>
                  <a:schemeClr val="tx1"/>
                </a:solidFill>
                <a:latin typeface="Calibri" pitchFamily="34" charset="0"/>
                <a:ea typeface="ＭＳ Ｐゴシック" pitchFamily="34" charset="-128"/>
              </a:defRPr>
            </a:lvl4pPr>
            <a:lvl5pPr marL="2057400" indent="-228600">
              <a:spcBef>
                <a:spcPct val="20000"/>
              </a:spcBef>
              <a:buClr>
                <a:srgbClr val="233337"/>
              </a:buClr>
              <a:buFont typeface="Wingdings" pitchFamily="2" charset="2"/>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lr>
                <a:srgbClr val="233337"/>
              </a:buClr>
              <a:buFont typeface="Wingdings" pitchFamily="2" charset="2"/>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lr>
                <a:srgbClr val="233337"/>
              </a:buClr>
              <a:buFont typeface="Wingdings" pitchFamily="2" charset="2"/>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lr>
                <a:srgbClr val="233337"/>
              </a:buClr>
              <a:buFont typeface="Wingdings" pitchFamily="2" charset="2"/>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lr>
                <a:srgbClr val="233337"/>
              </a:buClr>
              <a:buFont typeface="Wingdings" pitchFamily="2" charset="2"/>
              <a:buChar char="§"/>
              <a:defRPr sz="2000">
                <a:solidFill>
                  <a:schemeClr val="tx1"/>
                </a:solidFill>
                <a:latin typeface="Calibri" pitchFamily="34" charset="0"/>
                <a:ea typeface="ＭＳ Ｐゴシック" pitchFamily="34" charset="-128"/>
              </a:defRPr>
            </a:lvl9pPr>
          </a:lstStyle>
          <a:p>
            <a:pPr>
              <a:spcBef>
                <a:spcPct val="0"/>
              </a:spcBef>
              <a:buClrTx/>
              <a:buFontTx/>
              <a:buNone/>
            </a:pPr>
            <a:r>
              <a:rPr lang="en-US" altLang="en-US" sz="2400" b="1" i="1">
                <a:latin typeface="Lucida Sans" pitchFamily="34" charset="0"/>
                <a:ea typeface="Arial Unicode MS" pitchFamily="34" charset="-128"/>
              </a:rPr>
              <a:t>mace</a:t>
            </a:r>
          </a:p>
        </p:txBody>
      </p:sp>
      <p:sp>
        <p:nvSpPr>
          <p:cNvPr id="28684" name="Text Box 11"/>
          <p:cNvSpPr txBox="1">
            <a:spLocks noChangeArrowheads="1"/>
          </p:cNvSpPr>
          <p:nvPr/>
        </p:nvSpPr>
        <p:spPr bwMode="auto">
          <a:xfrm>
            <a:off x="3282950" y="4257675"/>
            <a:ext cx="1138238" cy="4619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lr>
                <a:srgbClr val="437085"/>
              </a:buClr>
              <a:buFont typeface="Wingdings" pitchFamily="2" charset="2"/>
              <a:buChar char="§"/>
              <a:defRPr sz="2800">
                <a:solidFill>
                  <a:schemeClr val="tx1"/>
                </a:solidFill>
                <a:latin typeface="Calibri" pitchFamily="34" charset="0"/>
                <a:ea typeface="ＭＳ Ｐゴシック" pitchFamily="34" charset="-128"/>
              </a:defRPr>
            </a:lvl1pPr>
            <a:lvl2pPr marL="37931725" indent="-37474525">
              <a:spcBef>
                <a:spcPct val="20000"/>
              </a:spcBef>
              <a:buClr>
                <a:srgbClr val="357E69"/>
              </a:buClr>
              <a:buFont typeface="Wingdings" pitchFamily="2" charset="2"/>
              <a:buChar char="§"/>
              <a:defRPr sz="2400">
                <a:solidFill>
                  <a:schemeClr val="tx1"/>
                </a:solidFill>
                <a:latin typeface="Calibri" pitchFamily="34" charset="0"/>
                <a:ea typeface="ＭＳ Ｐゴシック" pitchFamily="34" charset="-128"/>
              </a:defRPr>
            </a:lvl2pPr>
            <a:lvl3pPr marL="1143000" indent="-228600">
              <a:spcBef>
                <a:spcPct val="20000"/>
              </a:spcBef>
              <a:buClr>
                <a:srgbClr val="918BA3"/>
              </a:buClr>
              <a:buFont typeface="Wingdings" pitchFamily="2" charset="2"/>
              <a:buChar char="§"/>
              <a:defRPr sz="2000">
                <a:solidFill>
                  <a:schemeClr val="tx1"/>
                </a:solidFill>
                <a:latin typeface="Calibri" pitchFamily="34" charset="0"/>
                <a:ea typeface="ＭＳ Ｐゴシック" pitchFamily="34" charset="-128"/>
              </a:defRPr>
            </a:lvl3pPr>
            <a:lvl4pPr marL="1600200" indent="-228600">
              <a:spcBef>
                <a:spcPct val="20000"/>
              </a:spcBef>
              <a:buClr>
                <a:srgbClr val="2F6E7E"/>
              </a:buClr>
              <a:buFont typeface="Wingdings" pitchFamily="2" charset="2"/>
              <a:buChar char="§"/>
              <a:defRPr sz="2000">
                <a:solidFill>
                  <a:schemeClr val="tx1"/>
                </a:solidFill>
                <a:latin typeface="Calibri" pitchFamily="34" charset="0"/>
                <a:ea typeface="ＭＳ Ｐゴシック" pitchFamily="34" charset="-128"/>
              </a:defRPr>
            </a:lvl4pPr>
            <a:lvl5pPr marL="2057400" indent="-228600">
              <a:spcBef>
                <a:spcPct val="20000"/>
              </a:spcBef>
              <a:buClr>
                <a:srgbClr val="233337"/>
              </a:buClr>
              <a:buFont typeface="Wingdings" pitchFamily="2" charset="2"/>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lr>
                <a:srgbClr val="233337"/>
              </a:buClr>
              <a:buFont typeface="Wingdings" pitchFamily="2" charset="2"/>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lr>
                <a:srgbClr val="233337"/>
              </a:buClr>
              <a:buFont typeface="Wingdings" pitchFamily="2" charset="2"/>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lr>
                <a:srgbClr val="233337"/>
              </a:buClr>
              <a:buFont typeface="Wingdings" pitchFamily="2" charset="2"/>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lr>
                <a:srgbClr val="233337"/>
              </a:buClr>
              <a:buFont typeface="Wingdings" pitchFamily="2" charset="2"/>
              <a:buChar char="§"/>
              <a:defRPr sz="2000">
                <a:solidFill>
                  <a:schemeClr val="tx1"/>
                </a:solidFill>
                <a:latin typeface="Calibri" pitchFamily="34" charset="0"/>
                <a:ea typeface="ＭＳ Ｐゴシック" pitchFamily="34" charset="-128"/>
              </a:defRPr>
            </a:lvl9pPr>
          </a:lstStyle>
          <a:p>
            <a:pPr>
              <a:spcBef>
                <a:spcPct val="0"/>
              </a:spcBef>
              <a:buClrTx/>
              <a:buFontTx/>
              <a:buNone/>
            </a:pPr>
            <a:r>
              <a:rPr lang="en-US" altLang="en-US" sz="2400" b="1" i="1">
                <a:latin typeface="Lucida Sans" pitchFamily="34" charset="0"/>
                <a:ea typeface="Arial Unicode MS" pitchFamily="34" charset="-128"/>
              </a:rPr>
              <a:t>along</a:t>
            </a:r>
          </a:p>
        </p:txBody>
      </p:sp>
      <p:sp>
        <p:nvSpPr>
          <p:cNvPr id="28685" name="Text Box 12"/>
          <p:cNvSpPr txBox="1">
            <a:spLocks noChangeArrowheads="1"/>
          </p:cNvSpPr>
          <p:nvPr/>
        </p:nvSpPr>
        <p:spPr bwMode="auto">
          <a:xfrm>
            <a:off x="4876800" y="3657600"/>
            <a:ext cx="1506538"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lr>
                <a:srgbClr val="437085"/>
              </a:buClr>
              <a:buFont typeface="Wingdings" pitchFamily="2" charset="2"/>
              <a:buChar char="§"/>
              <a:defRPr sz="2800">
                <a:solidFill>
                  <a:schemeClr val="tx1"/>
                </a:solidFill>
                <a:latin typeface="Calibri" pitchFamily="34" charset="0"/>
                <a:ea typeface="ＭＳ Ｐゴシック" pitchFamily="34" charset="-128"/>
              </a:defRPr>
            </a:lvl1pPr>
            <a:lvl2pPr marL="37931725" indent="-37474525">
              <a:spcBef>
                <a:spcPct val="20000"/>
              </a:spcBef>
              <a:buClr>
                <a:srgbClr val="357E69"/>
              </a:buClr>
              <a:buFont typeface="Wingdings" pitchFamily="2" charset="2"/>
              <a:buChar char="§"/>
              <a:defRPr sz="2400">
                <a:solidFill>
                  <a:schemeClr val="tx1"/>
                </a:solidFill>
                <a:latin typeface="Calibri" pitchFamily="34" charset="0"/>
                <a:ea typeface="ＭＳ Ｐゴシック" pitchFamily="34" charset="-128"/>
              </a:defRPr>
            </a:lvl2pPr>
            <a:lvl3pPr marL="1143000" indent="-228600">
              <a:spcBef>
                <a:spcPct val="20000"/>
              </a:spcBef>
              <a:buClr>
                <a:srgbClr val="918BA3"/>
              </a:buClr>
              <a:buFont typeface="Wingdings" pitchFamily="2" charset="2"/>
              <a:buChar char="§"/>
              <a:defRPr sz="2000">
                <a:solidFill>
                  <a:schemeClr val="tx1"/>
                </a:solidFill>
                <a:latin typeface="Calibri" pitchFamily="34" charset="0"/>
                <a:ea typeface="ＭＳ Ｐゴシック" pitchFamily="34" charset="-128"/>
              </a:defRPr>
            </a:lvl3pPr>
            <a:lvl4pPr marL="1600200" indent="-228600">
              <a:spcBef>
                <a:spcPct val="20000"/>
              </a:spcBef>
              <a:buClr>
                <a:srgbClr val="2F6E7E"/>
              </a:buClr>
              <a:buFont typeface="Wingdings" pitchFamily="2" charset="2"/>
              <a:buChar char="§"/>
              <a:defRPr sz="2000">
                <a:solidFill>
                  <a:schemeClr val="tx1"/>
                </a:solidFill>
                <a:latin typeface="Calibri" pitchFamily="34" charset="0"/>
                <a:ea typeface="ＭＳ Ｐゴシック" pitchFamily="34" charset="-128"/>
              </a:defRPr>
            </a:lvl4pPr>
            <a:lvl5pPr marL="2057400" indent="-228600">
              <a:spcBef>
                <a:spcPct val="20000"/>
              </a:spcBef>
              <a:buClr>
                <a:srgbClr val="233337"/>
              </a:buClr>
              <a:buFont typeface="Wingdings" pitchFamily="2" charset="2"/>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lr>
                <a:srgbClr val="233337"/>
              </a:buClr>
              <a:buFont typeface="Wingdings" pitchFamily="2" charset="2"/>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lr>
                <a:srgbClr val="233337"/>
              </a:buClr>
              <a:buFont typeface="Wingdings" pitchFamily="2" charset="2"/>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lr>
                <a:srgbClr val="233337"/>
              </a:buClr>
              <a:buFont typeface="Wingdings" pitchFamily="2" charset="2"/>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lr>
                <a:srgbClr val="233337"/>
              </a:buClr>
              <a:buFont typeface="Wingdings" pitchFamily="2" charset="2"/>
              <a:buChar char="§"/>
              <a:defRPr sz="2000">
                <a:solidFill>
                  <a:schemeClr val="tx1"/>
                </a:solidFill>
                <a:latin typeface="Calibri" pitchFamily="34" charset="0"/>
                <a:ea typeface="ＭＳ Ｐゴシック" pitchFamily="34" charset="-128"/>
              </a:defRPr>
            </a:lvl9pPr>
          </a:lstStyle>
          <a:p>
            <a:pPr>
              <a:spcBef>
                <a:spcPct val="0"/>
              </a:spcBef>
              <a:buClrTx/>
              <a:buFontTx/>
              <a:buNone/>
            </a:pPr>
            <a:r>
              <a:rPr lang="en-US" altLang="en-US" sz="2400" b="1" i="1">
                <a:latin typeface="Lucida Sans" pitchFamily="34" charset="0"/>
                <a:ea typeface="Arial Unicode MS" pitchFamily="34" charset="-128"/>
              </a:rPr>
              <a:t>amortize</a:t>
            </a:r>
          </a:p>
        </p:txBody>
      </p:sp>
      <p:cxnSp>
        <p:nvCxnSpPr>
          <p:cNvPr id="28686" name="AutoShape 13"/>
          <p:cNvCxnSpPr>
            <a:cxnSpLocks noChangeShapeType="1"/>
            <a:stCxn id="28680" idx="3"/>
            <a:endCxn id="28685" idx="1"/>
          </p:cNvCxnSpPr>
          <p:nvPr/>
        </p:nvCxnSpPr>
        <p:spPr bwMode="auto">
          <a:xfrm>
            <a:off x="4510088" y="3890963"/>
            <a:ext cx="366712" cy="0"/>
          </a:xfrm>
          <a:prstGeom prst="straightConnector1">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28687" name="Text Box 14"/>
          <p:cNvSpPr txBox="1">
            <a:spLocks noChangeArrowheads="1"/>
          </p:cNvSpPr>
          <p:nvPr/>
        </p:nvSpPr>
        <p:spPr bwMode="auto">
          <a:xfrm>
            <a:off x="4706938" y="3038475"/>
            <a:ext cx="1389062" cy="466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lr>
                <a:srgbClr val="437085"/>
              </a:buClr>
              <a:buFont typeface="Wingdings" pitchFamily="2" charset="2"/>
              <a:buChar char="§"/>
              <a:defRPr sz="2800">
                <a:solidFill>
                  <a:schemeClr val="tx1"/>
                </a:solidFill>
                <a:latin typeface="Calibri" pitchFamily="34" charset="0"/>
                <a:ea typeface="ＭＳ Ｐゴシック" pitchFamily="34" charset="-128"/>
              </a:defRPr>
            </a:lvl1pPr>
            <a:lvl2pPr marL="37931725" indent="-37474525">
              <a:spcBef>
                <a:spcPct val="20000"/>
              </a:spcBef>
              <a:buClr>
                <a:srgbClr val="357E69"/>
              </a:buClr>
              <a:buFont typeface="Wingdings" pitchFamily="2" charset="2"/>
              <a:buChar char="§"/>
              <a:defRPr sz="2400">
                <a:solidFill>
                  <a:schemeClr val="tx1"/>
                </a:solidFill>
                <a:latin typeface="Calibri" pitchFamily="34" charset="0"/>
                <a:ea typeface="ＭＳ Ｐゴシック" pitchFamily="34" charset="-128"/>
              </a:defRPr>
            </a:lvl2pPr>
            <a:lvl3pPr marL="1143000" indent="-228600">
              <a:spcBef>
                <a:spcPct val="20000"/>
              </a:spcBef>
              <a:buClr>
                <a:srgbClr val="918BA3"/>
              </a:buClr>
              <a:buFont typeface="Wingdings" pitchFamily="2" charset="2"/>
              <a:buChar char="§"/>
              <a:defRPr sz="2000">
                <a:solidFill>
                  <a:schemeClr val="tx1"/>
                </a:solidFill>
                <a:latin typeface="Calibri" pitchFamily="34" charset="0"/>
                <a:ea typeface="ＭＳ Ｐゴシック" pitchFamily="34" charset="-128"/>
              </a:defRPr>
            </a:lvl3pPr>
            <a:lvl4pPr marL="1600200" indent="-228600">
              <a:spcBef>
                <a:spcPct val="20000"/>
              </a:spcBef>
              <a:buClr>
                <a:srgbClr val="2F6E7E"/>
              </a:buClr>
              <a:buFont typeface="Wingdings" pitchFamily="2" charset="2"/>
              <a:buChar char="§"/>
              <a:defRPr sz="2000">
                <a:solidFill>
                  <a:schemeClr val="tx1"/>
                </a:solidFill>
                <a:latin typeface="Calibri" pitchFamily="34" charset="0"/>
                <a:ea typeface="ＭＳ Ｐゴシック" pitchFamily="34" charset="-128"/>
              </a:defRPr>
            </a:lvl4pPr>
            <a:lvl5pPr marL="2057400" indent="-228600">
              <a:spcBef>
                <a:spcPct val="20000"/>
              </a:spcBef>
              <a:buClr>
                <a:srgbClr val="233337"/>
              </a:buClr>
              <a:buFont typeface="Wingdings" pitchFamily="2" charset="2"/>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lr>
                <a:srgbClr val="233337"/>
              </a:buClr>
              <a:buFont typeface="Wingdings" pitchFamily="2" charset="2"/>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lr>
                <a:srgbClr val="233337"/>
              </a:buClr>
              <a:buFont typeface="Wingdings" pitchFamily="2" charset="2"/>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lr>
                <a:srgbClr val="233337"/>
              </a:buClr>
              <a:buFont typeface="Wingdings" pitchFamily="2" charset="2"/>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lr>
                <a:srgbClr val="233337"/>
              </a:buClr>
              <a:buFont typeface="Wingdings" pitchFamily="2" charset="2"/>
              <a:buChar char="§"/>
              <a:defRPr sz="2000">
                <a:solidFill>
                  <a:schemeClr val="tx1"/>
                </a:solidFill>
                <a:latin typeface="Calibri" pitchFamily="34" charset="0"/>
                <a:ea typeface="ＭＳ Ｐゴシック" pitchFamily="34" charset="-128"/>
              </a:defRPr>
            </a:lvl9pPr>
          </a:lstStyle>
          <a:p>
            <a:pPr>
              <a:spcBef>
                <a:spcPct val="0"/>
              </a:spcBef>
              <a:buClrTx/>
              <a:buFontTx/>
              <a:buNone/>
            </a:pPr>
            <a:r>
              <a:rPr lang="en-US" altLang="en-US" sz="2400" b="1" i="1">
                <a:latin typeface="Lucida Sans" pitchFamily="34" charset="0"/>
                <a:ea typeface="Arial Unicode MS" pitchFamily="34" charset="-128"/>
              </a:rPr>
              <a:t>madden</a:t>
            </a:r>
          </a:p>
        </p:txBody>
      </p:sp>
      <p:cxnSp>
        <p:nvCxnSpPr>
          <p:cNvPr id="28688" name="AutoShape 15"/>
          <p:cNvCxnSpPr>
            <a:cxnSpLocks noChangeShapeType="1"/>
            <a:stCxn id="28683" idx="3"/>
            <a:endCxn id="28687" idx="1"/>
          </p:cNvCxnSpPr>
          <p:nvPr/>
        </p:nvCxnSpPr>
        <p:spPr bwMode="auto">
          <a:xfrm>
            <a:off x="4254500" y="3271838"/>
            <a:ext cx="452438" cy="0"/>
          </a:xfrm>
          <a:prstGeom prst="straightConnector1">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28689" name="Line 16"/>
          <p:cNvSpPr>
            <a:spLocks noChangeShapeType="1"/>
          </p:cNvSpPr>
          <p:nvPr/>
        </p:nvSpPr>
        <p:spPr bwMode="auto">
          <a:xfrm>
            <a:off x="6096000" y="3276600"/>
            <a:ext cx="1143000" cy="0"/>
          </a:xfrm>
          <a:prstGeom prst="line">
            <a:avLst/>
          </a:prstGeom>
          <a:noFill/>
          <a:ln w="9525">
            <a:solidFill>
              <a:schemeClr val="tx1"/>
            </a:solidFill>
            <a:prstDash val="lgDash"/>
            <a:miter lim="800000"/>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690" name="Line 17"/>
          <p:cNvSpPr>
            <a:spLocks noChangeShapeType="1"/>
          </p:cNvSpPr>
          <p:nvPr/>
        </p:nvSpPr>
        <p:spPr bwMode="auto">
          <a:xfrm>
            <a:off x="6400800" y="3886200"/>
            <a:ext cx="1143000" cy="0"/>
          </a:xfrm>
          <a:prstGeom prst="line">
            <a:avLst/>
          </a:prstGeom>
          <a:noFill/>
          <a:ln w="9525">
            <a:solidFill>
              <a:schemeClr val="tx1"/>
            </a:solidFill>
            <a:prstDash val="lgDash"/>
            <a:miter lim="800000"/>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691" name="Line 18"/>
          <p:cNvSpPr>
            <a:spLocks noChangeShapeType="1"/>
          </p:cNvSpPr>
          <p:nvPr/>
        </p:nvSpPr>
        <p:spPr bwMode="auto">
          <a:xfrm>
            <a:off x="6096000" y="4495800"/>
            <a:ext cx="1143000" cy="0"/>
          </a:xfrm>
          <a:prstGeom prst="line">
            <a:avLst/>
          </a:prstGeom>
          <a:noFill/>
          <a:ln w="9525">
            <a:solidFill>
              <a:schemeClr val="tx1"/>
            </a:solidFill>
            <a:prstDash val="lgDash"/>
            <a:miter lim="800000"/>
            <a:headEnd/>
            <a:tailEnd type="triangle"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8692" name="Text Box 19"/>
          <p:cNvSpPr txBox="1">
            <a:spLocks noChangeArrowheads="1"/>
          </p:cNvSpPr>
          <p:nvPr/>
        </p:nvSpPr>
        <p:spPr bwMode="auto">
          <a:xfrm>
            <a:off x="4883150" y="4257675"/>
            <a:ext cx="1338263" cy="4619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spcBef>
                <a:spcPct val="20000"/>
              </a:spcBef>
              <a:buClr>
                <a:srgbClr val="437085"/>
              </a:buClr>
              <a:buFont typeface="Wingdings" pitchFamily="2" charset="2"/>
              <a:buChar char="§"/>
              <a:defRPr sz="2800">
                <a:solidFill>
                  <a:schemeClr val="tx1"/>
                </a:solidFill>
                <a:latin typeface="Calibri" pitchFamily="34" charset="0"/>
                <a:ea typeface="ＭＳ Ｐゴシック" pitchFamily="34" charset="-128"/>
              </a:defRPr>
            </a:lvl1pPr>
            <a:lvl2pPr marL="37931725" indent="-37474525">
              <a:spcBef>
                <a:spcPct val="20000"/>
              </a:spcBef>
              <a:buClr>
                <a:srgbClr val="357E69"/>
              </a:buClr>
              <a:buFont typeface="Wingdings" pitchFamily="2" charset="2"/>
              <a:buChar char="§"/>
              <a:defRPr sz="2400">
                <a:solidFill>
                  <a:schemeClr val="tx1"/>
                </a:solidFill>
                <a:latin typeface="Calibri" pitchFamily="34" charset="0"/>
                <a:ea typeface="ＭＳ Ｐゴシック" pitchFamily="34" charset="-128"/>
              </a:defRPr>
            </a:lvl2pPr>
            <a:lvl3pPr marL="1143000" indent="-228600">
              <a:spcBef>
                <a:spcPct val="20000"/>
              </a:spcBef>
              <a:buClr>
                <a:srgbClr val="918BA3"/>
              </a:buClr>
              <a:buFont typeface="Wingdings" pitchFamily="2" charset="2"/>
              <a:buChar char="§"/>
              <a:defRPr sz="2000">
                <a:solidFill>
                  <a:schemeClr val="tx1"/>
                </a:solidFill>
                <a:latin typeface="Calibri" pitchFamily="34" charset="0"/>
                <a:ea typeface="ＭＳ Ｐゴシック" pitchFamily="34" charset="-128"/>
              </a:defRPr>
            </a:lvl3pPr>
            <a:lvl4pPr marL="1600200" indent="-228600">
              <a:spcBef>
                <a:spcPct val="20000"/>
              </a:spcBef>
              <a:buClr>
                <a:srgbClr val="2F6E7E"/>
              </a:buClr>
              <a:buFont typeface="Wingdings" pitchFamily="2" charset="2"/>
              <a:buChar char="§"/>
              <a:defRPr sz="2000">
                <a:solidFill>
                  <a:schemeClr val="tx1"/>
                </a:solidFill>
                <a:latin typeface="Calibri" pitchFamily="34" charset="0"/>
                <a:ea typeface="ＭＳ Ｐゴシック" pitchFamily="34" charset="-128"/>
              </a:defRPr>
            </a:lvl4pPr>
            <a:lvl5pPr marL="2057400" indent="-228600">
              <a:spcBef>
                <a:spcPct val="20000"/>
              </a:spcBef>
              <a:buClr>
                <a:srgbClr val="233337"/>
              </a:buClr>
              <a:buFont typeface="Wingdings" pitchFamily="2" charset="2"/>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lr>
                <a:srgbClr val="233337"/>
              </a:buClr>
              <a:buFont typeface="Wingdings" pitchFamily="2" charset="2"/>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lr>
                <a:srgbClr val="233337"/>
              </a:buClr>
              <a:buFont typeface="Wingdings" pitchFamily="2" charset="2"/>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lr>
                <a:srgbClr val="233337"/>
              </a:buClr>
              <a:buFont typeface="Wingdings" pitchFamily="2" charset="2"/>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lr>
                <a:srgbClr val="233337"/>
              </a:buClr>
              <a:buFont typeface="Wingdings" pitchFamily="2" charset="2"/>
              <a:buChar char="§"/>
              <a:defRPr sz="2000">
                <a:solidFill>
                  <a:schemeClr val="tx1"/>
                </a:solidFill>
                <a:latin typeface="Calibri" pitchFamily="34" charset="0"/>
                <a:ea typeface="ＭＳ Ｐゴシック" pitchFamily="34" charset="-128"/>
              </a:defRPr>
            </a:lvl9pPr>
          </a:lstStyle>
          <a:p>
            <a:pPr>
              <a:spcBef>
                <a:spcPct val="0"/>
              </a:spcBef>
              <a:buClrTx/>
              <a:buFontTx/>
              <a:buNone/>
            </a:pPr>
            <a:r>
              <a:rPr lang="en-US" altLang="en-US" sz="2400" b="1" i="1">
                <a:latin typeface="Lucida Sans" pitchFamily="34" charset="0"/>
                <a:ea typeface="Arial Unicode MS" pitchFamily="34" charset="-128"/>
              </a:rPr>
              <a:t>among</a:t>
            </a:r>
          </a:p>
        </p:txBody>
      </p:sp>
      <p:cxnSp>
        <p:nvCxnSpPr>
          <p:cNvPr id="28693" name="AutoShape 20"/>
          <p:cNvCxnSpPr>
            <a:cxnSpLocks noChangeShapeType="1"/>
            <a:stCxn id="28684" idx="3"/>
            <a:endCxn id="28692" idx="1"/>
          </p:cNvCxnSpPr>
          <p:nvPr/>
        </p:nvCxnSpPr>
        <p:spPr bwMode="auto">
          <a:xfrm>
            <a:off x="4421188" y="4487863"/>
            <a:ext cx="461962" cy="1587"/>
          </a:xfrm>
          <a:prstGeom prst="straightConnector1">
            <a:avLst/>
          </a:prstGeom>
          <a:noFill/>
          <a:ln w="9525">
            <a:solidFill>
              <a:schemeClr val="tx1"/>
            </a:solidFill>
            <a:miter lim="800000"/>
            <a:headEnd/>
            <a:tailEnd type="triangle" w="med" len="med"/>
          </a:ln>
          <a:extLst>
            <a:ext uri="{909E8E84-426E-40DD-AFC4-6F175D3DCCD1}">
              <a14:hiddenFill xmlns:a14="http://schemas.microsoft.com/office/drawing/2010/main">
                <a:noFill/>
              </a14:hiddenFill>
            </a:ext>
          </a:extLst>
        </p:spPr>
      </p:cxnSp>
      <p:sp>
        <p:nvSpPr>
          <p:cNvPr id="28694" name="TextBox 21"/>
          <p:cNvSpPr txBox="1">
            <a:spLocks noChangeArrowheads="1"/>
          </p:cNvSpPr>
          <p:nvPr/>
        </p:nvSpPr>
        <p:spPr bwMode="auto">
          <a:xfrm>
            <a:off x="7620000" y="-33338"/>
            <a:ext cx="11668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437085"/>
              </a:buClr>
              <a:buFont typeface="Wingdings" pitchFamily="2" charset="2"/>
              <a:buChar char="§"/>
              <a:defRPr sz="2800">
                <a:solidFill>
                  <a:schemeClr val="tx1"/>
                </a:solidFill>
                <a:latin typeface="Calibri" pitchFamily="34" charset="0"/>
                <a:ea typeface="ＭＳ Ｐゴシック" pitchFamily="34" charset="-128"/>
              </a:defRPr>
            </a:lvl1pPr>
            <a:lvl2pPr marL="37931725" indent="-37474525">
              <a:spcBef>
                <a:spcPct val="20000"/>
              </a:spcBef>
              <a:buClr>
                <a:srgbClr val="357E69"/>
              </a:buClr>
              <a:buFont typeface="Wingdings" pitchFamily="2" charset="2"/>
              <a:buChar char="§"/>
              <a:defRPr sz="2400">
                <a:solidFill>
                  <a:schemeClr val="tx1"/>
                </a:solidFill>
                <a:latin typeface="Calibri" pitchFamily="34" charset="0"/>
                <a:ea typeface="ＭＳ Ｐゴシック" pitchFamily="34" charset="-128"/>
              </a:defRPr>
            </a:lvl2pPr>
            <a:lvl3pPr marL="1143000" indent="-228600">
              <a:spcBef>
                <a:spcPct val="20000"/>
              </a:spcBef>
              <a:buClr>
                <a:srgbClr val="918BA3"/>
              </a:buClr>
              <a:buFont typeface="Wingdings" pitchFamily="2" charset="2"/>
              <a:buChar char="§"/>
              <a:defRPr sz="2000">
                <a:solidFill>
                  <a:schemeClr val="tx1"/>
                </a:solidFill>
                <a:latin typeface="Calibri" pitchFamily="34" charset="0"/>
                <a:ea typeface="ＭＳ Ｐゴシック" pitchFamily="34" charset="-128"/>
              </a:defRPr>
            </a:lvl3pPr>
            <a:lvl4pPr marL="1600200" indent="-228600">
              <a:spcBef>
                <a:spcPct val="20000"/>
              </a:spcBef>
              <a:buClr>
                <a:srgbClr val="2F6E7E"/>
              </a:buClr>
              <a:buFont typeface="Wingdings" pitchFamily="2" charset="2"/>
              <a:buChar char="§"/>
              <a:defRPr sz="2000">
                <a:solidFill>
                  <a:schemeClr val="tx1"/>
                </a:solidFill>
                <a:latin typeface="Calibri" pitchFamily="34" charset="0"/>
                <a:ea typeface="ＭＳ Ｐゴシック" pitchFamily="34" charset="-128"/>
              </a:defRPr>
            </a:lvl4pPr>
            <a:lvl5pPr marL="2057400" indent="-228600">
              <a:spcBef>
                <a:spcPct val="20000"/>
              </a:spcBef>
              <a:buClr>
                <a:srgbClr val="233337"/>
              </a:buClr>
              <a:buFont typeface="Wingdings" pitchFamily="2" charset="2"/>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lr>
                <a:srgbClr val="233337"/>
              </a:buClr>
              <a:buFont typeface="Wingdings" pitchFamily="2" charset="2"/>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lr>
                <a:srgbClr val="233337"/>
              </a:buClr>
              <a:buFont typeface="Wingdings" pitchFamily="2" charset="2"/>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lr>
                <a:srgbClr val="233337"/>
              </a:buClr>
              <a:buFont typeface="Wingdings" pitchFamily="2" charset="2"/>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lr>
                <a:srgbClr val="233337"/>
              </a:buClr>
              <a:buFont typeface="Wingdings" pitchFamily="2" charset="2"/>
              <a:buChar char="§"/>
              <a:defRPr sz="2000">
                <a:solidFill>
                  <a:schemeClr val="tx1"/>
                </a:solidFill>
                <a:latin typeface="Calibri" pitchFamily="34" charset="0"/>
                <a:ea typeface="ＭＳ Ｐゴシック" pitchFamily="34" charset="-128"/>
              </a:defRPr>
            </a:lvl9pPr>
          </a:lstStyle>
          <a:p>
            <a:pPr eaLnBrk="1" hangingPunct="1">
              <a:spcBef>
                <a:spcPct val="0"/>
              </a:spcBef>
              <a:buClrTx/>
              <a:buFontTx/>
              <a:buNone/>
            </a:pPr>
            <a:r>
              <a:rPr lang="en-US" altLang="en-US" sz="1600">
                <a:solidFill>
                  <a:srgbClr val="FBFCFF"/>
                </a:solidFill>
                <a:latin typeface="Lucida Sans" pitchFamily="34" charset="0"/>
                <a:ea typeface="Arial Unicode MS" pitchFamily="34" charset="-128"/>
              </a:rPr>
              <a:t>Sec. 3.2.2</a:t>
            </a:r>
          </a:p>
        </p:txBody>
      </p:sp>
      <p:sp>
        <p:nvSpPr>
          <p:cNvPr id="25" name="Slide Number Placeholder 4"/>
          <p:cNvSpPr>
            <a:spLocks noGrp="1"/>
          </p:cNvSpPr>
          <p:nvPr>
            <p:ph type="sldNum" sz="quarter" idx="4294967295"/>
          </p:nvPr>
        </p:nvSpPr>
        <p:spPr>
          <a:xfrm>
            <a:off x="6781800" y="6400800"/>
            <a:ext cx="1905000" cy="228600"/>
          </a:xfrm>
          <a:prstGeom prst="rect">
            <a:avLst/>
          </a:prstGeom>
          <a:noFill/>
        </p:spPr>
        <p:txBody>
          <a:bodyPr/>
          <a:lstStyle/>
          <a:p>
            <a:fld id="{54F17842-34F0-45D7-B2B0-200EB5444382}" type="slidenum">
              <a:rPr lang="en-US"/>
              <a:pPr/>
              <a:t>30</a:t>
            </a:fld>
            <a:endParaRPr lang="en-US"/>
          </a:p>
        </p:txBody>
      </p:sp>
    </p:spTree>
    <p:extLst>
      <p:ext uri="{BB962C8B-B14F-4D97-AF65-F5344CB8AC3E}">
        <p14:creationId xmlns:p14="http://schemas.microsoft.com/office/powerpoint/2010/main" val="24659971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81013" y="727788"/>
            <a:ext cx="7772400" cy="639147"/>
          </a:xfrm>
        </p:spPr>
        <p:txBody>
          <a:bodyPr/>
          <a:lstStyle/>
          <a:p>
            <a:pPr eaLnBrk="1" hangingPunct="1"/>
            <a:r>
              <a:rPr lang="en-US" altLang="en-US" dirty="0" smtClean="0">
                <a:ea typeface="ＭＳ Ｐゴシック" pitchFamily="34" charset="-128"/>
              </a:rPr>
              <a:t>Using N-gram Indexes</a:t>
            </a:r>
          </a:p>
        </p:txBody>
      </p:sp>
      <p:sp>
        <p:nvSpPr>
          <p:cNvPr id="29699" name="Rectangle 3"/>
          <p:cNvSpPr>
            <a:spLocks noGrp="1" noChangeArrowheads="1"/>
          </p:cNvSpPr>
          <p:nvPr>
            <p:ph type="body" idx="1"/>
          </p:nvPr>
        </p:nvSpPr>
        <p:spPr>
          <a:xfrm>
            <a:off x="481013" y="1718388"/>
            <a:ext cx="8305800" cy="4876800"/>
          </a:xfrm>
        </p:spPr>
        <p:txBody>
          <a:bodyPr/>
          <a:lstStyle/>
          <a:p>
            <a:pPr eaLnBrk="1" hangingPunct="1"/>
            <a:r>
              <a:rPr lang="en-US" altLang="en-US" dirty="0" smtClean="0">
                <a:ea typeface="ＭＳ Ｐゴシック" pitchFamily="34" charset="-128"/>
              </a:rPr>
              <a:t>Wild-Card Queries</a:t>
            </a:r>
          </a:p>
          <a:p>
            <a:pPr lvl="1" eaLnBrk="1" hangingPunct="1"/>
            <a:r>
              <a:rPr lang="en-US" altLang="en-US" sz="2200" dirty="0" smtClean="0">
                <a:ea typeface="ＭＳ Ｐゴシック" pitchFamily="34" charset="-128"/>
              </a:rPr>
              <a:t>Query </a:t>
            </a:r>
            <a:r>
              <a:rPr lang="en-US" altLang="en-US" sz="2200" b="1" i="1" dirty="0" smtClean="0">
                <a:ea typeface="ＭＳ Ｐゴシック" pitchFamily="34" charset="-128"/>
              </a:rPr>
              <a:t>mon*</a:t>
            </a:r>
            <a:r>
              <a:rPr lang="en-US" altLang="en-US" sz="2200" dirty="0" smtClean="0">
                <a:ea typeface="ＭＳ Ｐゴシック" pitchFamily="34" charset="-128"/>
              </a:rPr>
              <a:t> can now be run as</a:t>
            </a:r>
          </a:p>
          <a:p>
            <a:pPr lvl="2" eaLnBrk="1" hangingPunct="1"/>
            <a:r>
              <a:rPr lang="en-US" altLang="en-US" b="1" i="1" dirty="0" smtClean="0">
                <a:ea typeface="ＭＳ Ｐゴシック" pitchFamily="34" charset="-128"/>
              </a:rPr>
              <a:t>$m </a:t>
            </a:r>
            <a:r>
              <a:rPr lang="en-US" altLang="en-US" i="1" dirty="0" smtClean="0">
                <a:ea typeface="ＭＳ Ｐゴシック" pitchFamily="34" charset="-128"/>
              </a:rPr>
              <a:t>AND</a:t>
            </a:r>
            <a:r>
              <a:rPr lang="en-US" altLang="en-US" b="1" i="1" dirty="0" smtClean="0">
                <a:ea typeface="ＭＳ Ｐゴシック" pitchFamily="34" charset="-128"/>
              </a:rPr>
              <a:t> </a:t>
            </a:r>
            <a:r>
              <a:rPr lang="en-US" altLang="en-US" b="1" i="1" dirty="0" err="1" smtClean="0">
                <a:ea typeface="ＭＳ Ｐゴシック" pitchFamily="34" charset="-128"/>
              </a:rPr>
              <a:t>mo</a:t>
            </a:r>
            <a:r>
              <a:rPr lang="en-US" altLang="en-US" b="1" i="1" dirty="0" smtClean="0">
                <a:ea typeface="ＭＳ Ｐゴシック" pitchFamily="34" charset="-128"/>
              </a:rPr>
              <a:t> </a:t>
            </a:r>
            <a:r>
              <a:rPr lang="en-US" altLang="en-US" i="1" dirty="0" smtClean="0">
                <a:ea typeface="ＭＳ Ｐゴシック" pitchFamily="34" charset="-128"/>
              </a:rPr>
              <a:t>AND</a:t>
            </a:r>
            <a:r>
              <a:rPr lang="en-US" altLang="en-US" b="1" i="1" dirty="0" smtClean="0">
                <a:ea typeface="ＭＳ Ｐゴシック" pitchFamily="34" charset="-128"/>
              </a:rPr>
              <a:t> on</a:t>
            </a:r>
          </a:p>
          <a:p>
            <a:pPr lvl="1" eaLnBrk="1" hangingPunct="1"/>
            <a:r>
              <a:rPr lang="en-US" altLang="en-US" sz="2200" dirty="0" smtClean="0">
                <a:ea typeface="ＭＳ Ｐゴシック" pitchFamily="34" charset="-128"/>
              </a:rPr>
              <a:t>Gets terms that match AND version of wildcard query</a:t>
            </a:r>
          </a:p>
          <a:p>
            <a:pPr lvl="1" eaLnBrk="1" hangingPunct="1"/>
            <a:r>
              <a:rPr lang="en-US" altLang="en-US" sz="2200" dirty="0" smtClean="0">
                <a:ea typeface="ＭＳ Ｐゴシック" pitchFamily="34" charset="-128"/>
              </a:rPr>
              <a:t>But we’d enumerate </a:t>
            </a:r>
            <a:r>
              <a:rPr lang="en-US" altLang="en-US" sz="2200" b="1" i="1" dirty="0" smtClean="0">
                <a:ea typeface="ＭＳ Ｐゴシック" pitchFamily="34" charset="-128"/>
              </a:rPr>
              <a:t>moon</a:t>
            </a:r>
            <a:r>
              <a:rPr lang="en-US" altLang="en-US" sz="2200" dirty="0" smtClean="0">
                <a:ea typeface="ＭＳ Ｐゴシック" pitchFamily="34" charset="-128"/>
              </a:rPr>
              <a:t>. Must post-filter terms against query</a:t>
            </a:r>
          </a:p>
          <a:p>
            <a:pPr lvl="1" eaLnBrk="1" hangingPunct="1"/>
            <a:r>
              <a:rPr lang="en-US" altLang="en-US" sz="2200" dirty="0" smtClean="0">
                <a:ea typeface="ＭＳ Ｐゴシック" pitchFamily="34" charset="-128"/>
              </a:rPr>
              <a:t>Surviving enumerated terms are then looked up in the term-document inverted index.</a:t>
            </a:r>
          </a:p>
          <a:p>
            <a:pPr eaLnBrk="1" hangingPunct="1"/>
            <a:r>
              <a:rPr lang="en-US" altLang="en-US" dirty="0" smtClean="0">
                <a:ea typeface="ＭＳ Ｐゴシック" pitchFamily="34" charset="-128"/>
              </a:rPr>
              <a:t>Spell Correction</a:t>
            </a:r>
            <a:endParaRPr lang="en-US" altLang="en-US" dirty="0">
              <a:ea typeface="ＭＳ Ｐゴシック" pitchFamily="34" charset="-128"/>
            </a:endParaRPr>
          </a:p>
          <a:p>
            <a:pPr lvl="1" eaLnBrk="1" hangingPunct="1"/>
            <a:r>
              <a:rPr lang="en-US" altLang="en-US" dirty="0">
                <a:ea typeface="ＭＳ Ｐゴシック" pitchFamily="34" charset="-128"/>
              </a:rPr>
              <a:t>Enumerate all the </a:t>
            </a:r>
            <a:r>
              <a:rPr lang="en-US" altLang="en-US" i="1" dirty="0">
                <a:ea typeface="ＭＳ Ｐゴシック" pitchFamily="34" charset="-128"/>
              </a:rPr>
              <a:t>n</a:t>
            </a:r>
            <a:r>
              <a:rPr lang="en-US" altLang="en-US" dirty="0">
                <a:ea typeface="ＭＳ Ｐゴシック" pitchFamily="34" charset="-128"/>
              </a:rPr>
              <a:t>-grams in the query </a:t>
            </a:r>
            <a:endParaRPr lang="en-US" altLang="en-US" dirty="0" smtClean="0">
              <a:ea typeface="ＭＳ Ｐゴシック" pitchFamily="34" charset="-128"/>
            </a:endParaRPr>
          </a:p>
          <a:p>
            <a:pPr lvl="1" eaLnBrk="1" hangingPunct="1"/>
            <a:r>
              <a:rPr lang="en-US" altLang="en-US" dirty="0" smtClean="0">
                <a:ea typeface="ＭＳ Ｐゴシック" pitchFamily="34" charset="-128"/>
              </a:rPr>
              <a:t>Use </a:t>
            </a:r>
            <a:r>
              <a:rPr lang="en-US" altLang="en-US" dirty="0">
                <a:ea typeface="ＭＳ Ｐゴシック" pitchFamily="34" charset="-128"/>
              </a:rPr>
              <a:t>the </a:t>
            </a:r>
            <a:r>
              <a:rPr lang="en-US" altLang="en-US" i="1" dirty="0">
                <a:ea typeface="ＭＳ Ｐゴシック" pitchFamily="34" charset="-128"/>
              </a:rPr>
              <a:t>n</a:t>
            </a:r>
            <a:r>
              <a:rPr lang="en-US" altLang="en-US" dirty="0">
                <a:ea typeface="ＭＳ Ｐゴシック" pitchFamily="34" charset="-128"/>
              </a:rPr>
              <a:t>-gram index </a:t>
            </a:r>
            <a:r>
              <a:rPr lang="en-US" altLang="en-US" dirty="0" smtClean="0">
                <a:ea typeface="ＭＳ Ｐゴシック" pitchFamily="34" charset="-128"/>
              </a:rPr>
              <a:t>(wild-card </a:t>
            </a:r>
            <a:r>
              <a:rPr lang="en-US" altLang="en-US" dirty="0">
                <a:ea typeface="ＭＳ Ｐゴシック" pitchFamily="34" charset="-128"/>
              </a:rPr>
              <a:t>search) to retrieve all lexicon terms matching any of the query </a:t>
            </a:r>
            <a:r>
              <a:rPr lang="en-US" altLang="en-US" i="1" dirty="0">
                <a:ea typeface="ＭＳ Ｐゴシック" pitchFamily="34" charset="-128"/>
              </a:rPr>
              <a:t>n</a:t>
            </a:r>
            <a:r>
              <a:rPr lang="en-US" altLang="en-US" dirty="0">
                <a:ea typeface="ＭＳ Ｐゴシック" pitchFamily="34" charset="-128"/>
              </a:rPr>
              <a:t>-grams</a:t>
            </a:r>
          </a:p>
          <a:p>
            <a:pPr lvl="1" eaLnBrk="1" hangingPunct="1"/>
            <a:r>
              <a:rPr lang="en-US" altLang="en-US" dirty="0">
                <a:ea typeface="ＭＳ Ｐゴシック" pitchFamily="34" charset="-128"/>
              </a:rPr>
              <a:t>Threshold </a:t>
            </a:r>
            <a:r>
              <a:rPr lang="en-US" altLang="en-US" dirty="0" smtClean="0">
                <a:ea typeface="ＭＳ Ｐゴシック" pitchFamily="34" charset="-128"/>
              </a:rPr>
              <a:t>based on matching </a:t>
            </a:r>
            <a:r>
              <a:rPr lang="en-US" altLang="en-US" i="1" dirty="0" smtClean="0">
                <a:ea typeface="ＭＳ Ｐゴシック" pitchFamily="34" charset="-128"/>
              </a:rPr>
              <a:t>n</a:t>
            </a:r>
            <a:r>
              <a:rPr lang="en-US" altLang="en-US" dirty="0" smtClean="0">
                <a:ea typeface="ＭＳ Ｐゴシック" pitchFamily="34" charset="-128"/>
              </a:rPr>
              <a:t>-grams and present to user as alternatives</a:t>
            </a:r>
          </a:p>
          <a:p>
            <a:pPr lvl="2" eaLnBrk="1" hangingPunct="1"/>
            <a:r>
              <a:rPr lang="en-US" altLang="en-US" dirty="0" smtClean="0">
                <a:ea typeface="ＭＳ Ｐゴシック" pitchFamily="34" charset="-128"/>
              </a:rPr>
              <a:t>Can use Dice or </a:t>
            </a:r>
            <a:r>
              <a:rPr lang="en-US" altLang="en-US" dirty="0" err="1" smtClean="0">
                <a:ea typeface="ＭＳ Ｐゴシック" pitchFamily="34" charset="-128"/>
              </a:rPr>
              <a:t>Jaccard</a:t>
            </a:r>
            <a:r>
              <a:rPr lang="en-US" altLang="en-US" dirty="0" smtClean="0">
                <a:ea typeface="ＭＳ Ｐゴシック" pitchFamily="34" charset="-128"/>
              </a:rPr>
              <a:t> coefficients</a:t>
            </a:r>
            <a:endParaRPr lang="en-US" altLang="en-US" dirty="0">
              <a:ea typeface="ＭＳ Ｐゴシック" pitchFamily="34" charset="-128"/>
            </a:endParaRPr>
          </a:p>
          <a:p>
            <a:pPr eaLnBrk="1" hangingPunct="1"/>
            <a:endParaRPr lang="en-US" altLang="en-US" dirty="0" smtClean="0">
              <a:ea typeface="ＭＳ Ｐゴシック" pitchFamily="34" charset="-128"/>
            </a:endParaRPr>
          </a:p>
        </p:txBody>
      </p:sp>
      <p:sp>
        <p:nvSpPr>
          <p:cNvPr id="29701" name="TextBox 4"/>
          <p:cNvSpPr txBox="1">
            <a:spLocks noChangeArrowheads="1"/>
          </p:cNvSpPr>
          <p:nvPr/>
        </p:nvSpPr>
        <p:spPr bwMode="auto">
          <a:xfrm>
            <a:off x="7620000" y="-33338"/>
            <a:ext cx="1166813"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lr>
                <a:srgbClr val="437085"/>
              </a:buClr>
              <a:buFont typeface="Wingdings" pitchFamily="2" charset="2"/>
              <a:buChar char="§"/>
              <a:defRPr sz="2800">
                <a:solidFill>
                  <a:schemeClr val="tx1"/>
                </a:solidFill>
                <a:latin typeface="Calibri" pitchFamily="34" charset="0"/>
                <a:ea typeface="ＭＳ Ｐゴシック" pitchFamily="34" charset="-128"/>
              </a:defRPr>
            </a:lvl1pPr>
            <a:lvl2pPr marL="37931725" indent="-37474525">
              <a:spcBef>
                <a:spcPct val="20000"/>
              </a:spcBef>
              <a:buClr>
                <a:srgbClr val="357E69"/>
              </a:buClr>
              <a:buFont typeface="Wingdings" pitchFamily="2" charset="2"/>
              <a:buChar char="§"/>
              <a:defRPr sz="2400">
                <a:solidFill>
                  <a:schemeClr val="tx1"/>
                </a:solidFill>
                <a:latin typeface="Calibri" pitchFamily="34" charset="0"/>
                <a:ea typeface="ＭＳ Ｐゴシック" pitchFamily="34" charset="-128"/>
              </a:defRPr>
            </a:lvl2pPr>
            <a:lvl3pPr marL="1143000" indent="-228600">
              <a:spcBef>
                <a:spcPct val="20000"/>
              </a:spcBef>
              <a:buClr>
                <a:srgbClr val="918BA3"/>
              </a:buClr>
              <a:buFont typeface="Wingdings" pitchFamily="2" charset="2"/>
              <a:buChar char="§"/>
              <a:defRPr sz="2000">
                <a:solidFill>
                  <a:schemeClr val="tx1"/>
                </a:solidFill>
                <a:latin typeface="Calibri" pitchFamily="34" charset="0"/>
                <a:ea typeface="ＭＳ Ｐゴシック" pitchFamily="34" charset="-128"/>
              </a:defRPr>
            </a:lvl3pPr>
            <a:lvl4pPr marL="1600200" indent="-228600">
              <a:spcBef>
                <a:spcPct val="20000"/>
              </a:spcBef>
              <a:buClr>
                <a:srgbClr val="2F6E7E"/>
              </a:buClr>
              <a:buFont typeface="Wingdings" pitchFamily="2" charset="2"/>
              <a:buChar char="§"/>
              <a:defRPr sz="2000">
                <a:solidFill>
                  <a:schemeClr val="tx1"/>
                </a:solidFill>
                <a:latin typeface="Calibri" pitchFamily="34" charset="0"/>
                <a:ea typeface="ＭＳ Ｐゴシック" pitchFamily="34" charset="-128"/>
              </a:defRPr>
            </a:lvl4pPr>
            <a:lvl5pPr marL="2057400" indent="-228600">
              <a:spcBef>
                <a:spcPct val="20000"/>
              </a:spcBef>
              <a:buClr>
                <a:srgbClr val="233337"/>
              </a:buClr>
              <a:buFont typeface="Wingdings" pitchFamily="2" charset="2"/>
              <a:buChar char="§"/>
              <a:defRPr sz="2000">
                <a:solidFill>
                  <a:schemeClr val="tx1"/>
                </a:solidFill>
                <a:latin typeface="Calibri" pitchFamily="34" charset="0"/>
                <a:ea typeface="ＭＳ Ｐゴシック" pitchFamily="34" charset="-128"/>
              </a:defRPr>
            </a:lvl5pPr>
            <a:lvl6pPr marL="2514600" indent="-228600" eaLnBrk="0" fontAlgn="base" hangingPunct="0">
              <a:spcBef>
                <a:spcPct val="20000"/>
              </a:spcBef>
              <a:spcAft>
                <a:spcPct val="0"/>
              </a:spcAft>
              <a:buClr>
                <a:srgbClr val="233337"/>
              </a:buClr>
              <a:buFont typeface="Wingdings" pitchFamily="2" charset="2"/>
              <a:buChar char="§"/>
              <a:defRPr sz="2000">
                <a:solidFill>
                  <a:schemeClr val="tx1"/>
                </a:solidFill>
                <a:latin typeface="Calibri" pitchFamily="34" charset="0"/>
                <a:ea typeface="ＭＳ Ｐゴシック" pitchFamily="34" charset="-128"/>
              </a:defRPr>
            </a:lvl6pPr>
            <a:lvl7pPr marL="2971800" indent="-228600" eaLnBrk="0" fontAlgn="base" hangingPunct="0">
              <a:spcBef>
                <a:spcPct val="20000"/>
              </a:spcBef>
              <a:spcAft>
                <a:spcPct val="0"/>
              </a:spcAft>
              <a:buClr>
                <a:srgbClr val="233337"/>
              </a:buClr>
              <a:buFont typeface="Wingdings" pitchFamily="2" charset="2"/>
              <a:buChar char="§"/>
              <a:defRPr sz="2000">
                <a:solidFill>
                  <a:schemeClr val="tx1"/>
                </a:solidFill>
                <a:latin typeface="Calibri" pitchFamily="34" charset="0"/>
                <a:ea typeface="ＭＳ Ｐゴシック" pitchFamily="34" charset="-128"/>
              </a:defRPr>
            </a:lvl7pPr>
            <a:lvl8pPr marL="3429000" indent="-228600" eaLnBrk="0" fontAlgn="base" hangingPunct="0">
              <a:spcBef>
                <a:spcPct val="20000"/>
              </a:spcBef>
              <a:spcAft>
                <a:spcPct val="0"/>
              </a:spcAft>
              <a:buClr>
                <a:srgbClr val="233337"/>
              </a:buClr>
              <a:buFont typeface="Wingdings" pitchFamily="2" charset="2"/>
              <a:buChar char="§"/>
              <a:defRPr sz="2000">
                <a:solidFill>
                  <a:schemeClr val="tx1"/>
                </a:solidFill>
                <a:latin typeface="Calibri" pitchFamily="34" charset="0"/>
                <a:ea typeface="ＭＳ Ｐゴシック" pitchFamily="34" charset="-128"/>
              </a:defRPr>
            </a:lvl8pPr>
            <a:lvl9pPr marL="3886200" indent="-228600" eaLnBrk="0" fontAlgn="base" hangingPunct="0">
              <a:spcBef>
                <a:spcPct val="20000"/>
              </a:spcBef>
              <a:spcAft>
                <a:spcPct val="0"/>
              </a:spcAft>
              <a:buClr>
                <a:srgbClr val="233337"/>
              </a:buClr>
              <a:buFont typeface="Wingdings" pitchFamily="2" charset="2"/>
              <a:buChar char="§"/>
              <a:defRPr sz="2000">
                <a:solidFill>
                  <a:schemeClr val="tx1"/>
                </a:solidFill>
                <a:latin typeface="Calibri" pitchFamily="34" charset="0"/>
                <a:ea typeface="ＭＳ Ｐゴシック" pitchFamily="34" charset="-128"/>
              </a:defRPr>
            </a:lvl9pPr>
          </a:lstStyle>
          <a:p>
            <a:pPr eaLnBrk="1" hangingPunct="1">
              <a:spcBef>
                <a:spcPct val="0"/>
              </a:spcBef>
              <a:buClrTx/>
              <a:buFontTx/>
              <a:buNone/>
            </a:pPr>
            <a:r>
              <a:rPr lang="en-US" altLang="en-US" sz="1600">
                <a:solidFill>
                  <a:srgbClr val="FBFCFF"/>
                </a:solidFill>
                <a:latin typeface="Lucida Sans" pitchFamily="34" charset="0"/>
                <a:ea typeface="Arial Unicode MS" pitchFamily="34" charset="-128"/>
              </a:rPr>
              <a:t>Sec. 3.2.2</a:t>
            </a:r>
          </a:p>
        </p:txBody>
      </p:sp>
      <p:sp>
        <p:nvSpPr>
          <p:cNvPr id="8" name="Slide Number Placeholder 4"/>
          <p:cNvSpPr>
            <a:spLocks noGrp="1"/>
          </p:cNvSpPr>
          <p:nvPr>
            <p:ph type="sldNum" sz="quarter" idx="4294967295"/>
          </p:nvPr>
        </p:nvSpPr>
        <p:spPr>
          <a:xfrm>
            <a:off x="6781800" y="6400800"/>
            <a:ext cx="1905000" cy="228600"/>
          </a:xfrm>
          <a:prstGeom prst="rect">
            <a:avLst/>
          </a:prstGeom>
          <a:noFill/>
        </p:spPr>
        <p:txBody>
          <a:bodyPr/>
          <a:lstStyle/>
          <a:p>
            <a:fld id="{54F17842-34F0-45D7-B2B0-200EB5444382}" type="slidenum">
              <a:rPr lang="en-US"/>
              <a:pPr/>
              <a:t>31</a:t>
            </a:fld>
            <a:endParaRPr lang="en-US" dirty="0"/>
          </a:p>
        </p:txBody>
      </p:sp>
    </p:spTree>
    <p:extLst>
      <p:ext uri="{BB962C8B-B14F-4D97-AF65-F5344CB8AC3E}">
        <p14:creationId xmlns:p14="http://schemas.microsoft.com/office/powerpoint/2010/main" val="17241006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9699">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9699">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9699">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9699">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9699">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a:xfrm>
            <a:off x="450980" y="690465"/>
            <a:ext cx="7772400" cy="715347"/>
          </a:xfrm>
        </p:spPr>
        <p:txBody>
          <a:bodyPr/>
          <a:lstStyle/>
          <a:p>
            <a:r>
              <a:rPr lang="en-US" dirty="0" smtClean="0"/>
              <a:t>Index Terms or “Features”</a:t>
            </a:r>
          </a:p>
        </p:txBody>
      </p:sp>
      <p:sp>
        <p:nvSpPr>
          <p:cNvPr id="15365" name="Rectangle 3"/>
          <p:cNvSpPr>
            <a:spLocks noGrp="1" noChangeArrowheads="1"/>
          </p:cNvSpPr>
          <p:nvPr>
            <p:ph type="body" idx="1"/>
          </p:nvPr>
        </p:nvSpPr>
        <p:spPr>
          <a:xfrm>
            <a:off x="609600" y="1601756"/>
            <a:ext cx="7772400" cy="4495800"/>
          </a:xfrm>
        </p:spPr>
        <p:txBody>
          <a:bodyPr/>
          <a:lstStyle/>
          <a:p>
            <a:r>
              <a:rPr lang="en-US" dirty="0" smtClean="0"/>
              <a:t>The index is accessed by the atoms of a query language</a:t>
            </a:r>
          </a:p>
          <a:p>
            <a:endParaRPr lang="en-US" sz="800" dirty="0" smtClean="0"/>
          </a:p>
          <a:p>
            <a:r>
              <a:rPr lang="en-US" dirty="0" smtClean="0"/>
              <a:t>The atoms are called “features” or “keys” or “terms” </a:t>
            </a:r>
          </a:p>
          <a:p>
            <a:endParaRPr lang="en-US" sz="800" dirty="0" smtClean="0"/>
          </a:p>
          <a:p>
            <a:r>
              <a:rPr lang="en-US" dirty="0" smtClean="0"/>
              <a:t>Most common feature types: </a:t>
            </a:r>
          </a:p>
          <a:p>
            <a:pPr lvl="1"/>
            <a:r>
              <a:rPr lang="en-US" dirty="0" smtClean="0"/>
              <a:t>Words in text</a:t>
            </a:r>
          </a:p>
          <a:p>
            <a:pPr lvl="1"/>
            <a:r>
              <a:rPr lang="en-US" dirty="0" smtClean="0"/>
              <a:t>N-grams (</a:t>
            </a:r>
            <a:r>
              <a:rPr lang="en-US" dirty="0"/>
              <a:t>c</a:t>
            </a:r>
            <a:r>
              <a:rPr lang="en-US" dirty="0" smtClean="0"/>
              <a:t>onsecutive substrings) of a document</a:t>
            </a:r>
          </a:p>
          <a:p>
            <a:pPr lvl="1"/>
            <a:r>
              <a:rPr lang="en-US" dirty="0" smtClean="0"/>
              <a:t>Manually assigned terms (controlled vocabulary) </a:t>
            </a:r>
          </a:p>
          <a:p>
            <a:pPr lvl="1"/>
            <a:r>
              <a:rPr lang="en-US" dirty="0" smtClean="0"/>
              <a:t>Document structure (sentences &amp; paragraphs) </a:t>
            </a:r>
          </a:p>
          <a:p>
            <a:pPr lvl="1"/>
            <a:r>
              <a:rPr lang="en-US" dirty="0" smtClean="0"/>
              <a:t>Inter- or intra-document links (e.g., citations) </a:t>
            </a:r>
          </a:p>
          <a:p>
            <a:endParaRPr lang="en-US" sz="800" dirty="0" smtClean="0"/>
          </a:p>
          <a:p>
            <a:r>
              <a:rPr lang="en-US" dirty="0" smtClean="0"/>
              <a:t>Composed features </a:t>
            </a:r>
          </a:p>
          <a:p>
            <a:pPr lvl="1"/>
            <a:r>
              <a:rPr lang="en-US" dirty="0" smtClean="0"/>
              <a:t>Feature sequences (phrases, names, dates, monetary amounts) </a:t>
            </a:r>
          </a:p>
          <a:p>
            <a:pPr lvl="1"/>
            <a:r>
              <a:rPr lang="en-US" dirty="0" smtClean="0"/>
              <a:t>Feature sets (e.g., synonym classes, concept indexing)</a:t>
            </a:r>
          </a:p>
          <a:p>
            <a:endParaRPr lang="en-US" dirty="0" smtClean="0"/>
          </a:p>
        </p:txBody>
      </p:sp>
    </p:spTree>
    <p:extLst>
      <p:ext uri="{BB962C8B-B14F-4D97-AF65-F5344CB8AC3E}">
        <p14:creationId xmlns:p14="http://schemas.microsoft.com/office/powerpoint/2010/main" val="40530888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36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365">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365">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365">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365">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365">
                                            <p:txEl>
                                              <p:pRg st="9" end="9"/>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15365">
                                            <p:txEl>
                                              <p:pRg st="11" end="1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5365">
                                            <p:txEl>
                                              <p:pRg st="12" end="1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5365">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6"/>
          <p:cNvGrpSpPr>
            <a:grpSpLocks/>
          </p:cNvGrpSpPr>
          <p:nvPr/>
        </p:nvGrpSpPr>
        <p:grpSpPr bwMode="auto">
          <a:xfrm>
            <a:off x="746125" y="2743200"/>
            <a:ext cx="8285163" cy="1143000"/>
            <a:chOff x="470" y="1728"/>
            <a:chExt cx="5219" cy="720"/>
          </a:xfrm>
        </p:grpSpPr>
        <p:sp>
          <p:nvSpPr>
            <p:cNvPr id="4144" name="AutoShape 13"/>
            <p:cNvSpPr>
              <a:spLocks noChangeArrowheads="1"/>
            </p:cNvSpPr>
            <p:nvPr/>
          </p:nvSpPr>
          <p:spPr bwMode="auto">
            <a:xfrm>
              <a:off x="2031" y="1728"/>
              <a:ext cx="1075" cy="314"/>
            </a:xfrm>
            <a:prstGeom prst="flowChartAlternateProcess">
              <a:avLst/>
            </a:prstGeom>
            <a:solidFill>
              <a:srgbClr val="FF9966"/>
            </a:solidFill>
            <a:ln w="9525">
              <a:solidFill>
                <a:schemeClr val="tx1"/>
              </a:solidFill>
              <a:miter lim="800000"/>
              <a:headEnd/>
              <a:tailEnd/>
            </a:ln>
          </p:spPr>
          <p:txBody>
            <a:bodyPr wrap="none" anchor="ctr">
              <a:spAutoFit/>
            </a:bodyPr>
            <a:lstStyle/>
            <a:p>
              <a:pPr algn="ctr"/>
              <a:r>
                <a:rPr lang="en-US" altLang="en-US"/>
                <a:t>Tokenizer</a:t>
              </a:r>
            </a:p>
          </p:txBody>
        </p:sp>
        <p:sp>
          <p:nvSpPr>
            <p:cNvPr id="4145" name="AutoShape 17"/>
            <p:cNvSpPr>
              <a:spLocks noChangeArrowheads="1"/>
            </p:cNvSpPr>
            <p:nvPr/>
          </p:nvSpPr>
          <p:spPr bwMode="auto">
            <a:xfrm>
              <a:off x="2496" y="2064"/>
              <a:ext cx="192" cy="384"/>
            </a:xfrm>
            <a:prstGeom prst="downArrow">
              <a:avLst>
                <a:gd name="adj1" fmla="val 50000"/>
                <a:gd name="adj2" fmla="val 50000"/>
              </a:avLst>
            </a:prstGeom>
            <a:solidFill>
              <a:schemeClr val="accent1"/>
            </a:solidFill>
            <a:ln w="9525">
              <a:solidFill>
                <a:schemeClr val="tx1"/>
              </a:solidFill>
              <a:miter lim="800000"/>
              <a:headEnd/>
              <a:tailEnd/>
            </a:ln>
          </p:spPr>
          <p:txBody>
            <a:bodyPr anchor="ctr">
              <a:spAutoFit/>
            </a:bodyPr>
            <a:lstStyle/>
            <a:p>
              <a:endParaRPr lang="en-US" altLang="en-US"/>
            </a:p>
          </p:txBody>
        </p:sp>
        <p:sp>
          <p:nvSpPr>
            <p:cNvPr id="4146" name="Text Box 20"/>
            <p:cNvSpPr txBox="1">
              <a:spLocks noChangeArrowheads="1"/>
            </p:cNvSpPr>
            <p:nvPr/>
          </p:nvSpPr>
          <p:spPr bwMode="auto">
            <a:xfrm>
              <a:off x="470" y="2119"/>
              <a:ext cx="1193" cy="252"/>
            </a:xfrm>
            <a:prstGeom prst="rect">
              <a:avLst/>
            </a:prstGeom>
            <a:noFill/>
            <a:ln w="9525">
              <a:noFill/>
              <a:miter lim="800000"/>
              <a:headEnd/>
              <a:tailEnd/>
            </a:ln>
          </p:spPr>
          <p:txBody>
            <a:bodyPr wrap="none">
              <a:spAutoFit/>
            </a:bodyPr>
            <a:lstStyle/>
            <a:p>
              <a:r>
                <a:rPr lang="en-US" altLang="en-US" sz="2000">
                  <a:latin typeface="Lucida Sans" pitchFamily="34" charset="0"/>
                  <a:ea typeface="ＭＳ Ｐゴシック" pitchFamily="34" charset="-128"/>
                  <a:cs typeface="Arial Unicode MS" pitchFamily="34" charset="-128"/>
                </a:rPr>
                <a:t>Token stream</a:t>
              </a:r>
            </a:p>
          </p:txBody>
        </p:sp>
        <p:sp>
          <p:nvSpPr>
            <p:cNvPr id="4147" name="Rectangle 26"/>
            <p:cNvSpPr>
              <a:spLocks noChangeArrowheads="1"/>
            </p:cNvSpPr>
            <p:nvPr/>
          </p:nvSpPr>
          <p:spPr bwMode="auto">
            <a:xfrm>
              <a:off x="3009" y="2100"/>
              <a:ext cx="698"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ltLang="en-US">
                  <a:latin typeface="Times New Roman" pitchFamily="18" charset="0"/>
                </a:rPr>
                <a:t>Friends</a:t>
              </a:r>
            </a:p>
          </p:txBody>
        </p:sp>
        <p:sp>
          <p:nvSpPr>
            <p:cNvPr id="4148" name="Rectangle 27"/>
            <p:cNvSpPr>
              <a:spLocks noChangeArrowheads="1"/>
            </p:cNvSpPr>
            <p:nvPr/>
          </p:nvSpPr>
          <p:spPr bwMode="auto">
            <a:xfrm>
              <a:off x="3761" y="2106"/>
              <a:ext cx="751"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ltLang="en-US">
                  <a:latin typeface="Times New Roman" pitchFamily="18" charset="0"/>
                </a:rPr>
                <a:t>Romans</a:t>
              </a:r>
            </a:p>
          </p:txBody>
        </p:sp>
        <p:sp>
          <p:nvSpPr>
            <p:cNvPr id="4149" name="Rectangle 28"/>
            <p:cNvSpPr>
              <a:spLocks noChangeArrowheads="1"/>
            </p:cNvSpPr>
            <p:nvPr/>
          </p:nvSpPr>
          <p:spPr bwMode="auto">
            <a:xfrm>
              <a:off x="4608" y="2106"/>
              <a:ext cx="1081"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ltLang="en-US">
                  <a:latin typeface="Times New Roman" pitchFamily="18" charset="0"/>
                </a:rPr>
                <a:t>Countrymen</a:t>
              </a:r>
            </a:p>
          </p:txBody>
        </p:sp>
      </p:grpSp>
      <p:sp>
        <p:nvSpPr>
          <p:cNvPr id="4099" name="Rectangle 2"/>
          <p:cNvSpPr>
            <a:spLocks noGrp="1" noChangeArrowheads="1"/>
          </p:cNvSpPr>
          <p:nvPr>
            <p:ph type="title"/>
          </p:nvPr>
        </p:nvSpPr>
        <p:spPr>
          <a:xfrm>
            <a:off x="436206" y="604838"/>
            <a:ext cx="7886700" cy="804863"/>
          </a:xfrm>
        </p:spPr>
        <p:txBody>
          <a:bodyPr/>
          <a:lstStyle/>
          <a:p>
            <a:pPr eaLnBrk="1" hangingPunct="1"/>
            <a:r>
              <a:rPr lang="en-US" altLang="en-US" dirty="0" smtClean="0">
                <a:ea typeface="ＭＳ Ｐゴシック" pitchFamily="34" charset="-128"/>
              </a:rPr>
              <a:t>Inverted Index Construction</a:t>
            </a:r>
          </a:p>
        </p:txBody>
      </p:sp>
      <p:grpSp>
        <p:nvGrpSpPr>
          <p:cNvPr id="3" name="Group 70"/>
          <p:cNvGrpSpPr>
            <a:grpSpLocks/>
          </p:cNvGrpSpPr>
          <p:nvPr/>
        </p:nvGrpSpPr>
        <p:grpSpPr bwMode="auto">
          <a:xfrm>
            <a:off x="762000" y="3800475"/>
            <a:ext cx="8272463" cy="1381125"/>
            <a:chOff x="480" y="2394"/>
            <a:chExt cx="5211" cy="870"/>
          </a:xfrm>
        </p:grpSpPr>
        <p:sp>
          <p:nvSpPr>
            <p:cNvPr id="4138" name="AutoShape 14"/>
            <p:cNvSpPr>
              <a:spLocks noChangeArrowheads="1"/>
            </p:cNvSpPr>
            <p:nvPr/>
          </p:nvSpPr>
          <p:spPr bwMode="auto">
            <a:xfrm>
              <a:off x="1680" y="2394"/>
              <a:ext cx="1824" cy="562"/>
            </a:xfrm>
            <a:prstGeom prst="flowChartAlternateProcess">
              <a:avLst/>
            </a:prstGeom>
            <a:solidFill>
              <a:srgbClr val="FF9966"/>
            </a:solidFill>
            <a:ln w="9525">
              <a:solidFill>
                <a:schemeClr val="tx1"/>
              </a:solidFill>
              <a:miter lim="800000"/>
              <a:headEnd/>
              <a:tailEnd/>
            </a:ln>
          </p:spPr>
          <p:txBody>
            <a:bodyPr anchor="ctr">
              <a:spAutoFit/>
            </a:bodyPr>
            <a:lstStyle/>
            <a:p>
              <a:pPr algn="ctr"/>
              <a:r>
                <a:rPr lang="en-US" altLang="en-US"/>
                <a:t>Linguistic modules</a:t>
              </a:r>
            </a:p>
          </p:txBody>
        </p:sp>
        <p:sp>
          <p:nvSpPr>
            <p:cNvPr id="4139" name="AutoShape 18"/>
            <p:cNvSpPr>
              <a:spLocks noChangeArrowheads="1"/>
            </p:cNvSpPr>
            <p:nvPr/>
          </p:nvSpPr>
          <p:spPr bwMode="auto">
            <a:xfrm>
              <a:off x="2496" y="2928"/>
              <a:ext cx="192" cy="336"/>
            </a:xfrm>
            <a:prstGeom prst="downArrow">
              <a:avLst>
                <a:gd name="adj1" fmla="val 50000"/>
                <a:gd name="adj2" fmla="val 43750"/>
              </a:avLst>
            </a:prstGeom>
            <a:solidFill>
              <a:schemeClr val="accent1"/>
            </a:solidFill>
            <a:ln w="9525">
              <a:solidFill>
                <a:schemeClr val="tx1"/>
              </a:solidFill>
              <a:miter lim="800000"/>
              <a:headEnd/>
              <a:tailEnd/>
            </a:ln>
          </p:spPr>
          <p:txBody>
            <a:bodyPr anchor="ctr">
              <a:spAutoFit/>
            </a:bodyPr>
            <a:lstStyle/>
            <a:p>
              <a:endParaRPr lang="en-US" altLang="en-US"/>
            </a:p>
          </p:txBody>
        </p:sp>
        <p:sp>
          <p:nvSpPr>
            <p:cNvPr id="4140" name="Text Box 21"/>
            <p:cNvSpPr txBox="1">
              <a:spLocks noChangeArrowheads="1"/>
            </p:cNvSpPr>
            <p:nvPr/>
          </p:nvSpPr>
          <p:spPr bwMode="auto">
            <a:xfrm>
              <a:off x="480" y="2935"/>
              <a:ext cx="1418" cy="250"/>
            </a:xfrm>
            <a:prstGeom prst="rect">
              <a:avLst/>
            </a:prstGeom>
            <a:noFill/>
            <a:ln w="9525">
              <a:noFill/>
              <a:miter lim="800000"/>
              <a:headEnd/>
              <a:tailEnd/>
            </a:ln>
          </p:spPr>
          <p:txBody>
            <a:bodyPr wrap="none">
              <a:spAutoFit/>
            </a:bodyPr>
            <a:lstStyle/>
            <a:p>
              <a:r>
                <a:rPr lang="en-US" altLang="en-US" sz="2000">
                  <a:latin typeface="Lucida Sans" pitchFamily="34" charset="0"/>
                  <a:ea typeface="ＭＳ Ｐゴシック" pitchFamily="34" charset="-128"/>
                  <a:cs typeface="Arial Unicode MS" pitchFamily="34" charset="-128"/>
                </a:rPr>
                <a:t>Modified tokens</a:t>
              </a:r>
            </a:p>
          </p:txBody>
        </p:sp>
        <p:sp>
          <p:nvSpPr>
            <p:cNvPr id="4141" name="Rectangle 29"/>
            <p:cNvSpPr>
              <a:spLocks noChangeArrowheads="1"/>
            </p:cNvSpPr>
            <p:nvPr/>
          </p:nvSpPr>
          <p:spPr bwMode="auto">
            <a:xfrm>
              <a:off x="3092" y="2868"/>
              <a:ext cx="580"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ltLang="en-US">
                  <a:latin typeface="Times New Roman" pitchFamily="18" charset="0"/>
                </a:rPr>
                <a:t>friend</a:t>
              </a:r>
            </a:p>
          </p:txBody>
        </p:sp>
        <p:sp>
          <p:nvSpPr>
            <p:cNvPr id="4142" name="Rectangle 30"/>
            <p:cNvSpPr>
              <a:spLocks noChangeArrowheads="1"/>
            </p:cNvSpPr>
            <p:nvPr/>
          </p:nvSpPr>
          <p:spPr bwMode="auto">
            <a:xfrm>
              <a:off x="3854" y="2874"/>
              <a:ext cx="612"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ltLang="en-US">
                  <a:latin typeface="Times New Roman" pitchFamily="18" charset="0"/>
                </a:rPr>
                <a:t>roman</a:t>
              </a:r>
            </a:p>
          </p:txBody>
        </p:sp>
        <p:sp>
          <p:nvSpPr>
            <p:cNvPr id="4143" name="Rectangle 31"/>
            <p:cNvSpPr>
              <a:spLocks noChangeArrowheads="1"/>
            </p:cNvSpPr>
            <p:nvPr/>
          </p:nvSpPr>
          <p:spPr bwMode="auto">
            <a:xfrm>
              <a:off x="4653" y="2874"/>
              <a:ext cx="1038" cy="294"/>
            </a:xfrm>
            <a:prstGeom prst="rect">
              <a:avLst/>
            </a:prstGeom>
            <a:solidFill>
              <a:schemeClr val="bg1"/>
            </a:solidFill>
            <a:ln w="9525">
              <a:solidFill>
                <a:schemeClr val="tx1"/>
              </a:solidFill>
              <a:miter lim="800000"/>
              <a:headEnd/>
              <a:tailEnd/>
            </a:ln>
          </p:spPr>
          <p:txBody>
            <a:bodyPr wrap="none" anchor="ctr">
              <a:spAutoFit/>
            </a:bodyPr>
            <a:lstStyle/>
            <a:p>
              <a:pPr algn="ctr"/>
              <a:r>
                <a:rPr lang="en-US" altLang="en-US">
                  <a:latin typeface="Times New Roman" pitchFamily="18" charset="0"/>
                </a:rPr>
                <a:t>countryman</a:t>
              </a:r>
            </a:p>
          </p:txBody>
        </p:sp>
      </p:grpSp>
      <p:grpSp>
        <p:nvGrpSpPr>
          <p:cNvPr id="4" name="Group 72"/>
          <p:cNvGrpSpPr>
            <a:grpSpLocks/>
          </p:cNvGrpSpPr>
          <p:nvPr/>
        </p:nvGrpSpPr>
        <p:grpSpPr bwMode="auto">
          <a:xfrm>
            <a:off x="762000" y="5172075"/>
            <a:ext cx="8350250" cy="1604963"/>
            <a:chOff x="480" y="3258"/>
            <a:chExt cx="5260" cy="1011"/>
          </a:xfrm>
        </p:grpSpPr>
        <p:sp>
          <p:nvSpPr>
            <p:cNvPr id="4116" name="AutoShape 15"/>
            <p:cNvSpPr>
              <a:spLocks noChangeArrowheads="1"/>
            </p:cNvSpPr>
            <p:nvPr/>
          </p:nvSpPr>
          <p:spPr bwMode="auto">
            <a:xfrm>
              <a:off x="2155" y="3258"/>
              <a:ext cx="850" cy="314"/>
            </a:xfrm>
            <a:prstGeom prst="flowChartAlternateProcess">
              <a:avLst/>
            </a:prstGeom>
            <a:solidFill>
              <a:srgbClr val="FF9966"/>
            </a:solidFill>
            <a:ln w="9525">
              <a:solidFill>
                <a:schemeClr val="tx1"/>
              </a:solidFill>
              <a:miter lim="800000"/>
              <a:headEnd/>
              <a:tailEnd/>
            </a:ln>
          </p:spPr>
          <p:txBody>
            <a:bodyPr wrap="none" anchor="ctr">
              <a:spAutoFit/>
            </a:bodyPr>
            <a:lstStyle/>
            <a:p>
              <a:pPr algn="ctr"/>
              <a:r>
                <a:rPr lang="en-US" altLang="en-US"/>
                <a:t>Indexer</a:t>
              </a:r>
            </a:p>
          </p:txBody>
        </p:sp>
        <p:sp>
          <p:nvSpPr>
            <p:cNvPr id="4117" name="AutoShape 22"/>
            <p:cNvSpPr>
              <a:spLocks noChangeArrowheads="1"/>
            </p:cNvSpPr>
            <p:nvPr/>
          </p:nvSpPr>
          <p:spPr bwMode="auto">
            <a:xfrm>
              <a:off x="2496" y="3594"/>
              <a:ext cx="192" cy="288"/>
            </a:xfrm>
            <a:prstGeom prst="downArrow">
              <a:avLst>
                <a:gd name="adj1" fmla="val 50000"/>
                <a:gd name="adj2" fmla="val 37500"/>
              </a:avLst>
            </a:prstGeom>
            <a:solidFill>
              <a:schemeClr val="accent1"/>
            </a:solidFill>
            <a:ln w="9525">
              <a:solidFill>
                <a:schemeClr val="tx1"/>
              </a:solidFill>
              <a:miter lim="800000"/>
              <a:headEnd/>
              <a:tailEnd/>
            </a:ln>
          </p:spPr>
          <p:txBody>
            <a:bodyPr wrap="none" anchor="ctr">
              <a:spAutoFit/>
            </a:bodyPr>
            <a:lstStyle/>
            <a:p>
              <a:endParaRPr lang="en-US" altLang="en-US"/>
            </a:p>
          </p:txBody>
        </p:sp>
        <p:sp>
          <p:nvSpPr>
            <p:cNvPr id="4118" name="Text Box 23"/>
            <p:cNvSpPr txBox="1">
              <a:spLocks noChangeArrowheads="1"/>
            </p:cNvSpPr>
            <p:nvPr/>
          </p:nvSpPr>
          <p:spPr bwMode="auto">
            <a:xfrm>
              <a:off x="480" y="3728"/>
              <a:ext cx="1283" cy="250"/>
            </a:xfrm>
            <a:prstGeom prst="rect">
              <a:avLst/>
            </a:prstGeom>
            <a:noFill/>
            <a:ln w="9525">
              <a:noFill/>
              <a:miter lim="800000"/>
              <a:headEnd/>
              <a:tailEnd/>
            </a:ln>
          </p:spPr>
          <p:txBody>
            <a:bodyPr wrap="none">
              <a:spAutoFit/>
            </a:bodyPr>
            <a:lstStyle/>
            <a:p>
              <a:r>
                <a:rPr lang="en-US" altLang="en-US" sz="2000">
                  <a:latin typeface="Lucida Sans" pitchFamily="34" charset="0"/>
                  <a:ea typeface="ＭＳ Ｐゴシック" pitchFamily="34" charset="-128"/>
                  <a:cs typeface="Arial Unicode MS" pitchFamily="34" charset="-128"/>
                </a:rPr>
                <a:t>Inverted index</a:t>
              </a:r>
            </a:p>
          </p:txBody>
        </p:sp>
        <p:grpSp>
          <p:nvGrpSpPr>
            <p:cNvPr id="5" name="Group 71"/>
            <p:cNvGrpSpPr>
              <a:grpSpLocks/>
            </p:cNvGrpSpPr>
            <p:nvPr/>
          </p:nvGrpSpPr>
          <p:grpSpPr bwMode="auto">
            <a:xfrm>
              <a:off x="3024" y="3258"/>
              <a:ext cx="2716" cy="1011"/>
              <a:chOff x="3024" y="3258"/>
              <a:chExt cx="2716" cy="1011"/>
            </a:xfrm>
          </p:grpSpPr>
          <p:grpSp>
            <p:nvGrpSpPr>
              <p:cNvPr id="6" name="Group 32"/>
              <p:cNvGrpSpPr>
                <a:grpSpLocks/>
              </p:cNvGrpSpPr>
              <p:nvPr/>
            </p:nvGrpSpPr>
            <p:grpSpPr bwMode="auto">
              <a:xfrm>
                <a:off x="3024" y="3306"/>
                <a:ext cx="1776" cy="963"/>
                <a:chOff x="528" y="2634"/>
                <a:chExt cx="1776" cy="963"/>
              </a:xfrm>
            </p:grpSpPr>
            <p:sp>
              <p:nvSpPr>
                <p:cNvPr id="4132" name="Text Box 33"/>
                <p:cNvSpPr txBox="1">
                  <a:spLocks noChangeArrowheads="1"/>
                </p:cNvSpPr>
                <p:nvPr/>
              </p:nvSpPr>
              <p:spPr bwMode="auto">
                <a:xfrm>
                  <a:off x="528" y="2634"/>
                  <a:ext cx="647" cy="291"/>
                </a:xfrm>
                <a:prstGeom prst="rect">
                  <a:avLst/>
                </a:prstGeom>
                <a:noFill/>
                <a:ln w="9525">
                  <a:solidFill>
                    <a:schemeClr val="tx1"/>
                  </a:solidFill>
                  <a:miter lim="800000"/>
                  <a:headEnd/>
                  <a:tailEnd/>
                </a:ln>
              </p:spPr>
              <p:txBody>
                <a:bodyPr wrap="none">
                  <a:spAutoFit/>
                </a:bodyPr>
                <a:lstStyle/>
                <a:p>
                  <a:r>
                    <a:rPr lang="en-US" altLang="en-US" b="1" i="1">
                      <a:ea typeface="Arial Unicode MS" pitchFamily="34" charset="-128"/>
                      <a:cs typeface="Arial Unicode MS" pitchFamily="34" charset="-128"/>
                    </a:rPr>
                    <a:t>friend</a:t>
                  </a:r>
                </a:p>
              </p:txBody>
            </p:sp>
            <p:sp>
              <p:nvSpPr>
                <p:cNvPr id="4133" name="Text Box 34"/>
                <p:cNvSpPr txBox="1">
                  <a:spLocks noChangeArrowheads="1"/>
                </p:cNvSpPr>
                <p:nvPr/>
              </p:nvSpPr>
              <p:spPr bwMode="auto">
                <a:xfrm>
                  <a:off x="528" y="2970"/>
                  <a:ext cx="694" cy="291"/>
                </a:xfrm>
                <a:prstGeom prst="rect">
                  <a:avLst/>
                </a:prstGeom>
                <a:noFill/>
                <a:ln w="9525">
                  <a:solidFill>
                    <a:schemeClr val="tx1"/>
                  </a:solidFill>
                  <a:miter lim="800000"/>
                  <a:headEnd/>
                  <a:tailEnd/>
                </a:ln>
              </p:spPr>
              <p:txBody>
                <a:bodyPr wrap="none">
                  <a:spAutoFit/>
                </a:bodyPr>
                <a:lstStyle/>
                <a:p>
                  <a:r>
                    <a:rPr lang="en-US" altLang="en-US" b="1" i="1">
                      <a:ea typeface="Arial Unicode MS" pitchFamily="34" charset="-128"/>
                      <a:cs typeface="Arial Unicode MS" pitchFamily="34" charset="-128"/>
                    </a:rPr>
                    <a:t>roman</a:t>
                  </a:r>
                </a:p>
              </p:txBody>
            </p:sp>
            <p:sp>
              <p:nvSpPr>
                <p:cNvPr id="4134" name="Text Box 35"/>
                <p:cNvSpPr txBox="1">
                  <a:spLocks noChangeArrowheads="1"/>
                </p:cNvSpPr>
                <p:nvPr/>
              </p:nvSpPr>
              <p:spPr bwMode="auto">
                <a:xfrm>
                  <a:off x="528" y="3306"/>
                  <a:ext cx="1134" cy="291"/>
                </a:xfrm>
                <a:prstGeom prst="rect">
                  <a:avLst/>
                </a:prstGeom>
                <a:noFill/>
                <a:ln w="9525">
                  <a:solidFill>
                    <a:schemeClr val="tx1"/>
                  </a:solidFill>
                  <a:miter lim="800000"/>
                  <a:headEnd/>
                  <a:tailEnd/>
                </a:ln>
              </p:spPr>
              <p:txBody>
                <a:bodyPr wrap="none">
                  <a:spAutoFit/>
                </a:bodyPr>
                <a:lstStyle/>
                <a:p>
                  <a:r>
                    <a:rPr lang="en-US" altLang="en-US" b="1" i="1">
                      <a:ea typeface="Arial Unicode MS" pitchFamily="34" charset="-128"/>
                      <a:cs typeface="Arial Unicode MS" pitchFamily="34" charset="-128"/>
                    </a:rPr>
                    <a:t>countryman</a:t>
                  </a:r>
                </a:p>
              </p:txBody>
            </p:sp>
            <p:sp>
              <p:nvSpPr>
                <p:cNvPr id="4135" name="AutoShape 36"/>
                <p:cNvSpPr>
                  <a:spLocks noChangeArrowheads="1"/>
                </p:cNvSpPr>
                <p:nvPr/>
              </p:nvSpPr>
              <p:spPr bwMode="auto">
                <a:xfrm>
                  <a:off x="1584" y="2682"/>
                  <a:ext cx="720" cy="14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6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noFill/>
                <a:ln w="9525">
                  <a:solidFill>
                    <a:schemeClr val="tx1"/>
                  </a:solidFill>
                  <a:miter lim="800000"/>
                  <a:headEnd/>
                  <a:tailEnd/>
                </a:ln>
              </p:spPr>
              <p:txBody>
                <a:bodyPr wrap="none" anchor="ctr">
                  <a:spAutoFit/>
                </a:bodyPr>
                <a:lstStyle/>
                <a:p>
                  <a:endParaRPr lang="en-US"/>
                </a:p>
              </p:txBody>
            </p:sp>
            <p:sp>
              <p:nvSpPr>
                <p:cNvPr id="4136" name="AutoShape 37"/>
                <p:cNvSpPr>
                  <a:spLocks noChangeArrowheads="1"/>
                </p:cNvSpPr>
                <p:nvPr/>
              </p:nvSpPr>
              <p:spPr bwMode="auto">
                <a:xfrm>
                  <a:off x="1584" y="3018"/>
                  <a:ext cx="720" cy="14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6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noFill/>
                <a:ln w="9525">
                  <a:solidFill>
                    <a:schemeClr val="tx1"/>
                  </a:solidFill>
                  <a:miter lim="800000"/>
                  <a:headEnd/>
                  <a:tailEnd/>
                </a:ln>
              </p:spPr>
              <p:txBody>
                <a:bodyPr wrap="none" anchor="ctr">
                  <a:spAutoFit/>
                </a:bodyPr>
                <a:lstStyle/>
                <a:p>
                  <a:endParaRPr lang="en-US"/>
                </a:p>
              </p:txBody>
            </p:sp>
            <p:sp>
              <p:nvSpPr>
                <p:cNvPr id="4137" name="AutoShape 38"/>
                <p:cNvSpPr>
                  <a:spLocks noChangeArrowheads="1"/>
                </p:cNvSpPr>
                <p:nvPr/>
              </p:nvSpPr>
              <p:spPr bwMode="auto">
                <a:xfrm>
                  <a:off x="1584" y="3354"/>
                  <a:ext cx="720" cy="144"/>
                </a:xfrm>
                <a:custGeom>
                  <a:avLst/>
                  <a:gdLst>
                    <a:gd name="T0" fmla="*/ 0 w 21600"/>
                    <a:gd name="T1" fmla="*/ 0 h 21600"/>
                    <a:gd name="T2" fmla="*/ 0 w 21600"/>
                    <a:gd name="T3" fmla="*/ 0 h 21600"/>
                    <a:gd name="T4" fmla="*/ 0 w 21600"/>
                    <a:gd name="T5" fmla="*/ 0 h 21600"/>
                    <a:gd name="T6" fmla="*/ 0 w 21600"/>
                    <a:gd name="T7" fmla="*/ 0 h 21600"/>
                    <a:gd name="T8" fmla="*/ 0 60000 65536"/>
                    <a:gd name="T9" fmla="*/ 0 60000 65536"/>
                    <a:gd name="T10" fmla="*/ 0 60000 65536"/>
                    <a:gd name="T11" fmla="*/ 0 60000 65536"/>
                    <a:gd name="T12" fmla="*/ 3360 w 21600"/>
                    <a:gd name="T13" fmla="*/ 5400 h 21600"/>
                    <a:gd name="T14" fmla="*/ 18900 w 21600"/>
                    <a:gd name="T15" fmla="*/ 16200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lnTo>
                        <a:pt x="16200" y="0"/>
                      </a:lnTo>
                      <a:close/>
                    </a:path>
                    <a:path w="21600" h="21600">
                      <a:moveTo>
                        <a:pt x="1350" y="5400"/>
                      </a:moveTo>
                      <a:lnTo>
                        <a:pt x="1350" y="16200"/>
                      </a:lnTo>
                      <a:lnTo>
                        <a:pt x="2700" y="16200"/>
                      </a:lnTo>
                      <a:lnTo>
                        <a:pt x="2700" y="5400"/>
                      </a:lnTo>
                      <a:lnTo>
                        <a:pt x="1350" y="5400"/>
                      </a:lnTo>
                      <a:close/>
                    </a:path>
                    <a:path w="21600" h="21600">
                      <a:moveTo>
                        <a:pt x="0" y="5400"/>
                      </a:moveTo>
                      <a:lnTo>
                        <a:pt x="0" y="16200"/>
                      </a:lnTo>
                      <a:lnTo>
                        <a:pt x="675" y="16200"/>
                      </a:lnTo>
                      <a:lnTo>
                        <a:pt x="675" y="5400"/>
                      </a:lnTo>
                      <a:lnTo>
                        <a:pt x="0" y="5400"/>
                      </a:lnTo>
                      <a:close/>
                    </a:path>
                  </a:pathLst>
                </a:custGeom>
                <a:noFill/>
                <a:ln w="9525">
                  <a:solidFill>
                    <a:schemeClr val="tx1"/>
                  </a:solidFill>
                  <a:miter lim="800000"/>
                  <a:headEnd/>
                  <a:tailEnd/>
                </a:ln>
              </p:spPr>
              <p:txBody>
                <a:bodyPr wrap="none" anchor="ctr">
                  <a:spAutoFit/>
                </a:bodyPr>
                <a:lstStyle/>
                <a:p>
                  <a:endParaRPr lang="en-US"/>
                </a:p>
              </p:txBody>
            </p:sp>
          </p:grpSp>
          <p:sp>
            <p:nvSpPr>
              <p:cNvPr id="4121" name="Text Box 39"/>
              <p:cNvSpPr txBox="1">
                <a:spLocks noChangeArrowheads="1"/>
              </p:cNvSpPr>
              <p:nvPr/>
            </p:nvSpPr>
            <p:spPr bwMode="auto">
              <a:xfrm>
                <a:off x="4883" y="3258"/>
                <a:ext cx="243" cy="294"/>
              </a:xfrm>
              <a:prstGeom prst="rect">
                <a:avLst/>
              </a:prstGeom>
              <a:noFill/>
              <a:ln w="9525">
                <a:solidFill>
                  <a:schemeClr val="tx1"/>
                </a:solidFill>
                <a:miter lim="800000"/>
                <a:headEnd/>
                <a:tailEnd/>
              </a:ln>
            </p:spPr>
            <p:txBody>
              <a:bodyPr wrap="none">
                <a:spAutoFit/>
              </a:bodyPr>
              <a:lstStyle/>
              <a:p>
                <a:r>
                  <a:rPr lang="en-US" altLang="en-US" sz="2400">
                    <a:latin typeface="Lucida Sans" pitchFamily="34" charset="0"/>
                    <a:ea typeface="ＭＳ Ｐゴシック" pitchFamily="34" charset="-128"/>
                    <a:cs typeface="Arial Unicode MS" pitchFamily="34" charset="-128"/>
                  </a:rPr>
                  <a:t>2</a:t>
                </a:r>
              </a:p>
            </p:txBody>
          </p:sp>
          <p:sp>
            <p:nvSpPr>
              <p:cNvPr id="4122" name="Text Box 40"/>
              <p:cNvSpPr txBox="1">
                <a:spLocks noChangeArrowheads="1"/>
              </p:cNvSpPr>
              <p:nvPr/>
            </p:nvSpPr>
            <p:spPr bwMode="auto">
              <a:xfrm>
                <a:off x="5291" y="3258"/>
                <a:ext cx="243" cy="294"/>
              </a:xfrm>
              <a:prstGeom prst="rect">
                <a:avLst/>
              </a:prstGeom>
              <a:noFill/>
              <a:ln w="9525">
                <a:solidFill>
                  <a:schemeClr val="tx1"/>
                </a:solidFill>
                <a:miter lim="800000"/>
                <a:headEnd/>
                <a:tailEnd/>
              </a:ln>
            </p:spPr>
            <p:txBody>
              <a:bodyPr wrap="none">
                <a:spAutoFit/>
              </a:bodyPr>
              <a:lstStyle/>
              <a:p>
                <a:r>
                  <a:rPr lang="en-US" altLang="en-US" sz="2400">
                    <a:latin typeface="Lucida Sans" pitchFamily="34" charset="0"/>
                    <a:ea typeface="ＭＳ Ｐゴシック" pitchFamily="34" charset="-128"/>
                    <a:cs typeface="Arial Unicode MS" pitchFamily="34" charset="-128"/>
                  </a:rPr>
                  <a:t>4</a:t>
                </a:r>
              </a:p>
            </p:txBody>
          </p:sp>
          <p:sp>
            <p:nvSpPr>
              <p:cNvPr id="4123" name="Text Box 41"/>
              <p:cNvSpPr txBox="1">
                <a:spLocks noChangeArrowheads="1"/>
              </p:cNvSpPr>
              <p:nvPr/>
            </p:nvSpPr>
            <p:spPr bwMode="auto">
              <a:xfrm>
                <a:off x="5304" y="3594"/>
                <a:ext cx="243" cy="294"/>
              </a:xfrm>
              <a:prstGeom prst="rect">
                <a:avLst/>
              </a:prstGeom>
              <a:noFill/>
              <a:ln w="9525">
                <a:solidFill>
                  <a:schemeClr val="tx1"/>
                </a:solidFill>
                <a:miter lim="800000"/>
                <a:headEnd/>
                <a:tailEnd/>
              </a:ln>
            </p:spPr>
            <p:txBody>
              <a:bodyPr wrap="none">
                <a:spAutoFit/>
              </a:bodyPr>
              <a:lstStyle/>
              <a:p>
                <a:r>
                  <a:rPr lang="en-US" altLang="en-US" sz="2400">
                    <a:latin typeface="Lucida Sans" pitchFamily="34" charset="0"/>
                    <a:ea typeface="ＭＳ Ｐゴシック" pitchFamily="34" charset="-128"/>
                    <a:cs typeface="Arial Unicode MS" pitchFamily="34" charset="-128"/>
                  </a:rPr>
                  <a:t>2</a:t>
                </a:r>
              </a:p>
            </p:txBody>
          </p:sp>
          <p:sp>
            <p:nvSpPr>
              <p:cNvPr id="4124" name="Text Box 42"/>
              <p:cNvSpPr txBox="1">
                <a:spLocks noChangeArrowheads="1"/>
              </p:cNvSpPr>
              <p:nvPr/>
            </p:nvSpPr>
            <p:spPr bwMode="auto">
              <a:xfrm>
                <a:off x="4848" y="3936"/>
                <a:ext cx="384" cy="294"/>
              </a:xfrm>
              <a:prstGeom prst="rect">
                <a:avLst/>
              </a:prstGeom>
              <a:noFill/>
              <a:ln w="9525">
                <a:solidFill>
                  <a:schemeClr val="tx1"/>
                </a:solidFill>
                <a:miter lim="800000"/>
                <a:headEnd/>
                <a:tailEnd/>
              </a:ln>
            </p:spPr>
            <p:txBody>
              <a:bodyPr>
                <a:spAutoFit/>
              </a:bodyPr>
              <a:lstStyle/>
              <a:p>
                <a:r>
                  <a:rPr lang="en-US" altLang="en-US" sz="2400">
                    <a:latin typeface="Lucida Sans" pitchFamily="34" charset="0"/>
                    <a:ea typeface="ＭＳ Ｐゴシック" pitchFamily="34" charset="-128"/>
                    <a:cs typeface="Arial Unicode MS" pitchFamily="34" charset="-128"/>
                  </a:rPr>
                  <a:t>13</a:t>
                </a:r>
              </a:p>
            </p:txBody>
          </p:sp>
          <p:sp>
            <p:nvSpPr>
              <p:cNvPr id="4125" name="Text Box 43"/>
              <p:cNvSpPr txBox="1">
                <a:spLocks noChangeArrowheads="1"/>
              </p:cNvSpPr>
              <p:nvPr/>
            </p:nvSpPr>
            <p:spPr bwMode="auto">
              <a:xfrm>
                <a:off x="5376" y="3930"/>
                <a:ext cx="364" cy="294"/>
              </a:xfrm>
              <a:prstGeom prst="rect">
                <a:avLst/>
              </a:prstGeom>
              <a:noFill/>
              <a:ln w="9525">
                <a:solidFill>
                  <a:schemeClr val="tx1"/>
                </a:solidFill>
                <a:miter lim="800000"/>
                <a:headEnd/>
                <a:tailEnd/>
              </a:ln>
            </p:spPr>
            <p:txBody>
              <a:bodyPr wrap="none">
                <a:spAutoFit/>
              </a:bodyPr>
              <a:lstStyle/>
              <a:p>
                <a:r>
                  <a:rPr lang="en-US" altLang="en-US" sz="2400">
                    <a:latin typeface="Lucida Sans" pitchFamily="34" charset="0"/>
                    <a:ea typeface="ＭＳ Ｐゴシック" pitchFamily="34" charset="-128"/>
                    <a:cs typeface="Arial Unicode MS" pitchFamily="34" charset="-128"/>
                  </a:rPr>
                  <a:t>16</a:t>
                </a:r>
              </a:p>
            </p:txBody>
          </p:sp>
          <p:cxnSp>
            <p:nvCxnSpPr>
              <p:cNvPr id="4126" name="AutoShape 44"/>
              <p:cNvCxnSpPr>
                <a:cxnSpLocks noChangeShapeType="1"/>
                <a:stCxn id="4121" idx="3"/>
                <a:endCxn id="4122" idx="1"/>
              </p:cNvCxnSpPr>
              <p:nvPr/>
            </p:nvCxnSpPr>
            <p:spPr bwMode="auto">
              <a:xfrm>
                <a:off x="5112" y="3405"/>
                <a:ext cx="179" cy="0"/>
              </a:xfrm>
              <a:prstGeom prst="straightConnector1">
                <a:avLst/>
              </a:prstGeom>
              <a:noFill/>
              <a:ln w="9525">
                <a:solidFill>
                  <a:schemeClr val="tx1"/>
                </a:solidFill>
                <a:miter lim="800000"/>
                <a:headEnd/>
                <a:tailEnd type="triangle" w="med" len="med"/>
              </a:ln>
            </p:spPr>
          </p:cxnSp>
          <p:cxnSp>
            <p:nvCxnSpPr>
              <p:cNvPr id="4127" name="AutoShape 45"/>
              <p:cNvCxnSpPr>
                <a:cxnSpLocks noChangeShapeType="1"/>
                <a:stCxn id="4122" idx="3"/>
              </p:cNvCxnSpPr>
              <p:nvPr/>
            </p:nvCxnSpPr>
            <p:spPr bwMode="auto">
              <a:xfrm>
                <a:off x="5534" y="3405"/>
                <a:ext cx="192" cy="0"/>
              </a:xfrm>
              <a:prstGeom prst="straightConnector1">
                <a:avLst/>
              </a:prstGeom>
              <a:noFill/>
              <a:ln w="9525">
                <a:solidFill>
                  <a:schemeClr val="tx1"/>
                </a:solidFill>
                <a:miter lim="800000"/>
                <a:headEnd/>
                <a:tailEnd type="triangle" w="med" len="med"/>
              </a:ln>
            </p:spPr>
          </p:cxnSp>
          <p:sp>
            <p:nvSpPr>
              <p:cNvPr id="4128" name="Text Box 46"/>
              <p:cNvSpPr txBox="1">
                <a:spLocks noChangeArrowheads="1"/>
              </p:cNvSpPr>
              <p:nvPr/>
            </p:nvSpPr>
            <p:spPr bwMode="auto">
              <a:xfrm>
                <a:off x="4896" y="3594"/>
                <a:ext cx="243" cy="294"/>
              </a:xfrm>
              <a:prstGeom prst="rect">
                <a:avLst/>
              </a:prstGeom>
              <a:noFill/>
              <a:ln w="9525">
                <a:solidFill>
                  <a:schemeClr val="tx1"/>
                </a:solidFill>
                <a:miter lim="800000"/>
                <a:headEnd/>
                <a:tailEnd/>
              </a:ln>
            </p:spPr>
            <p:txBody>
              <a:bodyPr wrap="none">
                <a:spAutoFit/>
              </a:bodyPr>
              <a:lstStyle/>
              <a:p>
                <a:r>
                  <a:rPr lang="en-US" altLang="en-US" sz="2400">
                    <a:latin typeface="Lucida Sans" pitchFamily="34" charset="0"/>
                    <a:ea typeface="ＭＳ Ｐゴシック" pitchFamily="34" charset="-128"/>
                    <a:cs typeface="Arial Unicode MS" pitchFamily="34" charset="-128"/>
                  </a:rPr>
                  <a:t>1</a:t>
                </a:r>
              </a:p>
            </p:txBody>
          </p:sp>
          <p:cxnSp>
            <p:nvCxnSpPr>
              <p:cNvPr id="4129" name="AutoShape 47"/>
              <p:cNvCxnSpPr>
                <a:cxnSpLocks noChangeShapeType="1"/>
                <a:stCxn id="4128" idx="3"/>
                <a:endCxn id="4123" idx="1"/>
              </p:cNvCxnSpPr>
              <p:nvPr/>
            </p:nvCxnSpPr>
            <p:spPr bwMode="auto">
              <a:xfrm>
                <a:off x="5125" y="3741"/>
                <a:ext cx="179" cy="0"/>
              </a:xfrm>
              <a:prstGeom prst="straightConnector1">
                <a:avLst/>
              </a:prstGeom>
              <a:noFill/>
              <a:ln w="9525">
                <a:solidFill>
                  <a:schemeClr val="tx1"/>
                </a:solidFill>
                <a:miter lim="800000"/>
                <a:headEnd/>
                <a:tailEnd type="triangle" w="med" len="med"/>
              </a:ln>
            </p:spPr>
          </p:cxnSp>
          <p:cxnSp>
            <p:nvCxnSpPr>
              <p:cNvPr id="4130" name="AutoShape 48"/>
              <p:cNvCxnSpPr>
                <a:cxnSpLocks noChangeShapeType="1"/>
                <a:stCxn id="4123" idx="3"/>
              </p:cNvCxnSpPr>
              <p:nvPr/>
            </p:nvCxnSpPr>
            <p:spPr bwMode="auto">
              <a:xfrm>
                <a:off x="5547" y="3741"/>
                <a:ext cx="179" cy="0"/>
              </a:xfrm>
              <a:prstGeom prst="straightConnector1">
                <a:avLst/>
              </a:prstGeom>
              <a:noFill/>
              <a:ln w="9525">
                <a:solidFill>
                  <a:schemeClr val="tx1"/>
                </a:solidFill>
                <a:miter lim="800000"/>
                <a:headEnd/>
                <a:tailEnd type="triangle" w="med" len="med"/>
              </a:ln>
            </p:spPr>
          </p:cxnSp>
          <p:cxnSp>
            <p:nvCxnSpPr>
              <p:cNvPr id="4131" name="AutoShape 49"/>
              <p:cNvCxnSpPr>
                <a:cxnSpLocks noChangeShapeType="1"/>
                <a:stCxn id="4124" idx="3"/>
                <a:endCxn id="4125" idx="1"/>
              </p:cNvCxnSpPr>
              <p:nvPr/>
            </p:nvCxnSpPr>
            <p:spPr bwMode="auto">
              <a:xfrm flipV="1">
                <a:off x="5232" y="4077"/>
                <a:ext cx="144" cy="6"/>
              </a:xfrm>
              <a:prstGeom prst="straightConnector1">
                <a:avLst/>
              </a:prstGeom>
              <a:noFill/>
              <a:ln w="9525">
                <a:solidFill>
                  <a:schemeClr val="tx1"/>
                </a:solidFill>
                <a:miter lim="800000"/>
                <a:headEnd/>
                <a:tailEnd type="triangle" w="med" len="med"/>
              </a:ln>
            </p:spPr>
          </p:cxnSp>
        </p:grpSp>
      </p:grpSp>
      <p:sp>
        <p:nvSpPr>
          <p:cNvPr id="4102" name="AutoShape 16"/>
          <p:cNvSpPr>
            <a:spLocks noChangeArrowheads="1"/>
          </p:cNvSpPr>
          <p:nvPr/>
        </p:nvSpPr>
        <p:spPr bwMode="auto">
          <a:xfrm>
            <a:off x="3962400" y="2209800"/>
            <a:ext cx="304800" cy="533400"/>
          </a:xfrm>
          <a:prstGeom prst="downArrow">
            <a:avLst>
              <a:gd name="adj1" fmla="val 50000"/>
              <a:gd name="adj2" fmla="val 43750"/>
            </a:avLst>
          </a:prstGeom>
          <a:solidFill>
            <a:schemeClr val="accent1"/>
          </a:solidFill>
          <a:ln w="9525">
            <a:solidFill>
              <a:schemeClr val="tx1"/>
            </a:solidFill>
            <a:miter lim="800000"/>
            <a:headEnd/>
            <a:tailEnd/>
          </a:ln>
        </p:spPr>
        <p:txBody>
          <a:bodyPr anchor="ctr">
            <a:spAutoFit/>
          </a:bodyPr>
          <a:lstStyle/>
          <a:p>
            <a:endParaRPr lang="en-US" altLang="en-US"/>
          </a:p>
        </p:txBody>
      </p:sp>
      <p:sp>
        <p:nvSpPr>
          <p:cNvPr id="4103" name="Text Box 19"/>
          <p:cNvSpPr txBox="1">
            <a:spLocks noChangeArrowheads="1"/>
          </p:cNvSpPr>
          <p:nvPr/>
        </p:nvSpPr>
        <p:spPr bwMode="auto">
          <a:xfrm>
            <a:off x="746125" y="1687513"/>
            <a:ext cx="1909763" cy="701675"/>
          </a:xfrm>
          <a:prstGeom prst="rect">
            <a:avLst/>
          </a:prstGeom>
          <a:noFill/>
          <a:ln w="9525">
            <a:noFill/>
            <a:miter lim="800000"/>
            <a:headEnd/>
            <a:tailEnd/>
          </a:ln>
        </p:spPr>
        <p:txBody>
          <a:bodyPr wrap="none">
            <a:spAutoFit/>
          </a:bodyPr>
          <a:lstStyle/>
          <a:p>
            <a:r>
              <a:rPr lang="en-US" altLang="en-US" sz="2000">
                <a:latin typeface="Lucida Sans" pitchFamily="34" charset="0"/>
                <a:ea typeface="ＭＳ Ｐゴシック" pitchFamily="34" charset="-128"/>
                <a:cs typeface="Arial Unicode MS" pitchFamily="34" charset="-128"/>
              </a:rPr>
              <a:t>Documents to</a:t>
            </a:r>
          </a:p>
          <a:p>
            <a:r>
              <a:rPr lang="en-US" altLang="en-US" sz="2000">
                <a:latin typeface="Lucida Sans" pitchFamily="34" charset="0"/>
                <a:ea typeface="ＭＳ Ｐゴシック" pitchFamily="34" charset="-128"/>
                <a:cs typeface="Arial Unicode MS" pitchFamily="34" charset="-128"/>
              </a:rPr>
              <a:t>be indexed</a:t>
            </a:r>
          </a:p>
        </p:txBody>
      </p:sp>
      <p:sp>
        <p:nvSpPr>
          <p:cNvPr id="4104" name="Rectangle 24"/>
          <p:cNvSpPr>
            <a:spLocks noChangeArrowheads="1"/>
          </p:cNvSpPr>
          <p:nvPr/>
        </p:nvSpPr>
        <p:spPr bwMode="auto">
          <a:xfrm>
            <a:off x="4940300" y="1747838"/>
            <a:ext cx="3941763" cy="466725"/>
          </a:xfrm>
          <a:prstGeom prst="rect">
            <a:avLst/>
          </a:prstGeom>
          <a:solidFill>
            <a:schemeClr val="bg1"/>
          </a:solidFill>
          <a:ln w="9525">
            <a:solidFill>
              <a:schemeClr val="tx1"/>
            </a:solidFill>
            <a:miter lim="800000"/>
            <a:headEnd/>
            <a:tailEnd/>
          </a:ln>
        </p:spPr>
        <p:txBody>
          <a:bodyPr wrap="none" anchor="ctr">
            <a:spAutoFit/>
          </a:bodyPr>
          <a:lstStyle/>
          <a:p>
            <a:pPr algn="ctr"/>
            <a:r>
              <a:rPr lang="en-US" altLang="en-US">
                <a:latin typeface="Times New Roman" pitchFamily="18" charset="0"/>
              </a:rPr>
              <a:t>Friends, Romans, countrymen.</a:t>
            </a:r>
          </a:p>
        </p:txBody>
      </p:sp>
      <p:sp>
        <p:nvSpPr>
          <p:cNvPr id="4105" name="Oval 62"/>
          <p:cNvSpPr>
            <a:spLocks noChangeArrowheads="1"/>
          </p:cNvSpPr>
          <p:nvPr/>
        </p:nvSpPr>
        <p:spPr bwMode="auto">
          <a:xfrm>
            <a:off x="6858000" y="22860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n-US" altLang="en-US"/>
          </a:p>
        </p:txBody>
      </p:sp>
      <p:sp>
        <p:nvSpPr>
          <p:cNvPr id="4106" name="Oval 63"/>
          <p:cNvSpPr>
            <a:spLocks noChangeArrowheads="1"/>
          </p:cNvSpPr>
          <p:nvPr/>
        </p:nvSpPr>
        <p:spPr bwMode="auto">
          <a:xfrm>
            <a:off x="6858000" y="24384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n-US" altLang="en-US"/>
          </a:p>
        </p:txBody>
      </p:sp>
      <p:sp>
        <p:nvSpPr>
          <p:cNvPr id="4107" name="Oval 64"/>
          <p:cNvSpPr>
            <a:spLocks noChangeArrowheads="1"/>
          </p:cNvSpPr>
          <p:nvPr/>
        </p:nvSpPr>
        <p:spPr bwMode="auto">
          <a:xfrm>
            <a:off x="6858000" y="2590800"/>
            <a:ext cx="76200" cy="76200"/>
          </a:xfrm>
          <a:prstGeom prst="ellipse">
            <a:avLst/>
          </a:prstGeom>
          <a:solidFill>
            <a:schemeClr val="tx1"/>
          </a:solidFill>
          <a:ln w="9525">
            <a:solidFill>
              <a:schemeClr val="tx1"/>
            </a:solidFill>
            <a:miter lim="800000"/>
            <a:headEnd/>
            <a:tailEnd/>
          </a:ln>
        </p:spPr>
        <p:txBody>
          <a:bodyPr wrap="none" anchor="ctr">
            <a:spAutoFit/>
          </a:bodyPr>
          <a:lstStyle/>
          <a:p>
            <a:endParaRPr lang="en-US" altLang="en-US"/>
          </a:p>
        </p:txBody>
      </p:sp>
      <p:sp>
        <p:nvSpPr>
          <p:cNvPr id="4108" name="TextBox 56"/>
          <p:cNvSpPr txBox="1">
            <a:spLocks noChangeArrowheads="1"/>
          </p:cNvSpPr>
          <p:nvPr/>
        </p:nvSpPr>
        <p:spPr bwMode="auto">
          <a:xfrm>
            <a:off x="7620000" y="-33338"/>
            <a:ext cx="968375" cy="338138"/>
          </a:xfrm>
          <a:prstGeom prst="rect">
            <a:avLst/>
          </a:prstGeom>
          <a:noFill/>
          <a:ln w="9525">
            <a:noFill/>
            <a:miter lim="800000"/>
            <a:headEnd/>
            <a:tailEnd/>
          </a:ln>
        </p:spPr>
        <p:txBody>
          <a:bodyPr wrap="none" anchor="ctr">
            <a:spAutoFit/>
          </a:bodyPr>
          <a:lstStyle/>
          <a:p>
            <a:r>
              <a:rPr lang="en-US" altLang="en-US" sz="1600">
                <a:solidFill>
                  <a:srgbClr val="FBFCFF"/>
                </a:solidFill>
                <a:latin typeface="Lucida Sans" pitchFamily="34" charset="0"/>
                <a:ea typeface="ＭＳ Ｐゴシック" pitchFamily="34" charset="-128"/>
                <a:cs typeface="Arial Unicode MS" pitchFamily="34" charset="-128"/>
              </a:rPr>
              <a:t>Sec. 1.2</a:t>
            </a:r>
          </a:p>
        </p:txBody>
      </p:sp>
      <p:grpSp>
        <p:nvGrpSpPr>
          <p:cNvPr id="7" name="Group 6"/>
          <p:cNvGrpSpPr>
            <a:grpSpLocks/>
          </p:cNvGrpSpPr>
          <p:nvPr/>
        </p:nvGrpSpPr>
        <p:grpSpPr bwMode="auto">
          <a:xfrm>
            <a:off x="3200400" y="1600200"/>
            <a:ext cx="1524000" cy="685800"/>
            <a:chOff x="3200400" y="1600200"/>
            <a:chExt cx="1524000" cy="685800"/>
          </a:xfrm>
        </p:grpSpPr>
        <p:pic>
          <p:nvPicPr>
            <p:cNvPr id="4110" name="Picture 5"/>
            <p:cNvPicPr>
              <a:picLocks noChangeAspect="1"/>
            </p:cNvPicPr>
            <p:nvPr/>
          </p:nvPicPr>
          <p:blipFill>
            <a:blip r:embed="rId3" cstate="print"/>
            <a:srcRect/>
            <a:stretch>
              <a:fillRect/>
            </a:stretch>
          </p:blipFill>
          <p:spPr bwMode="auto">
            <a:xfrm>
              <a:off x="3200400" y="1674446"/>
              <a:ext cx="381000" cy="459154"/>
            </a:xfrm>
            <a:prstGeom prst="rect">
              <a:avLst/>
            </a:prstGeom>
            <a:noFill/>
            <a:ln w="9525">
              <a:noFill/>
              <a:miter lim="800000"/>
              <a:headEnd/>
              <a:tailEnd/>
            </a:ln>
          </p:spPr>
        </p:pic>
        <p:pic>
          <p:nvPicPr>
            <p:cNvPr id="4111" name="Picture 59"/>
            <p:cNvPicPr>
              <a:picLocks noChangeAspect="1"/>
            </p:cNvPicPr>
            <p:nvPr/>
          </p:nvPicPr>
          <p:blipFill>
            <a:blip r:embed="rId3" cstate="print"/>
            <a:srcRect/>
            <a:stretch>
              <a:fillRect/>
            </a:stretch>
          </p:blipFill>
          <p:spPr bwMode="auto">
            <a:xfrm>
              <a:off x="3352800" y="1826846"/>
              <a:ext cx="381000" cy="459154"/>
            </a:xfrm>
            <a:prstGeom prst="rect">
              <a:avLst/>
            </a:prstGeom>
            <a:noFill/>
            <a:ln w="9525">
              <a:noFill/>
              <a:miter lim="800000"/>
              <a:headEnd/>
              <a:tailEnd/>
            </a:ln>
          </p:spPr>
        </p:pic>
        <p:pic>
          <p:nvPicPr>
            <p:cNvPr id="4112" name="Picture 60"/>
            <p:cNvPicPr>
              <a:picLocks noChangeAspect="1"/>
            </p:cNvPicPr>
            <p:nvPr/>
          </p:nvPicPr>
          <p:blipFill>
            <a:blip r:embed="rId3" cstate="print"/>
            <a:srcRect/>
            <a:stretch>
              <a:fillRect/>
            </a:stretch>
          </p:blipFill>
          <p:spPr bwMode="auto">
            <a:xfrm>
              <a:off x="3810000" y="1752600"/>
              <a:ext cx="381000" cy="459154"/>
            </a:xfrm>
            <a:prstGeom prst="rect">
              <a:avLst/>
            </a:prstGeom>
            <a:noFill/>
            <a:ln w="9525">
              <a:noFill/>
              <a:miter lim="800000"/>
              <a:headEnd/>
              <a:tailEnd/>
            </a:ln>
          </p:spPr>
        </p:pic>
        <p:pic>
          <p:nvPicPr>
            <p:cNvPr id="4113" name="Picture 61"/>
            <p:cNvPicPr>
              <a:picLocks noChangeAspect="1"/>
            </p:cNvPicPr>
            <p:nvPr/>
          </p:nvPicPr>
          <p:blipFill>
            <a:blip r:embed="rId3" cstate="print"/>
            <a:srcRect/>
            <a:stretch>
              <a:fillRect/>
            </a:stretch>
          </p:blipFill>
          <p:spPr bwMode="auto">
            <a:xfrm>
              <a:off x="4114800" y="1600200"/>
              <a:ext cx="381000" cy="459154"/>
            </a:xfrm>
            <a:prstGeom prst="rect">
              <a:avLst/>
            </a:prstGeom>
            <a:noFill/>
            <a:ln w="9525">
              <a:noFill/>
              <a:miter lim="800000"/>
              <a:headEnd/>
              <a:tailEnd/>
            </a:ln>
          </p:spPr>
        </p:pic>
        <p:pic>
          <p:nvPicPr>
            <p:cNvPr id="4114" name="Picture 62"/>
            <p:cNvPicPr>
              <a:picLocks noChangeAspect="1"/>
            </p:cNvPicPr>
            <p:nvPr/>
          </p:nvPicPr>
          <p:blipFill>
            <a:blip r:embed="rId3" cstate="print"/>
            <a:srcRect/>
            <a:stretch>
              <a:fillRect/>
            </a:stretch>
          </p:blipFill>
          <p:spPr bwMode="auto">
            <a:xfrm>
              <a:off x="4343400" y="1752600"/>
              <a:ext cx="381000" cy="459154"/>
            </a:xfrm>
            <a:prstGeom prst="rect">
              <a:avLst/>
            </a:prstGeom>
            <a:noFill/>
            <a:ln w="9525">
              <a:noFill/>
              <a:miter lim="800000"/>
              <a:headEnd/>
              <a:tailEnd/>
            </a:ln>
          </p:spPr>
        </p:pic>
        <p:pic>
          <p:nvPicPr>
            <p:cNvPr id="4115" name="Picture 63"/>
            <p:cNvPicPr>
              <a:picLocks noChangeAspect="1"/>
            </p:cNvPicPr>
            <p:nvPr/>
          </p:nvPicPr>
          <p:blipFill>
            <a:blip r:embed="rId3" cstate="print"/>
            <a:srcRect/>
            <a:stretch>
              <a:fillRect/>
            </a:stretch>
          </p:blipFill>
          <p:spPr bwMode="auto">
            <a:xfrm>
              <a:off x="3657600" y="1600200"/>
              <a:ext cx="381000" cy="459154"/>
            </a:xfrm>
            <a:prstGeom prst="rect">
              <a:avLst/>
            </a:prstGeom>
            <a:noFill/>
            <a:ln w="9525">
              <a:noFill/>
              <a:miter lim="800000"/>
              <a:headEnd/>
              <a:tailEnd/>
            </a:ln>
          </p:spPr>
        </p:pic>
      </p:grpSp>
    </p:spTree>
    <p:extLst>
      <p:ext uri="{BB962C8B-B14F-4D97-AF65-F5344CB8AC3E}">
        <p14:creationId xmlns:p14="http://schemas.microsoft.com/office/powerpoint/2010/main" val="4478856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9"/>
          <p:cNvSpPr>
            <a:spLocks noGrp="1" noChangeArrowheads="1"/>
          </p:cNvSpPr>
          <p:nvPr>
            <p:ph type="title"/>
          </p:nvPr>
        </p:nvSpPr>
        <p:spPr>
          <a:xfrm>
            <a:off x="457200" y="681846"/>
            <a:ext cx="7886700" cy="738967"/>
          </a:xfrm>
        </p:spPr>
        <p:txBody>
          <a:bodyPr/>
          <a:lstStyle/>
          <a:p>
            <a:pPr eaLnBrk="1" hangingPunct="1"/>
            <a:r>
              <a:rPr lang="en-US" altLang="en-US" dirty="0" smtClean="0">
                <a:ea typeface="ＭＳ Ｐゴシック" pitchFamily="34" charset="-128"/>
              </a:rPr>
              <a:t>Indexer steps: Token sequence</a:t>
            </a:r>
          </a:p>
        </p:txBody>
      </p:sp>
      <p:sp>
        <p:nvSpPr>
          <p:cNvPr id="5123" name="Rectangle 2"/>
          <p:cNvSpPr>
            <a:spLocks noGrp="1" noChangeArrowheads="1"/>
          </p:cNvSpPr>
          <p:nvPr>
            <p:ph idx="1"/>
          </p:nvPr>
        </p:nvSpPr>
        <p:spPr>
          <a:xfrm>
            <a:off x="457200" y="1752600"/>
            <a:ext cx="6781800" cy="914400"/>
          </a:xfrm>
        </p:spPr>
        <p:txBody>
          <a:bodyPr/>
          <a:lstStyle/>
          <a:p>
            <a:pPr eaLnBrk="1" hangingPunct="1">
              <a:lnSpc>
                <a:spcPct val="90000"/>
              </a:lnSpc>
            </a:pPr>
            <a:r>
              <a:rPr lang="en-US" altLang="en-US" sz="2200" smtClean="0">
                <a:ea typeface="ＭＳ Ｐゴシック" pitchFamily="34" charset="-128"/>
              </a:rPr>
              <a:t>Sequence of (Modified token, Document ID) pairs.</a:t>
            </a:r>
          </a:p>
        </p:txBody>
      </p:sp>
      <p:sp>
        <p:nvSpPr>
          <p:cNvPr id="5124" name="Rectangle 3"/>
          <p:cNvSpPr>
            <a:spLocks noChangeArrowheads="1"/>
          </p:cNvSpPr>
          <p:nvPr/>
        </p:nvSpPr>
        <p:spPr bwMode="auto">
          <a:xfrm>
            <a:off x="104775" y="4324350"/>
            <a:ext cx="2838450" cy="1562100"/>
          </a:xfrm>
          <a:prstGeom prst="rect">
            <a:avLst/>
          </a:prstGeom>
          <a:solidFill>
            <a:schemeClr val="accent1">
              <a:alpha val="50195"/>
            </a:schemeClr>
          </a:solidFill>
          <a:ln w="9525">
            <a:solidFill>
              <a:schemeClr val="tx1"/>
            </a:solidFill>
            <a:miter lim="800000"/>
            <a:headEnd/>
            <a:tailEnd/>
          </a:ln>
        </p:spPr>
        <p:txBody>
          <a:bodyPr wrap="none" anchor="ctr">
            <a:spAutoFit/>
          </a:bodyPr>
          <a:lstStyle/>
          <a:p>
            <a:pPr algn="ctr"/>
            <a:r>
              <a:rPr lang="en-US" altLang="en-US">
                <a:latin typeface="Arial" charset="0"/>
              </a:rPr>
              <a:t>I did enact Julius</a:t>
            </a:r>
          </a:p>
          <a:p>
            <a:pPr algn="ctr"/>
            <a:r>
              <a:rPr lang="en-US" altLang="en-US">
                <a:latin typeface="Arial" charset="0"/>
              </a:rPr>
              <a:t>Caesar I was killed </a:t>
            </a:r>
          </a:p>
          <a:p>
            <a:pPr algn="ctr"/>
            <a:r>
              <a:rPr lang="en-US" altLang="en-US">
                <a:latin typeface="Arial" charset="0"/>
              </a:rPr>
              <a:t>i’ the Capitol; </a:t>
            </a:r>
          </a:p>
          <a:p>
            <a:pPr algn="ctr"/>
            <a:r>
              <a:rPr lang="en-US" altLang="en-US">
                <a:latin typeface="Arial" charset="0"/>
              </a:rPr>
              <a:t>Brutus killed me.</a:t>
            </a:r>
          </a:p>
        </p:txBody>
      </p:sp>
      <p:sp>
        <p:nvSpPr>
          <p:cNvPr id="5125" name="Text Box 4"/>
          <p:cNvSpPr txBox="1">
            <a:spLocks noChangeArrowheads="1"/>
          </p:cNvSpPr>
          <p:nvPr/>
        </p:nvSpPr>
        <p:spPr bwMode="auto">
          <a:xfrm>
            <a:off x="1295400" y="3581400"/>
            <a:ext cx="920750" cy="457200"/>
          </a:xfrm>
          <a:prstGeom prst="rect">
            <a:avLst/>
          </a:prstGeom>
          <a:noFill/>
          <a:ln w="9525">
            <a:noFill/>
            <a:miter lim="800000"/>
            <a:headEnd/>
            <a:tailEnd/>
          </a:ln>
        </p:spPr>
        <p:txBody>
          <a:bodyPr wrap="none">
            <a:spAutoFit/>
          </a:bodyPr>
          <a:lstStyle/>
          <a:p>
            <a:r>
              <a:rPr lang="en-US" altLang="en-US" sz="2400">
                <a:latin typeface="Arial" charset="0"/>
                <a:ea typeface="ＭＳ Ｐゴシック" pitchFamily="34" charset="-128"/>
                <a:cs typeface="Arial Unicode MS" pitchFamily="34" charset="-128"/>
              </a:rPr>
              <a:t>Doc 1</a:t>
            </a:r>
          </a:p>
        </p:txBody>
      </p:sp>
      <p:sp>
        <p:nvSpPr>
          <p:cNvPr id="5126" name="Rectangle 5"/>
          <p:cNvSpPr>
            <a:spLocks noChangeArrowheads="1"/>
          </p:cNvSpPr>
          <p:nvPr/>
        </p:nvSpPr>
        <p:spPr bwMode="auto">
          <a:xfrm>
            <a:off x="3165475" y="4400550"/>
            <a:ext cx="3195638" cy="1562100"/>
          </a:xfrm>
          <a:prstGeom prst="rect">
            <a:avLst/>
          </a:prstGeom>
          <a:solidFill>
            <a:schemeClr val="accent1">
              <a:alpha val="50195"/>
            </a:schemeClr>
          </a:solidFill>
          <a:ln w="9525">
            <a:solidFill>
              <a:schemeClr val="tx1"/>
            </a:solidFill>
            <a:miter lim="800000"/>
            <a:headEnd/>
            <a:tailEnd/>
          </a:ln>
        </p:spPr>
        <p:txBody>
          <a:bodyPr wrap="none" anchor="ctr">
            <a:spAutoFit/>
          </a:bodyPr>
          <a:lstStyle/>
          <a:p>
            <a:pPr algn="ctr"/>
            <a:r>
              <a:rPr lang="en-US" altLang="en-US">
                <a:latin typeface="Arial" charset="0"/>
              </a:rPr>
              <a:t>So let it be with</a:t>
            </a:r>
          </a:p>
          <a:p>
            <a:pPr algn="ctr"/>
            <a:r>
              <a:rPr lang="en-US" altLang="en-US">
                <a:latin typeface="Arial" charset="0"/>
              </a:rPr>
              <a:t>Caesar. The noble</a:t>
            </a:r>
          </a:p>
          <a:p>
            <a:pPr algn="ctr"/>
            <a:r>
              <a:rPr lang="en-US" altLang="en-US">
                <a:latin typeface="Arial" charset="0"/>
              </a:rPr>
              <a:t>Brutus hath told you</a:t>
            </a:r>
          </a:p>
          <a:p>
            <a:pPr algn="ctr"/>
            <a:r>
              <a:rPr lang="en-US" altLang="en-US">
                <a:latin typeface="Arial" charset="0"/>
              </a:rPr>
              <a:t>Caesar was ambitious</a:t>
            </a:r>
          </a:p>
        </p:txBody>
      </p:sp>
      <p:sp>
        <p:nvSpPr>
          <p:cNvPr id="5127" name="Text Box 6"/>
          <p:cNvSpPr txBox="1">
            <a:spLocks noChangeArrowheads="1"/>
          </p:cNvSpPr>
          <p:nvPr/>
        </p:nvSpPr>
        <p:spPr bwMode="auto">
          <a:xfrm>
            <a:off x="3886200" y="3581400"/>
            <a:ext cx="920750" cy="457200"/>
          </a:xfrm>
          <a:prstGeom prst="rect">
            <a:avLst/>
          </a:prstGeom>
          <a:noFill/>
          <a:ln w="9525">
            <a:noFill/>
            <a:miter lim="800000"/>
            <a:headEnd/>
            <a:tailEnd/>
          </a:ln>
        </p:spPr>
        <p:txBody>
          <a:bodyPr wrap="none">
            <a:spAutoFit/>
          </a:bodyPr>
          <a:lstStyle/>
          <a:p>
            <a:r>
              <a:rPr lang="en-US" altLang="en-US" sz="2400">
                <a:latin typeface="Arial" charset="0"/>
                <a:ea typeface="ＭＳ Ｐゴシック" pitchFamily="34" charset="-128"/>
                <a:cs typeface="Arial Unicode MS" pitchFamily="34" charset="-128"/>
              </a:rPr>
              <a:t>Doc 2</a:t>
            </a:r>
          </a:p>
        </p:txBody>
      </p:sp>
      <p:graphicFrame>
        <p:nvGraphicFramePr>
          <p:cNvPr id="5128" name="Object 4"/>
          <p:cNvGraphicFramePr>
            <a:graphicFrameLocks noChangeAspect="1"/>
          </p:cNvGraphicFramePr>
          <p:nvPr/>
        </p:nvGraphicFramePr>
        <p:xfrm>
          <a:off x="7327900" y="1782763"/>
          <a:ext cx="1319213" cy="4929187"/>
        </p:xfrm>
        <a:graphic>
          <a:graphicData uri="http://schemas.openxmlformats.org/presentationml/2006/ole">
            <mc:AlternateContent xmlns:mc="http://schemas.openxmlformats.org/markup-compatibility/2006">
              <mc:Choice xmlns:v="urn:schemas-microsoft-com:vml" Requires="v">
                <p:oleObj spid="_x0000_s5145" name="Worksheet" r:id="rId3" imgW="2717460" imgH="10158730" progId="Excel.Sheet.8">
                  <p:embed/>
                </p:oleObj>
              </mc:Choice>
              <mc:Fallback>
                <p:oleObj name="Worksheet" r:id="rId3" imgW="2717460" imgH="10158730"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27900" y="1782763"/>
                        <a:ext cx="1319213" cy="4929187"/>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8099" dir="2700000" algn="ctr" rotWithShape="0">
                                <a:srgbClr val="000000">
                                  <a:alpha val="74997"/>
                                </a:srgbClr>
                              </a:outerShdw>
                            </a:effectLst>
                          </a14:hiddenEffects>
                        </a:ext>
                      </a:extLst>
                    </p:spPr>
                  </p:pic>
                </p:oleObj>
              </mc:Fallback>
            </mc:AlternateContent>
          </a:graphicData>
        </a:graphic>
      </p:graphicFrame>
      <p:sp>
        <p:nvSpPr>
          <p:cNvPr id="5129" name="Line 8"/>
          <p:cNvSpPr>
            <a:spLocks noChangeShapeType="1"/>
          </p:cNvSpPr>
          <p:nvPr/>
        </p:nvSpPr>
        <p:spPr bwMode="auto">
          <a:xfrm>
            <a:off x="5867400" y="3886200"/>
            <a:ext cx="1371600" cy="0"/>
          </a:xfrm>
          <a:prstGeom prst="line">
            <a:avLst/>
          </a:prstGeom>
          <a:noFill/>
          <a:ln w="76200">
            <a:solidFill>
              <a:schemeClr val="tx1"/>
            </a:solidFill>
            <a:round/>
            <a:headEnd/>
            <a:tailEnd type="triangle" w="med" len="med"/>
          </a:ln>
          <a:effectLst>
            <a:outerShdw dist="35921" dir="2700000" algn="ctr" rotWithShape="0">
              <a:schemeClr val="bg2"/>
            </a:outerShdw>
          </a:effectLst>
        </p:spPr>
        <p:txBody>
          <a:bodyPr wrap="none" anchor="ctr"/>
          <a:lstStyle/>
          <a:p>
            <a:endParaRPr lang="en-US"/>
          </a:p>
        </p:txBody>
      </p:sp>
      <p:sp>
        <p:nvSpPr>
          <p:cNvPr id="5130" name="TextBox 9"/>
          <p:cNvSpPr txBox="1">
            <a:spLocks noChangeArrowheads="1"/>
          </p:cNvSpPr>
          <p:nvPr/>
        </p:nvSpPr>
        <p:spPr bwMode="auto">
          <a:xfrm>
            <a:off x="7620000" y="-33338"/>
            <a:ext cx="968375" cy="338138"/>
          </a:xfrm>
          <a:prstGeom prst="rect">
            <a:avLst/>
          </a:prstGeom>
          <a:noFill/>
          <a:ln w="9525">
            <a:noFill/>
            <a:miter lim="800000"/>
            <a:headEnd/>
            <a:tailEnd/>
          </a:ln>
        </p:spPr>
        <p:txBody>
          <a:bodyPr wrap="none" anchor="ctr">
            <a:spAutoFit/>
          </a:bodyPr>
          <a:lstStyle/>
          <a:p>
            <a:r>
              <a:rPr lang="en-US" altLang="en-US" sz="1600">
                <a:solidFill>
                  <a:srgbClr val="FBFCFF"/>
                </a:solidFill>
                <a:latin typeface="Lucida Sans" pitchFamily="34" charset="0"/>
                <a:ea typeface="ＭＳ Ｐゴシック" pitchFamily="34" charset="-128"/>
                <a:cs typeface="Arial Unicode MS" pitchFamily="34" charset="-128"/>
              </a:rPr>
              <a:t>Sec. 1.2</a:t>
            </a:r>
          </a:p>
        </p:txBody>
      </p:sp>
    </p:spTree>
    <p:extLst>
      <p:ext uri="{BB962C8B-B14F-4D97-AF65-F5344CB8AC3E}">
        <p14:creationId xmlns:p14="http://schemas.microsoft.com/office/powerpoint/2010/main" val="27973084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
          <p:cNvSpPr>
            <a:spLocks noGrp="1" noChangeArrowheads="1"/>
          </p:cNvSpPr>
          <p:nvPr>
            <p:ph type="title"/>
          </p:nvPr>
        </p:nvSpPr>
        <p:spPr>
          <a:xfrm>
            <a:off x="376724" y="710373"/>
            <a:ext cx="7886700" cy="696913"/>
          </a:xfrm>
        </p:spPr>
        <p:txBody>
          <a:bodyPr/>
          <a:lstStyle/>
          <a:p>
            <a:pPr eaLnBrk="1" hangingPunct="1"/>
            <a:r>
              <a:rPr lang="en-US" altLang="en-US" dirty="0" smtClean="0">
                <a:ea typeface="ＭＳ Ｐゴシック" pitchFamily="34" charset="-128"/>
              </a:rPr>
              <a:t>Indexer steps: Sort</a:t>
            </a:r>
          </a:p>
        </p:txBody>
      </p:sp>
      <p:sp>
        <p:nvSpPr>
          <p:cNvPr id="38917" name="Rectangle 2"/>
          <p:cNvSpPr>
            <a:spLocks noGrp="1" noChangeArrowheads="1"/>
          </p:cNvSpPr>
          <p:nvPr>
            <p:ph idx="1"/>
          </p:nvPr>
        </p:nvSpPr>
        <p:spPr>
          <a:xfrm>
            <a:off x="457200" y="1676400"/>
            <a:ext cx="4572000" cy="609600"/>
          </a:xfrm>
        </p:spPr>
        <p:txBody>
          <a:bodyPr rtlCol="0">
            <a:normAutofit fontScale="77500" lnSpcReduction="20000"/>
          </a:bodyPr>
          <a:lstStyle/>
          <a:p>
            <a:pPr eaLnBrk="1" fontAlgn="auto" hangingPunct="1">
              <a:spcAft>
                <a:spcPts val="0"/>
              </a:spcAft>
              <a:buFont typeface="Arial"/>
              <a:buChar char="•"/>
              <a:defRPr/>
            </a:pPr>
            <a:r>
              <a:rPr lang="en-US" sz="3400">
                <a:ea typeface="ＭＳ Ｐゴシック" charset="0"/>
                <a:cs typeface="ＭＳ Ｐゴシック" charset="0"/>
              </a:rPr>
              <a:t>Sort by terms</a:t>
            </a:r>
          </a:p>
          <a:p>
            <a:pPr lvl="1" eaLnBrk="1" fontAlgn="auto" hangingPunct="1">
              <a:spcAft>
                <a:spcPts val="0"/>
              </a:spcAft>
              <a:buFont typeface="Arial"/>
              <a:buChar char="–"/>
              <a:defRPr/>
            </a:pPr>
            <a:r>
              <a:rPr lang="en-US" sz="1800">
                <a:ea typeface="ＭＳ Ｐゴシック" charset="0"/>
                <a:cs typeface="ＭＳ Ｐゴシック" charset="0"/>
              </a:rPr>
              <a:t>And then docID </a:t>
            </a:r>
          </a:p>
        </p:txBody>
      </p:sp>
      <p:graphicFrame>
        <p:nvGraphicFramePr>
          <p:cNvPr id="6148" name="Object 2"/>
          <p:cNvGraphicFramePr>
            <a:graphicFrameLocks noChangeAspect="1"/>
          </p:cNvGraphicFramePr>
          <p:nvPr/>
        </p:nvGraphicFramePr>
        <p:xfrm>
          <a:off x="7562850" y="1782763"/>
          <a:ext cx="1217613" cy="4922837"/>
        </p:xfrm>
        <a:graphic>
          <a:graphicData uri="http://schemas.openxmlformats.org/presentationml/2006/ole">
            <mc:AlternateContent xmlns:mc="http://schemas.openxmlformats.org/markup-compatibility/2006">
              <mc:Choice xmlns:v="urn:schemas-microsoft-com:vml" Requires="v">
                <p:oleObj spid="_x0000_s6192" name="Worksheet" r:id="rId3" imgW="2717460" imgH="10844444" progId="Excel.Sheet.8">
                  <p:embed/>
                </p:oleObj>
              </mc:Choice>
              <mc:Fallback>
                <p:oleObj name="Worksheet" r:id="rId3" imgW="2717460" imgH="10844444"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62850" y="1782763"/>
                        <a:ext cx="1217613" cy="4922837"/>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8099" dir="2700000" algn="ctr" rotWithShape="0">
                                <a:srgbClr val="000000">
                                  <a:alpha val="74997"/>
                                </a:srgbClr>
                              </a:outerShdw>
                            </a:effectLst>
                          </a14:hiddenEffects>
                        </a:ext>
                      </a:extLst>
                    </p:spPr>
                  </p:pic>
                </p:oleObj>
              </mc:Fallback>
            </mc:AlternateContent>
          </a:graphicData>
        </a:graphic>
      </p:graphicFrame>
      <p:sp>
        <p:nvSpPr>
          <p:cNvPr id="6149" name="Line 4"/>
          <p:cNvSpPr>
            <a:spLocks noChangeShapeType="1"/>
          </p:cNvSpPr>
          <p:nvPr/>
        </p:nvSpPr>
        <p:spPr bwMode="auto">
          <a:xfrm>
            <a:off x="7162800" y="3886200"/>
            <a:ext cx="381000" cy="0"/>
          </a:xfrm>
          <a:prstGeom prst="line">
            <a:avLst/>
          </a:prstGeom>
          <a:noFill/>
          <a:ln w="76200">
            <a:solidFill>
              <a:schemeClr val="tx1"/>
            </a:solidFill>
            <a:round/>
            <a:headEnd/>
            <a:tailEnd type="triangle" w="med" len="med"/>
          </a:ln>
        </p:spPr>
        <p:txBody>
          <a:bodyPr wrap="none" anchor="ctr"/>
          <a:lstStyle/>
          <a:p>
            <a:endParaRPr lang="en-US"/>
          </a:p>
        </p:txBody>
      </p:sp>
      <p:graphicFrame>
        <p:nvGraphicFramePr>
          <p:cNvPr id="6150" name="Object 3"/>
          <p:cNvGraphicFramePr>
            <a:graphicFrameLocks noChangeAspect="1"/>
          </p:cNvGraphicFramePr>
          <p:nvPr/>
        </p:nvGraphicFramePr>
        <p:xfrm>
          <a:off x="5880100" y="1733550"/>
          <a:ext cx="1352550" cy="5045075"/>
        </p:xfrm>
        <a:graphic>
          <a:graphicData uri="http://schemas.openxmlformats.org/presentationml/2006/ole">
            <mc:AlternateContent xmlns:mc="http://schemas.openxmlformats.org/markup-compatibility/2006">
              <mc:Choice xmlns:v="urn:schemas-microsoft-com:vml" Requires="v">
                <p:oleObj spid="_x0000_s6193" name="Worksheet" r:id="rId5" imgW="2717460" imgH="10082540" progId="Excel.Sheet.8">
                  <p:embed/>
                </p:oleObj>
              </mc:Choice>
              <mc:Fallback>
                <p:oleObj name="Worksheet" r:id="rId5" imgW="2717460" imgH="10082540" progId="Excel.Shee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80100" y="1733550"/>
                        <a:ext cx="1352550" cy="5045075"/>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8099" dir="2700000" algn="ctr" rotWithShape="0">
                                <a:srgbClr val="000000">
                                  <a:alpha val="74997"/>
                                </a:srgbClr>
                              </a:outerShdw>
                            </a:effectLst>
                          </a14:hiddenEffects>
                        </a:ext>
                      </a:extLst>
                    </p:spPr>
                  </p:pic>
                </p:oleObj>
              </mc:Fallback>
            </mc:AlternateContent>
          </a:graphicData>
        </a:graphic>
      </p:graphicFrame>
      <p:sp>
        <p:nvSpPr>
          <p:cNvPr id="6151" name="AutoShape 7"/>
          <p:cNvSpPr>
            <a:spLocks noChangeArrowheads="1"/>
          </p:cNvSpPr>
          <p:nvPr/>
        </p:nvSpPr>
        <p:spPr bwMode="auto">
          <a:xfrm>
            <a:off x="914400" y="3124200"/>
            <a:ext cx="2932113" cy="781050"/>
          </a:xfrm>
          <a:prstGeom prst="upArrowCallout">
            <a:avLst>
              <a:gd name="adj1" fmla="val 105218"/>
              <a:gd name="adj2" fmla="val 105235"/>
              <a:gd name="adj3" fmla="val 16667"/>
              <a:gd name="adj4" fmla="val 66667"/>
            </a:avLst>
          </a:prstGeom>
          <a:solidFill>
            <a:srgbClr val="83ADC1"/>
          </a:solidFill>
          <a:ln w="9525">
            <a:solidFill>
              <a:schemeClr val="tx1"/>
            </a:solidFill>
            <a:miter lim="800000"/>
            <a:headEnd/>
            <a:tailEnd/>
          </a:ln>
        </p:spPr>
        <p:txBody>
          <a:bodyPr wrap="none" anchor="ctr">
            <a:spAutoFit/>
          </a:bodyPr>
          <a:lstStyle/>
          <a:p>
            <a:pPr algn="ctr"/>
            <a:r>
              <a:rPr lang="en-US" altLang="en-US" sz="2800" b="1"/>
              <a:t>Core indexing step</a:t>
            </a:r>
          </a:p>
        </p:txBody>
      </p:sp>
      <p:sp>
        <p:nvSpPr>
          <p:cNvPr id="6152" name="TextBox 7"/>
          <p:cNvSpPr txBox="1">
            <a:spLocks noChangeArrowheads="1"/>
          </p:cNvSpPr>
          <p:nvPr/>
        </p:nvSpPr>
        <p:spPr bwMode="auto">
          <a:xfrm>
            <a:off x="7620000" y="-33338"/>
            <a:ext cx="968375" cy="338138"/>
          </a:xfrm>
          <a:prstGeom prst="rect">
            <a:avLst/>
          </a:prstGeom>
          <a:noFill/>
          <a:ln w="9525">
            <a:noFill/>
            <a:miter lim="800000"/>
            <a:headEnd/>
            <a:tailEnd/>
          </a:ln>
        </p:spPr>
        <p:txBody>
          <a:bodyPr wrap="none" anchor="ctr">
            <a:spAutoFit/>
          </a:bodyPr>
          <a:lstStyle/>
          <a:p>
            <a:r>
              <a:rPr lang="en-US" altLang="en-US" sz="1600">
                <a:solidFill>
                  <a:srgbClr val="FBFCFF"/>
                </a:solidFill>
                <a:latin typeface="Lucida Sans" pitchFamily="34" charset="0"/>
                <a:ea typeface="ＭＳ Ｐゴシック" pitchFamily="34" charset="-128"/>
                <a:cs typeface="Arial Unicode MS" pitchFamily="34" charset="-128"/>
              </a:rPr>
              <a:t>Sec. 1.2</a:t>
            </a:r>
          </a:p>
        </p:txBody>
      </p:sp>
    </p:spTree>
    <p:extLst>
      <p:ext uri="{BB962C8B-B14F-4D97-AF65-F5344CB8AC3E}">
        <p14:creationId xmlns:p14="http://schemas.microsoft.com/office/powerpoint/2010/main" val="519156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5"/>
          <p:cNvSpPr>
            <a:spLocks noGrp="1" noChangeArrowheads="1"/>
          </p:cNvSpPr>
          <p:nvPr>
            <p:ph type="title"/>
          </p:nvPr>
        </p:nvSpPr>
        <p:spPr>
          <a:xfrm>
            <a:off x="483637" y="713790"/>
            <a:ext cx="8229600" cy="664029"/>
          </a:xfrm>
        </p:spPr>
        <p:txBody>
          <a:bodyPr rtlCol="0">
            <a:normAutofit/>
          </a:bodyPr>
          <a:lstStyle/>
          <a:p>
            <a:pPr eaLnBrk="1" fontAlgn="auto" hangingPunct="1">
              <a:spcAft>
                <a:spcPts val="0"/>
              </a:spcAft>
              <a:defRPr/>
            </a:pPr>
            <a:r>
              <a:rPr lang="en-US" dirty="0">
                <a:ea typeface="ＭＳ Ｐゴシック" charset="0"/>
                <a:cs typeface="ＭＳ Ｐゴシック" charset="0"/>
              </a:rPr>
              <a:t>Indexer steps: Dictionary &amp; Postings</a:t>
            </a:r>
          </a:p>
        </p:txBody>
      </p:sp>
      <p:sp>
        <p:nvSpPr>
          <p:cNvPr id="39940" name="Rectangle 2"/>
          <p:cNvSpPr>
            <a:spLocks noGrp="1" noChangeArrowheads="1"/>
          </p:cNvSpPr>
          <p:nvPr>
            <p:ph idx="1"/>
          </p:nvPr>
        </p:nvSpPr>
        <p:spPr>
          <a:xfrm>
            <a:off x="228600" y="1676400"/>
            <a:ext cx="3429000" cy="2590800"/>
          </a:xfrm>
        </p:spPr>
        <p:txBody>
          <a:bodyPr rtlCol="0">
            <a:normAutofit lnSpcReduction="10000"/>
          </a:bodyPr>
          <a:lstStyle/>
          <a:p>
            <a:pPr eaLnBrk="1" fontAlgn="auto" hangingPunct="1">
              <a:lnSpc>
                <a:spcPct val="90000"/>
              </a:lnSpc>
              <a:spcAft>
                <a:spcPts val="0"/>
              </a:spcAft>
              <a:buFont typeface="Arial"/>
              <a:buChar char="•"/>
              <a:defRPr/>
            </a:pPr>
            <a:r>
              <a:rPr lang="en-US">
                <a:ea typeface="ＭＳ Ｐゴシック" charset="0"/>
                <a:cs typeface="ＭＳ Ｐゴシック" charset="0"/>
              </a:rPr>
              <a:t>Multiple term entries in a single document are merged.</a:t>
            </a:r>
          </a:p>
          <a:p>
            <a:pPr eaLnBrk="1" fontAlgn="auto" hangingPunct="1">
              <a:lnSpc>
                <a:spcPct val="90000"/>
              </a:lnSpc>
              <a:spcAft>
                <a:spcPts val="0"/>
              </a:spcAft>
              <a:buFont typeface="Arial"/>
              <a:buChar char="•"/>
              <a:defRPr/>
            </a:pPr>
            <a:r>
              <a:rPr lang="en-US">
                <a:ea typeface="ＭＳ Ｐゴシック" charset="0"/>
                <a:cs typeface="ＭＳ Ｐゴシック" charset="0"/>
              </a:rPr>
              <a:t>Split into Dictionary and Postings</a:t>
            </a:r>
          </a:p>
          <a:p>
            <a:pPr eaLnBrk="1" fontAlgn="auto" hangingPunct="1">
              <a:lnSpc>
                <a:spcPct val="90000"/>
              </a:lnSpc>
              <a:spcAft>
                <a:spcPts val="0"/>
              </a:spcAft>
              <a:buFont typeface="Arial"/>
              <a:buChar char="•"/>
              <a:defRPr/>
            </a:pPr>
            <a:r>
              <a:rPr lang="en-US">
                <a:ea typeface="ＭＳ Ｐゴシック" charset="0"/>
                <a:cs typeface="ＭＳ Ｐゴシック" charset="0"/>
              </a:rPr>
              <a:t>Doc. frequency information is added.</a:t>
            </a:r>
          </a:p>
        </p:txBody>
      </p:sp>
      <p:sp>
        <p:nvSpPr>
          <p:cNvPr id="7172" name="Line 4"/>
          <p:cNvSpPr>
            <a:spLocks noChangeShapeType="1"/>
          </p:cNvSpPr>
          <p:nvPr/>
        </p:nvSpPr>
        <p:spPr bwMode="auto">
          <a:xfrm>
            <a:off x="5334000" y="3657600"/>
            <a:ext cx="685800" cy="0"/>
          </a:xfrm>
          <a:prstGeom prst="line">
            <a:avLst/>
          </a:prstGeom>
          <a:noFill/>
          <a:ln w="76200">
            <a:solidFill>
              <a:schemeClr val="tx1"/>
            </a:solidFill>
            <a:round/>
            <a:headEnd/>
            <a:tailEnd type="triangle" w="med" len="med"/>
          </a:ln>
        </p:spPr>
        <p:txBody>
          <a:bodyPr wrap="none" anchor="ctr"/>
          <a:lstStyle/>
          <a:p>
            <a:endParaRPr lang="en-US"/>
          </a:p>
        </p:txBody>
      </p:sp>
      <p:graphicFrame>
        <p:nvGraphicFramePr>
          <p:cNvPr id="7173" name="Object 35"/>
          <p:cNvGraphicFramePr>
            <a:graphicFrameLocks noChangeAspect="1"/>
          </p:cNvGraphicFramePr>
          <p:nvPr/>
        </p:nvGraphicFramePr>
        <p:xfrm>
          <a:off x="3962400" y="1827213"/>
          <a:ext cx="1217613" cy="4921250"/>
        </p:xfrm>
        <a:graphic>
          <a:graphicData uri="http://schemas.openxmlformats.org/presentationml/2006/ole">
            <mc:AlternateContent xmlns:mc="http://schemas.openxmlformats.org/markup-compatibility/2006">
              <mc:Choice xmlns:v="urn:schemas-microsoft-com:vml" Requires="v">
                <p:oleObj spid="_x0000_s7193" name="Worksheet" r:id="rId3" imgW="2717460" imgH="10844444" progId="Excel.Sheet.8">
                  <p:embed/>
                </p:oleObj>
              </mc:Choice>
              <mc:Fallback>
                <p:oleObj name="Worksheet" r:id="rId3" imgW="2717460" imgH="10844444"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62400" y="1827213"/>
                        <a:ext cx="1217613" cy="4921250"/>
                      </a:xfrm>
                      <a:prstGeom prst="rect">
                        <a:avLst/>
                      </a:prstGeom>
                      <a:noFill/>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8099" dir="2700000" algn="ctr" rotWithShape="0">
                                <a:srgbClr val="000000">
                                  <a:alpha val="74997"/>
                                </a:srgbClr>
                              </a:outerShdw>
                            </a:effectLst>
                          </a14:hiddenEffects>
                        </a:ext>
                      </a:extLst>
                    </p:spPr>
                  </p:pic>
                </p:oleObj>
              </mc:Fallback>
            </mc:AlternateContent>
          </a:graphicData>
        </a:graphic>
      </p:graphicFrame>
      <p:sp>
        <p:nvSpPr>
          <p:cNvPr id="113671" name="AutoShape 7"/>
          <p:cNvSpPr>
            <a:spLocks noChangeArrowheads="1"/>
          </p:cNvSpPr>
          <p:nvPr/>
        </p:nvSpPr>
        <p:spPr bwMode="auto">
          <a:xfrm>
            <a:off x="685800" y="4648200"/>
            <a:ext cx="2317750" cy="1241425"/>
          </a:xfrm>
          <a:prstGeom prst="upArrowCallout">
            <a:avLst>
              <a:gd name="adj1" fmla="val 57860"/>
              <a:gd name="adj2" fmla="val 57860"/>
              <a:gd name="adj3" fmla="val 16667"/>
              <a:gd name="adj4" fmla="val 66667"/>
            </a:avLst>
          </a:prstGeom>
          <a:solidFill>
            <a:srgbClr val="83ADC1"/>
          </a:solidFill>
          <a:ln w="9525">
            <a:solidFill>
              <a:schemeClr val="tx1"/>
            </a:solidFill>
            <a:miter lim="800000"/>
            <a:headEnd/>
            <a:tailEnd/>
          </a:ln>
        </p:spPr>
        <p:txBody>
          <a:bodyPr wrap="none" anchor="ctr">
            <a:spAutoFit/>
          </a:bodyPr>
          <a:lstStyle/>
          <a:p>
            <a:pPr algn="ctr"/>
            <a:r>
              <a:rPr lang="en-US" altLang="en-US">
                <a:ea typeface="Arial Unicode MS" pitchFamily="34" charset="-128"/>
                <a:cs typeface="Arial Unicode MS" pitchFamily="34" charset="-128"/>
              </a:rPr>
              <a:t>Why frequency?</a:t>
            </a:r>
          </a:p>
          <a:p>
            <a:pPr algn="ctr"/>
            <a:r>
              <a:rPr lang="en-US" altLang="en-US">
                <a:ea typeface="Arial Unicode MS" pitchFamily="34" charset="-128"/>
                <a:cs typeface="Arial Unicode MS" pitchFamily="34" charset="-128"/>
              </a:rPr>
              <a:t>Will discuss later.</a:t>
            </a:r>
          </a:p>
        </p:txBody>
      </p:sp>
      <p:sp>
        <p:nvSpPr>
          <p:cNvPr id="7175" name="TextBox 7"/>
          <p:cNvSpPr txBox="1">
            <a:spLocks noChangeArrowheads="1"/>
          </p:cNvSpPr>
          <p:nvPr/>
        </p:nvSpPr>
        <p:spPr bwMode="auto">
          <a:xfrm>
            <a:off x="7620000" y="-33338"/>
            <a:ext cx="968375" cy="338138"/>
          </a:xfrm>
          <a:prstGeom prst="rect">
            <a:avLst/>
          </a:prstGeom>
          <a:noFill/>
          <a:ln w="9525">
            <a:noFill/>
            <a:miter lim="800000"/>
            <a:headEnd/>
            <a:tailEnd/>
          </a:ln>
        </p:spPr>
        <p:txBody>
          <a:bodyPr wrap="none" anchor="ctr">
            <a:spAutoFit/>
          </a:bodyPr>
          <a:lstStyle/>
          <a:p>
            <a:r>
              <a:rPr lang="en-US" altLang="en-US" sz="1600">
                <a:solidFill>
                  <a:srgbClr val="FBFCFF"/>
                </a:solidFill>
                <a:latin typeface="Lucida Sans" pitchFamily="34" charset="0"/>
                <a:ea typeface="ＭＳ Ｐゴシック" pitchFamily="34" charset="-128"/>
                <a:cs typeface="Arial Unicode MS" pitchFamily="34" charset="-128"/>
              </a:rPr>
              <a:t>Sec. 1.2</a:t>
            </a:r>
          </a:p>
        </p:txBody>
      </p:sp>
      <p:pic>
        <p:nvPicPr>
          <p:cNvPr id="7176" name="Picture 8"/>
          <p:cNvPicPr>
            <a:picLocks noChangeAspect="1"/>
          </p:cNvPicPr>
          <p:nvPr/>
        </p:nvPicPr>
        <p:blipFill>
          <a:blip r:embed="rId5" cstate="print"/>
          <a:srcRect/>
          <a:stretch>
            <a:fillRect/>
          </a:stretch>
        </p:blipFill>
        <p:spPr bwMode="auto">
          <a:xfrm>
            <a:off x="6172200" y="1600200"/>
            <a:ext cx="2801938" cy="5105400"/>
          </a:xfrm>
          <a:prstGeom prst="rect">
            <a:avLst/>
          </a:prstGeom>
          <a:noFill/>
          <a:ln w="9525">
            <a:noFill/>
            <a:miter lim="800000"/>
            <a:headEnd/>
            <a:tailEnd/>
          </a:ln>
        </p:spPr>
      </p:pic>
    </p:spTree>
    <p:extLst>
      <p:ext uri="{BB962C8B-B14F-4D97-AF65-F5344CB8AC3E}">
        <p14:creationId xmlns:p14="http://schemas.microsoft.com/office/powerpoint/2010/main" val="1882145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1367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71" grpId="0" animBg="1"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37"/>
          <p:cNvPicPr>
            <a:picLocks noChangeAspect="1"/>
          </p:cNvPicPr>
          <p:nvPr/>
        </p:nvPicPr>
        <p:blipFill>
          <a:blip r:embed="rId2" cstate="print"/>
          <a:srcRect/>
          <a:stretch>
            <a:fillRect/>
          </a:stretch>
        </p:blipFill>
        <p:spPr bwMode="auto">
          <a:xfrm>
            <a:off x="2667000" y="1524000"/>
            <a:ext cx="2801938" cy="5105400"/>
          </a:xfrm>
          <a:prstGeom prst="rect">
            <a:avLst/>
          </a:prstGeom>
          <a:noFill/>
          <a:ln w="9525">
            <a:noFill/>
            <a:miter lim="800000"/>
            <a:headEnd/>
            <a:tailEnd/>
          </a:ln>
        </p:spPr>
      </p:pic>
      <p:sp>
        <p:nvSpPr>
          <p:cNvPr id="8195" name="Rectangle 30"/>
          <p:cNvSpPr>
            <a:spLocks noGrp="1" noChangeArrowheads="1"/>
          </p:cNvSpPr>
          <p:nvPr>
            <p:ph type="title"/>
          </p:nvPr>
        </p:nvSpPr>
        <p:spPr>
          <a:xfrm>
            <a:off x="488691" y="641988"/>
            <a:ext cx="7886700" cy="757628"/>
          </a:xfrm>
        </p:spPr>
        <p:txBody>
          <a:bodyPr/>
          <a:lstStyle/>
          <a:p>
            <a:pPr eaLnBrk="1" hangingPunct="1">
              <a:lnSpc>
                <a:spcPct val="80000"/>
              </a:lnSpc>
            </a:pPr>
            <a:r>
              <a:rPr lang="en-US" altLang="en-US" dirty="0" smtClean="0">
                <a:ea typeface="ＭＳ Ｐゴシック" pitchFamily="34" charset="-128"/>
              </a:rPr>
              <a:t>Where do we pay in storage?</a:t>
            </a:r>
          </a:p>
        </p:txBody>
      </p:sp>
      <p:sp>
        <p:nvSpPr>
          <p:cNvPr id="8196" name="Slide Number Placeholder 5"/>
          <p:cNvSpPr>
            <a:spLocks noGrp="1"/>
          </p:cNvSpPr>
          <p:nvPr>
            <p:ph type="sldNum" sz="quarter" idx="4294967295"/>
          </p:nvPr>
        </p:nvSpPr>
        <p:spPr bwMode="auto">
          <a:xfrm>
            <a:off x="6553200" y="6356350"/>
            <a:ext cx="2133600" cy="365125"/>
          </a:xfrm>
          <a:prstGeom prst="rect">
            <a:avLst/>
          </a:prstGeom>
          <a:noFill/>
          <a:ln>
            <a:miter lim="800000"/>
            <a:headEnd/>
            <a:tailEnd/>
          </a:ln>
        </p:spPr>
        <p:txBody>
          <a:bodyPr wrap="square" numCol="1" anchorCtr="0" compatLnSpc="1">
            <a:prstTxWarp prst="textNoShape">
              <a:avLst/>
            </a:prstTxWarp>
          </a:bodyPr>
          <a:lstStyle/>
          <a:p>
            <a:pPr algn="r" fontAlgn="base">
              <a:spcBef>
                <a:spcPct val="0"/>
              </a:spcBef>
              <a:spcAft>
                <a:spcPct val="0"/>
              </a:spcAft>
            </a:pPr>
            <a:fld id="{C2B15CA4-AE20-4596-9E83-4213FA4EEFD3}" type="slidenum">
              <a:rPr lang="en-US" altLang="en-US" sz="1200" smtClean="0">
                <a:solidFill>
                  <a:srgbClr val="898989"/>
                </a:solidFill>
                <a:ea typeface="ＭＳ Ｐゴシック" pitchFamily="34" charset="-128"/>
                <a:cs typeface="Arial Unicode MS" pitchFamily="34" charset="-128"/>
              </a:rPr>
              <a:pPr algn="r" fontAlgn="base">
                <a:spcBef>
                  <a:spcPct val="0"/>
                </a:spcBef>
                <a:spcAft>
                  <a:spcPct val="0"/>
                </a:spcAft>
              </a:pPr>
              <a:t>9</a:t>
            </a:fld>
            <a:endParaRPr lang="en-US" altLang="en-US" sz="1200" dirty="0" smtClean="0">
              <a:solidFill>
                <a:srgbClr val="898989"/>
              </a:solidFill>
              <a:ea typeface="ＭＳ Ｐゴシック" pitchFamily="34" charset="-128"/>
              <a:cs typeface="Arial Unicode MS" pitchFamily="34" charset="-128"/>
            </a:endParaRPr>
          </a:p>
        </p:txBody>
      </p:sp>
      <p:sp>
        <p:nvSpPr>
          <p:cNvPr id="40965" name="AutoShape 32"/>
          <p:cNvSpPr>
            <a:spLocks noChangeArrowheads="1"/>
          </p:cNvSpPr>
          <p:nvPr/>
        </p:nvSpPr>
        <p:spPr bwMode="auto">
          <a:xfrm>
            <a:off x="4191000" y="5715000"/>
            <a:ext cx="1189038" cy="914400"/>
          </a:xfrm>
          <a:prstGeom prst="upArrowCallout">
            <a:avLst>
              <a:gd name="adj1" fmla="val 32509"/>
              <a:gd name="adj2" fmla="val 32509"/>
              <a:gd name="adj3" fmla="val 16667"/>
              <a:gd name="adj4" fmla="val 66667"/>
            </a:avLst>
          </a:prstGeom>
          <a:solidFill>
            <a:schemeClr val="accent1">
              <a:alpha val="50195"/>
            </a:schemeClr>
          </a:solidFill>
          <a:ln w="9525">
            <a:solidFill>
              <a:schemeClr val="tx1"/>
            </a:solidFill>
            <a:miter lim="800000"/>
            <a:headEnd/>
            <a:tailEnd/>
          </a:ln>
        </p:spPr>
        <p:txBody>
          <a:bodyPr wrap="none" anchor="ctr"/>
          <a:lstStyle/>
          <a:p>
            <a:pPr algn="ctr"/>
            <a:r>
              <a:rPr lang="en-US" altLang="en-US">
                <a:latin typeface="Arial" charset="0"/>
              </a:rPr>
              <a:t>Pointers</a:t>
            </a:r>
          </a:p>
        </p:txBody>
      </p:sp>
      <p:sp>
        <p:nvSpPr>
          <p:cNvPr id="39945" name="AutoShape 33"/>
          <p:cNvSpPr>
            <a:spLocks noChangeArrowheads="1"/>
          </p:cNvSpPr>
          <p:nvPr/>
        </p:nvSpPr>
        <p:spPr bwMode="auto">
          <a:xfrm>
            <a:off x="990600" y="2890838"/>
            <a:ext cx="1600200" cy="1200150"/>
          </a:xfrm>
          <a:prstGeom prst="rightArrowCallout">
            <a:avLst>
              <a:gd name="adj1" fmla="val 25000"/>
              <a:gd name="adj2" fmla="val 25000"/>
              <a:gd name="adj3" fmla="val 37500"/>
              <a:gd name="adj4" fmla="val 66667"/>
            </a:avLst>
          </a:prstGeom>
          <a:solidFill>
            <a:schemeClr val="accent1">
              <a:alpha val="50195"/>
            </a:schemeClr>
          </a:solidFill>
          <a:ln w="9525">
            <a:solidFill>
              <a:schemeClr val="tx1"/>
            </a:solidFill>
            <a:miter lim="800000"/>
            <a:headEnd/>
            <a:tailEnd/>
          </a:ln>
        </p:spPr>
        <p:txBody>
          <a:bodyPr anchor="ctr">
            <a:spAutoFit/>
          </a:bodyPr>
          <a:lstStyle/>
          <a:p>
            <a:pPr algn="ctr"/>
            <a:r>
              <a:rPr lang="en-US" altLang="en-US"/>
              <a:t>Terms and counts</a:t>
            </a:r>
          </a:p>
        </p:txBody>
      </p:sp>
      <p:sp>
        <p:nvSpPr>
          <p:cNvPr id="115746" name="Text Box 34"/>
          <p:cNvSpPr txBox="1">
            <a:spLocks noChangeArrowheads="1"/>
          </p:cNvSpPr>
          <p:nvPr/>
        </p:nvSpPr>
        <p:spPr bwMode="auto">
          <a:xfrm>
            <a:off x="5867400" y="3124200"/>
            <a:ext cx="2819400" cy="2728952"/>
          </a:xfrm>
          <a:prstGeom prst="rect">
            <a:avLst/>
          </a:prstGeom>
          <a:solidFill>
            <a:srgbClr val="C0504D"/>
          </a:solidFill>
          <a:ln w="9525">
            <a:noFill/>
            <a:miter lim="800000"/>
            <a:headEnd/>
            <a:tailEnd/>
          </a:ln>
        </p:spPr>
        <p:txBody>
          <a:bodyPr wrap="square">
            <a:spAutoFit/>
          </a:bodyPr>
          <a:lstStyle>
            <a:lvl1pPr eaLnBrk="0" hangingPunct="0">
              <a:defRPr sz="2400">
                <a:solidFill>
                  <a:schemeClr val="tx1"/>
                </a:solidFill>
                <a:latin typeface="Lucida Sans" charset="0"/>
                <a:ea typeface="ＭＳ Ｐゴシック" charset="0"/>
                <a:cs typeface="Arial Unicode MS" charset="0"/>
              </a:defRPr>
            </a:lvl1pPr>
            <a:lvl2pPr marL="37931725" indent="-37474525" eaLnBrk="0" hangingPunct="0">
              <a:defRPr sz="2400">
                <a:solidFill>
                  <a:schemeClr val="tx1"/>
                </a:solidFill>
                <a:latin typeface="Lucida Sans" charset="0"/>
                <a:ea typeface="Arial Unicode MS" charset="0"/>
                <a:cs typeface="Arial Unicode MS" charset="0"/>
              </a:defRPr>
            </a:lvl2pPr>
            <a:lvl3pPr eaLnBrk="0" hangingPunct="0">
              <a:defRPr sz="2400">
                <a:solidFill>
                  <a:schemeClr val="tx1"/>
                </a:solidFill>
                <a:latin typeface="Lucida Sans" charset="0"/>
                <a:ea typeface="Arial Unicode MS" charset="0"/>
                <a:cs typeface="Arial Unicode MS" charset="0"/>
              </a:defRPr>
            </a:lvl3pPr>
            <a:lvl4pPr eaLnBrk="0" hangingPunct="0">
              <a:defRPr sz="2400">
                <a:solidFill>
                  <a:schemeClr val="tx1"/>
                </a:solidFill>
                <a:latin typeface="Lucida Sans" charset="0"/>
                <a:ea typeface="Arial Unicode MS" charset="0"/>
                <a:cs typeface="Arial Unicode MS" charset="0"/>
              </a:defRPr>
            </a:lvl4pPr>
            <a:lvl5pPr eaLnBrk="0" hangingPunct="0">
              <a:defRPr sz="2400">
                <a:solidFill>
                  <a:schemeClr val="tx1"/>
                </a:solidFill>
                <a:latin typeface="Lucida Sans" charset="0"/>
                <a:ea typeface="Arial Unicode MS" charset="0"/>
                <a:cs typeface="Arial Unicode MS" charset="0"/>
              </a:defRPr>
            </a:lvl5pPr>
            <a:lvl6pPr marL="457200" eaLnBrk="0" fontAlgn="base" hangingPunct="0">
              <a:spcBef>
                <a:spcPct val="0"/>
              </a:spcBef>
              <a:spcAft>
                <a:spcPct val="0"/>
              </a:spcAft>
              <a:defRPr sz="2400">
                <a:solidFill>
                  <a:schemeClr val="tx1"/>
                </a:solidFill>
                <a:latin typeface="Lucida Sans" charset="0"/>
                <a:ea typeface="Arial Unicode MS" charset="0"/>
                <a:cs typeface="Arial Unicode MS" charset="0"/>
              </a:defRPr>
            </a:lvl6pPr>
            <a:lvl7pPr marL="914400" eaLnBrk="0" fontAlgn="base" hangingPunct="0">
              <a:spcBef>
                <a:spcPct val="0"/>
              </a:spcBef>
              <a:spcAft>
                <a:spcPct val="0"/>
              </a:spcAft>
              <a:defRPr sz="2400">
                <a:solidFill>
                  <a:schemeClr val="tx1"/>
                </a:solidFill>
                <a:latin typeface="Lucida Sans" charset="0"/>
                <a:ea typeface="Arial Unicode MS" charset="0"/>
                <a:cs typeface="Arial Unicode MS" charset="0"/>
              </a:defRPr>
            </a:lvl7pPr>
            <a:lvl8pPr marL="1371600" eaLnBrk="0" fontAlgn="base" hangingPunct="0">
              <a:spcBef>
                <a:spcPct val="0"/>
              </a:spcBef>
              <a:spcAft>
                <a:spcPct val="0"/>
              </a:spcAft>
              <a:defRPr sz="2400">
                <a:solidFill>
                  <a:schemeClr val="tx1"/>
                </a:solidFill>
                <a:latin typeface="Lucida Sans" charset="0"/>
                <a:ea typeface="Arial Unicode MS" charset="0"/>
                <a:cs typeface="Arial Unicode MS" charset="0"/>
              </a:defRPr>
            </a:lvl8pPr>
            <a:lvl9pPr marL="1828800" eaLnBrk="0" fontAlgn="base" hangingPunct="0">
              <a:spcBef>
                <a:spcPct val="0"/>
              </a:spcBef>
              <a:spcAft>
                <a:spcPct val="0"/>
              </a:spcAft>
              <a:defRPr sz="2400">
                <a:solidFill>
                  <a:schemeClr val="tx1"/>
                </a:solidFill>
                <a:latin typeface="Lucida Sans" charset="0"/>
                <a:ea typeface="Arial Unicode MS" charset="0"/>
                <a:cs typeface="Arial Unicode MS" charset="0"/>
              </a:defRPr>
            </a:lvl9pPr>
          </a:lstStyle>
          <a:p>
            <a:pPr eaLnBrk="1" fontAlgn="auto" hangingPunct="1">
              <a:spcBef>
                <a:spcPct val="50000"/>
              </a:spcBef>
              <a:spcAft>
                <a:spcPts val="0"/>
              </a:spcAft>
              <a:defRPr/>
            </a:pPr>
            <a:r>
              <a:rPr lang="en-US" dirty="0" smtClean="0">
                <a:latin typeface="+mn-lt"/>
              </a:rPr>
              <a:t>IR system implementation</a:t>
            </a:r>
            <a:endParaRPr lang="en-US" dirty="0">
              <a:latin typeface="+mn-lt"/>
            </a:endParaRPr>
          </a:p>
          <a:p>
            <a:pPr marL="434340" indent="-342900" eaLnBrk="1" fontAlgn="auto" hangingPunct="1">
              <a:spcBef>
                <a:spcPts val="238"/>
              </a:spcBef>
              <a:spcAft>
                <a:spcPts val="0"/>
              </a:spcAft>
              <a:buFont typeface="Arial"/>
              <a:buChar char="•"/>
              <a:defRPr/>
            </a:pPr>
            <a:r>
              <a:rPr lang="en-US" dirty="0">
                <a:latin typeface="+mn-lt"/>
              </a:rPr>
              <a:t>How do we index efficiently?</a:t>
            </a:r>
          </a:p>
          <a:p>
            <a:pPr marL="434340" indent="-342900" eaLnBrk="1" fontAlgn="auto" hangingPunct="1">
              <a:spcBef>
                <a:spcPts val="238"/>
              </a:spcBef>
              <a:spcAft>
                <a:spcPts val="0"/>
              </a:spcAft>
              <a:buFont typeface="Arial"/>
              <a:buChar char="•"/>
              <a:defRPr/>
            </a:pPr>
            <a:r>
              <a:rPr lang="en-US" dirty="0">
                <a:latin typeface="+mn-lt"/>
              </a:rPr>
              <a:t>How much storage do we need?</a:t>
            </a:r>
          </a:p>
        </p:txBody>
      </p:sp>
      <p:sp>
        <p:nvSpPr>
          <p:cNvPr id="8200" name="TextBox 36"/>
          <p:cNvSpPr txBox="1">
            <a:spLocks noChangeArrowheads="1"/>
          </p:cNvSpPr>
          <p:nvPr/>
        </p:nvSpPr>
        <p:spPr bwMode="auto">
          <a:xfrm>
            <a:off x="7620000" y="-33338"/>
            <a:ext cx="968375" cy="338138"/>
          </a:xfrm>
          <a:prstGeom prst="rect">
            <a:avLst/>
          </a:prstGeom>
          <a:noFill/>
          <a:ln w="9525">
            <a:noFill/>
            <a:miter lim="800000"/>
            <a:headEnd/>
            <a:tailEnd/>
          </a:ln>
        </p:spPr>
        <p:txBody>
          <a:bodyPr wrap="none" anchor="ctr">
            <a:spAutoFit/>
          </a:bodyPr>
          <a:lstStyle/>
          <a:p>
            <a:r>
              <a:rPr lang="en-US" altLang="en-US" sz="1600">
                <a:solidFill>
                  <a:srgbClr val="FBFCFF"/>
                </a:solidFill>
                <a:latin typeface="Lucida Sans" pitchFamily="34" charset="0"/>
                <a:ea typeface="ＭＳ Ｐゴシック" pitchFamily="34" charset="-128"/>
                <a:cs typeface="Arial Unicode MS" pitchFamily="34" charset="-128"/>
              </a:rPr>
              <a:t>Sec. 1.2</a:t>
            </a:r>
          </a:p>
        </p:txBody>
      </p:sp>
      <p:sp>
        <p:nvSpPr>
          <p:cNvPr id="40" name="AutoShape 5"/>
          <p:cNvSpPr>
            <a:spLocks noChangeArrowheads="1"/>
          </p:cNvSpPr>
          <p:nvPr/>
        </p:nvSpPr>
        <p:spPr bwMode="auto">
          <a:xfrm>
            <a:off x="5257800" y="1905000"/>
            <a:ext cx="1905000" cy="831850"/>
          </a:xfrm>
          <a:prstGeom prst="leftArrowCallout">
            <a:avLst>
              <a:gd name="adj1" fmla="val 25000"/>
              <a:gd name="adj2" fmla="val 25000"/>
              <a:gd name="adj3" fmla="val 41190"/>
              <a:gd name="adj4" fmla="val 66667"/>
            </a:avLst>
          </a:prstGeom>
          <a:solidFill>
            <a:schemeClr val="accent1">
              <a:alpha val="50195"/>
            </a:schemeClr>
          </a:solidFill>
          <a:ln w="9525">
            <a:solidFill>
              <a:schemeClr val="tx1"/>
            </a:solidFill>
            <a:miter lim="800000"/>
            <a:headEnd/>
            <a:tailEnd/>
          </a:ln>
        </p:spPr>
        <p:txBody>
          <a:bodyPr anchor="ctr">
            <a:spAutoFit/>
          </a:bodyPr>
          <a:lstStyle/>
          <a:p>
            <a:pPr algn="ctr"/>
            <a:r>
              <a:rPr lang="en-US" altLang="en-US"/>
              <a:t>Lists of docIDs</a:t>
            </a:r>
          </a:p>
        </p:txBody>
      </p:sp>
    </p:spTree>
    <p:extLst>
      <p:ext uri="{BB962C8B-B14F-4D97-AF65-F5344CB8AC3E}">
        <p14:creationId xmlns:p14="http://schemas.microsoft.com/office/powerpoint/2010/main" val="23305818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945"/>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96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1574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5" grpId="0" animBg="1"/>
      <p:bldP spid="39945" grpId="0" animBg="1"/>
      <p:bldP spid="115746" grpId="0" animBg="1" autoUpdateAnimBg="0"/>
      <p:bldP spid="40" grpId="0" animBg="1"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4180</TotalTime>
  <Words>2228</Words>
  <Application>Microsoft Office PowerPoint</Application>
  <PresentationFormat>On-screen Show (4:3)</PresentationFormat>
  <Paragraphs>389</Paragraphs>
  <Slides>31</Slides>
  <Notes>18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3" baseType="lpstr">
      <vt:lpstr>Office Theme</vt:lpstr>
      <vt:lpstr>Worksheet</vt:lpstr>
      <vt:lpstr>Indexing and Document Analysis</vt:lpstr>
      <vt:lpstr>Indexing</vt:lpstr>
      <vt:lpstr>What should the index contain?</vt:lpstr>
      <vt:lpstr>Index Terms or “Features”</vt:lpstr>
      <vt:lpstr>Inverted Index Construction</vt:lpstr>
      <vt:lpstr>Indexer steps: Token sequence</vt:lpstr>
      <vt:lpstr>Indexer steps: Sort</vt:lpstr>
      <vt:lpstr>Indexer steps: Dictionary &amp; Postings</vt:lpstr>
      <vt:lpstr>Where do we pay in storage?</vt:lpstr>
      <vt:lpstr>Query processing: AND</vt:lpstr>
      <vt:lpstr>Boolean Queries</vt:lpstr>
      <vt:lpstr>Basic Automatic Indexing</vt:lpstr>
      <vt:lpstr>Basic Automatic Indexing</vt:lpstr>
      <vt:lpstr>Tokenization: Lexical Analysis</vt:lpstr>
      <vt:lpstr>Tokenization: Lexical Analysis</vt:lpstr>
      <vt:lpstr>Tokenization</vt:lpstr>
      <vt:lpstr>Tokenization</vt:lpstr>
      <vt:lpstr>PowerPoint Presentation</vt:lpstr>
      <vt:lpstr>Stop words</vt:lpstr>
      <vt:lpstr>Thesauri and soundex</vt:lpstr>
      <vt:lpstr>Soundex</vt:lpstr>
      <vt:lpstr>Stemming and Morphological Analysis</vt:lpstr>
      <vt:lpstr>Porter’s Stemming Algorithm</vt:lpstr>
      <vt:lpstr>Stemming Example</vt:lpstr>
      <vt:lpstr>Problems with Stemming</vt:lpstr>
      <vt:lpstr>Other stemmers</vt:lpstr>
      <vt:lpstr>N-grams and Stemming</vt:lpstr>
      <vt:lpstr>N-grams and Stemming (Example)</vt:lpstr>
      <vt:lpstr>N-gram indexes</vt:lpstr>
      <vt:lpstr>Bigram index example</vt:lpstr>
      <vt:lpstr>Using N-gram Indexes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Introduction</dc:title>
  <dc:creator>sam</dc:creator>
  <cp:lastModifiedBy>Sampath Jayarathna</cp:lastModifiedBy>
  <cp:revision>104</cp:revision>
  <dcterms:created xsi:type="dcterms:W3CDTF">2009-12-29T10:39:27Z</dcterms:created>
  <dcterms:modified xsi:type="dcterms:W3CDTF">2017-01-09T22:20:10Z</dcterms:modified>
</cp:coreProperties>
</file>