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65" r:id="rId3"/>
    <p:sldId id="366" r:id="rId4"/>
    <p:sldId id="391" r:id="rId5"/>
    <p:sldId id="392" r:id="rId6"/>
    <p:sldId id="368" r:id="rId7"/>
    <p:sldId id="369" r:id="rId8"/>
    <p:sldId id="396" r:id="rId9"/>
    <p:sldId id="397" r:id="rId10"/>
    <p:sldId id="370" r:id="rId11"/>
    <p:sldId id="371" r:id="rId12"/>
    <p:sldId id="372" r:id="rId13"/>
    <p:sldId id="373" r:id="rId14"/>
    <p:sldId id="398" r:id="rId15"/>
    <p:sldId id="394" r:id="rId16"/>
    <p:sldId id="395" r:id="rId17"/>
    <p:sldId id="399" r:id="rId18"/>
    <p:sldId id="375" r:id="rId19"/>
    <p:sldId id="376" r:id="rId20"/>
    <p:sldId id="377" r:id="rId21"/>
    <p:sldId id="400" r:id="rId22"/>
    <p:sldId id="378" r:id="rId23"/>
    <p:sldId id="379" r:id="rId24"/>
    <p:sldId id="401" r:id="rId25"/>
    <p:sldId id="402" r:id="rId26"/>
    <p:sldId id="381" r:id="rId27"/>
    <p:sldId id="382" r:id="rId28"/>
    <p:sldId id="383" r:id="rId29"/>
    <p:sldId id="403" r:id="rId30"/>
    <p:sldId id="404" r:id="rId31"/>
    <p:sldId id="405" r:id="rId32"/>
    <p:sldId id="387" r:id="rId33"/>
    <p:sldId id="389" r:id="rId34"/>
    <p:sldId id="390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357C2BE2-1267-4FA3-BA1B-21A0C129DBDC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36647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11A1421-34A4-4878-B23A-52CD36E6C4D3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24175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F8EBDD4E-0D24-42A8-BAF0-FB0BB6F3D08A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01371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CC9B9179-23D4-4D22-B500-A96F3D08CEA7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82603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97F3BF8E-55DD-430B-A34E-4F6C52C19925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493287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2177021-D919-4F16-B977-0AE7FC1EE8C4}" type="slidenum">
              <a:rPr lang="en-US" altLang="en-US" sz="1200" smtClean="0"/>
              <a:pPr eaLnBrk="1" hangingPunct="1"/>
              <a:t>27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67250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C233FB19-66D3-4FCA-8551-B2C4A1AB776A}" type="slidenum">
              <a:rPr lang="en-US" altLang="en-US" sz="1200" smtClean="0"/>
              <a:pPr eaLnBrk="1" hangingPunct="1"/>
              <a:t>28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71083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1E8379CA-B240-499E-8BCB-B3C712101508}" type="slidenum">
              <a:rPr lang="en-US" altLang="en-US" sz="1200" smtClean="0"/>
              <a:pPr eaLnBrk="1" hangingPunct="1"/>
              <a:t>33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14450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D246D0FB-D5D7-4FAF-B069-EECEA2EE4B29}" type="slidenum">
              <a:rPr lang="en-US" altLang="en-US" sz="1200" smtClean="0"/>
              <a:pPr eaLnBrk="1" hangingPunct="1"/>
              <a:t>34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78294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D68745BC-94E7-493C-9882-02CFEE5AFFF7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3785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AAFA2B7F-2FE2-4A0C-B2D0-C73142559C03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21496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9D483-00FD-460E-8AFA-859FC5F72E7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8619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5AD2FBB-31C5-4973-BF6C-75E8F0706991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43192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258D7BAC-DF5F-4EEB-A664-4B5D05B61462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63409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A6159ECF-341A-468E-9A7B-E962B56A4483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73237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26D4ABA2-3EBA-4C38-A417-7B5FAE0C6AE9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030921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D260E79-288A-4E6C-B25C-38CF268F74B9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7367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07136" y="4269976"/>
            <a:ext cx="7979916" cy="8636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Boolean and Vector Space Retrieval Models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6364" y="5144821"/>
            <a:ext cx="4652963" cy="85972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69" y="884853"/>
            <a:ext cx="8266923" cy="24384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Prof. Ray Mooney at UT Austin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2763"/>
            <a:ext cx="7772400" cy="42767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Popular retrieval model because:</a:t>
            </a:r>
          </a:p>
          <a:p>
            <a:pPr marL="819150" lvl="1" eaLnBrk="1" hangingPunct="1"/>
            <a:r>
              <a:rPr lang="en-US" altLang="zh-TW" sz="2400" dirty="0" smtClean="0">
                <a:ea typeface="新細明體" pitchFamily="2" charset="-120"/>
              </a:rPr>
              <a:t>Easy to understand for simple queries.</a:t>
            </a:r>
          </a:p>
          <a:p>
            <a:pPr marL="819150" lvl="1" eaLnBrk="1" hangingPunct="1"/>
            <a:r>
              <a:rPr lang="en-US" altLang="zh-TW" sz="2400" dirty="0" smtClean="0">
                <a:ea typeface="新細明體" pitchFamily="2" charset="-120"/>
              </a:rPr>
              <a:t>Clean formalism.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Boolean models can be extended to include ranking.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Reasonably efficient implementations possible for normal queries.</a:t>
            </a: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>
          <a:xfrm>
            <a:off x="484717" y="558800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Boolean Retrieval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76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84717" y="584200"/>
            <a:ext cx="7886700" cy="8270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Boolean Models </a:t>
            </a:r>
            <a:r>
              <a:rPr lang="en-US" altLang="zh-TW" sz="3600" dirty="0" smtClean="0">
                <a:ea typeface="新細明體" pitchFamily="2" charset="-120"/>
                <a:sym typeface="Symbol" pitchFamily="18" charset="2"/>
              </a:rPr>
              <a:t> </a:t>
            </a:r>
            <a:r>
              <a:rPr lang="en-US" altLang="zh-TW" sz="3600" dirty="0" smtClean="0">
                <a:ea typeface="新細明體" pitchFamily="2" charset="-120"/>
              </a:rPr>
              <a:t>Problems</a:t>
            </a:r>
            <a:endParaRPr lang="en-US" altLang="en-US" sz="3600" b="1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cs typeface="Arial" charset="0"/>
              </a:rPr>
              <a:t>The query is unlikely </a:t>
            </a:r>
            <a:r>
              <a:rPr lang="en-US" altLang="en-US" dirty="0" smtClean="0">
                <a:cs typeface="Arial" charset="0"/>
              </a:rPr>
              <a:t>precise. </a:t>
            </a:r>
            <a:r>
              <a:rPr lang="en-US" altLang="en-US" dirty="0" smtClean="0"/>
              <a:t>Studies </a:t>
            </a:r>
            <a:r>
              <a:rPr lang="en-US" altLang="en-US" dirty="0"/>
              <a:t>show that people are not good at creating Boolean queries</a:t>
            </a:r>
          </a:p>
          <a:p>
            <a:pPr lvl="1"/>
            <a:r>
              <a:rPr lang="en-US" altLang="en-US" dirty="0"/>
              <a:t>People overestimate the quality of the queries they create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Queries are too strict:  </a:t>
            </a:r>
            <a:r>
              <a:rPr lang="en-US" altLang="en-US" dirty="0"/>
              <a:t>Few relevant documents found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Queries are too loose:  </a:t>
            </a:r>
            <a:r>
              <a:rPr lang="en-US" altLang="en-US" dirty="0"/>
              <a:t>Too many documents found (few relevant)</a:t>
            </a:r>
          </a:p>
          <a:p>
            <a:pPr lvl="1"/>
            <a:r>
              <a:rPr lang="en-US" altLang="en-US" dirty="0" smtClean="0">
                <a:cs typeface="Arial" charset="0"/>
              </a:rPr>
              <a:t>It </a:t>
            </a:r>
            <a:r>
              <a:rPr lang="en-US" altLang="en-US" dirty="0">
                <a:cs typeface="Arial" charset="0"/>
              </a:rPr>
              <a:t>is hard to find the right position between these two extremes (hard for users to specify constraints)</a:t>
            </a:r>
          </a:p>
          <a:p>
            <a:r>
              <a:rPr lang="en-US" altLang="en-US" dirty="0">
                <a:cs typeface="Arial" charset="0"/>
              </a:rPr>
              <a:t>Even if it is accurate</a:t>
            </a:r>
          </a:p>
          <a:p>
            <a:pPr lvl="1"/>
            <a:r>
              <a:rPr lang="en-US" altLang="en-US" dirty="0">
                <a:cs typeface="Arial" charset="0"/>
              </a:rPr>
              <a:t>Not all users would like to use such queries</a:t>
            </a:r>
          </a:p>
          <a:p>
            <a:pPr lvl="1"/>
            <a:r>
              <a:rPr lang="en-US" altLang="en-US" dirty="0">
                <a:cs typeface="Arial" charset="0"/>
              </a:rPr>
              <a:t>All relevant documents are </a:t>
            </a:r>
            <a:r>
              <a:rPr lang="en-US" altLang="en-US" b="1" dirty="0">
                <a:cs typeface="Arial" charset="0"/>
              </a:rPr>
              <a:t>not equally </a:t>
            </a:r>
            <a:r>
              <a:rPr lang="en-US" altLang="en-US" dirty="0">
                <a:cs typeface="Arial" charset="0"/>
              </a:rPr>
              <a:t>important</a:t>
            </a:r>
          </a:p>
          <a:p>
            <a:pPr lvl="2"/>
            <a:r>
              <a:rPr lang="en-US" altLang="en-US" dirty="0">
                <a:cs typeface="Arial" charset="0"/>
              </a:rPr>
              <a:t>No one would go through all the matched results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Difficult </a:t>
            </a:r>
            <a:r>
              <a:rPr lang="en-US" altLang="zh-TW" dirty="0" smtClean="0">
                <a:ea typeface="新細明體" pitchFamily="2" charset="-120"/>
              </a:rPr>
              <a:t>to perform relevance feedback.</a:t>
            </a:r>
          </a:p>
          <a:p>
            <a:pPr lvl="1" eaLnBrk="1" hangingPunct="1"/>
            <a:r>
              <a:rPr lang="en-US" altLang="zh-TW" dirty="0" smtClean="0">
                <a:ea typeface="新細明體" pitchFamily="2" charset="-120"/>
              </a:rPr>
              <a:t>If a document is identified by the user as relevant or irrelevant, how should the query be modified?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Statistical Models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A document is typically represented by a </a:t>
            </a:r>
            <a:r>
              <a:rPr lang="en-US" altLang="zh-TW" i="1" dirty="0" smtClean="0">
                <a:solidFill>
                  <a:srgbClr val="FF0000"/>
                </a:solidFill>
                <a:ea typeface="新細明體" pitchFamily="2" charset="-120"/>
              </a:rPr>
              <a:t>bag of words</a:t>
            </a:r>
            <a:r>
              <a:rPr lang="en-US" altLang="zh-TW" dirty="0" smtClean="0">
                <a:ea typeface="新細明體" pitchFamily="2" charset="-120"/>
              </a:rPr>
              <a:t> (unordered words with frequencies).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Bag = set that allows multiple occurrences of the same element.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User specifies a set of desired terms with optional weights</a:t>
            </a:r>
            <a:r>
              <a:rPr lang="en-US" altLang="zh-TW" sz="2400" dirty="0" smtClean="0">
                <a:ea typeface="新細明體" pitchFamily="2" charset="-12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Weighted query terms: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>
                <a:ea typeface="新細明體" pitchFamily="2" charset="-120"/>
              </a:rPr>
              <a:t>    Q =  &lt; database 0.5; text 0.8; information 0.2 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itchFamily="2" charset="-120"/>
              </a:rPr>
              <a:t>Unweighted query terms: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>
                <a:ea typeface="新細明體" pitchFamily="2" charset="-120"/>
              </a:rPr>
              <a:t>    Q  =  &lt; database; text; information </a:t>
            </a:r>
            <a:r>
              <a:rPr lang="en-US" altLang="zh-TW" dirty="0" smtClean="0">
                <a:ea typeface="新細明體" pitchFamily="2" charset="-120"/>
              </a:rPr>
              <a:t>&gt;</a:t>
            </a:r>
            <a:endParaRPr lang="en-US" altLang="zh-TW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867"/>
            <a:ext cx="7886700" cy="7508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Statistical Retrieval</a:t>
            </a:r>
            <a:r>
              <a:rPr lang="en-US" altLang="en-US" sz="3200" dirty="0" smtClean="0"/>
              <a:t>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3399"/>
            <a:ext cx="8382000" cy="455295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Retrieval based on </a:t>
            </a:r>
            <a:r>
              <a:rPr lang="en-US" altLang="zh-TW" i="1" dirty="0" smtClean="0">
                <a:solidFill>
                  <a:srgbClr val="FF0000"/>
                </a:solidFill>
                <a:ea typeface="新細明體" pitchFamily="2" charset="-120"/>
              </a:rPr>
              <a:t>similarity</a:t>
            </a:r>
            <a:r>
              <a:rPr lang="en-US" altLang="zh-TW" dirty="0" smtClean="0">
                <a:solidFill>
                  <a:schemeClr val="tx2"/>
                </a:solidFill>
                <a:ea typeface="新細明體" pitchFamily="2" charset="-120"/>
              </a:rPr>
              <a:t> </a:t>
            </a:r>
            <a:r>
              <a:rPr lang="en-US" altLang="zh-TW" dirty="0" smtClean="0">
                <a:ea typeface="新細明體" pitchFamily="2" charset="-120"/>
              </a:rPr>
              <a:t>between query and documents.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Output documents are ranked according to similarity to query.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Similarity based on occurrence </a:t>
            </a:r>
            <a:r>
              <a:rPr lang="en-US" altLang="zh-TW" i="1" dirty="0" smtClean="0">
                <a:ea typeface="新細明體" pitchFamily="2" charset="-120"/>
              </a:rPr>
              <a:t>frequencies</a:t>
            </a:r>
            <a:r>
              <a:rPr lang="en-US" altLang="zh-TW" dirty="0" smtClean="0">
                <a:ea typeface="新細明體" pitchFamily="2" charset="-120"/>
              </a:rPr>
              <a:t> of keywords in query and document.</a:t>
            </a:r>
            <a:endParaRPr lang="en-US" altLang="zh-TW" sz="1800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Automatic relevance feedback can be supported</a:t>
            </a:r>
            <a:r>
              <a:rPr lang="en-US" altLang="zh-TW" sz="1800" dirty="0" smtClean="0">
                <a:ea typeface="新細明體" pitchFamily="2" charset="-120"/>
              </a:rPr>
              <a:t>:</a:t>
            </a:r>
          </a:p>
          <a:p>
            <a:pPr lvl="1" eaLnBrk="1" hangingPunct="1"/>
            <a:r>
              <a:rPr lang="en-US" altLang="en-US" sz="1600" dirty="0" smtClean="0"/>
              <a:t>Relevant documents “added” to query.</a:t>
            </a:r>
          </a:p>
          <a:p>
            <a:pPr lvl="1" eaLnBrk="1" hangingPunct="1"/>
            <a:r>
              <a:rPr lang="en-US" altLang="en-US" sz="1600" dirty="0" smtClean="0"/>
              <a:t>Irrelevant documents “subtracted” from query.</a:t>
            </a:r>
            <a:endParaRPr lang="en-US" altLang="en-US" sz="1600" dirty="0"/>
          </a:p>
          <a:p>
            <a:r>
              <a:rPr lang="en-US" altLang="en-US" dirty="0"/>
              <a:t>Assumptions</a:t>
            </a:r>
          </a:p>
          <a:p>
            <a:pPr lvl="1"/>
            <a:r>
              <a:rPr lang="en-US" altLang="en-US" dirty="0"/>
              <a:t>Query and documents are represented in the same form</a:t>
            </a:r>
          </a:p>
          <a:p>
            <a:pPr lvl="2"/>
            <a:r>
              <a:rPr lang="en-US" altLang="en-US" dirty="0"/>
              <a:t>A query can be regarded as a “document”</a:t>
            </a:r>
          </a:p>
          <a:p>
            <a:pPr lvl="1"/>
            <a:r>
              <a:rPr lang="en-US" altLang="en-US" dirty="0"/>
              <a:t>Relevance(</a:t>
            </a:r>
            <a:r>
              <a:rPr lang="en-US" altLang="en-US" dirty="0" err="1"/>
              <a:t>d,q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18" charset="2"/>
              </a:rPr>
              <a:t> similarity(</a:t>
            </a:r>
            <a:r>
              <a:rPr lang="en-US" altLang="en-US" dirty="0" err="1">
                <a:sym typeface="Symbol" pitchFamily="18" charset="2"/>
              </a:rPr>
              <a:t>d,q</a:t>
            </a:r>
            <a:r>
              <a:rPr lang="en-US" altLang="en-US" dirty="0">
                <a:sym typeface="Symbol" pitchFamily="18" charset="2"/>
              </a:rPr>
              <a:t>)</a:t>
            </a:r>
          </a:p>
          <a:p>
            <a:pPr lvl="1" eaLnBrk="1" hangingPunct="1"/>
            <a:endParaRPr lang="en-US" alt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2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3" y="805656"/>
            <a:ext cx="7886700" cy="590022"/>
          </a:xfrm>
        </p:spPr>
        <p:txBody>
          <a:bodyPr/>
          <a:lstStyle/>
          <a:p>
            <a:r>
              <a:rPr lang="en-US" altLang="en-US" dirty="0"/>
              <a:t>Vector </a:t>
            </a:r>
            <a:r>
              <a:rPr lang="en-US" altLang="en-US" dirty="0" smtClean="0"/>
              <a:t>space model</a:t>
            </a:r>
            <a:endParaRPr lang="en-US" altLang="en-US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Represent </a:t>
            </a:r>
            <a:r>
              <a:rPr lang="en-US" altLang="en-US" sz="2800" dirty="0" smtClean="0"/>
              <a:t>both doc and query </a:t>
            </a:r>
            <a:r>
              <a:rPr lang="en-US" altLang="en-US" sz="2800" dirty="0"/>
              <a:t>by </a:t>
            </a:r>
            <a:r>
              <a:rPr lang="en-US" altLang="en-US" sz="2800" u="sng" dirty="0" smtClean="0"/>
              <a:t>concept</a:t>
            </a:r>
            <a:r>
              <a:rPr lang="en-US" altLang="en-US" sz="2800" dirty="0" smtClean="0"/>
              <a:t> vectors</a:t>
            </a:r>
            <a:endParaRPr lang="en-US" altLang="en-US" sz="2800" dirty="0"/>
          </a:p>
          <a:p>
            <a:pPr lvl="1"/>
            <a:r>
              <a:rPr lang="en-US" altLang="en-US" sz="2000" dirty="0" smtClean="0"/>
              <a:t>Each concept defines </a:t>
            </a:r>
            <a:r>
              <a:rPr lang="en-US" altLang="en-US" sz="2000" dirty="0"/>
              <a:t>one dimension</a:t>
            </a:r>
          </a:p>
          <a:p>
            <a:pPr lvl="1"/>
            <a:r>
              <a:rPr lang="en-US" altLang="en-US" sz="2000" i="1" dirty="0" smtClean="0"/>
              <a:t>K</a:t>
            </a:r>
            <a:r>
              <a:rPr lang="en-US" altLang="en-US" sz="2000" dirty="0" smtClean="0"/>
              <a:t> concepts define </a:t>
            </a:r>
            <a:r>
              <a:rPr lang="en-US" altLang="en-US" sz="2000" dirty="0"/>
              <a:t>a high-dimensional space</a:t>
            </a:r>
          </a:p>
          <a:p>
            <a:pPr lvl="1"/>
            <a:r>
              <a:rPr lang="en-US" altLang="en-US" sz="2000" dirty="0"/>
              <a:t>Element of vector corresponds to </a:t>
            </a:r>
            <a:r>
              <a:rPr lang="en-US" altLang="en-US" sz="2000" dirty="0" smtClean="0"/>
              <a:t>concept weight</a:t>
            </a:r>
            <a:endParaRPr lang="en-US" altLang="en-US" sz="2000" dirty="0"/>
          </a:p>
          <a:p>
            <a:pPr lvl="2"/>
            <a:r>
              <a:rPr lang="en-US" altLang="en-US" sz="1600" dirty="0"/>
              <a:t>E.g., d=(x</a:t>
            </a:r>
            <a:r>
              <a:rPr lang="en-US" altLang="en-US" sz="1600" baseline="-25000" dirty="0"/>
              <a:t>1</a:t>
            </a:r>
            <a:r>
              <a:rPr lang="en-US" altLang="en-US" sz="1600" dirty="0"/>
              <a:t>,…,</a:t>
            </a:r>
            <a:r>
              <a:rPr lang="en-US" altLang="en-US" sz="1600" dirty="0" err="1" smtClean="0"/>
              <a:t>x</a:t>
            </a:r>
            <a:r>
              <a:rPr lang="en-US" altLang="en-US" sz="1600" baseline="-25000" dirty="0" err="1" smtClean="0"/>
              <a:t>k</a:t>
            </a:r>
            <a:r>
              <a:rPr lang="en-US" altLang="en-US" sz="1600" dirty="0" smtClean="0"/>
              <a:t>), </a:t>
            </a:r>
            <a:r>
              <a:rPr lang="en-US" altLang="en-US" sz="1600" dirty="0"/>
              <a:t>x</a:t>
            </a:r>
            <a:r>
              <a:rPr lang="en-US" altLang="en-US" sz="1600" baseline="-25000" dirty="0"/>
              <a:t>i</a:t>
            </a:r>
            <a:r>
              <a:rPr lang="en-US" altLang="en-US" sz="1600" dirty="0"/>
              <a:t> is “importance” of </a:t>
            </a:r>
            <a:r>
              <a:rPr lang="en-US" altLang="en-US" sz="1600" dirty="0" smtClean="0"/>
              <a:t>concept </a:t>
            </a:r>
            <a:r>
              <a:rPr lang="en-US" altLang="en-US" sz="1600" dirty="0" err="1" smtClean="0"/>
              <a:t>i</a:t>
            </a:r>
            <a:endParaRPr lang="en-US" altLang="en-US" sz="1600" dirty="0"/>
          </a:p>
          <a:p>
            <a:r>
              <a:rPr lang="en-US" altLang="en-US" sz="2800" dirty="0"/>
              <a:t>Measure relevance </a:t>
            </a:r>
            <a:r>
              <a:rPr lang="en-US" altLang="en-US" sz="2800" dirty="0" smtClean="0"/>
              <a:t>	</a:t>
            </a:r>
          </a:p>
          <a:p>
            <a:pPr lvl="1"/>
            <a:r>
              <a:rPr lang="en-US" altLang="en-US" sz="2000" dirty="0" smtClean="0"/>
              <a:t>Distance </a:t>
            </a:r>
            <a:r>
              <a:rPr lang="en-US" altLang="en-US" sz="2000" dirty="0"/>
              <a:t>between the query vector and document vector in </a:t>
            </a:r>
            <a:r>
              <a:rPr lang="en-US" altLang="en-US" sz="2000" dirty="0" smtClean="0"/>
              <a:t>this concept space</a:t>
            </a:r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D5BC-DAA5-4295-892B-26D4648A7A4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457200"/>
            <a:ext cx="7886700" cy="937156"/>
          </a:xfrm>
        </p:spPr>
        <p:txBody>
          <a:bodyPr/>
          <a:lstStyle/>
          <a:p>
            <a:r>
              <a:rPr lang="en-US" altLang="en-US" dirty="0"/>
              <a:t>Vector Space Retrieval </a:t>
            </a:r>
            <a:r>
              <a:rPr lang="en-US" altLang="en-US" dirty="0" smtClean="0"/>
              <a:t>Model: Introduction</a:t>
            </a:r>
            <a:endParaRPr lang="en-US" alt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2"/>
                </a:solidFill>
              </a:rPr>
              <a:t>How are documents represented in the binary vector model?</a:t>
            </a:r>
          </a:p>
          <a:p>
            <a:pPr>
              <a:buFont typeface="Monaco" charset="0"/>
              <a:buNone/>
            </a:pPr>
            <a:r>
              <a:rPr lang="en-US" altLang="en-US" dirty="0"/>
              <a:t>		</a:t>
            </a:r>
            <a:r>
              <a:rPr lang="en-US" altLang="en-US" b="0" dirty="0"/>
              <a:t>          Term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    Term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     Term</a:t>
            </a:r>
            <a:r>
              <a:rPr lang="en-US" altLang="en-US" b="0" baseline="-25000" dirty="0"/>
              <a:t>3      </a:t>
            </a:r>
            <a:r>
              <a:rPr lang="en-US" altLang="en-US" b="0" dirty="0"/>
              <a:t>Term</a:t>
            </a:r>
            <a:r>
              <a:rPr lang="en-US" altLang="en-US" b="0" baseline="-25000" dirty="0"/>
              <a:t>4</a:t>
            </a:r>
            <a:r>
              <a:rPr lang="en-US" altLang="en-US" b="0" dirty="0"/>
              <a:t>	…     </a:t>
            </a:r>
            <a:r>
              <a:rPr lang="en-US" altLang="en-US" b="0" dirty="0" err="1"/>
              <a:t>Term</a:t>
            </a:r>
            <a:r>
              <a:rPr lang="en-US" altLang="en-US" b="0" baseline="-25000" dirty="0" err="1"/>
              <a:t>n</a:t>
            </a:r>
            <a:endParaRPr lang="en-US" altLang="en-US" b="0" baseline="-25000" dirty="0"/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1</a:t>
            </a:r>
            <a:r>
              <a:rPr lang="en-US" altLang="en-US" b="0" dirty="0"/>
              <a:t>		1	0	0	1	…	1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		0	1	1	0	…	0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Doc</a:t>
            </a:r>
            <a:r>
              <a:rPr lang="en-US" altLang="en-US" b="0" baseline="-25000" dirty="0"/>
              <a:t>3</a:t>
            </a:r>
            <a:r>
              <a:rPr lang="en-US" altLang="en-US" b="0" dirty="0"/>
              <a:t>		1	0	1	0	…	0</a:t>
            </a:r>
          </a:p>
          <a:p>
            <a:pPr>
              <a:buFont typeface="Monaco" charset="0"/>
              <a:buNone/>
            </a:pPr>
            <a:r>
              <a:rPr lang="en-US" altLang="en-US" b="0" dirty="0"/>
              <a:t>	   :		:	:	:	:	  :	:</a:t>
            </a:r>
          </a:p>
          <a:p>
            <a:r>
              <a:rPr lang="en-US" altLang="en-US" dirty="0"/>
              <a:t>A document is represented as a vector of binary values</a:t>
            </a:r>
          </a:p>
          <a:p>
            <a:pPr lvl="1"/>
            <a:r>
              <a:rPr lang="en-US" altLang="en-US" dirty="0"/>
              <a:t>One dimension per term in the corpus vocabulary</a:t>
            </a:r>
          </a:p>
          <a:p>
            <a:r>
              <a:rPr lang="en-US" altLang="en-US" dirty="0"/>
              <a:t>An unstructured query can also be represented as a vector</a:t>
            </a:r>
          </a:p>
          <a:p>
            <a:pPr>
              <a:buFont typeface="Monaco" charset="0"/>
              <a:buNone/>
            </a:pPr>
            <a:r>
              <a:rPr lang="en-US" altLang="en-US" dirty="0"/>
              <a:t>	</a:t>
            </a:r>
            <a:r>
              <a:rPr lang="en-US" altLang="en-US" b="0" dirty="0"/>
              <a:t>Query	</a:t>
            </a:r>
            <a:r>
              <a:rPr lang="en-US" altLang="en-US" b="0" dirty="0" smtClean="0"/>
              <a:t>	0</a:t>
            </a:r>
            <a:r>
              <a:rPr lang="en-US" altLang="en-US" b="0" dirty="0"/>
              <a:t>	0	1	0	…	</a:t>
            </a:r>
            <a:r>
              <a:rPr lang="en-US" altLang="en-US" b="0" dirty="0" smtClean="0"/>
              <a:t>1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267569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8CE3-CE88-4E6F-9AF6-0EB372BA2B9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58800"/>
            <a:ext cx="7886700" cy="818622"/>
          </a:xfrm>
        </p:spPr>
        <p:txBody>
          <a:bodyPr/>
          <a:lstStyle/>
          <a:p>
            <a:r>
              <a:rPr lang="en-US" altLang="en-US" dirty="0"/>
              <a:t>Vector Space </a:t>
            </a:r>
            <a:r>
              <a:rPr lang="en-US" altLang="en-US" dirty="0" smtClean="0"/>
              <a:t>Representation: Linear Algebra</a:t>
            </a:r>
            <a:endParaRPr lang="en-US" alt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315200" cy="2514600"/>
          </a:xfrm>
        </p:spPr>
        <p:txBody>
          <a:bodyPr/>
          <a:lstStyle/>
          <a:p>
            <a:r>
              <a:rPr lang="en-US" altLang="en-US" dirty="0"/>
              <a:t>Formally, </a:t>
            </a:r>
            <a:r>
              <a:rPr lang="en-US" altLang="en-US" dirty="0">
                <a:solidFill>
                  <a:schemeClr val="accent2"/>
                </a:solidFill>
              </a:rPr>
              <a:t>a </a:t>
            </a:r>
            <a:r>
              <a:rPr lang="en-US" altLang="en-US" i="1" dirty="0">
                <a:solidFill>
                  <a:schemeClr val="accent2"/>
                </a:solidFill>
              </a:rPr>
              <a:t>vector space</a:t>
            </a:r>
            <a:r>
              <a:rPr lang="en-US" altLang="en-US" dirty="0">
                <a:solidFill>
                  <a:schemeClr val="accent2"/>
                </a:solidFill>
              </a:rPr>
              <a:t> is defined by a set of </a:t>
            </a:r>
            <a:r>
              <a:rPr lang="en-US" altLang="en-US" i="1" dirty="0">
                <a:solidFill>
                  <a:schemeClr val="accent2"/>
                </a:solidFill>
              </a:rPr>
              <a:t>linearly independent </a:t>
            </a:r>
            <a:r>
              <a:rPr lang="en-US" altLang="en-US" dirty="0">
                <a:solidFill>
                  <a:schemeClr val="accent2"/>
                </a:solidFill>
              </a:rPr>
              <a:t>basis vectors.</a:t>
            </a:r>
          </a:p>
          <a:p>
            <a:r>
              <a:rPr lang="en-US" altLang="en-US" dirty="0"/>
              <a:t>Basis vectors:</a:t>
            </a:r>
          </a:p>
          <a:p>
            <a:pPr lvl="1"/>
            <a:r>
              <a:rPr lang="en-US" altLang="en-US" dirty="0"/>
              <a:t>correspond to the </a:t>
            </a:r>
            <a:r>
              <a:rPr lang="en-US" altLang="en-US" i="1" dirty="0"/>
              <a:t>dimensions</a:t>
            </a:r>
            <a:r>
              <a:rPr lang="en-US" altLang="en-US" dirty="0"/>
              <a:t> or </a:t>
            </a:r>
            <a:r>
              <a:rPr lang="en-US" altLang="en-US" i="1" dirty="0"/>
              <a:t>directions</a:t>
            </a:r>
            <a:r>
              <a:rPr lang="en-US" altLang="en-US" dirty="0"/>
              <a:t> in the vector space;</a:t>
            </a:r>
            <a:endParaRPr lang="en-US" altLang="en-US" b="1" dirty="0"/>
          </a:p>
          <a:p>
            <a:pPr lvl="1"/>
            <a:r>
              <a:rPr lang="en-US" altLang="en-US" dirty="0"/>
              <a:t>determine what can be described in the vector space; and</a:t>
            </a:r>
          </a:p>
          <a:p>
            <a:pPr lvl="1"/>
            <a:r>
              <a:rPr lang="en-US" altLang="en-US" dirty="0"/>
              <a:t>must be </a:t>
            </a:r>
            <a:r>
              <a:rPr lang="en-US" altLang="en-US" i="1" dirty="0"/>
              <a:t>orthogonal,</a:t>
            </a:r>
            <a:r>
              <a:rPr lang="en-US" altLang="en-US" dirty="0"/>
              <a:t> or </a:t>
            </a:r>
            <a:r>
              <a:rPr lang="en-US" altLang="en-US" i="1" dirty="0"/>
              <a:t>linearly independent</a:t>
            </a:r>
            <a:r>
              <a:rPr lang="en-US" altLang="en-US" i="1" dirty="0" smtClean="0"/>
              <a:t>, </a:t>
            </a:r>
            <a:r>
              <a:rPr lang="en-US" altLang="en-US" dirty="0" smtClean="0"/>
              <a:t>i.e</a:t>
            </a:r>
            <a:r>
              <a:rPr lang="en-US" altLang="en-US" dirty="0"/>
              <a:t>. a value along one dimension implies nothing about a value along another.</a:t>
            </a:r>
            <a:endParaRPr lang="en-US" altLang="en-US" i="1" dirty="0"/>
          </a:p>
        </p:txBody>
      </p:sp>
      <p:grpSp>
        <p:nvGrpSpPr>
          <p:cNvPr id="198660" name="Group 4"/>
          <p:cNvGrpSpPr>
            <a:grpSpLocks/>
          </p:cNvGrpSpPr>
          <p:nvPr/>
        </p:nvGrpSpPr>
        <p:grpSpPr bwMode="auto">
          <a:xfrm>
            <a:off x="1981200" y="4419600"/>
            <a:ext cx="1874838" cy="1936750"/>
            <a:chOff x="1248" y="2784"/>
            <a:chExt cx="1181" cy="1220"/>
          </a:xfrm>
        </p:grpSpPr>
        <p:grpSp>
          <p:nvGrpSpPr>
            <p:cNvPr id="198661" name="Group 5"/>
            <p:cNvGrpSpPr>
              <a:grpSpLocks/>
            </p:cNvGrpSpPr>
            <p:nvPr/>
          </p:nvGrpSpPr>
          <p:grpSpPr bwMode="auto">
            <a:xfrm>
              <a:off x="1392" y="2784"/>
              <a:ext cx="864" cy="768"/>
              <a:chOff x="1632" y="2880"/>
              <a:chExt cx="864" cy="768"/>
            </a:xfrm>
          </p:grpSpPr>
          <p:sp>
            <p:nvSpPr>
              <p:cNvPr id="198662" name="Line 6"/>
              <p:cNvSpPr>
                <a:spLocks noChangeShapeType="1"/>
              </p:cNvSpPr>
              <p:nvPr/>
            </p:nvSpPr>
            <p:spPr bwMode="auto">
              <a:xfrm flipV="1">
                <a:off x="1632" y="2880"/>
                <a:ext cx="0" cy="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98663" name="Line 7"/>
              <p:cNvSpPr>
                <a:spLocks noChangeShapeType="1"/>
              </p:cNvSpPr>
              <p:nvPr/>
            </p:nvSpPr>
            <p:spPr bwMode="auto">
              <a:xfrm>
                <a:off x="1632" y="3648"/>
                <a:ext cx="8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198664" name="Text Box 8"/>
            <p:cNvSpPr txBox="1">
              <a:spLocks noChangeArrowheads="1"/>
            </p:cNvSpPr>
            <p:nvPr/>
          </p:nvSpPr>
          <p:spPr bwMode="auto">
            <a:xfrm>
              <a:off x="1248" y="3600"/>
              <a:ext cx="11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b="0"/>
                <a:t>Basis vectors</a:t>
              </a:r>
            </a:p>
            <a:p>
              <a:pPr algn="ctr"/>
              <a:r>
                <a:rPr lang="en-US" altLang="en-US" b="0"/>
                <a:t>for 2 dimensions</a:t>
              </a:r>
            </a:p>
          </p:txBody>
        </p:sp>
      </p:grpSp>
      <p:grpSp>
        <p:nvGrpSpPr>
          <p:cNvPr id="198665" name="Group 9"/>
          <p:cNvGrpSpPr>
            <a:grpSpLocks/>
          </p:cNvGrpSpPr>
          <p:nvPr/>
        </p:nvGrpSpPr>
        <p:grpSpPr bwMode="auto">
          <a:xfrm>
            <a:off x="4114800" y="4343400"/>
            <a:ext cx="2408238" cy="1936750"/>
            <a:chOff x="2400" y="2784"/>
            <a:chExt cx="1517" cy="1220"/>
          </a:xfrm>
        </p:grpSpPr>
        <p:sp>
          <p:nvSpPr>
            <p:cNvPr id="198666" name="Line 10"/>
            <p:cNvSpPr>
              <a:spLocks noChangeShapeType="1"/>
            </p:cNvSpPr>
            <p:nvPr/>
          </p:nvSpPr>
          <p:spPr bwMode="auto">
            <a:xfrm flipV="1">
              <a:off x="2832" y="278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7" name="Line 11"/>
            <p:cNvSpPr>
              <a:spLocks noChangeShapeType="1"/>
            </p:cNvSpPr>
            <p:nvPr/>
          </p:nvSpPr>
          <p:spPr bwMode="auto">
            <a:xfrm>
              <a:off x="2832" y="355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8" name="Line 12"/>
            <p:cNvSpPr>
              <a:spLocks noChangeShapeType="1"/>
            </p:cNvSpPr>
            <p:nvPr/>
          </p:nvSpPr>
          <p:spPr bwMode="auto">
            <a:xfrm flipV="1">
              <a:off x="2400" y="3552"/>
              <a:ext cx="43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sm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8669" name="Text Box 13"/>
            <p:cNvSpPr txBox="1">
              <a:spLocks noChangeArrowheads="1"/>
            </p:cNvSpPr>
            <p:nvPr/>
          </p:nvSpPr>
          <p:spPr bwMode="auto">
            <a:xfrm>
              <a:off x="2736" y="3600"/>
              <a:ext cx="11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b="0"/>
                <a:t>Basis vectors</a:t>
              </a:r>
            </a:p>
            <a:p>
              <a:pPr algn="ctr"/>
              <a:r>
                <a:rPr lang="en-US" altLang="en-US" b="0"/>
                <a:t>for 3 dimensions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973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609600"/>
            <a:ext cx="7886700" cy="776289"/>
          </a:xfrm>
        </p:spPr>
        <p:txBody>
          <a:bodyPr/>
          <a:lstStyle/>
          <a:p>
            <a:r>
              <a:rPr lang="en-US" altLang="en-US" dirty="0"/>
              <a:t>VS Model: </a:t>
            </a:r>
            <a:r>
              <a:rPr lang="en-US" altLang="en-US" dirty="0" smtClean="0"/>
              <a:t>an illustration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document is closer to the query?</a:t>
            </a:r>
            <a:endParaRPr lang="en-US" dirty="0"/>
          </a:p>
        </p:txBody>
      </p:sp>
      <p:grpSp>
        <p:nvGrpSpPr>
          <p:cNvPr id="315422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315395" name="AutoShape 3"/>
            <p:cNvSpPr>
              <a:spLocks noChangeArrowheads="1"/>
            </p:cNvSpPr>
            <p:nvPr/>
          </p:nvSpPr>
          <p:spPr bwMode="auto">
            <a:xfrm>
              <a:off x="1584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5421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315396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7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98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03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315404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CC0000"/>
                    </a:solidFill>
                  </a:rPr>
                  <a:t>Education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315405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315428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315402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4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5423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315399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6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315427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7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16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315425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315400" name="Line 8"/>
            <p:cNvSpPr>
              <a:spLocks noChangeShapeType="1"/>
            </p:cNvSpPr>
            <p:nvPr/>
          </p:nvSpPr>
          <p:spPr bwMode="auto">
            <a:xfrm flipH="1" flipV="1">
              <a:off x="1584" y="2208"/>
              <a:ext cx="52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grpSp>
        <p:nvGrpSpPr>
          <p:cNvPr id="315434" name="Group 42"/>
          <p:cNvGrpSpPr>
            <a:grpSpLocks/>
          </p:cNvGrpSpPr>
          <p:nvPr/>
        </p:nvGrpSpPr>
        <p:grpSpPr bwMode="auto">
          <a:xfrm>
            <a:off x="3352800" y="5029200"/>
            <a:ext cx="2559050" cy="533400"/>
            <a:chOff x="2112" y="2880"/>
            <a:chExt cx="1612" cy="336"/>
          </a:xfrm>
        </p:grpSpPr>
        <p:sp>
          <p:nvSpPr>
            <p:cNvPr id="315431" name="Line 39"/>
            <p:cNvSpPr>
              <a:spLocks noChangeShapeType="1"/>
            </p:cNvSpPr>
            <p:nvPr/>
          </p:nvSpPr>
          <p:spPr bwMode="auto">
            <a:xfrm>
              <a:off x="2112" y="2880"/>
              <a:ext cx="129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32" name="Rectangle 40"/>
            <p:cNvSpPr>
              <a:spLocks noChangeArrowheads="1"/>
            </p:cNvSpPr>
            <p:nvPr/>
          </p:nvSpPr>
          <p:spPr bwMode="auto">
            <a:xfrm>
              <a:off x="3216" y="297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dirty="0">
                  <a:solidFill>
                    <a:srgbClr val="CC0000"/>
                  </a:solidFill>
                </a:rPr>
                <a:t>Query</a:t>
              </a:r>
              <a:endParaRPr lang="en-US" altLang="en-US" sz="1800" b="1" baseline="-25000" dirty="0">
                <a:solidFill>
                  <a:srgbClr val="CC0000"/>
                </a:solidFill>
              </a:endParaRPr>
            </a:p>
          </p:txBody>
        </p:sp>
      </p:grpSp>
      <p:sp>
        <p:nvSpPr>
          <p:cNvPr id="315433" name="Oval 41"/>
          <p:cNvSpPr>
            <a:spLocks noChangeArrowheads="1"/>
          </p:cNvSpPr>
          <p:nvPr/>
        </p:nvSpPr>
        <p:spPr bwMode="auto">
          <a:xfrm>
            <a:off x="4495800" y="5181600"/>
            <a:ext cx="304800" cy="457200"/>
          </a:xfrm>
          <a:prstGeom prst="ellipse">
            <a:avLst/>
          </a:prstGeom>
          <a:noFill/>
          <a:ln w="254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xfrm>
            <a:off x="459317" y="465667"/>
            <a:ext cx="7886700" cy="928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What the VS model doesn’t say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How to define/select the “basic concept”</a:t>
            </a:r>
          </a:p>
          <a:p>
            <a:pPr lvl="1"/>
            <a:r>
              <a:rPr lang="en-US" altLang="en-US" sz="2000" dirty="0"/>
              <a:t>Concepts are assumed to be </a:t>
            </a:r>
            <a:r>
              <a:rPr lang="en-US" altLang="en-US" sz="2000" u="sng" dirty="0"/>
              <a:t>orthogonal</a:t>
            </a:r>
          </a:p>
          <a:p>
            <a:r>
              <a:rPr lang="en-US" altLang="en-US" sz="2800" dirty="0"/>
              <a:t>How to assign weights</a:t>
            </a:r>
          </a:p>
          <a:p>
            <a:pPr lvl="1"/>
            <a:r>
              <a:rPr lang="en-US" altLang="en-US" sz="2000" dirty="0"/>
              <a:t>Weight in query indicates importance of the concept</a:t>
            </a:r>
          </a:p>
          <a:p>
            <a:pPr lvl="1"/>
            <a:r>
              <a:rPr lang="en-US" altLang="en-US" sz="2000" dirty="0"/>
              <a:t>Weight in doc indicates how well the concept characterizes the doc</a:t>
            </a:r>
          </a:p>
          <a:p>
            <a:r>
              <a:rPr lang="en-US" altLang="en-US" sz="2800" dirty="0"/>
              <a:t>How to define the similarity/distance measure</a:t>
            </a:r>
          </a:p>
          <a:p>
            <a:pPr eaLnBrk="1" hangingPunct="1">
              <a:buFontTx/>
              <a:buNone/>
            </a:pPr>
            <a:endParaRPr lang="zh-TW" altLang="en-US" sz="2800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4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75733"/>
            <a:ext cx="7886700" cy="7847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Graphic Representation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54150"/>
            <a:ext cx="2519363" cy="1528763"/>
          </a:xfrm>
          <a:solidFill>
            <a:srgbClr val="CC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000" dirty="0" smtClean="0">
                <a:ea typeface="新細明體" pitchFamily="2" charset="-120"/>
              </a:rPr>
              <a:t>Example</a:t>
            </a:r>
            <a:r>
              <a:rPr lang="en-US" altLang="zh-TW" sz="2000" i="1" dirty="0" smtClean="0">
                <a:ea typeface="新細明體" pitchFamily="2" charset="-12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D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= 2T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</a:t>
            </a:r>
            <a:r>
              <a:rPr lang="en-US" altLang="zh-TW" sz="2000" i="1" dirty="0" smtClean="0">
                <a:ea typeface="新細明體" pitchFamily="2" charset="-120"/>
              </a:rPr>
              <a:t>, </a:t>
            </a:r>
            <a:r>
              <a:rPr lang="en-US" altLang="zh-TW" sz="2000" i="1" dirty="0" smtClean="0">
                <a:ea typeface="新細明體" pitchFamily="2" charset="-120"/>
              </a:rPr>
              <a:t>3T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</a:t>
            </a:r>
            <a:r>
              <a:rPr lang="en-US" altLang="zh-TW" sz="2000" i="1" dirty="0" smtClean="0">
                <a:ea typeface="新細明體" pitchFamily="2" charset="-120"/>
              </a:rPr>
              <a:t>, </a:t>
            </a:r>
            <a:r>
              <a:rPr lang="en-US" altLang="zh-TW" sz="2000" i="1" dirty="0" smtClean="0">
                <a:ea typeface="新細明體" pitchFamily="2" charset="-120"/>
              </a:rPr>
              <a:t>5T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D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= 3T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</a:t>
            </a:r>
            <a:r>
              <a:rPr lang="en-US" altLang="zh-TW" sz="2000" i="1" dirty="0" smtClean="0">
                <a:ea typeface="新細明體" pitchFamily="2" charset="-120"/>
              </a:rPr>
              <a:t>, </a:t>
            </a:r>
            <a:r>
              <a:rPr lang="en-US" altLang="zh-TW" sz="2000" i="1" dirty="0" smtClean="0">
                <a:ea typeface="新細明體" pitchFamily="2" charset="-120"/>
              </a:rPr>
              <a:t>7T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</a:t>
            </a:r>
            <a:r>
              <a:rPr lang="en-US" altLang="zh-TW" sz="2000" i="1" dirty="0" smtClean="0">
                <a:ea typeface="新細明體" pitchFamily="2" charset="-120"/>
              </a:rPr>
              <a:t>,   </a:t>
            </a:r>
            <a:r>
              <a:rPr lang="en-US" altLang="zh-TW" sz="2000" i="1" dirty="0" smtClean="0">
                <a:ea typeface="新細明體" pitchFamily="2" charset="-120"/>
              </a:rPr>
              <a:t>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dirty="0" smtClean="0">
                <a:ea typeface="新細明體" pitchFamily="2" charset="-120"/>
              </a:rPr>
              <a:t>Q = 0T</a:t>
            </a:r>
            <a:r>
              <a:rPr lang="en-US" altLang="zh-TW" sz="2000" i="1" baseline="-25000" dirty="0" smtClean="0">
                <a:ea typeface="新細明體" pitchFamily="2" charset="-120"/>
              </a:rPr>
              <a:t>1</a:t>
            </a:r>
            <a:r>
              <a:rPr lang="en-US" altLang="zh-TW" sz="2000" i="1" dirty="0" smtClean="0">
                <a:ea typeface="新細明體" pitchFamily="2" charset="-120"/>
              </a:rPr>
              <a:t> </a:t>
            </a:r>
            <a:r>
              <a:rPr lang="en-US" altLang="zh-TW" sz="2000" i="1" dirty="0" smtClean="0">
                <a:ea typeface="新細明體" pitchFamily="2" charset="-120"/>
              </a:rPr>
              <a:t>, </a:t>
            </a:r>
            <a:r>
              <a:rPr lang="en-US" altLang="zh-TW" sz="2000" i="1" dirty="0" smtClean="0">
                <a:ea typeface="新細明體" pitchFamily="2" charset="-120"/>
              </a:rPr>
              <a:t>0T</a:t>
            </a:r>
            <a:r>
              <a:rPr lang="en-US" altLang="zh-TW" sz="2000" i="1" baseline="-25000" dirty="0" smtClean="0">
                <a:ea typeface="新細明體" pitchFamily="2" charset="-120"/>
              </a:rPr>
              <a:t>2</a:t>
            </a:r>
            <a:r>
              <a:rPr lang="en-US" altLang="zh-TW" sz="2000" i="1" dirty="0" smtClean="0">
                <a:ea typeface="新細明體" pitchFamily="2" charset="-120"/>
              </a:rPr>
              <a:t> </a:t>
            </a:r>
            <a:r>
              <a:rPr lang="en-US" altLang="zh-TW" sz="2000" i="1" dirty="0" smtClean="0">
                <a:ea typeface="新細明體" pitchFamily="2" charset="-120"/>
              </a:rPr>
              <a:t>,  </a:t>
            </a:r>
            <a:r>
              <a:rPr lang="en-US" altLang="zh-TW" sz="2000" i="1" dirty="0" smtClean="0">
                <a:ea typeface="新細明體" pitchFamily="2" charset="-120"/>
              </a:rPr>
              <a:t>2T</a:t>
            </a:r>
            <a:r>
              <a:rPr lang="en-US" altLang="zh-TW" sz="2000" i="1" baseline="-25000" dirty="0" smtClean="0">
                <a:ea typeface="新細明體" pitchFamily="2" charset="-120"/>
              </a:rPr>
              <a:t>3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4479925" y="4419600"/>
            <a:ext cx="35972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1828800"/>
            <a:ext cx="7037388" cy="4176713"/>
            <a:chOff x="816" y="1248"/>
            <a:chExt cx="4433" cy="2631"/>
          </a:xfrm>
        </p:grpSpPr>
        <p:sp>
          <p:nvSpPr>
            <p:cNvPr id="28680" name="Text Box 6"/>
            <p:cNvSpPr txBox="1">
              <a:spLocks noChangeArrowheads="1"/>
            </p:cNvSpPr>
            <p:nvPr/>
          </p:nvSpPr>
          <p:spPr bwMode="auto">
            <a:xfrm>
              <a:off x="3216" y="125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 i="0"/>
            </a:p>
          </p:txBody>
        </p:sp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143" y="2871"/>
              <a:ext cx="1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 flipH="1">
              <a:off x="1543" y="2869"/>
              <a:ext cx="1587" cy="1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 flipV="1">
              <a:off x="3130" y="1248"/>
              <a:ext cx="0" cy="1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>
              <a:off x="2784" y="2862"/>
              <a:ext cx="73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2352" y="3360"/>
              <a:ext cx="475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 flipV="1">
              <a:off x="2784" y="211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flipH="1" flipV="1">
              <a:off x="2784" y="2016"/>
              <a:ext cx="346" cy="82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 flipH="1">
              <a:off x="2371" y="2880"/>
              <a:ext cx="1339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flipH="1" flipV="1">
              <a:off x="1839" y="3701"/>
              <a:ext cx="558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V="1">
              <a:off x="2419" y="350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 flipH="1">
              <a:off x="2408" y="2858"/>
              <a:ext cx="710" cy="666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2" name="Line 18"/>
            <p:cNvSpPr>
              <a:spLocks noChangeShapeType="1"/>
            </p:cNvSpPr>
            <p:nvPr/>
          </p:nvSpPr>
          <p:spPr bwMode="auto">
            <a:xfrm flipV="1">
              <a:off x="3130" y="2496"/>
              <a:ext cx="0" cy="37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4992" y="2832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 i="0"/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1305" y="359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 i="0"/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1248" y="2112"/>
              <a:ext cx="141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D</a:t>
              </a:r>
              <a:r>
                <a:rPr kumimoji="1" lang="en-US" altLang="zh-TW" sz="1800" baseline="-25000" dirty="0"/>
                <a:t>1</a:t>
              </a:r>
              <a:r>
                <a:rPr kumimoji="1" lang="en-US" altLang="zh-TW" sz="1800" dirty="0"/>
                <a:t> = </a:t>
              </a:r>
              <a:r>
                <a:rPr kumimoji="1" lang="en-US" altLang="zh-TW" sz="1800" dirty="0" smtClean="0"/>
                <a:t>(2T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, </a:t>
              </a:r>
              <a:r>
                <a:rPr kumimoji="1" lang="en-US" altLang="zh-TW" sz="1800" dirty="0"/>
                <a:t>3T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5T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 smtClean="0"/>
                <a:t> </a:t>
              </a:r>
              <a:r>
                <a:rPr kumimoji="1" lang="en-US" altLang="zh-TW" sz="1800" dirty="0"/>
                <a:t>)</a:t>
              </a:r>
              <a:endParaRPr kumimoji="1" lang="en-US" altLang="zh-TW" sz="1800" baseline="-25000" dirty="0"/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816" y="3120"/>
              <a:ext cx="13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D</a:t>
              </a:r>
              <a:r>
                <a:rPr kumimoji="1" lang="en-US" altLang="zh-TW" sz="1800" baseline="-25000" dirty="0"/>
                <a:t>2 </a:t>
              </a:r>
              <a:r>
                <a:rPr kumimoji="1" lang="en-US" altLang="zh-TW" sz="1800" dirty="0"/>
                <a:t>= </a:t>
              </a:r>
              <a:r>
                <a:rPr kumimoji="1" lang="en-US" altLang="zh-TW" sz="1800" dirty="0" smtClean="0"/>
                <a:t>(3T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 , </a:t>
              </a:r>
              <a:r>
                <a:rPr kumimoji="1" lang="en-US" altLang="zh-TW" sz="1800" dirty="0"/>
                <a:t>7T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 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/>
                <a:t> )</a:t>
              </a:r>
              <a:endParaRPr kumimoji="1" lang="en-US" altLang="zh-TW" sz="1800" baseline="-25000" dirty="0"/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3168" y="2400"/>
              <a:ext cx="13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eaLnBrk="1" hangingPunct="1"/>
              <a:r>
                <a:rPr kumimoji="1" lang="en-US" altLang="zh-TW" sz="1800" dirty="0"/>
                <a:t>Q = </a:t>
              </a:r>
              <a:r>
                <a:rPr kumimoji="1" lang="en-US" altLang="zh-TW" sz="1800" dirty="0" smtClean="0"/>
                <a:t>(0T</a:t>
              </a:r>
              <a:r>
                <a:rPr kumimoji="1" lang="en-US" altLang="zh-TW" sz="1800" baseline="-25000" dirty="0" smtClean="0"/>
                <a:t>1</a:t>
              </a:r>
              <a:r>
                <a:rPr kumimoji="1" lang="en-US" altLang="zh-TW" sz="1800" dirty="0" smtClean="0"/>
                <a:t> , </a:t>
              </a:r>
              <a:r>
                <a:rPr kumimoji="1" lang="en-US" altLang="zh-TW" sz="1800" dirty="0"/>
                <a:t>0T</a:t>
              </a:r>
              <a:r>
                <a:rPr kumimoji="1" lang="en-US" altLang="zh-TW" sz="1800" baseline="-25000" dirty="0"/>
                <a:t>2</a:t>
              </a:r>
              <a:r>
                <a:rPr kumimoji="1" lang="en-US" altLang="zh-TW" sz="1800" dirty="0"/>
                <a:t> </a:t>
              </a:r>
              <a:r>
                <a:rPr kumimoji="1" lang="en-US" altLang="zh-TW" sz="1800" dirty="0" smtClean="0"/>
                <a:t>, 2T</a:t>
              </a:r>
              <a:r>
                <a:rPr kumimoji="1" lang="en-US" altLang="zh-TW" sz="1800" baseline="-25000" dirty="0" smtClean="0"/>
                <a:t>3</a:t>
              </a:r>
              <a:r>
                <a:rPr kumimoji="1" lang="en-US" altLang="zh-TW" sz="1800" dirty="0"/>
                <a:t> )</a:t>
              </a:r>
              <a:endParaRPr kumimoji="1" lang="en-US" altLang="zh-TW" sz="1800" baseline="-25000" dirty="0"/>
            </a:p>
          </p:txBody>
        </p:sp>
        <p:sp>
          <p:nvSpPr>
            <p:cNvPr id="28698" name="Line 24"/>
            <p:cNvSpPr>
              <a:spLocks noChangeShapeType="1"/>
            </p:cNvSpPr>
            <p:nvPr/>
          </p:nvSpPr>
          <p:spPr bwMode="auto">
            <a:xfrm flipH="1">
              <a:off x="2784" y="1824"/>
              <a:ext cx="336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28699" name="Freeform 26"/>
            <p:cNvSpPr>
              <a:spLocks/>
            </p:cNvSpPr>
            <p:nvPr/>
          </p:nvSpPr>
          <p:spPr bwMode="auto">
            <a:xfrm>
              <a:off x="2448" y="2016"/>
              <a:ext cx="288" cy="104"/>
            </a:xfrm>
            <a:custGeom>
              <a:avLst/>
              <a:gdLst>
                <a:gd name="T0" fmla="*/ 0 w 288"/>
                <a:gd name="T1" fmla="*/ 104 h 104"/>
                <a:gd name="T2" fmla="*/ 48 w 288"/>
                <a:gd name="T3" fmla="*/ 8 h 104"/>
                <a:gd name="T4" fmla="*/ 192 w 288"/>
                <a:gd name="T5" fmla="*/ 56 h 104"/>
                <a:gd name="T6" fmla="*/ 288 w 288"/>
                <a:gd name="T7" fmla="*/ 56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04"/>
                <a:gd name="T14" fmla="*/ 288 w 288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04">
                  <a:moveTo>
                    <a:pt x="0" y="104"/>
                  </a:moveTo>
                  <a:cubicBezTo>
                    <a:pt x="8" y="60"/>
                    <a:pt x="16" y="16"/>
                    <a:pt x="48" y="8"/>
                  </a:cubicBezTo>
                  <a:cubicBezTo>
                    <a:pt x="80" y="0"/>
                    <a:pt x="152" y="48"/>
                    <a:pt x="192" y="56"/>
                  </a:cubicBezTo>
                  <a:cubicBezTo>
                    <a:pt x="232" y="64"/>
                    <a:pt x="260" y="60"/>
                    <a:pt x="288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8700" name="Freeform 27"/>
            <p:cNvSpPr>
              <a:spLocks/>
            </p:cNvSpPr>
            <p:nvPr/>
          </p:nvSpPr>
          <p:spPr bwMode="auto">
            <a:xfrm>
              <a:off x="2116" y="3244"/>
              <a:ext cx="284" cy="212"/>
            </a:xfrm>
            <a:custGeom>
              <a:avLst/>
              <a:gdLst>
                <a:gd name="T0" fmla="*/ 0 w 284"/>
                <a:gd name="T1" fmla="*/ 13 h 212"/>
                <a:gd name="T2" fmla="*/ 139 w 284"/>
                <a:gd name="T3" fmla="*/ 33 h 212"/>
                <a:gd name="T4" fmla="*/ 284 w 284"/>
                <a:gd name="T5" fmla="*/ 212 h 212"/>
                <a:gd name="T6" fmla="*/ 0 60000 65536"/>
                <a:gd name="T7" fmla="*/ 0 60000 65536"/>
                <a:gd name="T8" fmla="*/ 0 60000 65536"/>
                <a:gd name="T9" fmla="*/ 0 w 284"/>
                <a:gd name="T10" fmla="*/ 0 h 212"/>
                <a:gd name="T11" fmla="*/ 284 w 284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4" h="212">
                  <a:moveTo>
                    <a:pt x="0" y="13"/>
                  </a:moveTo>
                  <a:cubicBezTo>
                    <a:pt x="23" y="16"/>
                    <a:pt x="92" y="0"/>
                    <a:pt x="139" y="33"/>
                  </a:cubicBezTo>
                  <a:cubicBezTo>
                    <a:pt x="186" y="66"/>
                    <a:pt x="254" y="175"/>
                    <a:pt x="284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8701" name="Text Box 28"/>
            <p:cNvSpPr txBox="1">
              <a:spLocks noChangeArrowheads="1"/>
            </p:cNvSpPr>
            <p:nvPr/>
          </p:nvSpPr>
          <p:spPr bwMode="auto">
            <a:xfrm>
              <a:off x="1680" y="350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7</a:t>
              </a:r>
              <a:endParaRPr kumimoji="1" lang="zh-TW" altLang="en-US" sz="2400" i="0"/>
            </a:p>
          </p:txBody>
        </p:sp>
        <p:sp>
          <p:nvSpPr>
            <p:cNvPr id="28702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3</a:t>
              </a:r>
              <a:endParaRPr kumimoji="1" lang="zh-TW" altLang="en-US" sz="2400" i="0"/>
            </a:p>
          </p:txBody>
        </p:sp>
        <p:sp>
          <p:nvSpPr>
            <p:cNvPr id="28703" name="Text Box 30"/>
            <p:cNvSpPr txBox="1">
              <a:spLocks noChangeArrowheads="1"/>
            </p:cNvSpPr>
            <p:nvPr/>
          </p:nvSpPr>
          <p:spPr bwMode="auto">
            <a:xfrm>
              <a:off x="3408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2</a:t>
              </a:r>
              <a:endParaRPr kumimoji="1" lang="zh-TW" altLang="en-US" sz="2400" i="0"/>
            </a:p>
          </p:txBody>
        </p:sp>
        <p:sp>
          <p:nvSpPr>
            <p:cNvPr id="28704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chemeClr val="accent2"/>
                  </a:solidFill>
                </a:rPr>
                <a:t>5</a:t>
              </a:r>
              <a:endParaRPr kumimoji="1" lang="zh-TW" altLang="en-US" sz="2400" i="0"/>
            </a:p>
          </p:txBody>
        </p:sp>
      </p:grp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5181600" y="4953000"/>
            <a:ext cx="3352800" cy="11906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>
              <a:buFontTx/>
              <a:buChar char="•"/>
            </a:pPr>
            <a:r>
              <a:rPr kumimoji="1" lang="en-US" altLang="zh-TW" sz="1800" i="0"/>
              <a:t>Is </a:t>
            </a:r>
            <a:r>
              <a:rPr kumimoji="1" lang="en-US" altLang="zh-TW" sz="1800"/>
              <a:t>D</a:t>
            </a:r>
            <a:r>
              <a:rPr kumimoji="1" lang="en-US" altLang="zh-TW" sz="1800" baseline="-25000"/>
              <a:t>1</a:t>
            </a:r>
            <a:r>
              <a:rPr kumimoji="1" lang="en-US" altLang="zh-TW" sz="1800" i="0"/>
              <a:t> or </a:t>
            </a:r>
            <a:r>
              <a:rPr kumimoji="1" lang="en-US" altLang="zh-TW" sz="1800"/>
              <a:t>D</a:t>
            </a:r>
            <a:r>
              <a:rPr kumimoji="1" lang="en-US" altLang="zh-TW" sz="1800" baseline="-25000"/>
              <a:t>2</a:t>
            </a:r>
            <a:r>
              <a:rPr kumimoji="1" lang="en-US" altLang="zh-TW" sz="1800" i="0"/>
              <a:t> more similar to Q?</a:t>
            </a:r>
          </a:p>
          <a:p>
            <a:pPr algn="l" eaLnBrk="1" hangingPunct="1">
              <a:buFontTx/>
              <a:buChar char="•"/>
            </a:pPr>
            <a:r>
              <a:rPr kumimoji="1" lang="en-US" altLang="zh-TW" sz="1800" i="0"/>
              <a:t>How to measure the degree of similarity? Distance? Angle? Projection?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76250" y="541867"/>
            <a:ext cx="7886700" cy="8440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i="1" dirty="0" smtClean="0"/>
              <a:t>Retrieval</a:t>
            </a:r>
            <a:r>
              <a:rPr lang="en-US" altLang="en-US" sz="3600" dirty="0" smtClean="0"/>
              <a:t> Models</a:t>
            </a:r>
          </a:p>
        </p:txBody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ea typeface="新細明體" pitchFamily="2" charset="-120"/>
              </a:rPr>
              <a:t>A retrieval model specifies the details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Document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Query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Retrieval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ea typeface="新細明體" pitchFamily="2" charset="-120"/>
              </a:rPr>
              <a:t>Determines a notion of relevance.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>
                <a:ea typeface="新細明體" pitchFamily="2" charset="-120"/>
              </a:rPr>
              <a:t>Notion of relevance can be binary or continuous (i.e. </a:t>
            </a:r>
            <a:r>
              <a:rPr lang="en-US" altLang="zh-TW" sz="2800" i="1" dirty="0" smtClean="0">
                <a:ea typeface="新細明體" pitchFamily="2" charset="-120"/>
              </a:rPr>
              <a:t>ranked retrieval</a:t>
            </a:r>
            <a:r>
              <a:rPr lang="en-US" altLang="zh-TW" sz="2800" dirty="0" smtClean="0">
                <a:ea typeface="新細明體" pitchFamily="2" charset="-120"/>
              </a:rPr>
              <a:t>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8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620711"/>
            <a:ext cx="7886700" cy="7508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Document Collection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95450"/>
            <a:ext cx="7629525" cy="1809750"/>
          </a:xfrm>
        </p:spPr>
        <p:txBody>
          <a:bodyPr>
            <a:normAutofit fontScale="92500"/>
          </a:bodyPr>
          <a:lstStyle/>
          <a:p>
            <a:pPr marL="188913" indent="-18891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 dirty="0" smtClean="0">
                <a:ea typeface="新細明體" pitchFamily="2" charset="-120"/>
              </a:rPr>
              <a:t>A collection of </a:t>
            </a:r>
            <a:r>
              <a:rPr lang="en-US" altLang="zh-TW" sz="2400" i="1" dirty="0" smtClean="0">
                <a:ea typeface="新細明體" pitchFamily="2" charset="-120"/>
              </a:rPr>
              <a:t>n</a:t>
            </a:r>
            <a:r>
              <a:rPr lang="en-US" altLang="zh-TW" sz="2400" dirty="0" smtClean="0">
                <a:ea typeface="新細明體" pitchFamily="2" charset="-120"/>
              </a:rPr>
              <a:t> documents can be represented in the vector space model by a term-document matrix.</a:t>
            </a:r>
          </a:p>
          <a:p>
            <a:pPr marL="188913" indent="-18891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zh-TW" sz="2400" dirty="0" smtClean="0">
                <a:ea typeface="新細明體" pitchFamily="2" charset="-120"/>
              </a:rPr>
              <a:t>An entry in the matrix corresponds to the </a:t>
            </a:r>
            <a:r>
              <a:rPr lang="en-US" altLang="zh-TW" sz="2400" dirty="0" smtClean="0">
                <a:solidFill>
                  <a:srgbClr val="FF0000"/>
                </a:solidFill>
                <a:ea typeface="新細明體" pitchFamily="2" charset="-120"/>
              </a:rPr>
              <a:t>“weight” of a term in the document</a:t>
            </a:r>
            <a:r>
              <a:rPr lang="en-US" altLang="zh-TW" sz="2400" dirty="0" smtClean="0">
                <a:ea typeface="新細明體" pitchFamily="2" charset="-120"/>
              </a:rPr>
              <a:t>; zero means the term has no significance in the document or it simply doesn’t exist in the document.</a:t>
            </a:r>
            <a:endParaRPr lang="en-US" altLang="zh-TW" sz="2400" i="1" baseline="-25000" dirty="0" smtClean="0">
              <a:ea typeface="新細明體" pitchFamily="2" charset="-120"/>
            </a:endParaRPr>
          </a:p>
        </p:txBody>
      </p:sp>
      <p:grpSp>
        <p:nvGrpSpPr>
          <p:cNvPr id="29701" name="Group 8"/>
          <p:cNvGrpSpPr>
            <a:grpSpLocks/>
          </p:cNvGrpSpPr>
          <p:nvPr/>
        </p:nvGrpSpPr>
        <p:grpSpPr bwMode="auto">
          <a:xfrm>
            <a:off x="2895600" y="3505200"/>
            <a:ext cx="3352800" cy="2647950"/>
            <a:chOff x="1632" y="1776"/>
            <a:chExt cx="2046" cy="1668"/>
          </a:xfrm>
        </p:grpSpPr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1632" y="1776"/>
              <a:ext cx="2026" cy="1575"/>
              <a:chOff x="1824" y="1296"/>
              <a:chExt cx="1930" cy="1575"/>
            </a:xfrm>
          </p:grpSpPr>
          <p:sp>
            <p:nvSpPr>
              <p:cNvPr id="29704" name="AutoShape 4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05" name="AutoShape 5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1pPr>
                <a:lvl2pPr marL="742950" indent="-28575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2pPr>
                <a:lvl3pPr marL="11430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3pPr>
                <a:lvl4pPr marL="16002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4pPr>
                <a:lvl5pPr marL="2057400" indent="-228600" eaLnBrk="0" hangingPunct="0"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i="1">
                    <a:solidFill>
                      <a:schemeClr val="tx1"/>
                    </a:solidFill>
                    <a:latin typeface="Times New Roman" charset="0"/>
                    <a:ea typeface="新細明體" pitchFamily="2" charset="-12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1732" y="1776"/>
              <a:ext cx="1946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        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1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   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2</a:t>
              </a:r>
              <a:r>
                <a:rPr kumimoji="1" lang="en-US" altLang="zh-TW" sz="2400">
                  <a:solidFill>
                    <a:srgbClr val="FF0000"/>
                  </a:solidFill>
                </a:rPr>
                <a:t>    ….      T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t</a:t>
              </a:r>
              <a:endParaRPr kumimoji="1" lang="en-US" altLang="zh-TW" sz="2400">
                <a:solidFill>
                  <a:srgbClr val="FF0000"/>
                </a:solidFill>
              </a:endParaRPr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1</a:t>
              </a:r>
              <a:r>
                <a:rPr kumimoji="1" lang="en-US" altLang="zh-TW" sz="2400"/>
                <a:t>    w</a:t>
              </a:r>
              <a:r>
                <a:rPr kumimoji="1" lang="en-US" altLang="zh-TW" sz="2400" baseline="-25000"/>
                <a:t>11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21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t1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2</a:t>
              </a:r>
              <a:r>
                <a:rPr kumimoji="1" lang="en-US" altLang="zh-TW" sz="2400" baseline="-25000"/>
                <a:t> </a:t>
              </a:r>
              <a:r>
                <a:rPr kumimoji="1" lang="en-US" altLang="zh-TW" sz="2400"/>
                <a:t>   w</a:t>
              </a:r>
              <a:r>
                <a:rPr kumimoji="1" lang="en-US" altLang="zh-TW" sz="2400" baseline="-25000"/>
                <a:t>12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22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t2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/>
                <a:t> </a:t>
              </a:r>
              <a:r>
                <a:rPr kumimoji="1" lang="en-US" altLang="zh-TW" sz="2400" i="0">
                  <a:solidFill>
                    <a:srgbClr val="FF0000"/>
                  </a:solidFill>
                </a:rPr>
                <a:t>:</a:t>
              </a:r>
              <a:r>
                <a:rPr kumimoji="1" lang="en-US" altLang="zh-TW" sz="2400" i="0"/>
                <a:t>       :      :               :</a:t>
              </a:r>
            </a:p>
            <a:p>
              <a:pPr algn="l" eaLnBrk="1" hangingPunct="1"/>
              <a:r>
                <a:rPr kumimoji="1" lang="en-US" altLang="zh-TW" sz="2400" i="0"/>
                <a:t> </a:t>
              </a:r>
              <a:r>
                <a:rPr kumimoji="1" lang="en-US" altLang="zh-TW" sz="2400" i="0">
                  <a:solidFill>
                    <a:srgbClr val="FF0000"/>
                  </a:solidFill>
                </a:rPr>
                <a:t>:</a:t>
              </a:r>
              <a:r>
                <a:rPr kumimoji="1" lang="en-US" altLang="zh-TW" sz="2400" i="0"/>
                <a:t>       :      :               :</a:t>
              </a:r>
              <a:endParaRPr kumimoji="1" lang="en-US" altLang="zh-TW" sz="2400"/>
            </a:p>
            <a:p>
              <a:pPr algn="l" eaLnBrk="1" hangingPunct="1"/>
              <a:r>
                <a:rPr kumimoji="1" lang="en-US" altLang="zh-TW" sz="2400">
                  <a:solidFill>
                    <a:srgbClr val="FF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FF0000"/>
                  </a:solidFill>
                </a:rPr>
                <a:t>n</a:t>
              </a:r>
              <a:r>
                <a:rPr kumimoji="1" lang="en-US" altLang="zh-TW" sz="2400"/>
                <a:t>    w</a:t>
              </a:r>
              <a:r>
                <a:rPr kumimoji="1" lang="en-US" altLang="zh-TW" sz="2400" baseline="-25000"/>
                <a:t>1n</a:t>
              </a:r>
              <a:r>
                <a:rPr kumimoji="1" lang="en-US" altLang="zh-TW" sz="2400"/>
                <a:t>  w</a:t>
              </a:r>
              <a:r>
                <a:rPr kumimoji="1" lang="en-US" altLang="zh-TW" sz="2400" baseline="-25000"/>
                <a:t>2n</a:t>
              </a:r>
              <a:r>
                <a:rPr kumimoji="1" lang="en-US" altLang="zh-TW" sz="2400"/>
                <a:t>   …      w</a:t>
              </a:r>
              <a:r>
                <a:rPr kumimoji="1" lang="en-US" altLang="zh-TW" sz="2400" baseline="-25000"/>
                <a:t>tn</a:t>
              </a:r>
            </a:p>
            <a:p>
              <a:pPr algn="l" eaLnBrk="1" hangingPunct="1"/>
              <a:endParaRPr kumimoji="1" lang="zh-TW" altLang="en-US" sz="2400" i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0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to </a:t>
            </a:r>
            <a:r>
              <a:rPr lang="en-US" altLang="en-US" dirty="0" smtClean="0"/>
              <a:t>assign weights</a:t>
            </a:r>
            <a:r>
              <a:rPr lang="en-US" altLang="en-US" dirty="0"/>
              <a:t>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u="sng" dirty="0" smtClean="0"/>
              <a:t>Important</a:t>
            </a:r>
            <a:r>
              <a:rPr lang="en-US" altLang="en-US" sz="2800" dirty="0"/>
              <a:t>!</a:t>
            </a:r>
          </a:p>
          <a:p>
            <a:r>
              <a:rPr lang="en-US" altLang="en-US" sz="2800" dirty="0" smtClean="0"/>
              <a:t>Why?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Query side: </a:t>
            </a:r>
            <a:r>
              <a:rPr lang="en-US" altLang="ja-JP" sz="2000" dirty="0" smtClean="0">
                <a:ea typeface="ＭＳ Ｐゴシック" charset="-128"/>
              </a:rPr>
              <a:t>not </a:t>
            </a:r>
            <a:r>
              <a:rPr lang="en-US" altLang="ja-JP" sz="2000" dirty="0">
                <a:ea typeface="ＭＳ Ｐゴシック" charset="-128"/>
              </a:rPr>
              <a:t>all terms are equally important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ＭＳ Ｐゴシック" charset="-128"/>
              </a:rPr>
              <a:t>Doc side: </a:t>
            </a:r>
            <a:r>
              <a:rPr lang="en-US" altLang="ja-JP" sz="2000" dirty="0" smtClean="0">
                <a:ea typeface="ＭＳ Ｐゴシック" charset="-128"/>
              </a:rPr>
              <a:t>some </a:t>
            </a:r>
            <a:r>
              <a:rPr lang="en-US" altLang="ja-JP" sz="2000" dirty="0">
                <a:ea typeface="ＭＳ Ｐゴシック" charset="-128"/>
              </a:rPr>
              <a:t>terms carry more information about </a:t>
            </a:r>
            <a:r>
              <a:rPr lang="en-US" altLang="ja-JP" sz="2000" dirty="0" smtClean="0">
                <a:ea typeface="ＭＳ Ｐゴシック" charset="-128"/>
              </a:rPr>
              <a:t>the content</a:t>
            </a:r>
            <a:endParaRPr lang="en-US" altLang="ja-JP" sz="2000" dirty="0">
              <a:ea typeface="ＭＳ Ｐゴシック" charset="-128"/>
            </a:endParaRPr>
          </a:p>
          <a:p>
            <a:r>
              <a:rPr lang="en-US" altLang="en-US" sz="2800" dirty="0"/>
              <a:t>How? </a:t>
            </a:r>
          </a:p>
          <a:p>
            <a:pPr lvl="1"/>
            <a:r>
              <a:rPr lang="en-US" altLang="en-US" sz="2000" dirty="0" smtClean="0"/>
              <a:t>Two </a:t>
            </a:r>
            <a:r>
              <a:rPr lang="en-US" altLang="en-US" sz="2000" dirty="0"/>
              <a:t>basic </a:t>
            </a:r>
            <a:r>
              <a:rPr lang="en-US" altLang="en-US" sz="2000" u="sng" dirty="0"/>
              <a:t>heuristics</a:t>
            </a:r>
          </a:p>
          <a:p>
            <a:pPr lvl="2"/>
            <a:r>
              <a:rPr lang="en-US" altLang="en-US" sz="1600" dirty="0"/>
              <a:t>TF (Term Frequency) = Within-doc-frequency</a:t>
            </a:r>
          </a:p>
          <a:p>
            <a:pPr lvl="2"/>
            <a:r>
              <a:rPr lang="en-US" altLang="en-US" sz="1600" dirty="0"/>
              <a:t>IDF (Inverse Document Frequency</a:t>
            </a:r>
            <a:r>
              <a:rPr lang="en-US" altLang="en-US" sz="1600" dirty="0" smtClean="0"/>
              <a:t>)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7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7" y="524934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Term Weights: Term Frequency</a:t>
            </a:r>
            <a:endParaRPr lang="en-US" altLang="zh-TW" sz="3600" dirty="0" smtClean="0">
              <a:latin typeface="Courier New" pitchFamily="49" charset="0"/>
              <a:ea typeface="新細明體" pitchFamily="2" charset="-12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266" y="1784351"/>
            <a:ext cx="76962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More frequent terms in a document are more important, i.e. more indicative of the topic.</a:t>
            </a:r>
          </a:p>
          <a:p>
            <a:pPr lvl="1"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        </a:t>
            </a:r>
            <a:r>
              <a:rPr lang="en-US" altLang="zh-TW" sz="2800" i="1" dirty="0" err="1" smtClean="0">
                <a:ea typeface="新細明體" pitchFamily="2" charset="-120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</a:t>
            </a:r>
            <a:r>
              <a:rPr lang="en-US" altLang="zh-TW" sz="2800" dirty="0" smtClean="0">
                <a:ea typeface="新細明體" pitchFamily="2" charset="-120"/>
              </a:rPr>
              <a:t>= frequency of term </a:t>
            </a:r>
            <a:r>
              <a:rPr lang="en-US" altLang="zh-TW" sz="2800" i="1" dirty="0" err="1" smtClean="0">
                <a:ea typeface="新細明體" pitchFamily="2" charset="-120"/>
              </a:rPr>
              <a:t>i</a:t>
            </a:r>
            <a:r>
              <a:rPr lang="en-US" altLang="zh-TW" sz="2800" dirty="0" smtClean="0">
                <a:ea typeface="新細明體" pitchFamily="2" charset="-120"/>
              </a:rPr>
              <a:t> in document </a:t>
            </a:r>
            <a:r>
              <a:rPr lang="en-US" altLang="zh-TW" sz="2800" i="1" dirty="0" smtClean="0">
                <a:ea typeface="新細明體" pitchFamily="2" charset="-120"/>
              </a:rPr>
              <a:t>j</a:t>
            </a:r>
            <a:r>
              <a:rPr lang="en-US" altLang="zh-TW" dirty="0" smtClean="0">
                <a:ea typeface="新細明體" pitchFamily="2" charset="-120"/>
              </a:rPr>
              <a:t> </a:t>
            </a:r>
          </a:p>
          <a:p>
            <a:pPr lvl="1" eaLnBrk="1" hangingPunct="1">
              <a:buFontTx/>
              <a:buNone/>
            </a:pPr>
            <a:endParaRPr lang="en-US" altLang="zh-TW" dirty="0" smtClean="0">
              <a:ea typeface="新細明體" pitchFamily="2" charset="-120"/>
            </a:endParaRPr>
          </a:p>
          <a:p>
            <a:r>
              <a:rPr lang="en-US" altLang="en-US" dirty="0"/>
              <a:t>Raw TF is inaccurate</a:t>
            </a:r>
          </a:p>
          <a:p>
            <a:pPr lvl="1"/>
            <a:r>
              <a:rPr lang="en-US" altLang="en-US" dirty="0"/>
              <a:t>Document length variation</a:t>
            </a:r>
          </a:p>
          <a:p>
            <a:pPr lvl="1"/>
            <a:r>
              <a:rPr lang="en-US" altLang="en-US" dirty="0"/>
              <a:t>“Repeated occurrences” are less informative than the “first occurrence”</a:t>
            </a:r>
          </a:p>
          <a:p>
            <a:pPr lvl="1"/>
            <a:r>
              <a:rPr lang="en-US" altLang="en-US" dirty="0"/>
              <a:t>Relevance does not increase proportionally with number of term </a:t>
            </a:r>
            <a:r>
              <a:rPr lang="en-US" altLang="en-US" dirty="0" smtClean="0"/>
              <a:t>occurrence</a:t>
            </a:r>
            <a:endParaRPr lang="en-US" altLang="zh-TW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May want to normalize </a:t>
            </a:r>
            <a:r>
              <a:rPr lang="en-US" altLang="zh-TW" i="1" dirty="0" smtClean="0">
                <a:ea typeface="新細明體" pitchFamily="2" charset="-120"/>
              </a:rPr>
              <a:t>term frequency</a:t>
            </a:r>
            <a:r>
              <a:rPr lang="en-US" altLang="zh-TW" dirty="0" smtClean="0">
                <a:ea typeface="新細明體" pitchFamily="2" charset="-120"/>
              </a:rPr>
              <a:t> (</a:t>
            </a:r>
            <a:r>
              <a:rPr lang="en-US" altLang="zh-TW" i="1" dirty="0" err="1" smtClean="0">
                <a:ea typeface="新細明體" pitchFamily="2" charset="-120"/>
              </a:rPr>
              <a:t>tf</a:t>
            </a:r>
            <a:r>
              <a:rPr lang="en-US" altLang="zh-TW" dirty="0" smtClean="0">
                <a:ea typeface="新細明體" pitchFamily="2" charset="-120"/>
              </a:rPr>
              <a:t>)  by dividing by the frequency of the most common term in the document:</a:t>
            </a:r>
          </a:p>
          <a:p>
            <a:pPr lvl="1"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        </a:t>
            </a:r>
            <a:r>
              <a:rPr lang="en-US" altLang="zh-TW" sz="2800" i="1" dirty="0" err="1" smtClean="0">
                <a:ea typeface="新細明體" pitchFamily="2" charset="-120"/>
              </a:rPr>
              <a:t>tf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</a:t>
            </a:r>
            <a:r>
              <a:rPr lang="en-US" altLang="zh-TW" sz="2800" i="1" dirty="0" smtClean="0">
                <a:ea typeface="新細明體" pitchFamily="2" charset="-120"/>
              </a:rPr>
              <a:t>=</a:t>
            </a:r>
            <a:r>
              <a:rPr lang="en-US" altLang="zh-TW" sz="2800" i="1" baseline="-25000" dirty="0" smtClean="0">
                <a:ea typeface="新細明體" pitchFamily="2" charset="-120"/>
              </a:rPr>
              <a:t>  </a:t>
            </a:r>
            <a:r>
              <a:rPr lang="en-US" altLang="zh-TW" sz="2800" i="1" dirty="0" err="1" smtClean="0">
                <a:ea typeface="新細明體" pitchFamily="2" charset="-120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i="1" baseline="-25000" dirty="0" smtClean="0">
                <a:ea typeface="新細明體" pitchFamily="2" charset="-120"/>
              </a:rPr>
              <a:t>  </a:t>
            </a:r>
            <a:r>
              <a:rPr lang="en-US" altLang="zh-TW" sz="2800" i="1" dirty="0" smtClean="0">
                <a:ea typeface="新細明體" pitchFamily="2" charset="-120"/>
                <a:sym typeface="Symbol" pitchFamily="18" charset="2"/>
              </a:rPr>
              <a:t>/ max</a:t>
            </a:r>
            <a:r>
              <a:rPr lang="en-US" altLang="zh-TW" sz="2800" i="1" baseline="-25000" dirty="0" smtClean="0">
                <a:ea typeface="新細明體" pitchFamily="2" charset="-120"/>
                <a:sym typeface="Symbol" pitchFamily="18" charset="2"/>
              </a:rPr>
              <a:t>i</a:t>
            </a:r>
            <a:r>
              <a:rPr lang="en-US" altLang="zh-TW" sz="2800" dirty="0" smtClean="0">
                <a:ea typeface="新細明體" pitchFamily="2" charset="-120"/>
                <a:sym typeface="Symbol" pitchFamily="18" charset="2"/>
              </a:rPr>
              <a:t>{</a:t>
            </a:r>
            <a:r>
              <a:rPr lang="en-US" altLang="zh-TW" sz="2800" i="1" dirty="0" err="1" smtClean="0">
                <a:ea typeface="新細明體" pitchFamily="2" charset="-120"/>
                <a:sym typeface="Symbol" pitchFamily="18" charset="2"/>
              </a:rPr>
              <a:t>f</a:t>
            </a:r>
            <a:r>
              <a:rPr lang="en-US" altLang="zh-TW" sz="2800" i="1" baseline="-25000" dirty="0" err="1" smtClean="0">
                <a:ea typeface="新細明體" pitchFamily="2" charset="-120"/>
              </a:rPr>
              <a:t>ij</a:t>
            </a:r>
            <a:r>
              <a:rPr lang="en-US" altLang="zh-TW" sz="2800" dirty="0" smtClean="0">
                <a:ea typeface="新細明體" pitchFamily="2" charset="-120"/>
                <a:sym typeface="Symbol" pitchFamily="18" charset="2"/>
              </a:rPr>
              <a:t>}</a:t>
            </a:r>
            <a:endParaRPr lang="en-US" altLang="zh-TW" sz="2800" dirty="0" smtClean="0">
              <a:ea typeface="新細明體" pitchFamily="2" charset="-120"/>
            </a:endParaRPr>
          </a:p>
          <a:p>
            <a:pPr eaLnBrk="1" hangingPunct="1">
              <a:buFontTx/>
              <a:buNone/>
            </a:pPr>
            <a:r>
              <a:rPr lang="en-US" altLang="zh-TW" i="1" dirty="0" smtClean="0">
                <a:ea typeface="新細明體" pitchFamily="2" charset="-120"/>
              </a:rPr>
              <a:t>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8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40266" y="532342"/>
            <a:ext cx="7924800" cy="8731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Term Weights: </a:t>
            </a:r>
            <a:r>
              <a:rPr lang="en-US" altLang="en-US" sz="3200" dirty="0" smtClean="0"/>
              <a:t>Inverse Document Frequency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2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ja-JP" dirty="0">
                    <a:ea typeface="ＭＳ Ｐゴシック" charset="-128"/>
                  </a:rPr>
                  <a:t>Idea: a term is more discriminative if it occurs only in fewer </a:t>
                </a:r>
                <a:r>
                  <a:rPr lang="en-US" altLang="ja-JP" dirty="0" smtClean="0">
                    <a:ea typeface="ＭＳ Ｐゴシック" charset="-128"/>
                  </a:rPr>
                  <a:t>documents</a:t>
                </a:r>
                <a:endParaRPr lang="en-US" altLang="zh-TW" dirty="0" smtClean="0">
                  <a:ea typeface="新細明體" pitchFamily="2" charset="-120"/>
                </a:endParaRP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Terms that appear in many </a:t>
                </a:r>
                <a:r>
                  <a:rPr lang="en-US" altLang="zh-TW" i="1" dirty="0" smtClean="0">
                    <a:ea typeface="新細明體" pitchFamily="2" charset="-120"/>
                  </a:rPr>
                  <a:t>different </a:t>
                </a:r>
                <a:r>
                  <a:rPr lang="en-US" altLang="zh-TW" dirty="0" smtClean="0">
                    <a:ea typeface="新細明體" pitchFamily="2" charset="-120"/>
                  </a:rPr>
                  <a:t>documents are </a:t>
                </a:r>
                <a:r>
                  <a:rPr lang="en-US" altLang="zh-TW" i="1" dirty="0" smtClean="0">
                    <a:ea typeface="新細明體" pitchFamily="2" charset="-120"/>
                  </a:rPr>
                  <a:t>less</a:t>
                </a:r>
                <a:r>
                  <a:rPr lang="en-US" altLang="zh-TW" dirty="0" smtClean="0">
                    <a:ea typeface="新細明體" pitchFamily="2" charset="-120"/>
                  </a:rPr>
                  <a:t> indicative of overall topic.</a:t>
                </a:r>
                <a:endParaRPr lang="en-US" altLang="zh-TW" i="1" dirty="0" smtClean="0">
                  <a:ea typeface="新細明體" pitchFamily="2" charset="-120"/>
                </a:endParaRP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Assign higher weights to the rare terms	</a:t>
                </a: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Formula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𝐼𝐷𝐹</m:t>
                    </m:r>
                    <m:d>
                      <m:dPr>
                        <m:ctrlP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</m:e>
                    </m:d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dirty="0">
                        <a:latin typeface="Cambria Math"/>
                        <a:ea typeface="ＭＳ Ｐゴシック" charset="-128"/>
                      </a:rPr>
                      <m:t>log</m:t>
                    </m:r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⁡(</m:t>
                    </m:r>
                    <m:f>
                      <m:fPr>
                        <m:ctrlP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</m:ctrlPr>
                      </m:fPr>
                      <m:num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𝑁</m:t>
                        </m:r>
                      </m:num>
                      <m:den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𝑑𝑓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(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  <m:t>)</m:t>
                        </m:r>
                      </m:den>
                    </m:f>
                    <m:r>
                      <a:rPr lang="en-US" altLang="ja-JP" i="1" dirty="0">
                        <a:latin typeface="Cambria Math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ja-JP" dirty="0">
                    <a:ea typeface="ＭＳ Ｐゴシック" charset="-128"/>
                  </a:rPr>
                  <a:t>	</a:t>
                </a:r>
              </a:p>
              <a:p>
                <a:pPr lvl="1"/>
                <a:r>
                  <a:rPr lang="en-US" altLang="en-US" dirty="0"/>
                  <a:t>A corpus-specific property</a:t>
                </a:r>
              </a:p>
              <a:p>
                <a:pPr lvl="2"/>
                <a:r>
                  <a:rPr lang="en-US" altLang="en-US" dirty="0"/>
                  <a:t>Independent of a single document</a:t>
                </a: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An indication of a term’s </a:t>
                </a:r>
                <a:r>
                  <a:rPr lang="en-US" altLang="zh-TW" i="1" dirty="0" smtClean="0">
                    <a:ea typeface="新細明體" pitchFamily="2" charset="-120"/>
                  </a:rPr>
                  <a:t>discrimination</a:t>
                </a:r>
                <a:r>
                  <a:rPr lang="en-US" altLang="zh-TW" dirty="0" smtClean="0">
                    <a:ea typeface="新細明體" pitchFamily="2" charset="-120"/>
                  </a:rPr>
                  <a:t> power.</a:t>
                </a:r>
              </a:p>
              <a:p>
                <a:pPr eaLnBrk="1" hangingPunct="1"/>
                <a:r>
                  <a:rPr lang="en-US" altLang="zh-TW" dirty="0" smtClean="0">
                    <a:ea typeface="新細明體" pitchFamily="2" charset="-120"/>
                  </a:rPr>
                  <a:t>Log used to dampen the effect </a:t>
                </a:r>
                <a:r>
                  <a:rPr lang="en-US" altLang="zh-TW" dirty="0" smtClean="0">
                    <a:ea typeface="新細明體" pitchFamily="2" charset="-120"/>
                  </a:rPr>
                  <a:t>of N relative </a:t>
                </a:r>
                <a:r>
                  <a:rPr lang="en-US" altLang="zh-TW" dirty="0" smtClean="0">
                    <a:ea typeface="新細明體" pitchFamily="2" charset="-120"/>
                  </a:rPr>
                  <a:t>to </a:t>
                </a:r>
                <a:r>
                  <a:rPr lang="en-US" altLang="zh-TW" i="1" dirty="0" err="1" smtClean="0">
                    <a:ea typeface="新細明體" pitchFamily="2" charset="-120"/>
                  </a:rPr>
                  <a:t>df</a:t>
                </a:r>
                <a:r>
                  <a:rPr lang="en-US" altLang="zh-TW" dirty="0" smtClean="0">
                    <a:ea typeface="新細明體" pitchFamily="2" charset="-120"/>
                  </a:rPr>
                  <a:t>.</a:t>
                </a:r>
              </a:p>
              <a:p>
                <a:pPr eaLnBrk="1" hangingPunct="1"/>
                <a:endParaRPr lang="en-US" altLang="en-US" dirty="0" smtClean="0"/>
              </a:p>
            </p:txBody>
          </p:sp>
        </mc:Choice>
        <mc:Fallback>
          <p:sp>
            <p:nvSpPr>
              <p:cNvPr id="307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54852" y="3488281"/>
            <a:ext cx="5243983" cy="465650"/>
            <a:chOff x="3557117" y="2819400"/>
            <a:chExt cx="5243983" cy="46565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557117" y="3048000"/>
              <a:ext cx="1357783" cy="2370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914900" y="2819400"/>
              <a:ext cx="3886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Total number of docs in collection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41107" y="4057497"/>
            <a:ext cx="5273929" cy="381000"/>
            <a:chOff x="3527171" y="4076700"/>
            <a:chExt cx="5273929" cy="381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Number of docs containing term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𝑡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4900" y="4076700"/>
                  <a:ext cx="3886200" cy="3810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413" t="-8065" b="-22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 flipH="1">
              <a:off x="3527171" y="4230624"/>
              <a:ext cx="138773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523049" y="3086955"/>
            <a:ext cx="4622614" cy="833128"/>
            <a:chOff x="3395150" y="2672072"/>
            <a:chExt cx="4622614" cy="833128"/>
          </a:xfrm>
        </p:grpSpPr>
        <p:cxnSp>
          <p:nvCxnSpPr>
            <p:cNvPr id="12" name="Straight Arrow Connector 11"/>
            <p:cNvCxnSpPr>
              <a:stCxn id="13" idx="1"/>
            </p:cNvCxnSpPr>
            <p:nvPr/>
          </p:nvCxnSpPr>
          <p:spPr>
            <a:xfrm flipH="1">
              <a:off x="3395150" y="2856738"/>
              <a:ext cx="1498414" cy="6484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893564" y="2672072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Non-linear scaling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2801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document frequency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about total term frequency?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𝑡𝑡𝑓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Cannot recognize words frequently occurring in a subset of documents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10403"/>
              </p:ext>
            </p:extLst>
          </p:nvPr>
        </p:nvGraphicFramePr>
        <p:xfrm>
          <a:off x="2256365" y="3680670"/>
          <a:ext cx="39497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567"/>
                <a:gridCol w="1316567"/>
                <a:gridCol w="13165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2819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1. Example total term frequency </a:t>
            </a:r>
            <a:r>
              <a:rPr lang="en-US" dirty="0" err="1" smtClean="0"/>
              <a:t>v.s</a:t>
            </a:r>
            <a:r>
              <a:rPr lang="en-US" dirty="0" smtClean="0"/>
              <a:t>. document frequency in Reuters-RCV1 collection.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6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TF-IDF </a:t>
            </a:r>
            <a:r>
              <a:rPr lang="en-US" altLang="en-US" dirty="0" smtClean="0"/>
              <a:t>weighting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66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ja-JP" dirty="0" smtClean="0">
                    <a:ea typeface="ＭＳ Ｐゴシック" charset="-128"/>
                  </a:rPr>
                  <a:t>Combining TF and IDF </a:t>
                </a:r>
                <a:endParaRPr lang="en-US" altLang="ja-JP" b="0" dirty="0">
                  <a:ea typeface="ＭＳ Ｐゴシック" charset="-128"/>
                </a:endParaRP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Common in doc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tf</a:t>
                </a:r>
                <a:r>
                  <a:rPr lang="en-US" altLang="ja-JP" dirty="0">
                    <a:ea typeface="ＭＳ Ｐゴシック" charset="-128"/>
                  </a:rPr>
                  <a:t> 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weight</a:t>
                </a:r>
              </a:p>
              <a:p>
                <a:pPr lvl="1"/>
                <a:r>
                  <a:rPr lang="en-US" altLang="ja-JP" dirty="0">
                    <a:ea typeface="ＭＳ Ｐゴシック" charset="-128"/>
                  </a:rPr>
                  <a:t>Rare in collection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</a:t>
                </a:r>
                <a:r>
                  <a:rPr lang="en-US" altLang="ja-JP" dirty="0">
                    <a:ea typeface="ＭＳ Ｐゴシック" charset="-128"/>
                  </a:rPr>
                  <a:t> high </a:t>
                </a:r>
                <a:r>
                  <a:rPr lang="en-US" altLang="ja-JP" dirty="0" err="1">
                    <a:ea typeface="ＭＳ Ｐゴシック" charset="-128"/>
                  </a:rPr>
                  <a:t>idf</a:t>
                </a:r>
                <a:r>
                  <a:rPr lang="en-US" altLang="ja-JP" dirty="0">
                    <a:ea typeface="ＭＳ Ｐゴシック" charset="-128"/>
                    <a:sym typeface="Wingdings" pitchFamily="2" charset="2"/>
                  </a:rPr>
                  <a:t> high </a:t>
                </a:r>
                <a:r>
                  <a:rPr lang="en-US" altLang="ja-JP" dirty="0" smtClean="0">
                    <a:ea typeface="ＭＳ Ｐゴシック" charset="-128"/>
                    <a:sym typeface="Wingdings" pitchFamily="2" charset="2"/>
                  </a:rPr>
                  <a:t>weight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𝑤</m:t>
                    </m:r>
                    <m:d>
                      <m:dPr>
                        <m:ctrlPr>
                          <a:rPr lang="en-US" altLang="ja-JP" i="1" dirty="0" smtClean="0">
                            <a:latin typeface="Cambria Math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=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𝑇𝐹</m:t>
                    </m:r>
                    <m:d>
                      <m:dPr>
                        <m:ctrlPr>
                          <a:rPr lang="en-US" altLang="ja-JP" i="1" dirty="0">
                            <a:latin typeface="Cambria Math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𝑡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,</m:t>
                        </m:r>
                        <m:r>
                          <a:rPr lang="en-US" altLang="ja-JP" i="1" dirty="0" err="1">
                            <a:latin typeface="Cambria Math" panose="02040503050406030204" pitchFamily="18" charset="0"/>
                            <a:ea typeface="ＭＳ Ｐゴシック" charset="-128"/>
                          </a:rPr>
                          <m:t>𝑑</m:t>
                        </m:r>
                      </m:e>
                    </m:d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ＭＳ Ｐゴシック" charset="-128"/>
                      </a:rPr>
                      <m:t>×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𝐼𝐷𝐹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(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𝑡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ja-JP" dirty="0">
                  <a:ea typeface="ＭＳ Ｐゴシック" charset="-128"/>
                </a:endParaRPr>
              </a:p>
              <a:p>
                <a:r>
                  <a:rPr lang="en-US" altLang="zh-TW" dirty="0">
                    <a:ea typeface="新細明體" pitchFamily="2" charset="-120"/>
                  </a:rPr>
                  <a:t>A typical combined term importance indicator is </a:t>
                </a:r>
                <a:r>
                  <a:rPr lang="en-US" altLang="zh-TW" i="1" dirty="0" err="1">
                    <a:ea typeface="新細明體" pitchFamily="2" charset="-120"/>
                  </a:rPr>
                  <a:t>tf-idf</a:t>
                </a:r>
                <a:r>
                  <a:rPr lang="en-US" altLang="zh-TW" i="1" dirty="0">
                    <a:ea typeface="新細明體" pitchFamily="2" charset="-120"/>
                  </a:rPr>
                  <a:t> weighting</a:t>
                </a:r>
                <a:r>
                  <a:rPr lang="en-US" altLang="zh-TW" dirty="0">
                    <a:ea typeface="新細明體" pitchFamily="2" charset="-120"/>
                  </a:rPr>
                  <a:t>:</a:t>
                </a:r>
              </a:p>
              <a:p>
                <a:pPr algn="ctr">
                  <a:buNone/>
                </a:pP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w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= 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tf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idf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</a:t>
                </a:r>
                <a:r>
                  <a:rPr lang="en-US" altLang="zh-TW" i="1" baseline="-25000" dirty="0">
                    <a:solidFill>
                      <a:srgbClr val="000099"/>
                    </a:solidFill>
                    <a:ea typeface="新細明體" pitchFamily="2" charset="-120"/>
                  </a:rPr>
                  <a:t>  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= 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tf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ij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 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log</a:t>
                </a:r>
                <a:r>
                  <a:rPr lang="en-US" altLang="zh-TW" baseline="-25000" dirty="0">
                    <a:solidFill>
                      <a:srgbClr val="000099"/>
                    </a:solidFill>
                    <a:ea typeface="新細明體" pitchFamily="2" charset="-120"/>
                  </a:rPr>
                  <a:t>2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 (</a:t>
                </a:r>
                <a:r>
                  <a:rPr lang="en-US" altLang="zh-TW" i="1" dirty="0">
                    <a:solidFill>
                      <a:srgbClr val="000099"/>
                    </a:solidFill>
                    <a:ea typeface="新細明體" pitchFamily="2" charset="-120"/>
                  </a:rPr>
                  <a:t>N/ </a:t>
                </a:r>
                <a:r>
                  <a:rPr lang="en-US" altLang="zh-TW" i="1" dirty="0" err="1">
                    <a:solidFill>
                      <a:srgbClr val="000099"/>
                    </a:solidFill>
                    <a:ea typeface="新細明體" pitchFamily="2" charset="-120"/>
                  </a:rPr>
                  <a:t>df</a:t>
                </a:r>
                <a:r>
                  <a:rPr lang="en-US" altLang="zh-TW" i="1" baseline="-25000" dirty="0" err="1">
                    <a:solidFill>
                      <a:srgbClr val="000099"/>
                    </a:solidFill>
                    <a:ea typeface="新細明體" pitchFamily="2" charset="-120"/>
                  </a:rPr>
                  <a:t>i</a:t>
                </a:r>
                <a:r>
                  <a:rPr lang="en-US" altLang="zh-TW" dirty="0">
                    <a:solidFill>
                      <a:srgbClr val="000099"/>
                    </a:solidFill>
                    <a:ea typeface="新細明體" pitchFamily="2" charset="-120"/>
                  </a:rPr>
                  <a:t>) 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A term occurring frequently in the document but rarely in the rest of the collection is given high weight.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Many other ways of determining term weights have been proposed.</a:t>
                </a:r>
              </a:p>
              <a:p>
                <a:r>
                  <a:rPr lang="en-US" altLang="zh-TW" dirty="0">
                    <a:ea typeface="新細明體" pitchFamily="2" charset="-120"/>
                  </a:rPr>
                  <a:t>Experimentally, </a:t>
                </a:r>
                <a:r>
                  <a:rPr lang="en-US" altLang="zh-TW" i="1" dirty="0" err="1">
                    <a:ea typeface="新細明體" pitchFamily="2" charset="-120"/>
                  </a:rPr>
                  <a:t>tf-idf</a:t>
                </a:r>
                <a:r>
                  <a:rPr lang="en-US" altLang="zh-TW" dirty="0">
                    <a:ea typeface="新細明體" pitchFamily="2" charset="-120"/>
                  </a:rPr>
                  <a:t> has been found to work well</a:t>
                </a:r>
                <a:r>
                  <a:rPr lang="en-US" altLang="zh-TW" dirty="0" smtClean="0">
                    <a:ea typeface="新細明體" pitchFamily="2" charset="-120"/>
                  </a:rPr>
                  <a:t>.</a:t>
                </a:r>
                <a:endParaRPr lang="en-US" altLang="ja-JP" dirty="0" smtClean="0">
                  <a:ea typeface="ＭＳ Ｐゴシック" charset="-128"/>
                </a:endParaRPr>
              </a:p>
              <a:p>
                <a:r>
                  <a:rPr lang="en-US" altLang="ja-JP" dirty="0" smtClean="0">
                    <a:ea typeface="ＭＳ Ｐゴシック" charset="-128"/>
                  </a:rPr>
                  <a:t>Most well-known document representation schema in IR! (G Salton et al. 1983)</a:t>
                </a:r>
                <a:endParaRPr lang="en-US" altLang="ja-JP" dirty="0">
                  <a:ea typeface="ＭＳ Ｐゴシック" charset="-128"/>
                </a:endParaRPr>
              </a:p>
              <a:p>
                <a:endParaRPr lang="en-US" altLang="ja-JP" dirty="0"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3266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50" t="-1541" r="-1159" b="-980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406400"/>
            <a:ext cx="7886700" cy="1004889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Computing TF-IDF -- An Example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673756"/>
            <a:ext cx="7696200" cy="4572000"/>
          </a:xfrm>
        </p:spPr>
        <p:txBody>
          <a:bodyPr lIns="0"/>
          <a:lstStyle/>
          <a:p>
            <a:pPr eaLnBrk="1" hangingPunct="1"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Given a document containing terms with given frequencies: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    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A(3), B(2), C(1)</a:t>
            </a:r>
            <a:endParaRPr lang="en-US" altLang="zh-TW" dirty="0" smtClean="0">
              <a:solidFill>
                <a:srgbClr val="000099"/>
              </a:solidFill>
              <a:ea typeface="新細明體" pitchFamily="2" charset="-120"/>
            </a:endParaRP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Assume collection contains 10,000 documents and 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document frequencies of these terms are: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    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A(50), B(1300), C(250)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Then: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A:  </a:t>
            </a:r>
            <a:r>
              <a:rPr lang="en-US" altLang="zh-TW" sz="2400" dirty="0" err="1" smtClean="0">
                <a:solidFill>
                  <a:srgbClr val="000099"/>
                </a:solidFill>
                <a:ea typeface="新細明體" pitchFamily="2" charset="-120"/>
              </a:rPr>
              <a:t>tf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 = 3/3;  </a:t>
            </a:r>
            <a:r>
              <a:rPr lang="en-US" altLang="zh-TW" sz="2400" dirty="0" err="1" smtClean="0">
                <a:solidFill>
                  <a:srgbClr val="000099"/>
                </a:solidFill>
                <a:ea typeface="新細明體" pitchFamily="2" charset="-120"/>
              </a:rPr>
              <a:t>idf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 = log</a:t>
            </a:r>
            <a:r>
              <a:rPr lang="en-US" altLang="zh-TW" sz="2400" baseline="-25000" dirty="0" smtClean="0">
                <a:solidFill>
                  <a:srgbClr val="000099"/>
                </a:solidFill>
                <a:ea typeface="新細明體" pitchFamily="2" charset="-120"/>
              </a:rPr>
              <a:t>2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(10000/50) = 7.6;     </a:t>
            </a:r>
            <a:r>
              <a:rPr lang="en-US" altLang="zh-TW" sz="2400" dirty="0" err="1" smtClean="0">
                <a:solidFill>
                  <a:srgbClr val="000099"/>
                </a:solidFill>
                <a:ea typeface="新細明體" pitchFamily="2" charset="-120"/>
              </a:rPr>
              <a:t>tf-idf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 = 7.6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B:  </a:t>
            </a:r>
            <a:r>
              <a:rPr lang="en-US" altLang="zh-TW" sz="2400" dirty="0" err="1" smtClean="0">
                <a:solidFill>
                  <a:srgbClr val="000099"/>
                </a:solidFill>
                <a:ea typeface="新細明體" pitchFamily="2" charset="-120"/>
              </a:rPr>
              <a:t>tf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 = 2/3;  </a:t>
            </a:r>
            <a:r>
              <a:rPr lang="en-US" altLang="zh-TW" sz="2400" dirty="0" err="1" smtClean="0">
                <a:solidFill>
                  <a:srgbClr val="000099"/>
                </a:solidFill>
                <a:ea typeface="新細明體" pitchFamily="2" charset="-120"/>
              </a:rPr>
              <a:t>idf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 = log</a:t>
            </a:r>
            <a:r>
              <a:rPr lang="en-US" altLang="zh-TW" sz="2400" baseline="-25000" dirty="0" smtClean="0">
                <a:solidFill>
                  <a:srgbClr val="000099"/>
                </a:solidFill>
                <a:ea typeface="新細明體" pitchFamily="2" charset="-120"/>
              </a:rPr>
              <a:t>2 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(10000/1300) = 2.9; </a:t>
            </a:r>
            <a:r>
              <a:rPr lang="en-US" altLang="zh-TW" sz="2400" dirty="0" err="1" smtClean="0">
                <a:solidFill>
                  <a:srgbClr val="000099"/>
                </a:solidFill>
                <a:ea typeface="新細明體" pitchFamily="2" charset="-120"/>
              </a:rPr>
              <a:t>tf-idf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 = 2.0</a:t>
            </a:r>
          </a:p>
          <a:p>
            <a:pPr eaLnBrk="1" hangingPunct="1">
              <a:buFontTx/>
              <a:buNone/>
            </a:pP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C:  </a:t>
            </a:r>
            <a:r>
              <a:rPr lang="en-US" altLang="zh-TW" sz="2400" dirty="0" err="1" smtClean="0">
                <a:solidFill>
                  <a:srgbClr val="000099"/>
                </a:solidFill>
                <a:ea typeface="新細明體" pitchFamily="2" charset="-120"/>
              </a:rPr>
              <a:t>tf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 = 1/3;  </a:t>
            </a:r>
            <a:r>
              <a:rPr lang="en-US" altLang="zh-TW" sz="2400" dirty="0" err="1" smtClean="0">
                <a:solidFill>
                  <a:srgbClr val="000099"/>
                </a:solidFill>
                <a:ea typeface="新細明體" pitchFamily="2" charset="-120"/>
              </a:rPr>
              <a:t>idf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 = log</a:t>
            </a:r>
            <a:r>
              <a:rPr lang="en-US" altLang="zh-TW" sz="2400" baseline="-25000" dirty="0" smtClean="0">
                <a:solidFill>
                  <a:srgbClr val="000099"/>
                </a:solidFill>
                <a:ea typeface="新細明體" pitchFamily="2" charset="-120"/>
              </a:rPr>
              <a:t>2 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(10000/250) = 5.3;   </a:t>
            </a:r>
            <a:r>
              <a:rPr lang="en-US" altLang="zh-TW" sz="2400" dirty="0" err="1" smtClean="0">
                <a:solidFill>
                  <a:srgbClr val="000099"/>
                </a:solidFill>
                <a:ea typeface="新細明體" pitchFamily="2" charset="-120"/>
              </a:rPr>
              <a:t>tf-idf</a:t>
            </a:r>
            <a:r>
              <a:rPr lang="en-US" altLang="zh-TW" sz="2400" dirty="0" smtClean="0">
                <a:solidFill>
                  <a:srgbClr val="000099"/>
                </a:solidFill>
                <a:ea typeface="新細明體" pitchFamily="2" charset="-120"/>
              </a:rPr>
              <a:t> = 1.8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4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>
          <a:xfrm>
            <a:off x="450850" y="533400"/>
            <a:ext cx="7886700" cy="852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Query Vector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Query vector is typically treated as a document and also </a:t>
            </a:r>
            <a:r>
              <a:rPr lang="en-US" altLang="zh-TW" sz="3200" dirty="0" err="1" smtClean="0">
                <a:ea typeface="新細明體" pitchFamily="2" charset="-120"/>
                <a:sym typeface="Symbol" pitchFamily="18" charset="2"/>
              </a:rPr>
              <a:t>tf-idf</a:t>
            </a:r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 weighted.</a:t>
            </a:r>
          </a:p>
          <a:p>
            <a:pPr eaLnBrk="1" hangingPunct="1"/>
            <a:r>
              <a:rPr lang="en-US" altLang="zh-TW" sz="3200" dirty="0" smtClean="0">
                <a:ea typeface="新細明體" pitchFamily="2" charset="-120"/>
                <a:sym typeface="Symbol" pitchFamily="18" charset="2"/>
              </a:rPr>
              <a:t>Alternative is for the user to supply weights for the given query terms.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7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93183" y="635000"/>
            <a:ext cx="7886700" cy="7762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Similarity Measure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0688"/>
            <a:ext cx="7848600" cy="432911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A 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itchFamily="2" charset="-120"/>
              </a:rPr>
              <a:t>similarity measure</a:t>
            </a:r>
            <a:r>
              <a:rPr lang="en-US" altLang="zh-TW" sz="2800" dirty="0" smtClean="0">
                <a:ea typeface="新細明體" pitchFamily="2" charset="-120"/>
              </a:rPr>
              <a:t> is a function that computes the </a:t>
            </a:r>
            <a:r>
              <a:rPr lang="en-US" altLang="zh-TW" sz="2800" i="1" dirty="0" smtClean="0">
                <a:solidFill>
                  <a:srgbClr val="FF0000"/>
                </a:solidFill>
                <a:ea typeface="新細明體" pitchFamily="2" charset="-120"/>
              </a:rPr>
              <a:t>degree of similarity</a:t>
            </a:r>
            <a:r>
              <a:rPr lang="en-US" altLang="zh-TW" sz="2800" dirty="0" smtClean="0">
                <a:ea typeface="新細明體" pitchFamily="2" charset="-120"/>
              </a:rPr>
              <a:t> between two vectors.</a:t>
            </a:r>
          </a:p>
          <a:p>
            <a:pPr eaLnBrk="1" hangingPunct="1"/>
            <a:endParaRPr lang="en-US" altLang="zh-TW" sz="2800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Using a similarity measure between the query and each document:</a:t>
            </a:r>
          </a:p>
          <a:p>
            <a:pPr lvl="1" eaLnBrk="1" hangingPunct="1"/>
            <a:r>
              <a:rPr lang="en-US" altLang="zh-TW" sz="2000" dirty="0" smtClean="0">
                <a:ea typeface="新細明體" pitchFamily="2" charset="-120"/>
              </a:rPr>
              <a:t>It is possible to rank the retrieved documents in the order of presumed relevance.</a:t>
            </a:r>
          </a:p>
          <a:p>
            <a:pPr lvl="1" eaLnBrk="1" hangingPunct="1"/>
            <a:r>
              <a:rPr lang="en-US" altLang="zh-TW" sz="2000" dirty="0" smtClean="0">
                <a:ea typeface="新細明體" pitchFamily="2" charset="-120"/>
              </a:rPr>
              <a:t>It is possible to enforce a certain threshold so that the size of the retrieved set can be controlled.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6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How to define </a:t>
            </a:r>
            <a:r>
              <a:rPr lang="en-US" altLang="en-US" sz="3600" dirty="0" smtClean="0"/>
              <a:t>a good similarity measure?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Euclidean distance?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395413" y="2286000"/>
            <a:ext cx="6289676" cy="4259263"/>
            <a:chOff x="879" y="1152"/>
            <a:chExt cx="3962" cy="2683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584" y="1488"/>
              <a:ext cx="2448" cy="1872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879" y="1152"/>
              <a:ext cx="3962" cy="2683"/>
              <a:chOff x="879" y="1152"/>
              <a:chExt cx="3962" cy="2683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 flipH="1">
                <a:off x="1440" y="2880"/>
                <a:ext cx="672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2112" y="288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V="1">
                <a:off x="2112" y="1344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11"/>
              <p:cNvSpPr txBox="1">
                <a:spLocks noChangeArrowheads="1"/>
              </p:cNvSpPr>
              <p:nvPr/>
            </p:nvSpPr>
            <p:spPr bwMode="auto">
              <a:xfrm>
                <a:off x="4224" y="2733"/>
                <a:ext cx="61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3333FF"/>
                    </a:solidFill>
                  </a:rPr>
                  <a:t>Sports</a:t>
                </a:r>
                <a:endParaRPr lang="en-US" altLang="en-US" sz="24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11" name="Text Box 12"/>
              <p:cNvSpPr txBox="1">
                <a:spLocks noChangeArrowheads="1"/>
              </p:cNvSpPr>
              <p:nvPr/>
            </p:nvSpPr>
            <p:spPr bwMode="auto">
              <a:xfrm>
                <a:off x="879" y="3544"/>
                <a:ext cx="897" cy="291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 sz="2400" dirty="0" smtClean="0">
                    <a:solidFill>
                      <a:srgbClr val="CC0000"/>
                    </a:solidFill>
                  </a:rPr>
                  <a:t>Education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2208" y="1152"/>
                <a:ext cx="625" cy="2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dirty="0" smtClean="0">
                    <a:solidFill>
                      <a:srgbClr val="CC0000"/>
                    </a:solidFill>
                  </a:rPr>
                  <a:t>Finance</a:t>
                </a:r>
                <a:endParaRPr lang="en-US" altLang="en-US" sz="2400" dirty="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3124201" y="3146425"/>
            <a:ext cx="2738438" cy="2873375"/>
            <a:chOff x="1968" y="1694"/>
            <a:chExt cx="1725" cy="1810"/>
          </a:xfrm>
        </p:grpSpPr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112" y="1949"/>
              <a:ext cx="1440" cy="9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435" y="1694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4</a:t>
              </a:r>
              <a:endParaRPr lang="en-US" altLang="en-US" sz="2400" dirty="0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1968" y="2880"/>
              <a:ext cx="14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3352801" y="2433638"/>
            <a:ext cx="2036763" cy="2595563"/>
            <a:chOff x="2112" y="1245"/>
            <a:chExt cx="1283" cy="1635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2112" y="1488"/>
              <a:ext cx="1032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127" y="124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2</a:t>
              </a:r>
              <a:endParaRPr lang="en-US" altLang="en-US" sz="2400" dirty="0"/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3124201" y="5029202"/>
            <a:ext cx="3182938" cy="1327151"/>
            <a:chOff x="1968" y="2880"/>
            <a:chExt cx="2005" cy="836"/>
          </a:xfrm>
        </p:grpSpPr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2112" y="2880"/>
              <a:ext cx="1728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705" y="3485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1</a:t>
              </a:r>
              <a:endParaRPr lang="en-US" altLang="en-US" sz="2400" dirty="0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1968" y="3456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 smtClean="0"/>
                <a:t>D</a:t>
              </a:r>
              <a:r>
                <a:rPr lang="en-US" altLang="en-US" sz="1800" b="1" baseline="-25000" dirty="0" smtClean="0"/>
                <a:t>5</a:t>
              </a:r>
              <a:endParaRPr lang="en-US" altLang="en-US" sz="2400" dirty="0"/>
            </a:p>
          </p:txBody>
        </p:sp>
      </p:grpSp>
      <p:grpSp>
        <p:nvGrpSpPr>
          <p:cNvPr id="24" name="Group 33"/>
          <p:cNvGrpSpPr>
            <a:grpSpLocks/>
          </p:cNvGrpSpPr>
          <p:nvPr/>
        </p:nvGrpSpPr>
        <p:grpSpPr bwMode="auto">
          <a:xfrm>
            <a:off x="2073278" y="3741739"/>
            <a:ext cx="1279527" cy="1287463"/>
            <a:chOff x="1306" y="2069"/>
            <a:chExt cx="806" cy="811"/>
          </a:xfrm>
        </p:grpSpPr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H="1" flipV="1">
              <a:off x="1584" y="2208"/>
              <a:ext cx="52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306" y="2069"/>
              <a:ext cx="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 dirty="0"/>
                <a:t>D</a:t>
              </a:r>
              <a:r>
                <a:rPr lang="en-US" altLang="en-US" sz="1800" b="1" baseline="-25000" dirty="0"/>
                <a:t>3</a:t>
              </a:r>
              <a:endParaRPr lang="en-US" altLang="en-US" sz="2400" dirty="0"/>
            </a:p>
          </p:txBody>
        </p:sp>
      </p:grpSp>
      <p:grpSp>
        <p:nvGrpSpPr>
          <p:cNvPr id="27" name="Group 42"/>
          <p:cNvGrpSpPr>
            <a:grpSpLocks/>
          </p:cNvGrpSpPr>
          <p:nvPr/>
        </p:nvGrpSpPr>
        <p:grpSpPr bwMode="auto">
          <a:xfrm>
            <a:off x="3352800" y="5029200"/>
            <a:ext cx="2559050" cy="533400"/>
            <a:chOff x="2112" y="2880"/>
            <a:chExt cx="1612" cy="336"/>
          </a:xfrm>
        </p:grpSpPr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112" y="2880"/>
              <a:ext cx="129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3216" y="2976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CC0000"/>
                  </a:solidFill>
                </a:rPr>
                <a:t>Query</a:t>
              </a:r>
              <a:endParaRPr lang="en-US" altLang="en-US" sz="1800" b="1" baseline="-25000">
                <a:solidFill>
                  <a:srgbClr val="CC0000"/>
                </a:solidFill>
              </a:endParaRPr>
            </a:p>
          </p:txBody>
        </p:sp>
      </p:grpSp>
      <p:sp>
        <p:nvSpPr>
          <p:cNvPr id="30" name="Oval 41"/>
          <p:cNvSpPr>
            <a:spLocks noChangeArrowheads="1"/>
          </p:cNvSpPr>
          <p:nvPr/>
        </p:nvSpPr>
        <p:spPr bwMode="auto">
          <a:xfrm>
            <a:off x="4495800" y="5181600"/>
            <a:ext cx="304800" cy="457200"/>
          </a:xfrm>
          <a:prstGeom prst="ellipse">
            <a:avLst/>
          </a:prstGeom>
          <a:noFill/>
          <a:ln w="25400">
            <a:solidFill>
              <a:srgbClr val="0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635626" y="2151102"/>
            <a:ext cx="2717800" cy="915949"/>
            <a:chOff x="5635626" y="2151102"/>
            <a:chExt cx="2717800" cy="915949"/>
          </a:xfrm>
        </p:grpSpPr>
        <p:sp>
          <p:nvSpPr>
            <p:cNvPr id="31" name="TextBox 30"/>
            <p:cNvSpPr txBox="1"/>
            <p:nvPr/>
          </p:nvSpPr>
          <p:spPr>
            <a:xfrm>
              <a:off x="6372227" y="2151102"/>
              <a:ext cx="1981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TF-IDF space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Arc 31"/>
            <p:cNvSpPr/>
            <p:nvPr/>
          </p:nvSpPr>
          <p:spPr>
            <a:xfrm>
              <a:off x="5635626" y="2324101"/>
              <a:ext cx="1425575" cy="742950"/>
            </a:xfrm>
            <a:prstGeom prst="arc">
              <a:avLst>
                <a:gd name="adj1" fmla="val 10990793"/>
                <a:gd name="adj2" fmla="val 16848341"/>
              </a:avLst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42383" y="533399"/>
            <a:ext cx="7886700" cy="9032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Classes of Retrieval Models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44676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Boolean models  </a:t>
            </a: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Vector space models (statistical/algebraic)</a:t>
            </a:r>
            <a:r>
              <a:rPr lang="en-US" altLang="zh-TW" sz="1800" dirty="0" smtClean="0">
                <a:ea typeface="新細明體" pitchFamily="2" charset="-120"/>
              </a:rPr>
              <a:t> </a:t>
            </a:r>
          </a:p>
          <a:p>
            <a:pPr lvl="1" eaLnBrk="1" hangingPunct="1"/>
            <a:r>
              <a:rPr lang="en-US" altLang="zh-TW" sz="2400" dirty="0" smtClean="0">
                <a:ea typeface="新細明體" pitchFamily="2" charset="-120"/>
              </a:rPr>
              <a:t>Latent Semantic Indexing</a:t>
            </a:r>
          </a:p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Probabilistic models</a:t>
            </a:r>
          </a:p>
          <a:p>
            <a:pPr lvl="1"/>
            <a:r>
              <a:rPr lang="en-US" altLang="en-US" sz="2400" dirty="0" smtClean="0"/>
              <a:t>Basic </a:t>
            </a:r>
            <a:r>
              <a:rPr lang="en-US" altLang="en-US" sz="2400" dirty="0"/>
              <a:t>probabilistic model</a:t>
            </a:r>
          </a:p>
          <a:p>
            <a:pPr lvl="1"/>
            <a:r>
              <a:rPr lang="en-US" altLang="en-US" sz="2400" dirty="0"/>
              <a:t>Bayesian inference networks</a:t>
            </a:r>
          </a:p>
          <a:p>
            <a:pPr lvl="1"/>
            <a:r>
              <a:rPr lang="en-US" altLang="en-US" sz="2400" dirty="0"/>
              <a:t>Language models</a:t>
            </a:r>
          </a:p>
          <a:p>
            <a:pPr lvl="1"/>
            <a:endParaRPr lang="en-US" altLang="zh-TW" sz="2800" dirty="0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7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How to define a good similarity measure?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Euclidean distance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𝑑𝑖𝑠𝑡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𝑖𝑑𝑓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Longer documents will be penalized by the extra words</a:t>
                </a:r>
              </a:p>
              <a:p>
                <a:pPr marL="342900" lvl="1" indent="0">
                  <a:buNone/>
                </a:pPr>
                <a:endParaRPr lang="en-US" sz="2000" dirty="0" smtClean="0"/>
              </a:p>
              <a:p>
                <a:r>
                  <a:rPr lang="en-US" dirty="0" smtClean="0"/>
                  <a:t>Angle</a:t>
                </a:r>
                <a:r>
                  <a:rPr lang="en-US" dirty="0"/>
                  <a:t>: how vectors are </a:t>
                </a:r>
                <a:r>
                  <a:rPr lang="en-US" dirty="0" smtClean="0"/>
                  <a:t>overlapped</a:t>
                </a:r>
              </a:p>
              <a:p>
                <a:pPr marL="171450" lvl="1">
                  <a:spcBef>
                    <a:spcPts val="750"/>
                  </a:spcBef>
                </a:pPr>
                <a:r>
                  <a:rPr lang="en-US" sz="2400" dirty="0"/>
                  <a:t>We care more about how these two vectors are </a:t>
                </a:r>
                <a:r>
                  <a:rPr lang="en-US" sz="2400" dirty="0" smtClean="0"/>
                  <a:t>overlapped</a:t>
                </a:r>
                <a:endParaRPr lang="en-US" sz="2000" dirty="0"/>
              </a:p>
              <a:p>
                <a:pPr lvl="1"/>
                <a:r>
                  <a:rPr lang="en-US" sz="2000" dirty="0"/>
                  <a:t>Cosine similarity – projection of one vector onto </a:t>
                </a:r>
                <a:r>
                  <a:rPr lang="en-US" sz="2000" dirty="0" smtClean="0"/>
                  <a:t>another</a:t>
                </a:r>
              </a:p>
              <a:p>
                <a:pPr lvl="1"/>
                <a:endParaRPr lang="en-US" dirty="0"/>
              </a:p>
              <a:p>
                <a:pPr lvl="1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14" t="-238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3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Angle between two vectors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𝑐𝑜𝑠𝑖𝑛𝑒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2990216" y="6638330"/>
            <a:ext cx="237744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2990216" y="4251960"/>
            <a:ext cx="0" cy="23774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491109" y="6296480"/>
            <a:ext cx="979488" cy="4619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dirty="0" smtClean="0">
                <a:solidFill>
                  <a:srgbClr val="3333FF"/>
                </a:solidFill>
              </a:rPr>
              <a:t>Sports</a:t>
            </a:r>
            <a:endParaRPr lang="en-US" altLang="en-US" sz="2400" dirty="0">
              <a:solidFill>
                <a:srgbClr val="00800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456816" y="3793571"/>
            <a:ext cx="992188" cy="4000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>
                <a:solidFill>
                  <a:srgbClr val="CC0000"/>
                </a:solidFill>
              </a:rPr>
              <a:t>Finance</a:t>
            </a:r>
            <a:endParaRPr lang="en-US" altLang="en-US" sz="2400" dirty="0">
              <a:solidFill>
                <a:srgbClr val="CC0000"/>
              </a:solidFill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2987038" y="5459322"/>
            <a:ext cx="2057402" cy="1151931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954905" y="5082579"/>
            <a:ext cx="4095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 smtClean="0"/>
              <a:t>D</a:t>
            </a:r>
            <a:r>
              <a:rPr lang="en-US" altLang="en-US" sz="1800" b="1" baseline="-25000" dirty="0" smtClean="0"/>
              <a:t>1</a:t>
            </a:r>
            <a:endParaRPr lang="en-US" altLang="en-US" sz="2400" dirty="0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2990215" y="4285435"/>
            <a:ext cx="376194" cy="235289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397750" y="4180717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 b="1" dirty="0"/>
              <a:t>D</a:t>
            </a:r>
            <a:r>
              <a:rPr lang="en-US" altLang="en-US" sz="1800" b="1" baseline="-25000" dirty="0"/>
              <a:t>2</a:t>
            </a:r>
            <a:endParaRPr lang="en-US" altLang="en-US" sz="2400" dirty="0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 flipV="1">
            <a:off x="2987038" y="6019799"/>
            <a:ext cx="2289179" cy="611979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5307558" y="5749863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CC0000"/>
                </a:solidFill>
              </a:rPr>
              <a:t>Query</a:t>
            </a:r>
            <a:endParaRPr lang="en-US" altLang="en-US" sz="1800" b="1" baseline="-25000" dirty="0">
              <a:solidFill>
                <a:srgbClr val="CC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41835" y="4112437"/>
            <a:ext cx="2717800" cy="915949"/>
            <a:chOff x="4645024" y="3760232"/>
            <a:chExt cx="2717800" cy="915949"/>
          </a:xfrm>
        </p:grpSpPr>
        <p:sp>
          <p:nvSpPr>
            <p:cNvPr id="22" name="TextBox 21"/>
            <p:cNvSpPr txBox="1"/>
            <p:nvPr/>
          </p:nvSpPr>
          <p:spPr>
            <a:xfrm>
              <a:off x="5381625" y="3760232"/>
              <a:ext cx="1981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TF-IDF space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Arc 22"/>
            <p:cNvSpPr/>
            <p:nvPr/>
          </p:nvSpPr>
          <p:spPr>
            <a:xfrm>
              <a:off x="4645024" y="3933231"/>
              <a:ext cx="1425575" cy="742950"/>
            </a:xfrm>
            <a:prstGeom prst="arc">
              <a:avLst>
                <a:gd name="adj1" fmla="val 10990793"/>
                <a:gd name="adj2" fmla="val 16848341"/>
              </a:avLst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Arc 23"/>
          <p:cNvSpPr/>
          <p:nvPr/>
        </p:nvSpPr>
        <p:spPr>
          <a:xfrm rot="1349298">
            <a:off x="3549389" y="6097351"/>
            <a:ext cx="418305" cy="433389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>
            <a:off x="609600" y="4261485"/>
            <a:ext cx="4754880" cy="4754880"/>
          </a:xfrm>
          <a:prstGeom prst="arc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423008">
            <a:off x="1969783" y="4987912"/>
            <a:ext cx="2313432" cy="231675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916" y="516467"/>
            <a:ext cx="7886700" cy="8694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Cosine Similarity Measure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0043"/>
            <a:ext cx="5638800" cy="12334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Cosine similarity measures the cosine of the angle between two vectors.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新細明體" pitchFamily="2" charset="-120"/>
              </a:rPr>
              <a:t>Inner product normalized by the vector lengths.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 dirty="0" smtClean="0">
                <a:ea typeface="新細明體" pitchFamily="2" charset="-120"/>
              </a:rPr>
              <a:t>   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7924800" cy="10064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= 2T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3T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5T</a:t>
            </a:r>
            <a:r>
              <a:rPr kumimoji="1" lang="en-US" altLang="zh-TW" sz="2000" baseline="-25000" dirty="0"/>
              <a:t>3     </a:t>
            </a:r>
            <a:r>
              <a:rPr kumimoji="1" lang="en-US" altLang="zh-TW" sz="2000" i="0" dirty="0" err="1"/>
              <a:t>CosSim</a:t>
            </a:r>
            <a:r>
              <a:rPr kumimoji="1" lang="en-US" altLang="zh-TW" sz="2000" i="0" dirty="0"/>
              <a:t>(</a:t>
            </a:r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i="0" dirty="0"/>
              <a:t>, </a:t>
            </a:r>
            <a:r>
              <a:rPr kumimoji="1" lang="en-US" altLang="zh-TW" sz="2000" dirty="0"/>
              <a:t>Q</a:t>
            </a:r>
            <a:r>
              <a:rPr kumimoji="1" lang="en-US" altLang="zh-TW" sz="2000" i="0" dirty="0"/>
              <a:t>) = 10 / </a:t>
            </a:r>
            <a:r>
              <a:rPr kumimoji="1" lang="en-US" altLang="zh-TW" sz="2000" i="0" dirty="0">
                <a:sym typeface="Symbol" pitchFamily="18" charset="2"/>
              </a:rPr>
              <a:t>(4+9+25)(0+0+4) = 0.81</a:t>
            </a:r>
            <a:endParaRPr kumimoji="1" lang="en-US" altLang="zh-TW" sz="2000" baseline="-25000" dirty="0"/>
          </a:p>
          <a:p>
            <a:pPr algn="l" eaLnBrk="1" hangingPunct="1"/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= 3T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7T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1T</a:t>
            </a:r>
            <a:r>
              <a:rPr kumimoji="1" lang="en-US" altLang="zh-TW" sz="2000" baseline="-25000" dirty="0"/>
              <a:t>3     </a:t>
            </a:r>
            <a:r>
              <a:rPr kumimoji="1" lang="en-US" altLang="zh-TW" sz="2000" i="0" dirty="0" err="1"/>
              <a:t>CosSim</a:t>
            </a:r>
            <a:r>
              <a:rPr kumimoji="1" lang="en-US" altLang="zh-TW" sz="2000" i="0" dirty="0"/>
              <a:t>(</a:t>
            </a:r>
            <a:r>
              <a:rPr kumimoji="1" lang="en-US" altLang="zh-TW" sz="2000" dirty="0"/>
              <a:t>D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i="0" dirty="0"/>
              <a:t>, </a:t>
            </a:r>
            <a:r>
              <a:rPr kumimoji="1" lang="en-US" altLang="zh-TW" sz="2000" dirty="0"/>
              <a:t>Q</a:t>
            </a:r>
            <a:r>
              <a:rPr kumimoji="1" lang="en-US" altLang="zh-TW" sz="2000" i="0" dirty="0"/>
              <a:t>) =  2 / </a:t>
            </a:r>
            <a:r>
              <a:rPr kumimoji="1" lang="en-US" altLang="zh-TW" sz="2000" i="0" dirty="0">
                <a:sym typeface="Symbol" pitchFamily="18" charset="2"/>
              </a:rPr>
              <a:t>(9+49+1)(0+0+4) = 0.13</a:t>
            </a:r>
            <a:endParaRPr kumimoji="1" lang="en-US" altLang="zh-TW" sz="2000" baseline="-25000" dirty="0"/>
          </a:p>
          <a:p>
            <a:pPr algn="l" eaLnBrk="1" hangingPunct="1"/>
            <a:r>
              <a:rPr kumimoji="1" lang="en-US" altLang="zh-TW" sz="2000" baseline="-25000" dirty="0"/>
              <a:t> </a:t>
            </a:r>
            <a:r>
              <a:rPr kumimoji="1" lang="en-US" altLang="zh-TW" sz="2000" dirty="0"/>
              <a:t>Q = 0T</a:t>
            </a:r>
            <a:r>
              <a:rPr kumimoji="1" lang="en-US" altLang="zh-TW" sz="2000" baseline="-25000" dirty="0"/>
              <a:t>1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0T</a:t>
            </a:r>
            <a:r>
              <a:rPr kumimoji="1" lang="en-US" altLang="zh-TW" sz="2000" baseline="-25000" dirty="0"/>
              <a:t>2</a:t>
            </a:r>
            <a:r>
              <a:rPr kumimoji="1" lang="en-US" altLang="zh-TW" sz="2000" dirty="0"/>
              <a:t> </a:t>
            </a:r>
            <a:r>
              <a:rPr kumimoji="1" lang="en-US" altLang="zh-TW" sz="2000" dirty="0" smtClean="0"/>
              <a:t>, </a:t>
            </a:r>
            <a:r>
              <a:rPr kumimoji="1" lang="en-US" altLang="zh-TW" sz="2000" dirty="0"/>
              <a:t>2T</a:t>
            </a:r>
            <a:r>
              <a:rPr kumimoji="1" lang="en-US" altLang="zh-TW" sz="2000" baseline="-25000" dirty="0"/>
              <a:t>3</a:t>
            </a:r>
            <a:endParaRPr kumimoji="1" lang="en-US" altLang="zh-TW" sz="2000" i="0" dirty="0"/>
          </a:p>
        </p:txBody>
      </p:sp>
      <p:grpSp>
        <p:nvGrpSpPr>
          <p:cNvPr id="3079" name="Group 22"/>
          <p:cNvGrpSpPr>
            <a:grpSpLocks/>
          </p:cNvGrpSpPr>
          <p:nvPr/>
        </p:nvGrpSpPr>
        <p:grpSpPr bwMode="auto">
          <a:xfrm>
            <a:off x="6096000" y="1295400"/>
            <a:ext cx="2487613" cy="3033713"/>
            <a:chOff x="3978" y="2152"/>
            <a:chExt cx="1567" cy="1911"/>
          </a:xfrm>
        </p:grpSpPr>
        <p:sp>
          <p:nvSpPr>
            <p:cNvPr id="3084" name="Text Box 6"/>
            <p:cNvSpPr txBox="1">
              <a:spLocks noChangeArrowheads="1"/>
            </p:cNvSpPr>
            <p:nvPr/>
          </p:nvSpPr>
          <p:spPr bwMode="auto">
            <a:xfrm>
              <a:off x="4445" y="3222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latin typeface="Symbol" pitchFamily="18" charset="2"/>
                  <a:sym typeface="Symbol" pitchFamily="18" charset="2"/>
                </a:rPr>
                <a:t></a:t>
              </a:r>
              <a:r>
                <a:rPr kumimoji="1" lang="zh-TW" altLang="en-US" sz="2000" i="0" baseline="-25000">
                  <a:latin typeface="Symbol" pitchFamily="18" charset="2"/>
                  <a:sym typeface="Symbol" pitchFamily="18" charset="2"/>
                </a:rPr>
                <a:t>2</a:t>
              </a:r>
              <a:endParaRPr kumimoji="1" lang="zh-TW" altLang="en-US" sz="2000" i="0"/>
            </a:p>
          </p:txBody>
        </p:sp>
        <p:sp>
          <p:nvSpPr>
            <p:cNvPr id="3085" name="Text Box 7"/>
            <p:cNvSpPr txBox="1">
              <a:spLocks noChangeArrowheads="1"/>
            </p:cNvSpPr>
            <p:nvPr/>
          </p:nvSpPr>
          <p:spPr bwMode="auto">
            <a:xfrm>
              <a:off x="4808" y="2159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 i="0"/>
            </a:p>
          </p:txBody>
        </p:sp>
        <p:sp>
          <p:nvSpPr>
            <p:cNvPr id="3086" name="Line 8"/>
            <p:cNvSpPr>
              <a:spLocks noChangeShapeType="1"/>
            </p:cNvSpPr>
            <p:nvPr/>
          </p:nvSpPr>
          <p:spPr bwMode="auto">
            <a:xfrm>
              <a:off x="4789" y="3331"/>
              <a:ext cx="7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7" name="Line 9"/>
            <p:cNvSpPr>
              <a:spLocks noChangeShapeType="1"/>
            </p:cNvSpPr>
            <p:nvPr/>
          </p:nvSpPr>
          <p:spPr bwMode="auto">
            <a:xfrm flipH="1">
              <a:off x="4103" y="3329"/>
              <a:ext cx="681" cy="7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8" name="Line 10"/>
            <p:cNvSpPr>
              <a:spLocks noChangeShapeType="1"/>
            </p:cNvSpPr>
            <p:nvPr/>
          </p:nvSpPr>
          <p:spPr bwMode="auto">
            <a:xfrm flipV="1">
              <a:off x="4784" y="2152"/>
              <a:ext cx="0" cy="1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89" name="Line 11"/>
            <p:cNvSpPr>
              <a:spLocks noChangeShapeType="1"/>
            </p:cNvSpPr>
            <p:nvPr/>
          </p:nvSpPr>
          <p:spPr bwMode="auto">
            <a:xfrm flipH="1" flipV="1">
              <a:off x="4481" y="2843"/>
              <a:ext cx="294" cy="4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0" name="Line 12"/>
            <p:cNvSpPr>
              <a:spLocks noChangeShapeType="1"/>
            </p:cNvSpPr>
            <p:nvPr/>
          </p:nvSpPr>
          <p:spPr bwMode="auto">
            <a:xfrm flipH="1">
              <a:off x="4416" y="3321"/>
              <a:ext cx="363" cy="734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 flipV="1">
              <a:off x="4784" y="2938"/>
              <a:ext cx="0" cy="3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5333" y="32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 i="0"/>
            </a:p>
          </p:txBody>
        </p:sp>
        <p:sp>
          <p:nvSpPr>
            <p:cNvPr id="3093" name="Text Box 15"/>
            <p:cNvSpPr txBox="1">
              <a:spLocks noChangeArrowheads="1"/>
            </p:cNvSpPr>
            <p:nvPr/>
          </p:nvSpPr>
          <p:spPr bwMode="auto">
            <a:xfrm>
              <a:off x="3978" y="373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 i="0"/>
            </a:p>
          </p:txBody>
        </p:sp>
        <p:sp>
          <p:nvSpPr>
            <p:cNvPr id="3094" name="Text Box 16"/>
            <p:cNvSpPr txBox="1">
              <a:spLocks noChangeArrowheads="1"/>
            </p:cNvSpPr>
            <p:nvPr/>
          </p:nvSpPr>
          <p:spPr bwMode="auto">
            <a:xfrm>
              <a:off x="4273" y="2911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1</a:t>
              </a:r>
            </a:p>
          </p:txBody>
        </p:sp>
        <p:sp>
          <p:nvSpPr>
            <p:cNvPr id="3095" name="Text Box 17"/>
            <p:cNvSpPr txBox="1">
              <a:spLocks noChangeArrowheads="1"/>
            </p:cNvSpPr>
            <p:nvPr/>
          </p:nvSpPr>
          <p:spPr bwMode="auto">
            <a:xfrm>
              <a:off x="4498" y="3764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2</a:t>
              </a:r>
            </a:p>
          </p:txBody>
        </p:sp>
        <p:sp>
          <p:nvSpPr>
            <p:cNvPr id="3096" name="Text Box 18"/>
            <p:cNvSpPr txBox="1">
              <a:spLocks noChangeArrowheads="1"/>
            </p:cNvSpPr>
            <p:nvPr/>
          </p:nvSpPr>
          <p:spPr bwMode="auto">
            <a:xfrm>
              <a:off x="4824" y="301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/>
                <a:t>Q</a:t>
              </a:r>
              <a:endParaRPr kumimoji="1" lang="en-US" altLang="zh-TW" sz="2000" i="0"/>
            </a:p>
          </p:txBody>
        </p:sp>
        <p:sp>
          <p:nvSpPr>
            <p:cNvPr id="3097" name="Arc 19"/>
            <p:cNvSpPr>
              <a:spLocks/>
            </p:cNvSpPr>
            <p:nvPr/>
          </p:nvSpPr>
          <p:spPr bwMode="auto">
            <a:xfrm>
              <a:off x="4576" y="2921"/>
              <a:ext cx="196" cy="96"/>
            </a:xfrm>
            <a:custGeom>
              <a:avLst/>
              <a:gdLst>
                <a:gd name="T0" fmla="*/ 0 w 29671"/>
                <a:gd name="T1" fmla="*/ 0 h 21600"/>
                <a:gd name="T2" fmla="*/ 1 w 29671"/>
                <a:gd name="T3" fmla="*/ 0 h 21600"/>
                <a:gd name="T4" fmla="*/ 0 w 29671"/>
                <a:gd name="T5" fmla="*/ 0 h 21600"/>
                <a:gd name="T6" fmla="*/ 0 60000 65536"/>
                <a:gd name="T7" fmla="*/ 0 60000 65536"/>
                <a:gd name="T8" fmla="*/ 0 60000 65536"/>
                <a:gd name="T9" fmla="*/ 0 w 29671"/>
                <a:gd name="T10" fmla="*/ 0 h 21600"/>
                <a:gd name="T11" fmla="*/ 29671 w 29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71" h="21600" fill="none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</a:path>
                <a:path w="29671" h="21600" stroke="0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  <a:lnTo>
                    <a:pt x="8071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8" name="Arc 20"/>
            <p:cNvSpPr>
              <a:spLocks/>
            </p:cNvSpPr>
            <p:nvPr/>
          </p:nvSpPr>
          <p:spPr bwMode="auto">
            <a:xfrm flipH="1">
              <a:off x="4627" y="3102"/>
              <a:ext cx="125" cy="51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2 h 21600"/>
                <a:gd name="T4" fmla="*/ 0 w 21600"/>
                <a:gd name="T5" fmla="*/ 1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3099" name="Text Box 21"/>
            <p:cNvSpPr txBox="1">
              <a:spLocks noChangeArrowheads="1"/>
            </p:cNvSpPr>
            <p:nvPr/>
          </p:nvSpPr>
          <p:spPr bwMode="auto">
            <a:xfrm>
              <a:off x="4512" y="2598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latin typeface="Symbol" pitchFamily="18" charset="2"/>
                  <a:sym typeface="Symbol" pitchFamily="18" charset="2"/>
                </a:rPr>
                <a:t></a:t>
              </a:r>
              <a:r>
                <a:rPr kumimoji="1" lang="zh-TW" altLang="en-US" sz="2000" i="0" baseline="-25000">
                  <a:latin typeface="Symbol" pitchFamily="18" charset="2"/>
                  <a:sym typeface="Symbol" pitchFamily="18" charset="2"/>
                </a:rPr>
                <a:t>1</a:t>
              </a:r>
              <a:endParaRPr kumimoji="1" lang="zh-TW" altLang="en-US" sz="2000" i="0"/>
            </a:p>
          </p:txBody>
        </p:sp>
      </p:grp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616200" y="2667000"/>
          <a:ext cx="3695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3" imgW="1866600" imgH="888840" progId="Equation.3">
                  <p:embed/>
                </p:oleObj>
              </mc:Choice>
              <mc:Fallback>
                <p:oleObj name="Equation" r:id="rId3" imgW="1866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2667000"/>
                        <a:ext cx="36957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762000" y="3048000"/>
            <a:ext cx="2430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1800" i="0"/>
              <a:t>CosSim(</a:t>
            </a:r>
            <a:r>
              <a:rPr kumimoji="1" lang="en-US" altLang="zh-TW" sz="1800" b="1"/>
              <a:t>d</a:t>
            </a:r>
            <a:r>
              <a:rPr kumimoji="1" lang="en-US" altLang="zh-TW" sz="1800" baseline="-25000"/>
              <a:t>j</a:t>
            </a:r>
            <a:r>
              <a:rPr kumimoji="1" lang="en-US" altLang="zh-TW" sz="1800" i="0"/>
              <a:t>, </a:t>
            </a:r>
            <a:r>
              <a:rPr kumimoji="1" lang="en-US" altLang="zh-TW" sz="1800" b="1"/>
              <a:t>q</a:t>
            </a:r>
            <a:r>
              <a:rPr kumimoji="1" lang="en-US" altLang="zh-TW" sz="1800" i="0"/>
              <a:t>) =</a:t>
            </a:r>
            <a:endParaRPr kumimoji="1" lang="zh-TW" altLang="en-US" sz="1800" i="0"/>
          </a:p>
        </p:txBody>
      </p:sp>
      <p:sp>
        <p:nvSpPr>
          <p:cNvPr id="3082" name="Line 29"/>
          <p:cNvSpPr>
            <a:spLocks noChangeShapeType="1"/>
          </p:cNvSpPr>
          <p:nvPr/>
        </p:nvSpPr>
        <p:spPr bwMode="auto">
          <a:xfrm>
            <a:off x="5715000" y="4495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3083" name="Line 30"/>
          <p:cNvSpPr>
            <a:spLocks noChangeShapeType="1"/>
          </p:cNvSpPr>
          <p:nvPr/>
        </p:nvSpPr>
        <p:spPr bwMode="auto">
          <a:xfrm>
            <a:off x="5638800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8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595310"/>
            <a:ext cx="7886700" cy="83555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Comments on Vector Space Models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0332"/>
            <a:ext cx="7772400" cy="4044421"/>
          </a:xfrm>
        </p:spPr>
        <p:txBody>
          <a:bodyPr/>
          <a:lstStyle/>
          <a:p>
            <a:r>
              <a:rPr lang="en-US" altLang="en-US" dirty="0">
                <a:cs typeface="Arial" charset="0"/>
              </a:rPr>
              <a:t>Empirically effective! (Top TREC performance)</a:t>
            </a:r>
          </a:p>
          <a:p>
            <a:r>
              <a:rPr lang="en-US" altLang="en-US" dirty="0">
                <a:cs typeface="Arial" charset="0"/>
              </a:rPr>
              <a:t>Intuitive</a:t>
            </a:r>
          </a:p>
          <a:p>
            <a:r>
              <a:rPr lang="en-US" altLang="en-US" dirty="0">
                <a:cs typeface="Arial" charset="0"/>
              </a:rPr>
              <a:t>Easy to implement</a:t>
            </a:r>
          </a:p>
          <a:p>
            <a:r>
              <a:rPr lang="en-US" altLang="en-US" dirty="0">
                <a:cs typeface="Arial" charset="0"/>
              </a:rPr>
              <a:t>Well-studied/Mostly evaluated</a:t>
            </a:r>
          </a:p>
          <a:p>
            <a:r>
              <a:rPr lang="en-US" altLang="en-US" dirty="0">
                <a:cs typeface="Arial" charset="0"/>
              </a:rPr>
              <a:t>The Smart system</a:t>
            </a:r>
          </a:p>
          <a:p>
            <a:pPr lvl="1"/>
            <a:r>
              <a:rPr lang="en-US" altLang="en-US" dirty="0">
                <a:cs typeface="Arial" charset="0"/>
              </a:rPr>
              <a:t>Developed at Cornell: 1960-1999</a:t>
            </a:r>
          </a:p>
          <a:p>
            <a:pPr lvl="1"/>
            <a:r>
              <a:rPr lang="en-US" altLang="en-US" dirty="0">
                <a:cs typeface="Arial" charset="0"/>
              </a:rPr>
              <a:t>Still widely used </a:t>
            </a:r>
          </a:p>
          <a:p>
            <a:r>
              <a:rPr lang="en-US" altLang="en-US" dirty="0">
                <a:solidFill>
                  <a:srgbClr val="CC0000"/>
                </a:solidFill>
                <a:cs typeface="Arial" charset="0"/>
              </a:rPr>
              <a:t>Warning: Many variants of TF-IDF!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5800" y="14478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endParaRPr kumimoji="1" lang="en-US" altLang="zh-TW" sz="2400" i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468312"/>
            <a:ext cx="7886700" cy="9202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Problems with Vector Space Model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718733"/>
            <a:ext cx="8001000" cy="4902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Missing semantic information (e.g. word sense).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Missing syntactic information (e.g. phrase structure, word order, proximity information).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Assumption of term independence (e.g. ignores </a:t>
            </a:r>
            <a:r>
              <a:rPr lang="en-US" altLang="zh-TW" dirty="0" err="1" smtClean="0">
                <a:ea typeface="新細明體" pitchFamily="2" charset="-120"/>
              </a:rPr>
              <a:t>synonomy</a:t>
            </a:r>
            <a:r>
              <a:rPr lang="en-US" altLang="zh-TW" dirty="0" smtClean="0">
                <a:ea typeface="新細明體" pitchFamily="2" charset="-120"/>
              </a:rPr>
              <a:t>).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Lacks the control of a Boolean model (e.g., </a:t>
            </a:r>
            <a:r>
              <a:rPr lang="en-US" altLang="zh-TW" i="1" dirty="0" smtClean="0">
                <a:ea typeface="新細明體" pitchFamily="2" charset="-120"/>
              </a:rPr>
              <a:t>requiring</a:t>
            </a:r>
            <a:r>
              <a:rPr lang="en-US" altLang="zh-TW" dirty="0" smtClean="0">
                <a:ea typeface="新細明體" pitchFamily="2" charset="-120"/>
              </a:rPr>
              <a:t> a term to appear in a document).</a:t>
            </a:r>
          </a:p>
          <a:p>
            <a:pPr lvl="1" eaLnBrk="1" hangingPunct="1"/>
            <a:r>
              <a:rPr lang="en-US" altLang="zh-TW" dirty="0" smtClean="0">
                <a:ea typeface="新細明體" pitchFamily="2" charset="-120"/>
              </a:rPr>
              <a:t>Given a two-term query “A B”, may prefer a document containing A frequently but not B, over a document that contains both A and B, but both less frequently.</a:t>
            </a:r>
          </a:p>
          <a:p>
            <a:r>
              <a:rPr lang="en-US" altLang="en-US" dirty="0" smtClean="0">
                <a:cs typeface="Arial" charset="0"/>
              </a:rPr>
              <a:t>Assume </a:t>
            </a:r>
            <a:r>
              <a:rPr lang="en-US" altLang="en-US" dirty="0">
                <a:cs typeface="Arial" charset="0"/>
              </a:rPr>
              <a:t>query and document to be the same</a:t>
            </a:r>
          </a:p>
          <a:p>
            <a:r>
              <a:rPr lang="en-US" altLang="en-US" dirty="0">
                <a:cs typeface="Arial" charset="0"/>
              </a:rPr>
              <a:t>Lack of “predictive adequacy” </a:t>
            </a:r>
          </a:p>
          <a:p>
            <a:pPr lvl="1"/>
            <a:r>
              <a:rPr lang="en-US" altLang="en-US" dirty="0">
                <a:cs typeface="Arial" charset="0"/>
              </a:rPr>
              <a:t>Arbitrary term weighting</a:t>
            </a:r>
          </a:p>
          <a:p>
            <a:pPr lvl="1"/>
            <a:r>
              <a:rPr lang="en-US" altLang="en-US" dirty="0">
                <a:cs typeface="Arial" charset="0"/>
              </a:rPr>
              <a:t>Arbitrary similarity measure</a:t>
            </a:r>
          </a:p>
          <a:p>
            <a:r>
              <a:rPr lang="en-US" altLang="en-US" dirty="0">
                <a:cs typeface="Arial" charset="0"/>
              </a:rPr>
              <a:t>Lots of parameter tuning!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440-8267-4D8E-B375-75E2B860F5E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3" y="347134"/>
            <a:ext cx="7886700" cy="1199622"/>
          </a:xfrm>
        </p:spPr>
        <p:txBody>
          <a:bodyPr/>
          <a:lstStyle/>
          <a:p>
            <a:r>
              <a:rPr lang="en-US" altLang="en-US" dirty="0"/>
              <a:t>Types of Retrieval Models:</a:t>
            </a:r>
            <a:br>
              <a:rPr lang="en-US" altLang="en-US" dirty="0"/>
            </a:br>
            <a:r>
              <a:rPr lang="en-US" altLang="en-US" dirty="0"/>
              <a:t>Exact Match vs. Best Match Retrieval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aco" charset="0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Exact </a:t>
            </a:r>
            <a:r>
              <a:rPr lang="en-US" altLang="en-US" dirty="0" smtClean="0">
                <a:solidFill>
                  <a:schemeClr val="accent2"/>
                </a:solidFill>
              </a:rPr>
              <a:t>Match (Boolean models)</a:t>
            </a:r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b="0" dirty="0"/>
              <a:t>Query specifies precise retrieval criteria</a:t>
            </a:r>
          </a:p>
          <a:p>
            <a:r>
              <a:rPr lang="en-US" altLang="en-US" b="0" dirty="0"/>
              <a:t>Every document either matches or fails to match query</a:t>
            </a:r>
          </a:p>
          <a:p>
            <a:r>
              <a:rPr lang="en-US" altLang="en-US" b="0" dirty="0"/>
              <a:t>Result is a set of documents</a:t>
            </a:r>
          </a:p>
          <a:p>
            <a:pPr lvl="1"/>
            <a:r>
              <a:rPr lang="en-US" altLang="en-US" dirty="0"/>
              <a:t>Usually in no particular </a:t>
            </a:r>
            <a:r>
              <a:rPr lang="en-US" altLang="en-US" dirty="0" smtClean="0"/>
              <a:t>order</a:t>
            </a:r>
          </a:p>
          <a:p>
            <a:pPr marL="342900" lvl="1" indent="0">
              <a:buNone/>
            </a:pPr>
            <a:endParaRPr lang="en-US" altLang="en-US" dirty="0" smtClean="0"/>
          </a:p>
          <a:p>
            <a:pPr>
              <a:buFont typeface="Monaco" charset="0"/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Best </a:t>
            </a:r>
            <a:r>
              <a:rPr lang="en-US" altLang="en-US" dirty="0" smtClean="0">
                <a:solidFill>
                  <a:schemeClr val="accent2"/>
                </a:solidFill>
              </a:rPr>
              <a:t>Match (Vector Space models, Probabilistic models)</a:t>
            </a:r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b="0" dirty="0"/>
              <a:t>Query describes retrieval criteria for desired documents</a:t>
            </a:r>
          </a:p>
          <a:p>
            <a:r>
              <a:rPr lang="en-US" altLang="en-US" b="0" dirty="0"/>
              <a:t>Every document matches a query </a:t>
            </a:r>
            <a:r>
              <a:rPr lang="en-US" altLang="en-US" b="0" u="sng" dirty="0"/>
              <a:t>to some degree</a:t>
            </a:r>
          </a:p>
          <a:p>
            <a:r>
              <a:rPr lang="en-US" altLang="en-US" b="0" dirty="0"/>
              <a:t>Result is a ranked list of documents, “best” first</a:t>
            </a:r>
          </a:p>
        </p:txBody>
      </p:sp>
    </p:spTree>
    <p:extLst>
      <p:ext uri="{BB962C8B-B14F-4D97-AF65-F5344CB8AC3E}">
        <p14:creationId xmlns:p14="http://schemas.microsoft.com/office/powerpoint/2010/main" val="138826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39C7-40FE-4DD5-9E0A-6E4BD4B463D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384" y="508000"/>
            <a:ext cx="7886700" cy="894822"/>
          </a:xfrm>
        </p:spPr>
        <p:txBody>
          <a:bodyPr/>
          <a:lstStyle/>
          <a:p>
            <a:r>
              <a:rPr lang="en-US" altLang="en-US" dirty="0"/>
              <a:t>Exact Match vs. Best Match Retrieval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583" y="1879600"/>
            <a:ext cx="75438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Best-match models are usually more accurate / effective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Good documents appear at the top of the rankings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Good documents often don’t </a:t>
            </a:r>
            <a:r>
              <a:rPr lang="en-US" altLang="en-US" sz="2000" u="sng" dirty="0"/>
              <a:t>exactly</a:t>
            </a:r>
            <a:r>
              <a:rPr lang="en-US" altLang="en-US" sz="2000" dirty="0"/>
              <a:t> match the query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/>
              <a:t>Query was too strict</a:t>
            </a:r>
          </a:p>
          <a:p>
            <a:pPr lvl="3">
              <a:lnSpc>
                <a:spcPct val="80000"/>
              </a:lnSpc>
            </a:pPr>
            <a:r>
              <a:rPr lang="en-US" altLang="en-US" sz="1400" dirty="0"/>
              <a:t>“</a:t>
            </a:r>
            <a:r>
              <a:rPr lang="en-US" altLang="en-US" sz="1400" b="1" dirty="0"/>
              <a:t>Multimedia AND NOT (Apple OR IBM OR Microsoft)”</a:t>
            </a:r>
            <a:endParaRPr lang="en-US" altLang="en-US" sz="1400" dirty="0"/>
          </a:p>
          <a:p>
            <a:pPr lvl="2">
              <a:lnSpc>
                <a:spcPct val="80000"/>
              </a:lnSpc>
            </a:pPr>
            <a:r>
              <a:rPr lang="en-US" altLang="en-US" sz="1600" dirty="0"/>
              <a:t>Document didn’t match user expectations</a:t>
            </a:r>
          </a:p>
          <a:p>
            <a:pPr lvl="3">
              <a:lnSpc>
                <a:spcPct val="80000"/>
              </a:lnSpc>
            </a:pPr>
            <a:r>
              <a:rPr lang="en-US" altLang="en-US" sz="1400" dirty="0"/>
              <a:t>“</a:t>
            </a:r>
            <a:r>
              <a:rPr lang="en-US" altLang="en-US" sz="1400" b="1" dirty="0"/>
              <a:t>multi database retrieval” vs “multi </a:t>
            </a:r>
            <a:r>
              <a:rPr lang="en-US" altLang="en-US" sz="1400" b="1" dirty="0" err="1"/>
              <a:t>db</a:t>
            </a:r>
            <a:r>
              <a:rPr lang="en-US" altLang="en-US" sz="1400" b="1" dirty="0"/>
              <a:t> retrieval”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olidFill>
                  <a:schemeClr val="accent2"/>
                </a:solidFill>
              </a:rPr>
              <a:t>Exact match still prevalent in some markets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Large installed base that doesn’t want to migrate to new software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Efficiency:  Exact match is very fast, good for high volume tasks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Sufficient for some tasks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Web “advanced search”</a:t>
            </a:r>
          </a:p>
        </p:txBody>
      </p:sp>
    </p:spTree>
    <p:extLst>
      <p:ext uri="{BB962C8B-B14F-4D97-AF65-F5344CB8AC3E}">
        <p14:creationId xmlns:p14="http://schemas.microsoft.com/office/powerpoint/2010/main" val="233741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4717" y="575734"/>
            <a:ext cx="7886700" cy="801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Common Preprocessing Steps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Strip unwanted characters/markup  (e.g. HTML tags, punctuation, numbers, etc.).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Break into tokens (keywords) on whitespace.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Stem tokens to “root” words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computational </a:t>
            </a:r>
            <a:r>
              <a:rPr lang="en-US" altLang="zh-TW" smtClean="0">
                <a:ea typeface="新細明體" pitchFamily="2" charset="-120"/>
                <a:sym typeface="Wingdings" pitchFamily="2" charset="2"/>
              </a:rPr>
              <a:t></a:t>
            </a:r>
            <a:r>
              <a:rPr lang="en-US" altLang="zh-TW" smtClean="0">
                <a:ea typeface="新細明體" pitchFamily="2" charset="-120"/>
              </a:rPr>
              <a:t> comput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Remove common stopwords (e.g. a, the, it, etc.).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Detect common phrases (possibly using a domain specific dictionary).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Build inverted index (keyword </a:t>
            </a:r>
            <a:r>
              <a:rPr lang="en-US" altLang="zh-TW" smtClean="0">
                <a:ea typeface="新細明體" pitchFamily="2" charset="-120"/>
                <a:sym typeface="Wingdings" pitchFamily="2" charset="2"/>
              </a:rPr>
              <a:t> list of docs containing it).</a:t>
            </a:r>
            <a:endParaRPr lang="en-US" altLang="zh-TW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itchFamily="2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9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4" y="491067"/>
            <a:ext cx="7886700" cy="9286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2" charset="-120"/>
              </a:rPr>
              <a:t>Boolean Model</a:t>
            </a:r>
            <a:endParaRPr lang="en-US" altLang="en-US" sz="36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>
                <a:ea typeface="新細明體" pitchFamily="2" charset="-120"/>
              </a:rPr>
              <a:t>A document is represented as a 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itchFamily="2" charset="-120"/>
              </a:rPr>
              <a:t>set</a:t>
            </a:r>
            <a:r>
              <a:rPr lang="en-US" altLang="zh-TW" sz="2800" dirty="0" smtClean="0">
                <a:ea typeface="新細明體" pitchFamily="2" charset="-120"/>
              </a:rPr>
              <a:t> of keywords.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Queries are Boolean expressions of keywords, connected by AND, OR, and NOT, including the use of brackets to indicate scope.</a:t>
            </a:r>
          </a:p>
          <a:p>
            <a:pPr lvl="1" eaLnBrk="1" hangingPunct="1"/>
            <a:r>
              <a:rPr lang="en-US" altLang="zh-TW" dirty="0" smtClean="0">
                <a:ea typeface="新細明體" pitchFamily="2" charset="-120"/>
              </a:rPr>
              <a:t>[[Rio &amp; Brazil] | [Hilo &amp; Hawaii]] &amp; hotel &amp; !Hilton]</a:t>
            </a: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Output: Document is relevant or not. No partial matches or ranking.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Boolean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67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Boolean query</a:t>
            </a:r>
          </a:p>
          <a:p>
            <a:pPr lvl="1"/>
            <a:r>
              <a:rPr lang="en-US" sz="2000" dirty="0" smtClean="0"/>
              <a:t>E.g., “</a:t>
            </a:r>
            <a:r>
              <a:rPr lang="en-US" sz="2000" dirty="0" err="1" smtClean="0"/>
              <a:t>obama</a:t>
            </a:r>
            <a:r>
              <a:rPr lang="en-US" sz="2000" dirty="0" smtClean="0"/>
              <a:t>” AND “healthcare” NOT “news”</a:t>
            </a:r>
          </a:p>
          <a:p>
            <a:r>
              <a:rPr lang="en-US" sz="2800" dirty="0" smtClean="0"/>
              <a:t>Procedures</a:t>
            </a:r>
          </a:p>
          <a:p>
            <a:pPr lvl="1"/>
            <a:r>
              <a:rPr lang="en-US" sz="2000" dirty="0" smtClean="0"/>
              <a:t>Lookup query term in the dictionary</a:t>
            </a:r>
          </a:p>
          <a:p>
            <a:pPr lvl="1"/>
            <a:r>
              <a:rPr lang="en-US" sz="2000" dirty="0" smtClean="0"/>
              <a:t>Retrieve the posting lists</a:t>
            </a:r>
          </a:p>
          <a:p>
            <a:pPr lvl="1"/>
            <a:r>
              <a:rPr lang="en-US" sz="2000" dirty="0" smtClean="0"/>
              <a:t>Operation</a:t>
            </a:r>
          </a:p>
          <a:p>
            <a:pPr lvl="2"/>
            <a:r>
              <a:rPr lang="en-US" sz="1600" dirty="0" smtClean="0"/>
              <a:t>AND: intersect the posting lists</a:t>
            </a:r>
          </a:p>
          <a:p>
            <a:pPr lvl="2"/>
            <a:r>
              <a:rPr lang="en-US" sz="1600" dirty="0" smtClean="0"/>
              <a:t>OR: union the posting list</a:t>
            </a:r>
          </a:p>
          <a:p>
            <a:pPr lvl="2"/>
            <a:r>
              <a:rPr lang="en-US" sz="1600" dirty="0" smtClean="0"/>
              <a:t>NOT: diff the posting </a:t>
            </a:r>
            <a:r>
              <a:rPr lang="en-US" sz="1600" dirty="0" smtClean="0"/>
              <a:t>list</a:t>
            </a:r>
          </a:p>
          <a:p>
            <a:pPr lvl="2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Boolean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AND operation</a:t>
            </a:r>
            <a:endParaRPr lang="en-US" dirty="0"/>
          </a:p>
        </p:txBody>
      </p:sp>
      <p:sp>
        <p:nvSpPr>
          <p:cNvPr id="4" name="Text Box 2058"/>
          <p:cNvSpPr txBox="1">
            <a:spLocks noChangeArrowheads="1"/>
          </p:cNvSpPr>
          <p:nvPr/>
        </p:nvSpPr>
        <p:spPr bwMode="auto">
          <a:xfrm>
            <a:off x="6726238" y="3276600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Arial Unicode MS" pitchFamily="34" charset="-128"/>
                <a:ea typeface="ＭＳ Ｐゴシック" pitchFamily="34" charset="-128"/>
                <a:cs typeface="Arial Unicode MS" pitchFamily="34" charset="-128"/>
              </a:rPr>
              <a:t>128</a:t>
            </a:r>
          </a:p>
        </p:txBody>
      </p:sp>
      <p:sp>
        <p:nvSpPr>
          <p:cNvPr id="5" name="Text Box 2065"/>
          <p:cNvSpPr txBox="1">
            <a:spLocks noChangeArrowheads="1"/>
          </p:cNvSpPr>
          <p:nvPr/>
        </p:nvSpPr>
        <p:spPr bwMode="auto">
          <a:xfrm>
            <a:off x="7010400" y="3810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Arial Unicode MS" pitchFamily="34" charset="-128"/>
                <a:ea typeface="ＭＳ Ｐゴシック" pitchFamily="34" charset="-128"/>
                <a:cs typeface="Arial Unicode MS" pitchFamily="34" charset="-128"/>
              </a:rPr>
              <a:t>34</a:t>
            </a:r>
          </a:p>
        </p:txBody>
      </p:sp>
      <p:grpSp>
        <p:nvGrpSpPr>
          <p:cNvPr id="6" name="Group 2083"/>
          <p:cNvGrpSpPr>
            <a:grpSpLocks/>
          </p:cNvGrpSpPr>
          <p:nvPr/>
        </p:nvGrpSpPr>
        <p:grpSpPr bwMode="auto">
          <a:xfrm>
            <a:off x="2362200" y="3276600"/>
            <a:ext cx="647700" cy="466725"/>
            <a:chOff x="1584" y="3162"/>
            <a:chExt cx="408" cy="294"/>
          </a:xfrm>
        </p:grpSpPr>
        <p:sp>
          <p:nvSpPr>
            <p:cNvPr id="7" name="Text Box 2052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8" name="AutoShape 2066"/>
            <p:cNvCxnSpPr>
              <a:cxnSpLocks noChangeShapeType="1"/>
              <a:stCxn id="7" idx="3"/>
              <a:endCxn id="10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2084"/>
          <p:cNvGrpSpPr>
            <a:grpSpLocks/>
          </p:cNvGrpSpPr>
          <p:nvPr/>
        </p:nvGrpSpPr>
        <p:grpSpPr bwMode="auto">
          <a:xfrm>
            <a:off x="3009900" y="3276600"/>
            <a:ext cx="668338" cy="466725"/>
            <a:chOff x="1992" y="3162"/>
            <a:chExt cx="421" cy="294"/>
          </a:xfrm>
        </p:grpSpPr>
        <p:sp>
          <p:nvSpPr>
            <p:cNvPr id="10" name="Text Box 2053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4</a:t>
              </a:r>
            </a:p>
          </p:txBody>
        </p:sp>
        <p:cxnSp>
          <p:nvCxnSpPr>
            <p:cNvPr id="11" name="AutoShape 2067"/>
            <p:cNvCxnSpPr>
              <a:cxnSpLocks noChangeShapeType="1"/>
              <a:stCxn id="10" idx="3"/>
              <a:endCxn id="13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" name="Group 2085"/>
          <p:cNvGrpSpPr>
            <a:grpSpLocks/>
          </p:cNvGrpSpPr>
          <p:nvPr/>
        </p:nvGrpSpPr>
        <p:grpSpPr bwMode="auto">
          <a:xfrm>
            <a:off x="3678238" y="3276600"/>
            <a:ext cx="609600" cy="466725"/>
            <a:chOff x="2413" y="3162"/>
            <a:chExt cx="384" cy="294"/>
          </a:xfrm>
        </p:grpSpPr>
        <p:sp>
          <p:nvSpPr>
            <p:cNvPr id="13" name="Text Box 2054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14" name="AutoShape 2068"/>
            <p:cNvCxnSpPr>
              <a:cxnSpLocks noChangeShapeType="1"/>
              <a:stCxn id="13" idx="3"/>
              <a:endCxn id="16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2086"/>
          <p:cNvGrpSpPr>
            <a:grpSpLocks/>
          </p:cNvGrpSpPr>
          <p:nvPr/>
        </p:nvGrpSpPr>
        <p:grpSpPr bwMode="auto">
          <a:xfrm>
            <a:off x="4287838" y="3276600"/>
            <a:ext cx="762000" cy="466725"/>
            <a:chOff x="2797" y="3162"/>
            <a:chExt cx="480" cy="294"/>
          </a:xfrm>
        </p:grpSpPr>
        <p:sp>
          <p:nvSpPr>
            <p:cNvPr id="16" name="Text Box 2055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16</a:t>
              </a:r>
            </a:p>
          </p:txBody>
        </p:sp>
        <p:cxnSp>
          <p:nvCxnSpPr>
            <p:cNvPr id="17" name="AutoShape 2069"/>
            <p:cNvCxnSpPr>
              <a:cxnSpLocks noChangeShapeType="1"/>
              <a:stCxn id="16" idx="3"/>
              <a:endCxn id="19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2087"/>
          <p:cNvGrpSpPr>
            <a:grpSpLocks/>
          </p:cNvGrpSpPr>
          <p:nvPr/>
        </p:nvGrpSpPr>
        <p:grpSpPr bwMode="auto">
          <a:xfrm>
            <a:off x="5049838" y="3276600"/>
            <a:ext cx="838200" cy="466725"/>
            <a:chOff x="3277" y="3162"/>
            <a:chExt cx="528" cy="294"/>
          </a:xfrm>
        </p:grpSpPr>
        <p:sp>
          <p:nvSpPr>
            <p:cNvPr id="19" name="Text Box 2056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32</a:t>
              </a:r>
            </a:p>
          </p:txBody>
        </p:sp>
        <p:cxnSp>
          <p:nvCxnSpPr>
            <p:cNvPr id="20" name="AutoShape 2070"/>
            <p:cNvCxnSpPr>
              <a:cxnSpLocks noChangeShapeType="1"/>
              <a:stCxn id="19" idx="3"/>
              <a:endCxn id="22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2088"/>
          <p:cNvGrpSpPr>
            <a:grpSpLocks/>
          </p:cNvGrpSpPr>
          <p:nvPr/>
        </p:nvGrpSpPr>
        <p:grpSpPr bwMode="auto">
          <a:xfrm>
            <a:off x="5888038" y="3276600"/>
            <a:ext cx="838200" cy="466725"/>
            <a:chOff x="3805" y="3162"/>
            <a:chExt cx="528" cy="294"/>
          </a:xfrm>
        </p:grpSpPr>
        <p:sp>
          <p:nvSpPr>
            <p:cNvPr id="22" name="Text Box 2057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64</a:t>
              </a:r>
            </a:p>
          </p:txBody>
        </p:sp>
        <p:cxnSp>
          <p:nvCxnSpPr>
            <p:cNvPr id="23" name="AutoShape 2071"/>
            <p:cNvCxnSpPr>
              <a:cxnSpLocks noChangeShapeType="1"/>
              <a:stCxn id="22" idx="3"/>
              <a:endCxn id="4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Group 2089"/>
          <p:cNvGrpSpPr>
            <a:grpSpLocks/>
          </p:cNvGrpSpPr>
          <p:nvPr/>
        </p:nvGrpSpPr>
        <p:grpSpPr bwMode="auto">
          <a:xfrm>
            <a:off x="2362200" y="3810000"/>
            <a:ext cx="647700" cy="466725"/>
            <a:chOff x="1597" y="3498"/>
            <a:chExt cx="408" cy="294"/>
          </a:xfrm>
        </p:grpSpPr>
        <p:sp>
          <p:nvSpPr>
            <p:cNvPr id="25" name="Text Box 2072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</a:t>
              </a:r>
            </a:p>
          </p:txBody>
        </p:sp>
        <p:cxnSp>
          <p:nvCxnSpPr>
            <p:cNvPr id="26" name="AutoShape 2073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" name="Group 2090"/>
          <p:cNvGrpSpPr>
            <a:grpSpLocks/>
          </p:cNvGrpSpPr>
          <p:nvPr/>
        </p:nvGrpSpPr>
        <p:grpSpPr bwMode="auto">
          <a:xfrm>
            <a:off x="3009900" y="3810000"/>
            <a:ext cx="647700" cy="466725"/>
            <a:chOff x="2005" y="3498"/>
            <a:chExt cx="408" cy="294"/>
          </a:xfrm>
        </p:grpSpPr>
        <p:sp>
          <p:nvSpPr>
            <p:cNvPr id="28" name="Text Box 2059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29" name="AutoShape 2074"/>
            <p:cNvCxnSpPr>
              <a:cxnSpLocks noChangeShapeType="1"/>
              <a:stCxn id="28" idx="3"/>
              <a:endCxn id="31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" name="Group 2091"/>
          <p:cNvGrpSpPr>
            <a:grpSpLocks/>
          </p:cNvGrpSpPr>
          <p:nvPr/>
        </p:nvGrpSpPr>
        <p:grpSpPr bwMode="auto">
          <a:xfrm>
            <a:off x="3657600" y="3810000"/>
            <a:ext cx="630237" cy="466725"/>
            <a:chOff x="2413" y="3498"/>
            <a:chExt cx="397" cy="294"/>
          </a:xfrm>
        </p:grpSpPr>
        <p:sp>
          <p:nvSpPr>
            <p:cNvPr id="31" name="Text Box 2060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3</a:t>
              </a:r>
            </a:p>
          </p:txBody>
        </p:sp>
        <p:cxnSp>
          <p:nvCxnSpPr>
            <p:cNvPr id="32" name="AutoShape 2075"/>
            <p:cNvCxnSpPr>
              <a:cxnSpLocks noChangeShapeType="1"/>
              <a:stCxn id="31" idx="3"/>
              <a:endCxn id="34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2092"/>
          <p:cNvGrpSpPr>
            <a:grpSpLocks/>
          </p:cNvGrpSpPr>
          <p:nvPr/>
        </p:nvGrpSpPr>
        <p:grpSpPr bwMode="auto">
          <a:xfrm>
            <a:off x="4287837" y="3810000"/>
            <a:ext cx="606425" cy="466725"/>
            <a:chOff x="2810" y="3498"/>
            <a:chExt cx="382" cy="294"/>
          </a:xfrm>
        </p:grpSpPr>
        <p:sp>
          <p:nvSpPr>
            <p:cNvPr id="34" name="Text Box 2061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5</a:t>
              </a:r>
            </a:p>
          </p:txBody>
        </p:sp>
        <p:cxnSp>
          <p:nvCxnSpPr>
            <p:cNvPr id="35" name="AutoShape 2076"/>
            <p:cNvCxnSpPr>
              <a:cxnSpLocks noChangeShapeType="1"/>
              <a:stCxn id="34" idx="3"/>
              <a:endCxn id="37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oup 2093"/>
          <p:cNvGrpSpPr>
            <a:grpSpLocks/>
          </p:cNvGrpSpPr>
          <p:nvPr/>
        </p:nvGrpSpPr>
        <p:grpSpPr bwMode="auto">
          <a:xfrm>
            <a:off x="4894262" y="3810000"/>
            <a:ext cx="592138" cy="466725"/>
            <a:chOff x="3192" y="3498"/>
            <a:chExt cx="373" cy="294"/>
          </a:xfrm>
        </p:grpSpPr>
        <p:sp>
          <p:nvSpPr>
            <p:cNvPr id="37" name="Text Box 2062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38" name="AutoShape 2077"/>
            <p:cNvCxnSpPr>
              <a:cxnSpLocks noChangeShapeType="1"/>
              <a:stCxn id="37" idx="3"/>
              <a:endCxn id="40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9" name="Group 2094"/>
          <p:cNvGrpSpPr>
            <a:grpSpLocks/>
          </p:cNvGrpSpPr>
          <p:nvPr/>
        </p:nvGrpSpPr>
        <p:grpSpPr bwMode="auto">
          <a:xfrm>
            <a:off x="5486400" y="3810000"/>
            <a:ext cx="762000" cy="466725"/>
            <a:chOff x="3565" y="3498"/>
            <a:chExt cx="480" cy="294"/>
          </a:xfrm>
        </p:grpSpPr>
        <p:sp>
          <p:nvSpPr>
            <p:cNvPr id="40" name="Text Box 2063"/>
            <p:cNvSpPr txBox="1">
              <a:spLocks noChangeArrowheads="1"/>
            </p:cNvSpPr>
            <p:nvPr/>
          </p:nvSpPr>
          <p:spPr bwMode="auto">
            <a:xfrm>
              <a:off x="356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13</a:t>
              </a:r>
            </a:p>
          </p:txBody>
        </p:sp>
        <p:cxnSp>
          <p:nvCxnSpPr>
            <p:cNvPr id="41" name="AutoShape 2078"/>
            <p:cNvCxnSpPr>
              <a:cxnSpLocks noChangeShapeType="1"/>
              <a:stCxn id="40" idx="3"/>
              <a:endCxn id="43" idx="1"/>
            </p:cNvCxnSpPr>
            <p:nvPr/>
          </p:nvCxnSpPr>
          <p:spPr bwMode="auto">
            <a:xfrm>
              <a:off x="390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2" name="Group 2095"/>
          <p:cNvGrpSpPr>
            <a:grpSpLocks/>
          </p:cNvGrpSpPr>
          <p:nvPr/>
        </p:nvGrpSpPr>
        <p:grpSpPr bwMode="auto">
          <a:xfrm>
            <a:off x="6248408" y="3810000"/>
            <a:ext cx="762001" cy="466725"/>
            <a:chOff x="4045" y="3498"/>
            <a:chExt cx="480" cy="294"/>
          </a:xfrm>
        </p:grpSpPr>
        <p:sp>
          <p:nvSpPr>
            <p:cNvPr id="43" name="Text Box 2064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2400">
                  <a:latin typeface="Arial Unicode MS" pitchFamily="34" charset="-128"/>
                  <a:ea typeface="ＭＳ Ｐゴシック" pitchFamily="34" charset="-128"/>
                  <a:cs typeface="Arial Unicode MS" pitchFamily="34" charset="-128"/>
                </a:rPr>
                <a:t>21</a:t>
              </a:r>
            </a:p>
          </p:txBody>
        </p:sp>
        <p:cxnSp>
          <p:nvCxnSpPr>
            <p:cNvPr id="44" name="AutoShape 2079"/>
            <p:cNvCxnSpPr>
              <a:cxnSpLocks noChangeShapeType="1"/>
              <a:stCxn id="43" idx="3"/>
              <a:endCxn id="5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9" name="TextBox 48"/>
          <p:cNvSpPr txBox="1"/>
          <p:nvPr/>
        </p:nvSpPr>
        <p:spPr>
          <a:xfrm>
            <a:off x="914400" y="3333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Term1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914400" y="385869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Term2</a:t>
            </a:r>
            <a:endParaRPr lang="en-US" sz="2000" dirty="0"/>
          </a:p>
        </p:txBody>
      </p:sp>
      <p:cxnSp>
        <p:nvCxnSpPr>
          <p:cNvPr id="52" name="Straight Arrow Connector 51"/>
          <p:cNvCxnSpPr>
            <a:endCxn id="7" idx="1"/>
          </p:cNvCxnSpPr>
          <p:nvPr/>
        </p:nvCxnSpPr>
        <p:spPr>
          <a:xfrm>
            <a:off x="1828800" y="3509962"/>
            <a:ext cx="53340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5" idx="1"/>
          </p:cNvCxnSpPr>
          <p:nvPr/>
        </p:nvCxnSpPr>
        <p:spPr>
          <a:xfrm>
            <a:off x="1828800" y="4043361"/>
            <a:ext cx="533400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n Arrow 56"/>
          <p:cNvSpPr/>
          <p:nvPr/>
        </p:nvSpPr>
        <p:spPr>
          <a:xfrm>
            <a:off x="2453084" y="2819400"/>
            <a:ext cx="18176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 rot="10800000">
            <a:off x="2455019" y="4343400"/>
            <a:ext cx="179833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2725738" y="30099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725738" y="4648200"/>
            <a:ext cx="70326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429000" y="2514600"/>
            <a:ext cx="223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scan the postings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632326" y="4676745"/>
                <a:ext cx="3883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Time complexity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𝑂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+|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|)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326" y="4676745"/>
                <a:ext cx="3883024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72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>
          <a:xfrm flipH="1" flipV="1">
            <a:off x="1371600" y="4343400"/>
            <a:ext cx="45720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904999" y="5410200"/>
            <a:ext cx="4991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Trick for speed-up</a:t>
            </a:r>
            <a:r>
              <a:rPr lang="en-US" dirty="0" smtClean="0"/>
              <a:t>: when performing multi-way join, starts from lowest frequency term to highest frequency ones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F8BE9-47C8-4C45-B88F-68A848B051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4406</TotalTime>
  <Words>2190</Words>
  <Application>Microsoft Office PowerPoint</Application>
  <PresentationFormat>On-screen Show (4:3)</PresentationFormat>
  <Paragraphs>400</Paragraphs>
  <Slides>34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Boolean and Vector Space Retrieval Models</vt:lpstr>
      <vt:lpstr>Retrieval Models</vt:lpstr>
      <vt:lpstr>Classes of Retrieval Models</vt:lpstr>
      <vt:lpstr>Types of Retrieval Models: Exact Match vs. Best Match Retrieval</vt:lpstr>
      <vt:lpstr>Exact Match vs. Best Match Retrieval</vt:lpstr>
      <vt:lpstr>Common Preprocessing Steps</vt:lpstr>
      <vt:lpstr>Boolean Model</vt:lpstr>
      <vt:lpstr>Search with Boolean query</vt:lpstr>
      <vt:lpstr>Search with Boolean query</vt:lpstr>
      <vt:lpstr>Boolean Retrieval Model</vt:lpstr>
      <vt:lpstr>Boolean Models  Problems</vt:lpstr>
      <vt:lpstr>Statistical Models</vt:lpstr>
      <vt:lpstr>Statistical Retrieval </vt:lpstr>
      <vt:lpstr>Vector space model</vt:lpstr>
      <vt:lpstr>Vector Space Retrieval Model: Introduction</vt:lpstr>
      <vt:lpstr>Vector Space Representation: Linear Algebra</vt:lpstr>
      <vt:lpstr>VS Model: an illustration</vt:lpstr>
      <vt:lpstr>What the VS model doesn’t say</vt:lpstr>
      <vt:lpstr>Graphic Representation</vt:lpstr>
      <vt:lpstr>Document Collection</vt:lpstr>
      <vt:lpstr>How to assign weights?</vt:lpstr>
      <vt:lpstr>Term Weights: Term Frequency</vt:lpstr>
      <vt:lpstr>Term Weights: Inverse Document Frequency</vt:lpstr>
      <vt:lpstr>Why document frequency</vt:lpstr>
      <vt:lpstr>TF-IDF weighting</vt:lpstr>
      <vt:lpstr>Computing TF-IDF -- An Example</vt:lpstr>
      <vt:lpstr>Query Vector</vt:lpstr>
      <vt:lpstr>Similarity Measure</vt:lpstr>
      <vt:lpstr>How to define a good similarity measure?</vt:lpstr>
      <vt:lpstr>How to define a good similarity measure?</vt:lpstr>
      <vt:lpstr>Cosine similarity</vt:lpstr>
      <vt:lpstr>Cosine Similarity Measure</vt:lpstr>
      <vt:lpstr>Comments on Vector Space Models</vt:lpstr>
      <vt:lpstr>Problems with Vector Space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116</cp:revision>
  <dcterms:created xsi:type="dcterms:W3CDTF">2009-12-29T10:39:27Z</dcterms:created>
  <dcterms:modified xsi:type="dcterms:W3CDTF">2017-01-12T01:13:48Z</dcterms:modified>
</cp:coreProperties>
</file>