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5"/>
  </p:notesMasterIdLst>
  <p:handoutMasterIdLst>
    <p:handoutMasterId r:id="rId46"/>
  </p:handoutMasterIdLst>
  <p:sldIdLst>
    <p:sldId id="256" r:id="rId2"/>
    <p:sldId id="300" r:id="rId3"/>
    <p:sldId id="257" r:id="rId4"/>
    <p:sldId id="258" r:id="rId5"/>
    <p:sldId id="259" r:id="rId6"/>
    <p:sldId id="260" r:id="rId7"/>
    <p:sldId id="261" r:id="rId8"/>
    <p:sldId id="290" r:id="rId9"/>
    <p:sldId id="328" r:id="rId10"/>
    <p:sldId id="291" r:id="rId11"/>
    <p:sldId id="292" r:id="rId12"/>
    <p:sldId id="293" r:id="rId13"/>
    <p:sldId id="294" r:id="rId14"/>
    <p:sldId id="296" r:id="rId15"/>
    <p:sldId id="264" r:id="rId16"/>
    <p:sldId id="265" r:id="rId17"/>
    <p:sldId id="266" r:id="rId18"/>
    <p:sldId id="276" r:id="rId19"/>
    <p:sldId id="298" r:id="rId20"/>
    <p:sldId id="299" r:id="rId21"/>
    <p:sldId id="297" r:id="rId22"/>
    <p:sldId id="301" r:id="rId23"/>
    <p:sldId id="302" r:id="rId24"/>
    <p:sldId id="304" r:id="rId25"/>
    <p:sldId id="303" r:id="rId26"/>
    <p:sldId id="277" r:id="rId27"/>
    <p:sldId id="278" r:id="rId28"/>
    <p:sldId id="324" r:id="rId29"/>
    <p:sldId id="325" r:id="rId30"/>
    <p:sldId id="279" r:id="rId31"/>
    <p:sldId id="280" r:id="rId32"/>
    <p:sldId id="281" r:id="rId33"/>
    <p:sldId id="329" r:id="rId34"/>
    <p:sldId id="330" r:id="rId35"/>
    <p:sldId id="316" r:id="rId36"/>
    <p:sldId id="317" r:id="rId37"/>
    <p:sldId id="331" r:id="rId38"/>
    <p:sldId id="318" r:id="rId39"/>
    <p:sldId id="319" r:id="rId40"/>
    <p:sldId id="320" r:id="rId41"/>
    <p:sldId id="321" r:id="rId42"/>
    <p:sldId id="322" r:id="rId43"/>
    <p:sldId id="323"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4434" autoAdjust="0"/>
  </p:normalViewPr>
  <p:slideViewPr>
    <p:cSldViewPr snapToGrid="0" snapToObjects="1">
      <p:cViewPr>
        <p:scale>
          <a:sx n="100" d="100"/>
          <a:sy n="100" d="100"/>
        </p:scale>
        <p:origin x="-1860" y="-49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5D3DD93E-307B-47A8-866B-BC635B899573}" type="slidenum">
              <a:rPr lang="en-US" altLang="en-US" sz="1200" i="0"/>
              <a:pPr eaLnBrk="1" hangingPunct="1"/>
              <a:t>17</a:t>
            </a:fld>
            <a:endParaRPr lang="en-US" altLang="en-US" sz="1200" i="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7039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DFFBE3F2-BE4B-45E8-A306-F1246D7803D2}" type="slidenum">
              <a:rPr lang="en-US" altLang="en-US" sz="1200" i="0"/>
              <a:pPr eaLnBrk="1" hangingPunct="1"/>
              <a:t>18</a:t>
            </a:fld>
            <a:endParaRPr lang="en-US" altLang="en-US" sz="1200" i="0"/>
          </a:p>
        </p:txBody>
      </p:sp>
    </p:spTree>
    <p:extLst>
      <p:ext uri="{BB962C8B-B14F-4D97-AF65-F5344CB8AC3E}">
        <p14:creationId xmlns:p14="http://schemas.microsoft.com/office/powerpoint/2010/main" val="18862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29238102-6646-4328-8555-F3E4E8389A89}" type="slidenum">
              <a:rPr lang="en-US" altLang="en-US" sz="1200" i="0"/>
              <a:pPr eaLnBrk="1" hangingPunct="1"/>
              <a:t>37</a:t>
            </a:fld>
            <a:endParaRPr lang="en-US" altLang="en-US" sz="1200" i="0"/>
          </a:p>
        </p:txBody>
      </p:sp>
    </p:spTree>
    <p:extLst>
      <p:ext uri="{BB962C8B-B14F-4D97-AF65-F5344CB8AC3E}">
        <p14:creationId xmlns:p14="http://schemas.microsoft.com/office/powerpoint/2010/main" val="2751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E6D99FA6-8430-4A81-99B0-529194EB252F}" type="slidenum">
              <a:rPr lang="en-US" altLang="en-US" sz="1200" i="0"/>
              <a:pPr eaLnBrk="1" hangingPunct="1"/>
              <a:t>3</a:t>
            </a:fld>
            <a:endParaRPr lang="en-US" altLang="en-US" sz="1200" i="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5324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6343C809-985C-4419-BE85-75B723E819B7}" type="slidenum">
              <a:rPr lang="en-US" altLang="en-US" sz="1200" i="0"/>
              <a:pPr eaLnBrk="1" hangingPunct="1"/>
              <a:t>4</a:t>
            </a:fld>
            <a:endParaRPr lang="en-US" altLang="en-US" sz="1200" i="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7101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D2D7F2E0-A337-433D-8090-7576EC74B5B1}" type="slidenum">
              <a:rPr lang="en-US" altLang="en-US" sz="1200" i="0"/>
              <a:pPr eaLnBrk="1" hangingPunct="1"/>
              <a:t>5</a:t>
            </a:fld>
            <a:endParaRPr lang="en-US" altLang="en-US" sz="1200" i="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8337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8DED5EC9-FA54-40A3-B440-E58FDC850F30}" type="slidenum">
              <a:rPr lang="en-US" altLang="en-US" sz="1200" i="0"/>
              <a:pPr eaLnBrk="1" hangingPunct="1"/>
              <a:t>6</a:t>
            </a:fld>
            <a:endParaRPr lang="en-US" altLang="en-US" sz="1200" i="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6423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F3C7B861-937D-445C-A38C-B9790BE566D4}" type="slidenum">
              <a:rPr lang="en-US" altLang="en-US" sz="1200" i="0"/>
              <a:pPr eaLnBrk="1" hangingPunct="1"/>
              <a:t>7</a:t>
            </a:fld>
            <a:endParaRPr lang="en-US" altLang="en-US" sz="1200" i="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923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7170B4D5-C321-48DF-97FC-3EFE9BD0F9D2}" type="slidenum">
              <a:rPr lang="en-US" altLang="en-US" sz="1200" i="0"/>
              <a:pPr eaLnBrk="1" hangingPunct="1"/>
              <a:t>14</a:t>
            </a:fld>
            <a:endParaRPr lang="en-US" altLang="en-US" sz="1200" i="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0177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4F481481-CA2C-460D-A686-FF1D7EFA5BF9}" type="slidenum">
              <a:rPr lang="en-US" altLang="en-US" sz="1200" i="0"/>
              <a:pPr eaLnBrk="1" hangingPunct="1"/>
              <a:t>15</a:t>
            </a:fld>
            <a:endParaRPr lang="en-US" altLang="en-US" sz="1200" i="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6718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fld id="{BBE77D27-5E64-4D06-84A4-56BE10AA8FEB}" type="slidenum">
              <a:rPr lang="en-US" altLang="en-US" sz="1200" i="0"/>
              <a:pPr eaLnBrk="1" hangingPunct="1"/>
              <a:t>16</a:t>
            </a:fld>
            <a:endParaRPr lang="en-US" altLang="en-US" sz="1200" i="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6120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71600"/>
            <a:ext cx="7772400" cy="4687888"/>
          </a:xfrm>
        </p:spPr>
        <p:txBody>
          <a:bodyPr/>
          <a:lstStyle/>
          <a:p>
            <a:pPr lvl="0"/>
            <a:endParaRPr lang="en-US" noProof="0" smtClean="0"/>
          </a:p>
        </p:txBody>
      </p:sp>
      <p:sp>
        <p:nvSpPr>
          <p:cNvPr id="4" name="Date Placeholder 3"/>
          <p:cNvSpPr>
            <a:spLocks noGrp="1"/>
          </p:cNvSpPr>
          <p:nvPr>
            <p:ph type="dt" sz="half" idx="10"/>
          </p:nvPr>
        </p:nvSpPr>
        <p:spPr>
          <a:xfrm>
            <a:off x="228600" y="6400800"/>
            <a:ext cx="1905000" cy="4572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A1C2910D-064D-45DF-8DC0-E36F30DBAFDC}" type="slidenum">
              <a:rPr lang="en-US" altLang="en-US"/>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a:xfrm>
            <a:off x="3124200" y="6400800"/>
            <a:ext cx="2895600" cy="45720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75267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emf"/><Relationship Id="rId5" Type="http://schemas.openxmlformats.org/officeDocument/2006/relationships/package" Target="../embeddings/Microsoft_Excel_Worksheet3.xlsx"/><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package" Target="../embeddings/Microsoft_Excel_Worksheet4.xlsx"/></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269976"/>
            <a:ext cx="7979916" cy="863601"/>
          </a:xfrm>
        </p:spPr>
        <p:txBody>
          <a:bodyPr>
            <a:normAutofit/>
          </a:bodyPr>
          <a:lstStyle/>
          <a:p>
            <a:pPr eaLnBrk="1" hangingPunct="1"/>
            <a:r>
              <a:rPr lang="en-US" dirty="0" smtClean="0">
                <a:latin typeface="Times New Roman" panose="02020603050405020304" pitchFamily="18" charset="0"/>
                <a:cs typeface="Times New Roman" panose="02020603050405020304" pitchFamily="18" charset="0"/>
              </a:rPr>
              <a:t>Evaluatio</a:t>
            </a:r>
            <a:r>
              <a:rPr lang="en-US" dirty="0" smtClean="0"/>
              <a:t>n in IR</a:t>
            </a: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2170612" y="5220577"/>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3" name="Picture 2"/>
          <p:cNvPicPr>
            <a:picLocks noChangeAspect="1"/>
          </p:cNvPicPr>
          <p:nvPr/>
        </p:nvPicPr>
        <p:blipFill>
          <a:blip r:embed="rId3"/>
          <a:stretch>
            <a:fillRect/>
          </a:stretch>
        </p:blipFill>
        <p:spPr>
          <a:xfrm>
            <a:off x="447869" y="884853"/>
            <a:ext cx="8266923" cy="2438400"/>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Prof. Ray Mooney at UT Austin &amp; Prof. </a:t>
            </a:r>
            <a:r>
              <a:rPr lang="en-US" altLang="en-US" sz="1200" dirty="0" err="1" smtClean="0">
                <a:solidFill>
                  <a:schemeClr val="accent2"/>
                </a:solidFill>
                <a:latin typeface="Arial" panose="020B0604020202020204" pitchFamily="34" charset="0"/>
              </a:rPr>
              <a:t>Rong</a:t>
            </a:r>
            <a:r>
              <a:rPr lang="en-US" altLang="en-US" sz="1200" dirty="0" smtClean="0">
                <a:solidFill>
                  <a:schemeClr val="accent2"/>
                </a:solidFill>
                <a:latin typeface="Arial" panose="020B0604020202020204" pitchFamily="34" charset="0"/>
              </a:rPr>
              <a:t> </a:t>
            </a:r>
            <a:r>
              <a:rPr lang="en-US" altLang="en-US" sz="1200" dirty="0" err="1" smtClean="0">
                <a:solidFill>
                  <a:schemeClr val="accent2"/>
                </a:solidFill>
                <a:latin typeface="Arial" panose="020B0604020202020204" pitchFamily="34" charset="0"/>
              </a:rPr>
              <a:t>Jin</a:t>
            </a:r>
            <a:r>
              <a:rPr lang="en-US" altLang="en-US" sz="1200" dirty="0" smtClean="0">
                <a:solidFill>
                  <a:schemeClr val="accent2"/>
                </a:solidFill>
                <a:latin typeface="Arial" panose="020B0604020202020204" pitchFamily="34" charset="0"/>
              </a:rPr>
              <a:t> at MSU</a:t>
            </a:r>
            <a:endParaRPr lang="en-US" altLang="en-US" sz="1200" dirty="0">
              <a:solidFill>
                <a:schemeClr val="accent2"/>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229600" cy="1752600"/>
          </a:xfrm>
          <a:prstGeom prst="rect">
            <a:avLst/>
          </a:prstGeom>
          <a:solidFill>
            <a:schemeClr val="bg1">
              <a:lumMod val="95000"/>
            </a:schemeClr>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2600" kern="0" dirty="0" smtClean="0">
                <a:latin typeface="+mn-lt"/>
                <a:ea typeface="宋体" pitchFamily="2" charset="-122"/>
              </a:rPr>
              <a:t>Accuracy = </a:t>
            </a:r>
            <a:r>
              <a:rPr lang="en-US" altLang="zh-CN" sz="2600" kern="0" dirty="0" err="1" smtClean="0">
                <a:latin typeface="+mn-lt"/>
                <a:ea typeface="宋体" pitchFamily="2" charset="-122"/>
              </a:rPr>
              <a:t>tp</a:t>
            </a:r>
            <a:r>
              <a:rPr lang="en-US" altLang="zh-CN" sz="2600" kern="0" dirty="0" smtClean="0">
                <a:latin typeface="+mn-lt"/>
                <a:ea typeface="宋体" pitchFamily="2" charset="-122"/>
              </a:rPr>
              <a:t> + </a:t>
            </a:r>
            <a:r>
              <a:rPr lang="en-US" altLang="zh-CN" sz="2600" kern="0" dirty="0" err="1" smtClean="0">
                <a:latin typeface="+mn-lt"/>
                <a:ea typeface="宋体" pitchFamily="2" charset="-122"/>
              </a:rPr>
              <a:t>tn</a:t>
            </a:r>
            <a:r>
              <a:rPr lang="en-US" altLang="zh-CN" sz="2600" kern="0" dirty="0" smtClean="0">
                <a:latin typeface="+mn-lt"/>
                <a:ea typeface="宋体" pitchFamily="2" charset="-122"/>
              </a:rPr>
              <a:t>/(</a:t>
            </a:r>
            <a:r>
              <a:rPr lang="en-US" altLang="zh-CN" sz="2600" kern="0" dirty="0" err="1" smtClean="0">
                <a:latin typeface="+mn-lt"/>
                <a:ea typeface="宋体" pitchFamily="2" charset="-122"/>
              </a:rPr>
              <a:t>tp+tn+fp+fn</a:t>
            </a:r>
            <a:r>
              <a:rPr lang="en-US" altLang="zh-CN" sz="2600" kern="0" dirty="0" smtClean="0">
                <a:latin typeface="+mn-lt"/>
                <a:ea typeface="宋体" pitchFamily="2" charset="-122"/>
              </a:rPr>
              <a:t>)</a:t>
            </a:r>
            <a:endParaRPr lang="en-US" altLang="zh-CN" sz="2600" kern="0" dirty="0">
              <a:latin typeface="+mn-lt"/>
              <a:ea typeface="宋体" pitchFamily="2" charset="-122"/>
            </a:endParaRPr>
          </a:p>
        </p:txBody>
      </p:sp>
      <p:sp>
        <p:nvSpPr>
          <p:cNvPr id="20486" name="Rectangle 6"/>
          <p:cNvSpPr>
            <a:spLocks noChangeArrowheads="1"/>
          </p:cNvSpPr>
          <p:nvPr/>
        </p:nvSpPr>
        <p:spPr bwMode="auto">
          <a:xfrm>
            <a:off x="5622925" y="3094038"/>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8" name="Title 1"/>
          <p:cNvSpPr txBox="1">
            <a:spLocks/>
          </p:cNvSpPr>
          <p:nvPr/>
        </p:nvSpPr>
        <p:spPr>
          <a:xfrm>
            <a:off x="400050" y="666750"/>
            <a:ext cx="7886700" cy="7381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zh-CN" dirty="0" smtClean="0">
                <a:ea typeface="宋体" pitchFamily="2" charset="-122"/>
              </a:rPr>
              <a:t>Accuracy : Example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10</a:t>
            </a:fld>
            <a:endParaRPr lang="en-GB" dirty="0"/>
          </a:p>
        </p:txBody>
      </p:sp>
      <p:graphicFrame>
        <p:nvGraphicFramePr>
          <p:cNvPr id="10" name="Group 4"/>
          <p:cNvGraphicFramePr>
            <a:graphicFrameLocks noGrp="1"/>
          </p:cNvGraphicFramePr>
          <p:nvPr>
            <p:extLst>
              <p:ext uri="{D42A27DB-BD31-4B8C-83A1-F6EECF244321}">
                <p14:modId xmlns:p14="http://schemas.microsoft.com/office/powerpoint/2010/main" val="524563918"/>
              </p:ext>
            </p:extLst>
          </p:nvPr>
        </p:nvGraphicFramePr>
        <p:xfrm>
          <a:off x="864177" y="5027930"/>
          <a:ext cx="5593773" cy="1126208"/>
        </p:xfrm>
        <a:graphic>
          <a:graphicData uri="http://schemas.openxmlformats.org/drawingml/2006/table">
            <a:tbl>
              <a:tblPr/>
              <a:tblGrid>
                <a:gridCol w="1864591"/>
                <a:gridCol w="1864591"/>
                <a:gridCol w="1864591"/>
              </a:tblGrid>
              <a:tr h="33619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Nonrelevant</a:t>
                      </a:r>
                      <a:endParaRPr kumimoji="0" lang="en-US" sz="18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0224">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smtClean="0">
                          <a:ln>
                            <a:noFill/>
                          </a:ln>
                          <a:solidFill>
                            <a:schemeClr val="tx1"/>
                          </a:solidFill>
                          <a:effectLst/>
                          <a:latin typeface="Arial" charset="0"/>
                          <a:ea typeface="ＭＳ Ｐゴシック" charset="-128"/>
                        </a:rPr>
                        <a:t>Retrieved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tp</a:t>
                      </a:r>
                      <a:r>
                        <a:rPr kumimoji="0" lang="en-US" sz="1800" b="0" i="0" u="none" strike="noStrike" cap="none" normalizeH="0" baseline="0" dirty="0" smtClean="0">
                          <a:ln>
                            <a:noFill/>
                          </a:ln>
                          <a:solidFill>
                            <a:schemeClr val="tx1"/>
                          </a:solidFill>
                          <a:effectLst/>
                          <a:latin typeface="Arial" charset="0"/>
                          <a:ea typeface="ＭＳ Ｐゴシック" charset="-128"/>
                        </a:rPr>
                        <a:t>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fp</a:t>
                      </a:r>
                      <a:r>
                        <a:rPr kumimoji="0" lang="en-US" sz="1800" b="0" i="0" u="none" strike="noStrike" cap="none" normalizeH="0" baseline="0" dirty="0" smtClean="0">
                          <a:ln>
                            <a:noFill/>
                          </a:ln>
                          <a:solidFill>
                            <a:schemeClr val="tx1"/>
                          </a:solidFill>
                          <a:effectLst/>
                          <a:latin typeface="Arial" charset="0"/>
                          <a:ea typeface="ＭＳ Ｐゴシック" charset="-128"/>
                        </a:rPr>
                        <a:t>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0224">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Not Retrieved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fn</a:t>
                      </a:r>
                      <a:r>
                        <a:rPr kumimoji="0" lang="en-US" sz="1800" b="0" i="0" u="none" strike="noStrike" cap="none" normalizeH="0" baseline="0" dirty="0" smtClean="0">
                          <a:ln>
                            <a:noFill/>
                          </a:ln>
                          <a:solidFill>
                            <a:schemeClr val="tx1"/>
                          </a:solidFill>
                          <a:effectLst/>
                          <a:latin typeface="Arial" charset="0"/>
                          <a:ea typeface="ＭＳ Ｐゴシック" charset="-128"/>
                        </a:rPr>
                        <a:t>  =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1800" b="0" i="0" u="none" strike="noStrike" cap="none" normalizeH="0" baseline="0" dirty="0" err="1" smtClean="0">
                          <a:ln>
                            <a:noFill/>
                          </a:ln>
                          <a:solidFill>
                            <a:schemeClr val="tx1"/>
                          </a:solidFill>
                          <a:effectLst/>
                          <a:latin typeface="Arial" charset="0"/>
                          <a:ea typeface="ＭＳ Ｐゴシック" charset="-128"/>
                        </a:rPr>
                        <a:t>tn</a:t>
                      </a:r>
                      <a:r>
                        <a:rPr kumimoji="0" lang="en-US" sz="1800" b="0" i="0" u="none" strike="noStrike" cap="none" normalizeH="0" baseline="0" dirty="0" smtClean="0">
                          <a:ln>
                            <a:noFill/>
                          </a:ln>
                          <a:solidFill>
                            <a:schemeClr val="tx1"/>
                          </a:solidFill>
                          <a:effectLst/>
                          <a:latin typeface="Arial" charset="0"/>
                          <a:ea typeface="ＭＳ Ｐゴシック" charset="-128"/>
                        </a:rPr>
                        <a:t>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5793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idx="4294967295"/>
          </p:nvPr>
        </p:nvSpPr>
        <p:spPr>
          <a:xfrm>
            <a:off x="457200" y="590550"/>
            <a:ext cx="7886700" cy="785814"/>
          </a:xfrm>
        </p:spPr>
        <p:txBody>
          <a:bodyPr anchor="ctr"/>
          <a:lstStyle/>
          <a:p>
            <a:pPr eaLnBrk="1" hangingPunct="1"/>
            <a:r>
              <a:rPr lang="en-US" altLang="zh-CN" dirty="0" smtClean="0">
                <a:ea typeface="宋体" pitchFamily="2" charset="-122"/>
              </a:rPr>
              <a:t>F Measure (F1/Harmonic Mean)</a:t>
            </a:r>
          </a:p>
        </p:txBody>
      </p:sp>
      <p:sp>
        <p:nvSpPr>
          <p:cNvPr id="3" name="Content Placeholder 2"/>
          <p:cNvSpPr>
            <a:spLocks noGrp="1"/>
          </p:cNvSpPr>
          <p:nvPr>
            <p:ph idx="4294967295"/>
          </p:nvPr>
        </p:nvSpPr>
        <p:spPr>
          <a:xfrm>
            <a:off x="457200" y="1752600"/>
            <a:ext cx="8229600" cy="4953000"/>
          </a:xfrm>
        </p:spPr>
        <p:txBody>
          <a:bodyPr>
            <a:normAutofit lnSpcReduction="10000"/>
          </a:bodyPr>
          <a:lstStyle/>
          <a:p>
            <a:r>
              <a:rPr lang="en-US" altLang="en-US" sz="2800" dirty="0">
                <a:latin typeface="Times New Roman" panose="02020603050405020304" pitchFamily="18" charset="0"/>
                <a:cs typeface="Times New Roman" panose="02020603050405020304" pitchFamily="18" charset="0"/>
              </a:rPr>
              <a:t>One measure of performance that takes into account both recall and precision</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Harmonic mean of recall and precision</a:t>
            </a:r>
            <a:r>
              <a:rPr lang="en-US" altLang="en-US" sz="2800" dirty="0" smtClean="0">
                <a:latin typeface="Times New Roman" panose="02020603050405020304" pitchFamily="18" charset="0"/>
                <a:cs typeface="Times New Roman" panose="02020603050405020304" pitchFamily="18" charset="0"/>
              </a:rPr>
              <a:t>:</a:t>
            </a: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171450" lvl="1">
              <a:spcBef>
                <a:spcPts val="750"/>
              </a:spcBef>
            </a:pPr>
            <a:r>
              <a:rPr lang="en-US" altLang="zh-CN" sz="2800" dirty="0">
                <a:latin typeface="Times New Roman" panose="02020603050405020304" pitchFamily="18" charset="0"/>
                <a:ea typeface="宋体" pitchFamily="2" charset="-122"/>
                <a:cs typeface="Times New Roman" panose="02020603050405020304" pitchFamily="18" charset="0"/>
              </a:rPr>
              <a:t>Why harmonic mean</a:t>
            </a:r>
            <a:r>
              <a:rPr lang="en-US" altLang="zh-CN" sz="2800" dirty="0" smtClean="0">
                <a:latin typeface="Times New Roman" panose="02020603050405020304" pitchFamily="18" charset="0"/>
                <a:ea typeface="宋体" pitchFamily="2" charset="-122"/>
                <a:cs typeface="Times New Roman" panose="02020603050405020304" pitchFamily="18" charset="0"/>
              </a:rPr>
              <a:t>?</a:t>
            </a:r>
          </a:p>
          <a:p>
            <a:pPr lvl="1" eaLnBrk="1" hangingPunct="1">
              <a:lnSpc>
                <a:spcPct val="90000"/>
              </a:lnSpc>
            </a:pPr>
            <a:r>
              <a:rPr lang="en-US" altLang="zh-CN" sz="2400" dirty="0" smtClean="0">
                <a:latin typeface="Times New Roman" panose="02020603050405020304" pitchFamily="18" charset="0"/>
                <a:ea typeface="宋体" pitchFamily="2" charset="-122"/>
                <a:cs typeface="Times New Roman" panose="02020603050405020304" pitchFamily="18" charset="0"/>
              </a:rPr>
              <a:t>harmonic mean emphasizes the importance of small values, whereas the arithmetic mean is affected more by outliers that are unusually large</a:t>
            </a:r>
          </a:p>
          <a:p>
            <a:pPr lvl="1" eaLnBrk="1" hangingPunct="1">
              <a:lnSpc>
                <a:spcPct val="90000"/>
              </a:lnSpc>
            </a:pPr>
            <a:r>
              <a:rPr lang="en-US" altLang="zh-CN" sz="2400" dirty="0" smtClean="0">
                <a:latin typeface="Times New Roman" panose="02020603050405020304" pitchFamily="18" charset="0"/>
                <a:ea typeface="宋体" pitchFamily="2" charset="-122"/>
                <a:cs typeface="Times New Roman" panose="02020603050405020304" pitchFamily="18" charset="0"/>
              </a:rPr>
              <a:t>Data are extremely skewed; over 99% documents are non-relevant. This is why accuracy is not an appropriate measure</a:t>
            </a:r>
          </a:p>
          <a:p>
            <a:pPr lvl="1"/>
            <a:r>
              <a:rPr lang="en-US" altLang="en-US" sz="2400" dirty="0">
                <a:latin typeface="Times New Roman" panose="02020603050405020304" pitchFamily="18" charset="0"/>
                <a:cs typeface="Times New Roman" panose="02020603050405020304" pitchFamily="18" charset="0"/>
              </a:rPr>
              <a:t>Compared to arithmetic mean, both need to be high for harmonic mean to be high.</a:t>
            </a:r>
          </a:p>
          <a:p>
            <a:pPr lvl="1" eaLnBrk="1" hangingPunct="1">
              <a:lnSpc>
                <a:spcPct val="90000"/>
              </a:lnSpc>
            </a:pPr>
            <a:endParaRPr lang="en-US" altLang="zh-CN" sz="2400" dirty="0" smtClean="0">
              <a:latin typeface="Times New Roman" panose="02020603050405020304" pitchFamily="18" charset="0"/>
              <a:ea typeface="宋体" pitchFamily="2" charset="-122"/>
              <a:cs typeface="Times New Roman" panose="02020603050405020304" pitchFamily="18" charset="0"/>
            </a:endParaRPr>
          </a:p>
        </p:txBody>
      </p:sp>
      <p:pic>
        <p:nvPicPr>
          <p:cNvPr id="21509" name="Picture 4"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453640" y="3233420"/>
            <a:ext cx="38052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11</a:t>
            </a:fld>
            <a:endParaRPr lang="en-GB" dirty="0"/>
          </a:p>
        </p:txBody>
      </p:sp>
    </p:spTree>
    <p:extLst>
      <p:ext uri="{BB962C8B-B14F-4D97-AF65-F5344CB8AC3E}">
        <p14:creationId xmlns:p14="http://schemas.microsoft.com/office/powerpoint/2010/main" val="299263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229600" cy="20574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2600" kern="0" dirty="0">
                <a:latin typeface="+mn-lt"/>
                <a:ea typeface="宋体" pitchFamily="2" charset="-122"/>
              </a:rPr>
              <a:t>Recall = 2/6 = 0.33</a:t>
            </a:r>
          </a:p>
          <a:p>
            <a:pPr marL="469900" indent="-469900" eaLnBrk="1" hangingPunct="1">
              <a:spcBef>
                <a:spcPct val="20000"/>
              </a:spcBef>
              <a:buClr>
                <a:schemeClr val="bg2"/>
              </a:buClr>
              <a:buSzPct val="70000"/>
              <a:defRPr/>
            </a:pPr>
            <a:r>
              <a:rPr lang="en-US" altLang="zh-CN" sz="2600" kern="0" dirty="0">
                <a:latin typeface="+mn-lt"/>
                <a:ea typeface="宋体" pitchFamily="2" charset="-122"/>
              </a:rPr>
              <a:t>Precision = 2/3 = 0.67</a:t>
            </a:r>
          </a:p>
          <a:p>
            <a:pPr marL="469900" indent="-469900" eaLnBrk="1" hangingPunct="1">
              <a:spcBef>
                <a:spcPct val="20000"/>
              </a:spcBef>
              <a:buClr>
                <a:schemeClr val="bg2"/>
              </a:buClr>
              <a:buSzPct val="70000"/>
              <a:defRPr/>
            </a:pPr>
            <a:r>
              <a:rPr lang="en-US" altLang="zh-CN" sz="2600" kern="0" dirty="0">
                <a:latin typeface="+mn-lt"/>
                <a:ea typeface="宋体" pitchFamily="2" charset="-122"/>
              </a:rPr>
              <a:t>F = 2*Recall*Precision/(Recall + Precision) </a:t>
            </a:r>
          </a:p>
          <a:p>
            <a:pPr marL="469900" indent="-469900" eaLnBrk="1" hangingPunct="1">
              <a:spcBef>
                <a:spcPct val="20000"/>
              </a:spcBef>
              <a:buClr>
                <a:schemeClr val="bg2"/>
              </a:buClr>
              <a:buSzPct val="70000"/>
              <a:defRPr/>
            </a:pPr>
            <a:r>
              <a:rPr lang="en-US" altLang="zh-CN" sz="2600" kern="0" dirty="0">
                <a:latin typeface="+mn-lt"/>
                <a:ea typeface="宋体" pitchFamily="2" charset="-122"/>
              </a:rPr>
              <a:t>   = 2*0.33*0.67/(0.33 + 0.67) =  </a:t>
            </a:r>
            <a:r>
              <a:rPr lang="en-US" altLang="zh-CN" sz="2600" kern="0" dirty="0" smtClean="0">
                <a:latin typeface="+mn-lt"/>
                <a:ea typeface="宋体" pitchFamily="2" charset="-122"/>
              </a:rPr>
              <a:t>0.44</a:t>
            </a:r>
            <a:endParaRPr lang="en-US" altLang="zh-CN" sz="2600" kern="0" dirty="0">
              <a:latin typeface="+mn-lt"/>
              <a:ea typeface="宋体" pitchFamily="2" charset="-122"/>
            </a:endParaRPr>
          </a:p>
        </p:txBody>
      </p:sp>
      <p:sp>
        <p:nvSpPr>
          <p:cNvPr id="22534" name="Rectangle 6"/>
          <p:cNvSpPr>
            <a:spLocks noChangeArrowheads="1"/>
          </p:cNvSpPr>
          <p:nvPr/>
        </p:nvSpPr>
        <p:spPr bwMode="auto">
          <a:xfrm>
            <a:off x="4267200" y="3048000"/>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7" name="Title 1"/>
          <p:cNvSpPr txBox="1">
            <a:spLocks/>
          </p:cNvSpPr>
          <p:nvPr/>
        </p:nvSpPr>
        <p:spPr>
          <a:xfrm>
            <a:off x="457200" y="590550"/>
            <a:ext cx="7886700" cy="7858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zh-CN" dirty="0" smtClean="0">
                <a:ea typeface="宋体" pitchFamily="2" charset="-122"/>
              </a:rPr>
              <a:t>F Measure (F1/Harmonic Mean) : example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12</a:t>
            </a:fld>
            <a:endParaRPr lang="en-GB" dirty="0"/>
          </a:p>
        </p:txBody>
      </p:sp>
    </p:spTree>
    <p:extLst>
      <p:ext uri="{BB962C8B-B14F-4D97-AF65-F5344CB8AC3E}">
        <p14:creationId xmlns:p14="http://schemas.microsoft.com/office/powerpoint/2010/main" val="316803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ontent Placeholder 2"/>
          <p:cNvSpPr txBox="1">
            <a:spLocks/>
          </p:cNvSpPr>
          <p:nvPr/>
        </p:nvSpPr>
        <p:spPr bwMode="auto">
          <a:xfrm>
            <a:off x="228600" y="4495800"/>
            <a:ext cx="82296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20000"/>
              </a:spcBef>
              <a:buClr>
                <a:schemeClr val="bg2"/>
              </a:buClr>
              <a:buSzPct val="70000"/>
            </a:pPr>
            <a:r>
              <a:rPr lang="en-US" altLang="zh-CN" sz="2600">
                <a:ea typeface="宋体" pitchFamily="2" charset="-122"/>
              </a:rPr>
              <a:t>Recall = 5/6 = 0.83</a:t>
            </a:r>
          </a:p>
          <a:p>
            <a:pPr eaLnBrk="1" hangingPunct="1">
              <a:spcBef>
                <a:spcPct val="20000"/>
              </a:spcBef>
              <a:buClr>
                <a:schemeClr val="bg2"/>
              </a:buClr>
              <a:buSzPct val="70000"/>
            </a:pPr>
            <a:r>
              <a:rPr lang="en-US" altLang="zh-CN" sz="2600">
                <a:ea typeface="宋体" pitchFamily="2" charset="-122"/>
              </a:rPr>
              <a:t>Precision = 5/6 = 0.83</a:t>
            </a:r>
          </a:p>
          <a:p>
            <a:pPr eaLnBrk="1" hangingPunct="1">
              <a:spcBef>
                <a:spcPct val="20000"/>
              </a:spcBef>
              <a:buClr>
                <a:schemeClr val="bg2"/>
              </a:buClr>
              <a:buSzPct val="70000"/>
            </a:pPr>
            <a:r>
              <a:rPr lang="en-US" altLang="zh-CN" sz="2600">
                <a:ea typeface="宋体" pitchFamily="2" charset="-122"/>
              </a:rPr>
              <a:t>F = 2*Recall*Precision/(Recall + Precision) </a:t>
            </a:r>
          </a:p>
          <a:p>
            <a:pPr eaLnBrk="1" hangingPunct="1">
              <a:spcBef>
                <a:spcPct val="20000"/>
              </a:spcBef>
              <a:buClr>
                <a:schemeClr val="bg2"/>
              </a:buClr>
              <a:buSzPct val="70000"/>
            </a:pPr>
            <a:r>
              <a:rPr lang="en-US" altLang="zh-CN" sz="2600">
                <a:ea typeface="宋体" pitchFamily="2" charset="-122"/>
              </a:rPr>
              <a:t>   = 2*0.83*0.83/(0.83 + 0.83) =  0.83</a:t>
            </a:r>
          </a:p>
          <a:p>
            <a:pPr eaLnBrk="1" hangingPunct="1">
              <a:spcBef>
                <a:spcPct val="20000"/>
              </a:spcBef>
              <a:buClr>
                <a:schemeClr val="bg2"/>
              </a:buClr>
              <a:buSzPct val="70000"/>
            </a:pPr>
            <a:endParaRPr lang="en-US" altLang="zh-CN" sz="2600">
              <a:ea typeface="宋体" pitchFamily="2" charset="-122"/>
            </a:endParaRPr>
          </a:p>
        </p:txBody>
      </p:sp>
      <p:sp>
        <p:nvSpPr>
          <p:cNvPr id="23558" name="Rectangle 6"/>
          <p:cNvSpPr>
            <a:spLocks noChangeArrowheads="1"/>
          </p:cNvSpPr>
          <p:nvPr/>
        </p:nvSpPr>
        <p:spPr bwMode="auto">
          <a:xfrm>
            <a:off x="5622925" y="3094038"/>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7" name="Title 1"/>
          <p:cNvSpPr txBox="1">
            <a:spLocks/>
          </p:cNvSpPr>
          <p:nvPr/>
        </p:nvSpPr>
        <p:spPr>
          <a:xfrm>
            <a:off x="457200" y="590550"/>
            <a:ext cx="7886700" cy="7858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zh-CN" dirty="0" smtClean="0">
                <a:ea typeface="宋体" pitchFamily="2" charset="-122"/>
              </a:rPr>
              <a:t>F Measure (F1/Harmonic Mean) : example</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13</a:t>
            </a:fld>
            <a:endParaRPr lang="en-GB" dirty="0"/>
          </a:p>
        </p:txBody>
      </p:sp>
    </p:spTree>
    <p:extLst>
      <p:ext uri="{BB962C8B-B14F-4D97-AF65-F5344CB8AC3E}">
        <p14:creationId xmlns:p14="http://schemas.microsoft.com/office/powerpoint/2010/main" val="164420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026"/>
          <p:cNvSpPr>
            <a:spLocks noGrp="1" noChangeArrowheads="1"/>
          </p:cNvSpPr>
          <p:nvPr>
            <p:ph type="title"/>
          </p:nvPr>
        </p:nvSpPr>
        <p:spPr>
          <a:xfrm>
            <a:off x="454819" y="690465"/>
            <a:ext cx="7886700" cy="742984"/>
          </a:xfrm>
        </p:spPr>
        <p:txBody>
          <a:bodyPr/>
          <a:lstStyle/>
          <a:p>
            <a:pPr eaLnBrk="1" hangingPunct="1"/>
            <a:r>
              <a:rPr lang="en-US" altLang="en-US" dirty="0" smtClean="0"/>
              <a:t>E Measure (parameterized F Measure)</a:t>
            </a:r>
          </a:p>
        </p:txBody>
      </p:sp>
      <p:sp>
        <p:nvSpPr>
          <p:cNvPr id="8197" name="Rectangle 1027"/>
          <p:cNvSpPr>
            <a:spLocks noGrp="1" noChangeArrowheads="1"/>
          </p:cNvSpPr>
          <p:nvPr>
            <p:ph type="body" idx="1"/>
          </p:nvPr>
        </p:nvSpPr>
        <p:spPr>
          <a:xfrm>
            <a:off x="454819" y="1740904"/>
            <a:ext cx="8153400" cy="4687888"/>
          </a:xfrm>
        </p:spPr>
        <p:txBody>
          <a:bodyPr/>
          <a:lstStyle/>
          <a:p>
            <a:pPr eaLnBrk="1" hangingPunct="1">
              <a:lnSpc>
                <a:spcPct val="90000"/>
              </a:lnSpc>
            </a:pPr>
            <a:r>
              <a:rPr lang="en-US" altLang="en-US" dirty="0" smtClean="0"/>
              <a:t>A variant of F measure that allows weighting emphasis on precision over recall:</a:t>
            </a:r>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t>Value of </a:t>
            </a:r>
            <a:r>
              <a:rPr lang="en-US" altLang="en-US" dirty="0" smtClean="0">
                <a:sym typeface="Symbol" panose="05050102010706020507" pitchFamily="18" charset="2"/>
              </a:rPr>
              <a:t> controls trade-off:</a:t>
            </a:r>
          </a:p>
          <a:p>
            <a:pPr lvl="1" eaLnBrk="1" hangingPunct="1">
              <a:lnSpc>
                <a:spcPct val="90000"/>
              </a:lnSpc>
            </a:pPr>
            <a:r>
              <a:rPr lang="en-US" altLang="en-US" dirty="0" smtClean="0">
                <a:sym typeface="Symbol" panose="05050102010706020507" pitchFamily="18" charset="2"/>
              </a:rPr>
              <a:t> = 1: Equally weight precision and recall (E=F).</a:t>
            </a:r>
          </a:p>
          <a:p>
            <a:pPr lvl="1" eaLnBrk="1" hangingPunct="1">
              <a:lnSpc>
                <a:spcPct val="90000"/>
              </a:lnSpc>
            </a:pPr>
            <a:r>
              <a:rPr lang="en-US" altLang="en-US" dirty="0" smtClean="0">
                <a:sym typeface="Symbol" panose="05050102010706020507" pitchFamily="18" charset="2"/>
              </a:rPr>
              <a:t> &gt; 1: Weight recall more.</a:t>
            </a:r>
          </a:p>
          <a:p>
            <a:pPr lvl="1" eaLnBrk="1" hangingPunct="1">
              <a:lnSpc>
                <a:spcPct val="90000"/>
              </a:lnSpc>
            </a:pPr>
            <a:r>
              <a:rPr lang="en-US" altLang="en-US" dirty="0" smtClean="0">
                <a:sym typeface="Symbol" panose="05050102010706020507" pitchFamily="18" charset="2"/>
              </a:rPr>
              <a:t> &lt; 1: Weight precision more.</a:t>
            </a:r>
          </a:p>
          <a:p>
            <a:pPr eaLnBrk="1" hangingPunct="1">
              <a:lnSpc>
                <a:spcPct val="90000"/>
              </a:lnSpc>
            </a:pPr>
            <a:endParaRPr lang="en-US" altLang="en-US" dirty="0" smtClean="0"/>
          </a:p>
        </p:txBody>
      </p:sp>
      <p:graphicFrame>
        <p:nvGraphicFramePr>
          <p:cNvPr id="8194" name="Object 1024"/>
          <p:cNvGraphicFramePr>
            <a:graphicFrameLocks noChangeAspect="1"/>
          </p:cNvGraphicFramePr>
          <p:nvPr/>
        </p:nvGraphicFramePr>
        <p:xfrm>
          <a:off x="2057400" y="2514600"/>
          <a:ext cx="4681538" cy="1379538"/>
        </p:xfrm>
        <a:graphic>
          <a:graphicData uri="http://schemas.openxmlformats.org/presentationml/2006/ole">
            <mc:AlternateContent xmlns:mc="http://schemas.openxmlformats.org/markup-compatibility/2006">
              <mc:Choice xmlns:v="urn:schemas-microsoft-com:vml" Requires="v">
                <p:oleObj spid="_x0000_s19505" name="Equation" r:id="rId4" imgW="1637589" imgH="482391" progId="Equation.3">
                  <p:embed/>
                </p:oleObj>
              </mc:Choice>
              <mc:Fallback>
                <p:oleObj name="Equation" r:id="rId4" imgW="1637589"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514600"/>
                        <a:ext cx="4681538"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14</a:t>
            </a:fld>
            <a:endParaRPr lang="en-US"/>
          </a:p>
        </p:txBody>
      </p:sp>
    </p:spTree>
    <p:extLst>
      <p:ext uri="{BB962C8B-B14F-4D97-AF65-F5344CB8AC3E}">
        <p14:creationId xmlns:p14="http://schemas.microsoft.com/office/powerpoint/2010/main" val="248646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79360" y="681135"/>
            <a:ext cx="7886700" cy="729636"/>
          </a:xfrm>
        </p:spPr>
        <p:txBody>
          <a:bodyPr/>
          <a:lstStyle/>
          <a:p>
            <a:pPr eaLnBrk="1" hangingPunct="1"/>
            <a:r>
              <a:rPr lang="en-US" altLang="en-US" dirty="0" smtClean="0"/>
              <a:t>Computing Recall/Precision Points</a:t>
            </a:r>
          </a:p>
        </p:txBody>
      </p:sp>
      <p:sp>
        <p:nvSpPr>
          <p:cNvPr id="33796" name="Rectangle 3"/>
          <p:cNvSpPr>
            <a:spLocks noGrp="1" noChangeArrowheads="1"/>
          </p:cNvSpPr>
          <p:nvPr>
            <p:ph type="body" idx="1"/>
          </p:nvPr>
        </p:nvSpPr>
        <p:spPr/>
        <p:txBody>
          <a:bodyPr/>
          <a:lstStyle/>
          <a:p>
            <a:pPr eaLnBrk="1" hangingPunct="1"/>
            <a:r>
              <a:rPr lang="en-US" altLang="en-US" sz="2800" dirty="0" smtClean="0"/>
              <a:t>For a given query, produce the ranked list of retrievals.</a:t>
            </a:r>
          </a:p>
          <a:p>
            <a:pPr eaLnBrk="1" hangingPunct="1"/>
            <a:r>
              <a:rPr lang="en-US" altLang="en-US" sz="2800" dirty="0" smtClean="0"/>
              <a:t>Adjusting a threshold on this ranked list produces different sets of retrieved documents, and therefore different recall/precision measures.</a:t>
            </a:r>
          </a:p>
          <a:p>
            <a:pPr eaLnBrk="1" hangingPunct="1"/>
            <a:r>
              <a:rPr lang="en-US" altLang="en-US" sz="2800" dirty="0" smtClean="0"/>
              <a:t>Mark each document in the ranked list that is relevant according to the gold standard.</a:t>
            </a:r>
          </a:p>
          <a:p>
            <a:pPr eaLnBrk="1" hangingPunct="1"/>
            <a:r>
              <a:rPr lang="en-US" altLang="en-US" sz="2800" dirty="0" smtClean="0"/>
              <a:t>Compute a recall/precision pair for each position in the ranked list that contains a relevant document.</a:t>
            </a:r>
          </a:p>
        </p:txBody>
      </p:sp>
      <p:sp>
        <p:nvSpPr>
          <p:cNvPr id="2" name="Slide Number Placeholder 1"/>
          <p:cNvSpPr>
            <a:spLocks noGrp="1"/>
          </p:cNvSpPr>
          <p:nvPr>
            <p:ph type="sldNum" sz="quarter" idx="12"/>
          </p:nvPr>
        </p:nvSpPr>
        <p:spPr/>
        <p:txBody>
          <a:bodyPr/>
          <a:lstStyle/>
          <a:p>
            <a:fld id="{1D5CD492-2BC6-F348-9965-EC1D86DF57A8}" type="slidenum">
              <a:rPr lang="en-US" smtClean="0"/>
              <a:t>15</a:t>
            </a:fld>
            <a:endParaRPr lang="en-US"/>
          </a:p>
        </p:txBody>
      </p:sp>
    </p:spTree>
    <p:extLst>
      <p:ext uri="{BB962C8B-B14F-4D97-AF65-F5344CB8AC3E}">
        <p14:creationId xmlns:p14="http://schemas.microsoft.com/office/powerpoint/2010/main" val="71854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p:cNvSpPr txBox="1">
            <a:spLocks noChangeArrowheads="1"/>
          </p:cNvSpPr>
          <p:nvPr/>
        </p:nvSpPr>
        <p:spPr bwMode="auto">
          <a:xfrm>
            <a:off x="3884613" y="3821113"/>
            <a:ext cx="2924175"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R=3/6=0.5;     P=3/4=0.75</a:t>
            </a:r>
          </a:p>
        </p:txBody>
      </p:sp>
      <p:sp>
        <p:nvSpPr>
          <p:cNvPr id="2053" name="Line 6"/>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54" name="Rectangle 9"/>
          <p:cNvSpPr>
            <a:spLocks noGrp="1" noChangeArrowheads="1"/>
          </p:cNvSpPr>
          <p:nvPr>
            <p:ph type="title"/>
          </p:nvPr>
        </p:nvSpPr>
        <p:spPr>
          <a:xfrm>
            <a:off x="447675" y="568325"/>
            <a:ext cx="7772400" cy="762000"/>
          </a:xfrm>
        </p:spPr>
        <p:txBody>
          <a:bodyPr>
            <a:normAutofit fontScale="90000"/>
          </a:bodyPr>
          <a:lstStyle/>
          <a:p>
            <a:pPr eaLnBrk="1" hangingPunct="1"/>
            <a:r>
              <a:rPr lang="en-US" altLang="zh-TW" dirty="0" smtClean="0">
                <a:ea typeface="PMingLiU" panose="02020500000000000000" pitchFamily="18" charset="-120"/>
              </a:rPr>
              <a:t>Computing Recall/Precision Points: Example 1</a:t>
            </a:r>
          </a:p>
        </p:txBody>
      </p:sp>
      <p:graphicFrame>
        <p:nvGraphicFramePr>
          <p:cNvPr id="2050" name="Object 10"/>
          <p:cNvGraphicFramePr>
            <a:graphicFrameLocks noChangeAspect="1"/>
          </p:cNvGraphicFramePr>
          <p:nvPr/>
        </p:nvGraphicFramePr>
        <p:xfrm>
          <a:off x="990600" y="1447800"/>
          <a:ext cx="2282825" cy="4975225"/>
        </p:xfrm>
        <a:graphic>
          <a:graphicData uri="http://schemas.openxmlformats.org/presentationml/2006/ole">
            <mc:AlternateContent xmlns:mc="http://schemas.openxmlformats.org/markup-compatibility/2006">
              <mc:Choice xmlns:v="urn:schemas-microsoft-com:vml" Requires="v">
                <p:oleObj spid="_x0000_s6200" name="Worksheet" r:id="rId4" imgW="2247900" imgH="4876800" progId="Excel.Sheet.8">
                  <p:embed/>
                </p:oleObj>
              </mc:Choice>
              <mc:Fallback>
                <p:oleObj name="Worksheet" r:id="rId4" imgW="2247900" imgH="4876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447800"/>
                        <a:ext cx="2282825" cy="497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55" name="Text Box 11"/>
          <p:cNvSpPr txBox="1">
            <a:spLocks noChangeArrowheads="1"/>
          </p:cNvSpPr>
          <p:nvPr/>
        </p:nvSpPr>
        <p:spPr bwMode="auto">
          <a:xfrm>
            <a:off x="3886200" y="16002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solidFill>
                  <a:srgbClr val="FF5050"/>
                </a:solidFill>
                <a:ea typeface="PMingLiU" panose="02020500000000000000" pitchFamily="18" charset="-120"/>
              </a:rPr>
              <a:t>Let total # of relevant docs = 6</a:t>
            </a:r>
          </a:p>
          <a:p>
            <a:pPr algn="l" eaLnBrk="1" hangingPunct="1"/>
            <a:r>
              <a:rPr kumimoji="1" lang="en-US" altLang="zh-TW" sz="2000" i="0">
                <a:solidFill>
                  <a:srgbClr val="FF5050"/>
                </a:solidFill>
                <a:ea typeface="PMingLiU" panose="02020500000000000000" pitchFamily="18" charset="-120"/>
              </a:rPr>
              <a:t>Check each new recall point:</a:t>
            </a:r>
          </a:p>
        </p:txBody>
      </p:sp>
      <p:sp>
        <p:nvSpPr>
          <p:cNvPr id="2056" name="Text Box 13"/>
          <p:cNvSpPr txBox="1">
            <a:spLocks noChangeArrowheads="1"/>
          </p:cNvSpPr>
          <p:nvPr/>
        </p:nvSpPr>
        <p:spPr bwMode="auto">
          <a:xfrm>
            <a:off x="3884613" y="2589213"/>
            <a:ext cx="2771775"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R=1/6=0.167;	P=1/1=1</a:t>
            </a:r>
          </a:p>
        </p:txBody>
      </p:sp>
      <p:sp>
        <p:nvSpPr>
          <p:cNvPr id="2057" name="Line 14"/>
          <p:cNvSpPr>
            <a:spLocks noChangeShapeType="1"/>
          </p:cNvSpPr>
          <p:nvPr/>
        </p:nvSpPr>
        <p:spPr bwMode="auto">
          <a:xfrm>
            <a:off x="3276600" y="1965325"/>
            <a:ext cx="622300" cy="7239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058" name="Text Box 16"/>
          <p:cNvSpPr txBox="1">
            <a:spLocks noChangeArrowheads="1"/>
          </p:cNvSpPr>
          <p:nvPr/>
        </p:nvSpPr>
        <p:spPr bwMode="auto">
          <a:xfrm>
            <a:off x="3884613" y="3224213"/>
            <a:ext cx="2771775"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R=2/6=0.333;	P=2/2=1</a:t>
            </a:r>
          </a:p>
        </p:txBody>
      </p:sp>
      <p:sp>
        <p:nvSpPr>
          <p:cNvPr id="2059" name="Line 17"/>
          <p:cNvSpPr>
            <a:spLocks noChangeShapeType="1"/>
          </p:cNvSpPr>
          <p:nvPr/>
        </p:nvSpPr>
        <p:spPr bwMode="auto">
          <a:xfrm>
            <a:off x="3276600" y="2346325"/>
            <a:ext cx="647700" cy="914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60" name="Text Box 19"/>
          <p:cNvSpPr txBox="1">
            <a:spLocks noChangeArrowheads="1"/>
          </p:cNvSpPr>
          <p:nvPr/>
        </p:nvSpPr>
        <p:spPr bwMode="auto">
          <a:xfrm>
            <a:off x="3886200" y="5775325"/>
            <a:ext cx="3063875"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R=5/6=0.833;	p=5/13=0.38</a:t>
            </a:r>
          </a:p>
        </p:txBody>
      </p:sp>
      <p:sp>
        <p:nvSpPr>
          <p:cNvPr id="2061" name="Line 20"/>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62" name="Text Box 25"/>
          <p:cNvSpPr txBox="1">
            <a:spLocks noChangeArrowheads="1"/>
          </p:cNvSpPr>
          <p:nvPr/>
        </p:nvSpPr>
        <p:spPr bwMode="auto">
          <a:xfrm>
            <a:off x="3886200" y="4403725"/>
            <a:ext cx="3124200"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R=4/6=0.667; P=4/6=0.667</a:t>
            </a:r>
          </a:p>
        </p:txBody>
      </p:sp>
      <p:sp>
        <p:nvSpPr>
          <p:cNvPr id="2063" name="Line 26"/>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064" name="Text Box 27"/>
          <p:cNvSpPr txBox="1">
            <a:spLocks noChangeArrowheads="1"/>
          </p:cNvSpPr>
          <p:nvPr/>
        </p:nvSpPr>
        <p:spPr bwMode="auto">
          <a:xfrm>
            <a:off x="7019925" y="4952999"/>
            <a:ext cx="2124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000" i="0" dirty="0">
                <a:solidFill>
                  <a:srgbClr val="FF5050"/>
                </a:solidFill>
              </a:rPr>
              <a:t>Missing one </a:t>
            </a:r>
          </a:p>
          <a:p>
            <a:pPr eaLnBrk="1" hangingPunct="1"/>
            <a:r>
              <a:rPr lang="en-US" altLang="en-US" sz="2000" i="0" dirty="0">
                <a:solidFill>
                  <a:srgbClr val="FF5050"/>
                </a:solidFill>
              </a:rPr>
              <a:t>relevant document.</a:t>
            </a:r>
          </a:p>
          <a:p>
            <a:pPr eaLnBrk="1" hangingPunct="1"/>
            <a:r>
              <a:rPr lang="en-US" altLang="en-US" sz="2000" i="0" dirty="0">
                <a:solidFill>
                  <a:srgbClr val="FF5050"/>
                </a:solidFill>
              </a:rPr>
              <a:t>Never reach </a:t>
            </a:r>
          </a:p>
          <a:p>
            <a:pPr eaLnBrk="1" hangingPunct="1"/>
            <a:r>
              <a:rPr lang="en-US" altLang="en-US" sz="2000" i="0" dirty="0">
                <a:solidFill>
                  <a:srgbClr val="FF5050"/>
                </a:solidFill>
              </a:rPr>
              <a:t>100% recall</a:t>
            </a:r>
          </a:p>
        </p:txBody>
      </p:sp>
      <p:sp>
        <p:nvSpPr>
          <p:cNvPr id="2" name="Slide Number Placeholder 1"/>
          <p:cNvSpPr>
            <a:spLocks noGrp="1"/>
          </p:cNvSpPr>
          <p:nvPr>
            <p:ph type="sldNum" sz="quarter" idx="11"/>
          </p:nvPr>
        </p:nvSpPr>
        <p:spPr/>
        <p:txBody>
          <a:bodyPr/>
          <a:lstStyle/>
          <a:p>
            <a:fld id="{A1C2910D-064D-45DF-8DC0-E36F30DBAFDC}" type="slidenum">
              <a:rPr lang="en-US" altLang="en-US" smtClean="0"/>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24454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3884613" y="3821113"/>
            <a:ext cx="2924175" cy="401637"/>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R=3/6=0.5;     P=3/5=0.6</a:t>
            </a:r>
          </a:p>
        </p:txBody>
      </p:sp>
      <p:sp>
        <p:nvSpPr>
          <p:cNvPr id="3077" name="Line 6"/>
          <p:cNvSpPr>
            <a:spLocks noChangeShapeType="1"/>
          </p:cNvSpPr>
          <p:nvPr/>
        </p:nvSpPr>
        <p:spPr bwMode="auto">
          <a:xfrm>
            <a:off x="3276600" y="3200400"/>
            <a:ext cx="609600" cy="6699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aphicFrame>
        <p:nvGraphicFramePr>
          <p:cNvPr id="3074" name="Object 2"/>
          <p:cNvGraphicFramePr>
            <a:graphicFrameLocks noChangeAspect="1"/>
          </p:cNvGraphicFramePr>
          <p:nvPr/>
        </p:nvGraphicFramePr>
        <p:xfrm>
          <a:off x="996950" y="1446213"/>
          <a:ext cx="2292350" cy="4968875"/>
        </p:xfrm>
        <a:graphic>
          <a:graphicData uri="http://schemas.openxmlformats.org/presentationml/2006/ole">
            <mc:AlternateContent xmlns:mc="http://schemas.openxmlformats.org/markup-compatibility/2006">
              <mc:Choice xmlns:v="urn:schemas-microsoft-com:vml" Requires="v">
                <p:oleObj spid="_x0000_s7224" name="Worksheet" r:id="rId4" imgW="2260600" imgH="4902200" progId="Excel.Sheet.8">
                  <p:embed/>
                </p:oleObj>
              </mc:Choice>
              <mc:Fallback>
                <p:oleObj name="Worksheet" r:id="rId4" imgW="2260600" imgH="4902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1446213"/>
                        <a:ext cx="2292350"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9" name="Text Box 11"/>
          <p:cNvSpPr txBox="1">
            <a:spLocks noChangeArrowheads="1"/>
          </p:cNvSpPr>
          <p:nvPr/>
        </p:nvSpPr>
        <p:spPr bwMode="auto">
          <a:xfrm>
            <a:off x="3886200" y="16002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solidFill>
                  <a:srgbClr val="FF5050"/>
                </a:solidFill>
                <a:ea typeface="PMingLiU" panose="02020500000000000000" pitchFamily="18" charset="-120"/>
              </a:rPr>
              <a:t>Let total # of relevant docs = 6</a:t>
            </a:r>
          </a:p>
          <a:p>
            <a:pPr algn="l" eaLnBrk="1" hangingPunct="1"/>
            <a:r>
              <a:rPr kumimoji="1" lang="en-US" altLang="zh-TW" sz="2000" i="0">
                <a:solidFill>
                  <a:srgbClr val="FF5050"/>
                </a:solidFill>
                <a:ea typeface="PMingLiU" panose="02020500000000000000" pitchFamily="18" charset="-120"/>
              </a:rPr>
              <a:t>Check each new recall point:</a:t>
            </a:r>
          </a:p>
        </p:txBody>
      </p:sp>
      <p:sp>
        <p:nvSpPr>
          <p:cNvPr id="3080" name="Text Box 13"/>
          <p:cNvSpPr txBox="1">
            <a:spLocks noChangeArrowheads="1"/>
          </p:cNvSpPr>
          <p:nvPr/>
        </p:nvSpPr>
        <p:spPr bwMode="auto">
          <a:xfrm>
            <a:off x="3884613" y="2589213"/>
            <a:ext cx="2771775" cy="396875"/>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R=1/6=0.167;	P=1/1=1</a:t>
            </a:r>
          </a:p>
        </p:txBody>
      </p:sp>
      <p:sp>
        <p:nvSpPr>
          <p:cNvPr id="3081" name="Line 14"/>
          <p:cNvSpPr>
            <a:spLocks noChangeShapeType="1"/>
          </p:cNvSpPr>
          <p:nvPr/>
        </p:nvSpPr>
        <p:spPr bwMode="auto">
          <a:xfrm>
            <a:off x="3276600" y="1965325"/>
            <a:ext cx="622300" cy="7239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3082" name="Text Box 16"/>
          <p:cNvSpPr txBox="1">
            <a:spLocks noChangeArrowheads="1"/>
          </p:cNvSpPr>
          <p:nvPr/>
        </p:nvSpPr>
        <p:spPr bwMode="auto">
          <a:xfrm>
            <a:off x="3884613" y="3224213"/>
            <a:ext cx="3049587" cy="401637"/>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R=2/6=0.333;	P=2/3=0.667</a:t>
            </a:r>
          </a:p>
        </p:txBody>
      </p:sp>
      <p:sp>
        <p:nvSpPr>
          <p:cNvPr id="3083" name="Line 17"/>
          <p:cNvSpPr>
            <a:spLocks noChangeShapeType="1"/>
          </p:cNvSpPr>
          <p:nvPr/>
        </p:nvSpPr>
        <p:spPr bwMode="auto">
          <a:xfrm>
            <a:off x="3276600" y="2590800"/>
            <a:ext cx="647700" cy="6699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84" name="Text Box 19"/>
          <p:cNvSpPr txBox="1">
            <a:spLocks noChangeArrowheads="1"/>
          </p:cNvSpPr>
          <p:nvPr/>
        </p:nvSpPr>
        <p:spPr bwMode="auto">
          <a:xfrm>
            <a:off x="3886200" y="5943600"/>
            <a:ext cx="3200400" cy="40163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R=6/6=1.0;	p=6/14=0.429</a:t>
            </a:r>
          </a:p>
        </p:txBody>
      </p:sp>
      <p:sp>
        <p:nvSpPr>
          <p:cNvPr id="3085" name="Line 20"/>
          <p:cNvSpPr>
            <a:spLocks noChangeShapeType="1"/>
          </p:cNvSpPr>
          <p:nvPr/>
        </p:nvSpPr>
        <p:spPr bwMode="auto">
          <a:xfrm>
            <a:off x="3276600" y="6172200"/>
            <a:ext cx="6096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86" name="Text Box 25"/>
          <p:cNvSpPr txBox="1">
            <a:spLocks noChangeArrowheads="1"/>
          </p:cNvSpPr>
          <p:nvPr/>
        </p:nvSpPr>
        <p:spPr bwMode="auto">
          <a:xfrm>
            <a:off x="3886200" y="4403725"/>
            <a:ext cx="2895600" cy="40163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R=4/6=0.667; P=4/8=0.5</a:t>
            </a:r>
          </a:p>
        </p:txBody>
      </p:sp>
      <p:sp>
        <p:nvSpPr>
          <p:cNvPr id="3087" name="Line 26"/>
          <p:cNvSpPr>
            <a:spLocks noChangeShapeType="1"/>
          </p:cNvSpPr>
          <p:nvPr/>
        </p:nvSpPr>
        <p:spPr bwMode="auto">
          <a:xfrm>
            <a:off x="3276600" y="4267200"/>
            <a:ext cx="609600" cy="1365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88" name="Text Box 25"/>
          <p:cNvSpPr txBox="1">
            <a:spLocks noChangeArrowheads="1"/>
          </p:cNvSpPr>
          <p:nvPr/>
        </p:nvSpPr>
        <p:spPr bwMode="auto">
          <a:xfrm>
            <a:off x="3886200" y="4953000"/>
            <a:ext cx="3124200" cy="40163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tabLst>
                <a:tab pos="1524000" algn="l"/>
              </a:tabLst>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tabLst>
                <a:tab pos="1524000" algn="l"/>
              </a:tabLst>
              <a:defRPr sz="1600" i="1">
                <a:solidFill>
                  <a:schemeClr val="tx1"/>
                </a:solidFill>
                <a:latin typeface="Times New Roman" panose="02020603050405020304" pitchFamily="18" charset="0"/>
                <a:ea typeface="MS PGothic" panose="020B0600070205080204" pitchFamily="34" charset="-128"/>
              </a:defRPr>
            </a:lvl9pPr>
          </a:lstStyle>
          <a:p>
            <a:pPr algn="l" eaLnBrk="1" hangingPunct="1"/>
            <a:r>
              <a:rPr kumimoji="1" lang="en-US" altLang="zh-TW" sz="2000" i="0">
                <a:ea typeface="PMingLiU" panose="02020500000000000000" pitchFamily="18" charset="-120"/>
              </a:rPr>
              <a:t>R=5/6=0.833; P=5/9=0.556</a:t>
            </a:r>
          </a:p>
        </p:txBody>
      </p:sp>
      <p:sp>
        <p:nvSpPr>
          <p:cNvPr id="3089" name="Line 26"/>
          <p:cNvSpPr>
            <a:spLocks noChangeShapeType="1"/>
          </p:cNvSpPr>
          <p:nvPr/>
        </p:nvSpPr>
        <p:spPr bwMode="auto">
          <a:xfrm>
            <a:off x="3276600" y="4572000"/>
            <a:ext cx="6096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9" name="Rectangle 9"/>
          <p:cNvSpPr>
            <a:spLocks noGrp="1" noChangeArrowheads="1"/>
          </p:cNvSpPr>
          <p:nvPr>
            <p:ph type="title"/>
          </p:nvPr>
        </p:nvSpPr>
        <p:spPr>
          <a:xfrm>
            <a:off x="447675" y="568325"/>
            <a:ext cx="7772400" cy="762000"/>
          </a:xfrm>
        </p:spPr>
        <p:txBody>
          <a:bodyPr>
            <a:normAutofit fontScale="90000"/>
          </a:bodyPr>
          <a:lstStyle/>
          <a:p>
            <a:pPr eaLnBrk="1" hangingPunct="1"/>
            <a:r>
              <a:rPr lang="en-US" altLang="zh-TW" dirty="0" smtClean="0">
                <a:ea typeface="PMingLiU" panose="02020500000000000000" pitchFamily="18" charset="-120"/>
              </a:rPr>
              <a:t>Computing Recall/Precision Points: Example 2</a:t>
            </a:r>
          </a:p>
        </p:txBody>
      </p:sp>
      <p:sp>
        <p:nvSpPr>
          <p:cNvPr id="3" name="Slide Number Placeholder 2"/>
          <p:cNvSpPr>
            <a:spLocks noGrp="1"/>
          </p:cNvSpPr>
          <p:nvPr>
            <p:ph type="sldNum" sz="quarter" idx="11"/>
          </p:nvPr>
        </p:nvSpPr>
        <p:spPr/>
        <p:txBody>
          <a:bodyPr/>
          <a:lstStyle/>
          <a:p>
            <a:fld id="{A1C2910D-064D-45DF-8DC0-E36F30DBAFDC}" type="slidenum">
              <a:rPr lang="en-US" altLang="en-US" smtClean="0"/>
              <a:pPr/>
              <a:t>17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3117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8539" y="746449"/>
            <a:ext cx="8076811" cy="662474"/>
          </a:xfrm>
        </p:spPr>
        <p:txBody>
          <a:bodyPr/>
          <a:lstStyle/>
          <a:p>
            <a:pPr eaLnBrk="1" hangingPunct="1"/>
            <a:r>
              <a:rPr lang="en-US" altLang="en-US" dirty="0" smtClean="0"/>
              <a:t>Mean Average Precision (MAP)</a:t>
            </a:r>
          </a:p>
        </p:txBody>
      </p:sp>
      <p:sp>
        <p:nvSpPr>
          <p:cNvPr id="38915" name="Content Placeholder 2"/>
          <p:cNvSpPr>
            <a:spLocks noGrp="1"/>
          </p:cNvSpPr>
          <p:nvPr>
            <p:ph idx="1"/>
          </p:nvPr>
        </p:nvSpPr>
        <p:spPr>
          <a:xfrm>
            <a:off x="438539" y="1847461"/>
            <a:ext cx="7548465" cy="4687888"/>
          </a:xfrm>
        </p:spPr>
        <p:txBody>
          <a:bodyPr/>
          <a:lstStyle/>
          <a:p>
            <a:pPr eaLnBrk="1" hangingPunct="1"/>
            <a:r>
              <a:rPr lang="en-US" altLang="en-US" sz="2800" b="1" dirty="0" smtClean="0"/>
              <a:t>Average Precision</a:t>
            </a:r>
            <a:r>
              <a:rPr lang="en-US" altLang="en-US" sz="2800" dirty="0" smtClean="0"/>
              <a:t>: Average of the precision values at the points at which each relevant document is retrieved.</a:t>
            </a:r>
          </a:p>
          <a:p>
            <a:pPr lvl="1" eaLnBrk="1" hangingPunct="1"/>
            <a:r>
              <a:rPr lang="en-US" altLang="en-US" sz="2000" dirty="0" smtClean="0"/>
              <a:t>Ex1: (1 + 1 + 0.75 + 0.667 + 0.38 + 0)/6 = 0.633</a:t>
            </a:r>
          </a:p>
          <a:p>
            <a:pPr lvl="1" eaLnBrk="1" hangingPunct="1"/>
            <a:r>
              <a:rPr lang="en-US" altLang="en-US" sz="2000" dirty="0" smtClean="0"/>
              <a:t>Ex2: (1 + 0.667 + 0.6 + 0.5 + 0.556 + 0.429)/6 = 0.625</a:t>
            </a:r>
            <a:endParaRPr lang="en-US" altLang="en-US" sz="2000" b="1" dirty="0" smtClean="0"/>
          </a:p>
          <a:p>
            <a:pPr lvl="1"/>
            <a:r>
              <a:rPr lang="en-US" altLang="zh-CN" sz="2000" dirty="0">
                <a:ea typeface="SimSun" panose="02010600030101010101" pitchFamily="2" charset="-122"/>
              </a:rPr>
              <a:t>Averaging the precision values from the rank positions where a relevant document was retrieved</a:t>
            </a:r>
          </a:p>
          <a:p>
            <a:pPr lvl="1"/>
            <a:r>
              <a:rPr lang="en-US" altLang="zh-CN" sz="2000" dirty="0">
                <a:ea typeface="SimSun" panose="02010600030101010101" pitchFamily="2" charset="-122"/>
              </a:rPr>
              <a:t>Set precision values to be zero for the not retrieved documents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475157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idx="4294967295"/>
          </p:nvPr>
        </p:nvSpPr>
        <p:spPr/>
        <p:txBody>
          <a:bodyPr anchor="ctr"/>
          <a:lstStyle/>
          <a:p>
            <a:pPr eaLnBrk="1" hangingPunct="1"/>
            <a:r>
              <a:rPr lang="en-US" altLang="zh-CN" dirty="0" smtClean="0">
                <a:ea typeface="宋体" pitchFamily="2" charset="-122"/>
              </a:rPr>
              <a:t>Average Precision: Example</a:t>
            </a:r>
          </a:p>
        </p:txBody>
      </p:sp>
      <p:pic>
        <p:nvPicPr>
          <p:cNvPr id="25604" name="Picture 3" descr="C:\Users\croft\Desktop\chap8-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19</a:t>
            </a:fld>
            <a:endParaRPr lang="en-GB" dirty="0"/>
          </a:p>
        </p:txBody>
      </p:sp>
    </p:spTree>
    <p:extLst>
      <p:ext uri="{BB962C8B-B14F-4D97-AF65-F5344CB8AC3E}">
        <p14:creationId xmlns:p14="http://schemas.microsoft.com/office/powerpoint/2010/main" val="182437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idx="4294967295"/>
          </p:nvPr>
        </p:nvSpPr>
        <p:spPr>
          <a:xfrm>
            <a:off x="457200" y="883443"/>
            <a:ext cx="7886700" cy="538164"/>
          </a:xfrm>
        </p:spPr>
        <p:txBody>
          <a:bodyPr anchor="ctr">
            <a:noAutofit/>
          </a:bodyPr>
          <a:lstStyle/>
          <a:p>
            <a:pPr eaLnBrk="1" hangingPunct="1"/>
            <a:r>
              <a:rPr lang="en-US" altLang="zh-CN" sz="3600" dirty="0" smtClean="0">
                <a:ea typeface="SimSun" panose="02010600030101010101" pitchFamily="2" charset="-122"/>
              </a:rPr>
              <a:t>Evaluation</a:t>
            </a:r>
          </a:p>
        </p:txBody>
      </p:sp>
      <p:sp>
        <p:nvSpPr>
          <p:cNvPr id="8196" name="Content Placeholder 2"/>
          <p:cNvSpPr>
            <a:spLocks noGrp="1"/>
          </p:cNvSpPr>
          <p:nvPr>
            <p:ph idx="4294967295"/>
          </p:nvPr>
        </p:nvSpPr>
        <p:spPr>
          <a:xfrm>
            <a:off x="457200" y="1752600"/>
            <a:ext cx="8229600" cy="3162300"/>
          </a:xfrm>
        </p:spPr>
        <p:txBody>
          <a:bodyPr>
            <a:normAutofit/>
          </a:bodyPr>
          <a:lstStyle/>
          <a:p>
            <a:pPr eaLnBrk="1" hangingPunct="1">
              <a:lnSpc>
                <a:spcPct val="90000"/>
              </a:lnSpc>
            </a:pP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Evaluation is key to building </a:t>
            </a:r>
            <a:r>
              <a:rPr lang="en-US" altLang="zh-CN" sz="2800" i="1" dirty="0" smtClean="0">
                <a:latin typeface="Times New Roman" panose="02020603050405020304" pitchFamily="18" charset="0"/>
                <a:ea typeface="SimSun" panose="02010600030101010101" pitchFamily="2" charset="-122"/>
                <a:cs typeface="Times New Roman" panose="02020603050405020304" pitchFamily="18" charset="0"/>
              </a:rPr>
              <a:t>effective</a:t>
            </a: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 and </a:t>
            </a:r>
            <a:r>
              <a:rPr lang="en-US" altLang="zh-CN" sz="2800" i="1" dirty="0" smtClean="0">
                <a:latin typeface="Times New Roman" panose="02020603050405020304" pitchFamily="18" charset="0"/>
                <a:ea typeface="SimSun" panose="02010600030101010101" pitchFamily="2" charset="-122"/>
                <a:cs typeface="Times New Roman" panose="02020603050405020304" pitchFamily="18" charset="0"/>
              </a:rPr>
              <a:t>efficient</a:t>
            </a: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 IR systems</a:t>
            </a: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usually carried out in controlled experiments</a:t>
            </a:r>
          </a:p>
          <a:p>
            <a:pPr lvl="1" eaLnBrk="1" hangingPunct="1">
              <a:lnSpc>
                <a:spcPct val="90000"/>
              </a:lnSpc>
            </a:pPr>
            <a:r>
              <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rPr>
              <a:t>online</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 testing can also be done</a:t>
            </a:r>
          </a:p>
          <a:p>
            <a:pPr eaLnBrk="1" hangingPunct="1">
              <a:lnSpc>
                <a:spcPct val="90000"/>
              </a:lnSpc>
            </a:pPr>
            <a:endPar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endParaRPr>
          </a:p>
          <a:p>
            <a:pPr eaLnBrk="1" hangingPunct="1">
              <a:lnSpc>
                <a:spcPct val="90000"/>
              </a:lnSpc>
            </a:pP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Effectiveness and efficiency are related</a:t>
            </a: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High efficiency may be obtained at the price of effectiveness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a:t>
            </a:fld>
            <a:endParaRPr lang="en-GB" dirty="0"/>
          </a:p>
        </p:txBody>
      </p:sp>
    </p:spTree>
    <p:extLst>
      <p:ext uri="{BB962C8B-B14F-4D97-AF65-F5344CB8AC3E}">
        <p14:creationId xmlns:p14="http://schemas.microsoft.com/office/powerpoint/2010/main" val="127224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p:txBody>
          <a:bodyPr anchor="ctr"/>
          <a:lstStyle/>
          <a:p>
            <a:pPr eaLnBrk="1" hangingPunct="1"/>
            <a:r>
              <a:rPr lang="en-US" altLang="zh-CN" smtClean="0">
                <a:ea typeface="宋体" pitchFamily="2" charset="-122"/>
              </a:rPr>
              <a:t>Average Precision: Example</a:t>
            </a:r>
          </a:p>
        </p:txBody>
      </p:sp>
      <p:pic>
        <p:nvPicPr>
          <p:cNvPr id="26628"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81600"/>
            <a:ext cx="741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685800" y="5638800"/>
            <a:ext cx="7772400"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6631" name="Rectangle 6"/>
          <p:cNvSpPr>
            <a:spLocks noChangeArrowheads="1"/>
          </p:cNvSpPr>
          <p:nvPr/>
        </p:nvSpPr>
        <p:spPr bwMode="auto">
          <a:xfrm>
            <a:off x="3429000" y="25908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6632" name="Rectangle 6"/>
          <p:cNvSpPr>
            <a:spLocks noChangeArrowheads="1"/>
          </p:cNvSpPr>
          <p:nvPr/>
        </p:nvSpPr>
        <p:spPr bwMode="auto">
          <a:xfrm>
            <a:off x="4114800" y="2590800"/>
            <a:ext cx="13716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6633" name="Rectangle 6"/>
          <p:cNvSpPr>
            <a:spLocks noChangeArrowheads="1"/>
          </p:cNvSpPr>
          <p:nvPr/>
        </p:nvSpPr>
        <p:spPr bwMode="auto">
          <a:xfrm>
            <a:off x="6553200" y="25908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2899902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idx="4294967295"/>
          </p:nvPr>
        </p:nvSpPr>
        <p:spPr/>
        <p:txBody>
          <a:bodyPr anchor="ctr"/>
          <a:lstStyle/>
          <a:p>
            <a:pPr eaLnBrk="1" hangingPunct="1"/>
            <a:r>
              <a:rPr lang="en-US" altLang="zh-CN" smtClean="0">
                <a:ea typeface="宋体" pitchFamily="2" charset="-122"/>
              </a:rPr>
              <a:t>Average Precision: Example</a:t>
            </a:r>
          </a:p>
        </p:txBody>
      </p:sp>
      <p:pic>
        <p:nvPicPr>
          <p:cNvPr id="27652" name="Picture 3" descr="C:\Users\croft\Desktop\chap8-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TP_tmp.pn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181600"/>
            <a:ext cx="741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3810000" y="35814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7655" name="Rectangle 6"/>
          <p:cNvSpPr>
            <a:spLocks noChangeArrowheads="1"/>
          </p:cNvSpPr>
          <p:nvPr/>
        </p:nvSpPr>
        <p:spPr bwMode="auto">
          <a:xfrm>
            <a:off x="4816475" y="3657600"/>
            <a:ext cx="10668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7656" name="Rectangle 6"/>
          <p:cNvSpPr>
            <a:spLocks noChangeArrowheads="1"/>
          </p:cNvSpPr>
          <p:nvPr/>
        </p:nvSpPr>
        <p:spPr bwMode="auto">
          <a:xfrm>
            <a:off x="6232525" y="3657600"/>
            <a:ext cx="6858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355120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Average Precision: Example</a:t>
            </a:r>
          </a:p>
        </p:txBody>
      </p:sp>
      <p:pic>
        <p:nvPicPr>
          <p:cNvPr id="28676" name="Picture 3"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5867400" y="2590800"/>
            <a:ext cx="12192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28678" name="Picture 6" descr="addin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6808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6"/>
          <p:cNvSpPr>
            <a:spLocks noChangeArrowheads="1"/>
          </p:cNvSpPr>
          <p:nvPr/>
        </p:nvSpPr>
        <p:spPr bwMode="auto">
          <a:xfrm>
            <a:off x="6477000" y="5105400"/>
            <a:ext cx="228600" cy="4572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8680" name="TextBox 10"/>
          <p:cNvSpPr txBox="1">
            <a:spLocks noChangeArrowheads="1"/>
          </p:cNvSpPr>
          <p:nvPr/>
        </p:nvSpPr>
        <p:spPr bwMode="auto">
          <a:xfrm>
            <a:off x="6172200" y="3886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a:t>Miss one relevant document</a:t>
            </a:r>
          </a:p>
        </p:txBody>
      </p:sp>
      <p:cxnSp>
        <p:nvCxnSpPr>
          <p:cNvPr id="28681" name="Straight Arrow Connector 12"/>
          <p:cNvCxnSpPr>
            <a:cxnSpLocks noChangeShapeType="1"/>
            <a:stCxn id="28680" idx="2"/>
            <a:endCxn id="28679" idx="0"/>
          </p:cNvCxnSpPr>
          <p:nvPr/>
        </p:nvCxnSpPr>
        <p:spPr bwMode="auto">
          <a:xfrm flipH="1">
            <a:off x="6591300" y="4594225"/>
            <a:ext cx="647700" cy="511175"/>
          </a:xfrm>
          <a:prstGeom prst="straightConnector1">
            <a:avLst/>
          </a:prstGeom>
          <a:noFill/>
          <a:ln w="9525" algn="ctr">
            <a:solidFill>
              <a:schemeClr val="tx1"/>
            </a:solidFill>
            <a:round/>
            <a:headEnd/>
            <a:tailEnd type="arrow" w="med" len="med"/>
          </a:ln>
        </p:spPr>
      </p:cxn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3578351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Average Precision: Example</a:t>
            </a:r>
          </a:p>
        </p:txBody>
      </p:sp>
      <p:pic>
        <p:nvPicPr>
          <p:cNvPr id="29700" name="Picture 3"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1181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5867400" y="2590800"/>
            <a:ext cx="1219200" cy="2286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29702" name="Picture 6" descr="addin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6808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6"/>
          <p:cNvSpPr>
            <a:spLocks noChangeArrowheads="1"/>
          </p:cNvSpPr>
          <p:nvPr/>
        </p:nvSpPr>
        <p:spPr bwMode="auto">
          <a:xfrm>
            <a:off x="5791200" y="5562600"/>
            <a:ext cx="609600" cy="4572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9704" name="TextBox 10"/>
          <p:cNvSpPr txBox="1">
            <a:spLocks noChangeArrowheads="1"/>
          </p:cNvSpPr>
          <p:nvPr/>
        </p:nvSpPr>
        <p:spPr bwMode="auto">
          <a:xfrm>
            <a:off x="6172200" y="3886200"/>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a:t>Miss two relevant documents</a:t>
            </a:r>
          </a:p>
        </p:txBody>
      </p:sp>
      <p:cxnSp>
        <p:nvCxnSpPr>
          <p:cNvPr id="29705" name="Straight Arrow Connector 12"/>
          <p:cNvCxnSpPr>
            <a:cxnSpLocks noChangeShapeType="1"/>
            <a:stCxn id="29704" idx="2"/>
            <a:endCxn id="29703" idx="0"/>
          </p:cNvCxnSpPr>
          <p:nvPr/>
        </p:nvCxnSpPr>
        <p:spPr bwMode="auto">
          <a:xfrm flipH="1">
            <a:off x="6096000" y="4594225"/>
            <a:ext cx="1143000" cy="968375"/>
          </a:xfrm>
          <a:prstGeom prst="straightConnector1">
            <a:avLst/>
          </a:prstGeom>
          <a:noFill/>
          <a:ln w="9525" algn="ctr">
            <a:solidFill>
              <a:schemeClr val="tx1"/>
            </a:solidFill>
            <a:round/>
            <a:headEnd/>
            <a:tailEnd type="arrow" w="med" len="med"/>
          </a:ln>
        </p:spPr>
      </p:cxn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189176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Mean Average Precision (MAP)</a:t>
            </a:r>
          </a:p>
        </p:txBody>
      </p:sp>
      <p:sp>
        <p:nvSpPr>
          <p:cNvPr id="31748" name="Content Placeholder 2"/>
          <p:cNvSpPr>
            <a:spLocks noGrp="1"/>
          </p:cNvSpPr>
          <p:nvPr>
            <p:ph idx="4294967295"/>
          </p:nvPr>
        </p:nvSpPr>
        <p:spPr>
          <a:xfrm>
            <a:off x="457200" y="1752600"/>
            <a:ext cx="8229600" cy="4953000"/>
          </a:xfrm>
        </p:spPr>
        <p:txBody>
          <a:bodyPr>
            <a:normAutofit/>
          </a:bodyPr>
          <a:lstStyle/>
          <a:p>
            <a:pPr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Summarize rankings from multiple queries by averaging average precision</a:t>
            </a:r>
          </a:p>
          <a:p>
            <a:pPr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Most commonly used measure in research papers</a:t>
            </a:r>
          </a:p>
          <a:p>
            <a:pPr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Assumes user is interested in finding </a:t>
            </a:r>
            <a:r>
              <a:rPr lang="en-US" altLang="zh-CN" sz="2400" b="1" dirty="0" smtClean="0">
                <a:latin typeface="Times New Roman" panose="02020603050405020304" pitchFamily="18" charset="0"/>
                <a:ea typeface="SimSun" panose="02010600030101010101" pitchFamily="2" charset="-122"/>
                <a:cs typeface="Times New Roman" panose="02020603050405020304" pitchFamily="18" charset="0"/>
              </a:rPr>
              <a:t>many </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relevant documents for each query</a:t>
            </a:r>
          </a:p>
          <a:p>
            <a:pPr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Requires </a:t>
            </a:r>
            <a:r>
              <a:rPr lang="en-US" altLang="zh-CN" sz="2400" b="1" dirty="0" smtClean="0">
                <a:latin typeface="Times New Roman" panose="02020603050405020304" pitchFamily="18" charset="0"/>
                <a:ea typeface="SimSun" panose="02010600030101010101" pitchFamily="2" charset="-122"/>
                <a:cs typeface="Times New Roman" panose="02020603050405020304" pitchFamily="18" charset="0"/>
              </a:rPr>
              <a:t>many</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 relevance judgments in text collection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73492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Mean Average Precision (MAP)</a:t>
            </a:r>
          </a:p>
        </p:txBody>
      </p:sp>
      <p:pic>
        <p:nvPicPr>
          <p:cNvPr id="30724" name="Picture 2" descr="C:\Users\croft\Desktop\chap8-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2450"/>
            <a:ext cx="446563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TP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62000" y="5400675"/>
            <a:ext cx="768508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Tree>
    <p:extLst>
      <p:ext uri="{BB962C8B-B14F-4D97-AF65-F5344CB8AC3E}">
        <p14:creationId xmlns:p14="http://schemas.microsoft.com/office/powerpoint/2010/main" val="379354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70030" y="783771"/>
            <a:ext cx="7886700" cy="664322"/>
          </a:xfrm>
        </p:spPr>
        <p:txBody>
          <a:bodyPr/>
          <a:lstStyle/>
          <a:p>
            <a:r>
              <a:rPr lang="en-US" altLang="en-US" dirty="0" smtClean="0"/>
              <a:t>Non-Binary Relevance</a:t>
            </a:r>
          </a:p>
        </p:txBody>
      </p:sp>
      <p:sp>
        <p:nvSpPr>
          <p:cNvPr id="3" name="Content Placeholder 2"/>
          <p:cNvSpPr>
            <a:spLocks noGrp="1"/>
          </p:cNvSpPr>
          <p:nvPr>
            <p:ph idx="1"/>
          </p:nvPr>
        </p:nvSpPr>
        <p:spPr/>
        <p:txBody>
          <a:bodyPr>
            <a:normAutofit/>
          </a:bodyPr>
          <a:lstStyle/>
          <a:p>
            <a:pPr>
              <a:defRPr/>
            </a:pPr>
            <a:r>
              <a:rPr lang="en-US" sz="2800" dirty="0" smtClean="0">
                <a:ea typeface="ＭＳ Ｐゴシック" charset="0"/>
              </a:rPr>
              <a:t>Documents are rarely entirely relevant or non-relevant to a query</a:t>
            </a:r>
          </a:p>
          <a:p>
            <a:pPr>
              <a:defRPr/>
            </a:pPr>
            <a:r>
              <a:rPr lang="en-US" sz="2800" dirty="0" smtClean="0">
                <a:ea typeface="ＭＳ Ｐゴシック" charset="0"/>
              </a:rPr>
              <a:t>Many sources of </a:t>
            </a:r>
            <a:r>
              <a:rPr lang="en-US" sz="2800" i="1" dirty="0" smtClean="0">
                <a:ea typeface="ＭＳ Ｐゴシック" charset="0"/>
              </a:rPr>
              <a:t>graded relevance judgments</a:t>
            </a:r>
            <a:endParaRPr lang="en-US" sz="2800" dirty="0" smtClean="0">
              <a:ea typeface="ＭＳ Ｐゴシック" charset="0"/>
            </a:endParaRPr>
          </a:p>
          <a:p>
            <a:pPr lvl="1">
              <a:defRPr/>
            </a:pPr>
            <a:r>
              <a:rPr lang="en-US" sz="2000" dirty="0" smtClean="0">
                <a:ea typeface="ＭＳ Ｐゴシック" charset="0"/>
              </a:rPr>
              <a:t>Relevance judgments on a 5-point scale</a:t>
            </a:r>
          </a:p>
          <a:p>
            <a:pPr lvl="1">
              <a:defRPr/>
            </a:pPr>
            <a:r>
              <a:rPr lang="en-US" sz="2000" dirty="0" smtClean="0">
                <a:ea typeface="ＭＳ Ｐゴシック" charset="0"/>
              </a:rPr>
              <a:t>Multiple judges</a:t>
            </a:r>
          </a:p>
          <a:p>
            <a:pPr marL="457200" lvl="1" indent="0">
              <a:buFontTx/>
              <a:buNone/>
              <a:defRPr/>
            </a:pPr>
            <a:endParaRPr lang="en-US" sz="2000" dirty="0" smtClean="0">
              <a:ea typeface="ＭＳ Ｐゴシック" charset="0"/>
            </a:endParaRPr>
          </a:p>
          <a:p>
            <a:pPr lvl="1">
              <a:defRPr/>
            </a:pPr>
            <a:endParaRPr lang="en-US" sz="2000" dirty="0">
              <a:ea typeface="ＭＳ Ｐゴシック" charset="0"/>
            </a:endParaRPr>
          </a:p>
        </p:txBody>
      </p:sp>
      <p:sp>
        <p:nvSpPr>
          <p:cNvPr id="2" name="Slide Number Placeholder 1"/>
          <p:cNvSpPr>
            <a:spLocks noGrp="1"/>
          </p:cNvSpPr>
          <p:nvPr>
            <p:ph type="sldNum" sz="quarter" idx="12"/>
          </p:nvPr>
        </p:nvSpPr>
        <p:spPr/>
        <p:txBody>
          <a:bodyPr/>
          <a:lstStyle/>
          <a:p>
            <a:fld id="{1D5CD492-2BC6-F348-9965-EC1D86DF57A8}" type="slidenum">
              <a:rPr lang="en-US" smtClean="0"/>
              <a:t>26</a:t>
            </a:fld>
            <a:endParaRPr lang="en-US"/>
          </a:p>
        </p:txBody>
      </p:sp>
    </p:spTree>
    <p:extLst>
      <p:ext uri="{BB962C8B-B14F-4D97-AF65-F5344CB8AC3E}">
        <p14:creationId xmlns:p14="http://schemas.microsoft.com/office/powerpoint/2010/main" val="1829082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79360" y="688617"/>
            <a:ext cx="7886700" cy="682983"/>
          </a:xfrm>
        </p:spPr>
        <p:txBody>
          <a:bodyPr/>
          <a:lstStyle/>
          <a:p>
            <a:r>
              <a:rPr lang="en-US" altLang="en-US" dirty="0" smtClean="0"/>
              <a:t>Cumulative Gain</a:t>
            </a:r>
          </a:p>
        </p:txBody>
      </p:sp>
      <p:sp>
        <p:nvSpPr>
          <p:cNvPr id="3" name="Content Placeholder 2"/>
          <p:cNvSpPr>
            <a:spLocks noGrp="1"/>
          </p:cNvSpPr>
          <p:nvPr>
            <p:ph idx="1"/>
          </p:nvPr>
        </p:nvSpPr>
        <p:spPr>
          <a:xfrm>
            <a:off x="561181" y="1941512"/>
            <a:ext cx="4114800" cy="4687888"/>
          </a:xfrm>
        </p:spPr>
        <p:txBody>
          <a:bodyPr/>
          <a:lstStyle/>
          <a:p>
            <a:pPr>
              <a:defRPr/>
            </a:pPr>
            <a:r>
              <a:rPr lang="en-US" sz="2800" dirty="0" smtClean="0">
                <a:ea typeface="ＭＳ Ｐゴシック" charset="0"/>
              </a:rPr>
              <a:t>With</a:t>
            </a:r>
            <a:r>
              <a:rPr lang="en-US" sz="2800" i="1" dirty="0" smtClean="0">
                <a:ea typeface="ＭＳ Ｐゴシック" charset="0"/>
              </a:rPr>
              <a:t> </a:t>
            </a:r>
            <a:r>
              <a:rPr lang="en-US" sz="2800" dirty="0" smtClean="0">
                <a:ea typeface="ＭＳ Ｐゴシック" charset="0"/>
              </a:rPr>
              <a:t>graded relevance judgments, we can compute the </a:t>
            </a:r>
            <a:r>
              <a:rPr lang="en-US" sz="2800" i="1" dirty="0" smtClean="0">
                <a:ea typeface="ＭＳ Ｐゴシック" charset="0"/>
              </a:rPr>
              <a:t>gain</a:t>
            </a:r>
            <a:r>
              <a:rPr lang="en-US" sz="2800" dirty="0" smtClean="0">
                <a:ea typeface="ＭＳ Ｐゴシック" charset="0"/>
              </a:rPr>
              <a:t> at each rank.</a:t>
            </a:r>
          </a:p>
          <a:p>
            <a:pPr>
              <a:defRPr/>
            </a:pPr>
            <a:r>
              <a:rPr lang="en-US" sz="2800" b="1" dirty="0" smtClean="0">
                <a:ea typeface="ＭＳ Ｐゴシック" charset="0"/>
              </a:rPr>
              <a:t>Cumulative Gain</a:t>
            </a:r>
            <a:r>
              <a:rPr lang="en-US" sz="2800" dirty="0">
                <a:ea typeface="ＭＳ Ｐゴシック" charset="0"/>
              </a:rPr>
              <a:t> </a:t>
            </a:r>
            <a:r>
              <a:rPr lang="en-US" sz="2800" dirty="0" smtClean="0">
                <a:ea typeface="ＭＳ Ｐゴシック" charset="0"/>
              </a:rPr>
              <a:t>at rank n:</a:t>
            </a:r>
          </a:p>
          <a:p>
            <a:pPr>
              <a:defRPr/>
            </a:pPr>
            <a:endParaRPr lang="en-US" sz="2800" dirty="0">
              <a:ea typeface="ＭＳ Ｐゴシック" charset="0"/>
            </a:endParaRPr>
          </a:p>
          <a:p>
            <a:pPr marL="0" indent="0">
              <a:buFontTx/>
              <a:buNone/>
              <a:defRPr/>
            </a:pPr>
            <a:endParaRPr lang="en-US" sz="2800" dirty="0" smtClean="0">
              <a:ea typeface="ＭＳ Ｐゴシック" charset="0"/>
            </a:endParaRPr>
          </a:p>
          <a:p>
            <a:pPr marL="457200" lvl="1" indent="0">
              <a:buFontTx/>
              <a:buNone/>
              <a:defRPr/>
            </a:pPr>
            <a:r>
              <a:rPr lang="en-US" sz="2000" dirty="0" smtClean="0">
                <a:ea typeface="ＭＳ Ｐゴシック" charset="0"/>
              </a:rPr>
              <a:t>(Where </a:t>
            </a:r>
            <a:r>
              <a:rPr lang="en-US" sz="2000" i="1" dirty="0" err="1" smtClean="0">
                <a:ea typeface="ＭＳ Ｐゴシック" charset="0"/>
              </a:rPr>
              <a:t>rel</a:t>
            </a:r>
            <a:r>
              <a:rPr lang="en-US" sz="2000" i="1" baseline="-25000" dirty="0" err="1" smtClean="0">
                <a:ea typeface="ＭＳ Ｐゴシック" charset="0"/>
              </a:rPr>
              <a:t>i</a:t>
            </a:r>
            <a:r>
              <a:rPr lang="en-US" sz="2000" dirty="0" smtClean="0">
                <a:ea typeface="ＭＳ Ｐゴシック" charset="0"/>
              </a:rPr>
              <a:t> is the graded relevance of the document at position </a:t>
            </a:r>
            <a:r>
              <a:rPr lang="en-US" sz="2000" i="1" dirty="0" err="1" smtClean="0">
                <a:ea typeface="ＭＳ Ｐゴシック" charset="0"/>
              </a:rPr>
              <a:t>i</a:t>
            </a:r>
            <a:r>
              <a:rPr lang="en-US" sz="2000" i="1" dirty="0" smtClean="0">
                <a:ea typeface="ＭＳ Ｐゴシック" charset="0"/>
              </a:rPr>
              <a:t>)</a:t>
            </a:r>
            <a:endParaRPr lang="en-US" sz="2000" dirty="0" smtClean="0">
              <a:ea typeface="ＭＳ Ｐゴシック" charset="0"/>
            </a:endParaRPr>
          </a:p>
        </p:txBody>
      </p:sp>
      <p:graphicFrame>
        <p:nvGraphicFramePr>
          <p:cNvPr id="9218" name="Object 1028"/>
          <p:cNvGraphicFramePr>
            <a:graphicFrameLocks noChangeAspect="1"/>
          </p:cNvGraphicFramePr>
          <p:nvPr>
            <p:extLst>
              <p:ext uri="{D42A27DB-BD31-4B8C-83A1-F6EECF244321}">
                <p14:modId xmlns:p14="http://schemas.microsoft.com/office/powerpoint/2010/main" val="1883109598"/>
              </p:ext>
            </p:extLst>
          </p:nvPr>
        </p:nvGraphicFramePr>
        <p:xfrm>
          <a:off x="4800600" y="1757362"/>
          <a:ext cx="4194175" cy="4643438"/>
        </p:xfrm>
        <a:graphic>
          <a:graphicData uri="http://schemas.openxmlformats.org/presentationml/2006/ole">
            <mc:AlternateContent xmlns:mc="http://schemas.openxmlformats.org/markup-compatibility/2006">
              <mc:Choice xmlns:v="urn:schemas-microsoft-com:vml" Requires="v">
                <p:oleObj spid="_x0000_s13368" name="Worksheet" r:id="rId3" imgW="4267200" imgH="4724400" progId="Excel.Sheet.8">
                  <p:embed/>
                </p:oleObj>
              </mc:Choice>
              <mc:Fallback>
                <p:oleObj name="Worksheet" r:id="rId3" imgW="4267200" imgH="47244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57362"/>
                        <a:ext cx="419417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2" name="Picture 1"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114800"/>
            <a:ext cx="23415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5652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Discounted Cumulative Gain (DCG)</a:t>
            </a:r>
          </a:p>
        </p:txBody>
      </p:sp>
      <p:sp>
        <p:nvSpPr>
          <p:cNvPr id="49156" name="Content Placeholder 2"/>
          <p:cNvSpPr>
            <a:spLocks noGrp="1"/>
          </p:cNvSpPr>
          <p:nvPr>
            <p:ph idx="4294967295"/>
          </p:nvPr>
        </p:nvSpPr>
        <p:spPr/>
        <p:txBody>
          <a:bodyPr>
            <a:normAutofit/>
          </a:bodyPr>
          <a:lstStyle/>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Popular measure for evaluating web search and related tasks</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Use graded relevance</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Two assumptions:</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Highly relevant documents are more useful than marginally relevant document</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the lower the ranked position of a relevant document, the less useful it is for the user, since it is less likely to be examined</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28</a:t>
            </a:fld>
            <a:endParaRPr lang="en-GB" dirty="0"/>
          </a:p>
        </p:txBody>
      </p:sp>
    </p:spTree>
    <p:extLst>
      <p:ext uri="{BB962C8B-B14F-4D97-AF65-F5344CB8AC3E}">
        <p14:creationId xmlns:p14="http://schemas.microsoft.com/office/powerpoint/2010/main" val="126666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Discounted Cumulative Gain</a:t>
            </a:r>
          </a:p>
        </p:txBody>
      </p:sp>
      <p:sp>
        <p:nvSpPr>
          <p:cNvPr id="50180" name="Content Placeholder 2"/>
          <p:cNvSpPr>
            <a:spLocks noGrp="1"/>
          </p:cNvSpPr>
          <p:nvPr>
            <p:ph idx="4294967295"/>
          </p:nvPr>
        </p:nvSpPr>
        <p:spPr/>
        <p:txBody>
          <a:bodyPr>
            <a:normAutofit/>
          </a:bodyPr>
          <a:lstStyle/>
          <a:p>
            <a:pPr eaLnBrk="1" hangingPunct="1">
              <a:lnSpc>
                <a:spcPct val="90000"/>
              </a:lnSpc>
            </a:pP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Gain is accumulated starting at the top of the ranking and is </a:t>
            </a:r>
            <a:r>
              <a:rPr lang="en-US" altLang="zh-CN" sz="2800" i="1" dirty="0" smtClean="0">
                <a:latin typeface="Times New Roman" panose="02020603050405020304" pitchFamily="18" charset="0"/>
                <a:ea typeface="SimSun" panose="02010600030101010101" pitchFamily="2" charset="-122"/>
                <a:cs typeface="Times New Roman" panose="02020603050405020304" pitchFamily="18" charset="0"/>
              </a:rPr>
              <a:t>discounted</a:t>
            </a: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 at lower ranks</a:t>
            </a: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Typical discount is 1/</a:t>
            </a:r>
            <a:r>
              <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rPr>
              <a:t>log (rank)</a:t>
            </a:r>
            <a:endPar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endParaRP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With base 2, the discount at rank 4 is 1/2, and at rank 8 it is 1/3</a:t>
            </a:r>
            <a:endPar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0181" name="Picture 3" descr="TP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23975" y="4410075"/>
            <a:ext cx="4572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TP_tmp.pn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371600" y="5181600"/>
            <a:ext cx="44196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29</a:t>
            </a:fld>
            <a:endParaRPr lang="en-GB" dirty="0"/>
          </a:p>
        </p:txBody>
      </p:sp>
    </p:spTree>
    <p:extLst>
      <p:ext uri="{BB962C8B-B14F-4D97-AF65-F5344CB8AC3E}">
        <p14:creationId xmlns:p14="http://schemas.microsoft.com/office/powerpoint/2010/main" val="94921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95300" y="695325"/>
            <a:ext cx="7886700" cy="724777"/>
          </a:xfrm>
        </p:spPr>
        <p:txBody>
          <a:bodyPr>
            <a:normAutofit/>
          </a:bodyPr>
          <a:lstStyle/>
          <a:p>
            <a:pPr eaLnBrk="1" hangingPunct="1"/>
            <a:r>
              <a:rPr lang="en-US" altLang="zh-TW" sz="3600" dirty="0" smtClean="0">
                <a:ea typeface="PMingLiU" panose="02020500000000000000" pitchFamily="18" charset="-120"/>
              </a:rPr>
              <a:t>Why System Evaluation?</a:t>
            </a:r>
          </a:p>
        </p:txBody>
      </p:sp>
      <p:sp>
        <p:nvSpPr>
          <p:cNvPr id="27652" name="Rectangle 3"/>
          <p:cNvSpPr>
            <a:spLocks noGrp="1" noChangeArrowheads="1"/>
          </p:cNvSpPr>
          <p:nvPr>
            <p:ph type="body" idx="1"/>
          </p:nvPr>
        </p:nvSpPr>
        <p:spPr>
          <a:xfrm>
            <a:off x="495300" y="1586204"/>
            <a:ext cx="8153400" cy="4344988"/>
          </a:xfrm>
        </p:spPr>
        <p:txBody>
          <a:bodyPr>
            <a:normAutofit/>
          </a:bodyPr>
          <a:lstStyle/>
          <a:p>
            <a:pPr eaLnBrk="1" hangingPunct="1"/>
            <a:r>
              <a:rPr lang="en-US" altLang="zh-TW" sz="2800" dirty="0" smtClean="0">
                <a:ea typeface="PMingLiU" panose="02020500000000000000" pitchFamily="18" charset="-120"/>
              </a:rPr>
              <a:t>There are many retrieval models/ algorithms/ systems, which one is the best?</a:t>
            </a:r>
          </a:p>
          <a:p>
            <a:pPr eaLnBrk="1" hangingPunct="1"/>
            <a:r>
              <a:rPr lang="en-US" altLang="zh-TW" sz="2800" dirty="0" smtClean="0">
                <a:ea typeface="PMingLiU" panose="02020500000000000000" pitchFamily="18" charset="-120"/>
              </a:rPr>
              <a:t>What is the best component for:</a:t>
            </a:r>
          </a:p>
          <a:p>
            <a:pPr lvl="1" eaLnBrk="1" hangingPunct="1"/>
            <a:r>
              <a:rPr lang="en-US" altLang="zh-TW" sz="2000" dirty="0" smtClean="0">
                <a:ea typeface="PMingLiU" panose="02020500000000000000" pitchFamily="18" charset="-120"/>
              </a:rPr>
              <a:t>Ranking function (dot-product, cosine, </a:t>
            </a:r>
            <a:r>
              <a:rPr lang="en-US" altLang="zh-TW" sz="2000" dirty="0" smtClean="0">
                <a:latin typeface="Arial" panose="020B0604020202020204" pitchFamily="34" charset="0"/>
                <a:ea typeface="PMingLiU" panose="02020500000000000000" pitchFamily="18" charset="-120"/>
              </a:rPr>
              <a:t>…</a:t>
            </a:r>
            <a:r>
              <a:rPr lang="en-US" altLang="zh-TW" sz="2000" dirty="0" smtClean="0">
                <a:ea typeface="PMingLiU" panose="02020500000000000000" pitchFamily="18" charset="-120"/>
              </a:rPr>
              <a:t>)</a:t>
            </a:r>
          </a:p>
          <a:p>
            <a:pPr lvl="1" eaLnBrk="1" hangingPunct="1"/>
            <a:r>
              <a:rPr lang="en-US" altLang="zh-TW" sz="2000" dirty="0" smtClean="0">
                <a:ea typeface="PMingLiU" panose="02020500000000000000" pitchFamily="18" charset="-120"/>
              </a:rPr>
              <a:t>Term selection (</a:t>
            </a:r>
            <a:r>
              <a:rPr lang="en-US" altLang="zh-TW" sz="2000" dirty="0" err="1" smtClean="0">
                <a:ea typeface="PMingLiU" panose="02020500000000000000" pitchFamily="18" charset="-120"/>
              </a:rPr>
              <a:t>stopword</a:t>
            </a:r>
            <a:r>
              <a:rPr lang="en-US" altLang="zh-TW" sz="2000" dirty="0" smtClean="0">
                <a:ea typeface="PMingLiU" panose="02020500000000000000" pitchFamily="18" charset="-120"/>
              </a:rPr>
              <a:t> removal, stemming</a:t>
            </a:r>
            <a:r>
              <a:rPr lang="en-US" altLang="zh-TW" sz="2000" dirty="0" smtClean="0">
                <a:latin typeface="Arial" panose="020B0604020202020204" pitchFamily="34" charset="0"/>
                <a:ea typeface="PMingLiU" panose="02020500000000000000" pitchFamily="18" charset="-120"/>
              </a:rPr>
              <a:t>…</a:t>
            </a:r>
            <a:r>
              <a:rPr lang="en-US" altLang="zh-TW" sz="2000" dirty="0" smtClean="0">
                <a:ea typeface="PMingLiU" panose="02020500000000000000" pitchFamily="18" charset="-120"/>
              </a:rPr>
              <a:t>)</a:t>
            </a:r>
          </a:p>
          <a:p>
            <a:pPr lvl="1" eaLnBrk="1" hangingPunct="1"/>
            <a:r>
              <a:rPr lang="en-US" altLang="zh-TW" sz="2000" dirty="0" smtClean="0">
                <a:ea typeface="PMingLiU" panose="02020500000000000000" pitchFamily="18" charset="-120"/>
              </a:rPr>
              <a:t>Term weighting (TF, TF-IDF,</a:t>
            </a:r>
            <a:r>
              <a:rPr lang="en-US" altLang="zh-TW" sz="2000" dirty="0" smtClean="0">
                <a:latin typeface="Arial" panose="020B0604020202020204" pitchFamily="34" charset="0"/>
                <a:ea typeface="PMingLiU" panose="02020500000000000000" pitchFamily="18" charset="-120"/>
              </a:rPr>
              <a:t>…</a:t>
            </a:r>
            <a:r>
              <a:rPr lang="en-US" altLang="zh-TW" sz="2000" dirty="0" smtClean="0">
                <a:ea typeface="PMingLiU" panose="02020500000000000000" pitchFamily="18" charset="-120"/>
              </a:rPr>
              <a:t>)</a:t>
            </a:r>
          </a:p>
          <a:p>
            <a:pPr eaLnBrk="1" hangingPunct="1"/>
            <a:r>
              <a:rPr lang="en-US" altLang="zh-TW" sz="2800" dirty="0" smtClean="0">
                <a:ea typeface="PMingLiU" panose="02020500000000000000" pitchFamily="18" charset="-120"/>
              </a:rPr>
              <a:t>How far down the ranked list will a user need to look to find some/all relevant documents?</a:t>
            </a:r>
          </a:p>
        </p:txBody>
      </p:sp>
      <p:sp>
        <p:nvSpPr>
          <p:cNvPr id="2" name="Slide Number Placeholder 1"/>
          <p:cNvSpPr>
            <a:spLocks noGrp="1"/>
          </p:cNvSpPr>
          <p:nvPr>
            <p:ph type="sldNum" sz="quarter" idx="12"/>
          </p:nvPr>
        </p:nvSpPr>
        <p:spPr/>
        <p:txBody>
          <a:bodyPr/>
          <a:lstStyle/>
          <a:p>
            <a:fld id="{1D5CD492-2BC6-F348-9965-EC1D86DF57A8}" type="slidenum">
              <a:rPr lang="en-US" smtClean="0"/>
              <a:t>3</a:t>
            </a:fld>
            <a:endParaRPr lang="en-US"/>
          </a:p>
        </p:txBody>
      </p:sp>
    </p:spTree>
    <p:extLst>
      <p:ext uri="{BB962C8B-B14F-4D97-AF65-F5344CB8AC3E}">
        <p14:creationId xmlns:p14="http://schemas.microsoft.com/office/powerpoint/2010/main" val="514963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533400" y="567423"/>
            <a:ext cx="7886700" cy="842277"/>
          </a:xfrm>
        </p:spPr>
        <p:txBody>
          <a:bodyPr/>
          <a:lstStyle/>
          <a:p>
            <a:r>
              <a:rPr lang="en-US" altLang="en-US" dirty="0" smtClean="0"/>
              <a:t>Discounting Based on Position</a:t>
            </a:r>
          </a:p>
        </p:txBody>
      </p:sp>
      <p:sp>
        <p:nvSpPr>
          <p:cNvPr id="10244" name="Content Placeholder 2"/>
          <p:cNvSpPr>
            <a:spLocks noGrp="1"/>
          </p:cNvSpPr>
          <p:nvPr>
            <p:ph idx="1"/>
          </p:nvPr>
        </p:nvSpPr>
        <p:spPr>
          <a:xfrm>
            <a:off x="228600" y="1708199"/>
            <a:ext cx="4267200" cy="4687888"/>
          </a:xfrm>
        </p:spPr>
        <p:txBody>
          <a:bodyPr/>
          <a:lstStyle/>
          <a:p>
            <a:r>
              <a:rPr lang="en-US" altLang="en-US" sz="2800" dirty="0" smtClean="0"/>
              <a:t>Users care more about high-ranked documents, so we </a:t>
            </a:r>
            <a:r>
              <a:rPr lang="en-US" altLang="en-US" sz="2800" b="1" dirty="0" smtClean="0"/>
              <a:t>discount</a:t>
            </a:r>
            <a:r>
              <a:rPr lang="en-US" altLang="en-US" sz="2800" dirty="0" smtClean="0"/>
              <a:t> results by </a:t>
            </a:r>
            <a:r>
              <a:rPr lang="en-US" altLang="en-US" sz="2800" i="1" dirty="0" smtClean="0"/>
              <a:t>1/log</a:t>
            </a:r>
            <a:r>
              <a:rPr lang="en-US" altLang="en-US" sz="2800" i="1" baseline="-25000" dirty="0" smtClean="0"/>
              <a:t>2</a:t>
            </a:r>
            <a:r>
              <a:rPr lang="en-US" altLang="en-US" sz="2800" i="1" dirty="0" smtClean="0"/>
              <a:t>(rank)</a:t>
            </a:r>
            <a:br>
              <a:rPr lang="en-US" altLang="en-US" sz="2800" i="1" dirty="0" smtClean="0"/>
            </a:br>
            <a:endParaRPr lang="en-US" altLang="en-US" sz="2800" i="1" dirty="0" smtClean="0"/>
          </a:p>
          <a:p>
            <a:r>
              <a:rPr lang="en-US" altLang="en-US" sz="2800" b="1" dirty="0" smtClean="0"/>
              <a:t>Discounted Cumulative Gain:</a:t>
            </a:r>
          </a:p>
          <a:p>
            <a:endParaRPr lang="en-US" altLang="en-US" sz="2800" b="1" dirty="0" smtClean="0"/>
          </a:p>
        </p:txBody>
      </p:sp>
      <p:pic>
        <p:nvPicPr>
          <p:cNvPr id="10246" name="Picture 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59313"/>
            <a:ext cx="36576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7"/>
          <p:cNvGraphicFramePr>
            <a:graphicFrameLocks noChangeAspect="1"/>
          </p:cNvGraphicFramePr>
          <p:nvPr>
            <p:extLst>
              <p:ext uri="{D42A27DB-BD31-4B8C-83A1-F6EECF244321}">
                <p14:modId xmlns:p14="http://schemas.microsoft.com/office/powerpoint/2010/main" val="4086906283"/>
              </p:ext>
            </p:extLst>
          </p:nvPr>
        </p:nvGraphicFramePr>
        <p:xfrm>
          <a:off x="4835358" y="1708200"/>
          <a:ext cx="4082399" cy="4832560"/>
        </p:xfrm>
        <a:graphic>
          <a:graphicData uri="http://schemas.openxmlformats.org/presentationml/2006/ole">
            <mc:AlternateContent xmlns:mc="http://schemas.openxmlformats.org/markup-compatibility/2006">
              <mc:Choice xmlns:v="urn:schemas-microsoft-com:vml" Requires="v">
                <p:oleObj spid="_x0000_s14392" name="Worksheet" r:id="rId4" imgW="6311900" imgH="5816600" progId="Excel.Sheet.12">
                  <p:embed/>
                </p:oleObj>
              </mc:Choice>
              <mc:Fallback>
                <p:oleObj name="Worksheet" r:id="rId4" imgW="6311900" imgH="58166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358" y="1708200"/>
                        <a:ext cx="4082399" cy="4832560"/>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30</a:t>
            </a:fld>
            <a:endParaRPr lang="en-US"/>
          </a:p>
        </p:txBody>
      </p:sp>
    </p:spTree>
    <p:extLst>
      <p:ext uri="{BB962C8B-B14F-4D97-AF65-F5344CB8AC3E}">
        <p14:creationId xmlns:p14="http://schemas.microsoft.com/office/powerpoint/2010/main" val="2622207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47091" y="623303"/>
            <a:ext cx="8630817" cy="748297"/>
          </a:xfrm>
        </p:spPr>
        <p:txBody>
          <a:bodyPr>
            <a:normAutofit/>
          </a:bodyPr>
          <a:lstStyle/>
          <a:p>
            <a:r>
              <a:rPr lang="en-US" altLang="en-US" sz="3200" dirty="0" smtClean="0"/>
              <a:t>Normalized Discounted Cumulative Gain (NDCG)</a:t>
            </a:r>
          </a:p>
        </p:txBody>
      </p:sp>
      <p:sp>
        <p:nvSpPr>
          <p:cNvPr id="11269" name="Content Placeholder 2"/>
          <p:cNvSpPr>
            <a:spLocks noGrp="1"/>
          </p:cNvSpPr>
          <p:nvPr>
            <p:ph idx="1"/>
          </p:nvPr>
        </p:nvSpPr>
        <p:spPr>
          <a:xfrm>
            <a:off x="685800" y="1485900"/>
            <a:ext cx="8153400" cy="1981200"/>
          </a:xfrm>
        </p:spPr>
        <p:txBody>
          <a:bodyPr/>
          <a:lstStyle/>
          <a:p>
            <a:r>
              <a:rPr lang="en-US" altLang="en-US" sz="2800" dirty="0" smtClean="0"/>
              <a:t>To compare DCGs, normalize values so that a</a:t>
            </a:r>
            <a:r>
              <a:rPr lang="en-US" altLang="en-US" sz="2800" i="1" dirty="0" smtClean="0"/>
              <a:t> ideal ranking </a:t>
            </a:r>
            <a:r>
              <a:rPr lang="en-US" altLang="en-US" sz="2800" dirty="0" smtClean="0"/>
              <a:t>would have a </a:t>
            </a:r>
            <a:r>
              <a:rPr lang="en-US" altLang="en-US" sz="2800" b="1" dirty="0" smtClean="0"/>
              <a:t>Normalized DCG</a:t>
            </a:r>
            <a:r>
              <a:rPr lang="en-US" altLang="en-US" sz="2800" b="1" i="1" dirty="0" smtClean="0"/>
              <a:t> </a:t>
            </a:r>
            <a:r>
              <a:rPr lang="en-US" altLang="en-US" sz="2800" dirty="0" smtClean="0"/>
              <a:t>of 1.0</a:t>
            </a:r>
          </a:p>
          <a:p>
            <a:r>
              <a:rPr lang="en-US" altLang="en-US" sz="2800" dirty="0" smtClean="0"/>
              <a:t>Ideal ranking:</a:t>
            </a:r>
          </a:p>
        </p:txBody>
      </p:sp>
      <p:graphicFrame>
        <p:nvGraphicFramePr>
          <p:cNvPr id="11266" name="Object 5"/>
          <p:cNvGraphicFramePr>
            <a:graphicFrameLocks noChangeAspect="1"/>
          </p:cNvGraphicFramePr>
          <p:nvPr>
            <p:extLst>
              <p:ext uri="{D42A27DB-BD31-4B8C-83A1-F6EECF244321}">
                <p14:modId xmlns:p14="http://schemas.microsoft.com/office/powerpoint/2010/main" val="2430840689"/>
              </p:ext>
            </p:extLst>
          </p:nvPr>
        </p:nvGraphicFramePr>
        <p:xfrm>
          <a:off x="832951" y="3009122"/>
          <a:ext cx="4333875" cy="3833327"/>
        </p:xfrm>
        <a:graphic>
          <a:graphicData uri="http://schemas.openxmlformats.org/presentationml/2006/ole">
            <mc:AlternateContent xmlns:mc="http://schemas.openxmlformats.org/markup-compatibility/2006">
              <mc:Choice xmlns:v="urn:schemas-microsoft-com:vml" Requires="v">
                <p:oleObj spid="_x0000_s15470" name="Worksheet" r:id="rId3" imgW="6311900" imgH="5816600" progId="Excel.Sheet.12">
                  <p:embed/>
                </p:oleObj>
              </mc:Choice>
              <mc:Fallback>
                <p:oleObj name="Worksheet" r:id="rId3" imgW="6311900" imgH="581660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51" y="3009122"/>
                        <a:ext cx="4333875" cy="3833327"/>
                      </a:xfrm>
                      <a:prstGeom prst="rect">
                        <a:avLst/>
                      </a:prstGeom>
                      <a:noFill/>
                      <a:ln>
                        <a:noFill/>
                      </a:ln>
                    </p:spPr>
                  </p:pic>
                </p:oleObj>
              </mc:Fallback>
            </mc:AlternateContent>
          </a:graphicData>
        </a:graphic>
      </p:graphicFrame>
      <p:graphicFrame>
        <p:nvGraphicFramePr>
          <p:cNvPr id="11267" name="Object 6"/>
          <p:cNvGraphicFramePr>
            <a:graphicFrameLocks noChangeAspect="1"/>
          </p:cNvGraphicFramePr>
          <p:nvPr>
            <p:extLst>
              <p:ext uri="{D42A27DB-BD31-4B8C-83A1-F6EECF244321}">
                <p14:modId xmlns:p14="http://schemas.microsoft.com/office/powerpoint/2010/main" val="2519126294"/>
              </p:ext>
            </p:extLst>
          </p:nvPr>
        </p:nvGraphicFramePr>
        <p:xfrm>
          <a:off x="4953000" y="3003971"/>
          <a:ext cx="3886200" cy="3779384"/>
        </p:xfrm>
        <a:graphic>
          <a:graphicData uri="http://schemas.openxmlformats.org/presentationml/2006/ole">
            <mc:AlternateContent xmlns:mc="http://schemas.openxmlformats.org/markup-compatibility/2006">
              <mc:Choice xmlns:v="urn:schemas-microsoft-com:vml" Requires="v">
                <p:oleObj spid="_x0000_s15471" name="Worksheet" r:id="rId5" imgW="6311900" imgH="5816600" progId="Excel.Sheet.12">
                  <p:embed/>
                </p:oleObj>
              </mc:Choice>
              <mc:Fallback>
                <p:oleObj name="Worksheet" r:id="rId5" imgW="6311900" imgH="581660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003971"/>
                        <a:ext cx="3886200" cy="3779384"/>
                      </a:xfrm>
                      <a:prstGeom prst="rect">
                        <a:avLst/>
                      </a:prstGeom>
                      <a:noFill/>
                      <a:ln>
                        <a:noFill/>
                      </a:ln>
                    </p:spPr>
                  </p:pic>
                </p:oleObj>
              </mc:Fallback>
            </mc:AlternateContent>
          </a:graphicData>
        </a:graphic>
      </p:graphicFrame>
      <p:sp>
        <p:nvSpPr>
          <p:cNvPr id="11271" name="Right Arrow 7"/>
          <p:cNvSpPr>
            <a:spLocks noChangeArrowheads="1"/>
          </p:cNvSpPr>
          <p:nvPr/>
        </p:nvSpPr>
        <p:spPr bwMode="auto">
          <a:xfrm>
            <a:off x="4267200" y="4114800"/>
            <a:ext cx="609600" cy="1219200"/>
          </a:xfrm>
          <a:prstGeom prst="rightArrow">
            <a:avLst>
              <a:gd name="adj1" fmla="val 50000"/>
              <a:gd name="adj2" fmla="val 50000"/>
            </a:avLst>
          </a:prstGeom>
          <a:solidFill>
            <a:schemeClr val="accent1"/>
          </a:solidFill>
          <a:ln w="12700">
            <a:solidFill>
              <a:schemeClr val="tx1"/>
            </a:solidFill>
            <a:round/>
            <a:headEnd/>
            <a:tailEnd/>
          </a:ln>
        </p:spPr>
        <p:txBody>
          <a:bodyPr wrap="none"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1D5CD492-2BC6-F348-9965-EC1D86DF57A8}" type="slidenum">
              <a:rPr lang="en-US" smtClean="0"/>
              <a:t>31</a:t>
            </a:fld>
            <a:endParaRPr lang="en-US"/>
          </a:p>
        </p:txBody>
      </p:sp>
    </p:spTree>
    <p:extLst>
      <p:ext uri="{BB962C8B-B14F-4D97-AF65-F5344CB8AC3E}">
        <p14:creationId xmlns:p14="http://schemas.microsoft.com/office/powerpoint/2010/main" val="170026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2"/>
          <p:cNvSpPr>
            <a:spLocks noGrp="1"/>
          </p:cNvSpPr>
          <p:nvPr>
            <p:ph idx="1"/>
          </p:nvPr>
        </p:nvSpPr>
        <p:spPr>
          <a:xfrm>
            <a:off x="583163" y="1778000"/>
            <a:ext cx="3733800" cy="4851400"/>
          </a:xfrm>
        </p:spPr>
        <p:txBody>
          <a:bodyPr/>
          <a:lstStyle/>
          <a:p>
            <a:r>
              <a:rPr lang="en-US" altLang="en-US" sz="2800" dirty="0" smtClean="0"/>
              <a:t>Normalize by DCG of the ideal ranking:</a:t>
            </a:r>
          </a:p>
          <a:p>
            <a:endParaRPr lang="en-US" altLang="en-US" sz="2800" b="1" dirty="0" smtClean="0"/>
          </a:p>
          <a:p>
            <a:endParaRPr lang="en-US" altLang="en-US" sz="2800" b="1" dirty="0" smtClean="0"/>
          </a:p>
          <a:p>
            <a:r>
              <a:rPr lang="en-US" altLang="en-US" sz="2800" dirty="0" smtClean="0"/>
              <a:t>NDCG ≤ 1 at all ranks</a:t>
            </a:r>
          </a:p>
          <a:p>
            <a:r>
              <a:rPr lang="en-US" altLang="en-US" sz="2800" dirty="0" smtClean="0"/>
              <a:t>NDCG is comparable across different queries</a:t>
            </a:r>
          </a:p>
        </p:txBody>
      </p:sp>
      <p:pic>
        <p:nvPicPr>
          <p:cNvPr id="12294" name="Picture 4"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29865"/>
            <a:ext cx="32845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0" name="Object 5"/>
          <p:cNvGraphicFramePr>
            <a:graphicFrameLocks noChangeAspect="1"/>
          </p:cNvGraphicFramePr>
          <p:nvPr>
            <p:extLst>
              <p:ext uri="{D42A27DB-BD31-4B8C-83A1-F6EECF244321}">
                <p14:modId xmlns:p14="http://schemas.microsoft.com/office/powerpoint/2010/main" val="2320044679"/>
              </p:ext>
            </p:extLst>
          </p:nvPr>
        </p:nvGraphicFramePr>
        <p:xfrm>
          <a:off x="4572000" y="1524000"/>
          <a:ext cx="4200525" cy="4876800"/>
        </p:xfrm>
        <a:graphic>
          <a:graphicData uri="http://schemas.openxmlformats.org/presentationml/2006/ole">
            <mc:AlternateContent xmlns:mc="http://schemas.openxmlformats.org/markup-compatibility/2006">
              <mc:Choice xmlns:v="urn:schemas-microsoft-com:vml" Requires="v">
                <p:oleObj spid="_x0000_s16440" name="Worksheet" r:id="rId4" imgW="4711700" imgH="5816600" progId="Excel.Sheet.12">
                  <p:embed/>
                </p:oleObj>
              </mc:Choice>
              <mc:Fallback>
                <p:oleObj name="Worksheet" r:id="rId4" imgW="4711700" imgH="58166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24000"/>
                        <a:ext cx="4200525" cy="4876800"/>
                      </a:xfrm>
                      <a:prstGeom prst="rect">
                        <a:avLst/>
                      </a:prstGeom>
                      <a:noFill/>
                      <a:ln>
                        <a:noFill/>
                      </a:ln>
                    </p:spPr>
                  </p:pic>
                </p:oleObj>
              </mc:Fallback>
            </mc:AlternateContent>
          </a:graphicData>
        </a:graphic>
      </p:graphicFrame>
      <p:sp>
        <p:nvSpPr>
          <p:cNvPr id="8" name="Title 1"/>
          <p:cNvSpPr txBox="1">
            <a:spLocks/>
          </p:cNvSpPr>
          <p:nvPr/>
        </p:nvSpPr>
        <p:spPr>
          <a:xfrm>
            <a:off x="447091" y="623303"/>
            <a:ext cx="8630817" cy="7482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en-US" sz="3200" smtClean="0"/>
              <a:t>Normalized Discounted Cumulative Gain (NDCG)</a:t>
            </a:r>
            <a:endParaRPr lang="en-US" altLang="en-US" sz="3200" dirty="0" smtClean="0"/>
          </a:p>
        </p:txBody>
      </p:sp>
      <p:sp>
        <p:nvSpPr>
          <p:cNvPr id="2" name="Slide Number Placeholder 1"/>
          <p:cNvSpPr>
            <a:spLocks noGrp="1"/>
          </p:cNvSpPr>
          <p:nvPr>
            <p:ph type="sldNum" sz="quarter" idx="12"/>
          </p:nvPr>
        </p:nvSpPr>
        <p:spPr/>
        <p:txBody>
          <a:bodyPr/>
          <a:lstStyle/>
          <a:p>
            <a:fld id="{1D5CD492-2BC6-F348-9965-EC1D86DF57A8}" type="slidenum">
              <a:rPr lang="en-US" smtClean="0"/>
              <a:t>32</a:t>
            </a:fld>
            <a:endParaRPr lang="en-US"/>
          </a:p>
        </p:txBody>
      </p:sp>
    </p:spTree>
    <p:extLst>
      <p:ext uri="{BB962C8B-B14F-4D97-AF65-F5344CB8AC3E}">
        <p14:creationId xmlns:p14="http://schemas.microsoft.com/office/powerpoint/2010/main" val="1341859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nchor="ctr"/>
          <a:lstStyle/>
          <a:p>
            <a:pPr eaLnBrk="1" hangingPunct="1"/>
            <a:r>
              <a:rPr lang="en-US" altLang="zh-CN" dirty="0" smtClean="0">
                <a:ea typeface="SimSun" panose="02010600030101010101" pitchFamily="2" charset="-122"/>
              </a:rPr>
              <a:t>NDCG Example</a:t>
            </a:r>
          </a:p>
        </p:txBody>
      </p:sp>
      <p:sp>
        <p:nvSpPr>
          <p:cNvPr id="51204" name="Content Placeholder 2"/>
          <p:cNvSpPr>
            <a:spLocks noGrp="1"/>
          </p:cNvSpPr>
          <p:nvPr>
            <p:ph idx="4294967295"/>
          </p:nvPr>
        </p:nvSpPr>
        <p:spPr/>
        <p:txBody>
          <a:bodyPr>
            <a:normAutofit/>
          </a:bodyPr>
          <a:lstStyle/>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Documents ordered by ranking algorithm</a:t>
            </a:r>
          </a:p>
          <a:p>
            <a:pPr lvl="1"/>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D1, D2, D3</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 D4</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D5, D6</a:t>
            </a:r>
            <a:endParaRPr lang="en-US" altLang="zh-CN" sz="2500" dirty="0" smtClean="0">
              <a:latin typeface="Times New Roman" panose="02020603050405020304" pitchFamily="18" charset="0"/>
              <a:ea typeface="SimSun" panose="02010600030101010101" pitchFamily="2" charset="-122"/>
              <a:cs typeface="Times New Roman" panose="02020603050405020304" pitchFamily="18" charset="0"/>
            </a:endParaRP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The user provides following relevance score</a:t>
            </a:r>
          </a:p>
          <a:p>
            <a:pPr lvl="1"/>
            <a:r>
              <a:rPr lang="en-US" altLang="zh-CN" sz="2500" dirty="0" smtClean="0">
                <a:latin typeface="Times New Roman" panose="02020603050405020304" pitchFamily="18" charset="0"/>
                <a:ea typeface="SimSun" panose="02010600030101010101" pitchFamily="2" charset="-122"/>
                <a:cs typeface="Times New Roman" panose="02020603050405020304" pitchFamily="18" charset="0"/>
              </a:rPr>
              <a:t>3,2,3,0,1,2</a:t>
            </a:r>
          </a:p>
          <a:p>
            <a:pPr lvl="1"/>
            <a:endParaRPr lang="en-US" altLang="zh-CN" sz="2500" dirty="0" smtClean="0">
              <a:latin typeface="Times New Roman" panose="02020603050405020304" pitchFamily="18" charset="0"/>
              <a:ea typeface="SimSun" panose="02010600030101010101" pitchFamily="2" charset="-122"/>
              <a:cs typeface="Times New Roman" panose="02020603050405020304" pitchFamily="18" charset="0"/>
            </a:endParaRPr>
          </a:p>
          <a:p>
            <a:pPr lvl="2">
              <a:buNone/>
            </a:pPr>
            <a:r>
              <a:rPr lang="en-US" sz="2800" dirty="0" smtClean="0">
                <a:latin typeface="Times New Roman" panose="02020603050405020304" pitchFamily="18" charset="0"/>
                <a:ea typeface="SimSun" panose="02010600030101010101" pitchFamily="2" charset="-122"/>
                <a:cs typeface="Times New Roman" panose="02020603050405020304" pitchFamily="18" charset="0"/>
              </a:rPr>
              <a:t>\</a:t>
            </a:r>
          </a:p>
          <a:p>
            <a:pPr marL="228600" lvl="2" indent="-228600"/>
            <a:r>
              <a:rPr lang="en-US" sz="2400" dirty="0" smtClean="0">
                <a:latin typeface="Times New Roman" panose="02020603050405020304" pitchFamily="18" charset="0"/>
                <a:cs typeface="Times New Roman" panose="02020603050405020304" pitchFamily="18" charset="0"/>
              </a:rPr>
              <a:t>Changing </a:t>
            </a:r>
            <a:r>
              <a:rPr lang="en-US" sz="2400" dirty="0">
                <a:latin typeface="Times New Roman" panose="02020603050405020304" pitchFamily="18" charset="0"/>
                <a:cs typeface="Times New Roman" panose="02020603050405020304" pitchFamily="18" charset="0"/>
              </a:rPr>
              <a:t>the order of any two documents does not affect the CG measure. If </a:t>
            </a:r>
            <a:r>
              <a:rPr lang="en-US" sz="2400" dirty="0" smtClean="0">
                <a:latin typeface="Times New Roman" panose="02020603050405020304" pitchFamily="18" charset="0"/>
                <a:cs typeface="Times New Roman" panose="02020603050405020304" pitchFamily="18" charset="0"/>
              </a:rPr>
              <a:t>D3 and D4 are </a:t>
            </a:r>
            <a:r>
              <a:rPr lang="en-US" sz="2400" dirty="0">
                <a:latin typeface="Times New Roman" panose="02020603050405020304" pitchFamily="18" charset="0"/>
                <a:cs typeface="Times New Roman" panose="02020603050405020304" pitchFamily="18" charset="0"/>
              </a:rPr>
              <a:t>switched, the CG remains the same, 11. </a:t>
            </a:r>
            <a:endPar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33</a:t>
            </a:fld>
            <a:endParaRPr lang="en-GB" dirty="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3624263"/>
            <a:ext cx="3822726"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898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nchor="ctr"/>
          <a:lstStyle/>
          <a:p>
            <a:pPr eaLnBrk="1" hangingPunct="1"/>
            <a:r>
              <a:rPr lang="en-US" altLang="zh-CN" dirty="0" smtClean="0">
                <a:ea typeface="SimSun" panose="02010600030101010101" pitchFamily="2" charset="-122"/>
              </a:rPr>
              <a:t>NDCG Example</a:t>
            </a:r>
          </a:p>
        </p:txBody>
      </p:sp>
      <p:sp>
        <p:nvSpPr>
          <p:cNvPr id="51204" name="Content Placeholder 2"/>
          <p:cNvSpPr>
            <a:spLocks noGrp="1"/>
          </p:cNvSpPr>
          <p:nvPr>
            <p:ph idx="4294967295"/>
          </p:nvPr>
        </p:nvSpPr>
        <p:spPr>
          <a:xfrm>
            <a:off x="628650" y="1552575"/>
            <a:ext cx="7886700" cy="4624388"/>
          </a:xfrm>
        </p:spPr>
        <p:txBody>
          <a:bodyPr>
            <a:normAutofit/>
          </a:bodyPr>
          <a:lstStyle/>
          <a:p>
            <a:r>
              <a:rPr lang="en-US" sz="2400" dirty="0">
                <a:latin typeface="Times New Roman" panose="02020603050405020304" pitchFamily="18" charset="0"/>
                <a:cs typeface="Times New Roman" panose="02020603050405020304" pitchFamily="18" charset="0"/>
              </a:rPr>
              <a:t>DCG is used to emphasize highly relevant documents appearing early in the result list. Using the logarithmic scale for reduction, the DCG for each result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Now D3 and D4 are </a:t>
            </a:r>
            <a:r>
              <a:rPr lang="en-US" sz="2400" dirty="0">
                <a:latin typeface="Times New Roman" panose="02020603050405020304" pitchFamily="18" charset="0"/>
                <a:cs typeface="Times New Roman" panose="02020603050405020304" pitchFamily="18" charset="0"/>
              </a:rPr>
              <a:t>switched, results in a reduced DCG because a less relevant document is placed higher in the ranking; that is, a more relevant document is discounted more by being placed in a lower rank</a:t>
            </a:r>
            <a:r>
              <a:rPr lang="en-US" sz="2400" dirty="0" smtClean="0">
                <a:latin typeface="Times New Roman" panose="02020603050405020304" pitchFamily="18" charset="0"/>
                <a:cs typeface="Times New Roman" panose="02020603050405020304" pitchFamily="18" charset="0"/>
              </a:rPr>
              <a:t>.</a:t>
            </a:r>
          </a:p>
          <a:p>
            <a:pPr marL="228600" lvl="2" indent="-228600"/>
            <a:r>
              <a:rPr lang="en-US" sz="2400" dirty="0">
                <a:latin typeface="Times New Roman" panose="02020603050405020304" pitchFamily="18" charset="0"/>
                <a:cs typeface="Times New Roman" panose="02020603050405020304" pitchFamily="18" charset="0"/>
              </a:rPr>
              <a:t>To normalize DCG values, an ideal ordering for the given query is needed. For this example, that ordering would be the monotonically decreasing sort of the relevance judgments provided by the experiment </a:t>
            </a:r>
            <a:r>
              <a:rPr lang="en-US" sz="2400" dirty="0" smtClean="0">
                <a:latin typeface="Times New Roman" panose="02020603050405020304" pitchFamily="18" charset="0"/>
                <a:cs typeface="Times New Roman" panose="02020603050405020304" pitchFamily="18" charset="0"/>
              </a:rPr>
              <a:t>participant</a:t>
            </a:r>
          </a:p>
          <a:p>
            <a:pPr marL="571500" lvl="3" indent="-228600"/>
            <a:r>
              <a:rPr lang="en-US" sz="2000" dirty="0">
                <a:latin typeface="Times New Roman" panose="02020603050405020304" pitchFamily="18" charset="0"/>
                <a:cs typeface="Times New Roman" panose="02020603050405020304" pitchFamily="18" charset="0"/>
              </a:rPr>
              <a:t>3,3,2,2,1,0</a:t>
            </a:r>
          </a:p>
          <a:p>
            <a:pPr marL="342900" lvl="3" indent="0">
              <a:buNone/>
            </a:pPr>
            <a:endParaRPr lang="en-US" sz="2250" dirty="0">
              <a:latin typeface="Times New Roman" panose="02020603050405020304" pitchFamily="18" charset="0"/>
              <a:cs typeface="Times New Roman" panose="02020603050405020304" pitchFamily="18" charset="0"/>
            </a:endParaRPr>
          </a:p>
          <a:p>
            <a:pPr marL="228600" lvl="2" indent="-228600"/>
            <a:endParaRPr lang="en-US" altLang="zh-CN" sz="2600" dirty="0" smtClean="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34</a:t>
            </a:fld>
            <a:endParaRPr lang="en-GB" dirty="0"/>
          </a:p>
        </p:txBody>
      </p:sp>
    </p:spTree>
    <p:extLst>
      <p:ext uri="{BB962C8B-B14F-4D97-AF65-F5344CB8AC3E}">
        <p14:creationId xmlns:p14="http://schemas.microsoft.com/office/powerpoint/2010/main" val="417785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a:xfrm>
            <a:off x="457200" y="619125"/>
            <a:ext cx="7886700" cy="823914"/>
          </a:xfrm>
        </p:spPr>
        <p:txBody>
          <a:bodyPr anchor="ctr"/>
          <a:lstStyle/>
          <a:p>
            <a:pPr eaLnBrk="1" hangingPunct="1"/>
            <a:r>
              <a:rPr lang="en-US" altLang="zh-CN" dirty="0" smtClean="0">
                <a:ea typeface="SimSun" panose="02010600030101010101" pitchFamily="2" charset="-122"/>
              </a:rPr>
              <a:t>Focusing on Top Documents</a:t>
            </a:r>
          </a:p>
        </p:txBody>
      </p:sp>
      <p:sp>
        <p:nvSpPr>
          <p:cNvPr id="46084" name="Content Placeholder 2"/>
          <p:cNvSpPr>
            <a:spLocks noGrp="1"/>
          </p:cNvSpPr>
          <p:nvPr>
            <p:ph idx="4294967295"/>
          </p:nvPr>
        </p:nvSpPr>
        <p:spPr>
          <a:xfrm>
            <a:off x="457200" y="1752600"/>
            <a:ext cx="8229600" cy="3733800"/>
          </a:xfrm>
        </p:spPr>
        <p:txBody>
          <a:bodyPr>
            <a:normAutofit/>
          </a:bodyPr>
          <a:lstStyle/>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Users tend to look at only the top part of the ranked result list to find relevant documents</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Some search tasks have only one relevant document</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e.g., navigational search, question answering</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Recall not appropriate</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instead need to measure how well the search engine does at retrieving relevant documents at very high ranks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35</a:t>
            </a:fld>
            <a:endParaRPr lang="en-GB" dirty="0"/>
          </a:p>
        </p:txBody>
      </p:sp>
    </p:spTree>
    <p:extLst>
      <p:ext uri="{BB962C8B-B14F-4D97-AF65-F5344CB8AC3E}">
        <p14:creationId xmlns:p14="http://schemas.microsoft.com/office/powerpoint/2010/main" val="303326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a:xfrm>
            <a:off x="457200" y="400050"/>
            <a:ext cx="7886700" cy="1014414"/>
          </a:xfrm>
        </p:spPr>
        <p:txBody>
          <a:bodyPr anchor="ctr"/>
          <a:lstStyle/>
          <a:p>
            <a:pPr eaLnBrk="1" hangingPunct="1"/>
            <a:r>
              <a:rPr lang="en-US" altLang="zh-CN" dirty="0" smtClean="0">
                <a:ea typeface="SimSun" panose="02010600030101010101" pitchFamily="2" charset="-122"/>
              </a:rPr>
              <a:t>Focusing on Top Documents</a:t>
            </a:r>
          </a:p>
        </p:txBody>
      </p:sp>
      <p:sp>
        <p:nvSpPr>
          <p:cNvPr id="3" name="Content Placeholder 2"/>
          <p:cNvSpPr>
            <a:spLocks noGrp="1"/>
          </p:cNvSpPr>
          <p:nvPr>
            <p:ph idx="4294967295"/>
          </p:nvPr>
        </p:nvSpPr>
        <p:spPr>
          <a:xfrm>
            <a:off x="457200" y="1752600"/>
            <a:ext cx="8229600" cy="3562350"/>
          </a:xfrm>
        </p:spPr>
        <p:txBody>
          <a:bodyPr>
            <a:normAutofit/>
          </a:bodyPr>
          <a:lstStyle/>
          <a:p>
            <a:pPr eaLnBrk="1" hangingPunct="1">
              <a:lnSpc>
                <a:spcPct val="90000"/>
              </a:lnSpc>
            </a:pPr>
            <a:r>
              <a:rPr lang="en-US" altLang="zh-CN" sz="2400" dirty="0" smtClean="0">
                <a:ea typeface="SimSun" panose="02010600030101010101" pitchFamily="2" charset="-122"/>
              </a:rPr>
              <a:t>Precision at Rank R</a:t>
            </a:r>
          </a:p>
          <a:p>
            <a:pPr lvl="1" eaLnBrk="1" hangingPunct="1">
              <a:lnSpc>
                <a:spcPct val="90000"/>
              </a:lnSpc>
            </a:pPr>
            <a:r>
              <a:rPr lang="en-US" altLang="zh-CN" sz="2000" dirty="0" smtClean="0">
                <a:ea typeface="SimSun" panose="02010600030101010101" pitchFamily="2" charset="-122"/>
              </a:rPr>
              <a:t>R typically 5, 10, 20</a:t>
            </a:r>
          </a:p>
          <a:p>
            <a:pPr lvl="1" eaLnBrk="1" hangingPunct="1">
              <a:lnSpc>
                <a:spcPct val="90000"/>
              </a:lnSpc>
            </a:pPr>
            <a:r>
              <a:rPr lang="en-US" altLang="zh-CN" sz="2000" dirty="0" smtClean="0">
                <a:ea typeface="SimSun" panose="02010600030101010101" pitchFamily="2" charset="-122"/>
              </a:rPr>
              <a:t>easy to compute, average, understand</a:t>
            </a:r>
          </a:p>
          <a:p>
            <a:pPr lvl="1" eaLnBrk="1" hangingPunct="1">
              <a:lnSpc>
                <a:spcPct val="90000"/>
              </a:lnSpc>
            </a:pPr>
            <a:r>
              <a:rPr lang="en-US" altLang="zh-CN" sz="2000" dirty="0" smtClean="0">
                <a:ea typeface="SimSun" panose="02010600030101010101" pitchFamily="2" charset="-122"/>
              </a:rPr>
              <a:t>not sensitive to rank positions less than R</a:t>
            </a:r>
          </a:p>
          <a:p>
            <a:pPr eaLnBrk="1" hangingPunct="1">
              <a:lnSpc>
                <a:spcPct val="90000"/>
              </a:lnSpc>
            </a:pPr>
            <a:r>
              <a:rPr lang="en-US" altLang="zh-CN" sz="2400" dirty="0" smtClean="0">
                <a:ea typeface="SimSun" panose="02010600030101010101" pitchFamily="2" charset="-122"/>
              </a:rPr>
              <a:t>Reciprocal Rank</a:t>
            </a:r>
          </a:p>
          <a:p>
            <a:pPr lvl="1" eaLnBrk="1" hangingPunct="1">
              <a:lnSpc>
                <a:spcPct val="90000"/>
              </a:lnSpc>
            </a:pPr>
            <a:r>
              <a:rPr lang="en-US" altLang="zh-CN" sz="2000" dirty="0" smtClean="0">
                <a:ea typeface="SimSun" panose="02010600030101010101" pitchFamily="2" charset="-122"/>
              </a:rPr>
              <a:t>reciprocal of the rank at which the </a:t>
            </a:r>
            <a:r>
              <a:rPr lang="en-US" altLang="zh-CN" sz="2000" b="1" i="1" dirty="0" smtClean="0">
                <a:solidFill>
                  <a:srgbClr val="FF0000"/>
                </a:solidFill>
                <a:ea typeface="SimSun" panose="02010600030101010101" pitchFamily="2" charset="-122"/>
              </a:rPr>
              <a:t>first</a:t>
            </a:r>
            <a:r>
              <a:rPr lang="en-US" altLang="zh-CN" sz="2000" dirty="0" smtClean="0">
                <a:ea typeface="SimSun" panose="02010600030101010101" pitchFamily="2" charset="-122"/>
              </a:rPr>
              <a:t> relevant document is retrieved</a:t>
            </a:r>
          </a:p>
          <a:p>
            <a:pPr lvl="1" eaLnBrk="1" hangingPunct="1">
              <a:lnSpc>
                <a:spcPct val="90000"/>
              </a:lnSpc>
            </a:pPr>
            <a:r>
              <a:rPr lang="en-US" altLang="zh-CN" sz="2000" i="1" dirty="0" smtClean="0">
                <a:ea typeface="SimSun" panose="02010600030101010101" pitchFamily="2" charset="-122"/>
              </a:rPr>
              <a:t>Mean Reciprocal Rank (MRR) </a:t>
            </a:r>
            <a:r>
              <a:rPr lang="en-US" altLang="zh-CN" sz="2000" dirty="0" smtClean="0">
                <a:ea typeface="SimSun" panose="02010600030101010101" pitchFamily="2" charset="-122"/>
              </a:rPr>
              <a:t>is the average of the reciprocal ranks over a set of queries</a:t>
            </a:r>
          </a:p>
          <a:p>
            <a:pPr lvl="1" eaLnBrk="1" hangingPunct="1">
              <a:lnSpc>
                <a:spcPct val="90000"/>
              </a:lnSpc>
            </a:pPr>
            <a:r>
              <a:rPr lang="en-US" altLang="zh-CN" sz="2000" dirty="0" smtClean="0">
                <a:ea typeface="SimSun" panose="02010600030101010101" pitchFamily="2" charset="-122"/>
              </a:rPr>
              <a:t>very sensitive to rank position</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36</a:t>
            </a:fld>
            <a:endParaRPr lang="en-GB" dirty="0"/>
          </a:p>
        </p:txBody>
      </p:sp>
    </p:spTree>
    <p:extLst>
      <p:ext uri="{BB962C8B-B14F-4D97-AF65-F5344CB8AC3E}">
        <p14:creationId xmlns:p14="http://schemas.microsoft.com/office/powerpoint/2010/main" val="335501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026"/>
          <p:cNvSpPr>
            <a:spLocks noGrp="1" noChangeArrowheads="1"/>
          </p:cNvSpPr>
          <p:nvPr>
            <p:ph type="title"/>
          </p:nvPr>
        </p:nvSpPr>
        <p:spPr>
          <a:xfrm>
            <a:off x="479360" y="750190"/>
            <a:ext cx="7886700" cy="626999"/>
          </a:xfrm>
        </p:spPr>
        <p:txBody>
          <a:bodyPr>
            <a:normAutofit/>
          </a:bodyPr>
          <a:lstStyle/>
          <a:p>
            <a:pPr eaLnBrk="1" hangingPunct="1"/>
            <a:r>
              <a:rPr lang="en-US" altLang="en-US" sz="3600" dirty="0" smtClean="0"/>
              <a:t>R- Precision</a:t>
            </a:r>
          </a:p>
        </p:txBody>
      </p:sp>
      <p:sp>
        <p:nvSpPr>
          <p:cNvPr id="6149" name="Rectangle 1027"/>
          <p:cNvSpPr>
            <a:spLocks noGrp="1" noChangeArrowheads="1"/>
          </p:cNvSpPr>
          <p:nvPr>
            <p:ph type="body" idx="1"/>
          </p:nvPr>
        </p:nvSpPr>
        <p:spPr/>
        <p:txBody>
          <a:bodyPr/>
          <a:lstStyle/>
          <a:p>
            <a:pPr eaLnBrk="1" hangingPunct="1"/>
            <a:r>
              <a:rPr lang="en-US" altLang="en-US" dirty="0" smtClean="0"/>
              <a:t>Precision at the R-</a:t>
            </a:r>
            <a:r>
              <a:rPr lang="en-US" altLang="en-US" dirty="0" err="1" smtClean="0"/>
              <a:t>th</a:t>
            </a:r>
            <a:r>
              <a:rPr lang="en-US" altLang="en-US" dirty="0" smtClean="0"/>
              <a:t> position in the ranking of results for a query that has R relevant documents.</a:t>
            </a:r>
          </a:p>
        </p:txBody>
      </p:sp>
      <p:graphicFrame>
        <p:nvGraphicFramePr>
          <p:cNvPr id="6146" name="Object 1028"/>
          <p:cNvGraphicFramePr>
            <a:graphicFrameLocks noChangeAspect="1"/>
          </p:cNvGraphicFramePr>
          <p:nvPr/>
        </p:nvGraphicFramePr>
        <p:xfrm>
          <a:off x="1295400" y="2971800"/>
          <a:ext cx="1619250" cy="3527425"/>
        </p:xfrm>
        <a:graphic>
          <a:graphicData uri="http://schemas.openxmlformats.org/presentationml/2006/ole">
            <mc:AlternateContent xmlns:mc="http://schemas.openxmlformats.org/markup-compatibility/2006">
              <mc:Choice xmlns:v="urn:schemas-microsoft-com:vml" Requires="v">
                <p:oleObj spid="_x0000_s22532" name="Worksheet" r:id="rId4" imgW="2247900" imgH="4876800" progId="Excel.Sheet.8">
                  <p:embed/>
                </p:oleObj>
              </mc:Choice>
              <mc:Fallback>
                <p:oleObj name="Worksheet" r:id="rId4" imgW="2247900" imgH="4876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971800"/>
                        <a:ext cx="1619250"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50" name="Rectangle 1029"/>
          <p:cNvSpPr>
            <a:spLocks noChangeArrowheads="1"/>
          </p:cNvSpPr>
          <p:nvPr/>
        </p:nvSpPr>
        <p:spPr bwMode="auto">
          <a:xfrm>
            <a:off x="3543300" y="2971800"/>
            <a:ext cx="335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r>
              <a:rPr kumimoji="1" lang="en-US" altLang="zh-TW" sz="2400" i="0">
                <a:solidFill>
                  <a:srgbClr val="FF5050"/>
                </a:solidFill>
                <a:ea typeface="PMingLiU" panose="02020500000000000000" pitchFamily="18" charset="-120"/>
              </a:rPr>
              <a:t>R = # of relevant docs = 6</a:t>
            </a:r>
          </a:p>
        </p:txBody>
      </p:sp>
      <p:sp>
        <p:nvSpPr>
          <p:cNvPr id="6151" name="Line 1030"/>
          <p:cNvSpPr>
            <a:spLocks noChangeShapeType="1"/>
          </p:cNvSpPr>
          <p:nvPr/>
        </p:nvSpPr>
        <p:spPr bwMode="auto">
          <a:xfrm>
            <a:off x="1066800" y="4648200"/>
            <a:ext cx="2286000" cy="0"/>
          </a:xfrm>
          <a:prstGeom prst="line">
            <a:avLst/>
          </a:prstGeom>
          <a:noFill/>
          <a:ln w="57150">
            <a:solidFill>
              <a:srgbClr val="FF5050"/>
            </a:solidFill>
            <a:round/>
            <a:headEnd/>
            <a:tailEn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6152" name="Text Box 1031"/>
          <p:cNvSpPr txBox="1">
            <a:spLocks noChangeArrowheads="1"/>
          </p:cNvSpPr>
          <p:nvPr/>
        </p:nvSpPr>
        <p:spPr bwMode="auto">
          <a:xfrm>
            <a:off x="3581400" y="4267200"/>
            <a:ext cx="318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600" i="1">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600" i="1">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600" i="1">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600" i="1">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600" i="1">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1600" i="1">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2400" i="0">
                <a:solidFill>
                  <a:srgbClr val="0000CC"/>
                </a:solidFill>
              </a:rPr>
              <a:t>R-Precision = 4/6 = 0.67</a:t>
            </a:r>
          </a:p>
        </p:txBody>
      </p:sp>
      <p:sp>
        <p:nvSpPr>
          <p:cNvPr id="2" name="Slide Number Placeholder 1"/>
          <p:cNvSpPr>
            <a:spLocks noGrp="1"/>
          </p:cNvSpPr>
          <p:nvPr>
            <p:ph type="sldNum" sz="quarter" idx="12"/>
          </p:nvPr>
        </p:nvSpPr>
        <p:spPr/>
        <p:txBody>
          <a:bodyPr/>
          <a:lstStyle/>
          <a:p>
            <a:fld id="{1D5CD492-2BC6-F348-9965-EC1D86DF57A8}" type="slidenum">
              <a:rPr lang="en-US" smtClean="0"/>
              <a:t>37</a:t>
            </a:fld>
            <a:endParaRPr lang="en-US"/>
          </a:p>
        </p:txBody>
      </p:sp>
    </p:spTree>
    <p:extLst>
      <p:ext uri="{BB962C8B-B14F-4D97-AF65-F5344CB8AC3E}">
        <p14:creationId xmlns:p14="http://schemas.microsoft.com/office/powerpoint/2010/main" val="180956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466725" y="666750"/>
            <a:ext cx="8048625" cy="738189"/>
          </a:xfrm>
        </p:spPr>
        <p:txBody>
          <a:bodyPr/>
          <a:lstStyle/>
          <a:p>
            <a:r>
              <a:rPr lang="en-US" altLang="zh-CN" sz="3600" dirty="0">
                <a:ea typeface="SimSun" panose="02010600030101010101" pitchFamily="2" charset="-122"/>
              </a:rPr>
              <a:t>Mean Reciprocal Rank (MRR)</a:t>
            </a:r>
            <a:endParaRPr lang="en-US" altLang="zh-CN" dirty="0" smtClean="0">
              <a:ea typeface="SimSun" panose="02010600030101010101" pitchFamily="2" charset="-122"/>
            </a:endParaRPr>
          </a:p>
        </p:txBody>
      </p:sp>
      <p:pic>
        <p:nvPicPr>
          <p:cNvPr id="48132" name="Picture 3" descr="C:\Users\croft\Desktop\chap8-2.tif"/>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2335213"/>
            <a:ext cx="5257800" cy="3227387"/>
          </a:xfrm>
          <a:noFill/>
        </p:spPr>
      </p:pic>
      <p:sp>
        <p:nvSpPr>
          <p:cNvPr id="48133" name="Text Box 5"/>
          <p:cNvSpPr txBox="1">
            <a:spLocks noChangeArrowheads="1"/>
          </p:cNvSpPr>
          <p:nvPr/>
        </p:nvSpPr>
        <p:spPr bwMode="auto">
          <a:xfrm>
            <a:off x="6019800" y="32908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rPr>
              <a:t>RR = 1/1 = 1</a:t>
            </a:r>
          </a:p>
        </p:txBody>
      </p:sp>
      <p:sp>
        <p:nvSpPr>
          <p:cNvPr id="48134" name="Text Box 6"/>
          <p:cNvSpPr txBox="1">
            <a:spLocks noChangeArrowheads="1"/>
          </p:cNvSpPr>
          <p:nvPr/>
        </p:nvSpPr>
        <p:spPr bwMode="auto">
          <a:xfrm>
            <a:off x="6096000" y="44338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rPr>
              <a:t>RR = 1/2 = 0.5</a:t>
            </a:r>
          </a:p>
        </p:txBody>
      </p:sp>
      <p:sp>
        <p:nvSpPr>
          <p:cNvPr id="48135" name="Text Box 7"/>
          <p:cNvSpPr txBox="1">
            <a:spLocks noChangeArrowheads="1"/>
          </p:cNvSpPr>
          <p:nvPr/>
        </p:nvSpPr>
        <p:spPr bwMode="auto">
          <a:xfrm>
            <a:off x="4953000" y="5576888"/>
            <a:ext cx="373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rPr>
              <a:t>MRR = (1+0.5)/2 = 0.75</a:t>
            </a:r>
          </a:p>
        </p:txBody>
      </p:sp>
      <p:sp>
        <p:nvSpPr>
          <p:cNvPr id="48136" name="Rectangle 6"/>
          <p:cNvSpPr>
            <a:spLocks noChangeArrowheads="1"/>
          </p:cNvSpPr>
          <p:nvPr/>
        </p:nvSpPr>
        <p:spPr bwMode="auto">
          <a:xfrm>
            <a:off x="1828800" y="3048000"/>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48137" name="Rectangle 6"/>
          <p:cNvSpPr>
            <a:spLocks noChangeArrowheads="1"/>
          </p:cNvSpPr>
          <p:nvPr/>
        </p:nvSpPr>
        <p:spPr bwMode="auto">
          <a:xfrm>
            <a:off x="2179638" y="4283075"/>
            <a:ext cx="3810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 name="Slide Number Placeholder 1"/>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306821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a:xfrm>
            <a:off x="457200" y="704850"/>
            <a:ext cx="7886700" cy="709614"/>
          </a:xfrm>
        </p:spPr>
        <p:txBody>
          <a:bodyPr anchor="ctr"/>
          <a:lstStyle/>
          <a:p>
            <a:pPr eaLnBrk="1" hangingPunct="1"/>
            <a:r>
              <a:rPr lang="en-US" altLang="zh-CN" dirty="0" smtClean="0">
                <a:ea typeface="SimSun" panose="02010600030101010101" pitchFamily="2" charset="-122"/>
              </a:rPr>
              <a:t>Significance Tests</a:t>
            </a:r>
          </a:p>
        </p:txBody>
      </p:sp>
      <p:sp>
        <p:nvSpPr>
          <p:cNvPr id="53252" name="Content Placeholder 2"/>
          <p:cNvSpPr>
            <a:spLocks noGrp="1"/>
          </p:cNvSpPr>
          <p:nvPr>
            <p:ph idx="4294967295"/>
          </p:nvPr>
        </p:nvSpPr>
        <p:spPr>
          <a:xfrm>
            <a:off x="457200" y="1828800"/>
            <a:ext cx="8229600" cy="4257675"/>
          </a:xfrm>
        </p:spPr>
        <p:txBody>
          <a:bodyPr>
            <a:normAutofit/>
          </a:bodyPr>
          <a:lstStyle/>
          <a:p>
            <a:pPr eaLnBrk="1" hangingPunct="1">
              <a:lnSpc>
                <a:spcPct val="90000"/>
              </a:lnSpc>
            </a:pP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Given the results from a number of queries, how can we conclude that ranking algorithm B is better than algorithm A?</a:t>
            </a:r>
          </a:p>
          <a:p>
            <a:pPr eaLnBrk="1" hangingPunct="1">
              <a:lnSpc>
                <a:spcPct val="90000"/>
              </a:lnSpc>
            </a:pPr>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A significance test </a:t>
            </a:r>
          </a:p>
          <a:p>
            <a:pPr lvl="1" eaLnBrk="1" hangingPunct="1">
              <a:lnSpc>
                <a:spcPct val="90000"/>
              </a:lnSpc>
            </a:pPr>
            <a:r>
              <a:rPr lang="en-US" altLang="zh-CN" sz="2400" b="1" i="1" dirty="0" smtClean="0">
                <a:latin typeface="Times New Roman" panose="02020603050405020304" pitchFamily="18" charset="0"/>
                <a:ea typeface="SimSun" panose="02010600030101010101" pitchFamily="2" charset="-122"/>
                <a:cs typeface="Times New Roman" panose="02020603050405020304" pitchFamily="18" charset="0"/>
              </a:rPr>
              <a:t>null hypothesis</a:t>
            </a:r>
            <a:r>
              <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no difference between A and B</a:t>
            </a:r>
          </a:p>
          <a:p>
            <a:pPr lvl="1" eaLnBrk="1" hangingPunct="1">
              <a:lnSpc>
                <a:spcPct val="90000"/>
              </a:lnSpc>
            </a:pPr>
            <a:r>
              <a:rPr lang="en-US" altLang="zh-CN" sz="2400" b="1" i="1" dirty="0" smtClean="0">
                <a:latin typeface="Times New Roman" panose="02020603050405020304" pitchFamily="18" charset="0"/>
                <a:ea typeface="SimSun" panose="02010600030101010101" pitchFamily="2" charset="-122"/>
                <a:cs typeface="Times New Roman" panose="02020603050405020304" pitchFamily="18" charset="0"/>
              </a:rPr>
              <a:t>alternative hypothesis</a:t>
            </a:r>
            <a:r>
              <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B is better than A</a:t>
            </a: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the </a:t>
            </a:r>
            <a:r>
              <a:rPr lang="en-US" altLang="zh-CN" sz="2400" i="1" dirty="0" smtClean="0">
                <a:latin typeface="Times New Roman" panose="02020603050405020304" pitchFamily="18" charset="0"/>
                <a:ea typeface="SimSun" panose="02010600030101010101" pitchFamily="2" charset="-122"/>
                <a:cs typeface="Times New Roman" panose="02020603050405020304" pitchFamily="18" charset="0"/>
              </a:rPr>
              <a:t>power</a:t>
            </a: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 of a test is the probability that the test will reject the null hypothesis correctly</a:t>
            </a:r>
          </a:p>
          <a:p>
            <a:pPr lvl="1" eaLnBrk="1" hangingPunct="1">
              <a:lnSpc>
                <a:spcPct val="90000"/>
              </a:lnSpc>
            </a:pPr>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increasing the number of queries in the experiment also increases power of test</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34097038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79360" y="709127"/>
            <a:ext cx="7886700" cy="690466"/>
          </a:xfrm>
        </p:spPr>
        <p:txBody>
          <a:bodyPr/>
          <a:lstStyle/>
          <a:p>
            <a:pPr eaLnBrk="1" hangingPunct="1"/>
            <a:r>
              <a:rPr lang="en-US" altLang="zh-TW" dirty="0" smtClean="0">
                <a:ea typeface="PMingLiU" panose="02020500000000000000" pitchFamily="18" charset="-120"/>
              </a:rPr>
              <a:t>Difficulties in Evaluating IR Systems</a:t>
            </a:r>
          </a:p>
        </p:txBody>
      </p:sp>
      <p:sp>
        <p:nvSpPr>
          <p:cNvPr id="28676" name="Rectangle 3"/>
          <p:cNvSpPr>
            <a:spLocks noGrp="1" noChangeArrowheads="1"/>
          </p:cNvSpPr>
          <p:nvPr>
            <p:ph type="body" idx="1"/>
          </p:nvPr>
        </p:nvSpPr>
        <p:spPr>
          <a:xfrm>
            <a:off x="571500" y="1473200"/>
            <a:ext cx="8013700" cy="4254500"/>
          </a:xfrm>
        </p:spPr>
        <p:txBody>
          <a:bodyPr/>
          <a:lstStyle/>
          <a:p>
            <a:pPr eaLnBrk="1" hangingPunct="1">
              <a:lnSpc>
                <a:spcPct val="90000"/>
              </a:lnSpc>
            </a:pPr>
            <a:r>
              <a:rPr lang="en-US" altLang="zh-TW" sz="2800" smtClean="0">
                <a:ea typeface="PMingLiU" panose="02020500000000000000" pitchFamily="18" charset="-120"/>
              </a:rPr>
              <a:t>Effectiveness is related to the </a:t>
            </a:r>
            <a:r>
              <a:rPr lang="en-US" altLang="zh-TW" sz="2800" b="1" i="1" smtClean="0">
                <a:solidFill>
                  <a:srgbClr val="FF0000"/>
                </a:solidFill>
                <a:ea typeface="PMingLiU" panose="02020500000000000000" pitchFamily="18" charset="-120"/>
              </a:rPr>
              <a:t>relevancy</a:t>
            </a:r>
            <a:r>
              <a:rPr lang="en-US" altLang="zh-TW" sz="2800" smtClean="0">
                <a:ea typeface="PMingLiU" panose="02020500000000000000" pitchFamily="18" charset="-120"/>
              </a:rPr>
              <a:t> of retrieved items.</a:t>
            </a:r>
          </a:p>
          <a:p>
            <a:pPr eaLnBrk="1" hangingPunct="1">
              <a:lnSpc>
                <a:spcPct val="90000"/>
              </a:lnSpc>
            </a:pPr>
            <a:r>
              <a:rPr lang="en-US" altLang="zh-TW" sz="2800" smtClean="0">
                <a:ea typeface="PMingLiU" panose="02020500000000000000" pitchFamily="18" charset="-120"/>
              </a:rPr>
              <a:t>Relevancy is not typically binary but continuous.</a:t>
            </a:r>
          </a:p>
          <a:p>
            <a:pPr eaLnBrk="1" hangingPunct="1">
              <a:lnSpc>
                <a:spcPct val="90000"/>
              </a:lnSpc>
            </a:pPr>
            <a:r>
              <a:rPr lang="en-US" altLang="zh-TW" sz="2800" smtClean="0">
                <a:ea typeface="PMingLiU" panose="02020500000000000000" pitchFamily="18" charset="-120"/>
              </a:rPr>
              <a:t>Even if relevancy is binary, it can be a difficult judgment to make.</a:t>
            </a:r>
          </a:p>
          <a:p>
            <a:pPr eaLnBrk="1" hangingPunct="1">
              <a:lnSpc>
                <a:spcPct val="90000"/>
              </a:lnSpc>
            </a:pPr>
            <a:r>
              <a:rPr lang="en-US" altLang="zh-TW" sz="2800" smtClean="0">
                <a:ea typeface="PMingLiU" panose="02020500000000000000" pitchFamily="18" charset="-120"/>
              </a:rPr>
              <a:t>Relevancy, from a human standpoint, is:</a:t>
            </a:r>
          </a:p>
          <a:p>
            <a:pPr lvl="1" eaLnBrk="1" hangingPunct="1">
              <a:lnSpc>
                <a:spcPct val="90000"/>
              </a:lnSpc>
            </a:pPr>
            <a:r>
              <a:rPr lang="en-US" altLang="zh-TW" sz="2400" smtClean="0">
                <a:ea typeface="PMingLiU" panose="02020500000000000000" pitchFamily="18" charset="-120"/>
              </a:rPr>
              <a:t>Subjective: Depends upon a specific user</a:t>
            </a:r>
            <a:r>
              <a:rPr lang="en-US" altLang="zh-TW" sz="2400" smtClean="0">
                <a:latin typeface="Arial" panose="020B0604020202020204" pitchFamily="34" charset="0"/>
                <a:ea typeface="PMingLiU" panose="02020500000000000000" pitchFamily="18" charset="-120"/>
              </a:rPr>
              <a:t>’</a:t>
            </a:r>
            <a:r>
              <a:rPr lang="en-US" altLang="zh-TW" sz="2400" smtClean="0">
                <a:ea typeface="PMingLiU" panose="02020500000000000000" pitchFamily="18" charset="-120"/>
              </a:rPr>
              <a:t>s judgment.</a:t>
            </a:r>
          </a:p>
          <a:p>
            <a:pPr lvl="1" eaLnBrk="1" hangingPunct="1">
              <a:lnSpc>
                <a:spcPct val="90000"/>
              </a:lnSpc>
            </a:pPr>
            <a:r>
              <a:rPr lang="en-US" altLang="zh-TW" sz="2400" smtClean="0">
                <a:ea typeface="PMingLiU" panose="02020500000000000000" pitchFamily="18" charset="-120"/>
              </a:rPr>
              <a:t>Situational: Relates to user</a:t>
            </a:r>
            <a:r>
              <a:rPr lang="en-US" altLang="zh-TW" sz="2400" smtClean="0">
                <a:latin typeface="Arial" panose="020B0604020202020204" pitchFamily="34" charset="0"/>
                <a:ea typeface="PMingLiU" panose="02020500000000000000" pitchFamily="18" charset="-120"/>
              </a:rPr>
              <a:t>’</a:t>
            </a:r>
            <a:r>
              <a:rPr lang="en-US" altLang="zh-TW" sz="2400" smtClean="0">
                <a:ea typeface="PMingLiU" panose="02020500000000000000" pitchFamily="18" charset="-120"/>
              </a:rPr>
              <a:t>s current needs.</a:t>
            </a:r>
          </a:p>
          <a:p>
            <a:pPr lvl="1" eaLnBrk="1" hangingPunct="1">
              <a:lnSpc>
                <a:spcPct val="90000"/>
              </a:lnSpc>
            </a:pPr>
            <a:r>
              <a:rPr lang="en-US" altLang="zh-TW" sz="2400" smtClean="0">
                <a:ea typeface="PMingLiU" panose="02020500000000000000" pitchFamily="18" charset="-120"/>
              </a:rPr>
              <a:t>Cognitive: Depends on human perception and behavior.</a:t>
            </a:r>
          </a:p>
          <a:p>
            <a:pPr lvl="1" eaLnBrk="1" hangingPunct="1">
              <a:lnSpc>
                <a:spcPct val="90000"/>
              </a:lnSpc>
            </a:pPr>
            <a:r>
              <a:rPr lang="en-US" altLang="zh-TW" sz="2400" smtClean="0">
                <a:ea typeface="PMingLiU" panose="02020500000000000000" pitchFamily="18" charset="-120"/>
              </a:rPr>
              <a:t>Dynamic: Changes over time.</a:t>
            </a:r>
          </a:p>
        </p:txBody>
      </p:sp>
      <p:sp>
        <p:nvSpPr>
          <p:cNvPr id="2" name="Slide Number Placeholder 1"/>
          <p:cNvSpPr>
            <a:spLocks noGrp="1"/>
          </p:cNvSpPr>
          <p:nvPr>
            <p:ph type="sldNum" sz="quarter" idx="12"/>
          </p:nvPr>
        </p:nvSpPr>
        <p:spPr/>
        <p:txBody>
          <a:bodyPr/>
          <a:lstStyle/>
          <a:p>
            <a:fld id="{1D5CD492-2BC6-F348-9965-EC1D86DF57A8}" type="slidenum">
              <a:rPr lang="en-US" smtClean="0"/>
              <a:t>4</a:t>
            </a:fld>
            <a:endParaRPr lang="en-US"/>
          </a:p>
        </p:txBody>
      </p:sp>
    </p:spTree>
    <p:extLst>
      <p:ext uri="{BB962C8B-B14F-4D97-AF65-F5344CB8AC3E}">
        <p14:creationId xmlns:p14="http://schemas.microsoft.com/office/powerpoint/2010/main" val="591729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Example Experimental Results</a:t>
            </a:r>
          </a:p>
        </p:txBody>
      </p:sp>
      <p:pic>
        <p:nvPicPr>
          <p:cNvPr id="54276" name="Picture 3" descr="TP_tmp.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31242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9"/>
          <p:cNvSpPr txBox="1">
            <a:spLocks noChangeArrowheads="1"/>
          </p:cNvSpPr>
          <p:nvPr/>
        </p:nvSpPr>
        <p:spPr bwMode="auto">
          <a:xfrm>
            <a:off x="457200" y="5410200"/>
            <a:ext cx="434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rPr>
              <a:t>Significance level: </a:t>
            </a:r>
            <a:r>
              <a:rPr lang="en-US" altLang="zh-CN" sz="2800">
                <a:ea typeface="SimSun" panose="02010600030101010101" pitchFamily="2" charset="-122"/>
                <a:sym typeface="Symbol" panose="05050102010706020507" pitchFamily="18" charset="2"/>
              </a:rPr>
              <a:t> = 0.05</a:t>
            </a:r>
          </a:p>
          <a:p>
            <a:pPr>
              <a:spcBef>
                <a:spcPct val="50000"/>
              </a:spcBef>
            </a:pPr>
            <a:r>
              <a:rPr lang="en-US" altLang="zh-CN" sz="2800">
                <a:ea typeface="SimSun" panose="02010600030101010101" pitchFamily="2" charset="-122"/>
                <a:sym typeface="Symbol" panose="05050102010706020507" pitchFamily="18" charset="2"/>
              </a:rPr>
              <a:t>Probability for B=A</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20234405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nchor="ctr"/>
          <a:lstStyle/>
          <a:p>
            <a:pPr eaLnBrk="1" hangingPunct="1"/>
            <a:r>
              <a:rPr lang="en-US" altLang="zh-CN" smtClean="0">
                <a:ea typeface="SimSun" panose="02010600030101010101" pitchFamily="2" charset="-122"/>
              </a:rPr>
              <a:t>Example Experimental Results</a:t>
            </a:r>
          </a:p>
        </p:txBody>
      </p:sp>
      <p:pic>
        <p:nvPicPr>
          <p:cNvPr id="55300" name="Picture 3" descr="TP_tmp.pn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29718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TP_tmp.pn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400800" y="2133600"/>
            <a:ext cx="2203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5"/>
          <p:cNvSpPr txBox="1">
            <a:spLocks noChangeArrowheads="1"/>
          </p:cNvSpPr>
          <p:nvPr/>
        </p:nvSpPr>
        <p:spPr bwMode="auto">
          <a:xfrm>
            <a:off x="4876800" y="21336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zh-CN" sz="2800">
                <a:ea typeface="SimSun" panose="02010600030101010101" pitchFamily="2" charset="-122"/>
              </a:rPr>
              <a:t>t-test</a:t>
            </a:r>
          </a:p>
        </p:txBody>
      </p:sp>
      <p:sp>
        <p:nvSpPr>
          <p:cNvPr id="55303" name="Text Box 8"/>
          <p:cNvSpPr txBox="1">
            <a:spLocks noChangeArrowheads="1"/>
          </p:cNvSpPr>
          <p:nvPr/>
        </p:nvSpPr>
        <p:spPr bwMode="auto">
          <a:xfrm>
            <a:off x="4143375" y="2895600"/>
            <a:ext cx="500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dirty="0">
                <a:ea typeface="SimSun" panose="02010600030101010101" pitchFamily="2" charset="-122"/>
              </a:rPr>
              <a:t>t = 2.33 p-value = </a:t>
            </a:r>
            <a:r>
              <a:rPr lang="en-US" altLang="zh-CN" sz="2800" dirty="0" smtClean="0">
                <a:ea typeface="SimSun" panose="02010600030101010101" pitchFamily="2" charset="-122"/>
              </a:rPr>
              <a:t>0.02 &lt; 0.05</a:t>
            </a:r>
            <a:endParaRPr lang="en-US" altLang="zh-CN" sz="2800" dirty="0">
              <a:ea typeface="SimSun" panose="02010600030101010101" pitchFamily="2" charset="-122"/>
            </a:endParaRPr>
          </a:p>
        </p:txBody>
      </p:sp>
      <p:sp>
        <p:nvSpPr>
          <p:cNvPr id="55304" name="Text Box 9"/>
          <p:cNvSpPr txBox="1">
            <a:spLocks noChangeArrowheads="1"/>
          </p:cNvSpPr>
          <p:nvPr/>
        </p:nvSpPr>
        <p:spPr bwMode="auto">
          <a:xfrm>
            <a:off x="457200" y="5410200"/>
            <a:ext cx="4343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rPr>
              <a:t>Significance level: </a:t>
            </a:r>
            <a:r>
              <a:rPr lang="en-US" altLang="zh-CN" sz="2800">
                <a:ea typeface="SimSun" panose="02010600030101010101" pitchFamily="2" charset="-122"/>
                <a:sym typeface="Symbol" panose="05050102010706020507" pitchFamily="18" charset="2"/>
              </a:rPr>
              <a:t> = 0.05</a:t>
            </a:r>
          </a:p>
          <a:p>
            <a:pPr>
              <a:spcBef>
                <a:spcPct val="50000"/>
              </a:spcBef>
            </a:pPr>
            <a:r>
              <a:rPr lang="en-US" altLang="zh-CN" sz="2800">
                <a:ea typeface="SimSun" panose="02010600030101010101" pitchFamily="2" charset="-122"/>
                <a:sym typeface="Symbol" panose="05050102010706020507" pitchFamily="18" charset="2"/>
              </a:rPr>
              <a:t>Probability for B=A</a:t>
            </a:r>
          </a:p>
        </p:txBody>
      </p:sp>
      <p:sp>
        <p:nvSpPr>
          <p:cNvPr id="55305" name="Text Box 10"/>
          <p:cNvSpPr txBox="1">
            <a:spLocks noChangeArrowheads="1"/>
          </p:cNvSpPr>
          <p:nvPr/>
        </p:nvSpPr>
        <p:spPr bwMode="auto">
          <a:xfrm>
            <a:off x="4876800" y="4662488"/>
            <a:ext cx="434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a:ea typeface="SimSun" panose="02010600030101010101" pitchFamily="2" charset="-122"/>
                <a:sym typeface="Wingdings" panose="05000000000000000000" pitchFamily="2" charset="2"/>
              </a:rPr>
              <a:t> B is better than A</a:t>
            </a:r>
            <a:endParaRPr lang="en-US" altLang="zh-CN" sz="2800">
              <a:ea typeface="SimSun" panose="02010600030101010101" pitchFamily="2" charset="-122"/>
              <a:sym typeface="Symbol" panose="05050102010706020507" pitchFamily="18" charset="2"/>
            </a:endParaRPr>
          </a:p>
        </p:txBody>
      </p:sp>
      <p:sp>
        <p:nvSpPr>
          <p:cNvPr id="55306" name="Text Box 8"/>
          <p:cNvSpPr txBox="1">
            <a:spLocks noChangeArrowheads="1"/>
          </p:cNvSpPr>
          <p:nvPr/>
        </p:nvSpPr>
        <p:spPr bwMode="auto">
          <a:xfrm>
            <a:off x="4229100" y="3543300"/>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zh-CN" sz="2800" dirty="0">
                <a:ea typeface="SimSun" panose="02010600030101010101" pitchFamily="2" charset="-122"/>
              </a:rPr>
              <a:t>Probability for B=A is </a:t>
            </a:r>
            <a:r>
              <a:rPr lang="en-US" altLang="zh-CN" sz="2800" dirty="0" smtClean="0">
                <a:ea typeface="SimSun" panose="02010600030101010101" pitchFamily="2" charset="-122"/>
              </a:rPr>
              <a:t>0.02</a:t>
            </a:r>
          </a:p>
          <a:p>
            <a:pPr>
              <a:spcBef>
                <a:spcPct val="50000"/>
              </a:spcBef>
            </a:pPr>
            <a:r>
              <a:rPr lang="en-US" altLang="zh-CN" sz="2800" dirty="0" smtClean="0">
                <a:ea typeface="SimSun" panose="02010600030101010101" pitchFamily="2" charset="-122"/>
              </a:rPr>
              <a:t>Reject null hypothesis</a:t>
            </a:r>
            <a:endParaRPr lang="en-US" altLang="zh-CN" sz="2800" dirty="0">
              <a:ea typeface="SimSun" panose="02010600030101010101" pitchFamily="2" charset="-122"/>
            </a:endParaRPr>
          </a:p>
        </p:txBody>
      </p:sp>
      <p:sp>
        <p:nvSpPr>
          <p:cNvPr id="55307" name="TextBox 11"/>
          <p:cNvSpPr txBox="1">
            <a:spLocks noChangeArrowheads="1"/>
          </p:cNvSpPr>
          <p:nvPr/>
        </p:nvSpPr>
        <p:spPr bwMode="auto">
          <a:xfrm>
            <a:off x="533400" y="48006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Avg           41.1     62.5</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41</a:t>
            </a:fld>
            <a:endParaRPr lang="en-GB" dirty="0"/>
          </a:p>
        </p:txBody>
      </p:sp>
    </p:spTree>
    <p:extLst>
      <p:ext uri="{BB962C8B-B14F-4D97-AF65-F5344CB8AC3E}">
        <p14:creationId xmlns:p14="http://schemas.microsoft.com/office/powerpoint/2010/main" val="367595818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76250" y="742950"/>
            <a:ext cx="7886700" cy="681039"/>
          </a:xfrm>
        </p:spPr>
        <p:txBody>
          <a:bodyPr anchor="ctr"/>
          <a:lstStyle/>
          <a:p>
            <a:pPr eaLnBrk="1" hangingPunct="1"/>
            <a:r>
              <a:rPr lang="en-US" altLang="zh-CN" dirty="0" smtClean="0">
                <a:ea typeface="SimSun" panose="02010600030101010101" pitchFamily="2" charset="-122"/>
              </a:rPr>
              <a:t>Online Testing</a:t>
            </a:r>
          </a:p>
        </p:txBody>
      </p:sp>
      <p:sp>
        <p:nvSpPr>
          <p:cNvPr id="56324" name="Content Placeholder 2"/>
          <p:cNvSpPr>
            <a:spLocks noGrp="1"/>
          </p:cNvSpPr>
          <p:nvPr>
            <p:ph idx="4294967295"/>
          </p:nvPr>
        </p:nvSpPr>
        <p:spPr/>
        <p:txBody>
          <a:bodyPr>
            <a:normAutofit/>
          </a:bodyPr>
          <a:lstStyle/>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Test (or even train) using live traffic on a search engine</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Benefits:</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real users, less biased, large amounts of test data</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Drawbacks:</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noisy data, can degrade user experience</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Often done on small proportion (1-5%) of live traffic</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42</a:t>
            </a:fld>
            <a:endParaRPr lang="en-GB" dirty="0"/>
          </a:p>
        </p:txBody>
      </p:sp>
    </p:spTree>
    <p:extLst>
      <p:ext uri="{BB962C8B-B14F-4D97-AF65-F5344CB8AC3E}">
        <p14:creationId xmlns:p14="http://schemas.microsoft.com/office/powerpoint/2010/main" val="254655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a:xfrm>
            <a:off x="438150" y="740568"/>
            <a:ext cx="7886700" cy="633414"/>
          </a:xfrm>
        </p:spPr>
        <p:txBody>
          <a:bodyPr anchor="ctr"/>
          <a:lstStyle/>
          <a:p>
            <a:pPr eaLnBrk="1" hangingPunct="1"/>
            <a:r>
              <a:rPr lang="en-US" altLang="zh-CN" dirty="0" smtClean="0">
                <a:ea typeface="SimSun" panose="02010600030101010101" pitchFamily="2" charset="-122"/>
              </a:rPr>
              <a:t>Summary</a:t>
            </a:r>
          </a:p>
        </p:txBody>
      </p:sp>
      <p:sp>
        <p:nvSpPr>
          <p:cNvPr id="57348" name="Content Placeholder 2"/>
          <p:cNvSpPr>
            <a:spLocks noGrp="1"/>
          </p:cNvSpPr>
          <p:nvPr>
            <p:ph idx="4294967295"/>
          </p:nvPr>
        </p:nvSpPr>
        <p:spPr/>
        <p:txBody>
          <a:bodyPr>
            <a:normAutofit/>
          </a:bodyPr>
          <a:lstStyle/>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No single measure is the correct one for any application</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choose measures appropriate for task</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use a combination</a:t>
            </a:r>
          </a:p>
          <a:p>
            <a:pPr lvl="1" eaLnBrk="1" hangingPunct="1"/>
            <a:r>
              <a:rPr lang="en-US" altLang="zh-CN" sz="2400" dirty="0" smtClean="0">
                <a:latin typeface="Times New Roman" panose="02020603050405020304" pitchFamily="18" charset="0"/>
                <a:ea typeface="SimSun" panose="02010600030101010101" pitchFamily="2" charset="-122"/>
                <a:cs typeface="Times New Roman" panose="02020603050405020304" pitchFamily="18" charset="0"/>
              </a:rPr>
              <a:t>shows different aspects of the system effectiveness</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Use significance tests (t-test)</a:t>
            </a:r>
          </a:p>
          <a:p>
            <a:pPr eaLnBrk="1" hangingPunct="1"/>
            <a:r>
              <a:rPr lang="en-US" altLang="zh-CN" sz="2800" dirty="0" smtClean="0">
                <a:latin typeface="Times New Roman" panose="02020603050405020304" pitchFamily="18" charset="0"/>
                <a:ea typeface="SimSun" panose="02010600030101010101" pitchFamily="2" charset="-122"/>
                <a:cs typeface="Times New Roman" panose="02020603050405020304" pitchFamily="18" charset="0"/>
              </a:rPr>
              <a:t>Analyze performance of individual queries</a:t>
            </a:r>
          </a:p>
        </p:txBody>
      </p:sp>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43</a:t>
            </a:fld>
            <a:endParaRPr lang="en-GB" dirty="0"/>
          </a:p>
        </p:txBody>
      </p:sp>
    </p:spTree>
    <p:extLst>
      <p:ext uri="{BB962C8B-B14F-4D97-AF65-F5344CB8AC3E}">
        <p14:creationId xmlns:p14="http://schemas.microsoft.com/office/powerpoint/2010/main" val="2127911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98021" y="737118"/>
            <a:ext cx="7886700" cy="664322"/>
          </a:xfrm>
        </p:spPr>
        <p:txBody>
          <a:bodyPr/>
          <a:lstStyle/>
          <a:p>
            <a:pPr eaLnBrk="1" hangingPunct="1"/>
            <a:r>
              <a:rPr lang="en-US" altLang="en-US" dirty="0" smtClean="0"/>
              <a:t>Human Labeled Corpora</a:t>
            </a:r>
            <a:r>
              <a:rPr lang="en-US" altLang="en-US" dirty="0"/>
              <a:t> </a:t>
            </a:r>
            <a:r>
              <a:rPr lang="en-US" altLang="en-US" dirty="0" smtClean="0"/>
              <a:t>: (Gold Standard)</a:t>
            </a:r>
          </a:p>
        </p:txBody>
      </p:sp>
      <p:sp>
        <p:nvSpPr>
          <p:cNvPr id="29700" name="Rectangle 3"/>
          <p:cNvSpPr>
            <a:spLocks noGrp="1" noChangeArrowheads="1"/>
          </p:cNvSpPr>
          <p:nvPr>
            <p:ph type="body" idx="1"/>
          </p:nvPr>
        </p:nvSpPr>
        <p:spPr/>
        <p:txBody>
          <a:bodyPr>
            <a:normAutofit/>
          </a:bodyPr>
          <a:lstStyle/>
          <a:p>
            <a:pPr eaLnBrk="1" hangingPunct="1">
              <a:lnSpc>
                <a:spcPct val="90000"/>
              </a:lnSpc>
            </a:pPr>
            <a:r>
              <a:rPr lang="en-US" altLang="en-US" sz="2800" dirty="0" smtClean="0"/>
              <a:t>Start with a corpus of documents.</a:t>
            </a:r>
          </a:p>
          <a:p>
            <a:pPr eaLnBrk="1" hangingPunct="1">
              <a:lnSpc>
                <a:spcPct val="90000"/>
              </a:lnSpc>
            </a:pPr>
            <a:r>
              <a:rPr lang="en-US" altLang="en-US" sz="2800" dirty="0" smtClean="0"/>
              <a:t>Collect a set of queries for this corpus.</a:t>
            </a:r>
          </a:p>
          <a:p>
            <a:pPr eaLnBrk="1" hangingPunct="1">
              <a:lnSpc>
                <a:spcPct val="90000"/>
              </a:lnSpc>
            </a:pPr>
            <a:r>
              <a:rPr lang="en-US" altLang="en-US" sz="2800" dirty="0" smtClean="0"/>
              <a:t>Have one or more human experts exhaustively label the relevant documents for each query.</a:t>
            </a:r>
          </a:p>
          <a:p>
            <a:pPr eaLnBrk="1" hangingPunct="1">
              <a:lnSpc>
                <a:spcPct val="90000"/>
              </a:lnSpc>
            </a:pPr>
            <a:r>
              <a:rPr lang="en-US" altLang="en-US" sz="2800" dirty="0" smtClean="0"/>
              <a:t>Typically assumes binary relevance judgments.</a:t>
            </a:r>
          </a:p>
          <a:p>
            <a:pPr eaLnBrk="1" hangingPunct="1">
              <a:lnSpc>
                <a:spcPct val="90000"/>
              </a:lnSpc>
            </a:pPr>
            <a:r>
              <a:rPr lang="en-US" altLang="en-US" sz="2800" dirty="0" smtClean="0"/>
              <a:t>Requires considerable human effort for large document/query corpora.</a:t>
            </a:r>
          </a:p>
        </p:txBody>
      </p:sp>
      <p:sp>
        <p:nvSpPr>
          <p:cNvPr id="2" name="Slide Number Placeholder 1"/>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296993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extLst>
              <p:ext uri="{D42A27DB-BD31-4B8C-83A1-F6EECF244321}">
                <p14:modId xmlns:p14="http://schemas.microsoft.com/office/powerpoint/2010/main" val="3691570040"/>
              </p:ext>
            </p:extLst>
          </p:nvPr>
        </p:nvGraphicFramePr>
        <p:xfrm>
          <a:off x="584200" y="4524375"/>
          <a:ext cx="6477000" cy="869950"/>
        </p:xfrm>
        <a:graphic>
          <a:graphicData uri="http://schemas.openxmlformats.org/presentationml/2006/ole">
            <mc:AlternateContent xmlns:mc="http://schemas.openxmlformats.org/markup-compatibility/2006">
              <mc:Choice xmlns:v="urn:schemas-microsoft-com:vml" Requires="v">
                <p:oleObj spid="_x0000_s5230" name="Equation" r:id="rId4" imgW="3085920" imgH="419040" progId="Equation.3">
                  <p:embed/>
                </p:oleObj>
              </mc:Choice>
              <mc:Fallback>
                <p:oleObj name="Equation" r:id="rId4" imgW="3085920" imgH="419040" progId="Equation.3">
                  <p:embed/>
                  <p:pic>
                    <p:nvPicPr>
                      <p:cNvPr id="0" name=""/>
                      <p:cNvPicPr>
                        <a:picLocks noChangeAspect="1" noChangeArrowheads="1"/>
                      </p:cNvPicPr>
                      <p:nvPr/>
                    </p:nvPicPr>
                    <p:blipFill>
                      <a:blip r:embed="rId5"/>
                      <a:srcRect/>
                      <a:stretch>
                        <a:fillRect/>
                      </a:stretch>
                    </p:blipFill>
                    <p:spPr bwMode="auto">
                      <a:xfrm>
                        <a:off x="584200" y="4524375"/>
                        <a:ext cx="6477000" cy="869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5" name="Object 3"/>
          <p:cNvGraphicFramePr>
            <a:graphicFrameLocks noChangeAspect="1"/>
          </p:cNvGraphicFramePr>
          <p:nvPr>
            <p:extLst>
              <p:ext uri="{D42A27DB-BD31-4B8C-83A1-F6EECF244321}">
                <p14:modId xmlns:p14="http://schemas.microsoft.com/office/powerpoint/2010/main" val="3682088248"/>
              </p:ext>
            </p:extLst>
          </p:nvPr>
        </p:nvGraphicFramePr>
        <p:xfrm>
          <a:off x="584200" y="5505450"/>
          <a:ext cx="6781800" cy="841375"/>
        </p:xfrm>
        <a:graphic>
          <a:graphicData uri="http://schemas.openxmlformats.org/presentationml/2006/ole">
            <mc:AlternateContent xmlns:mc="http://schemas.openxmlformats.org/markup-compatibility/2006">
              <mc:Choice xmlns:v="urn:schemas-microsoft-com:vml" Requires="v">
                <p:oleObj spid="_x0000_s5231" name="Equation" r:id="rId6" imgW="3378200" imgH="419100" progId="Equation.3">
                  <p:embed/>
                </p:oleObj>
              </mc:Choice>
              <mc:Fallback>
                <p:oleObj name="Equation" r:id="rId6" imgW="33782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5505450"/>
                        <a:ext cx="6781800" cy="8413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31" name="Rectangle 29"/>
          <p:cNvSpPr>
            <a:spLocks noGrp="1" noChangeArrowheads="1"/>
          </p:cNvSpPr>
          <p:nvPr>
            <p:ph type="title"/>
          </p:nvPr>
        </p:nvSpPr>
        <p:spPr>
          <a:xfrm>
            <a:off x="451368" y="647700"/>
            <a:ext cx="7886700" cy="725489"/>
          </a:xfrm>
        </p:spPr>
        <p:txBody>
          <a:bodyPr>
            <a:normAutofit/>
          </a:bodyPr>
          <a:lstStyle/>
          <a:p>
            <a:pPr eaLnBrk="1" hangingPunct="1"/>
            <a:r>
              <a:rPr lang="en-US" altLang="zh-TW" sz="3600" dirty="0" smtClean="0">
                <a:ea typeface="PMingLiU" panose="02020500000000000000" pitchFamily="18" charset="-120"/>
              </a:rPr>
              <a:t>Precision and Recall</a:t>
            </a:r>
          </a:p>
        </p:txBody>
      </p:sp>
      <p:grpSp>
        <p:nvGrpSpPr>
          <p:cNvPr id="21" name="Group 20"/>
          <p:cNvGrpSpPr/>
          <p:nvPr/>
        </p:nvGrpSpPr>
        <p:grpSpPr>
          <a:xfrm>
            <a:off x="2228850" y="1505129"/>
            <a:ext cx="3830041" cy="2584271"/>
            <a:chOff x="1981200" y="1447800"/>
            <a:chExt cx="6553200" cy="4724400"/>
          </a:xfrm>
        </p:grpSpPr>
        <p:sp>
          <p:nvSpPr>
            <p:cNvPr id="22" name="Rectangle 3"/>
            <p:cNvSpPr>
              <a:spLocks noChangeArrowheads="1"/>
            </p:cNvSpPr>
            <p:nvPr/>
          </p:nvSpPr>
          <p:spPr bwMode="auto">
            <a:xfrm>
              <a:off x="1981200" y="1447800"/>
              <a:ext cx="65532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4"/>
            <p:cNvSpPr>
              <a:spLocks noChangeArrowheads="1"/>
            </p:cNvSpPr>
            <p:nvPr/>
          </p:nvSpPr>
          <p:spPr bwMode="auto">
            <a:xfrm>
              <a:off x="2895600" y="2286000"/>
              <a:ext cx="3048000" cy="3048000"/>
            </a:xfrm>
            <a:prstGeom prst="ellipse">
              <a:avLst/>
            </a:prstGeom>
            <a:solidFill>
              <a:srgbClr val="CC99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5"/>
            <p:cNvSpPr>
              <a:spLocks noChangeArrowheads="1"/>
            </p:cNvSpPr>
            <p:nvPr/>
          </p:nvSpPr>
          <p:spPr bwMode="auto">
            <a:xfrm>
              <a:off x="4419600" y="2286000"/>
              <a:ext cx="3048000" cy="30480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Text Box 6"/>
            <p:cNvSpPr txBox="1">
              <a:spLocks noChangeArrowheads="1"/>
            </p:cNvSpPr>
            <p:nvPr/>
          </p:nvSpPr>
          <p:spPr bwMode="auto">
            <a:xfrm>
              <a:off x="2835453" y="3618127"/>
              <a:ext cx="1410317" cy="50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Arial" panose="020B0604020202020204" pitchFamily="34" charset="0"/>
                </a:rPr>
                <a:t>Relevant</a:t>
              </a:r>
            </a:p>
          </p:txBody>
        </p:sp>
        <p:sp>
          <p:nvSpPr>
            <p:cNvPr id="26" name="Text Box 7"/>
            <p:cNvSpPr txBox="1">
              <a:spLocks noChangeArrowheads="1"/>
            </p:cNvSpPr>
            <p:nvPr/>
          </p:nvSpPr>
          <p:spPr bwMode="auto">
            <a:xfrm>
              <a:off x="6043110" y="3629445"/>
              <a:ext cx="1511797" cy="50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Arial" panose="020B0604020202020204" pitchFamily="34" charset="0"/>
                </a:rPr>
                <a:t>Retrieved</a:t>
              </a:r>
            </a:p>
          </p:txBody>
        </p:sp>
        <p:sp>
          <p:nvSpPr>
            <p:cNvPr id="27" name="Text Box 8"/>
            <p:cNvSpPr txBox="1">
              <a:spLocks noChangeArrowheads="1"/>
            </p:cNvSpPr>
            <p:nvPr/>
          </p:nvSpPr>
          <p:spPr bwMode="auto">
            <a:xfrm>
              <a:off x="4365783" y="3290298"/>
              <a:ext cx="1637963" cy="84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Arial" panose="020B0604020202020204" pitchFamily="34" charset="0"/>
                </a:rPr>
                <a:t>Relevant +</a:t>
              </a:r>
            </a:p>
            <a:p>
              <a:r>
                <a:rPr lang="en-US" altLang="en-US" sz="1200" b="1" dirty="0">
                  <a:latin typeface="Arial" panose="020B0604020202020204" pitchFamily="34" charset="0"/>
                </a:rPr>
                <a:t>Retrieved</a:t>
              </a:r>
            </a:p>
          </p:txBody>
        </p:sp>
        <p:sp>
          <p:nvSpPr>
            <p:cNvPr id="28" name="Text Box 9"/>
            <p:cNvSpPr txBox="1">
              <a:spLocks noChangeArrowheads="1"/>
            </p:cNvSpPr>
            <p:nvPr/>
          </p:nvSpPr>
          <p:spPr bwMode="auto">
            <a:xfrm>
              <a:off x="3217945" y="5499905"/>
              <a:ext cx="3933635" cy="50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Arial" panose="020B0604020202020204" pitchFamily="34" charset="0"/>
                </a:rPr>
                <a:t>Not Relevant + Not Retrieved</a:t>
              </a:r>
            </a:p>
          </p:txBody>
        </p:sp>
      </p:grpSp>
      <p:sp>
        <p:nvSpPr>
          <p:cNvPr id="29" name="Text Box 10"/>
          <p:cNvSpPr txBox="1">
            <a:spLocks noChangeArrowheads="1"/>
          </p:cNvSpPr>
          <p:nvPr/>
        </p:nvSpPr>
        <p:spPr bwMode="auto">
          <a:xfrm>
            <a:off x="6058891" y="1554868"/>
            <a:ext cx="19046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latin typeface="Arial" panose="020B0604020202020204" pitchFamily="34" charset="0"/>
              </a:rPr>
              <a:t>Space of all documents</a:t>
            </a:r>
          </a:p>
        </p:txBody>
      </p:sp>
      <p:sp>
        <p:nvSpPr>
          <p:cNvPr id="2" name="Slide Number Placeholder 1"/>
          <p:cNvSpPr>
            <a:spLocks noGrp="1"/>
          </p:cNvSpPr>
          <p:nvPr>
            <p:ph type="sldNum" sz="quarter" idx="12"/>
          </p:nvPr>
        </p:nvSpPr>
        <p:spPr/>
        <p:txBody>
          <a:bodyPr/>
          <a:lstStyle/>
          <a:p>
            <a:pPr>
              <a:defRPr/>
            </a:pPr>
            <a:fld id="{F1A6FC00-01EB-8C4B-8EBA-327D665853CA}" type="slidenum">
              <a:rPr lang="en-GB" smtClean="0"/>
              <a:pPr>
                <a:defRPr/>
              </a:pPr>
              <a:t>6</a:t>
            </a:fld>
            <a:endParaRPr lang="en-GB" dirty="0"/>
          </a:p>
        </p:txBody>
      </p:sp>
    </p:spTree>
    <p:extLst>
      <p:ext uri="{BB962C8B-B14F-4D97-AF65-F5344CB8AC3E}">
        <p14:creationId xmlns:p14="http://schemas.microsoft.com/office/powerpoint/2010/main" val="27863591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1+#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additive="base">
                                        <p:cTn id="13" dur="500" fill="hold"/>
                                        <p:tgtEl>
                                          <p:spTgt spid="74755"/>
                                        </p:tgtEl>
                                        <p:attrNameLst>
                                          <p:attrName>ppt_x</p:attrName>
                                        </p:attrNameLst>
                                      </p:cBhvr>
                                      <p:tavLst>
                                        <p:tav tm="0">
                                          <p:val>
                                            <p:strVal val="1+#ppt_w/2"/>
                                          </p:val>
                                        </p:tav>
                                        <p:tav tm="100000">
                                          <p:val>
                                            <p:strVal val="#ppt_x"/>
                                          </p:val>
                                        </p:tav>
                                      </p:tavLst>
                                    </p:anim>
                                    <p:anim calcmode="lin" valueType="num">
                                      <p:cBhvr additive="base">
                                        <p:cTn id="14"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826293"/>
            <a:ext cx="7886700" cy="576264"/>
          </a:xfrm>
        </p:spPr>
        <p:txBody>
          <a:bodyPr>
            <a:noAutofit/>
          </a:bodyPr>
          <a:lstStyle/>
          <a:p>
            <a:pPr eaLnBrk="1" hangingPunct="1"/>
            <a:r>
              <a:rPr lang="en-US" altLang="zh-TW" sz="3600" dirty="0" smtClean="0">
                <a:ea typeface="PMingLiU" panose="02020500000000000000" pitchFamily="18" charset="-120"/>
              </a:rPr>
              <a:t>Precision and Recall</a:t>
            </a:r>
          </a:p>
        </p:txBody>
      </p:sp>
      <p:sp>
        <p:nvSpPr>
          <p:cNvPr id="30724" name="Rectangle 3"/>
          <p:cNvSpPr>
            <a:spLocks noGrp="1" noChangeArrowheads="1"/>
          </p:cNvSpPr>
          <p:nvPr>
            <p:ph type="body" idx="1"/>
          </p:nvPr>
        </p:nvSpPr>
        <p:spPr>
          <a:xfrm>
            <a:off x="666750" y="1504950"/>
            <a:ext cx="7854950" cy="4406900"/>
          </a:xfrm>
        </p:spPr>
        <p:txBody>
          <a:bodyPr>
            <a:normAutofit/>
          </a:bodyPr>
          <a:lstStyle/>
          <a:p>
            <a:pPr eaLnBrk="1" hangingPunct="1"/>
            <a:r>
              <a:rPr lang="en-US" altLang="zh-TW" sz="3200" dirty="0" smtClean="0">
                <a:ea typeface="PMingLiU" panose="02020500000000000000" pitchFamily="18" charset="-120"/>
              </a:rPr>
              <a:t>Precision</a:t>
            </a:r>
          </a:p>
          <a:p>
            <a:pPr lvl="1" eaLnBrk="1" hangingPunct="1"/>
            <a:r>
              <a:rPr lang="en-US" altLang="zh-TW" sz="2400" dirty="0" smtClean="0">
                <a:ea typeface="PMingLiU" panose="02020500000000000000" pitchFamily="18" charset="-120"/>
              </a:rPr>
              <a:t>The ability to retrieve</a:t>
            </a:r>
            <a:r>
              <a:rPr lang="en-US" altLang="zh-TW" sz="2400" b="1" i="1" dirty="0" smtClean="0">
                <a:ea typeface="PMingLiU" panose="02020500000000000000" pitchFamily="18" charset="-120"/>
              </a:rPr>
              <a:t> </a:t>
            </a:r>
            <a:r>
              <a:rPr lang="en-US" altLang="zh-TW" sz="2400" dirty="0" smtClean="0">
                <a:ea typeface="PMingLiU" panose="02020500000000000000" pitchFamily="18" charset="-120"/>
              </a:rPr>
              <a:t>top-ranked documents that are mostly relevant.</a:t>
            </a:r>
          </a:p>
          <a:p>
            <a:pPr lvl="1"/>
            <a:r>
              <a:rPr lang="en-US" altLang="en-US" sz="2400" dirty="0">
                <a:ea typeface="ＭＳ Ｐゴシック" charset="-128"/>
              </a:rPr>
              <a:t>Precision P = </a:t>
            </a:r>
            <a:r>
              <a:rPr lang="en-US" altLang="en-US" sz="2400" dirty="0" err="1">
                <a:ea typeface="ＭＳ Ｐゴシック" charset="-128"/>
              </a:rPr>
              <a:t>tp</a:t>
            </a:r>
            <a:r>
              <a:rPr lang="en-US" altLang="en-US" sz="2400" dirty="0">
                <a:ea typeface="ＭＳ Ｐゴシック" charset="-128"/>
              </a:rPr>
              <a:t>/(</a:t>
            </a:r>
            <a:r>
              <a:rPr lang="en-US" altLang="en-US" sz="2400" dirty="0" err="1">
                <a:ea typeface="ＭＳ Ｐゴシック" charset="-128"/>
              </a:rPr>
              <a:t>tp</a:t>
            </a:r>
            <a:r>
              <a:rPr lang="en-US" altLang="en-US" sz="2400" dirty="0">
                <a:ea typeface="ＭＳ Ｐゴシック" charset="-128"/>
              </a:rPr>
              <a:t> + </a:t>
            </a:r>
            <a:r>
              <a:rPr lang="en-US" altLang="en-US" sz="2400" dirty="0" err="1">
                <a:ea typeface="ＭＳ Ｐゴシック" charset="-128"/>
              </a:rPr>
              <a:t>fp</a:t>
            </a:r>
            <a:r>
              <a:rPr lang="en-US" altLang="en-US" sz="2400" dirty="0" smtClean="0">
                <a:ea typeface="ＭＳ Ｐゴシック" charset="-128"/>
              </a:rPr>
              <a:t>)</a:t>
            </a:r>
            <a:endParaRPr lang="en-US" altLang="zh-TW" sz="2400" dirty="0" smtClean="0">
              <a:ea typeface="PMingLiU" panose="02020500000000000000" pitchFamily="18" charset="-120"/>
            </a:endParaRPr>
          </a:p>
          <a:p>
            <a:pPr eaLnBrk="1" hangingPunct="1"/>
            <a:r>
              <a:rPr lang="en-US" altLang="zh-TW" sz="3200" dirty="0" smtClean="0">
                <a:ea typeface="PMingLiU" panose="02020500000000000000" pitchFamily="18" charset="-120"/>
              </a:rPr>
              <a:t>Recall</a:t>
            </a:r>
          </a:p>
          <a:p>
            <a:pPr lvl="1" eaLnBrk="1" hangingPunct="1"/>
            <a:r>
              <a:rPr lang="en-US" altLang="zh-TW" sz="2400" dirty="0" smtClean="0">
                <a:ea typeface="PMingLiU" panose="02020500000000000000" pitchFamily="18" charset="-120"/>
              </a:rPr>
              <a:t>The ability of the search to find </a:t>
            </a:r>
            <a:r>
              <a:rPr lang="en-US" altLang="zh-TW" sz="2400" b="1" i="1" dirty="0" smtClean="0">
                <a:ea typeface="PMingLiU" panose="02020500000000000000" pitchFamily="18" charset="-120"/>
              </a:rPr>
              <a:t>all</a:t>
            </a:r>
            <a:r>
              <a:rPr lang="en-US" altLang="zh-TW" sz="2400" dirty="0" smtClean="0">
                <a:ea typeface="PMingLiU" panose="02020500000000000000" pitchFamily="18" charset="-120"/>
              </a:rPr>
              <a:t> of the relevant items in the corpus.</a:t>
            </a:r>
          </a:p>
          <a:p>
            <a:pPr lvl="1"/>
            <a:r>
              <a:rPr lang="en-US" altLang="en-US" sz="2400" dirty="0" smtClean="0">
                <a:ea typeface="ＭＳ Ｐゴシック" charset="-128"/>
              </a:rPr>
              <a:t>Recall  </a:t>
            </a:r>
            <a:r>
              <a:rPr lang="en-US" altLang="en-US" sz="1600" dirty="0" smtClean="0">
                <a:ea typeface="ＭＳ Ｐゴシック" charset="-128"/>
              </a:rPr>
              <a:t> </a:t>
            </a:r>
            <a:r>
              <a:rPr lang="en-US" altLang="en-US" sz="2400" dirty="0" smtClean="0">
                <a:ea typeface="ＭＳ Ｐゴシック" charset="-128"/>
              </a:rPr>
              <a:t>   </a:t>
            </a:r>
            <a:r>
              <a:rPr lang="en-US" altLang="en-US" sz="2400" dirty="0">
                <a:ea typeface="ＭＳ Ｐゴシック" charset="-128"/>
              </a:rPr>
              <a:t>R = </a:t>
            </a:r>
            <a:r>
              <a:rPr lang="en-US" altLang="en-US" sz="2400" dirty="0" err="1">
                <a:ea typeface="ＭＳ Ｐゴシック" charset="-128"/>
              </a:rPr>
              <a:t>tp</a:t>
            </a:r>
            <a:r>
              <a:rPr lang="en-US" altLang="en-US" sz="2400" dirty="0">
                <a:ea typeface="ＭＳ Ｐゴシック" charset="-128"/>
              </a:rPr>
              <a:t>/(</a:t>
            </a:r>
            <a:r>
              <a:rPr lang="en-US" altLang="en-US" sz="2400" dirty="0" err="1">
                <a:ea typeface="ＭＳ Ｐゴシック" charset="-128"/>
              </a:rPr>
              <a:t>tp</a:t>
            </a:r>
            <a:r>
              <a:rPr lang="en-US" altLang="en-US" sz="2400" dirty="0">
                <a:ea typeface="ＭＳ Ｐゴシック" charset="-128"/>
              </a:rPr>
              <a:t> + </a:t>
            </a:r>
            <a:r>
              <a:rPr lang="en-US" altLang="en-US" sz="2400" dirty="0" err="1">
                <a:ea typeface="ＭＳ Ｐゴシック" charset="-128"/>
              </a:rPr>
              <a:t>fn</a:t>
            </a:r>
            <a:r>
              <a:rPr lang="en-US" altLang="en-US" sz="2400" dirty="0" smtClean="0">
                <a:ea typeface="ＭＳ Ｐゴシック" charset="-128"/>
              </a:rPr>
              <a:t>)</a:t>
            </a:r>
            <a:r>
              <a:rPr lang="en-US" altLang="zh-TW" sz="2400" dirty="0" smtClean="0">
                <a:ea typeface="PMingLiU" panose="02020500000000000000" pitchFamily="18" charset="-120"/>
              </a:rPr>
              <a:t/>
            </a:r>
            <a:br>
              <a:rPr lang="en-US" altLang="zh-TW" sz="2400" dirty="0" smtClean="0">
                <a:ea typeface="PMingLiU" panose="02020500000000000000" pitchFamily="18" charset="-120"/>
              </a:rPr>
            </a:br>
            <a:r>
              <a:rPr lang="en-US" altLang="zh-TW" sz="2400" dirty="0" smtClean="0">
                <a:ea typeface="PMingLiU" panose="02020500000000000000" pitchFamily="18" charset="-120"/>
              </a:rPr>
              <a:t/>
            </a:r>
            <a:br>
              <a:rPr lang="en-US" altLang="zh-TW" sz="2400" dirty="0" smtClean="0">
                <a:ea typeface="PMingLiU" panose="02020500000000000000" pitchFamily="18" charset="-120"/>
              </a:rPr>
            </a:br>
            <a:endParaRPr lang="en-US" altLang="zh-TW" sz="2400" dirty="0" smtClean="0">
              <a:ea typeface="PMingLiU" panose="02020500000000000000" pitchFamily="18" charset="-120"/>
            </a:endParaRPr>
          </a:p>
          <a:p>
            <a:pPr lvl="1" eaLnBrk="1" hangingPunct="1"/>
            <a:endParaRPr lang="en-US" altLang="zh-TW" sz="2400" dirty="0" smtClean="0">
              <a:ea typeface="PMingLiU" panose="02020500000000000000" pitchFamily="18" charset="-120"/>
            </a:endParaRPr>
          </a:p>
        </p:txBody>
      </p:sp>
      <p:graphicFrame>
        <p:nvGraphicFramePr>
          <p:cNvPr id="6" name="Group 4"/>
          <p:cNvGraphicFramePr>
            <a:graphicFrameLocks noGrp="1"/>
          </p:cNvGraphicFramePr>
          <p:nvPr>
            <p:extLst>
              <p:ext uri="{D42A27DB-BD31-4B8C-83A1-F6EECF244321}">
                <p14:modId xmlns:p14="http://schemas.microsoft.com/office/powerpoint/2010/main" val="1290355522"/>
              </p:ext>
            </p:extLst>
          </p:nvPr>
        </p:nvGraphicFramePr>
        <p:xfrm>
          <a:off x="1454727" y="5008880"/>
          <a:ext cx="6172200" cy="1391920"/>
        </p:xfrm>
        <a:graphic>
          <a:graphicData uri="http://schemas.openxmlformats.org/drawingml/2006/table">
            <a:tbl>
              <a:tblPr/>
              <a:tblGrid>
                <a:gridCol w="2057400"/>
                <a:gridCol w="2057400"/>
                <a:gridCol w="2057400"/>
              </a:tblGrid>
              <a:tr h="3302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Nonrelevant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Retrieved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tx1"/>
                          </a:solidFill>
                          <a:effectLst/>
                          <a:latin typeface="Arial" charset="0"/>
                          <a:ea typeface="ＭＳ Ｐゴシック" charset="-128"/>
                        </a:rPr>
                        <a:t>tp</a:t>
                      </a: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fp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Not Retrieved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tx1"/>
                          </a:solidFill>
                          <a:effectLst/>
                          <a:latin typeface="Arial" charset="0"/>
                          <a:ea typeface="ＭＳ Ｐゴシック" charset="-128"/>
                        </a:rPr>
                        <a:t>fn</a:t>
                      </a: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tx1"/>
                          </a:solidFill>
                          <a:effectLst/>
                          <a:latin typeface="Arial" charset="0"/>
                          <a:ea typeface="ＭＳ Ｐゴシック" charset="-128"/>
                        </a:rPr>
                        <a:t>tn</a:t>
                      </a:r>
                      <a:endParaRPr kumimoji="0" lang="en-US" sz="2200" b="0" i="0" u="none" strike="noStrike" cap="none" normalizeH="0" baseline="0" dirty="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1D5CD492-2BC6-F348-9965-EC1D86DF57A8}" type="slidenum">
              <a:rPr lang="en-US" smtClean="0"/>
              <a:t>7</a:t>
            </a:fld>
            <a:endParaRPr lang="en-US"/>
          </a:p>
        </p:txBody>
      </p:sp>
    </p:spTree>
    <p:extLst>
      <p:ext uri="{BB962C8B-B14F-4D97-AF65-F5344CB8AC3E}">
        <p14:creationId xmlns:p14="http://schemas.microsoft.com/office/powerpoint/2010/main" val="197409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idx="4294967295"/>
          </p:nvPr>
        </p:nvSpPr>
        <p:spPr>
          <a:xfrm>
            <a:off x="400050" y="666750"/>
            <a:ext cx="7886700" cy="738189"/>
          </a:xfrm>
        </p:spPr>
        <p:txBody>
          <a:bodyPr anchor="ctr"/>
          <a:lstStyle/>
          <a:p>
            <a:pPr eaLnBrk="1" hangingPunct="1"/>
            <a:r>
              <a:rPr lang="en-US" altLang="zh-CN" dirty="0" smtClean="0">
                <a:ea typeface="宋体" pitchFamily="2" charset="-122"/>
              </a:rPr>
              <a:t>Precision/Recall : Example</a:t>
            </a:r>
          </a:p>
        </p:txBody>
      </p:sp>
      <p:pic>
        <p:nvPicPr>
          <p:cNvPr id="19460" name="Picture 2"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229600" cy="17526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2600" kern="0" dirty="0">
                <a:latin typeface="+mn-lt"/>
                <a:ea typeface="宋体" pitchFamily="2" charset="-122"/>
              </a:rPr>
              <a:t>Recall = 2/6 = 0.33</a:t>
            </a:r>
          </a:p>
          <a:p>
            <a:pPr marL="469900" indent="-469900" eaLnBrk="1" hangingPunct="1">
              <a:spcBef>
                <a:spcPct val="20000"/>
              </a:spcBef>
              <a:buClr>
                <a:schemeClr val="bg2"/>
              </a:buClr>
              <a:buSzPct val="70000"/>
              <a:defRPr/>
            </a:pPr>
            <a:r>
              <a:rPr lang="en-US" altLang="zh-CN" sz="2600" kern="0" dirty="0">
                <a:latin typeface="+mn-lt"/>
                <a:ea typeface="宋体" pitchFamily="2" charset="-122"/>
              </a:rPr>
              <a:t>Precision = 2/3 = 0.67</a:t>
            </a:r>
          </a:p>
        </p:txBody>
      </p:sp>
      <p:sp>
        <p:nvSpPr>
          <p:cNvPr id="19462" name="Rectangle 6"/>
          <p:cNvSpPr>
            <a:spLocks noChangeArrowheads="1"/>
          </p:cNvSpPr>
          <p:nvPr/>
        </p:nvSpPr>
        <p:spPr bwMode="auto">
          <a:xfrm>
            <a:off x="4267200" y="3048000"/>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aphicFrame>
        <p:nvGraphicFramePr>
          <p:cNvPr id="19463" name="Object 21">
            <a:hlinkClick r:id="" action="ppaction://ole?verb=0"/>
          </p:cNvPr>
          <p:cNvGraphicFramePr>
            <a:graphicFrameLocks/>
          </p:cNvGraphicFramePr>
          <p:nvPr/>
        </p:nvGraphicFramePr>
        <p:xfrm>
          <a:off x="4648200" y="4572000"/>
          <a:ext cx="3932238" cy="1447800"/>
        </p:xfrm>
        <a:graphic>
          <a:graphicData uri="http://schemas.openxmlformats.org/presentationml/2006/ole">
            <mc:AlternateContent xmlns:mc="http://schemas.openxmlformats.org/markup-compatibility/2006">
              <mc:Choice xmlns:v="urn:schemas-microsoft-com:vml" Requires="v">
                <p:oleObj spid="_x0000_s17458" name="Equation" r:id="rId4" imgW="2070100" imgH="812800" progId="Equation.3">
                  <p:embed/>
                </p:oleObj>
              </mc:Choice>
              <mc:Fallback>
                <p:oleObj name="Equation" r:id="rId4" imgW="2070100" imgH="812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3932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2C4B30A-E151-554F-9F57-FEC60EAD6DEE}" type="slidenum">
              <a:rPr lang="en-GB" smtClean="0"/>
              <a:pPr>
                <a:defRPr/>
              </a:pPr>
              <a:t>8</a:t>
            </a:fld>
            <a:endParaRPr lang="en-GB" dirty="0"/>
          </a:p>
        </p:txBody>
      </p:sp>
    </p:spTree>
    <p:extLst>
      <p:ext uri="{BB962C8B-B14F-4D97-AF65-F5344CB8AC3E}">
        <p14:creationId xmlns:p14="http://schemas.microsoft.com/office/powerpoint/2010/main" val="106576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2512F64-803F-4E0D-86C5-21222F6A887A}" type="slidenum">
              <a:rPr lang="zh-CN" altLang="en-US">
                <a:latin typeface="Arial" charset="0"/>
              </a:rPr>
              <a:pPr/>
              <a:t>9</a:t>
            </a:fld>
            <a:endParaRPr lang="en-US" altLang="zh-CN">
              <a:latin typeface="Arial" charset="0"/>
            </a:endParaRPr>
          </a:p>
        </p:txBody>
      </p:sp>
      <p:pic>
        <p:nvPicPr>
          <p:cNvPr id="4101" name="Picture 2" descr="C:\Users\croft\Desktop\chap8-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74850"/>
            <a:ext cx="68389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228600" y="4495800"/>
            <a:ext cx="8229600" cy="1752600"/>
          </a:xfrm>
          <a:prstGeom prst="rect">
            <a:avLst/>
          </a:prstGeom>
          <a:solidFill>
            <a:schemeClr val="bg1"/>
          </a:solidFill>
          <a:ln w="9525">
            <a:noFill/>
            <a:miter lim="800000"/>
            <a:headEnd/>
            <a:tailEnd/>
          </a:ln>
        </p:spPr>
        <p:txBody>
          <a:bodyPr/>
          <a:lstStyle/>
          <a:p>
            <a:pPr marL="469900" indent="-469900" eaLnBrk="1" hangingPunct="1">
              <a:spcBef>
                <a:spcPct val="20000"/>
              </a:spcBef>
              <a:buClr>
                <a:schemeClr val="bg2"/>
              </a:buClr>
              <a:buSzPct val="70000"/>
              <a:defRPr/>
            </a:pPr>
            <a:r>
              <a:rPr lang="en-US" altLang="zh-CN" sz="2600" kern="0" dirty="0">
                <a:latin typeface="+mn-lt"/>
                <a:ea typeface="宋体" pitchFamily="2" charset="-122"/>
              </a:rPr>
              <a:t>Recall = 5/6 = 0.83</a:t>
            </a:r>
          </a:p>
          <a:p>
            <a:pPr marL="469900" indent="-469900" eaLnBrk="1" hangingPunct="1">
              <a:spcBef>
                <a:spcPct val="20000"/>
              </a:spcBef>
              <a:buClr>
                <a:schemeClr val="bg2"/>
              </a:buClr>
              <a:buSzPct val="70000"/>
              <a:defRPr/>
            </a:pPr>
            <a:r>
              <a:rPr lang="en-US" altLang="zh-CN" sz="2600" kern="0" dirty="0">
                <a:latin typeface="+mn-lt"/>
                <a:ea typeface="宋体" pitchFamily="2" charset="-122"/>
              </a:rPr>
              <a:t>Precision = 5/6 = 0.83</a:t>
            </a:r>
          </a:p>
        </p:txBody>
      </p:sp>
      <p:sp>
        <p:nvSpPr>
          <p:cNvPr id="4103" name="Rectangle 6"/>
          <p:cNvSpPr>
            <a:spLocks noChangeArrowheads="1"/>
          </p:cNvSpPr>
          <p:nvPr/>
        </p:nvSpPr>
        <p:spPr bwMode="auto">
          <a:xfrm>
            <a:off x="5622925" y="3094038"/>
            <a:ext cx="457200" cy="1295400"/>
          </a:xfrm>
          <a:prstGeom prst="rect">
            <a:avLst/>
          </a:prstGeom>
          <a:solidFill>
            <a:schemeClr val="accent1">
              <a:alpha val="30980"/>
            </a:schemeClr>
          </a:solidFill>
          <a:ln w="9525" algn="ctr">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aphicFrame>
        <p:nvGraphicFramePr>
          <p:cNvPr id="4098" name="Object 21">
            <a:hlinkClick r:id="" action="ppaction://ole?verb=0"/>
          </p:cNvPr>
          <p:cNvGraphicFramePr>
            <a:graphicFrameLocks/>
          </p:cNvGraphicFramePr>
          <p:nvPr/>
        </p:nvGraphicFramePr>
        <p:xfrm>
          <a:off x="4648200" y="4572000"/>
          <a:ext cx="3932238" cy="1447800"/>
        </p:xfrm>
        <a:graphic>
          <a:graphicData uri="http://schemas.openxmlformats.org/presentationml/2006/ole">
            <mc:AlternateContent xmlns:mc="http://schemas.openxmlformats.org/markup-compatibility/2006">
              <mc:Choice xmlns:v="urn:schemas-microsoft-com:vml" Requires="v">
                <p:oleObj spid="_x0000_s21532" name="Equation" r:id="rId4" imgW="2070000" imgH="812520" progId="Equation.3">
                  <p:embed/>
                </p:oleObj>
              </mc:Choice>
              <mc:Fallback>
                <p:oleObj name="Equation" r:id="rId4" imgW="2070000" imgH="81252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572000"/>
                        <a:ext cx="39322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p:cNvSpPr txBox="1">
            <a:spLocks/>
          </p:cNvSpPr>
          <p:nvPr/>
        </p:nvSpPr>
        <p:spPr>
          <a:xfrm>
            <a:off x="400050" y="666750"/>
            <a:ext cx="7886700" cy="7381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pPr>
            <a:r>
              <a:rPr lang="en-US" altLang="zh-CN" smtClean="0">
                <a:ea typeface="宋体" pitchFamily="2" charset="-122"/>
              </a:rPr>
              <a:t>Precision/Recall : Example</a:t>
            </a:r>
            <a:endParaRPr lang="en-US" altLang="zh-CN" dirty="0" smtClean="0">
              <a:ea typeface="宋体" pitchFamily="2" charset="-122"/>
            </a:endParaRPr>
          </a:p>
        </p:txBody>
      </p:sp>
    </p:spTree>
    <p:extLst>
      <p:ext uri="{BB962C8B-B14F-4D97-AF65-F5344CB8AC3E}">
        <p14:creationId xmlns:p14="http://schemas.microsoft.com/office/powerpoint/2010/main" val="25556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F = \frac{1}{\frac{1}{2}(\frac{1}{R} + \frac{1}{P})} = \frac{2RP}{(R+P)}  template TPT1  env TPENV1  fore 0  back 16777215  eqnno 3"/>
  <p:tag name="FILENAME" val="TP_tmp"/>
  <p:tag name="ORIGWIDTH" val="96"/>
  <p:tag name="PICTUREFILESIZE" val="3974"/>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0\textwidth}{@{\extracolsep{\fill}}cccc} \hline&#10;      Query &amp; A &amp; B &amp; B-A \\ \hline&#10;      1 &amp; 25 &amp; 35 &amp; 10\\&#10;      2 &amp; 43 &amp; 84 &amp; 41\\&#10;      3 &amp; 39 &amp; 15 &amp; -24\\&#10;      4 &amp; 75 &amp; 75 &amp; 0\\&#10;      5 &amp; 43 &amp; 68 &amp; 25\\&#10;      6 &amp; 15 &amp; 85 &amp; 70\\&#10;      7 &amp; 20 &amp; 80 &amp; 60\\&#10;      8 &amp; 52 &amp; 50 &amp; -2\\&#10;      9 &amp; 49 &amp; 58 &amp; 9\\&#10;      10 &amp; 50 &amp; 75 &amp; 25\\ \hline&#10;    \end{tabular*}&#10;\end{document}&#10;"/>
  <p:tag name="FILENAME" val="TP_tmp"/>
  <p:tag name="FORMAT" val="pngmono"/>
  <p:tag name="RES" val="1200"/>
  <p:tag name="BLEND" val="0"/>
  <p:tag name="TRANSPARENT" val="0"/>
  <p:tag name="TBUG" val="0"/>
  <p:tag name="ALLOWFS" val="0"/>
  <p:tag name="ORIGWIDTH" val="139"/>
  <p:tag name="PICTUREFILESIZE" val="29470"/>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t = \frac{\overline{B-A}}{\sigma_{B-A}}.\sqrt{N}  template TPT1  env TPENV1  fore 0  back 16777215  eqnno 5"/>
  <p:tag name="FILENAME" val="TP_tmp"/>
  <p:tag name="ORIGWIDTH" val="62"/>
  <p:tag name="PICTUREFILESIZE" val="274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 color}&#10;\pagestyle{empty}&#10;\begin{document}&#10;\begin{eqnarray*}&#10;\mbox{Rank 1} &amp; = &amp; (1 + 0.67 + 0.75 + 0.8 + 0.83 + 0)/6 = 0.675 \\&#10;\mbox{Rank 2} &amp; = &amp; (0.5 + 0.4 + 0.5 + 0.57 + 0 + 0)/6 = 0.328 &#10;\end{eqnarray*}&#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 color}&#10;\pagestyle{empty}&#10;\begin{document}&#10;\begin{eqnarray*}&#10;\mbox{Rank 1} &amp; = &amp; (1 + 0.67 + 0.75 + 0.8 + 0.83 + 0)/6 = 0.675 \\&#10;\mbox{Rank 2} &amp; = &amp; (0.5 + 0.4 + 0.5 + 0.57 + 0 + 0)/6 = 0.328 &#10;\end{eqnarray*}&#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0\textwidth}{@{\extracolsep{\fill}}cccc} \hline&#10;      Query &amp; A &amp; B &amp; B-A \\ \hline&#10;      1 &amp; 25 &amp; 35 &amp; 10\\&#10;      2 &amp; 43 &amp; 84 &amp; 41\\&#10;      3 &amp; 39 &amp; 15 &amp; -24\\&#10;      4 &amp; 75 &amp; 75 &amp; 0\\&#10;      5 &amp; 43 &amp; 68 &amp; 25\\&#10;      6 &amp; 15 &amp; 85 &amp; 70\\&#10;      7 &amp; 20 &amp; 80 &amp; 60\\&#10;      8 &amp; 52 &amp; 50 &amp; -2\\&#10;      9 &amp; 49 &amp; 58 &amp; 9\\&#10;      10 &amp; 50 &amp; 75 &amp; 25\\ \hline&#10;    \end{tabular*}&#10;\end{document}&#10;"/>
  <p:tag name="FILENAME" val="TP_tmp"/>
  <p:tag name="FORMAT" val="pngmono"/>
  <p:tag name="RES" val="1200"/>
  <p:tag name="BLEND" val="0"/>
  <p:tag name="TRANSPARENT" val="0"/>
  <p:tag name="TBUG" val="0"/>
  <p:tag name="ALLOWFS" val="0"/>
  <p:tag name="ORIGWIDTH" val="139"/>
  <p:tag name="PICTUREFILESIZE" val="2947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4847</TotalTime>
  <Words>1746</Words>
  <Application>Microsoft Office PowerPoint</Application>
  <PresentationFormat>On-screen Show (4:3)</PresentationFormat>
  <Paragraphs>300</Paragraphs>
  <Slides>43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Office Theme</vt:lpstr>
      <vt:lpstr>Equation</vt:lpstr>
      <vt:lpstr>Worksheet</vt:lpstr>
      <vt:lpstr>Evaluation in IR</vt:lpstr>
      <vt:lpstr>Evaluation</vt:lpstr>
      <vt:lpstr>Why System Evaluation?</vt:lpstr>
      <vt:lpstr>Difficulties in Evaluating IR Systems</vt:lpstr>
      <vt:lpstr>Human Labeled Corpora : (Gold Standard)</vt:lpstr>
      <vt:lpstr>Precision and Recall</vt:lpstr>
      <vt:lpstr>Precision and Recall</vt:lpstr>
      <vt:lpstr>Precision/Recall : Example</vt:lpstr>
      <vt:lpstr>PowerPoint Presentation</vt:lpstr>
      <vt:lpstr>PowerPoint Presentation</vt:lpstr>
      <vt:lpstr>F Measure (F1/Harmonic Mean)</vt:lpstr>
      <vt:lpstr>PowerPoint Presentation</vt:lpstr>
      <vt:lpstr>PowerPoint Presentation</vt:lpstr>
      <vt:lpstr>E Measure (parameterized F Measure)</vt:lpstr>
      <vt:lpstr>Computing Recall/Precision Points</vt:lpstr>
      <vt:lpstr>Computing Recall/Precision Points: Example 1</vt:lpstr>
      <vt:lpstr>Computing Recall/Precision Points: Example 2</vt:lpstr>
      <vt:lpstr>Mean Average Precision (MAP)</vt:lpstr>
      <vt:lpstr>Average Precision: Example</vt:lpstr>
      <vt:lpstr>Average Precision: Example</vt:lpstr>
      <vt:lpstr>Average Precision: Example</vt:lpstr>
      <vt:lpstr>Average Precision: Example</vt:lpstr>
      <vt:lpstr>Average Precision: Example</vt:lpstr>
      <vt:lpstr>Mean Average Precision (MAP)</vt:lpstr>
      <vt:lpstr>Mean Average Precision (MAP)</vt:lpstr>
      <vt:lpstr>Non-Binary Relevance</vt:lpstr>
      <vt:lpstr>Cumulative Gain</vt:lpstr>
      <vt:lpstr>Discounted Cumulative Gain (DCG)</vt:lpstr>
      <vt:lpstr>Discounted Cumulative Gain</vt:lpstr>
      <vt:lpstr>Discounting Based on Position</vt:lpstr>
      <vt:lpstr>Normalized Discounted Cumulative Gain (NDCG)</vt:lpstr>
      <vt:lpstr>PowerPoint Presentation</vt:lpstr>
      <vt:lpstr>NDCG Example</vt:lpstr>
      <vt:lpstr>NDCG Example</vt:lpstr>
      <vt:lpstr>Focusing on Top Documents</vt:lpstr>
      <vt:lpstr>Focusing on Top Documents</vt:lpstr>
      <vt:lpstr>R- Precision</vt:lpstr>
      <vt:lpstr>Mean Reciprocal Rank (MRR)</vt:lpstr>
      <vt:lpstr>Significance Tests</vt:lpstr>
      <vt:lpstr>Example Experimental Results</vt:lpstr>
      <vt:lpstr>Example Experimental Results</vt:lpstr>
      <vt:lpstr>Online Testing</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dc:creator>
  <cp:lastModifiedBy>Sampath Jayarathna</cp:lastModifiedBy>
  <cp:revision>163</cp:revision>
  <dcterms:created xsi:type="dcterms:W3CDTF">2009-12-29T10:39:27Z</dcterms:created>
  <dcterms:modified xsi:type="dcterms:W3CDTF">2017-01-23T19:26:43Z</dcterms:modified>
</cp:coreProperties>
</file>