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313" r:id="rId34"/>
    <p:sldId id="314" r:id="rId35"/>
    <p:sldId id="292" r:id="rId36"/>
    <p:sldId id="293" r:id="rId37"/>
    <p:sldId id="294" r:id="rId38"/>
    <p:sldId id="295" r:id="rId39"/>
    <p:sldId id="297" r:id="rId40"/>
    <p:sldId id="301" r:id="rId41"/>
    <p:sldId id="302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434" autoAdjust="0"/>
  </p:normalViewPr>
  <p:slideViewPr>
    <p:cSldViewPr snapToGrid="0" snapToObjects="1">
      <p:cViewPr varScale="1">
        <p:scale>
          <a:sx n="119" d="100"/>
          <a:sy n="119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61AF63-AFFA-4F82-8B8B-C76511ED3309}" type="slidenum">
              <a:rPr lang="zh-CN" altLang="en-US">
                <a:latin typeface="Arial" charset="0"/>
              </a:rPr>
              <a:pPr/>
              <a:t>41</a:t>
            </a:fld>
            <a:endParaRPr lang="en-US" altLang="zh-CN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  <a:ln w="12700"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7" tIns="45219" rIns="90437" bIns="45219"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0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1A3B3-7923-4E87-90AB-54414189EFC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005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2B23D-C133-4217-B0D3-0DC7D009351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165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409"/>
            <a:ext cx="7886700" cy="48316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069"/>
            <a:ext cx="7886700" cy="45517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8559"/>
            <a:ext cx="7886700" cy="561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hyperlink" Target="http://www.nonvaleurs.de/ebay/ho_ebay_logo_000204_h.jpg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hyperlink" Target="http://www.cosmogirl.com/asktheexpert/images/logo_yahoo.gif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hyperlink" Target="http://www.prnewswire.com/features/holiday2/circuit-city-logo.jpg" TargetMode="Externa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lens.org/node/73" TargetMode="External"/><Relationship Id="rId2" Type="http://schemas.openxmlformats.org/officeDocument/2006/relationships/hyperlink" Target="http://www.grouplens.org/node/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ics.uci.edu/ml/datasets/Netflix+Priz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47869" y="4269976"/>
            <a:ext cx="7979916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0612" y="5220577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" y="884853"/>
            <a:ext cx="8266923" cy="24384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Prof. </a:t>
            </a:r>
            <a:r>
              <a:rPr lang="en-US" altLang="en-US" sz="120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Rong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Jin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at MSU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609EFA-4CF2-4249-98D6-1A69663BAC09}" type="slidenum">
              <a:rPr lang="zh-CN" altLang="en-US">
                <a:latin typeface="Arial" charset="0"/>
              </a:rPr>
              <a:pPr/>
              <a:t>10</a:t>
            </a:fld>
            <a:endParaRPr lang="en-US" altLang="zh-CN"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Why Collaborative Filtering?</a:t>
            </a:r>
          </a:p>
        </p:txBody>
      </p:sp>
      <p:pic>
        <p:nvPicPr>
          <p:cNvPr id="1029" name="Picture 3" descr="ho_ebay_logo_000204_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11477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logo_yaho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647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1828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085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circuit-city-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400800" y="4038600"/>
          <a:ext cx="13906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Bitmap Image" r:id="rId11" imgW="1390773" imgH="743023" progId="Paint.Picture">
                  <p:embed/>
                </p:oleObj>
              </mc:Choice>
              <mc:Fallback>
                <p:oleObj name="Bitmap Image" r:id="rId11" imgW="1390773" imgH="7430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38600"/>
                        <a:ext cx="13906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1524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1752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5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982C48-CFA7-4B14-A825-8AE0D2312B0B}" type="slidenum">
              <a:rPr lang="zh-CN" altLang="en-US">
                <a:latin typeface="Arial" charset="0"/>
              </a:rPr>
              <a:pPr/>
              <a:t>11</a:t>
            </a:fld>
            <a:endParaRPr lang="en-US" altLang="zh-CN">
              <a:latin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Why Collaborative Filtering?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24000" y="2667000"/>
          <a:ext cx="5838825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Bitmap Image" r:id="rId3" imgW="5838095" imgH="3924848" progId="Paint.Picture">
                  <p:embed/>
                </p:oleObj>
              </mc:Choice>
              <mc:Fallback>
                <p:oleObj name="Bitmap Image" r:id="rId3" imgW="5838095" imgH="39248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67000"/>
                        <a:ext cx="5838825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568325"/>
          </a:xfrm>
          <a:noFill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Because it worth a million dollars!</a:t>
            </a:r>
          </a:p>
        </p:txBody>
      </p:sp>
    </p:spTree>
    <p:extLst>
      <p:ext uri="{BB962C8B-B14F-4D97-AF65-F5344CB8AC3E}">
        <p14:creationId xmlns:p14="http://schemas.microsoft.com/office/powerpoint/2010/main" val="27469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E6792B-0568-45B7-B481-1798F3E12B9B}" type="slidenum">
              <a:rPr lang="zh-CN" altLang="en-US">
                <a:latin typeface="Arial" charset="0"/>
              </a:rPr>
              <a:pPr/>
              <a:t>12</a:t>
            </a:fld>
            <a:endParaRPr lang="en-US" altLang="zh-CN">
              <a:latin typeface="Arial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458788" y="936625"/>
            <a:ext cx="8153400" cy="47430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Collaborative Filtering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2003425"/>
            <a:ext cx="8231188" cy="892175"/>
          </a:xfrm>
        </p:spPr>
        <p:txBody>
          <a:bodyPr/>
          <a:lstStyle/>
          <a:p>
            <a:pPr marL="342900" indent="-342900" eaLnBrk="1" hangingPunct="1"/>
            <a:r>
              <a:rPr lang="en-US" altLang="zh-CN" sz="2400" dirty="0" smtClean="0">
                <a:ea typeface="宋体" pitchFamily="2" charset="-122"/>
              </a:rPr>
              <a:t>Goal:  Making filtering decisions for an individual user based on the judgments of other users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7400" y="2819400"/>
            <a:ext cx="5029200" cy="3044825"/>
            <a:chOff x="336" y="1776"/>
            <a:chExt cx="3168" cy="1918"/>
          </a:xfrm>
        </p:grpSpPr>
        <p:sp>
          <p:nvSpPr>
            <p:cNvPr id="21511" name="Text Box 8"/>
            <p:cNvSpPr txBox="1">
              <a:spLocks noChangeArrowheads="1"/>
            </p:cNvSpPr>
            <p:nvPr/>
          </p:nvSpPr>
          <p:spPr bwMode="auto">
            <a:xfrm>
              <a:off x="912" y="2496"/>
              <a:ext cx="5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u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1</a:t>
              </a:r>
            </a:p>
            <a:p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u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2</a:t>
              </a:r>
            </a:p>
            <a:p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…</a:t>
              </a: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u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m</a:t>
              </a:r>
            </a:p>
          </p:txBody>
        </p:sp>
        <p:sp>
          <p:nvSpPr>
            <p:cNvPr id="21512" name="Text Box 9"/>
            <p:cNvSpPr txBox="1">
              <a:spLocks noChangeArrowheads="1"/>
            </p:cNvSpPr>
            <p:nvPr/>
          </p:nvSpPr>
          <p:spPr bwMode="auto">
            <a:xfrm>
              <a:off x="336" y="2160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 b="1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Users: U</a:t>
              </a:r>
              <a:endParaRPr lang="en-US" altLang="zh-CN" sz="2400">
                <a:latin typeface="Arial Narrow" pitchFamily="34" charset="0"/>
                <a:ea typeface="宋体" pitchFamily="2" charset="-122"/>
              </a:endParaRPr>
            </a:p>
          </p:txBody>
        </p:sp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>
              <a:off x="1834" y="1776"/>
              <a:ext cx="11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 b="1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Objects: O</a:t>
              </a:r>
              <a:endParaRPr lang="en-US" altLang="zh-CN" sz="2400">
                <a:latin typeface="Arial Narrow" pitchFamily="34" charset="0"/>
                <a:ea typeface="宋体" pitchFamily="2" charset="-122"/>
              </a:endParaRPr>
            </a:p>
          </p:txBody>
        </p:sp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1440" y="2112"/>
              <a:ext cx="2016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1     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  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2    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  …   </a:t>
              </a:r>
              <a:r>
                <a:rPr lang="en-US" altLang="zh-CN" sz="2400">
                  <a:solidFill>
                    <a:srgbClr val="FF0000"/>
                  </a:solidFill>
                  <a:latin typeface="Arial Narrow" pitchFamily="34" charset="0"/>
                  <a:ea typeface="宋体" pitchFamily="2" charset="-122"/>
                </a:rPr>
                <a:t> 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j</a:t>
              </a:r>
              <a:r>
                <a:rPr lang="en-US" altLang="zh-CN" sz="2400" baseline="-25000">
                  <a:solidFill>
                    <a:srgbClr val="FF0000"/>
                  </a:solidFill>
                  <a:latin typeface="Arial Narrow" pitchFamily="34" charset="0"/>
                  <a:ea typeface="宋体" pitchFamily="2" charset="-122"/>
                </a:rPr>
                <a:t>   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j+1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… 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n </a:t>
              </a: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3           1    …. …         4         2          ?</a:t>
              </a: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pPr>
                <a:lnSpc>
                  <a:spcPct val="70000"/>
                </a:lnSpc>
              </a:pP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2            5                      ?        4          3</a:t>
              </a: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pPr>
                <a:lnSpc>
                  <a:spcPct val="70000"/>
                </a:lnSpc>
              </a:pP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?             3	                   ?        1           2</a:t>
              </a:r>
            </a:p>
            <a:p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                   </a:t>
              </a:r>
            </a:p>
          </p:txBody>
        </p:sp>
        <p:sp>
          <p:nvSpPr>
            <p:cNvPr id="21515" name="Rectangle 12"/>
            <p:cNvSpPr>
              <a:spLocks noChangeArrowheads="1"/>
            </p:cNvSpPr>
            <p:nvPr/>
          </p:nvSpPr>
          <p:spPr bwMode="auto">
            <a:xfrm>
              <a:off x="1392" y="2496"/>
              <a:ext cx="2112" cy="10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3048000" y="5867400"/>
            <a:ext cx="4038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u</a:t>
            </a:r>
            <a:r>
              <a:rPr lang="en-US" altLang="zh-CN" sz="2400" baseline="-25000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test</a:t>
            </a:r>
            <a:r>
              <a:rPr lang="en-US" altLang="zh-CN" baseline="-25000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  </a:t>
            </a:r>
            <a:r>
              <a:rPr lang="en-US" altLang="zh-CN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      </a:t>
            </a:r>
            <a:r>
              <a:rPr lang="en-US" altLang="zh-CN" sz="1600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3             4……              1</a:t>
            </a:r>
          </a:p>
        </p:txBody>
      </p:sp>
    </p:spTree>
    <p:extLst>
      <p:ext uri="{BB962C8B-B14F-4D97-AF65-F5344CB8AC3E}">
        <p14:creationId xmlns:p14="http://schemas.microsoft.com/office/powerpoint/2010/main" val="14116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216A9B-2F94-42EC-8665-ADD6FE3FCD64}" type="slidenum">
              <a:rPr lang="zh-CN" altLang="en-US">
                <a:latin typeface="Arial" charset="0"/>
              </a:rPr>
              <a:pPr/>
              <a:t>13</a:t>
            </a:fld>
            <a:endParaRPr lang="en-US" altLang="zh-CN">
              <a:latin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00" y="58674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400800" y="586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Arial Narrow" pitchFamily="34" charset="0"/>
                <a:ea typeface="宋体" pitchFamily="2" charset="-122"/>
              </a:rPr>
              <a:t>?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Collaborative Filtering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2003425"/>
            <a:ext cx="8231188" cy="892175"/>
          </a:xfrm>
        </p:spPr>
        <p:txBody>
          <a:bodyPr/>
          <a:lstStyle/>
          <a:p>
            <a:pPr marL="342900" indent="-342900" eaLnBrk="1" hangingPunct="1"/>
            <a:r>
              <a:rPr lang="en-US" altLang="zh-CN" sz="2400" smtClean="0">
                <a:ea typeface="宋体" pitchFamily="2" charset="-122"/>
              </a:rPr>
              <a:t>Goal:  Making filtering decisions for an individual user based on the judgments of other users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7400" y="2819400"/>
            <a:ext cx="5029200" cy="3044825"/>
            <a:chOff x="336" y="1776"/>
            <a:chExt cx="3168" cy="1918"/>
          </a:xfrm>
        </p:grpSpPr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912" y="2496"/>
              <a:ext cx="5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u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1</a:t>
              </a:r>
            </a:p>
            <a:p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u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2</a:t>
              </a:r>
            </a:p>
            <a:p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…</a:t>
              </a: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u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m</a:t>
              </a: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336" y="2160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 b="1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Users: U</a:t>
              </a:r>
              <a:endParaRPr lang="en-US" altLang="zh-CN" sz="2400">
                <a:latin typeface="Arial Narrow" pitchFamily="34" charset="0"/>
                <a:ea typeface="宋体" pitchFamily="2" charset="-122"/>
              </a:endParaRPr>
            </a:p>
          </p:txBody>
        </p:sp>
        <p:sp>
          <p:nvSpPr>
            <p:cNvPr id="22539" name="Text Box 10"/>
            <p:cNvSpPr txBox="1">
              <a:spLocks noChangeArrowheads="1"/>
            </p:cNvSpPr>
            <p:nvPr/>
          </p:nvSpPr>
          <p:spPr bwMode="auto">
            <a:xfrm>
              <a:off x="1834" y="1776"/>
              <a:ext cx="11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 b="1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Objects: O</a:t>
              </a:r>
              <a:endParaRPr lang="en-US" altLang="zh-CN" sz="2400">
                <a:latin typeface="Arial Narrow" pitchFamily="34" charset="0"/>
                <a:ea typeface="宋体" pitchFamily="2" charset="-122"/>
              </a:endParaRPr>
            </a:p>
          </p:txBody>
        </p:sp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1440" y="2112"/>
              <a:ext cx="2016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1     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  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2    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  …   </a:t>
              </a:r>
              <a:r>
                <a:rPr lang="en-US" altLang="zh-CN" sz="2400">
                  <a:solidFill>
                    <a:srgbClr val="FF0000"/>
                  </a:solidFill>
                  <a:latin typeface="Arial Narrow" pitchFamily="34" charset="0"/>
                  <a:ea typeface="宋体" pitchFamily="2" charset="-122"/>
                </a:rPr>
                <a:t> 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j</a:t>
              </a:r>
              <a:r>
                <a:rPr lang="en-US" altLang="zh-CN" sz="2400" baseline="-25000">
                  <a:solidFill>
                    <a:srgbClr val="FF0000"/>
                  </a:solidFill>
                  <a:latin typeface="Arial Narrow" pitchFamily="34" charset="0"/>
                  <a:ea typeface="宋体" pitchFamily="2" charset="-122"/>
                </a:rPr>
                <a:t>   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j+1</a:t>
              </a:r>
              <a:r>
                <a:rPr lang="en-US" altLang="zh-CN" sz="2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… o</a:t>
              </a: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n </a:t>
              </a: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3           1    …. …         4         2          ?</a:t>
              </a: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pPr>
                <a:lnSpc>
                  <a:spcPct val="70000"/>
                </a:lnSpc>
              </a:pP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2            5                      ?        4          3</a:t>
              </a: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endParaRPr lang="en-US" altLang="zh-CN" sz="2400" baseline="-250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  <a:p>
              <a:pPr>
                <a:lnSpc>
                  <a:spcPct val="70000"/>
                </a:lnSpc>
              </a:pPr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?             3	                   ?        1           2</a:t>
              </a:r>
            </a:p>
            <a:p>
              <a:r>
                <a:rPr lang="en-US" altLang="zh-CN" sz="2400" baseline="-250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                   </a:t>
              </a:r>
            </a:p>
          </p:txBody>
        </p:sp>
        <p:sp>
          <p:nvSpPr>
            <p:cNvPr id="22541" name="Rectangle 12"/>
            <p:cNvSpPr>
              <a:spLocks noChangeArrowheads="1"/>
            </p:cNvSpPr>
            <p:nvPr/>
          </p:nvSpPr>
          <p:spPr bwMode="auto">
            <a:xfrm>
              <a:off x="1392" y="2496"/>
              <a:ext cx="2112" cy="10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3048000" y="5867400"/>
            <a:ext cx="4038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u</a:t>
            </a:r>
            <a:r>
              <a:rPr lang="en-US" altLang="zh-CN" sz="2400" baseline="-25000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test</a:t>
            </a:r>
            <a:r>
              <a:rPr lang="en-US" altLang="zh-CN" baseline="-25000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  </a:t>
            </a:r>
            <a:r>
              <a:rPr lang="en-US" altLang="zh-CN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      </a:t>
            </a:r>
            <a:r>
              <a:rPr lang="en-US" altLang="zh-CN" sz="1600">
                <a:solidFill>
                  <a:srgbClr val="9933FF"/>
                </a:solidFill>
                <a:latin typeface="Arial Narrow" pitchFamily="34" charset="0"/>
                <a:ea typeface="宋体" pitchFamily="2" charset="-122"/>
              </a:rPr>
              <a:t>3             4……              1</a:t>
            </a:r>
          </a:p>
        </p:txBody>
      </p:sp>
    </p:spTree>
    <p:extLst>
      <p:ext uri="{BB962C8B-B14F-4D97-AF65-F5344CB8AC3E}">
        <p14:creationId xmlns:p14="http://schemas.microsoft.com/office/powerpoint/2010/main" val="28387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4FDF60-9511-4DE9-9158-D5373F4E7AFE}" type="slidenum">
              <a:rPr lang="zh-CN" altLang="en-US">
                <a:latin typeface="Arial" charset="0"/>
              </a:rPr>
              <a:pPr/>
              <a:t>14</a:t>
            </a:fld>
            <a:endParaRPr lang="en-US" altLang="zh-CN"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Collaborative Filtering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4825"/>
            <a:ext cx="8231188" cy="4092575"/>
          </a:xfrm>
        </p:spPr>
        <p:txBody>
          <a:bodyPr>
            <a:normAutofit/>
          </a:bodyPr>
          <a:lstStyle/>
          <a:p>
            <a:pPr marL="342900" indent="-342900" eaLnBrk="1" hangingPunct="1"/>
            <a:r>
              <a:rPr lang="en-US" altLang="zh-CN" sz="2800" dirty="0" smtClean="0">
                <a:ea typeface="宋体" pitchFamily="2" charset="-122"/>
              </a:rPr>
              <a:t>Goal:  Making filtering decisions for an individual user based on the judgments of other users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en-US" altLang="zh-CN" sz="2800" dirty="0" smtClean="0">
              <a:ea typeface="宋体" pitchFamily="2" charset="-122"/>
            </a:endParaRPr>
          </a:p>
          <a:p>
            <a:pPr marL="342900" indent="-342900" eaLnBrk="1" hangingPunct="1"/>
            <a:r>
              <a:rPr lang="en-US" altLang="zh-CN" sz="2800" dirty="0" smtClean="0">
                <a:ea typeface="宋体" pitchFamily="2" charset="-122"/>
              </a:rPr>
              <a:t>Memory-based approaches</a:t>
            </a:r>
          </a:p>
          <a:p>
            <a:pPr marL="742950" lvl="1" indent="-285750" eaLnBrk="1" hangingPunct="1"/>
            <a:r>
              <a:rPr lang="en-US" altLang="zh-CN" sz="2400" dirty="0" smtClean="0">
                <a:ea typeface="宋体" pitchFamily="2" charset="-122"/>
              </a:rPr>
              <a:t>Given a test user </a:t>
            </a:r>
            <a:r>
              <a:rPr lang="en-US" altLang="zh-CN" sz="2400" i="1" dirty="0" smtClean="0">
                <a:ea typeface="宋体" pitchFamily="2" charset="-122"/>
              </a:rPr>
              <a:t>u</a:t>
            </a:r>
            <a:r>
              <a:rPr lang="en-US" altLang="zh-CN" sz="2400" dirty="0" smtClean="0">
                <a:ea typeface="宋体" pitchFamily="2" charset="-122"/>
              </a:rPr>
              <a:t>, find similar users {</a:t>
            </a:r>
            <a:r>
              <a:rPr lang="en-US" altLang="zh-CN" sz="2400" i="1" dirty="0" smtClean="0">
                <a:ea typeface="宋体" pitchFamily="2" charset="-122"/>
              </a:rPr>
              <a:t>u</a:t>
            </a:r>
            <a:r>
              <a:rPr lang="en-US" altLang="zh-CN" sz="2400" i="1" baseline="-25000" dirty="0" smtClean="0">
                <a:ea typeface="宋体" pitchFamily="2" charset="-122"/>
              </a:rPr>
              <a:t>1</a:t>
            </a:r>
            <a:r>
              <a:rPr lang="en-US" altLang="zh-CN" sz="2400" i="1" dirty="0" smtClean="0">
                <a:ea typeface="宋体" pitchFamily="2" charset="-122"/>
              </a:rPr>
              <a:t>, …, </a:t>
            </a:r>
            <a:r>
              <a:rPr lang="en-US" altLang="zh-CN" sz="2400" i="1" dirty="0" smtClean="0">
                <a:ea typeface="宋体" pitchFamily="2" charset="-122"/>
              </a:rPr>
              <a:t>u</a:t>
            </a:r>
            <a:r>
              <a:rPr lang="en-US" altLang="zh-CN" sz="2400" i="1" baseline="-25000" dirty="0" smtClean="0">
                <a:ea typeface="宋体" pitchFamily="2" charset="-122"/>
              </a:rPr>
              <a:t>n</a:t>
            </a:r>
            <a:r>
              <a:rPr lang="en-US" altLang="zh-CN" sz="2400" dirty="0" smtClean="0">
                <a:ea typeface="宋体" pitchFamily="2" charset="-122"/>
              </a:rPr>
              <a:t>}</a:t>
            </a:r>
            <a:endParaRPr lang="en-US" altLang="zh-CN" sz="2400" dirty="0" smtClean="0">
              <a:ea typeface="宋体" pitchFamily="2" charset="-122"/>
            </a:endParaRPr>
          </a:p>
          <a:p>
            <a:pPr marL="742950" lvl="1" indent="-285750" eaLnBrk="1" hangingPunct="1"/>
            <a:r>
              <a:rPr lang="en-US" altLang="zh-CN" sz="2400" dirty="0" smtClean="0">
                <a:ea typeface="宋体" pitchFamily="2" charset="-122"/>
              </a:rPr>
              <a:t>Predict </a:t>
            </a:r>
            <a:r>
              <a:rPr lang="en-US" altLang="zh-CN" sz="2400" i="1" dirty="0" smtClean="0">
                <a:ea typeface="宋体" pitchFamily="2" charset="-122"/>
              </a:rPr>
              <a:t>u</a:t>
            </a:r>
            <a:r>
              <a:rPr lang="en-US" altLang="zh-CN" sz="2400" dirty="0" smtClean="0">
                <a:ea typeface="宋体" pitchFamily="2" charset="-122"/>
              </a:rPr>
              <a:t>’s rating based on the ratings of </a:t>
            </a:r>
            <a:r>
              <a:rPr lang="en-US" altLang="zh-CN" sz="2400" i="1" dirty="0" smtClean="0">
                <a:ea typeface="宋体" pitchFamily="2" charset="-122"/>
              </a:rPr>
              <a:t>u</a:t>
            </a:r>
            <a:r>
              <a:rPr lang="en-US" altLang="zh-CN" sz="2400" i="1" baseline="-25000" dirty="0" smtClean="0">
                <a:ea typeface="宋体" pitchFamily="2" charset="-122"/>
              </a:rPr>
              <a:t>1</a:t>
            </a:r>
            <a:r>
              <a:rPr lang="en-US" altLang="zh-CN" sz="2400" i="1" dirty="0" smtClean="0">
                <a:ea typeface="宋体" pitchFamily="2" charset="-122"/>
              </a:rPr>
              <a:t>, …, </a:t>
            </a:r>
            <a:r>
              <a:rPr lang="en-US" altLang="zh-CN" sz="2400" i="1" dirty="0" smtClean="0">
                <a:ea typeface="宋体" pitchFamily="2" charset="-122"/>
              </a:rPr>
              <a:t>u</a:t>
            </a:r>
            <a:r>
              <a:rPr lang="en-US" altLang="zh-CN" sz="2400" i="1" baseline="-25000" dirty="0" smtClean="0">
                <a:ea typeface="宋体" pitchFamily="2" charset="-122"/>
              </a:rPr>
              <a:t>n</a:t>
            </a:r>
            <a:r>
              <a:rPr lang="en-US" altLang="zh-CN" sz="2800" dirty="0" smtClean="0">
                <a:ea typeface="宋体" pitchFamily="2" charset="-122"/>
              </a:rPr>
              <a:t> </a:t>
            </a:r>
            <a:endParaRPr lang="en-US" altLang="zh-CN" sz="28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0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FE7FE3-C534-465D-9F29-BBA3CA293236}" type="slidenum">
              <a:rPr lang="zh-CN" altLang="en-US">
                <a:latin typeface="Arial" charset="0"/>
              </a:rPr>
              <a:pPr/>
              <a:t>15</a:t>
            </a:fld>
            <a:endParaRPr lang="en-US" altLang="zh-CN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Important Issues with CF	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How to determine the similarity between different users?</a:t>
            </a:r>
          </a:p>
          <a:p>
            <a:pPr eaLnBrk="1" hangingPunct="1"/>
            <a:endParaRPr lang="en-US" altLang="zh-CN" sz="28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How to aggregate ratings from similar users to form the predictions?</a:t>
            </a:r>
          </a:p>
        </p:txBody>
      </p:sp>
    </p:spTree>
    <p:extLst>
      <p:ext uri="{BB962C8B-B14F-4D97-AF65-F5344CB8AC3E}">
        <p14:creationId xmlns:p14="http://schemas.microsoft.com/office/powerpoint/2010/main" val="42402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7ABCD6-3B32-44A2-A51C-A9C357B42D76}" type="slidenum">
              <a:rPr lang="zh-CN" altLang="en-US">
                <a:latin typeface="Arial" charset="0"/>
              </a:rPr>
              <a:pPr/>
              <a:t>16</a:t>
            </a:fld>
            <a:endParaRPr lang="en-US" altLang="zh-CN"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1534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V1 = (1, 3,4,3), va1 = 2.75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V3 = (2,3,5,4), va3 = 3.5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Pearson correlation measures the linear correlation between two </a:t>
            </a:r>
            <a:r>
              <a:rPr lang="en-US" altLang="zh-CN" sz="2800" dirty="0" smtClean="0">
                <a:ea typeface="宋体" pitchFamily="2" charset="-122"/>
              </a:rPr>
              <a:t>vectors</a:t>
            </a:r>
          </a:p>
          <a:p>
            <a:pPr eaLnBrk="1" hangingPunct="1"/>
            <a:r>
              <a:rPr lang="en-US" altLang="zh-CN" sz="2800" dirty="0">
                <a:ea typeface="宋体" pitchFamily="2" charset="-122"/>
              </a:rPr>
              <a:t> </a:t>
            </a:r>
            <a:r>
              <a:rPr lang="en-US" altLang="zh-CN" sz="2800" dirty="0" smtClean="0">
                <a:ea typeface="宋体" pitchFamily="2" charset="-122"/>
              </a:rPr>
              <a:t>Pearson correlation = </a:t>
            </a:r>
            <a:endParaRPr lang="en-US" altLang="zh-CN" sz="2800" dirty="0" smtClean="0">
              <a:ea typeface="宋体" pitchFamily="2" charset="-122"/>
            </a:endParaRP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3048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8" y="5972356"/>
            <a:ext cx="2655971" cy="7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98" y="5364998"/>
            <a:ext cx="3555560" cy="87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EE3B99-4D06-4E76-8CFE-DC62BA3B41D8}" type="slidenum">
              <a:rPr lang="zh-CN" altLang="en-US">
                <a:latin typeface="Arial" charset="0"/>
              </a:rPr>
              <a:pPr/>
              <a:t>17</a:t>
            </a:fld>
            <a:endParaRPr lang="en-US" altLang="zh-CN"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V1 = (1, 3, 4, 3), va1 = 2.75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5, 4), va3 = 3.5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2286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3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738688"/>
            <a:ext cx="8918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4" name="TextBox 13"/>
          <p:cNvSpPr txBox="1">
            <a:spLocks noChangeArrowheads="1"/>
          </p:cNvSpPr>
          <p:nvPr/>
        </p:nvSpPr>
        <p:spPr bwMode="auto">
          <a:xfrm>
            <a:off x="8229600" y="19812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0.93</a:t>
            </a:r>
          </a:p>
        </p:txBody>
      </p:sp>
      <p:sp>
        <p:nvSpPr>
          <p:cNvPr id="27685" name="Rectangle 8"/>
          <p:cNvSpPr>
            <a:spLocks noChangeArrowheads="1"/>
          </p:cNvSpPr>
          <p:nvPr/>
        </p:nvSpPr>
        <p:spPr bwMode="auto">
          <a:xfrm>
            <a:off x="0" y="49530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0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915DAD-5F1D-40E9-9D65-A22B628729D9}" type="slidenum">
              <a:rPr lang="zh-CN" altLang="en-US">
                <a:latin typeface="Arial" charset="0"/>
              </a:rPr>
              <a:pPr/>
              <a:t>18</a:t>
            </a:fld>
            <a:endParaRPr lang="en-US" altLang="zh-CN"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V1 = (1, 3, 4, 3), va1 = 2.75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5, 4), va3 = 3.5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2286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07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738688"/>
            <a:ext cx="8918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8" name="TextBox 13"/>
          <p:cNvSpPr txBox="1">
            <a:spLocks noChangeArrowheads="1"/>
          </p:cNvSpPr>
          <p:nvPr/>
        </p:nvSpPr>
        <p:spPr bwMode="auto">
          <a:xfrm>
            <a:off x="8229600" y="19812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0.93</a:t>
            </a:r>
          </a:p>
        </p:txBody>
      </p:sp>
    </p:spTree>
    <p:extLst>
      <p:ext uri="{BB962C8B-B14F-4D97-AF65-F5344CB8AC3E}">
        <p14:creationId xmlns:p14="http://schemas.microsoft.com/office/powerpoint/2010/main" val="30131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AAE2AA-2134-4B50-9EBB-3268DFED230B}" type="slidenum">
              <a:rPr lang="zh-CN" altLang="en-US">
                <a:latin typeface="Arial" charset="0"/>
              </a:rPr>
              <a:pPr/>
              <a:t>19</a:t>
            </a:fld>
            <a:endParaRPr lang="en-US" altLang="zh-CN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V1 = (1, 3, 4, 3), va1 = 2.75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5, 4), va3 = 3.5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2286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31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738688"/>
            <a:ext cx="8918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7400"/>
            <a:ext cx="4514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3" name="TextBox 13"/>
          <p:cNvSpPr txBox="1">
            <a:spLocks noChangeArrowheads="1"/>
          </p:cNvSpPr>
          <p:nvPr/>
        </p:nvSpPr>
        <p:spPr bwMode="auto">
          <a:xfrm>
            <a:off x="8229600" y="19812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0.93</a:t>
            </a:r>
          </a:p>
        </p:txBody>
      </p:sp>
    </p:spTree>
    <p:extLst>
      <p:ext uri="{BB962C8B-B14F-4D97-AF65-F5344CB8AC3E}">
        <p14:creationId xmlns:p14="http://schemas.microsoft.com/office/powerpoint/2010/main" val="4457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F13752-6448-499E-B18A-5455D0638B3D}" type="slidenum">
              <a:rPr lang="zh-CN" altLang="en-US">
                <a:latin typeface="Arial" charset="0"/>
              </a:rPr>
              <a:pPr/>
              <a:t>2</a:t>
            </a:fld>
            <a:endParaRPr lang="en-US" altLang="zh-CN"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Outline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Brief introduction to information filtering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Collaborative filtering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Adaptive filtering</a:t>
            </a:r>
          </a:p>
          <a:p>
            <a:pPr eaLnBrk="1" hangingPunct="1"/>
            <a:endParaRPr lang="zh-CN" altLang="en-US" sz="28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1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CF281B-5983-4F6D-9842-897674AFEFE4}" type="slidenum">
              <a:rPr lang="zh-CN" altLang="en-US">
                <a:latin typeface="Arial" charset="0"/>
              </a:rPr>
              <a:pPr/>
              <a:t>20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V2 = (4, 5, 2, 5), va2 = 4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5, 4), va3 = 3.5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1524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55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738688"/>
            <a:ext cx="85756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6" name="TextBox 10"/>
          <p:cNvSpPr txBox="1">
            <a:spLocks noChangeArrowheads="1"/>
          </p:cNvSpPr>
          <p:nvPr/>
        </p:nvSpPr>
        <p:spPr bwMode="auto">
          <a:xfrm>
            <a:off x="8229600" y="19812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0.93</a:t>
            </a:r>
          </a:p>
          <a:p>
            <a:endParaRPr lang="en-US" altLang="en-US" sz="800"/>
          </a:p>
          <a:p>
            <a:r>
              <a:rPr lang="en-US" altLang="en-US"/>
              <a:t>-0.55</a:t>
            </a:r>
          </a:p>
        </p:txBody>
      </p:sp>
      <p:sp>
        <p:nvSpPr>
          <p:cNvPr id="30757" name="Rectangle 13"/>
          <p:cNvSpPr>
            <a:spLocks noChangeArrowheads="1"/>
          </p:cNvSpPr>
          <p:nvPr/>
        </p:nvSpPr>
        <p:spPr bwMode="auto">
          <a:xfrm>
            <a:off x="0" y="49530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8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9F2B9C-9965-41CF-A6E1-8D490B0DF88F}" type="slidenum">
              <a:rPr lang="zh-CN" altLang="en-US">
                <a:latin typeface="Arial" charset="0"/>
              </a:rPr>
              <a:pPr/>
              <a:t>21</a:t>
            </a:fld>
            <a:endParaRPr lang="en-US" altLang="zh-CN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V2 = (4, 5, 2, 5), va2 = 4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5, 4), va3 = 3.5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1524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7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738688"/>
            <a:ext cx="85756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0" name="TextBox 10"/>
          <p:cNvSpPr txBox="1">
            <a:spLocks noChangeArrowheads="1"/>
          </p:cNvSpPr>
          <p:nvPr/>
        </p:nvSpPr>
        <p:spPr bwMode="auto">
          <a:xfrm>
            <a:off x="8229600" y="19812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0.93</a:t>
            </a:r>
          </a:p>
          <a:p>
            <a:endParaRPr lang="en-US" altLang="en-US" sz="800"/>
          </a:p>
          <a:p>
            <a:r>
              <a:rPr lang="en-US" altLang="en-US"/>
              <a:t>-0.55</a:t>
            </a:r>
          </a:p>
        </p:txBody>
      </p:sp>
    </p:spTree>
    <p:extLst>
      <p:ext uri="{BB962C8B-B14F-4D97-AF65-F5344CB8AC3E}">
        <p14:creationId xmlns:p14="http://schemas.microsoft.com/office/powerpoint/2010/main" val="34197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E5DC20-96A5-417F-9AFB-9C93AEAE72A6}" type="slidenum">
              <a:rPr lang="zh-CN" altLang="en-US">
                <a:latin typeface="Arial" charset="0"/>
              </a:rPr>
              <a:pPr/>
              <a:t>22</a:t>
            </a:fld>
            <a:endParaRPr lang="en-US" altLang="zh-CN"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V2 = (4, 5, 2, 5), va2 = 4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5, 4), va3 = 3.5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1524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803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738688"/>
            <a:ext cx="85756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7400"/>
            <a:ext cx="47069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5" name="TextBox 10"/>
          <p:cNvSpPr txBox="1">
            <a:spLocks noChangeArrowheads="1"/>
          </p:cNvSpPr>
          <p:nvPr/>
        </p:nvSpPr>
        <p:spPr bwMode="auto">
          <a:xfrm>
            <a:off x="8229600" y="19812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0.93</a:t>
            </a:r>
          </a:p>
          <a:p>
            <a:endParaRPr lang="en-US" altLang="en-US" sz="800"/>
          </a:p>
          <a:p>
            <a:r>
              <a:rPr lang="en-US" altLang="en-US"/>
              <a:t>-0.55</a:t>
            </a:r>
          </a:p>
        </p:txBody>
      </p:sp>
    </p:spTree>
    <p:extLst>
      <p:ext uri="{BB962C8B-B14F-4D97-AF65-F5344CB8AC3E}">
        <p14:creationId xmlns:p14="http://schemas.microsoft.com/office/powerpoint/2010/main" val="6918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3A01C9-83C3-4B47-9CBF-B46ABAED09E4}" type="slidenum">
              <a:rPr lang="zh-CN" altLang="en-US">
                <a:latin typeface="Arial" charset="0"/>
              </a:rPr>
              <a:pPr/>
              <a:t>23</a:t>
            </a:fld>
            <a:endParaRPr lang="en-US" altLang="zh-CN">
              <a:latin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Aggregate Ratings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481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va1 = 2.75, va2 = 4, va3 = 3.5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15670"/>
              </p:ext>
            </p:extLst>
          </p:nvPr>
        </p:nvGraphicFramePr>
        <p:xfrm>
          <a:off x="152400" y="2558712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27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495800"/>
            <a:ext cx="71977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8" name="TextBox 10"/>
          <p:cNvSpPr txBox="1">
            <a:spLocks noChangeArrowheads="1"/>
          </p:cNvSpPr>
          <p:nvPr/>
        </p:nvSpPr>
        <p:spPr bwMode="auto">
          <a:xfrm>
            <a:off x="8229600" y="2558712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0.93</a:t>
            </a:r>
          </a:p>
          <a:p>
            <a:endParaRPr lang="en-US" altLang="en-US" sz="800"/>
          </a:p>
          <a:p>
            <a:r>
              <a:rPr lang="en-US" altLang="en-US"/>
              <a:t>-0.55</a:t>
            </a:r>
          </a:p>
        </p:txBody>
      </p:sp>
      <p:sp>
        <p:nvSpPr>
          <p:cNvPr id="33829" name="Right Brace 14"/>
          <p:cNvSpPr>
            <a:spLocks/>
          </p:cNvSpPr>
          <p:nvPr/>
        </p:nvSpPr>
        <p:spPr bwMode="auto">
          <a:xfrm rot="5400000">
            <a:off x="3733800" y="3276600"/>
            <a:ext cx="457200" cy="3962400"/>
          </a:xfrm>
          <a:prstGeom prst="rightBrace">
            <a:avLst>
              <a:gd name="adj1" fmla="val 834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830" name="TextBox 15"/>
          <p:cNvSpPr txBox="1">
            <a:spLocks noChangeArrowheads="1"/>
          </p:cNvSpPr>
          <p:nvPr/>
        </p:nvSpPr>
        <p:spPr bwMode="auto">
          <a:xfrm>
            <a:off x="2133600" y="54864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/>
              <a:t>Estimated Relative Rating</a:t>
            </a:r>
          </a:p>
        </p:txBody>
      </p:sp>
      <p:cxnSp>
        <p:nvCxnSpPr>
          <p:cNvPr id="33831" name="Straight Arrow Connector 17"/>
          <p:cNvCxnSpPr>
            <a:cxnSpLocks noChangeShapeType="1"/>
          </p:cNvCxnSpPr>
          <p:nvPr/>
        </p:nvCxnSpPr>
        <p:spPr bwMode="auto">
          <a:xfrm flipV="1">
            <a:off x="6629400" y="4953000"/>
            <a:ext cx="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32" name="TextBox 18"/>
          <p:cNvSpPr txBox="1">
            <a:spLocks noChangeArrowheads="1"/>
          </p:cNvSpPr>
          <p:nvPr/>
        </p:nvSpPr>
        <p:spPr bwMode="auto">
          <a:xfrm>
            <a:off x="6096000" y="55626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/>
              <a:t>Average Rating</a:t>
            </a:r>
          </a:p>
        </p:txBody>
      </p:sp>
      <p:cxnSp>
        <p:nvCxnSpPr>
          <p:cNvPr id="33833" name="Straight Arrow Connector 20"/>
          <p:cNvCxnSpPr>
            <a:cxnSpLocks noChangeShapeType="1"/>
          </p:cNvCxnSpPr>
          <p:nvPr/>
        </p:nvCxnSpPr>
        <p:spPr bwMode="auto">
          <a:xfrm flipV="1">
            <a:off x="8001000" y="4953000"/>
            <a:ext cx="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34" name="TextBox 21"/>
          <p:cNvSpPr txBox="1">
            <a:spLocks noChangeArrowheads="1"/>
          </p:cNvSpPr>
          <p:nvPr/>
        </p:nvSpPr>
        <p:spPr bwMode="auto">
          <a:xfrm>
            <a:off x="7467600" y="55626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/>
              <a:t>Roundup Rating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5993"/>
            <a:ext cx="80391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6EE2FE-419A-4903-AADF-3A1624244B04}" type="slidenum">
              <a:rPr lang="zh-CN" altLang="en-US">
                <a:latin typeface="Arial" charset="0"/>
              </a:rPr>
              <a:pPr/>
              <a:t>24</a:t>
            </a:fld>
            <a:endParaRPr lang="en-US" altLang="zh-CN"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V1 = (1, 3, 3), va1 = 2.33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4), va3 = 3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2286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51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79803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2" name="TextBox 10"/>
          <p:cNvSpPr txBox="1">
            <a:spLocks noChangeArrowheads="1"/>
          </p:cNvSpPr>
          <p:nvPr/>
        </p:nvSpPr>
        <p:spPr bwMode="auto">
          <a:xfrm>
            <a:off x="8229600" y="1981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0.87</a:t>
            </a:r>
          </a:p>
        </p:txBody>
      </p:sp>
      <p:sp>
        <p:nvSpPr>
          <p:cNvPr id="34853" name="Rectangle 13"/>
          <p:cNvSpPr>
            <a:spLocks noChangeArrowheads="1"/>
          </p:cNvSpPr>
          <p:nvPr/>
        </p:nvSpPr>
        <p:spPr bwMode="auto">
          <a:xfrm>
            <a:off x="609600" y="4800600"/>
            <a:ext cx="8153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939D05-B15B-4A73-B0E9-6077A59A5CD4}" type="slidenum">
              <a:rPr lang="zh-CN" altLang="en-US">
                <a:latin typeface="Arial" charset="0"/>
              </a:rPr>
              <a:pPr/>
              <a:t>25</a:t>
            </a:fld>
            <a:endParaRPr lang="en-US" altLang="zh-CN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V1 = (1, 3, 3), va1 = 2.33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4), va3 = 3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2286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75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798036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6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7400"/>
            <a:ext cx="45227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7" name="TextBox 10"/>
          <p:cNvSpPr txBox="1">
            <a:spLocks noChangeArrowheads="1"/>
          </p:cNvSpPr>
          <p:nvPr/>
        </p:nvSpPr>
        <p:spPr bwMode="auto">
          <a:xfrm>
            <a:off x="8229600" y="1981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0.87</a:t>
            </a:r>
          </a:p>
        </p:txBody>
      </p:sp>
    </p:spTree>
    <p:extLst>
      <p:ext uri="{BB962C8B-B14F-4D97-AF65-F5344CB8AC3E}">
        <p14:creationId xmlns:p14="http://schemas.microsoft.com/office/powerpoint/2010/main" val="20010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4AF632-0B87-48D6-8486-2365E702631B}" type="slidenum">
              <a:rPr lang="zh-CN" altLang="en-US">
                <a:latin typeface="Arial" charset="0"/>
              </a:rPr>
              <a:pPr/>
              <a:t>26</a:t>
            </a:fld>
            <a:endParaRPr lang="en-US" altLang="zh-CN"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V2 = (4, 5, 2), va2 = 3.67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5), va3 = 3.33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2286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9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738688"/>
            <a:ext cx="82438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0" name="TextBox 12"/>
          <p:cNvSpPr txBox="1">
            <a:spLocks noChangeArrowheads="1"/>
          </p:cNvSpPr>
          <p:nvPr/>
        </p:nvSpPr>
        <p:spPr bwMode="auto">
          <a:xfrm>
            <a:off x="8229600" y="19812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0.87</a:t>
            </a:r>
          </a:p>
          <a:p>
            <a:endParaRPr lang="en-US" altLang="en-US" sz="800"/>
          </a:p>
          <a:p>
            <a:r>
              <a:rPr lang="en-US" altLang="en-US"/>
              <a:t>-0.79</a:t>
            </a:r>
          </a:p>
        </p:txBody>
      </p:sp>
      <p:sp>
        <p:nvSpPr>
          <p:cNvPr id="36901" name="Rectangle 13"/>
          <p:cNvSpPr>
            <a:spLocks noChangeArrowheads="1"/>
          </p:cNvSpPr>
          <p:nvPr/>
        </p:nvSpPr>
        <p:spPr bwMode="auto">
          <a:xfrm>
            <a:off x="609600" y="5029200"/>
            <a:ext cx="8153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8B2AD1-089C-4B07-B0EA-9BE09461BC13}" type="slidenum">
              <a:rPr lang="zh-CN" altLang="en-US">
                <a:latin typeface="Arial" charset="0"/>
              </a:rPr>
              <a:pPr/>
              <a:t>27</a:t>
            </a:fld>
            <a:endParaRPr lang="en-US" altLang="zh-CN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Pearson Correlation for CF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V2 = (4, 5, 2), va2 = 3.67</a:t>
            </a:r>
          </a:p>
          <a:p>
            <a:pPr eaLnBrk="1" hangingPunct="1"/>
            <a:r>
              <a:rPr lang="en-US" altLang="zh-CN" sz="2400" smtClean="0">
                <a:ea typeface="宋体" pitchFamily="2" charset="-122"/>
              </a:rPr>
              <a:t>V3 = (2, 3, 5), va3 = 3.33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2286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23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738688"/>
            <a:ext cx="82438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4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7400"/>
            <a:ext cx="4708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5" name="TextBox 12"/>
          <p:cNvSpPr txBox="1">
            <a:spLocks noChangeArrowheads="1"/>
          </p:cNvSpPr>
          <p:nvPr/>
        </p:nvSpPr>
        <p:spPr bwMode="auto">
          <a:xfrm>
            <a:off x="8229600" y="19812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0.87</a:t>
            </a:r>
          </a:p>
          <a:p>
            <a:endParaRPr lang="en-US" altLang="en-US" sz="800"/>
          </a:p>
          <a:p>
            <a:r>
              <a:rPr lang="en-US" altLang="en-US"/>
              <a:t>-0.79</a:t>
            </a:r>
          </a:p>
        </p:txBody>
      </p:sp>
    </p:spTree>
    <p:extLst>
      <p:ext uri="{BB962C8B-B14F-4D97-AF65-F5344CB8AC3E}">
        <p14:creationId xmlns:p14="http://schemas.microsoft.com/office/powerpoint/2010/main" val="29717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FD9A64-C5EF-407C-8829-8C68ADF32837}" type="slidenum">
              <a:rPr lang="zh-CN" altLang="en-US">
                <a:latin typeface="Arial" charset="0"/>
              </a:rPr>
              <a:pPr/>
              <a:t>28</a:t>
            </a:fld>
            <a:endParaRPr lang="en-US" altLang="zh-CN"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Aggregate Ratings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va1 = 2.33, va2 = 3.67, va3 = 3.3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152400" y="1981200"/>
          <a:ext cx="7848600" cy="118872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4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495800"/>
            <a:ext cx="71977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8" name="TextBox 10"/>
          <p:cNvSpPr txBox="1">
            <a:spLocks noChangeArrowheads="1"/>
          </p:cNvSpPr>
          <p:nvPr/>
        </p:nvSpPr>
        <p:spPr bwMode="auto">
          <a:xfrm>
            <a:off x="8229600" y="19812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0.87</a:t>
            </a:r>
          </a:p>
          <a:p>
            <a:endParaRPr lang="en-US" altLang="en-US" sz="800"/>
          </a:p>
          <a:p>
            <a:r>
              <a:rPr lang="en-US" altLang="en-US"/>
              <a:t>-0.79</a:t>
            </a:r>
          </a:p>
        </p:txBody>
      </p:sp>
      <p:sp>
        <p:nvSpPr>
          <p:cNvPr id="38949" name="Right Brace 14"/>
          <p:cNvSpPr>
            <a:spLocks/>
          </p:cNvSpPr>
          <p:nvPr/>
        </p:nvSpPr>
        <p:spPr bwMode="auto">
          <a:xfrm rot="5400000">
            <a:off x="3733800" y="3276600"/>
            <a:ext cx="457200" cy="3962400"/>
          </a:xfrm>
          <a:prstGeom prst="rightBrace">
            <a:avLst>
              <a:gd name="adj1" fmla="val 834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50" name="TextBox 15"/>
          <p:cNvSpPr txBox="1">
            <a:spLocks noChangeArrowheads="1"/>
          </p:cNvSpPr>
          <p:nvPr/>
        </p:nvSpPr>
        <p:spPr bwMode="auto">
          <a:xfrm>
            <a:off x="2133600" y="54864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/>
              <a:t>Estimated Relative Rating</a:t>
            </a:r>
          </a:p>
        </p:txBody>
      </p:sp>
      <p:cxnSp>
        <p:nvCxnSpPr>
          <p:cNvPr id="38951" name="Straight Arrow Connector 17"/>
          <p:cNvCxnSpPr>
            <a:cxnSpLocks noChangeShapeType="1"/>
          </p:cNvCxnSpPr>
          <p:nvPr/>
        </p:nvCxnSpPr>
        <p:spPr bwMode="auto">
          <a:xfrm flipV="1">
            <a:off x="6629400" y="4953000"/>
            <a:ext cx="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952" name="TextBox 18"/>
          <p:cNvSpPr txBox="1">
            <a:spLocks noChangeArrowheads="1"/>
          </p:cNvSpPr>
          <p:nvPr/>
        </p:nvSpPr>
        <p:spPr bwMode="auto">
          <a:xfrm>
            <a:off x="6096000" y="55626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/>
              <a:t>Average Rating</a:t>
            </a:r>
          </a:p>
        </p:txBody>
      </p:sp>
      <p:cxnSp>
        <p:nvCxnSpPr>
          <p:cNvPr id="38953" name="Straight Arrow Connector 20"/>
          <p:cNvCxnSpPr>
            <a:cxnSpLocks noChangeShapeType="1"/>
          </p:cNvCxnSpPr>
          <p:nvPr/>
        </p:nvCxnSpPr>
        <p:spPr bwMode="auto">
          <a:xfrm flipV="1">
            <a:off x="8001000" y="4953000"/>
            <a:ext cx="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954" name="TextBox 21"/>
          <p:cNvSpPr txBox="1">
            <a:spLocks noChangeArrowheads="1"/>
          </p:cNvSpPr>
          <p:nvPr/>
        </p:nvSpPr>
        <p:spPr bwMode="auto">
          <a:xfrm>
            <a:off x="7467600" y="55626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/>
              <a:t>Roundup Rating</a:t>
            </a:r>
          </a:p>
        </p:txBody>
      </p:sp>
    </p:spTree>
    <p:extLst>
      <p:ext uri="{BB962C8B-B14F-4D97-AF65-F5344CB8AC3E}">
        <p14:creationId xmlns:p14="http://schemas.microsoft.com/office/powerpoint/2010/main" val="41212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4D6525-18E3-454D-B7F4-821FCADC1CC8}" type="slidenum">
              <a:rPr lang="zh-CN" altLang="en-US">
                <a:latin typeface="Arial" charset="0"/>
              </a:rPr>
              <a:pPr/>
              <a:t>29</a:t>
            </a:fld>
            <a:endParaRPr lang="en-US" altLang="zh-CN">
              <a:latin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Problems with Memory-based Approaches</a:t>
            </a:r>
          </a:p>
        </p:txBody>
      </p:sp>
      <p:graphicFrame>
        <p:nvGraphicFramePr>
          <p:cNvPr id="159747" name="Group 3"/>
          <p:cNvGraphicFramePr>
            <a:graphicFrameLocks noGrp="1"/>
          </p:cNvGraphicFramePr>
          <p:nvPr/>
        </p:nvGraphicFramePr>
        <p:xfrm>
          <a:off x="533400" y="3505200"/>
          <a:ext cx="8229600" cy="15240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82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533400" y="5181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2000" dirty="0" smtClean="0">
                <a:ea typeface="宋体" pitchFamily="2" charset="-122"/>
              </a:rPr>
              <a:t>Most users only rate a few items</a:t>
            </a:r>
          </a:p>
          <a:p>
            <a:pPr lvl="1" eaLnBrk="1" hangingPunct="1"/>
            <a:r>
              <a:rPr lang="en-US" altLang="zh-CN" sz="1800" dirty="0" smtClean="0">
                <a:ea typeface="宋体" pitchFamily="2" charset="-122"/>
              </a:rPr>
              <a:t>Two similar users </a:t>
            </a:r>
            <a:r>
              <a:rPr lang="en-US" altLang="zh-CN" sz="1800" dirty="0" smtClean="0">
                <a:ea typeface="宋体" pitchFamily="2" charset="-122"/>
              </a:rPr>
              <a:t>may </a:t>
            </a:r>
            <a:r>
              <a:rPr lang="en-US" altLang="zh-CN" sz="1800" dirty="0" smtClean="0">
                <a:ea typeface="宋体" pitchFamily="2" charset="-122"/>
              </a:rPr>
              <a:t>not rate the same set of items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  <a:sym typeface="Wingdings" pitchFamily="2" charset="2"/>
              </a:rPr>
              <a:t> 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  <a:sym typeface="Wingdings" pitchFamily="2" charset="2"/>
              </a:rPr>
              <a:t>Clustering users and items</a:t>
            </a:r>
            <a:endParaRPr lang="en-US" altLang="zh-CN" sz="2000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11" name="Picture 35" descr="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857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 descr="patro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9509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mage result for the man from 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79" y="1911016"/>
            <a:ext cx="97291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Da vinci 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35" y="1886953"/>
            <a:ext cx="923925" cy="13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The Shawshank Redemp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3" y="1913021"/>
            <a:ext cx="857250" cy="13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55A01D-59E3-4917-BC12-A3A5B4605D31}" type="slidenum">
              <a:rPr lang="zh-CN" altLang="en-US">
                <a:latin typeface="Arial" charset="0"/>
              </a:rPr>
              <a:pPr/>
              <a:t>3</a:t>
            </a:fld>
            <a:endParaRPr lang="en-US" altLang="zh-CN"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868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Short vs. Long Term Info. Need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60551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Short-term information need (Ad hoc retrieval)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“Temporary need”, e.g., info about used cars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Information source is relatively static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User “pulls”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Application example: library search, Web search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Long-term information need (Filtering)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“Stable need”, e.g., new data mining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Information source is dynamic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System “pushes” information to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Applications:  news filter</a:t>
            </a:r>
          </a:p>
        </p:txBody>
      </p:sp>
    </p:spTree>
    <p:extLst>
      <p:ext uri="{BB962C8B-B14F-4D97-AF65-F5344CB8AC3E}">
        <p14:creationId xmlns:p14="http://schemas.microsoft.com/office/powerpoint/2010/main" val="417642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B2D11D-114E-4B1F-8A35-728D746099CA}" type="slidenum">
              <a:rPr lang="zh-CN" altLang="en-US">
                <a:latin typeface="Arial" charset="0"/>
              </a:rPr>
              <a:pPr/>
              <a:t>30</a:t>
            </a:fld>
            <a:endParaRPr lang="en-US" altLang="zh-CN"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Problems with Memory-based Approaches</a:t>
            </a:r>
          </a:p>
        </p:txBody>
      </p:sp>
      <p:graphicFrame>
        <p:nvGraphicFramePr>
          <p:cNvPr id="176131" name="Group 3"/>
          <p:cNvGraphicFramePr>
            <a:graphicFrameLocks noGrp="1"/>
          </p:cNvGraphicFramePr>
          <p:nvPr/>
        </p:nvGraphicFramePr>
        <p:xfrm>
          <a:off x="533400" y="3505200"/>
          <a:ext cx="8229600" cy="15240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6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533400" y="5181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2000" dirty="0" smtClean="0">
                <a:ea typeface="宋体" pitchFamily="2" charset="-122"/>
              </a:rPr>
              <a:t>Most users only rate a few items</a:t>
            </a:r>
          </a:p>
          <a:p>
            <a:pPr lvl="1" eaLnBrk="1" hangingPunct="1"/>
            <a:r>
              <a:rPr lang="en-US" altLang="zh-CN" sz="1800" dirty="0" smtClean="0">
                <a:ea typeface="宋体" pitchFamily="2" charset="-122"/>
              </a:rPr>
              <a:t>Two similar users </a:t>
            </a:r>
            <a:r>
              <a:rPr lang="en-US" altLang="zh-CN" sz="1800" dirty="0" smtClean="0">
                <a:ea typeface="宋体" pitchFamily="2" charset="-122"/>
              </a:rPr>
              <a:t>may </a:t>
            </a:r>
            <a:r>
              <a:rPr lang="en-US" altLang="zh-CN" sz="1800" dirty="0" smtClean="0">
                <a:ea typeface="宋体" pitchFamily="2" charset="-122"/>
              </a:rPr>
              <a:t>not rate the same set of items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CN" sz="1800" dirty="0" smtClean="0">
                <a:ea typeface="宋体" pitchFamily="2" charset="-122"/>
                <a:sym typeface="Wingdings" pitchFamily="2" charset="2"/>
              </a:rPr>
              <a:t> </a:t>
            </a: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Clustering users and items</a:t>
            </a:r>
            <a:endParaRPr lang="en-US" altLang="zh-CN" sz="2000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11" name="Picture 35" descr="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857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 descr="patro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9509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mage result for the man from 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79" y="1911016"/>
            <a:ext cx="97291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Da vinci 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35" y="1886953"/>
            <a:ext cx="923925" cy="13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The Shawshank Redemp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3" y="1913021"/>
            <a:ext cx="857250" cy="13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37825D-7317-44DD-B030-85DB1CDC701E}" type="slidenum">
              <a:rPr lang="zh-CN" altLang="en-US">
                <a:latin typeface="Arial" charset="0"/>
              </a:rPr>
              <a:pPr/>
              <a:t>31</a:t>
            </a:fld>
            <a:endParaRPr lang="en-US" altLang="zh-CN">
              <a:latin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Evaluation: Datasets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0"/>
            <a:ext cx="7848600" cy="4914900"/>
          </a:xfrm>
        </p:spPr>
        <p:txBody>
          <a:bodyPr/>
          <a:lstStyle/>
          <a:p>
            <a:pPr marL="342900" indent="-342900" eaLnBrk="1" hangingPunct="1"/>
            <a:r>
              <a:rPr lang="en-US" altLang="zh-CN" dirty="0" err="1" smtClean="0">
                <a:ea typeface="宋体" pitchFamily="2" charset="-122"/>
              </a:rPr>
              <a:t>EachMovie</a:t>
            </a:r>
            <a:r>
              <a:rPr lang="en-US" altLang="zh-CN" dirty="0" smtClean="0">
                <a:ea typeface="宋体" pitchFamily="2" charset="-122"/>
              </a:rPr>
              <a:t>: </a:t>
            </a:r>
            <a:r>
              <a:rPr lang="en-US" altLang="zh-CN" sz="2000" dirty="0" smtClean="0">
                <a:ea typeface="宋体" pitchFamily="2" charset="-122"/>
                <a:hlinkClick r:id="rId2"/>
              </a:rPr>
              <a:t>http://www.grouplens.org/node/76</a:t>
            </a:r>
            <a:r>
              <a:rPr lang="en-US" altLang="zh-CN" sz="2400" dirty="0" smtClean="0">
                <a:ea typeface="宋体" pitchFamily="2" charset="-122"/>
              </a:rPr>
              <a:t> (no longer available)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marL="342900" indent="-342900" eaLnBrk="1" hangingPunct="1"/>
            <a:r>
              <a:rPr lang="en-US" altLang="zh-CN" dirty="0" err="1" smtClean="0">
                <a:ea typeface="宋体" pitchFamily="2" charset="-122"/>
              </a:rPr>
              <a:t>MovieRating</a:t>
            </a:r>
            <a:r>
              <a:rPr lang="en-US" altLang="zh-CN" dirty="0" smtClean="0">
                <a:ea typeface="宋体" pitchFamily="2" charset="-122"/>
              </a:rPr>
              <a:t> (now </a:t>
            </a:r>
            <a:r>
              <a:rPr lang="en-US" altLang="zh-CN" dirty="0" err="1" smtClean="0">
                <a:ea typeface="宋体" pitchFamily="2" charset="-122"/>
              </a:rPr>
              <a:t>MovieLens</a:t>
            </a:r>
            <a:r>
              <a:rPr lang="en-US" altLang="zh-CN" dirty="0" smtClean="0">
                <a:ea typeface="宋体" pitchFamily="2" charset="-122"/>
              </a:rPr>
              <a:t>): </a:t>
            </a:r>
            <a:r>
              <a:rPr lang="en-US" altLang="zh-CN" sz="2000" dirty="0" smtClean="0">
                <a:ea typeface="宋体" pitchFamily="2" charset="-122"/>
                <a:hlinkClick r:id="rId3"/>
              </a:rPr>
              <a:t>http://www.grouplens.org/node/73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</a:p>
          <a:p>
            <a:pPr marL="342900" indent="-342900" eaLnBrk="1" hangingPunct="1"/>
            <a:r>
              <a:rPr lang="en-US" altLang="zh-CN" dirty="0" smtClean="0">
                <a:ea typeface="宋体" pitchFamily="2" charset="-122"/>
              </a:rPr>
              <a:t>Netflix prize: </a:t>
            </a:r>
            <a:r>
              <a:rPr lang="en-US" altLang="zh-CN" sz="1800" dirty="0" smtClean="0">
                <a:ea typeface="宋体" pitchFamily="2" charset="-122"/>
                <a:hlinkClick r:id="rId4"/>
              </a:rPr>
              <a:t>http://archive.ics.uci.edu/ml/datasets/Netflix+Prize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</a:p>
          <a:p>
            <a:pPr marL="342900" indent="-342900" eaLnBrk="1" hangingPunct="1"/>
            <a:endParaRPr lang="en-US" altLang="zh-CN" dirty="0" smtClean="0">
              <a:ea typeface="宋体" pitchFamily="2" charset="-122"/>
            </a:endParaRPr>
          </a:p>
          <a:p>
            <a:pPr marL="342900" indent="-342900" eaLnBrk="1" hangingPunct="1"/>
            <a:endParaRPr lang="en-US" altLang="zh-CN" dirty="0" smtClean="0">
              <a:ea typeface="宋体" pitchFamily="2" charset="-122"/>
            </a:endParaRPr>
          </a:p>
          <a:p>
            <a:pPr marL="342900" indent="-342900" eaLnBrk="1" hangingPunct="1"/>
            <a:endParaRPr lang="en-US" altLang="zh-CN" dirty="0" smtClean="0">
              <a:ea typeface="宋体" pitchFamily="2" charset="-122"/>
            </a:endParaRPr>
          </a:p>
          <a:p>
            <a:pPr marL="342900" indent="-342900" eaLnBrk="1" hangingPunct="1"/>
            <a:endParaRPr lang="en-US" altLang="zh-CN" dirty="0" smtClean="0">
              <a:ea typeface="宋体" pitchFamily="2" charset="-122"/>
            </a:endParaRPr>
          </a:p>
          <a:p>
            <a:pPr marL="342900" indent="-342900" eaLnBrk="1" hangingPunct="1"/>
            <a:endParaRPr lang="en-US" altLang="zh-CN" dirty="0" smtClean="0">
              <a:ea typeface="宋体" pitchFamily="2" charset="-122"/>
            </a:endParaRPr>
          </a:p>
        </p:txBody>
      </p:sp>
      <p:graphicFrame>
        <p:nvGraphicFramePr>
          <p:cNvPr id="170025" name="Group 41"/>
          <p:cNvGraphicFramePr>
            <a:graphicFrameLocks noGrp="1"/>
          </p:cNvGraphicFramePr>
          <p:nvPr/>
        </p:nvGraphicFramePr>
        <p:xfrm>
          <a:off x="228600" y="4267200"/>
          <a:ext cx="8229600" cy="1981200"/>
        </p:xfrm>
        <a:graphic>
          <a:graphicData uri="http://schemas.openxmlformats.org/drawingml/2006/table">
            <a:tbl>
              <a:tblPr/>
              <a:tblGrid>
                <a:gridCol w="3259138"/>
                <a:gridCol w="1922462"/>
                <a:gridCol w="1524000"/>
                <a:gridCol w="1524000"/>
              </a:tblGrid>
              <a:tr h="284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MovieRating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EachMovie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Netflix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Number of Users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71,567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480,000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Number of Movies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10,681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1682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Avg. # of rated items/User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Number of ratings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FA526C-CA1F-4485-AE14-E7C12F33966D}" type="slidenum">
              <a:rPr lang="zh-CN" altLang="en-US">
                <a:latin typeface="Arial" charset="0"/>
              </a:rPr>
              <a:pPr/>
              <a:t>32</a:t>
            </a:fld>
            <a:endParaRPr lang="en-US" altLang="zh-CN">
              <a:latin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Evaluation </a:t>
            </a:r>
            <a:r>
              <a:rPr lang="en-US" altLang="zh-CN" dirty="0" smtClean="0">
                <a:ea typeface="宋体" pitchFamily="2" charset="-122"/>
              </a:rPr>
              <a:t>Metric: MAE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0"/>
            <a:ext cx="7848600" cy="4201026"/>
          </a:xfrm>
        </p:spPr>
        <p:txBody>
          <a:bodyPr/>
          <a:lstStyle/>
          <a:p>
            <a:pPr marL="742950" lvl="1" indent="-285750" eaLnBrk="1" hangingPunct="1"/>
            <a:r>
              <a:rPr lang="en-US" altLang="zh-CN" dirty="0" smtClean="0">
                <a:ea typeface="宋体" pitchFamily="2" charset="-122"/>
              </a:rPr>
              <a:t>Mean Absolute Error (MAE): average absolute deviation of the predicted ratings to the actual ratings on items.</a:t>
            </a:r>
          </a:p>
          <a:p>
            <a:pPr marL="742950" lvl="1" indent="-285750" eaLnBrk="1" hangingPunct="1"/>
            <a:endParaRPr lang="en-US" altLang="zh-CN" dirty="0" smtClean="0">
              <a:ea typeface="宋体" pitchFamily="2" charset="-122"/>
            </a:endParaRPr>
          </a:p>
          <a:p>
            <a:pPr marL="742950" lvl="1" indent="-285750" eaLnBrk="1" hangingPunct="1"/>
            <a:r>
              <a:rPr lang="en-US" altLang="zh-CN" dirty="0" smtClean="0">
                <a:ea typeface="宋体" pitchFamily="2" charset="-122"/>
              </a:rPr>
              <a:t>The </a:t>
            </a:r>
            <a:r>
              <a:rPr lang="en-US" altLang="zh-CN" dirty="0" smtClean="0">
                <a:ea typeface="宋体" pitchFamily="2" charset="-122"/>
              </a:rPr>
              <a:t>smaller MAE, the better the </a:t>
            </a:r>
            <a:r>
              <a:rPr lang="en-US" altLang="zh-CN" dirty="0" smtClean="0">
                <a:ea typeface="宋体" pitchFamily="2" charset="-122"/>
              </a:rPr>
              <a:t>performance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4037" name="Text Box 31"/>
          <p:cNvSpPr txBox="1">
            <a:spLocks noChangeArrowheads="1"/>
          </p:cNvSpPr>
          <p:nvPr/>
        </p:nvSpPr>
        <p:spPr bwMode="auto">
          <a:xfrm>
            <a:off x="6629400" y="5105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pitchFamily="2" charset="-122"/>
              </a:rPr>
              <a:t>Predicted rating</a:t>
            </a:r>
          </a:p>
        </p:txBody>
      </p:sp>
      <p:sp>
        <p:nvSpPr>
          <p:cNvPr id="44038" name="Text Box 32"/>
          <p:cNvSpPr txBox="1">
            <a:spLocks noChangeArrowheads="1"/>
          </p:cNvSpPr>
          <p:nvPr/>
        </p:nvSpPr>
        <p:spPr bwMode="auto">
          <a:xfrm>
            <a:off x="3200400" y="5181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pitchFamily="2" charset="-122"/>
              </a:rPr>
              <a:t>True rating</a:t>
            </a:r>
          </a:p>
        </p:txBody>
      </p:sp>
      <p:sp>
        <p:nvSpPr>
          <p:cNvPr id="44039" name="Line 33"/>
          <p:cNvSpPr>
            <a:spLocks noChangeShapeType="1"/>
          </p:cNvSpPr>
          <p:nvPr/>
        </p:nvSpPr>
        <p:spPr bwMode="auto">
          <a:xfrm flipV="1">
            <a:off x="4800600" y="43434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4040" name="Line 34"/>
          <p:cNvSpPr>
            <a:spLocks noChangeShapeType="1"/>
          </p:cNvSpPr>
          <p:nvPr/>
        </p:nvSpPr>
        <p:spPr bwMode="auto">
          <a:xfrm flipH="1" flipV="1">
            <a:off x="6172200" y="4343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4042" name="Text Box 32"/>
          <p:cNvSpPr txBox="1">
            <a:spLocks noChangeArrowheads="1"/>
          </p:cNvSpPr>
          <p:nvPr/>
        </p:nvSpPr>
        <p:spPr bwMode="auto">
          <a:xfrm>
            <a:off x="5181600" y="30480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dirty="0" smtClean="0">
                <a:ea typeface="宋体" pitchFamily="2" charset="-122"/>
              </a:rPr>
              <a:t>n: </a:t>
            </a:r>
            <a:r>
              <a:rPr lang="en-US" altLang="zh-CN" sz="2400" dirty="0">
                <a:ea typeface="宋体" pitchFamily="2" charset="-122"/>
              </a:rPr>
              <a:t>#Predicted Items</a:t>
            </a:r>
          </a:p>
        </p:txBody>
      </p:sp>
      <p:pic>
        <p:nvPicPr>
          <p:cNvPr id="51202" name="Picture 2" descr="https://cdn-images-1.medium.com/max/800/1*OVlFLnMwHDx08PHzqlBD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3398837"/>
            <a:ext cx="30003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dn-images-1.medium.com/max/800/1*9hQVcasuwx5ddq_s3MFCy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04" y="3456571"/>
            <a:ext cx="3770396" cy="103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FA526C-CA1F-4485-AE14-E7C12F33966D}" type="slidenum">
              <a:rPr lang="zh-CN" altLang="en-US">
                <a:latin typeface="Arial" charset="0"/>
              </a:rPr>
              <a:pPr/>
              <a:t>33</a:t>
            </a:fld>
            <a:endParaRPr lang="en-US" altLang="zh-CN">
              <a:latin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6409"/>
            <a:ext cx="8446168" cy="4831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Evaluation </a:t>
            </a:r>
            <a:r>
              <a:rPr lang="en-US" altLang="zh-CN" dirty="0" smtClean="0">
                <a:ea typeface="宋体" pitchFamily="2" charset="-122"/>
              </a:rPr>
              <a:t>Metric: Root mean squared error (RMSE)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0"/>
            <a:ext cx="7848600" cy="4201026"/>
          </a:xfrm>
        </p:spPr>
        <p:txBody>
          <a:bodyPr/>
          <a:lstStyle/>
          <a:p>
            <a:pPr marL="742950" lvl="1" indent="-285750"/>
            <a:r>
              <a:rPr lang="en-US" altLang="zh-CN" dirty="0" smtClean="0">
                <a:ea typeface="宋体" pitchFamily="2" charset="-122"/>
              </a:rPr>
              <a:t>Root mean squared error: </a:t>
            </a:r>
            <a:r>
              <a:rPr lang="en-US" dirty="0"/>
              <a:t>RMSE is a quadratic scoring rule that also measures the average magnitude of the error. It’s the square root of the average of squared differences between prediction and actual observation.</a:t>
            </a:r>
            <a:endParaRPr lang="en-US" altLang="zh-CN" dirty="0" smtClean="0">
              <a:ea typeface="宋体" pitchFamily="2" charset="-122"/>
            </a:endParaRPr>
          </a:p>
          <a:p>
            <a:pPr marL="742950" lvl="1" indent="-285750" eaLnBrk="1" hangingPunct="1"/>
            <a:r>
              <a:rPr lang="en-US" altLang="zh-CN" dirty="0" smtClean="0">
                <a:ea typeface="宋体" pitchFamily="2" charset="-122"/>
              </a:rPr>
              <a:t>The </a:t>
            </a:r>
            <a:r>
              <a:rPr lang="en-US" altLang="zh-CN" dirty="0" smtClean="0">
                <a:ea typeface="宋体" pitchFamily="2" charset="-122"/>
              </a:rPr>
              <a:t>smaller </a:t>
            </a:r>
            <a:r>
              <a:rPr lang="en-US" altLang="zh-CN" dirty="0" smtClean="0">
                <a:ea typeface="宋体" pitchFamily="2" charset="-122"/>
              </a:rPr>
              <a:t>RMSE, </a:t>
            </a:r>
            <a:r>
              <a:rPr lang="en-US" altLang="zh-CN" dirty="0" smtClean="0">
                <a:ea typeface="宋体" pitchFamily="2" charset="-122"/>
              </a:rPr>
              <a:t>the better the </a:t>
            </a:r>
            <a:r>
              <a:rPr lang="en-US" altLang="zh-CN" dirty="0" smtClean="0">
                <a:ea typeface="宋体" pitchFamily="2" charset="-122"/>
              </a:rPr>
              <a:t>performance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4037" name="Text Box 31"/>
          <p:cNvSpPr txBox="1">
            <a:spLocks noChangeArrowheads="1"/>
          </p:cNvSpPr>
          <p:nvPr/>
        </p:nvSpPr>
        <p:spPr bwMode="auto">
          <a:xfrm>
            <a:off x="6629400" y="5105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pitchFamily="2" charset="-122"/>
              </a:rPr>
              <a:t>Predicted rating</a:t>
            </a:r>
          </a:p>
        </p:txBody>
      </p:sp>
      <p:sp>
        <p:nvSpPr>
          <p:cNvPr id="44038" name="Text Box 32"/>
          <p:cNvSpPr txBox="1">
            <a:spLocks noChangeArrowheads="1"/>
          </p:cNvSpPr>
          <p:nvPr/>
        </p:nvSpPr>
        <p:spPr bwMode="auto">
          <a:xfrm>
            <a:off x="3200400" y="5181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pitchFamily="2" charset="-122"/>
              </a:rPr>
              <a:t>True rating</a:t>
            </a:r>
          </a:p>
        </p:txBody>
      </p:sp>
      <p:sp>
        <p:nvSpPr>
          <p:cNvPr id="44039" name="Line 33"/>
          <p:cNvSpPr>
            <a:spLocks noChangeShapeType="1"/>
          </p:cNvSpPr>
          <p:nvPr/>
        </p:nvSpPr>
        <p:spPr bwMode="auto">
          <a:xfrm flipV="1">
            <a:off x="4800599" y="4211053"/>
            <a:ext cx="934453" cy="9705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4040" name="Line 34"/>
          <p:cNvSpPr>
            <a:spLocks noChangeShapeType="1"/>
          </p:cNvSpPr>
          <p:nvPr/>
        </p:nvSpPr>
        <p:spPr bwMode="auto">
          <a:xfrm flipH="1" flipV="1">
            <a:off x="6457950" y="4211053"/>
            <a:ext cx="323850" cy="9705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44042" name="Text Box 32"/>
          <p:cNvSpPr txBox="1">
            <a:spLocks noChangeArrowheads="1"/>
          </p:cNvSpPr>
          <p:nvPr/>
        </p:nvSpPr>
        <p:spPr bwMode="auto">
          <a:xfrm>
            <a:off x="5181600" y="30480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dirty="0" smtClean="0">
                <a:ea typeface="宋体" pitchFamily="2" charset="-122"/>
              </a:rPr>
              <a:t>n: </a:t>
            </a:r>
            <a:r>
              <a:rPr lang="en-US" altLang="zh-CN" sz="2400" dirty="0">
                <a:ea typeface="宋体" pitchFamily="2" charset="-122"/>
              </a:rPr>
              <a:t>#Predicted Items</a:t>
            </a:r>
          </a:p>
        </p:txBody>
      </p:sp>
    </p:spTree>
    <p:extLst>
      <p:ext uri="{BB962C8B-B14F-4D97-AF65-F5344CB8AC3E}">
        <p14:creationId xmlns:p14="http://schemas.microsoft.com/office/powerpoint/2010/main" val="39227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FA526C-CA1F-4485-AE14-E7C12F33966D}" type="slidenum">
              <a:rPr lang="zh-CN" altLang="en-US">
                <a:latin typeface="Arial" charset="0"/>
              </a:rPr>
              <a:pPr/>
              <a:t>34</a:t>
            </a:fld>
            <a:endParaRPr lang="en-US" altLang="zh-CN">
              <a:latin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6409"/>
            <a:ext cx="8446168" cy="4831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Evaluation </a:t>
            </a:r>
            <a:r>
              <a:rPr lang="en-US" altLang="zh-CN" dirty="0" smtClean="0">
                <a:ea typeface="宋体" pitchFamily="2" charset="-122"/>
              </a:rPr>
              <a:t>Metric: Comparisons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0"/>
            <a:ext cx="7848600" cy="4201026"/>
          </a:xfrm>
        </p:spPr>
        <p:txBody>
          <a:bodyPr>
            <a:normAutofit/>
          </a:bodyPr>
          <a:lstStyle/>
          <a:p>
            <a:r>
              <a:rPr lang="en-US" b="1" dirty="0"/>
              <a:t>Similarities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Both </a:t>
            </a:r>
            <a:r>
              <a:rPr lang="en-US" dirty="0"/>
              <a:t>MAE and RMSE express average model prediction error in units of the variable of interest. </a:t>
            </a:r>
            <a:endParaRPr lang="en-US" dirty="0" smtClean="0"/>
          </a:p>
          <a:p>
            <a:pPr lvl="1"/>
            <a:r>
              <a:rPr lang="en-US" dirty="0" smtClean="0"/>
              <a:t>Both </a:t>
            </a:r>
            <a:r>
              <a:rPr lang="en-US" dirty="0"/>
              <a:t>metrics can range from 0 to ∞ 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are negatively-oriented scores, which means lower values are better.</a:t>
            </a:r>
          </a:p>
          <a:p>
            <a:r>
              <a:rPr lang="en-US" b="1" dirty="0"/>
              <a:t>Differences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Taking </a:t>
            </a:r>
            <a:r>
              <a:rPr lang="en-US" dirty="0"/>
              <a:t>the square root of the average squared errors has some interesting implications for RMSE.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the errors are squared before they are averaged, the RMSE gives a relatively high weight to large errors. This means the RMSE should be more useful when large errors are particularly undesirable. </a:t>
            </a:r>
            <a:r>
              <a:rPr lang="en-US" dirty="0"/>
              <a:t/>
            </a:r>
            <a:br>
              <a:rPr lang="en-US" dirty="0"/>
            </a:b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1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DDF638-5CCE-48AB-99A2-6AC5E2D3DA33}" type="slidenum">
              <a:rPr lang="zh-CN" altLang="en-US">
                <a:latin typeface="Arial" charset="0"/>
              </a:rPr>
              <a:pPr/>
              <a:t>35</a:t>
            </a:fld>
            <a:endParaRPr lang="en-US" altLang="zh-CN">
              <a:latin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Part II: Adaptive Filtering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78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64541E-C30D-4F6A-9C44-F05B849567B7}" type="slidenum">
              <a:rPr lang="zh-CN" altLang="en-US">
                <a:latin typeface="Arial" charset="0"/>
              </a:rPr>
              <a:pPr/>
              <a:t>36</a:t>
            </a:fld>
            <a:endParaRPr lang="en-US" altLang="zh-CN">
              <a:latin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Adaptive Information </a:t>
            </a:r>
            <a:r>
              <a:rPr lang="en-US" altLang="zh-CN" smtClean="0">
                <a:ea typeface="宋体" pitchFamily="2" charset="-122"/>
              </a:rPr>
              <a:t>Filtering</a:t>
            </a:r>
            <a:endParaRPr lang="en-US" altLang="ja-JP" smtClean="0">
              <a:ea typeface="MS PGothic" pitchFamily="34" charset="-128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343400"/>
          </a:xfrm>
        </p:spPr>
        <p:txBody>
          <a:bodyPr/>
          <a:lstStyle/>
          <a:p>
            <a:pPr eaLnBrk="1" hangingPunct="1"/>
            <a:r>
              <a:rPr lang="en-US" altLang="ja-JP" sz="2800" b="1" smtClean="0">
                <a:ea typeface="MS PGothic" pitchFamily="34" charset="-128"/>
              </a:rPr>
              <a:t>Stable &amp; long term interest, dynamic info source</a:t>
            </a:r>
          </a:p>
          <a:p>
            <a:pPr eaLnBrk="1" hangingPunct="1"/>
            <a:r>
              <a:rPr lang="en-US" altLang="ja-JP" sz="2800" b="1" smtClean="0">
                <a:ea typeface="MS PGothic" pitchFamily="34" charset="-128"/>
              </a:rPr>
              <a:t>System must make a delivery decision immediately as a document </a:t>
            </a:r>
            <a:r>
              <a:rPr lang="en-US" altLang="ja-JP" sz="2800" b="1" smtClean="0">
                <a:latin typeface="Arial" charset="0"/>
                <a:ea typeface="MS PGothic" pitchFamily="34" charset="-128"/>
              </a:rPr>
              <a:t>“</a:t>
            </a:r>
            <a:r>
              <a:rPr lang="en-US" altLang="ja-JP" sz="2800" b="1" smtClean="0">
                <a:ea typeface="MS PGothic" pitchFamily="34" charset="-128"/>
              </a:rPr>
              <a:t>arrives</a:t>
            </a:r>
            <a:r>
              <a:rPr lang="en-US" altLang="ja-JP" sz="2800" b="1" smtClean="0">
                <a:latin typeface="Arial" charset="0"/>
                <a:ea typeface="MS PGothic" pitchFamily="34" charset="-128"/>
              </a:rPr>
              <a:t>”</a:t>
            </a:r>
            <a:endParaRPr lang="en-US" altLang="ja-JP" sz="2800" b="1" smtClean="0">
              <a:ea typeface="MS PGothic" pitchFamily="34" charset="-128"/>
            </a:endParaRPr>
          </a:p>
          <a:p>
            <a:pPr eaLnBrk="1" hangingPunct="1"/>
            <a:endParaRPr lang="en-US" altLang="ja-JP" sz="2800" b="1" smtClean="0">
              <a:ea typeface="MS PGothic" pitchFamily="34" charset="-128"/>
            </a:endParaRP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3886200" y="4419600"/>
            <a:ext cx="1295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ja-JP" sz="2400">
                <a:ea typeface="MS PGothic" pitchFamily="34" charset="-128"/>
              </a:rPr>
              <a:t>Filtering</a:t>
            </a:r>
          </a:p>
          <a:p>
            <a:pPr algn="ctr"/>
            <a:r>
              <a:rPr lang="en-US" altLang="ja-JP" sz="2400">
                <a:ea typeface="MS PGothic" pitchFamily="34" charset="-128"/>
              </a:rPr>
              <a:t>System</a:t>
            </a: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990600" y="4800600"/>
            <a:ext cx="152400" cy="3048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3124200" y="4800600"/>
            <a:ext cx="609600" cy="180975"/>
          </a:xfrm>
          <a:prstGeom prst="rightArrow">
            <a:avLst>
              <a:gd name="adj1" fmla="val 50000"/>
              <a:gd name="adj2" fmla="val 8421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5334000" y="4724400"/>
            <a:ext cx="533400" cy="3333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9" name="AutoShape 8"/>
          <p:cNvSpPr>
            <a:spLocks noChangeArrowheads="1"/>
          </p:cNvSpPr>
          <p:nvPr/>
        </p:nvSpPr>
        <p:spPr bwMode="auto">
          <a:xfrm>
            <a:off x="1600200" y="4800600"/>
            <a:ext cx="152400" cy="3048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0" name="AutoShape 9"/>
          <p:cNvSpPr>
            <a:spLocks noChangeArrowheads="1"/>
          </p:cNvSpPr>
          <p:nvPr/>
        </p:nvSpPr>
        <p:spPr bwMode="auto">
          <a:xfrm>
            <a:off x="685800" y="4800600"/>
            <a:ext cx="152400" cy="304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1" name="AutoShape 10"/>
          <p:cNvSpPr>
            <a:spLocks noChangeArrowheads="1"/>
          </p:cNvSpPr>
          <p:nvPr/>
        </p:nvSpPr>
        <p:spPr bwMode="auto">
          <a:xfrm>
            <a:off x="1905000" y="4800600"/>
            <a:ext cx="152400" cy="304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2" name="AutoShape 11"/>
          <p:cNvSpPr>
            <a:spLocks noChangeArrowheads="1"/>
          </p:cNvSpPr>
          <p:nvPr/>
        </p:nvSpPr>
        <p:spPr bwMode="auto">
          <a:xfrm>
            <a:off x="2209800" y="4800600"/>
            <a:ext cx="152400" cy="3048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3" name="AutoShape 12"/>
          <p:cNvSpPr>
            <a:spLocks noChangeArrowheads="1"/>
          </p:cNvSpPr>
          <p:nvPr/>
        </p:nvSpPr>
        <p:spPr bwMode="auto">
          <a:xfrm>
            <a:off x="2438400" y="4800600"/>
            <a:ext cx="152400" cy="3048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4" name="AutoShape 13"/>
          <p:cNvSpPr>
            <a:spLocks noChangeArrowheads="1"/>
          </p:cNvSpPr>
          <p:nvPr/>
        </p:nvSpPr>
        <p:spPr bwMode="auto">
          <a:xfrm>
            <a:off x="2743200" y="4800600"/>
            <a:ext cx="152400" cy="304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5" name="Text Box 14"/>
          <p:cNvSpPr txBox="1">
            <a:spLocks noChangeArrowheads="1"/>
          </p:cNvSpPr>
          <p:nvPr/>
        </p:nvSpPr>
        <p:spPr bwMode="auto">
          <a:xfrm>
            <a:off x="1203325" y="4689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>
                <a:ea typeface="MS PGothic" pitchFamily="34" charset="-128"/>
              </a:rPr>
              <a:t>…</a:t>
            </a:r>
          </a:p>
        </p:txBody>
      </p:sp>
      <p:sp>
        <p:nvSpPr>
          <p:cNvPr id="46096" name="AutoShape 15"/>
          <p:cNvSpPr>
            <a:spLocks noChangeArrowheads="1"/>
          </p:cNvSpPr>
          <p:nvPr/>
        </p:nvSpPr>
        <p:spPr bwMode="auto">
          <a:xfrm>
            <a:off x="6172200" y="4648200"/>
            <a:ext cx="152400" cy="304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7" name="AutoShape 16"/>
          <p:cNvSpPr>
            <a:spLocks noChangeArrowheads="1"/>
          </p:cNvSpPr>
          <p:nvPr/>
        </p:nvSpPr>
        <p:spPr bwMode="auto">
          <a:xfrm>
            <a:off x="6553200" y="4648200"/>
            <a:ext cx="152400" cy="304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8" name="AutoShape 17"/>
          <p:cNvSpPr>
            <a:spLocks noChangeArrowheads="1"/>
          </p:cNvSpPr>
          <p:nvPr/>
        </p:nvSpPr>
        <p:spPr bwMode="auto">
          <a:xfrm>
            <a:off x="7010400" y="4648200"/>
            <a:ext cx="152400" cy="304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9" name="AutoShape 18"/>
          <p:cNvSpPr>
            <a:spLocks noChangeArrowheads="1"/>
          </p:cNvSpPr>
          <p:nvPr/>
        </p:nvSpPr>
        <p:spPr bwMode="auto">
          <a:xfrm>
            <a:off x="4495800" y="6019800"/>
            <a:ext cx="152400" cy="3048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00" name="AutoShape 19"/>
          <p:cNvSpPr>
            <a:spLocks noChangeArrowheads="1"/>
          </p:cNvSpPr>
          <p:nvPr/>
        </p:nvSpPr>
        <p:spPr bwMode="auto">
          <a:xfrm>
            <a:off x="4876800" y="6019800"/>
            <a:ext cx="152400" cy="3048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01" name="AutoShape 20"/>
          <p:cNvSpPr>
            <a:spLocks noChangeArrowheads="1"/>
          </p:cNvSpPr>
          <p:nvPr/>
        </p:nvSpPr>
        <p:spPr bwMode="auto">
          <a:xfrm>
            <a:off x="5257800" y="6019800"/>
            <a:ext cx="152400" cy="3048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02" name="AutoShape 21"/>
          <p:cNvSpPr>
            <a:spLocks noChangeArrowheads="1"/>
          </p:cNvSpPr>
          <p:nvPr/>
        </p:nvSpPr>
        <p:spPr bwMode="auto">
          <a:xfrm>
            <a:off x="5638800" y="6019800"/>
            <a:ext cx="152400" cy="3048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03" name="AutoShape 22"/>
          <p:cNvSpPr>
            <a:spLocks noChangeArrowheads="1"/>
          </p:cNvSpPr>
          <p:nvPr/>
        </p:nvSpPr>
        <p:spPr bwMode="auto">
          <a:xfrm>
            <a:off x="4267200" y="5486400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04" name="Text Box 23"/>
          <p:cNvSpPr txBox="1">
            <a:spLocks noChangeArrowheads="1"/>
          </p:cNvSpPr>
          <p:nvPr/>
        </p:nvSpPr>
        <p:spPr bwMode="auto">
          <a:xfrm>
            <a:off x="3733800" y="3505200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>
                <a:ea typeface="MS PGothic" pitchFamily="34" charset="-128"/>
              </a:rPr>
              <a:t>my interest:</a:t>
            </a:r>
          </a:p>
        </p:txBody>
      </p:sp>
      <p:sp>
        <p:nvSpPr>
          <p:cNvPr id="46105" name="AutoShape 24"/>
          <p:cNvSpPr>
            <a:spLocks noChangeArrowheads="1"/>
          </p:cNvSpPr>
          <p:nvPr/>
        </p:nvSpPr>
        <p:spPr bwMode="auto">
          <a:xfrm>
            <a:off x="5349875" y="3616325"/>
            <a:ext cx="152400" cy="304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06" name="AutoShape 25"/>
          <p:cNvSpPr>
            <a:spLocks noChangeArrowheads="1"/>
          </p:cNvSpPr>
          <p:nvPr/>
        </p:nvSpPr>
        <p:spPr bwMode="auto">
          <a:xfrm>
            <a:off x="4343400" y="3886200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chemeClr val="folHlink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8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CB1EEE-4A1E-4E97-9CED-5E51C9103275}" type="slidenum">
              <a:rPr lang="zh-CN" altLang="en-US">
                <a:latin typeface="Arial" charset="0"/>
              </a:rPr>
              <a:pPr/>
              <a:t>37</a:t>
            </a:fld>
            <a:endParaRPr lang="en-US" altLang="zh-CN"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ea typeface="宋体" pitchFamily="2" charset="-122"/>
              </a:rPr>
              <a:t>Example: Adaptive Filtering</a:t>
            </a:r>
          </a:p>
        </p:txBody>
      </p:sp>
      <p:grpSp>
        <p:nvGrpSpPr>
          <p:cNvPr id="47108" name="Group 3"/>
          <p:cNvGrpSpPr>
            <a:grpSpLocks/>
          </p:cNvGrpSpPr>
          <p:nvPr/>
        </p:nvGrpSpPr>
        <p:grpSpPr bwMode="auto">
          <a:xfrm>
            <a:off x="228600" y="2438400"/>
            <a:ext cx="4953000" cy="1524000"/>
            <a:chOff x="240" y="1776"/>
            <a:chExt cx="3120" cy="960"/>
          </a:xfrm>
        </p:grpSpPr>
        <p:pic>
          <p:nvPicPr>
            <p:cNvPr id="47132" name="Picture 4" descr="15minut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24"/>
              <a:ext cx="633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3" name="Text Box 5"/>
            <p:cNvSpPr txBox="1">
              <a:spLocks noChangeArrowheads="1"/>
            </p:cNvSpPr>
            <p:nvPr/>
          </p:nvSpPr>
          <p:spPr bwMode="auto">
            <a:xfrm>
              <a:off x="912" y="1776"/>
              <a:ext cx="2448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ea typeface="宋体" pitchFamily="2" charset="-122"/>
                </a:rPr>
                <a:t>Description:</a:t>
              </a:r>
              <a:r>
                <a:rPr lang="en-US" altLang="zh-CN" sz="1600">
                  <a:ea typeface="宋体" pitchFamily="2" charset="-122"/>
                </a:rPr>
                <a:t>A homicide detective and a fire marshall must stop a pair of murderers who commit videotaped crimes to become media darlings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600" b="1">
                  <a:ea typeface="宋体" pitchFamily="2" charset="-122"/>
                </a:rPr>
                <a:t>Rating</a:t>
              </a:r>
              <a:r>
                <a:rPr lang="en-US" altLang="zh-CN" sz="1600">
                  <a:ea typeface="宋体" pitchFamily="2" charset="-122"/>
                </a:rPr>
                <a:t>: </a:t>
              </a:r>
            </a:p>
          </p:txBody>
        </p:sp>
        <p:pic>
          <p:nvPicPr>
            <p:cNvPr id="47134" name="Picture 6" descr="golds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544"/>
              <a:ext cx="14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5" name="Picture 7" descr="golds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544"/>
              <a:ext cx="14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6" name="Picture 8" descr="golds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544"/>
              <a:ext cx="14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7" name="Picture 9" descr="golds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44"/>
              <a:ext cx="14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09" name="Group 10"/>
          <p:cNvGrpSpPr>
            <a:grpSpLocks/>
          </p:cNvGrpSpPr>
          <p:nvPr/>
        </p:nvGrpSpPr>
        <p:grpSpPr bwMode="auto">
          <a:xfrm>
            <a:off x="228600" y="5181600"/>
            <a:ext cx="4953000" cy="1501775"/>
            <a:chOff x="192" y="3120"/>
            <a:chExt cx="3120" cy="946"/>
          </a:xfrm>
        </p:grpSpPr>
        <p:sp>
          <p:nvSpPr>
            <p:cNvPr id="47128" name="Text Box 11"/>
            <p:cNvSpPr txBox="1">
              <a:spLocks noChangeArrowheads="1"/>
            </p:cNvSpPr>
            <p:nvPr/>
          </p:nvSpPr>
          <p:spPr bwMode="auto">
            <a:xfrm>
              <a:off x="864" y="3120"/>
              <a:ext cx="2448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ea typeface="宋体" pitchFamily="2" charset="-122"/>
                </a:rPr>
                <a:t>Description:</a:t>
              </a:r>
              <a:r>
                <a:rPr lang="en-US" altLang="zh-CN">
                  <a:ea typeface="宋体" pitchFamily="2" charset="-122"/>
                </a:rPr>
                <a:t> </a:t>
              </a:r>
              <a:r>
                <a:rPr lang="en-US" altLang="zh-CN" sz="1600">
                  <a:ea typeface="宋体" pitchFamily="2" charset="-122"/>
                </a:rPr>
                <a:t>Benjamin Martin is drawn into the American revolutionary war against his will when a brutal British commander kills his son.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600" b="1">
                  <a:ea typeface="宋体" pitchFamily="2" charset="-122"/>
                </a:rPr>
                <a:t>Rating</a:t>
              </a:r>
              <a:r>
                <a:rPr lang="en-US" altLang="zh-CN" sz="1600">
                  <a:ea typeface="宋体" pitchFamily="2" charset="-122"/>
                </a:rPr>
                <a:t>: </a:t>
              </a:r>
            </a:p>
          </p:txBody>
        </p:sp>
        <p:pic>
          <p:nvPicPr>
            <p:cNvPr id="47129" name="Picture 12" descr="golds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936"/>
              <a:ext cx="14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0" name="Picture 13" descr="golds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936"/>
              <a:ext cx="14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1" name="Picture 14" descr="patro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6"/>
              <a:ext cx="63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0" name="Group 15"/>
          <p:cNvGrpSpPr>
            <a:grpSpLocks/>
          </p:cNvGrpSpPr>
          <p:nvPr/>
        </p:nvGrpSpPr>
        <p:grpSpPr bwMode="auto">
          <a:xfrm>
            <a:off x="247650" y="3962400"/>
            <a:ext cx="4876800" cy="1295400"/>
            <a:chOff x="240" y="2160"/>
            <a:chExt cx="3072" cy="816"/>
          </a:xfrm>
        </p:grpSpPr>
        <p:grpSp>
          <p:nvGrpSpPr>
            <p:cNvPr id="47122" name="Group 16"/>
            <p:cNvGrpSpPr>
              <a:grpSpLocks/>
            </p:cNvGrpSpPr>
            <p:nvPr/>
          </p:nvGrpSpPr>
          <p:grpSpPr bwMode="auto">
            <a:xfrm>
              <a:off x="240" y="2160"/>
              <a:ext cx="3072" cy="816"/>
              <a:chOff x="240" y="2160"/>
              <a:chExt cx="3072" cy="816"/>
            </a:xfrm>
          </p:grpSpPr>
          <p:sp>
            <p:nvSpPr>
              <p:cNvPr id="47124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60"/>
                <a:ext cx="2448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ea typeface="宋体" pitchFamily="2" charset="-122"/>
                  </a:rPr>
                  <a:t>Description: </a:t>
                </a:r>
                <a:r>
                  <a:rPr lang="en-US" altLang="zh-CN" sz="1600">
                    <a:ea typeface="宋体" pitchFamily="2" charset="-122"/>
                  </a:rPr>
                  <a:t>A biography of sports legend, Muhammad Ali, from his early days to his days in the ring</a:t>
                </a:r>
                <a:r>
                  <a:rPr lang="en-US" altLang="zh-CN">
                    <a:ea typeface="宋体" pitchFamily="2" charset="-122"/>
                  </a:rPr>
                  <a:t> </a:t>
                </a:r>
                <a:endParaRPr lang="en-US" altLang="zh-CN" sz="1600">
                  <a:ea typeface="宋体" pitchFamily="2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1600" b="1">
                    <a:ea typeface="宋体" pitchFamily="2" charset="-122"/>
                  </a:rPr>
                  <a:t>Rating</a:t>
                </a:r>
                <a:r>
                  <a:rPr lang="en-US" altLang="zh-CN" sz="1600">
                    <a:ea typeface="宋体" pitchFamily="2" charset="-122"/>
                  </a:rPr>
                  <a:t>: </a:t>
                </a:r>
              </a:p>
            </p:txBody>
          </p:sp>
          <p:pic>
            <p:nvPicPr>
              <p:cNvPr id="47125" name="Picture 18" descr="goldsta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" y="2807"/>
                <a:ext cx="14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6" name="Picture 19" descr="goldsta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" y="2807"/>
                <a:ext cx="14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7" name="Picture 20" descr="al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208"/>
                <a:ext cx="62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123" name="Picture 21" descr="golds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802"/>
              <a:ext cx="14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1" name="Text Box 22"/>
          <p:cNvSpPr txBox="1">
            <a:spLocks noChangeArrowheads="1"/>
          </p:cNvSpPr>
          <p:nvPr/>
        </p:nvSpPr>
        <p:spPr bwMode="auto">
          <a:xfrm>
            <a:off x="381000" y="1905000"/>
            <a:ext cx="2971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ea typeface="宋体" pitchFamily="2" charset="-122"/>
              </a:rPr>
              <a:t>History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105400" y="1828800"/>
            <a:ext cx="4038600" cy="4530725"/>
            <a:chOff x="3216" y="1152"/>
            <a:chExt cx="2544" cy="2854"/>
          </a:xfrm>
        </p:grpSpPr>
        <p:sp>
          <p:nvSpPr>
            <p:cNvPr id="47116" name="Text Box 24"/>
            <p:cNvSpPr txBox="1">
              <a:spLocks noChangeArrowheads="1"/>
            </p:cNvSpPr>
            <p:nvPr/>
          </p:nvSpPr>
          <p:spPr bwMode="auto">
            <a:xfrm>
              <a:off x="3312" y="1152"/>
              <a:ext cx="2304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800" b="1">
                  <a:ea typeface="宋体" pitchFamily="2" charset="-122"/>
                </a:rPr>
                <a:t>What to Recommend?</a:t>
              </a:r>
            </a:p>
          </p:txBody>
        </p:sp>
        <p:grpSp>
          <p:nvGrpSpPr>
            <p:cNvPr id="47117" name="Group 25"/>
            <p:cNvGrpSpPr>
              <a:grpSpLocks/>
            </p:cNvGrpSpPr>
            <p:nvPr/>
          </p:nvGrpSpPr>
          <p:grpSpPr bwMode="auto">
            <a:xfrm>
              <a:off x="3216" y="1524"/>
              <a:ext cx="2544" cy="1097"/>
              <a:chOff x="3216" y="1524"/>
              <a:chExt cx="2544" cy="1097"/>
            </a:xfrm>
          </p:grpSpPr>
          <p:sp>
            <p:nvSpPr>
              <p:cNvPr id="47120" name="Text Box 26"/>
              <p:cNvSpPr txBox="1">
                <a:spLocks noChangeArrowheads="1"/>
              </p:cNvSpPr>
              <p:nvPr/>
            </p:nvSpPr>
            <p:spPr bwMode="auto">
              <a:xfrm>
                <a:off x="3840" y="1524"/>
                <a:ext cx="1920" cy="1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ea typeface="宋体" pitchFamily="2" charset="-122"/>
                  </a:rPr>
                  <a:t>Description: </a:t>
                </a:r>
                <a:r>
                  <a:rPr lang="en-US" altLang="zh-CN" sz="1600">
                    <a:ea typeface="宋体" pitchFamily="2" charset="-122"/>
                  </a:rPr>
                  <a:t>A high-school boy is given the chance to write a story about an up-and-coming rock band as he accompanies it on their concert tour</a:t>
                </a:r>
                <a:r>
                  <a:rPr lang="en-US" altLang="zh-CN">
                    <a:ea typeface="宋体" pitchFamily="2" charset="-122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1600" b="1">
                    <a:ea typeface="宋体" pitchFamily="2" charset="-122"/>
                  </a:rPr>
                  <a:t>Recommend</a:t>
                </a:r>
                <a:r>
                  <a:rPr lang="en-US" altLang="zh-CN" sz="1600">
                    <a:ea typeface="宋体" pitchFamily="2" charset="-122"/>
                  </a:rPr>
                  <a:t>: ?</a:t>
                </a:r>
              </a:p>
            </p:txBody>
          </p:sp>
          <p:pic>
            <p:nvPicPr>
              <p:cNvPr id="47121" name="Picture 27" descr="almost_famou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632"/>
                <a:ext cx="632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18" name="Text Box 28"/>
            <p:cNvSpPr txBox="1">
              <a:spLocks noChangeArrowheads="1"/>
            </p:cNvSpPr>
            <p:nvPr/>
          </p:nvSpPr>
          <p:spPr bwMode="auto">
            <a:xfrm>
              <a:off x="3840" y="2928"/>
              <a:ext cx="1776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ea typeface="宋体" pitchFamily="2" charset="-122"/>
                </a:rPr>
                <a:t>Description</a:t>
              </a:r>
              <a:r>
                <a:rPr lang="en-US" altLang="zh-CN">
                  <a:ea typeface="宋体" pitchFamily="2" charset="-122"/>
                </a:rPr>
                <a:t>: </a:t>
              </a:r>
              <a:r>
                <a:rPr lang="en-US" altLang="zh-CN" sz="1600">
                  <a:solidFill>
                    <a:srgbClr val="000000"/>
                  </a:solidFill>
                  <a:ea typeface="宋体" pitchFamily="2" charset="-122"/>
                </a:rPr>
                <a:t>A young adventurer named Milo Thatch joins an intrepid group of explorers to find the mysterious lost continent of Atlantis.</a:t>
              </a:r>
              <a:endParaRPr lang="en-US" altLang="zh-CN" sz="1600">
                <a:ea typeface="宋体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1600" b="1">
                  <a:ea typeface="宋体" pitchFamily="2" charset="-122"/>
                </a:rPr>
                <a:t>Recommend</a:t>
              </a:r>
              <a:r>
                <a:rPr lang="en-US" altLang="zh-CN" sz="1600">
                  <a:ea typeface="宋体" pitchFamily="2" charset="-122"/>
                </a:rPr>
                <a:t>: ?</a:t>
              </a:r>
            </a:p>
          </p:txBody>
        </p:sp>
        <p:pic>
          <p:nvPicPr>
            <p:cNvPr id="47119" name="Picture 29" descr="Atlanti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048"/>
              <a:ext cx="592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7315200" y="3810000"/>
            <a:ext cx="671513" cy="2590800"/>
            <a:chOff x="4608" y="2400"/>
            <a:chExt cx="423" cy="1632"/>
          </a:xfrm>
        </p:grpSpPr>
        <p:sp>
          <p:nvSpPr>
            <p:cNvPr id="47114" name="Text Box 31"/>
            <p:cNvSpPr txBox="1">
              <a:spLocks noChangeArrowheads="1"/>
            </p:cNvSpPr>
            <p:nvPr/>
          </p:nvSpPr>
          <p:spPr bwMode="auto">
            <a:xfrm>
              <a:off x="4608" y="2400"/>
              <a:ext cx="38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No</a:t>
              </a:r>
            </a:p>
          </p:txBody>
        </p:sp>
        <p:sp>
          <p:nvSpPr>
            <p:cNvPr id="47115" name="Text Box 32"/>
            <p:cNvSpPr txBox="1">
              <a:spLocks noChangeArrowheads="1"/>
            </p:cNvSpPr>
            <p:nvPr/>
          </p:nvSpPr>
          <p:spPr bwMode="auto">
            <a:xfrm>
              <a:off x="4647" y="3801"/>
              <a:ext cx="38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531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8D751C-64F7-4B80-A2B1-C6B548B2493E}" type="slidenum">
              <a:rPr lang="zh-CN" altLang="en-US">
                <a:latin typeface="Arial" charset="0"/>
              </a:rPr>
              <a:pPr/>
              <a:t>38</a:t>
            </a:fld>
            <a:endParaRPr lang="en-US" altLang="zh-CN"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 Typical AIF System</a:t>
            </a:r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1235075" y="368935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854075" y="368935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4" name="AutoShape 5"/>
          <p:cNvSpPr>
            <a:spLocks noChangeArrowheads="1"/>
          </p:cNvSpPr>
          <p:nvPr/>
        </p:nvSpPr>
        <p:spPr bwMode="auto">
          <a:xfrm>
            <a:off x="473075" y="368935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2378075" y="368935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6" name="AutoShape 7"/>
          <p:cNvSpPr>
            <a:spLocks noChangeArrowheads="1"/>
          </p:cNvSpPr>
          <p:nvPr/>
        </p:nvSpPr>
        <p:spPr bwMode="auto">
          <a:xfrm>
            <a:off x="2835275" y="368935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1600200" y="3352800"/>
            <a:ext cx="6032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800">
                <a:latin typeface="Arial Narrow" pitchFamily="34" charset="0"/>
                <a:ea typeface="宋体" pitchFamily="2" charset="-122"/>
              </a:rPr>
              <a:t>...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4191000" y="3200400"/>
            <a:ext cx="1447800" cy="19050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4419600" y="3276600"/>
            <a:ext cx="1030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b="1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Binary</a:t>
            </a:r>
          </a:p>
          <a:p>
            <a:pPr algn="ctr"/>
            <a:r>
              <a:rPr lang="en-US" altLang="zh-CN" b="1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Classifier</a:t>
            </a:r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4267200" y="3962400"/>
            <a:ext cx="1219200" cy="685800"/>
          </a:xfrm>
          <a:prstGeom prst="ellips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4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User</a:t>
            </a:r>
          </a:p>
          <a:p>
            <a:pPr algn="ctr"/>
            <a:r>
              <a:rPr lang="en-US" altLang="zh-CN" sz="14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Interest</a:t>
            </a:r>
          </a:p>
          <a:p>
            <a:pPr algn="ctr"/>
            <a:r>
              <a:rPr lang="en-US" altLang="zh-CN" sz="14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Profile</a:t>
            </a:r>
          </a:p>
        </p:txBody>
      </p:sp>
      <p:sp>
        <p:nvSpPr>
          <p:cNvPr id="48141" name="AutoShape 12"/>
          <p:cNvSpPr>
            <a:spLocks noChangeArrowheads="1"/>
          </p:cNvSpPr>
          <p:nvPr/>
        </p:nvSpPr>
        <p:spPr bwMode="auto">
          <a:xfrm>
            <a:off x="3352800" y="3810000"/>
            <a:ext cx="685800" cy="333375"/>
          </a:xfrm>
          <a:prstGeom prst="rightArrow">
            <a:avLst>
              <a:gd name="adj1" fmla="val 50000"/>
              <a:gd name="adj2" fmla="val 51429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42" name="AutoShape 13"/>
          <p:cNvSpPr>
            <a:spLocks noChangeArrowheads="1"/>
          </p:cNvSpPr>
          <p:nvPr/>
        </p:nvSpPr>
        <p:spPr bwMode="auto">
          <a:xfrm>
            <a:off x="5791200" y="3810000"/>
            <a:ext cx="685800" cy="333375"/>
          </a:xfrm>
          <a:prstGeom prst="rightArrow">
            <a:avLst>
              <a:gd name="adj1" fmla="val 50000"/>
              <a:gd name="adj2" fmla="val 51429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43" name="AutoShape 14"/>
          <p:cNvSpPr>
            <a:spLocks noChangeArrowheads="1"/>
          </p:cNvSpPr>
          <p:nvPr/>
        </p:nvSpPr>
        <p:spPr bwMode="auto">
          <a:xfrm>
            <a:off x="678180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44" name="AutoShape 15"/>
          <p:cNvSpPr>
            <a:spLocks noChangeArrowheads="1"/>
          </p:cNvSpPr>
          <p:nvPr/>
        </p:nvSpPr>
        <p:spPr bwMode="auto">
          <a:xfrm>
            <a:off x="7315200" y="3733800"/>
            <a:ext cx="304800" cy="457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7924800" y="3810000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b="1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User</a:t>
            </a:r>
          </a:p>
        </p:txBody>
      </p:sp>
      <p:sp>
        <p:nvSpPr>
          <p:cNvPr id="48146" name="Rectangle 17"/>
          <p:cNvSpPr>
            <a:spLocks noChangeArrowheads="1"/>
          </p:cNvSpPr>
          <p:nvPr/>
        </p:nvSpPr>
        <p:spPr bwMode="auto">
          <a:xfrm>
            <a:off x="1219200" y="4343400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b="1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Doc Source</a:t>
            </a:r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6172200" y="3048000"/>
            <a:ext cx="199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b="1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Accepted Docs</a:t>
            </a:r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4191000" y="2133600"/>
            <a:ext cx="1676400" cy="6096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49" name="Text Box 20"/>
          <p:cNvSpPr txBox="1">
            <a:spLocks noChangeArrowheads="1"/>
          </p:cNvSpPr>
          <p:nvPr/>
        </p:nvSpPr>
        <p:spPr bwMode="auto">
          <a:xfrm>
            <a:off x="4267200" y="2209800"/>
            <a:ext cx="163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b="1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Initialization</a:t>
            </a:r>
            <a:endParaRPr lang="en-US" altLang="zh-CN" sz="2400">
              <a:solidFill>
                <a:srgbClr val="000066"/>
              </a:solidFill>
              <a:latin typeface="Arial Narrow" pitchFamily="34" charset="0"/>
              <a:ea typeface="宋体" pitchFamily="2" charset="-122"/>
            </a:endParaRPr>
          </a:p>
        </p:txBody>
      </p:sp>
      <p:sp>
        <p:nvSpPr>
          <p:cNvPr id="48150" name="AutoShape 21"/>
          <p:cNvSpPr>
            <a:spLocks noChangeArrowheads="1"/>
          </p:cNvSpPr>
          <p:nvPr/>
        </p:nvSpPr>
        <p:spPr bwMode="auto">
          <a:xfrm rot="5494825" flipV="1">
            <a:off x="4725193" y="2894807"/>
            <a:ext cx="455613" cy="152400"/>
          </a:xfrm>
          <a:prstGeom prst="rightArrow">
            <a:avLst>
              <a:gd name="adj1" fmla="val 50000"/>
              <a:gd name="adj2" fmla="val 7474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371600" y="4648200"/>
            <a:ext cx="6477000" cy="1828800"/>
            <a:chOff x="864" y="2544"/>
            <a:chExt cx="4080" cy="1152"/>
          </a:xfrm>
        </p:grpSpPr>
        <p:sp>
          <p:nvSpPr>
            <p:cNvPr id="48155" name="Rectangle 23"/>
            <p:cNvSpPr>
              <a:spLocks noChangeArrowheads="1"/>
            </p:cNvSpPr>
            <p:nvPr/>
          </p:nvSpPr>
          <p:spPr bwMode="auto">
            <a:xfrm>
              <a:off x="2736" y="3168"/>
              <a:ext cx="768" cy="528"/>
            </a:xfrm>
            <a:prstGeom prst="rect">
              <a:avLst/>
            </a:prstGeom>
            <a:noFill/>
            <a:ln w="2540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56" name="Text Box 24"/>
            <p:cNvSpPr txBox="1">
              <a:spLocks noChangeArrowheads="1"/>
            </p:cNvSpPr>
            <p:nvPr/>
          </p:nvSpPr>
          <p:spPr bwMode="auto">
            <a:xfrm>
              <a:off x="2736" y="3264"/>
              <a:ext cx="7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 b="1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Learning</a:t>
              </a:r>
              <a:endParaRPr lang="en-US" altLang="zh-CN" sz="24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endParaRPr>
            </a:p>
          </p:txBody>
        </p:sp>
        <p:sp>
          <p:nvSpPr>
            <p:cNvPr id="48157" name="AutoShape 25"/>
            <p:cNvSpPr>
              <a:spLocks noChangeArrowheads="1"/>
            </p:cNvSpPr>
            <p:nvPr/>
          </p:nvSpPr>
          <p:spPr bwMode="auto">
            <a:xfrm rot="-5494825">
              <a:off x="2880" y="2880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58" name="Oval 26"/>
            <p:cNvSpPr>
              <a:spLocks noChangeArrowheads="1"/>
            </p:cNvSpPr>
            <p:nvPr/>
          </p:nvSpPr>
          <p:spPr bwMode="auto">
            <a:xfrm>
              <a:off x="4176" y="3168"/>
              <a:ext cx="768" cy="432"/>
            </a:xfrm>
            <a:prstGeom prst="ellips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CN" sz="1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Feedback</a:t>
              </a:r>
            </a:p>
          </p:txBody>
        </p:sp>
        <p:sp>
          <p:nvSpPr>
            <p:cNvPr id="48159" name="AutoShape 27"/>
            <p:cNvSpPr>
              <a:spLocks noChangeArrowheads="1"/>
            </p:cNvSpPr>
            <p:nvPr/>
          </p:nvSpPr>
          <p:spPr bwMode="auto">
            <a:xfrm rot="10705175">
              <a:off x="3600" y="3312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60" name="AutoShape 28"/>
            <p:cNvSpPr>
              <a:spLocks noChangeArrowheads="1"/>
            </p:cNvSpPr>
            <p:nvPr/>
          </p:nvSpPr>
          <p:spPr bwMode="auto">
            <a:xfrm rot="5494825" flipV="1">
              <a:off x="4368" y="2688"/>
              <a:ext cx="431" cy="144"/>
            </a:xfrm>
            <a:prstGeom prst="rightArrow">
              <a:avLst>
                <a:gd name="adj1" fmla="val 50000"/>
                <a:gd name="adj2" fmla="val 74826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61" name="Oval 29"/>
            <p:cNvSpPr>
              <a:spLocks noChangeArrowheads="1"/>
            </p:cNvSpPr>
            <p:nvPr/>
          </p:nvSpPr>
          <p:spPr bwMode="auto">
            <a:xfrm>
              <a:off x="864" y="3072"/>
              <a:ext cx="1056" cy="528"/>
            </a:xfrm>
            <a:prstGeom prst="ellips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CN" sz="1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Accumulated </a:t>
              </a:r>
            </a:p>
            <a:p>
              <a:pPr algn="ctr"/>
              <a:r>
                <a:rPr lang="en-US" altLang="zh-CN" sz="1400">
                  <a:solidFill>
                    <a:srgbClr val="000066"/>
                  </a:solidFill>
                  <a:latin typeface="Arial Narrow" pitchFamily="34" charset="0"/>
                  <a:ea typeface="宋体" pitchFamily="2" charset="-122"/>
                </a:rPr>
                <a:t>Docs</a:t>
              </a:r>
            </a:p>
          </p:txBody>
        </p:sp>
        <p:sp>
          <p:nvSpPr>
            <p:cNvPr id="48162" name="AutoShape 30"/>
            <p:cNvSpPr>
              <a:spLocks noChangeArrowheads="1"/>
            </p:cNvSpPr>
            <p:nvPr/>
          </p:nvSpPr>
          <p:spPr bwMode="auto">
            <a:xfrm rot="10894825" flipH="1">
              <a:off x="2112" y="3312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63" name="AutoShape 31"/>
            <p:cNvSpPr>
              <a:spLocks noChangeArrowheads="1"/>
            </p:cNvSpPr>
            <p:nvPr/>
          </p:nvSpPr>
          <p:spPr bwMode="auto">
            <a:xfrm rot="5494825" flipV="1">
              <a:off x="1104" y="2832"/>
              <a:ext cx="431" cy="144"/>
            </a:xfrm>
            <a:prstGeom prst="rightArrow">
              <a:avLst>
                <a:gd name="adj1" fmla="val 50000"/>
                <a:gd name="adj2" fmla="val 74826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8152" name="Text Box 32"/>
          <p:cNvSpPr txBox="1">
            <a:spLocks noChangeArrowheads="1"/>
          </p:cNvSpPr>
          <p:nvPr/>
        </p:nvSpPr>
        <p:spPr bwMode="auto">
          <a:xfrm>
            <a:off x="4343400" y="4648200"/>
            <a:ext cx="1131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b="1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utility func</a:t>
            </a:r>
          </a:p>
        </p:txBody>
      </p:sp>
      <p:sp>
        <p:nvSpPr>
          <p:cNvPr id="48153" name="Oval 33"/>
          <p:cNvSpPr>
            <a:spLocks noChangeArrowheads="1"/>
          </p:cNvSpPr>
          <p:nvPr/>
        </p:nvSpPr>
        <p:spPr bwMode="auto">
          <a:xfrm>
            <a:off x="6629400" y="2057400"/>
            <a:ext cx="1219200" cy="685800"/>
          </a:xfrm>
          <a:prstGeom prst="ellips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4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User profile </a:t>
            </a:r>
          </a:p>
          <a:p>
            <a:pPr algn="ctr"/>
            <a:r>
              <a:rPr lang="en-US" altLang="zh-CN" sz="1400">
                <a:solidFill>
                  <a:srgbClr val="000066"/>
                </a:solidFill>
                <a:latin typeface="Arial Narrow" pitchFamily="34" charset="0"/>
                <a:ea typeface="宋体" pitchFamily="2" charset="-122"/>
              </a:rPr>
              <a:t>text</a:t>
            </a:r>
          </a:p>
        </p:txBody>
      </p:sp>
      <p:sp>
        <p:nvSpPr>
          <p:cNvPr id="48154" name="AutoShape 34"/>
          <p:cNvSpPr>
            <a:spLocks noChangeArrowheads="1"/>
          </p:cNvSpPr>
          <p:nvPr/>
        </p:nvSpPr>
        <p:spPr bwMode="auto">
          <a:xfrm rot="10705175">
            <a:off x="5865813" y="2284413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8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5409C-07E5-41C4-8A10-9F4BA7E18256}" type="slidenum">
              <a:rPr lang="zh-CN" altLang="en-US">
                <a:latin typeface="Arial" charset="0"/>
              </a:rPr>
              <a:pPr/>
              <a:t>39</a:t>
            </a:fld>
            <a:endParaRPr lang="en-US" altLang="zh-CN">
              <a:latin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Three Basic Problems in AIF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10600" cy="42672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宋体" pitchFamily="2" charset="-122"/>
              </a:rPr>
              <a:t>Making </a:t>
            </a:r>
            <a:r>
              <a:rPr lang="en-US" altLang="zh-CN" sz="2800" smtClean="0">
                <a:solidFill>
                  <a:srgbClr val="FF0000"/>
                </a:solidFill>
                <a:ea typeface="宋体" pitchFamily="2" charset="-122"/>
              </a:rPr>
              <a:t>filtering decision</a:t>
            </a:r>
            <a:r>
              <a:rPr lang="en-US" altLang="zh-CN" sz="2800" smtClean="0">
                <a:ea typeface="宋体" pitchFamily="2" charset="-122"/>
              </a:rPr>
              <a:t> (Binary classifier)</a:t>
            </a:r>
          </a:p>
          <a:p>
            <a:pPr lvl="1" eaLnBrk="1" hangingPunct="1"/>
            <a:r>
              <a:rPr lang="en-US" altLang="zh-CN" sz="2400" smtClean="0">
                <a:ea typeface="宋体" pitchFamily="2" charset="-122"/>
              </a:rPr>
              <a:t>Doc text,  profile text </a:t>
            </a:r>
            <a:r>
              <a:rPr lang="en-US" altLang="zh-CN" sz="2400" smtClean="0">
                <a:ea typeface="宋体" pitchFamily="2" charset="-122"/>
                <a:sym typeface="Symbol" pitchFamily="18" charset="2"/>
              </a:rPr>
              <a:t></a:t>
            </a:r>
            <a:r>
              <a:rPr lang="en-US" altLang="zh-CN" sz="2400" smtClean="0">
                <a:ea typeface="宋体" pitchFamily="2" charset="-122"/>
              </a:rPr>
              <a:t> yes/no</a:t>
            </a:r>
          </a:p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宋体" pitchFamily="2" charset="-122"/>
              </a:rPr>
              <a:t>Initialization</a:t>
            </a:r>
            <a:endParaRPr lang="en-US" altLang="zh-CN" sz="2800" smtClean="0">
              <a:ea typeface="宋体" pitchFamily="2" charset="-122"/>
            </a:endParaRPr>
          </a:p>
          <a:p>
            <a:pPr lvl="1" eaLnBrk="1" hangingPunct="1"/>
            <a:r>
              <a:rPr lang="en-US" altLang="zh-CN" sz="2400" smtClean="0">
                <a:ea typeface="宋体" pitchFamily="2" charset="-122"/>
              </a:rPr>
              <a:t>Initialize the filter based on only the profile text or very few examples</a:t>
            </a:r>
          </a:p>
          <a:p>
            <a:pPr eaLnBrk="1" hangingPunct="1"/>
            <a:r>
              <a:rPr lang="en-US" altLang="zh-CN" sz="2800" smtClean="0">
                <a:solidFill>
                  <a:srgbClr val="FF0000"/>
                </a:solidFill>
                <a:ea typeface="宋体" pitchFamily="2" charset="-122"/>
              </a:rPr>
              <a:t>Learning</a:t>
            </a:r>
            <a:r>
              <a:rPr lang="en-US" altLang="zh-CN" sz="2800" smtClean="0">
                <a:ea typeface="宋体" pitchFamily="2" charset="-122"/>
              </a:rPr>
              <a:t> from</a:t>
            </a:r>
          </a:p>
          <a:p>
            <a:pPr lvl="1" eaLnBrk="1" hangingPunct="1"/>
            <a:r>
              <a:rPr lang="en-US" altLang="zh-CN" sz="2400" smtClean="0">
                <a:ea typeface="宋体" pitchFamily="2" charset="-122"/>
              </a:rPr>
              <a:t>Limited relevance judgments (only on “yes” docs)</a:t>
            </a:r>
          </a:p>
          <a:p>
            <a:pPr lvl="1" eaLnBrk="1" hangingPunct="1"/>
            <a:r>
              <a:rPr lang="en-US" altLang="zh-CN" sz="2400" smtClean="0">
                <a:ea typeface="宋体" pitchFamily="2" charset="-122"/>
              </a:rPr>
              <a:t>Accumulated documents</a:t>
            </a:r>
          </a:p>
          <a:p>
            <a:pPr eaLnBrk="1" hangingPunct="1"/>
            <a:r>
              <a:rPr lang="en-US" altLang="zh-CN" sz="2800" smtClean="0">
                <a:ea typeface="宋体" pitchFamily="2" charset="-122"/>
              </a:rPr>
              <a:t>All trying to maximize the utility </a:t>
            </a:r>
          </a:p>
        </p:txBody>
      </p:sp>
    </p:spTree>
    <p:extLst>
      <p:ext uri="{BB962C8B-B14F-4D97-AF65-F5344CB8AC3E}">
        <p14:creationId xmlns:p14="http://schemas.microsoft.com/office/powerpoint/2010/main" val="38680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0EAFEA-9C80-487D-82FC-9D5A3BA2B2DD}" type="slidenum">
              <a:rPr lang="zh-CN" altLang="en-US">
                <a:latin typeface="Arial" charset="0"/>
              </a:rPr>
              <a:pPr/>
              <a:t>4</a:t>
            </a:fld>
            <a:endParaRPr lang="en-US" altLang="zh-CN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037" y="722199"/>
            <a:ext cx="7886700" cy="6456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Examples of Information Filtering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News filtering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Email filtering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Movie/book/product recommenders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Literature recommenders 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And many others …</a:t>
            </a:r>
          </a:p>
          <a:p>
            <a:pPr eaLnBrk="1" hangingPunct="1"/>
            <a:endParaRPr lang="zh-CN" altLang="en-US" sz="28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6A681D-04D8-4FEF-8ABB-D7D304142398}" type="slidenum">
              <a:rPr lang="zh-CN" altLang="en-US">
                <a:latin typeface="Arial" charset="0"/>
              </a:rPr>
              <a:pPr/>
              <a:t>40</a:t>
            </a:fld>
            <a:endParaRPr lang="en-US" altLang="zh-CN"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Major Approaches to AIF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4267200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ea typeface="宋体" pitchFamily="2" charset="-122"/>
              </a:rPr>
              <a:t>“</a:t>
            </a:r>
            <a:r>
              <a:rPr lang="en-US" altLang="zh-CN" sz="2800" dirty="0" smtClean="0">
                <a:ea typeface="宋体" pitchFamily="2" charset="-122"/>
              </a:rPr>
              <a:t>Extended” retrieval systems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“Reuse” retrieval techniques to score documents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Use a score threshold for filtering decision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Learn to improve scoring with traditional feedback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New approaches to threshold setting and </a:t>
            </a:r>
            <a:r>
              <a:rPr lang="en-US" altLang="zh-CN" sz="2400" dirty="0" smtClean="0">
                <a:ea typeface="宋体" pitchFamily="2" charset="-122"/>
              </a:rPr>
              <a:t>learning</a:t>
            </a:r>
            <a:endParaRPr lang="en-US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1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47E753-63DE-4498-9A38-46465DCFE89F}" type="slidenum">
              <a:rPr lang="zh-CN" altLang="en-US">
                <a:latin typeface="Arial" charset="0"/>
              </a:rPr>
              <a:pPr/>
              <a:t>41</a:t>
            </a:fld>
            <a:endParaRPr lang="en-US" altLang="zh-CN"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70021"/>
            <a:ext cx="8610600" cy="67376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A General Vector-Space Approach</a:t>
            </a:r>
            <a:r>
              <a:rPr lang="en-US" altLang="zh-CN" sz="3600" dirty="0" smtClean="0">
                <a:ea typeface="宋体" pitchFamily="2" charset="-122"/>
              </a:rPr>
              <a:t> 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944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2400" i="1">
                <a:solidFill>
                  <a:srgbClr val="333399"/>
                </a:solidFill>
                <a:ea typeface="宋体" pitchFamily="2" charset="-122"/>
              </a:rPr>
              <a:t>doc </a:t>
            </a:r>
          </a:p>
          <a:p>
            <a:pPr algn="ctr"/>
            <a:r>
              <a:rPr lang="en-US" altLang="zh-CN" sz="2400" i="1">
                <a:solidFill>
                  <a:srgbClr val="333399"/>
                </a:solidFill>
                <a:ea typeface="宋体" pitchFamily="2" charset="-122"/>
              </a:rPr>
              <a:t>vector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524000" y="3505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i="1">
                <a:solidFill>
                  <a:srgbClr val="333399"/>
                </a:solidFill>
                <a:ea typeface="宋体" pitchFamily="2" charset="-122"/>
              </a:rPr>
              <a:t>profile vector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1676400" y="2438400"/>
            <a:ext cx="1295400" cy="60960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zh-CN" sz="2400" b="1" i="1">
                <a:solidFill>
                  <a:srgbClr val="333399"/>
                </a:solidFill>
                <a:ea typeface="宋体" pitchFamily="2" charset="-122"/>
              </a:rPr>
              <a:t>Scoring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3657600" y="2438400"/>
            <a:ext cx="2133600" cy="60960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2400" b="1" i="1">
                <a:solidFill>
                  <a:srgbClr val="333399"/>
                </a:solidFill>
                <a:ea typeface="宋体" pitchFamily="2" charset="-122"/>
              </a:rPr>
              <a:t>Thresholding</a:t>
            </a:r>
          </a:p>
        </p:txBody>
      </p:sp>
      <p:sp>
        <p:nvSpPr>
          <p:cNvPr id="54280" name="AutoShape 7"/>
          <p:cNvSpPr>
            <a:spLocks noChangeArrowheads="1"/>
          </p:cNvSpPr>
          <p:nvPr/>
        </p:nvSpPr>
        <p:spPr bwMode="auto">
          <a:xfrm rot="16200000" flipH="1">
            <a:off x="1326357" y="2483643"/>
            <a:ext cx="228600" cy="442913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81" name="AutoShape 8"/>
          <p:cNvSpPr>
            <a:spLocks noChangeArrowheads="1"/>
          </p:cNvSpPr>
          <p:nvPr/>
        </p:nvSpPr>
        <p:spPr bwMode="auto">
          <a:xfrm>
            <a:off x="6248400" y="3581400"/>
            <a:ext cx="152400" cy="1600200"/>
          </a:xfrm>
          <a:prstGeom prst="downArrow">
            <a:avLst>
              <a:gd name="adj1" fmla="val 50000"/>
              <a:gd name="adj2" fmla="val 2625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82" name="Text Box 9"/>
          <p:cNvSpPr txBox="1">
            <a:spLocks noChangeArrowheads="1"/>
          </p:cNvSpPr>
          <p:nvPr/>
        </p:nvSpPr>
        <p:spPr bwMode="auto">
          <a:xfrm>
            <a:off x="6096000" y="3048000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i="1">
                <a:solidFill>
                  <a:srgbClr val="333399"/>
                </a:solidFill>
                <a:ea typeface="宋体" pitchFamily="2" charset="-122"/>
              </a:rPr>
              <a:t>yes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6172200" y="21336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i="1">
                <a:solidFill>
                  <a:srgbClr val="333399"/>
                </a:solidFill>
                <a:ea typeface="宋体" pitchFamily="2" charset="-122"/>
              </a:rPr>
              <a:t>no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84" name="Oval 11"/>
          <p:cNvSpPr>
            <a:spLocks noChangeArrowheads="1"/>
          </p:cNvSpPr>
          <p:nvPr/>
        </p:nvSpPr>
        <p:spPr bwMode="auto">
          <a:xfrm>
            <a:off x="5486400" y="5181600"/>
            <a:ext cx="1600200" cy="9906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2000" b="1" i="1">
                <a:solidFill>
                  <a:srgbClr val="FF0000"/>
                </a:solidFill>
                <a:ea typeface="宋体" pitchFamily="2" charset="-122"/>
              </a:rPr>
              <a:t>Feedback</a:t>
            </a:r>
          </a:p>
          <a:p>
            <a:pPr algn="ctr"/>
            <a:r>
              <a:rPr lang="en-US" altLang="zh-CN" sz="2000" b="1" i="1">
                <a:solidFill>
                  <a:srgbClr val="FF0000"/>
                </a:solidFill>
                <a:ea typeface="宋体" pitchFamily="2" charset="-122"/>
              </a:rPr>
              <a:t>Information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85" name="AutoShape 12"/>
          <p:cNvSpPr>
            <a:spLocks noChangeArrowheads="1"/>
          </p:cNvSpPr>
          <p:nvPr/>
        </p:nvSpPr>
        <p:spPr bwMode="auto">
          <a:xfrm rot="-2380221">
            <a:off x="5881688" y="2747963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1600200" y="4343400"/>
            <a:ext cx="1371600" cy="762000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zh-CN" sz="2400" b="1" i="1">
                <a:solidFill>
                  <a:srgbClr val="008080"/>
                </a:solidFill>
                <a:ea typeface="宋体" pitchFamily="2" charset="-122"/>
              </a:rPr>
              <a:t>Vector</a:t>
            </a:r>
          </a:p>
          <a:p>
            <a:pPr algn="ctr">
              <a:lnSpc>
                <a:spcPct val="75000"/>
              </a:lnSpc>
            </a:pPr>
            <a:r>
              <a:rPr lang="en-US" altLang="zh-CN" sz="2400" b="1" i="1">
                <a:solidFill>
                  <a:srgbClr val="008080"/>
                </a:solidFill>
                <a:ea typeface="宋体" pitchFamily="2" charset="-122"/>
              </a:rPr>
              <a:t>Learning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87" name="Rectangle 14"/>
          <p:cNvSpPr>
            <a:spLocks noChangeArrowheads="1"/>
          </p:cNvSpPr>
          <p:nvPr/>
        </p:nvSpPr>
        <p:spPr bwMode="auto">
          <a:xfrm>
            <a:off x="3962400" y="4343400"/>
            <a:ext cx="14478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zh-CN" sz="2400" b="1" i="1">
                <a:solidFill>
                  <a:srgbClr val="FF0000"/>
                </a:solidFill>
                <a:ea typeface="宋体" pitchFamily="2" charset="-122"/>
              </a:rPr>
              <a:t>Threshold</a:t>
            </a:r>
          </a:p>
          <a:p>
            <a:pPr algn="ctr">
              <a:lnSpc>
                <a:spcPct val="75000"/>
              </a:lnSpc>
            </a:pPr>
            <a:r>
              <a:rPr lang="en-US" altLang="zh-CN" sz="2400" b="1" i="1">
                <a:solidFill>
                  <a:srgbClr val="FF0000"/>
                </a:solidFill>
                <a:ea typeface="宋体" pitchFamily="2" charset="-122"/>
              </a:rPr>
              <a:t>Learning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88" name="AutoShape 15"/>
          <p:cNvSpPr>
            <a:spLocks noChangeArrowheads="1"/>
          </p:cNvSpPr>
          <p:nvPr/>
        </p:nvSpPr>
        <p:spPr bwMode="auto">
          <a:xfrm>
            <a:off x="2209800" y="3962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89" name="Rectangle 16"/>
          <p:cNvSpPr>
            <a:spLocks noChangeArrowheads="1"/>
          </p:cNvSpPr>
          <p:nvPr/>
        </p:nvSpPr>
        <p:spPr bwMode="auto">
          <a:xfrm>
            <a:off x="4572000" y="5562600"/>
            <a:ext cx="914400" cy="762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0" name="AutoShape 17"/>
          <p:cNvSpPr>
            <a:spLocks noChangeArrowheads="1"/>
          </p:cNvSpPr>
          <p:nvPr/>
        </p:nvSpPr>
        <p:spPr bwMode="auto">
          <a:xfrm rot="16200000" flipH="1">
            <a:off x="4381500" y="32385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1" name="AutoShape 18"/>
          <p:cNvSpPr>
            <a:spLocks noChangeArrowheads="1"/>
          </p:cNvSpPr>
          <p:nvPr/>
        </p:nvSpPr>
        <p:spPr bwMode="auto">
          <a:xfrm rot="5400000">
            <a:off x="4419600" y="5257800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2" name="AutoShape 19"/>
          <p:cNvSpPr>
            <a:spLocks noChangeArrowheads="1"/>
          </p:cNvSpPr>
          <p:nvPr/>
        </p:nvSpPr>
        <p:spPr bwMode="auto">
          <a:xfrm rot="2457033" flipH="1" flipV="1">
            <a:off x="5867400" y="2286000"/>
            <a:ext cx="228600" cy="442913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3" name="AutoShape 20"/>
          <p:cNvSpPr>
            <a:spLocks noChangeArrowheads="1"/>
          </p:cNvSpPr>
          <p:nvPr/>
        </p:nvSpPr>
        <p:spPr bwMode="auto">
          <a:xfrm flipH="1">
            <a:off x="2971800" y="2590800"/>
            <a:ext cx="685800" cy="257175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4" name="Text Box 21"/>
          <p:cNvSpPr txBox="1">
            <a:spLocks noChangeArrowheads="1"/>
          </p:cNvSpPr>
          <p:nvPr/>
        </p:nvSpPr>
        <p:spPr bwMode="auto">
          <a:xfrm>
            <a:off x="4038600" y="3505200"/>
            <a:ext cx="176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i="1">
                <a:solidFill>
                  <a:srgbClr val="333399"/>
                </a:solidFill>
                <a:ea typeface="宋体" pitchFamily="2" charset="-122"/>
              </a:rPr>
              <a:t>threshold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95" name="Rectangle 22"/>
          <p:cNvSpPr>
            <a:spLocks noChangeArrowheads="1"/>
          </p:cNvSpPr>
          <p:nvPr/>
        </p:nvSpPr>
        <p:spPr bwMode="auto">
          <a:xfrm>
            <a:off x="7239000" y="2362200"/>
            <a:ext cx="1295400" cy="68580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zh-CN" sz="2000" b="1" i="1">
                <a:solidFill>
                  <a:srgbClr val="333399"/>
                </a:solidFill>
                <a:ea typeface="宋体" pitchFamily="2" charset="-122"/>
              </a:rPr>
              <a:t>Utility</a:t>
            </a:r>
          </a:p>
          <a:p>
            <a:pPr algn="ctr">
              <a:lnSpc>
                <a:spcPct val="75000"/>
              </a:lnSpc>
            </a:pPr>
            <a:r>
              <a:rPr lang="en-US" altLang="zh-CN" sz="2000" b="1" i="1">
                <a:solidFill>
                  <a:srgbClr val="333399"/>
                </a:solidFill>
                <a:ea typeface="宋体" pitchFamily="2" charset="-122"/>
              </a:rPr>
              <a:t>Evaluation</a:t>
            </a:r>
            <a:endParaRPr lang="en-US" altLang="zh-CN" sz="2400" i="1">
              <a:ea typeface="宋体" pitchFamily="2" charset="-122"/>
            </a:endParaRPr>
          </a:p>
        </p:txBody>
      </p:sp>
      <p:sp>
        <p:nvSpPr>
          <p:cNvPr id="54296" name="AutoShape 23"/>
          <p:cNvSpPr>
            <a:spLocks noChangeArrowheads="1"/>
          </p:cNvSpPr>
          <p:nvPr/>
        </p:nvSpPr>
        <p:spPr bwMode="auto">
          <a:xfrm flipH="1">
            <a:off x="6629400" y="2438400"/>
            <a:ext cx="609600" cy="533400"/>
          </a:xfrm>
          <a:prstGeom prst="leftArrow">
            <a:avLst>
              <a:gd name="adj1" fmla="val 50000"/>
              <a:gd name="adj2" fmla="val 28571"/>
            </a:avLst>
          </a:prstGeom>
          <a:solidFill>
            <a:srgbClr val="CC99FF"/>
          </a:solidFill>
          <a:ln w="12700">
            <a:solidFill>
              <a:srgbClr val="CC99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7" name="AutoShape 24"/>
          <p:cNvSpPr>
            <a:spLocks noChangeArrowheads="1"/>
          </p:cNvSpPr>
          <p:nvPr/>
        </p:nvSpPr>
        <p:spPr bwMode="auto">
          <a:xfrm rot="16200000" flipH="1">
            <a:off x="2057400" y="3200400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8" name="AutoShape 25"/>
          <p:cNvSpPr>
            <a:spLocks noChangeArrowheads="1"/>
          </p:cNvSpPr>
          <p:nvPr/>
        </p:nvSpPr>
        <p:spPr bwMode="auto">
          <a:xfrm rot="5400000">
            <a:off x="4457700" y="40767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99" name="AutoShape 26"/>
          <p:cNvSpPr>
            <a:spLocks noChangeArrowheads="1"/>
          </p:cNvSpPr>
          <p:nvPr/>
        </p:nvSpPr>
        <p:spPr bwMode="auto">
          <a:xfrm rot="5400000">
            <a:off x="1905000" y="5410200"/>
            <a:ext cx="762000" cy="1524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300" name="Rectangle 27"/>
          <p:cNvSpPr>
            <a:spLocks noChangeArrowheads="1"/>
          </p:cNvSpPr>
          <p:nvPr/>
        </p:nvSpPr>
        <p:spPr bwMode="auto">
          <a:xfrm>
            <a:off x="2286000" y="5791200"/>
            <a:ext cx="3200400" cy="76200"/>
          </a:xfrm>
          <a:prstGeom prst="rect">
            <a:avLst/>
          </a:prstGeom>
          <a:solidFill>
            <a:srgbClr val="008080"/>
          </a:solidFill>
          <a:ln w="12700">
            <a:solidFill>
              <a:srgbClr val="0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424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38B09C-D662-4422-9543-4D09F4224910}" type="slidenum">
              <a:rPr lang="zh-CN" altLang="en-US">
                <a:latin typeface="Arial" charset="0"/>
              </a:rPr>
              <a:pPr/>
              <a:t>5</a:t>
            </a:fld>
            <a:endParaRPr lang="en-US" altLang="zh-CN"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71196" y="811114"/>
            <a:ext cx="8153400" cy="5287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Information Filtering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4038600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Basic filtering question: Will user </a:t>
            </a:r>
            <a:r>
              <a:rPr lang="en-US" altLang="zh-CN" sz="2800" i="1" dirty="0" smtClean="0">
                <a:ea typeface="宋体" pitchFamily="2" charset="-122"/>
              </a:rPr>
              <a:t>U</a:t>
            </a:r>
            <a:r>
              <a:rPr lang="en-US" altLang="zh-CN" sz="2800" dirty="0" smtClean="0">
                <a:ea typeface="宋体" pitchFamily="2" charset="-122"/>
              </a:rPr>
              <a:t> like item </a:t>
            </a:r>
            <a:r>
              <a:rPr lang="en-US" altLang="zh-CN" sz="2800" i="1" dirty="0" smtClean="0">
                <a:ea typeface="宋体" pitchFamily="2" charset="-122"/>
              </a:rPr>
              <a:t>X</a:t>
            </a:r>
            <a:r>
              <a:rPr lang="en-US" altLang="zh-CN" sz="2800" dirty="0" smtClean="0">
                <a:ea typeface="宋体" pitchFamily="2" charset="-122"/>
              </a:rPr>
              <a:t>?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Two different ways of answering it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itchFamily="2" charset="-122"/>
              </a:rPr>
              <a:t>Look at what </a:t>
            </a:r>
            <a:r>
              <a:rPr lang="en-US" altLang="zh-CN" sz="2000" i="1" dirty="0" smtClean="0">
                <a:ea typeface="宋体" pitchFamily="2" charset="-122"/>
              </a:rPr>
              <a:t>U</a:t>
            </a:r>
            <a:r>
              <a:rPr lang="en-US" altLang="zh-CN" sz="2000" dirty="0" smtClean="0">
                <a:ea typeface="宋体" pitchFamily="2" charset="-122"/>
              </a:rPr>
              <a:t> likes</a:t>
            </a:r>
          </a:p>
          <a:p>
            <a:pPr marL="742950" lvl="1" indent="-285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dirty="0" smtClean="0">
                <a:ea typeface="宋体" pitchFamily="2" charset="-122"/>
              </a:rPr>
              <a:t>	</a:t>
            </a:r>
            <a:r>
              <a:rPr lang="en-US" altLang="zh-CN" sz="2000" dirty="0" smtClean="0"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 smtClean="0">
                <a:ea typeface="宋体" pitchFamily="2" charset="-122"/>
              </a:rPr>
              <a:t> characterize </a:t>
            </a:r>
            <a:r>
              <a:rPr lang="en-US" altLang="zh-CN" sz="2000" i="1" dirty="0" smtClean="0">
                <a:ea typeface="宋体" pitchFamily="2" charset="-122"/>
              </a:rPr>
              <a:t>X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 smtClean="0">
                <a:ea typeface="宋体" pitchFamily="2" charset="-122"/>
              </a:rPr>
              <a:t> content-based filtering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itchFamily="2" charset="-122"/>
              </a:rPr>
              <a:t>Look at who likes </a:t>
            </a:r>
            <a:r>
              <a:rPr lang="en-US" altLang="zh-CN" sz="2000" i="1" dirty="0" smtClean="0">
                <a:ea typeface="宋体" pitchFamily="2" charset="-122"/>
              </a:rPr>
              <a:t>X</a:t>
            </a:r>
          </a:p>
          <a:p>
            <a:pPr marL="742950" lvl="1" indent="-285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dirty="0" smtClean="0">
                <a:ea typeface="宋体" pitchFamily="2" charset="-122"/>
              </a:rPr>
              <a:t>	</a:t>
            </a:r>
            <a:r>
              <a:rPr lang="en-US" altLang="zh-CN" sz="2000" dirty="0" smtClean="0"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 smtClean="0">
                <a:ea typeface="宋体" pitchFamily="2" charset="-122"/>
              </a:rPr>
              <a:t> characterize </a:t>
            </a:r>
            <a:r>
              <a:rPr lang="en-US" altLang="zh-CN" sz="2000" i="1" dirty="0" smtClean="0">
                <a:ea typeface="宋体" pitchFamily="2" charset="-122"/>
              </a:rPr>
              <a:t>U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 smtClean="0">
                <a:ea typeface="宋体" pitchFamily="2" charset="-122"/>
              </a:rPr>
              <a:t> collaborative filtering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Combine content-based filtering and collaborative filtering </a:t>
            </a:r>
            <a:r>
              <a:rPr lang="en-US" altLang="zh-CN" sz="2800" dirty="0" smtClean="0">
                <a:ea typeface="宋体" pitchFamily="2" charset="-122"/>
                <a:sym typeface="Wingdings" pitchFamily="2" charset="2"/>
              </a:rPr>
              <a:t> unified filtering (open research topic)</a:t>
            </a:r>
            <a:endParaRPr lang="en-US" altLang="zh-CN" sz="28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E0F45C-F38C-413A-A71A-FB753767AD32}" type="slidenum">
              <a:rPr lang="zh-CN" altLang="en-US">
                <a:latin typeface="Arial" charset="0"/>
              </a:rPr>
              <a:pPr/>
              <a:t>6</a:t>
            </a:fld>
            <a:endParaRPr lang="en-US" altLang="zh-CN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Other Names for Information Filtering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ea typeface="宋体" pitchFamily="2" charset="-122"/>
              </a:rPr>
              <a:t>Content-based filtering is also called 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“Adaptive Information Filtering” in TREC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“Selective Dissemination of Information” (SDI) in Library &amp; Information Science</a:t>
            </a:r>
          </a:p>
          <a:p>
            <a:pPr eaLnBrk="1" hangingPunct="1"/>
            <a:r>
              <a:rPr lang="en-US" altLang="zh-CN" sz="3200" dirty="0" smtClean="0">
                <a:ea typeface="宋体" pitchFamily="2" charset="-122"/>
              </a:rPr>
              <a:t>Collaborative filtering is also called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Recommender systems</a:t>
            </a:r>
          </a:p>
        </p:txBody>
      </p:sp>
    </p:spTree>
    <p:extLst>
      <p:ext uri="{BB962C8B-B14F-4D97-AF65-F5344CB8AC3E}">
        <p14:creationId xmlns:p14="http://schemas.microsoft.com/office/powerpoint/2010/main" val="20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37D429-2063-4B82-B806-F7B2EC554EB5}" type="slidenum">
              <a:rPr lang="zh-CN" altLang="en-US">
                <a:latin typeface="Arial" charset="0"/>
              </a:rPr>
              <a:pPr/>
              <a:t>7</a:t>
            </a:fld>
            <a:endParaRPr lang="en-US" altLang="zh-CN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Example: Collaborative Filtering</a:t>
            </a:r>
          </a:p>
        </p:txBody>
      </p:sp>
      <p:graphicFrame>
        <p:nvGraphicFramePr>
          <p:cNvPr id="147500" name="Group 44"/>
          <p:cNvGraphicFramePr>
            <a:graphicFrameLocks noGrp="1"/>
          </p:cNvGraphicFramePr>
          <p:nvPr>
            <p:ph idx="1"/>
          </p:nvPr>
        </p:nvGraphicFramePr>
        <p:xfrm>
          <a:off x="609600" y="3505200"/>
          <a:ext cx="8229600" cy="15240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68" name="Picture 35" descr="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857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37" descr="patro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9509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09600" y="3505200"/>
            <a:ext cx="8305800" cy="2271713"/>
            <a:chOff x="384" y="2208"/>
            <a:chExt cx="5232" cy="1431"/>
          </a:xfrm>
        </p:grpSpPr>
        <p:grpSp>
          <p:nvGrpSpPr>
            <p:cNvPr id="18472" name="Group 39"/>
            <p:cNvGrpSpPr>
              <a:grpSpLocks/>
            </p:cNvGrpSpPr>
            <p:nvPr/>
          </p:nvGrpSpPr>
          <p:grpSpPr bwMode="auto">
            <a:xfrm>
              <a:off x="480" y="2862"/>
              <a:ext cx="5136" cy="777"/>
              <a:chOff x="480" y="2862"/>
              <a:chExt cx="5136" cy="777"/>
            </a:xfrm>
          </p:grpSpPr>
          <p:sp>
            <p:nvSpPr>
              <p:cNvPr id="18475" name="Text Box 40"/>
              <p:cNvSpPr txBox="1">
                <a:spLocks noChangeArrowheads="1"/>
              </p:cNvSpPr>
              <p:nvPr/>
            </p:nvSpPr>
            <p:spPr bwMode="auto">
              <a:xfrm>
                <a:off x="480" y="3312"/>
                <a:ext cx="51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zh-CN" altLang="en-US" sz="2800">
                  <a:ea typeface="宋体" pitchFamily="2" charset="-122"/>
                </a:endParaRPr>
              </a:p>
            </p:txBody>
          </p:sp>
          <p:sp>
            <p:nvSpPr>
              <p:cNvPr id="18476" name="Text Box 41"/>
              <p:cNvSpPr txBox="1">
                <a:spLocks noChangeArrowheads="1"/>
              </p:cNvSpPr>
              <p:nvPr/>
            </p:nvSpPr>
            <p:spPr bwMode="auto">
              <a:xfrm>
                <a:off x="2256" y="286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ea typeface="宋体" pitchFamily="2" charset="-122"/>
                  </a:rPr>
                  <a:t>?</a:t>
                </a:r>
              </a:p>
            </p:txBody>
          </p:sp>
        </p:grpSp>
        <p:sp>
          <p:nvSpPr>
            <p:cNvPr id="18473" name="Rectangle 42"/>
            <p:cNvSpPr>
              <a:spLocks noChangeArrowheads="1"/>
            </p:cNvSpPr>
            <p:nvPr/>
          </p:nvSpPr>
          <p:spPr bwMode="auto">
            <a:xfrm>
              <a:off x="384" y="2832"/>
              <a:ext cx="5184" cy="3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4" name="Rectangle 43"/>
            <p:cNvSpPr>
              <a:spLocks noChangeArrowheads="1"/>
            </p:cNvSpPr>
            <p:nvPr/>
          </p:nvSpPr>
          <p:spPr bwMode="auto">
            <a:xfrm>
              <a:off x="384" y="2208"/>
              <a:ext cx="5184" cy="3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43010" name="Picture 2" descr="Image result for the man from 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79" y="1911016"/>
            <a:ext cx="97291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Image result for Da vinci 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35" y="1886953"/>
            <a:ext cx="923925" cy="13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Image result for The Shawshank Redemp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3" y="1913021"/>
            <a:ext cx="857250" cy="13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B32139-F420-47FB-B71F-8B53444F7213}" type="slidenum">
              <a:rPr lang="zh-CN" altLang="en-US">
                <a:latin typeface="Arial" charset="0"/>
              </a:rPr>
              <a:pPr/>
              <a:t>8</a:t>
            </a:fld>
            <a:endParaRPr lang="en-US" altLang="zh-CN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Example: Collaborative Filtering</a:t>
            </a:r>
          </a:p>
        </p:txBody>
      </p:sp>
      <p:graphicFrame>
        <p:nvGraphicFramePr>
          <p:cNvPr id="174083" name="Group 3"/>
          <p:cNvGraphicFramePr>
            <a:graphicFrameLocks noGrp="1"/>
          </p:cNvGraphicFramePr>
          <p:nvPr>
            <p:ph idx="1"/>
          </p:nvPr>
        </p:nvGraphicFramePr>
        <p:xfrm>
          <a:off x="609600" y="3505200"/>
          <a:ext cx="8229600" cy="15240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495" name="Group 38"/>
          <p:cNvGrpSpPr>
            <a:grpSpLocks/>
          </p:cNvGrpSpPr>
          <p:nvPr/>
        </p:nvGrpSpPr>
        <p:grpSpPr bwMode="auto">
          <a:xfrm>
            <a:off x="609600" y="3505200"/>
            <a:ext cx="8305800" cy="2913063"/>
            <a:chOff x="384" y="2208"/>
            <a:chExt cx="5232" cy="1835"/>
          </a:xfrm>
        </p:grpSpPr>
        <p:grpSp>
          <p:nvGrpSpPr>
            <p:cNvPr id="19496" name="Group 39"/>
            <p:cNvGrpSpPr>
              <a:grpSpLocks/>
            </p:cNvGrpSpPr>
            <p:nvPr/>
          </p:nvGrpSpPr>
          <p:grpSpPr bwMode="auto">
            <a:xfrm>
              <a:off x="480" y="2862"/>
              <a:ext cx="5136" cy="1181"/>
              <a:chOff x="480" y="2862"/>
              <a:chExt cx="5136" cy="1181"/>
            </a:xfrm>
          </p:grpSpPr>
          <p:sp>
            <p:nvSpPr>
              <p:cNvPr id="19499" name="Text Box 40"/>
              <p:cNvSpPr txBox="1">
                <a:spLocks noChangeArrowheads="1"/>
              </p:cNvSpPr>
              <p:nvPr/>
            </p:nvSpPr>
            <p:spPr bwMode="auto">
              <a:xfrm>
                <a:off x="480" y="3312"/>
                <a:ext cx="5136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800" dirty="0">
                    <a:ea typeface="宋体" pitchFamily="2" charset="-122"/>
                  </a:rPr>
                  <a:t>User 3 is more similar to user 1 than user 2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 5 for movie </a:t>
                </a:r>
                <a:r>
                  <a:rPr lang="en-US" altLang="zh-CN" sz="2800" dirty="0" smtClean="0">
                    <a:ea typeface="宋体" pitchFamily="2" charset="-122"/>
                    <a:sym typeface="Wingdings" pitchFamily="2" charset="2"/>
                  </a:rPr>
                  <a:t>“The Man from Earth” </a:t>
                </a:r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for user 3</a:t>
                </a:r>
                <a:endParaRPr lang="en-US" altLang="zh-CN" sz="2800" dirty="0">
                  <a:ea typeface="宋体" pitchFamily="2" charset="-122"/>
                </a:endParaRPr>
              </a:p>
            </p:txBody>
          </p:sp>
          <p:sp>
            <p:nvSpPr>
              <p:cNvPr id="19500" name="Text Box 41"/>
              <p:cNvSpPr txBox="1">
                <a:spLocks noChangeArrowheads="1"/>
              </p:cNvSpPr>
              <p:nvPr/>
            </p:nvSpPr>
            <p:spPr bwMode="auto">
              <a:xfrm>
                <a:off x="2256" y="286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ea typeface="宋体" pitchFamily="2" charset="-122"/>
                  </a:rPr>
                  <a:t>5</a:t>
                </a:r>
              </a:p>
            </p:txBody>
          </p:sp>
        </p:grpSp>
        <p:sp>
          <p:nvSpPr>
            <p:cNvPr id="19497" name="Rectangle 42"/>
            <p:cNvSpPr>
              <a:spLocks noChangeArrowheads="1"/>
            </p:cNvSpPr>
            <p:nvPr/>
          </p:nvSpPr>
          <p:spPr bwMode="auto">
            <a:xfrm>
              <a:off x="384" y="2832"/>
              <a:ext cx="5184" cy="3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98" name="Rectangle 43"/>
            <p:cNvSpPr>
              <a:spLocks noChangeArrowheads="1"/>
            </p:cNvSpPr>
            <p:nvPr/>
          </p:nvSpPr>
          <p:spPr bwMode="auto">
            <a:xfrm>
              <a:off x="384" y="2208"/>
              <a:ext cx="5184" cy="3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6" name="Picture 35" descr="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857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7" descr="patro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9509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Image result for the man from 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79" y="1911016"/>
            <a:ext cx="97291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Da vinci 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35" y="1886953"/>
            <a:ext cx="923925" cy="13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The Shawshank Redemp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3" y="1913021"/>
            <a:ext cx="857250" cy="13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BABC98-ECBE-44F2-831B-B0B18BB72D69}" type="slidenum">
              <a:rPr lang="zh-CN" altLang="en-US">
                <a:latin typeface="Arial" charset="0"/>
              </a:rPr>
              <a:pPr/>
              <a:t>9</a:t>
            </a:fld>
            <a:endParaRPr lang="en-US" altLang="zh-CN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55" y="304541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Collaborative Filtering (CF) vs. Content-based Filtering (CBF)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7276"/>
            <a:ext cx="8229600" cy="43021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CF do not need content of items while CBF relies the content of items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CF is useful when content of items</a:t>
            </a:r>
          </a:p>
          <a:p>
            <a:pPr lvl="1" eaLnBrk="1" hangingPunct="1"/>
            <a:r>
              <a:rPr lang="en-US" altLang="zh-CN" sz="2000" dirty="0" smtClean="0">
                <a:ea typeface="宋体" pitchFamily="2" charset="-122"/>
              </a:rPr>
              <a:t>are not available or difficult to acquire</a:t>
            </a:r>
          </a:p>
          <a:p>
            <a:pPr lvl="1" eaLnBrk="1" hangingPunct="1"/>
            <a:r>
              <a:rPr lang="en-US" altLang="zh-CN" sz="2000" dirty="0" smtClean="0">
                <a:ea typeface="宋体" pitchFamily="2" charset="-122"/>
              </a:rPr>
              <a:t>are difficult to analyze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Problems with CF</a:t>
            </a:r>
          </a:p>
          <a:p>
            <a:pPr lvl="1" eaLnBrk="1" hangingPunct="1"/>
            <a:r>
              <a:rPr lang="en-US" altLang="zh-CN" sz="2000" dirty="0" smtClean="0">
                <a:ea typeface="宋体" pitchFamily="2" charset="-122"/>
              </a:rPr>
              <a:t>Privacy issues</a:t>
            </a:r>
          </a:p>
        </p:txBody>
      </p:sp>
    </p:spTree>
    <p:extLst>
      <p:ext uri="{BB962C8B-B14F-4D97-AF65-F5344CB8AC3E}">
        <p14:creationId xmlns:p14="http://schemas.microsoft.com/office/powerpoint/2010/main" val="32251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1-2.75)*(2 - 3.5) + (3 - 2.75)*(3-3.5) + (4-2.74)*(5-3.5) + (3-2.75) * (4 - 3.5) &amp;=&amp; 4.515 \\&#10;\sqrt{(1-2.75)^2 + (3 - 2.75)^2 + (4-2.74)^2 + (3-2.75)^2} &amp; = &amp; 2.19 \\&#10;\sqrt{(2 - 3.5)^2 + (3-3.5)^2 + (5-3.5)^2 + (4 - 3.5)^2} &amp;=&amp; 2.23&#10;\end{eqnarray*}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1-2.33)*(2 - 3) + (3 - 2.33)*(3-3) + (3-2.33) * (4 - 3) &amp;=&amp; 2 \\&#10;\sqrt{(1-2.33)^2 + (3 - 2.33)^2 + (3-2.33)^2} &amp; = &amp; 1.63 \\&#10;\sqrt{(2 - 3)^2 + (3-3)^2 + (4 - 3)^2} &amp;=&amp; 1.41&#10;\end{eqnarray*}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1-2.33)*(2 - 3) + (3 - 2.33)*(3-3) + (3-2.33) * (4 - 3) &amp;=&amp; 2 \\&#10;\sqrt{(1-2.33)^2 + (3 - 2.33)^2 + (3-2.33)^2} &amp; = &amp; 1.63 \\&#10;\sqrt{(2 - 3)^2 + (3-3)^2 + (4 - 3)^2} &amp;=&amp; 1.41&#10;\end{eqnarray*}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\mbox{Pearson Correlation} = \frac{2}{1.63 * 1.41} = 0.87&#10;\end{eqnarray*}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4-3.67)*(2 - 3.33) + (5 - 3.67)*(3-3.33) + (2-3.67)*(5-3.33)&amp;=&amp; -3.67\\&#10;\sqrt{(4-3.67)^2 + (5 - 3.67)^2 + (2-3.67)^2} &amp; = &amp; 2.16 \\&#10;\sqrt{(2 - 3.33)^2 + (3-3.33)^2 + (5-3.33)^2} &amp;=&amp; 2.16&#10;\end{eqnarray*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4-3.67)*(2 - 3.33) + (5 - 3.67)*(3-3.33) + (2-3.67)*(5-3.33)&amp;=&amp; -3.67\\&#10;\sqrt{(4-3.67)^2 + (5 - 3.67)^2 + (2-3.67)^2} &amp; = &amp; 2.16 \\&#10;\sqrt{(2 - 3.33)^2 + (3-3.33)^2 + (5-3.33)^2} &amp;=&amp; 2.16&#10;\end{eqnarray*}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\mbox{Pearson Correlation} = \frac{-3.67}{2.16 * 2.16} = -0.79&#10;\end{eqnarray*}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\mbox{rating} = \frac{0.87 * (5 - 2.33) - 0.79 * (1 - 3.67)}{0.87 + 0.79} + 3.3 = 6.0 \approx 5  &#10;\end{eqnarray*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1-2.75)*(2 - 3.5) + (3 - 2.75)*(3-3.5) + (4-2.74)*(5-3.5) + (3-2.75) * (4 - 3.5) &amp;=&amp; 4.515 \\&#10;\sqrt{(1-2.75)^2 + (3 - 2.75)^2 + (4-2.74)^2 + (3-2.75)^2} &amp; = &amp; 2.19 \\&#10;\sqrt{(2 - 3.5)^2 + (3-3.5)^2 + (5-3.5)^2 + (4 - 3.5)^2} &amp;=&amp; 2.23&#10;\end{eqnarray*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1-2.75)*(2 - 3.5) + (3 - 2.75)*(3-3.5) + (4-2.74)*(5-3.5) + (3-2.75) * (4 - 3.5) &amp;=&amp; 4.515 \\&#10;\sqrt{(1-2.75)^2 + (3 - 2.75)^2 + (4-2.74)^2 + (3-2.75)^2} &amp; = &amp; 2.19 \\&#10;\sqrt{(2 - 3.5)^2 + (3-3.5)^2 + (5-3.5)^2 + (4 - 3.5)^2} &amp;=&amp; 2.23&#10;\end{eqnarray*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\mbox{Pearson Correlation} = \frac{4.515}{2.19 * 2.23} = 0.93&#10;\end{eqnarray*}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4-4)*(2 - 3.5) + (5 - 4)*(3-3.5) + (2-4)*(5-3.5) + (5-4) * (4 - 3.5) &amp;=&amp; -3\\&#10;\sqrt{(4-4)^2 + (5 - 4)^2 + (2-4)^2 + (5-4)^2} &amp; = &amp; 2.45 \\&#10;\sqrt{(2 - 3.5)^2 + (3-3.5)^2 + (5-3.5)^2 + (4 - 3.5)^2} &amp;=&amp; 2.23&#10;\end{eqnarray*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4-4)*(2 - 3.5) + (5 - 4)*(3-3.5) + (2-4)*(5-3.5) + (5-4) * (4 - 3.5) &amp;=&amp; -3\\&#10;\sqrt{(4-4)^2 + (5 - 4)^2 + (2-4)^2 + (5-4)^2} &amp; = &amp; 2.45 \\&#10;\sqrt{(2 - 3.5)^2 + (3-3.5)^2 + (5-3.5)^2 + (4 - 3.5)^2} &amp;=&amp; 2.23&#10;\end{eqnarray*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(4-4)*(2 - 3.5) + (5 - 4)*(3-3.5) + (2-4)*(5-3.5) + (5-4) * (4 - 3.5) &amp;=&amp; -3\\&#10;\sqrt{(4-4)^2 + (5 - 4)^2 + (2-4)^2 + (5-4)^2} &amp; = &amp; 2.45 \\&#10;\sqrt{(2 - 3.5)^2 + (3-3.5)^2 + (5-3.5)^2 + (4 - 3.5)^2} &amp;=&amp; 2.23&#10;\end{eqnarray*}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\mbox{Pearson Correlation} = \frac{-3}{2.45 * 2.23} = -0.55&#10;\end{eqnarray*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\mbox{rating} = \frac{0.93 * (5 - 2.75) - 0.55 * (1 - 4)}{0.93 + 0.55} + 3.5 = 6.0 \approx 5  &#10;\end{eqnarray*}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7080</TotalTime>
  <Words>1909</Words>
  <Application>Microsoft Office PowerPoint</Application>
  <PresentationFormat>On-screen Show (4:3)</PresentationFormat>
  <Paragraphs>665</Paragraphs>
  <Slides>41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Bitmap Image</vt:lpstr>
      <vt:lpstr>Filtering</vt:lpstr>
      <vt:lpstr>Outline</vt:lpstr>
      <vt:lpstr>Short vs. Long Term Info. Need</vt:lpstr>
      <vt:lpstr>Examples of Information Filtering</vt:lpstr>
      <vt:lpstr>Information Filtering</vt:lpstr>
      <vt:lpstr>Other Names for Information Filtering</vt:lpstr>
      <vt:lpstr>Example: Collaborative Filtering</vt:lpstr>
      <vt:lpstr>Example: Collaborative Filtering</vt:lpstr>
      <vt:lpstr>Collaborative Filtering (CF) vs. Content-based Filtering (CBF)</vt:lpstr>
      <vt:lpstr>Why Collaborative Filtering?</vt:lpstr>
      <vt:lpstr>Why Collaborative Filtering?</vt:lpstr>
      <vt:lpstr>Collaborative Filtering</vt:lpstr>
      <vt:lpstr>Collaborative Filtering</vt:lpstr>
      <vt:lpstr>Collaborative Filtering</vt:lpstr>
      <vt:lpstr>Important Issues with CF </vt:lpstr>
      <vt:lpstr>Pearson Correlation for CF</vt:lpstr>
      <vt:lpstr>Pearson Correlation for CF</vt:lpstr>
      <vt:lpstr>Pearson Correlation for CF</vt:lpstr>
      <vt:lpstr>Pearson Correlation for CF</vt:lpstr>
      <vt:lpstr>Pearson Correlation for CF</vt:lpstr>
      <vt:lpstr>Pearson Correlation for CF</vt:lpstr>
      <vt:lpstr>Pearson Correlation for CF</vt:lpstr>
      <vt:lpstr>Aggregate Ratings</vt:lpstr>
      <vt:lpstr>Pearson Correlation for CF</vt:lpstr>
      <vt:lpstr>Pearson Correlation for CF</vt:lpstr>
      <vt:lpstr>Pearson Correlation for CF</vt:lpstr>
      <vt:lpstr>Pearson Correlation for CF</vt:lpstr>
      <vt:lpstr>Aggregate Ratings</vt:lpstr>
      <vt:lpstr>Problems with Memory-based Approaches</vt:lpstr>
      <vt:lpstr>Problems with Memory-based Approaches</vt:lpstr>
      <vt:lpstr>Evaluation: Datasets</vt:lpstr>
      <vt:lpstr>Evaluation Metric: MAE</vt:lpstr>
      <vt:lpstr>Evaluation Metric: Root mean squared error (RMSE)</vt:lpstr>
      <vt:lpstr>Evaluation Metric: Comparisons</vt:lpstr>
      <vt:lpstr>Part II: Adaptive Filtering</vt:lpstr>
      <vt:lpstr>Adaptive Information Filtering</vt:lpstr>
      <vt:lpstr>Example: Adaptive Filtering</vt:lpstr>
      <vt:lpstr>A Typical AIF System</vt:lpstr>
      <vt:lpstr>Three Basic Problems in AIF</vt:lpstr>
      <vt:lpstr>Major Approaches to AIF</vt:lpstr>
      <vt:lpstr>A General Vector-Space Approach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203</cp:revision>
  <dcterms:created xsi:type="dcterms:W3CDTF">2009-12-29T10:39:27Z</dcterms:created>
  <dcterms:modified xsi:type="dcterms:W3CDTF">2017-01-31T01:41:17Z</dcterms:modified>
</cp:coreProperties>
</file>