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28" r:id="rId1"/>
  </p:sldMasterIdLst>
  <p:notesMasterIdLst>
    <p:notesMasterId r:id="rId47"/>
  </p:notesMasterIdLst>
  <p:handoutMasterIdLst>
    <p:handoutMasterId r:id="rId48"/>
  </p:handoutMasterIdLst>
  <p:sldIdLst>
    <p:sldId id="256" r:id="rId2"/>
    <p:sldId id="304" r:id="rId3"/>
    <p:sldId id="305" r:id="rId4"/>
    <p:sldId id="307" r:id="rId5"/>
    <p:sldId id="308" r:id="rId6"/>
    <p:sldId id="309" r:id="rId7"/>
    <p:sldId id="310" r:id="rId8"/>
    <p:sldId id="311" r:id="rId9"/>
    <p:sldId id="312" r:id="rId10"/>
    <p:sldId id="313" r:id="rId11"/>
    <p:sldId id="315" r:id="rId12"/>
    <p:sldId id="318" r:id="rId13"/>
    <p:sldId id="319" r:id="rId14"/>
    <p:sldId id="320" r:id="rId15"/>
    <p:sldId id="321" r:id="rId16"/>
    <p:sldId id="322" r:id="rId17"/>
    <p:sldId id="325" r:id="rId18"/>
    <p:sldId id="327" r:id="rId19"/>
    <p:sldId id="258" r:id="rId20"/>
    <p:sldId id="260" r:id="rId21"/>
    <p:sldId id="289" r:id="rId22"/>
    <p:sldId id="290" r:id="rId23"/>
    <p:sldId id="262" r:id="rId24"/>
    <p:sldId id="263" r:id="rId25"/>
    <p:sldId id="264" r:id="rId26"/>
    <p:sldId id="291" r:id="rId27"/>
    <p:sldId id="265" r:id="rId28"/>
    <p:sldId id="266" r:id="rId29"/>
    <p:sldId id="267" r:id="rId30"/>
    <p:sldId id="329" r:id="rId31"/>
    <p:sldId id="268" r:id="rId32"/>
    <p:sldId id="328" r:id="rId33"/>
    <p:sldId id="269" r:id="rId34"/>
    <p:sldId id="270" r:id="rId35"/>
    <p:sldId id="292" r:id="rId36"/>
    <p:sldId id="293" r:id="rId37"/>
    <p:sldId id="271" r:id="rId38"/>
    <p:sldId id="294" r:id="rId39"/>
    <p:sldId id="295" r:id="rId40"/>
    <p:sldId id="272" r:id="rId41"/>
    <p:sldId id="296" r:id="rId42"/>
    <p:sldId id="297" r:id="rId43"/>
    <p:sldId id="298" r:id="rId44"/>
    <p:sldId id="299" r:id="rId45"/>
    <p:sldId id="300" r:id="rId4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8693"/>
    <a:srgbClr val="4642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05" autoAdjust="0"/>
    <p:restoredTop sz="94434" autoAdjust="0"/>
  </p:normalViewPr>
  <p:slideViewPr>
    <p:cSldViewPr snapToGrid="0" snapToObjects="1">
      <p:cViewPr varScale="1">
        <p:scale>
          <a:sx n="119" d="100"/>
          <a:sy n="119" d="100"/>
        </p:scale>
        <p:origin x="-1320" y="-9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4720"/>
    </p:cViewPr>
  </p:sorterViewPr>
  <p:notesViewPr>
    <p:cSldViewPr snapToGrid="0" snapToObjects="1">
      <p:cViewPr varScale="1">
        <p:scale>
          <a:sx n="84" d="100"/>
          <a:sy n="84" d="100"/>
        </p:scale>
        <p:origin x="190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2/6/2017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a:t>
            </a:fld>
            <a:endParaRPr lang="en-US"/>
          </a:p>
        </p:txBody>
      </p:sp>
    </p:spTree>
    <p:extLst>
      <p:ext uri="{BB962C8B-B14F-4D97-AF65-F5344CB8AC3E}">
        <p14:creationId xmlns:p14="http://schemas.microsoft.com/office/powerpoint/2010/main" val="3369571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1"/>
          <p:cNvSpPr>
            <a:spLocks noGrp="1" noChangeArrowheads="1"/>
          </p:cNvSpPr>
          <p:nvPr>
            <p:ph type="sldNum" sz="quarter" idx="5"/>
          </p:nvPr>
        </p:nvSpPr>
        <p:spPr>
          <a:noFill/>
          <a:ln>
            <a:miter lim="800000"/>
            <a:headEnd/>
            <a:tailEnd/>
          </a:ln>
        </p:spPr>
        <p:txBody>
          <a:bodyPr/>
          <a:lstStyle/>
          <a:p>
            <a:fld id="{27010D0D-C0DE-4530-BD70-59AED63ECDD7}" type="slidenum">
              <a:rPr lang="en-US" altLang="en-US" smtClean="0"/>
              <a:pPr/>
              <a:t>19</a:t>
            </a:fld>
            <a:endParaRPr lang="en-US"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442684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31"/>
          <p:cNvSpPr>
            <a:spLocks noGrp="1" noChangeArrowheads="1"/>
          </p:cNvSpPr>
          <p:nvPr>
            <p:ph type="sldNum" sz="quarter" idx="5"/>
          </p:nvPr>
        </p:nvSpPr>
        <p:spPr>
          <a:noFill/>
          <a:ln>
            <a:miter lim="800000"/>
            <a:headEnd/>
            <a:tailEnd/>
          </a:ln>
        </p:spPr>
        <p:txBody>
          <a:bodyPr/>
          <a:lstStyle/>
          <a:p>
            <a:fld id="{FEAD963F-1561-4D1D-BB2D-63272477735F}" type="slidenum">
              <a:rPr lang="en-US" altLang="en-US" smtClean="0"/>
              <a:pPr/>
              <a:t>20</a:t>
            </a:fld>
            <a:endParaRPr lang="en-US" alt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523371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4523C4B8-7F2E-4F65-90E9-712A6231648C}" type="slidenum">
              <a:rPr lang="en-US" altLang="en-US" sz="1200"/>
              <a:pPr eaLnBrk="1" hangingPunct="1"/>
              <a:t>21</a:t>
            </a:fld>
            <a:endParaRPr lang="en-US" altLang="en-US" sz="1200"/>
          </a:p>
        </p:txBody>
      </p:sp>
    </p:spTree>
    <p:extLst>
      <p:ext uri="{BB962C8B-B14F-4D97-AF65-F5344CB8AC3E}">
        <p14:creationId xmlns:p14="http://schemas.microsoft.com/office/powerpoint/2010/main" val="37389357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3C38D155-38AC-45F5-9471-E36B2E13ADDD}" type="slidenum">
              <a:rPr lang="en-US" altLang="en-US" sz="1200"/>
              <a:pPr eaLnBrk="1" hangingPunct="1"/>
              <a:t>22</a:t>
            </a:fld>
            <a:endParaRPr lang="en-US" altLang="en-US" sz="1200"/>
          </a:p>
        </p:txBody>
      </p:sp>
    </p:spTree>
    <p:extLst>
      <p:ext uri="{BB962C8B-B14F-4D97-AF65-F5344CB8AC3E}">
        <p14:creationId xmlns:p14="http://schemas.microsoft.com/office/powerpoint/2010/main" val="2025760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8EA643DE-06B4-4067-A30F-63F65891BCA1}" type="slidenum">
              <a:rPr lang="en-US" altLang="en-US" sz="1200"/>
              <a:pPr/>
              <a:t>23</a:t>
            </a:fld>
            <a:endParaRPr lang="en-US" alt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3280492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20A07C8C-59BD-46C9-9186-4C0F0BF7E30E}" type="slidenum">
              <a:rPr lang="en-US" altLang="en-US" sz="1200"/>
              <a:pPr/>
              <a:t>24</a:t>
            </a:fld>
            <a:endParaRPr lang="en-US" alt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235336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B94E3C8C-36C6-49F1-BA96-AF67B50C46B0}" type="slidenum">
              <a:rPr lang="en-US" altLang="en-US" sz="1200"/>
              <a:pPr/>
              <a:t>25</a:t>
            </a:fld>
            <a:endParaRPr lang="en-US" alt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9285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F4D231F2-87E7-4BCF-BB6C-BCFFD0C21321}" type="slidenum">
              <a:rPr lang="en-US" altLang="en-US" sz="1200"/>
              <a:pPr eaLnBrk="1" hangingPunct="1"/>
              <a:t>26</a:t>
            </a:fld>
            <a:endParaRPr lang="en-US" altLang="en-US" sz="1200"/>
          </a:p>
        </p:txBody>
      </p:sp>
    </p:spTree>
    <p:extLst>
      <p:ext uri="{BB962C8B-B14F-4D97-AF65-F5344CB8AC3E}">
        <p14:creationId xmlns:p14="http://schemas.microsoft.com/office/powerpoint/2010/main" val="2748327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E6009916-460E-4D76-B02B-BCA33B62CAB5}" type="slidenum">
              <a:rPr lang="en-US" altLang="en-US" sz="1200"/>
              <a:pPr/>
              <a:t>27</a:t>
            </a:fld>
            <a:endParaRPr lang="en-US" alt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154836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BC2388E0-15D2-4D80-BC67-4F362F86D7DC}" type="slidenum">
              <a:rPr lang="en-US" altLang="en-US" sz="1200"/>
              <a:pPr/>
              <a:t>28</a:t>
            </a:fld>
            <a:endParaRPr lang="en-US" alt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00469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CC3364-9691-4DBD-916C-495BA31E2ED3}" type="slidenum">
              <a:rPr lang="en-US" altLang="en-US"/>
              <a:pPr/>
              <a:t>3</a:t>
            </a:fld>
            <a:endParaRPr lang="en-US" alt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altLang="en-US"/>
              <a:t>You can get to a Google hierarchy indirectly if you note the</a:t>
            </a:r>
          </a:p>
          <a:p>
            <a:r>
              <a:rPr lang="en-US" altLang="en-US"/>
              <a:t>“Shopping &gt; Home and Garden ...”  link.  </a:t>
            </a:r>
          </a:p>
        </p:txBody>
      </p:sp>
    </p:spTree>
    <p:extLst>
      <p:ext uri="{BB962C8B-B14F-4D97-AF65-F5344CB8AC3E}">
        <p14:creationId xmlns:p14="http://schemas.microsoft.com/office/powerpoint/2010/main" val="27261945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DE39D2FE-A015-40E1-8602-90EE484618A7}" type="slidenum">
              <a:rPr lang="en-US" altLang="en-US" sz="1200"/>
              <a:pPr/>
              <a:t>29</a:t>
            </a:fld>
            <a:endParaRPr lang="en-US" alt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299238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13E40B62-88C1-4810-8DC1-229CA612E73F}" type="slidenum">
              <a:rPr lang="en-US" altLang="en-US" sz="1200"/>
              <a:pPr/>
              <a:t>31</a:t>
            </a:fld>
            <a:endParaRPr lang="en-US" alt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8703385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BB616AED-CB40-462C-8959-683866C7339B}" type="slidenum">
              <a:rPr lang="en-US" altLang="en-US" sz="1200"/>
              <a:pPr/>
              <a:t>33</a:t>
            </a:fld>
            <a:endParaRPr lang="en-US" alt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86434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D2B94C4E-AC22-411F-BEBA-532E5EA807D5}" type="slidenum">
              <a:rPr lang="en-US" altLang="en-US" sz="1200"/>
              <a:pPr/>
              <a:t>34</a:t>
            </a:fld>
            <a:endParaRPr lang="en-US" alt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235945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B224E6DA-6B33-4F6F-8BC7-A7072821044E}" type="slidenum">
              <a:rPr lang="en-US" altLang="en-US" sz="1200"/>
              <a:pPr eaLnBrk="1" hangingPunct="1"/>
              <a:t>35</a:t>
            </a:fld>
            <a:endParaRPr lang="en-US" altLang="en-US" sz="1200"/>
          </a:p>
        </p:txBody>
      </p:sp>
    </p:spTree>
    <p:extLst>
      <p:ext uri="{BB962C8B-B14F-4D97-AF65-F5344CB8AC3E}">
        <p14:creationId xmlns:p14="http://schemas.microsoft.com/office/powerpoint/2010/main" val="36147594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AD18B33E-173B-48F3-A013-4EE1C403EF49}" type="slidenum">
              <a:rPr lang="en-US" altLang="en-US" sz="1200"/>
              <a:pPr eaLnBrk="1" hangingPunct="1"/>
              <a:t>36</a:t>
            </a:fld>
            <a:endParaRPr lang="en-US" altLang="en-US" sz="1200"/>
          </a:p>
        </p:txBody>
      </p:sp>
    </p:spTree>
    <p:extLst>
      <p:ext uri="{BB962C8B-B14F-4D97-AF65-F5344CB8AC3E}">
        <p14:creationId xmlns:p14="http://schemas.microsoft.com/office/powerpoint/2010/main" val="14138046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B1B102BA-ECB8-4E25-9F81-9DF2143FD75C}" type="slidenum">
              <a:rPr lang="en-US" altLang="en-US" sz="1200"/>
              <a:pPr/>
              <a:t>37</a:t>
            </a:fld>
            <a:endParaRPr lang="en-US" alt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953906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92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B42536F5-649F-40F5-98C5-83DD6A4D3423}" type="slidenum">
              <a:rPr lang="en-US" altLang="en-US" sz="1200"/>
              <a:pPr eaLnBrk="1" hangingPunct="1"/>
              <a:t>38</a:t>
            </a:fld>
            <a:endParaRPr lang="en-US" altLang="en-US" sz="1200"/>
          </a:p>
        </p:txBody>
      </p:sp>
    </p:spTree>
    <p:extLst>
      <p:ext uri="{BB962C8B-B14F-4D97-AF65-F5344CB8AC3E}">
        <p14:creationId xmlns:p14="http://schemas.microsoft.com/office/powerpoint/2010/main" val="4234420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4CDA1484-2FBD-455B-8731-833698798540}" type="slidenum">
              <a:rPr lang="en-US" altLang="en-US" sz="1200"/>
              <a:pPr eaLnBrk="1" hangingPunct="1"/>
              <a:t>39</a:t>
            </a:fld>
            <a:endParaRPr lang="en-US" altLang="en-US" sz="1200"/>
          </a:p>
        </p:txBody>
      </p:sp>
    </p:spTree>
    <p:extLst>
      <p:ext uri="{BB962C8B-B14F-4D97-AF65-F5344CB8AC3E}">
        <p14:creationId xmlns:p14="http://schemas.microsoft.com/office/powerpoint/2010/main" val="23271180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3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sz="1400">
                <a:solidFill>
                  <a:schemeClr val="tx1"/>
                </a:solidFill>
                <a:latin typeface="Times New Roman" pitchFamily="18" charset="0"/>
              </a:defRPr>
            </a:lvl1pPr>
            <a:lvl2pPr marL="742950" indent="-285750" defTabSz="915988">
              <a:defRPr sz="1400">
                <a:solidFill>
                  <a:schemeClr val="tx1"/>
                </a:solidFill>
                <a:latin typeface="Times New Roman" pitchFamily="18" charset="0"/>
              </a:defRPr>
            </a:lvl2pPr>
            <a:lvl3pPr marL="1143000" indent="-228600" defTabSz="915988">
              <a:defRPr sz="1400">
                <a:solidFill>
                  <a:schemeClr val="tx1"/>
                </a:solidFill>
                <a:latin typeface="Times New Roman" pitchFamily="18" charset="0"/>
              </a:defRPr>
            </a:lvl3pPr>
            <a:lvl4pPr marL="1600200" indent="-228600" defTabSz="915988">
              <a:defRPr sz="1400">
                <a:solidFill>
                  <a:schemeClr val="tx1"/>
                </a:solidFill>
                <a:latin typeface="Times New Roman" pitchFamily="18" charset="0"/>
              </a:defRPr>
            </a:lvl4pPr>
            <a:lvl5pPr marL="2057400" indent="-228600" defTabSz="915988">
              <a:defRPr sz="1400">
                <a:solidFill>
                  <a:schemeClr val="tx1"/>
                </a:solidFill>
                <a:latin typeface="Times New Roman" pitchFamily="18" charset="0"/>
              </a:defRPr>
            </a:lvl5pPr>
            <a:lvl6pPr marL="2514600" indent="-228600" algn="r" defTabSz="915988" eaLnBrk="0" fontAlgn="base" hangingPunct="0">
              <a:spcBef>
                <a:spcPct val="0"/>
              </a:spcBef>
              <a:spcAft>
                <a:spcPct val="0"/>
              </a:spcAft>
              <a:defRPr sz="1400">
                <a:solidFill>
                  <a:schemeClr val="tx1"/>
                </a:solidFill>
                <a:latin typeface="Times New Roman" pitchFamily="18" charset="0"/>
              </a:defRPr>
            </a:lvl6pPr>
            <a:lvl7pPr marL="2971800" indent="-228600" algn="r" defTabSz="915988" eaLnBrk="0" fontAlgn="base" hangingPunct="0">
              <a:spcBef>
                <a:spcPct val="0"/>
              </a:spcBef>
              <a:spcAft>
                <a:spcPct val="0"/>
              </a:spcAft>
              <a:defRPr sz="1400">
                <a:solidFill>
                  <a:schemeClr val="tx1"/>
                </a:solidFill>
                <a:latin typeface="Times New Roman" pitchFamily="18" charset="0"/>
              </a:defRPr>
            </a:lvl7pPr>
            <a:lvl8pPr marL="3429000" indent="-228600" algn="r" defTabSz="915988" eaLnBrk="0" fontAlgn="base" hangingPunct="0">
              <a:spcBef>
                <a:spcPct val="0"/>
              </a:spcBef>
              <a:spcAft>
                <a:spcPct val="0"/>
              </a:spcAft>
              <a:defRPr sz="1400">
                <a:solidFill>
                  <a:schemeClr val="tx1"/>
                </a:solidFill>
                <a:latin typeface="Times New Roman" pitchFamily="18" charset="0"/>
              </a:defRPr>
            </a:lvl8pPr>
            <a:lvl9pPr marL="3886200" indent="-228600" algn="r" defTabSz="915988" eaLnBrk="0" fontAlgn="base" hangingPunct="0">
              <a:spcBef>
                <a:spcPct val="0"/>
              </a:spcBef>
              <a:spcAft>
                <a:spcPct val="0"/>
              </a:spcAft>
              <a:defRPr sz="1400">
                <a:solidFill>
                  <a:schemeClr val="tx1"/>
                </a:solidFill>
                <a:latin typeface="Times New Roman" pitchFamily="18" charset="0"/>
              </a:defRPr>
            </a:lvl9pPr>
          </a:lstStyle>
          <a:p>
            <a:fld id="{8F02335D-BE21-40A8-8C86-EBF097F9036F}" type="slidenum">
              <a:rPr lang="en-US" altLang="en-US" sz="1200"/>
              <a:pPr/>
              <a:t>40</a:t>
            </a:fld>
            <a:endParaRPr lang="en-US" alt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36384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281784-1B46-483F-B291-212D06C65003}" type="slidenum">
              <a:rPr lang="en-US" altLang="en-US"/>
              <a:pPr/>
              <a:t>6</a:t>
            </a:fld>
            <a:endParaRPr lang="en-US" alt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US" altLang="en-US"/>
              <a:t>Why not simply categorize by hand?  Too time and resource intensive.</a:t>
            </a:r>
          </a:p>
        </p:txBody>
      </p:sp>
    </p:spTree>
    <p:extLst>
      <p:ext uri="{BB962C8B-B14F-4D97-AF65-F5344CB8AC3E}">
        <p14:creationId xmlns:p14="http://schemas.microsoft.com/office/powerpoint/2010/main" val="12088865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187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8D770CFA-3551-4211-8790-93FE71263A3B}" type="slidenum">
              <a:rPr lang="en-US" altLang="en-US" sz="1200"/>
              <a:pPr eaLnBrk="1" hangingPunct="1"/>
              <a:t>41</a:t>
            </a:fld>
            <a:endParaRPr lang="en-US" altLang="en-US" sz="1200"/>
          </a:p>
        </p:txBody>
      </p:sp>
    </p:spTree>
    <p:extLst>
      <p:ext uri="{BB962C8B-B14F-4D97-AF65-F5344CB8AC3E}">
        <p14:creationId xmlns:p14="http://schemas.microsoft.com/office/powerpoint/2010/main" val="6965296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198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414EB268-6DA2-4C9B-B86A-A23CDC2680C4}" type="slidenum">
              <a:rPr lang="en-US" altLang="en-US" sz="1200"/>
              <a:pPr eaLnBrk="1" hangingPunct="1"/>
              <a:t>42</a:t>
            </a:fld>
            <a:endParaRPr lang="en-US" altLang="en-US" sz="1200"/>
          </a:p>
        </p:txBody>
      </p:sp>
    </p:spTree>
    <p:extLst>
      <p:ext uri="{BB962C8B-B14F-4D97-AF65-F5344CB8AC3E}">
        <p14:creationId xmlns:p14="http://schemas.microsoft.com/office/powerpoint/2010/main" val="7349596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208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67CB77C6-CDA9-401F-8E40-E7D5A3D99CF0}" type="slidenum">
              <a:rPr lang="en-US" altLang="en-US" sz="1200"/>
              <a:pPr eaLnBrk="1" hangingPunct="1"/>
              <a:t>43</a:t>
            </a:fld>
            <a:endParaRPr lang="en-US" altLang="en-US" sz="1200"/>
          </a:p>
        </p:txBody>
      </p:sp>
    </p:spTree>
    <p:extLst>
      <p:ext uri="{BB962C8B-B14F-4D97-AF65-F5344CB8AC3E}">
        <p14:creationId xmlns:p14="http://schemas.microsoft.com/office/powerpoint/2010/main" val="31089431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218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07708849-F661-4FAC-9320-9A86B693A165}" type="slidenum">
              <a:rPr lang="en-US" altLang="en-US" sz="1200"/>
              <a:pPr eaLnBrk="1" hangingPunct="1"/>
              <a:t>44</a:t>
            </a:fld>
            <a:endParaRPr lang="en-US" altLang="en-US" sz="1200"/>
          </a:p>
        </p:txBody>
      </p:sp>
    </p:spTree>
    <p:extLst>
      <p:ext uri="{BB962C8B-B14F-4D97-AF65-F5344CB8AC3E}">
        <p14:creationId xmlns:p14="http://schemas.microsoft.com/office/powerpoint/2010/main" val="1670547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
        <p:nvSpPr>
          <p:cNvPr id="1228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fld id="{9826D4F5-5CEA-486E-9C9F-0DAC50908BBA}" type="slidenum">
              <a:rPr lang="en-US" altLang="en-US" sz="1200"/>
              <a:pPr eaLnBrk="1" hangingPunct="1"/>
              <a:t>45</a:t>
            </a:fld>
            <a:endParaRPr lang="en-US" altLang="en-US" sz="1200"/>
          </a:p>
        </p:txBody>
      </p:sp>
    </p:spTree>
    <p:extLst>
      <p:ext uri="{BB962C8B-B14F-4D97-AF65-F5344CB8AC3E}">
        <p14:creationId xmlns:p14="http://schemas.microsoft.com/office/powerpoint/2010/main" val="2040762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5EA3B1-DA84-4042-A8D9-CAF50DDA757D}" type="slidenum">
              <a:rPr lang="en-US" altLang="en-US"/>
              <a:pPr/>
              <a:t>11</a:t>
            </a:fld>
            <a:endParaRPr lang="en-US" alt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r>
              <a:rPr lang="en-US" altLang="en-US"/>
              <a:t>A decision tree learner is a statistical learner that learns rules based on statistical patterns in the data.</a:t>
            </a:r>
          </a:p>
        </p:txBody>
      </p:sp>
    </p:spTree>
    <p:extLst>
      <p:ext uri="{BB962C8B-B14F-4D97-AF65-F5344CB8AC3E}">
        <p14:creationId xmlns:p14="http://schemas.microsoft.com/office/powerpoint/2010/main" val="583847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7A84C-AAAC-4C90-8EC3-8399AD8F4F5F}" type="slidenum">
              <a:rPr lang="en-US" altLang="en-US"/>
              <a:pPr/>
              <a:t>13</a:t>
            </a:fld>
            <a:endParaRPr lang="en-US" alt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xfrm>
            <a:off x="685800" y="4343400"/>
            <a:ext cx="5486400" cy="4114800"/>
          </a:xfrm>
        </p:spPr>
        <p:txBody>
          <a:bodyPr/>
          <a:lstStyle/>
          <a:p>
            <a:endParaRPr lang="en-US" altLang="en-US"/>
          </a:p>
        </p:txBody>
      </p:sp>
    </p:spTree>
    <p:extLst>
      <p:ext uri="{BB962C8B-B14F-4D97-AF65-F5344CB8AC3E}">
        <p14:creationId xmlns:p14="http://schemas.microsoft.com/office/powerpoint/2010/main" val="3130777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AEE958-24E7-46EE-B4F5-EEB82B43F674}" type="slidenum">
              <a:rPr lang="en-US" altLang="en-US"/>
              <a:pPr/>
              <a:t>14</a:t>
            </a:fld>
            <a:endParaRPr lang="en-US" alt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xfrm>
            <a:off x="685800" y="4343400"/>
            <a:ext cx="5486400" cy="4114800"/>
          </a:xfrm>
        </p:spPr>
        <p:txBody>
          <a:bodyPr/>
          <a:lstStyle/>
          <a:p>
            <a:r>
              <a:rPr lang="en-US" altLang="en-US"/>
              <a:t>If we have no other information, our best guess is probably the gray-green category (since it is the most common).</a:t>
            </a:r>
          </a:p>
        </p:txBody>
      </p:sp>
    </p:spTree>
    <p:extLst>
      <p:ext uri="{BB962C8B-B14F-4D97-AF65-F5344CB8AC3E}">
        <p14:creationId xmlns:p14="http://schemas.microsoft.com/office/powerpoint/2010/main" val="1276480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2847CA-3CA7-4EAB-8984-6B64D5FE8DCE}" type="slidenum">
              <a:rPr lang="en-US" altLang="en-US"/>
              <a:pPr/>
              <a:t>15</a:t>
            </a:fld>
            <a:endParaRPr lang="en-US" alt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xfrm>
            <a:off x="685800" y="4343400"/>
            <a:ext cx="5486400" cy="4114800"/>
          </a:xfrm>
        </p:spPr>
        <p:txBody>
          <a:bodyPr/>
          <a:lstStyle/>
          <a:p>
            <a:r>
              <a:rPr lang="en-US" altLang="en-US"/>
              <a:t>Why do we think this belongs to the yellow-orange category?</a:t>
            </a:r>
          </a:p>
          <a:p>
            <a:r>
              <a:rPr lang="en-US" altLang="en-US"/>
              <a:t>“Senate” and “Senator” seem related.</a:t>
            </a:r>
          </a:p>
          <a:p>
            <a:r>
              <a:rPr lang="en-US" altLang="en-US"/>
              <a:t>All discuss government related issues as well.  If we have a “related word list” (a.k.a. query expansion) we might find the related words have a high overlap.</a:t>
            </a:r>
          </a:p>
          <a:p>
            <a:r>
              <a:rPr lang="en-US" altLang="en-US"/>
              <a:t>(All actually discuss “farms” as well, but we don’t know that the “loan rate” is actually a “farm” loan.)</a:t>
            </a:r>
          </a:p>
        </p:txBody>
      </p:sp>
    </p:spTree>
    <p:extLst>
      <p:ext uri="{BB962C8B-B14F-4D97-AF65-F5344CB8AC3E}">
        <p14:creationId xmlns:p14="http://schemas.microsoft.com/office/powerpoint/2010/main" val="3168817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8D3AF5-ED85-4785-8A14-EE6C4D27F3E6}" type="slidenum">
              <a:rPr lang="en-US" altLang="en-US"/>
              <a:pPr/>
              <a:t>16</a:t>
            </a:fld>
            <a:endParaRPr lang="en-US" alt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xfrm>
            <a:off x="685800" y="4343400"/>
            <a:ext cx="5486400" cy="4114800"/>
          </a:xfrm>
        </p:spPr>
        <p:txBody>
          <a:bodyPr/>
          <a:lstStyle/>
          <a:p>
            <a:endParaRPr lang="en-US" altLang="en-US"/>
          </a:p>
        </p:txBody>
      </p:sp>
    </p:spTree>
    <p:extLst>
      <p:ext uri="{BB962C8B-B14F-4D97-AF65-F5344CB8AC3E}">
        <p14:creationId xmlns:p14="http://schemas.microsoft.com/office/powerpoint/2010/main" val="2806586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C86672-426F-44C6-B3E9-48F4D768F599}" type="slidenum">
              <a:rPr lang="en-US" altLang="en-US"/>
              <a:pPr/>
              <a:t>17</a:t>
            </a:fld>
            <a:endParaRPr lang="en-US" altLang="en-US"/>
          </a:p>
        </p:txBody>
      </p:sp>
      <p:sp>
        <p:nvSpPr>
          <p:cNvPr id="37890" name="Rectangle 2"/>
          <p:cNvSpPr>
            <a:spLocks noGrp="1" noRot="1" noChangeAspect="1" noChangeArrowheads="1" noTextEdit="1"/>
          </p:cNvSpPr>
          <p:nvPr>
            <p:ph type="sldImg"/>
          </p:nvPr>
        </p:nvSpPr>
        <p:spPr>
          <a:xfrm>
            <a:off x="1144588" y="685800"/>
            <a:ext cx="4572000" cy="3429000"/>
          </a:xfrm>
          <a:ln/>
        </p:spPr>
      </p:sp>
      <p:sp>
        <p:nvSpPr>
          <p:cNvPr id="37891" name="Rectangle 3"/>
          <p:cNvSpPr>
            <a:spLocks noGrp="1" noChangeArrowheads="1"/>
          </p:cNvSpPr>
          <p:nvPr>
            <p:ph type="body" idx="1"/>
          </p:nvPr>
        </p:nvSpPr>
        <p:spPr/>
        <p:txBody>
          <a:bodyPr/>
          <a:lstStyle/>
          <a:p>
            <a:r>
              <a:rPr lang="en-US" altLang="en-US"/>
              <a:t>Note that high frequency words like “to” do not give information, because they occur about the same number of times in all categories.  We can either discard these words or rely on the method we choose to recognize that this word is not associated with category membership.</a:t>
            </a:r>
          </a:p>
        </p:txBody>
      </p:sp>
    </p:spTree>
    <p:extLst>
      <p:ext uri="{BB962C8B-B14F-4D97-AF65-F5344CB8AC3E}">
        <p14:creationId xmlns:p14="http://schemas.microsoft.com/office/powerpoint/2010/main" val="764241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2424340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fld id="{2970207B-D522-9843-9370-2EDD2ED326F5}" type="slidenum">
              <a:rPr lang="en-GB" smtClean="0"/>
              <a:pPr>
                <a:defRPr/>
              </a:pPr>
              <a:t>‹#›</a:t>
            </a:fld>
            <a:endParaRPr lang="en-GB" dirty="0"/>
          </a:p>
        </p:txBody>
      </p:sp>
    </p:spTree>
    <p:extLst>
      <p:ext uri="{BB962C8B-B14F-4D97-AF65-F5344CB8AC3E}">
        <p14:creationId xmlns:p14="http://schemas.microsoft.com/office/powerpoint/2010/main" val="3608871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r>
              <a:rPr lang="en-GB" smtClean="0"/>
              <a:t>Presentation title - </a:t>
            </a:r>
            <a:fld id="{DA4E4A1D-F72B-1945-8E69-DB5636470060}" type="slidenum">
              <a:rPr lang="en-GB" smtClean="0"/>
              <a:pPr>
                <a:defRPr/>
              </a:pPr>
              <a:t>‹#›</a:t>
            </a:fld>
            <a:endParaRPr lang="en-GB"/>
          </a:p>
        </p:txBody>
      </p:sp>
    </p:spTree>
    <p:extLst>
      <p:ext uri="{BB962C8B-B14F-4D97-AF65-F5344CB8AC3E}">
        <p14:creationId xmlns:p14="http://schemas.microsoft.com/office/powerpoint/2010/main" val="8206854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5516384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pPr>
              <a:defRPr/>
            </a:pPr>
            <a:fld id="{2AF2747F-ECC4-BB44-B379-DEBCDE6D0557}" type="slidenum">
              <a:rPr lang="en-GB" smtClean="0"/>
              <a:pPr>
                <a:defRPr/>
              </a:pPr>
              <a:t>‹#›</a:t>
            </a:fld>
            <a:endParaRPr lang="en-GB" dirty="0"/>
          </a:p>
        </p:txBody>
      </p:sp>
    </p:spTree>
    <p:extLst>
      <p:ext uri="{BB962C8B-B14F-4D97-AF65-F5344CB8AC3E}">
        <p14:creationId xmlns:p14="http://schemas.microsoft.com/office/powerpoint/2010/main" val="2664131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pPr>
              <a:defRPr/>
            </a:pPr>
            <a:fld id="{FE6C1ACB-37F4-2E4E-A02F-3AD2C3500E5B}" type="slidenum">
              <a:rPr lang="en-GB" smtClean="0"/>
              <a:pPr>
                <a:defRPr/>
              </a:pPr>
              <a:t>‹#›</a:t>
            </a:fld>
            <a:endParaRPr lang="en-GB" dirty="0"/>
          </a:p>
        </p:txBody>
      </p:sp>
    </p:spTree>
    <p:extLst>
      <p:ext uri="{BB962C8B-B14F-4D97-AF65-F5344CB8AC3E}">
        <p14:creationId xmlns:p14="http://schemas.microsoft.com/office/powerpoint/2010/main" val="2650597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pPr>
              <a:defRPr/>
            </a:pPr>
            <a:fld id="{DABC9741-E27D-6644-A29C-7357B3CA2856}" type="slidenum">
              <a:rPr lang="en-GB" smtClean="0"/>
              <a:pPr>
                <a:defRPr/>
              </a:pPr>
              <a:t>‹#›</a:t>
            </a:fld>
            <a:endParaRPr lang="en-GB" dirty="0"/>
          </a:p>
        </p:txBody>
      </p:sp>
    </p:spTree>
    <p:extLst>
      <p:ext uri="{BB962C8B-B14F-4D97-AF65-F5344CB8AC3E}">
        <p14:creationId xmlns:p14="http://schemas.microsoft.com/office/powerpoint/2010/main" val="769485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pPr>
              <a:defRPr/>
            </a:pPr>
            <a:fld id="{F1A6FC00-01EB-8C4B-8EBA-327D665853CA}" type="slidenum">
              <a:rPr lang="en-GB" smtClean="0"/>
              <a:pPr>
                <a:defRPr/>
              </a:pPr>
              <a:t>‹#›</a:t>
            </a:fld>
            <a:endParaRPr lang="en-GB" dirty="0"/>
          </a:p>
        </p:txBody>
      </p:sp>
    </p:spTree>
    <p:extLst>
      <p:ext uri="{BB962C8B-B14F-4D97-AF65-F5344CB8AC3E}">
        <p14:creationId xmlns:p14="http://schemas.microsoft.com/office/powerpoint/2010/main" val="12132515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2C4B30A-E151-554F-9F57-FEC60EAD6DEE}" type="slidenum">
              <a:rPr lang="en-GB" smtClean="0"/>
              <a:pPr>
                <a:defRPr/>
              </a:pPr>
              <a:t>‹#›</a:t>
            </a:fld>
            <a:endParaRPr lang="en-GB" dirty="0"/>
          </a:p>
        </p:txBody>
      </p:sp>
    </p:spTree>
    <p:extLst>
      <p:ext uri="{BB962C8B-B14F-4D97-AF65-F5344CB8AC3E}">
        <p14:creationId xmlns:p14="http://schemas.microsoft.com/office/powerpoint/2010/main" val="2355573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defRPr/>
            </a:pPr>
            <a:fld id="{9FF5AC9E-F104-7046-909E-B47A8243FECD}" type="slidenum">
              <a:rPr lang="en-GB" smtClean="0"/>
              <a:pPr>
                <a:defRPr/>
              </a:pPr>
              <a:t>‹#›</a:t>
            </a:fld>
            <a:endParaRPr lang="en-GB" dirty="0"/>
          </a:p>
        </p:txBody>
      </p:sp>
    </p:spTree>
    <p:extLst>
      <p:ext uri="{BB962C8B-B14F-4D97-AF65-F5344CB8AC3E}">
        <p14:creationId xmlns:p14="http://schemas.microsoft.com/office/powerpoint/2010/main" val="950812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defRPr/>
            </a:pPr>
            <a:fld id="{449DDB79-4A56-9B43-9E32-8AACDB1BCC49}" type="slidenum">
              <a:rPr lang="en-GB" smtClean="0"/>
              <a:pPr>
                <a:defRPr/>
              </a:pPr>
              <a:t>‹#›</a:t>
            </a:fld>
            <a:endParaRPr lang="en-GB" dirty="0"/>
          </a:p>
        </p:txBody>
      </p:sp>
    </p:spTree>
    <p:extLst>
      <p:ext uri="{BB962C8B-B14F-4D97-AF65-F5344CB8AC3E}">
        <p14:creationId xmlns:p14="http://schemas.microsoft.com/office/powerpoint/2010/main" val="20145825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5CD492-2BC6-F348-9965-EC1D86DF57A8}" type="slidenum">
              <a:rPr lang="en-US" smtClean="0"/>
              <a:t>‹#›</a:t>
            </a:fld>
            <a:endParaRPr lang="en-US"/>
          </a:p>
        </p:txBody>
      </p:sp>
      <p:cxnSp>
        <p:nvCxnSpPr>
          <p:cNvPr id="7" name="Straight Connector 6"/>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927345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sldNum="0" hdr="0" ftr="0" dt="0"/>
  <p:txStyles>
    <p:titleStyle>
      <a:lvl1pPr algn="l" defTabSz="685800" rtl="0" eaLnBrk="1" latinLnBrk="0" hangingPunct="1">
        <a:lnSpc>
          <a:spcPct val="90000"/>
        </a:lnSpc>
        <a:spcBef>
          <a:spcPct val="0"/>
        </a:spcBef>
        <a:buNone/>
        <a:defRPr sz="33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png"/><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dmoz.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507136" y="4269976"/>
            <a:ext cx="7979916" cy="863601"/>
          </a:xfrm>
        </p:spPr>
        <p:txBody>
          <a:bodyPr>
            <a:normAutofit/>
          </a:bodyPr>
          <a:lstStyle/>
          <a:p>
            <a:pPr eaLnBrk="1" hangingPunct="1"/>
            <a:r>
              <a:rPr lang="en-US" dirty="0" smtClean="0">
                <a:latin typeface="Times New Roman" panose="02020603050405020304" pitchFamily="18" charset="0"/>
                <a:cs typeface="Times New Roman" panose="02020603050405020304" pitchFamily="18" charset="0"/>
              </a:rPr>
              <a:t> Text Categorization</a:t>
            </a:r>
          </a:p>
        </p:txBody>
      </p:sp>
      <p:sp>
        <p:nvSpPr>
          <p:cNvPr id="8" name="Rectangle 3"/>
          <p:cNvSpPr>
            <a:spLocks noGrp="1" noChangeArrowheads="1"/>
          </p:cNvSpPr>
          <p:nvPr>
            <p:ph type="subTitle" idx="1"/>
          </p:nvPr>
        </p:nvSpPr>
        <p:spPr>
          <a:xfrm>
            <a:off x="2170612" y="5220577"/>
            <a:ext cx="4652963" cy="859723"/>
          </a:xfrm>
          <a:noFill/>
        </p:spPr>
        <p:txBody>
          <a:bodyPr>
            <a:spAutoFit/>
          </a:bodyPr>
          <a:lstStyle/>
          <a:p>
            <a:pPr eaLnBrk="1" hangingPunct="1"/>
            <a:r>
              <a:rPr lang="en-US" altLang="en-US" sz="2400" dirty="0" smtClean="0">
                <a:latin typeface="Times New Roman" panose="02020603050405020304" pitchFamily="18" charset="0"/>
                <a:cs typeface="Times New Roman" panose="02020603050405020304" pitchFamily="18" charset="0"/>
              </a:rPr>
              <a:t>Sampath Jayarathna</a:t>
            </a:r>
          </a:p>
          <a:p>
            <a:pPr eaLnBrk="1" hangingPunct="1"/>
            <a:r>
              <a:rPr lang="en-US" altLang="en-US" sz="2400" dirty="0" smtClean="0">
                <a:latin typeface="Times New Roman" panose="02020603050405020304" pitchFamily="18" charset="0"/>
                <a:cs typeface="Times New Roman" panose="02020603050405020304" pitchFamily="18" charset="0"/>
              </a:rPr>
              <a:t>Cal Poly Pomona</a:t>
            </a:r>
          </a:p>
        </p:txBody>
      </p:sp>
      <p:pic>
        <p:nvPicPr>
          <p:cNvPr id="3" name="Picture 2"/>
          <p:cNvPicPr>
            <a:picLocks noChangeAspect="1"/>
          </p:cNvPicPr>
          <p:nvPr/>
        </p:nvPicPr>
        <p:blipFill>
          <a:blip r:embed="rId3"/>
          <a:stretch>
            <a:fillRect/>
          </a:stretch>
        </p:blipFill>
        <p:spPr>
          <a:xfrm>
            <a:off x="447869" y="884853"/>
            <a:ext cx="8266923" cy="2438400"/>
          </a:xfrm>
          <a:prstGeom prst="rect">
            <a:avLst/>
          </a:prstGeom>
        </p:spPr>
      </p:pic>
      <p:sp>
        <p:nvSpPr>
          <p:cNvPr id="5" name="Text Box 4"/>
          <p:cNvSpPr txBox="1">
            <a:spLocks noChangeArrowheads="1"/>
          </p:cNvSpPr>
          <p:nvPr/>
        </p:nvSpPr>
        <p:spPr bwMode="auto">
          <a:xfrm>
            <a:off x="387803" y="6342747"/>
            <a:ext cx="83683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200" dirty="0">
                <a:solidFill>
                  <a:schemeClr val="accent2"/>
                </a:solidFill>
                <a:latin typeface="Arial" panose="020B0604020202020204" pitchFamily="34" charset="0"/>
              </a:rPr>
              <a:t>Credit for some of the slides in this lecture goes to Prof. Ray Mooney at UT </a:t>
            </a:r>
            <a:r>
              <a:rPr lang="en-US" altLang="en-US" sz="1200" dirty="0" smtClean="0">
                <a:solidFill>
                  <a:schemeClr val="accent2"/>
                </a:solidFill>
                <a:latin typeface="Arial" panose="020B0604020202020204" pitchFamily="34" charset="0"/>
              </a:rPr>
              <a:t>Austin </a:t>
            </a:r>
            <a:endParaRPr lang="en-US" altLang="en-US" sz="1200" dirty="0">
              <a:solidFill>
                <a:schemeClr val="accent2"/>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323" name="Object 3"/>
          <p:cNvGraphicFramePr>
            <a:graphicFrameLocks noChangeAspect="1"/>
          </p:cNvGraphicFramePr>
          <p:nvPr>
            <p:extLst>
              <p:ext uri="{D42A27DB-BD31-4B8C-83A1-F6EECF244321}">
                <p14:modId xmlns:p14="http://schemas.microsoft.com/office/powerpoint/2010/main" val="2734087642"/>
              </p:ext>
            </p:extLst>
          </p:nvPr>
        </p:nvGraphicFramePr>
        <p:xfrm>
          <a:off x="914400" y="1470889"/>
          <a:ext cx="6943531" cy="5038294"/>
        </p:xfrm>
        <a:graphic>
          <a:graphicData uri="http://schemas.openxmlformats.org/presentationml/2006/ole">
            <mc:AlternateContent xmlns:mc="http://schemas.openxmlformats.org/markup-compatibility/2006">
              <mc:Choice xmlns:v="urn:schemas-microsoft-com:vml" Requires="v">
                <p:oleObj spid="_x0000_s63521" name="Bitmap Image" r:id="rId3" imgW="7621064" imgH="5714286" progId="Paint.Picture">
                  <p:embed/>
                </p:oleObj>
              </mc:Choice>
              <mc:Fallback>
                <p:oleObj name="Bitmap Image" r:id="rId3" imgW="7621064" imgH="5714286"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470889"/>
                        <a:ext cx="6943531" cy="5038294"/>
                      </a:xfrm>
                      <a:prstGeom prst="rect">
                        <a:avLst/>
                      </a:prstGeom>
                      <a:noFill/>
                      <a:ln>
                        <a:noFill/>
                      </a:ln>
                      <a:effectLst/>
                      <a:extLst/>
                    </p:spPr>
                  </p:pic>
                </p:oleObj>
              </mc:Fallback>
            </mc:AlternateContent>
          </a:graphicData>
        </a:graphic>
      </p:graphicFrame>
      <p:sp>
        <p:nvSpPr>
          <p:cNvPr id="56322" name="Rectangle 2" descr="Large confetti"/>
          <p:cNvSpPr>
            <a:spLocks noGrp="1" noChangeArrowheads="1"/>
          </p:cNvSpPr>
          <p:nvPr>
            <p:ph type="title"/>
          </p:nvPr>
        </p:nvSpPr>
        <p:spPr/>
        <p:txBody>
          <a:bodyPr/>
          <a:lstStyle/>
          <a:p>
            <a:r>
              <a:rPr lang="en-US" altLang="en-US" sz="4000"/>
              <a:t>Expert System for TC (late 1980s)</a:t>
            </a:r>
          </a:p>
        </p:txBody>
      </p:sp>
      <p:sp>
        <p:nvSpPr>
          <p:cNvPr id="4" name="Rectangle 3"/>
          <p:cNvSpPr txBox="1">
            <a:spLocks noChangeArrowheads="1"/>
          </p:cNvSpPr>
          <p:nvPr/>
        </p:nvSpPr>
        <p:spPr>
          <a:xfrm>
            <a:off x="712625" y="5673013"/>
            <a:ext cx="6798517" cy="994791"/>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pPr>
            <a:r>
              <a:rPr lang="en-US" altLang="en-US" dirty="0" smtClean="0"/>
              <a:t>Experience has shown</a:t>
            </a:r>
          </a:p>
          <a:p>
            <a:pPr lvl="1" fontAlgn="auto">
              <a:spcAft>
                <a:spcPts val="0"/>
              </a:spcAft>
            </a:pPr>
            <a:r>
              <a:rPr lang="en-US" altLang="en-US" dirty="0" smtClean="0"/>
              <a:t>too time consuming, too difficult, inconsistency issues (as the rule set gets large)</a:t>
            </a:r>
            <a:endParaRPr lang="en-US" altLang="en-US" dirty="0"/>
          </a:p>
        </p:txBody>
      </p:sp>
    </p:spTree>
    <p:extLst>
      <p:ext uri="{BB962C8B-B14F-4D97-AF65-F5344CB8AC3E}">
        <p14:creationId xmlns:p14="http://schemas.microsoft.com/office/powerpoint/2010/main" val="31968622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descr="Large confetti"/>
          <p:cNvSpPr>
            <a:spLocks noGrp="1" noChangeArrowheads="1"/>
          </p:cNvSpPr>
          <p:nvPr>
            <p:ph type="title"/>
          </p:nvPr>
        </p:nvSpPr>
        <p:spPr/>
        <p:txBody>
          <a:bodyPr/>
          <a:lstStyle/>
          <a:p>
            <a:r>
              <a:rPr lang="en-US" altLang="en-US" sz="3600"/>
              <a:t>Replace Knowledge Engineering with a Statistical Learner</a:t>
            </a:r>
          </a:p>
        </p:txBody>
      </p:sp>
      <p:graphicFrame>
        <p:nvGraphicFramePr>
          <p:cNvPr id="60420" name="Object 4"/>
          <p:cNvGraphicFramePr>
            <a:graphicFrameLocks noChangeAspect="1"/>
          </p:cNvGraphicFramePr>
          <p:nvPr>
            <p:extLst>
              <p:ext uri="{D42A27DB-BD31-4B8C-83A1-F6EECF244321}">
                <p14:modId xmlns:p14="http://schemas.microsoft.com/office/powerpoint/2010/main" val="3078864993"/>
              </p:ext>
            </p:extLst>
          </p:nvPr>
        </p:nvGraphicFramePr>
        <p:xfrm>
          <a:off x="654300" y="1866755"/>
          <a:ext cx="7575300" cy="4515383"/>
        </p:xfrm>
        <a:graphic>
          <a:graphicData uri="http://schemas.openxmlformats.org/presentationml/2006/ole">
            <mc:AlternateContent xmlns:mc="http://schemas.openxmlformats.org/markup-compatibility/2006">
              <mc:Choice xmlns:v="urn:schemas-microsoft-com:vml" Requires="v">
                <p:oleObj spid="_x0000_s64545" name="Bitmap Image" r:id="rId4" imgW="6295238" imgH="3753374" progId="Paint.Picture">
                  <p:embed/>
                </p:oleObj>
              </mc:Choice>
              <mc:Fallback>
                <p:oleObj name="Bitmap Image" r:id="rId4" imgW="6295238" imgH="3753374"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4300" y="1866755"/>
                        <a:ext cx="7575300" cy="4515383"/>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40010688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descr="Large confetti"/>
          <p:cNvSpPr>
            <a:spLocks noGrp="1" noChangeArrowheads="1"/>
          </p:cNvSpPr>
          <p:nvPr>
            <p:ph type="title"/>
          </p:nvPr>
        </p:nvSpPr>
        <p:spPr>
          <a:xfrm>
            <a:off x="488691" y="834165"/>
            <a:ext cx="7886700" cy="571016"/>
          </a:xfrm>
        </p:spPr>
        <p:txBody>
          <a:bodyPr>
            <a:normAutofit fontScale="90000"/>
          </a:bodyPr>
          <a:lstStyle/>
          <a:p>
            <a:r>
              <a:rPr lang="en-US" altLang="en-US" sz="3600" dirty="0"/>
              <a:t>Predicting Topics of News Stories</a:t>
            </a:r>
          </a:p>
        </p:txBody>
      </p:sp>
      <p:sp>
        <p:nvSpPr>
          <p:cNvPr id="23555" name="Rectangle 3"/>
          <p:cNvSpPr>
            <a:spLocks noGrp="1" noChangeArrowheads="1"/>
          </p:cNvSpPr>
          <p:nvPr>
            <p:ph type="body" idx="1"/>
          </p:nvPr>
        </p:nvSpPr>
        <p:spPr/>
        <p:txBody>
          <a:bodyPr/>
          <a:lstStyle/>
          <a:p>
            <a:pPr>
              <a:lnSpc>
                <a:spcPct val="90000"/>
              </a:lnSpc>
            </a:pPr>
            <a:r>
              <a:rPr lang="en-US" altLang="en-US" dirty="0"/>
              <a:t>Given: Collection of example news stories already labeled with a category (topic</a:t>
            </a:r>
            <a:r>
              <a:rPr lang="en-US" altLang="en-US" dirty="0" smtClean="0"/>
              <a:t>).</a:t>
            </a:r>
            <a:endParaRPr lang="en-US" altLang="en-US" dirty="0"/>
          </a:p>
          <a:p>
            <a:pPr>
              <a:lnSpc>
                <a:spcPct val="90000"/>
              </a:lnSpc>
            </a:pPr>
            <a:r>
              <a:rPr lang="en-US" altLang="en-US" dirty="0"/>
              <a:t>Task: Predict category for news stories not yet labeled</a:t>
            </a:r>
            <a:r>
              <a:rPr lang="en-US" altLang="en-US" dirty="0" smtClean="0"/>
              <a:t>.</a:t>
            </a:r>
            <a:endParaRPr lang="en-US" altLang="en-US" dirty="0"/>
          </a:p>
          <a:p>
            <a:pPr>
              <a:lnSpc>
                <a:spcPct val="90000"/>
              </a:lnSpc>
            </a:pPr>
            <a:r>
              <a:rPr lang="en-US" altLang="en-US" dirty="0"/>
              <a:t>For our example, we’ll only get to see the headline of the news story</a:t>
            </a:r>
            <a:r>
              <a:rPr lang="en-US" altLang="en-US" dirty="0" smtClean="0"/>
              <a:t>.</a:t>
            </a:r>
            <a:endParaRPr lang="en-US" altLang="en-US" dirty="0"/>
          </a:p>
          <a:p>
            <a:pPr>
              <a:lnSpc>
                <a:spcPct val="90000"/>
              </a:lnSpc>
            </a:pPr>
            <a:r>
              <a:rPr lang="en-US" altLang="en-US" dirty="0"/>
              <a:t>We’ll represent categories using colors.  (All examples with the same color belong to the same category.)</a:t>
            </a:r>
          </a:p>
          <a:p>
            <a:pPr>
              <a:lnSpc>
                <a:spcPct val="90000"/>
              </a:lnSpc>
              <a:buFontTx/>
              <a:buNone/>
            </a:pPr>
            <a:endParaRPr lang="en-US" altLang="en-US" sz="2000" dirty="0"/>
          </a:p>
          <a:p>
            <a:pPr>
              <a:lnSpc>
                <a:spcPct val="90000"/>
              </a:lnSpc>
            </a:pPr>
            <a:endParaRPr lang="en-US" altLang="en-US" sz="1800" dirty="0"/>
          </a:p>
        </p:txBody>
      </p:sp>
    </p:spTree>
    <p:extLst>
      <p:ext uri="{BB962C8B-B14F-4D97-AF65-F5344CB8AC3E}">
        <p14:creationId xmlns:p14="http://schemas.microsoft.com/office/powerpoint/2010/main" val="1597621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descr="Large confetti"/>
          <p:cNvSpPr>
            <a:spLocks noGrp="1" noChangeArrowheads="1"/>
          </p:cNvSpPr>
          <p:nvPr>
            <p:ph type="title"/>
          </p:nvPr>
        </p:nvSpPr>
        <p:spPr>
          <a:xfrm>
            <a:off x="432610" y="849086"/>
            <a:ext cx="7340600" cy="465170"/>
          </a:xfrm>
        </p:spPr>
        <p:txBody>
          <a:bodyPr>
            <a:normAutofit fontScale="90000"/>
          </a:bodyPr>
          <a:lstStyle/>
          <a:p>
            <a:r>
              <a:rPr lang="en-US" altLang="en-US" sz="3600" dirty="0"/>
              <a:t>Our Labeled Examples</a:t>
            </a:r>
          </a:p>
        </p:txBody>
      </p:sp>
      <p:grpSp>
        <p:nvGrpSpPr>
          <p:cNvPr id="24589" name="Group 13"/>
          <p:cNvGrpSpPr>
            <a:grpSpLocks/>
          </p:cNvGrpSpPr>
          <p:nvPr/>
        </p:nvGrpSpPr>
        <p:grpSpPr bwMode="auto">
          <a:xfrm>
            <a:off x="247650" y="1695450"/>
            <a:ext cx="8610600" cy="4876800"/>
            <a:chOff x="144" y="816"/>
            <a:chExt cx="5424" cy="3312"/>
          </a:xfrm>
        </p:grpSpPr>
        <p:sp>
          <p:nvSpPr>
            <p:cNvPr id="24579" name="Rectangle 3"/>
            <p:cNvSpPr>
              <a:spLocks noChangeArrowheads="1"/>
            </p:cNvSpPr>
            <p:nvPr/>
          </p:nvSpPr>
          <p:spPr bwMode="auto">
            <a:xfrm>
              <a:off x="144" y="816"/>
              <a:ext cx="1008" cy="15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Amatil Proposes Two-for-Five Bonus Share Issue</a:t>
              </a:r>
            </a:p>
          </p:txBody>
        </p:sp>
        <p:sp>
          <p:nvSpPr>
            <p:cNvPr id="24580" name="Rectangle 4"/>
            <p:cNvSpPr>
              <a:spLocks noChangeArrowheads="1"/>
            </p:cNvSpPr>
            <p:nvPr/>
          </p:nvSpPr>
          <p:spPr bwMode="auto">
            <a:xfrm>
              <a:off x="4560" y="816"/>
              <a:ext cx="1008" cy="15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a:t>Jardine Matheson Said It Sets Two-for-Five Bonus Issue Replacing “B” Shares</a:t>
              </a:r>
            </a:p>
          </p:txBody>
        </p:sp>
        <p:sp>
          <p:nvSpPr>
            <p:cNvPr id="24581" name="Rectangle 5"/>
            <p:cNvSpPr>
              <a:spLocks noChangeArrowheads="1"/>
            </p:cNvSpPr>
            <p:nvPr/>
          </p:nvSpPr>
          <p:spPr bwMode="auto">
            <a:xfrm>
              <a:off x="4560" y="2544"/>
              <a:ext cx="1008" cy="15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Bowater Industries Profit Exceed </a:t>
              </a:r>
              <a:r>
                <a:rPr lang="en-US" altLang="en-US" sz="2000"/>
                <a:t>Expectations</a:t>
              </a:r>
            </a:p>
          </p:txBody>
        </p:sp>
        <p:sp>
          <p:nvSpPr>
            <p:cNvPr id="24582" name="Rectangle 6"/>
            <p:cNvSpPr>
              <a:spLocks noChangeArrowheads="1"/>
            </p:cNvSpPr>
            <p:nvPr/>
          </p:nvSpPr>
          <p:spPr bwMode="auto">
            <a:xfrm>
              <a:off x="1248" y="816"/>
              <a:ext cx="1008" cy="15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Citibank Norway Unit Loses Six Mln Crowns in 1986</a:t>
              </a:r>
            </a:p>
          </p:txBody>
        </p:sp>
        <p:sp>
          <p:nvSpPr>
            <p:cNvPr id="24583" name="Rectangle 7"/>
            <p:cNvSpPr>
              <a:spLocks noChangeArrowheads="1"/>
            </p:cNvSpPr>
            <p:nvPr/>
          </p:nvSpPr>
          <p:spPr bwMode="auto">
            <a:xfrm>
              <a:off x="3456" y="816"/>
              <a:ext cx="1008" cy="15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Vieille Montagne Says 1986 Conditions</a:t>
              </a:r>
              <a:r>
                <a:rPr lang="en-US" altLang="en-US" sz="2000"/>
                <a:t> Unfavourable</a:t>
              </a:r>
            </a:p>
          </p:txBody>
        </p:sp>
        <p:sp>
          <p:nvSpPr>
            <p:cNvPr id="24584" name="Rectangle 8"/>
            <p:cNvSpPr>
              <a:spLocks noChangeArrowheads="1"/>
            </p:cNvSpPr>
            <p:nvPr/>
          </p:nvSpPr>
          <p:spPr bwMode="auto">
            <a:xfrm>
              <a:off x="2352" y="2544"/>
              <a:ext cx="1008" cy="15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Isuzu Plans No Interim Dividend</a:t>
              </a:r>
            </a:p>
          </p:txBody>
        </p:sp>
        <p:sp>
          <p:nvSpPr>
            <p:cNvPr id="24585" name="Rectangle 9"/>
            <p:cNvSpPr>
              <a:spLocks noChangeArrowheads="1"/>
            </p:cNvSpPr>
            <p:nvPr/>
          </p:nvSpPr>
          <p:spPr bwMode="auto">
            <a:xfrm>
              <a:off x="144" y="2544"/>
              <a:ext cx="1008" cy="158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Anheuser-Busch Joins Bid for San Miguel</a:t>
              </a:r>
            </a:p>
          </p:txBody>
        </p:sp>
        <p:sp>
          <p:nvSpPr>
            <p:cNvPr id="24586" name="Rectangle 10"/>
            <p:cNvSpPr>
              <a:spLocks noChangeArrowheads="1"/>
            </p:cNvSpPr>
            <p:nvPr/>
          </p:nvSpPr>
          <p:spPr bwMode="auto">
            <a:xfrm>
              <a:off x="1248" y="2544"/>
              <a:ext cx="1008" cy="15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Italy’s La Fondiaria to Report Higher 1986 Profits</a:t>
              </a:r>
            </a:p>
          </p:txBody>
        </p:sp>
        <p:sp>
          <p:nvSpPr>
            <p:cNvPr id="24587" name="Rectangle 11"/>
            <p:cNvSpPr>
              <a:spLocks noChangeArrowheads="1"/>
            </p:cNvSpPr>
            <p:nvPr/>
          </p:nvSpPr>
          <p:spPr bwMode="auto">
            <a:xfrm>
              <a:off x="2352" y="816"/>
              <a:ext cx="1008" cy="1584"/>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a:t>Japan Ministry Says Open Farm Trade Would Hit U.S.</a:t>
              </a:r>
            </a:p>
          </p:txBody>
        </p:sp>
        <p:sp>
          <p:nvSpPr>
            <p:cNvPr id="24588" name="Rectangle 12"/>
            <p:cNvSpPr>
              <a:spLocks noChangeArrowheads="1"/>
            </p:cNvSpPr>
            <p:nvPr/>
          </p:nvSpPr>
          <p:spPr bwMode="auto">
            <a:xfrm>
              <a:off x="3456" y="2544"/>
              <a:ext cx="1008" cy="1584"/>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a:t>Senator Defends U.S. Mandatory Farm Control Bill</a:t>
              </a:r>
            </a:p>
          </p:txBody>
        </p:sp>
      </p:grpSp>
    </p:spTree>
    <p:extLst>
      <p:ext uri="{BB962C8B-B14F-4D97-AF65-F5344CB8AC3E}">
        <p14:creationId xmlns:p14="http://schemas.microsoft.com/office/powerpoint/2010/main" val="431647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descr="Large confetti"/>
          <p:cNvSpPr>
            <a:spLocks noGrp="1" noChangeArrowheads="1"/>
          </p:cNvSpPr>
          <p:nvPr>
            <p:ph type="title"/>
          </p:nvPr>
        </p:nvSpPr>
        <p:spPr>
          <a:xfrm>
            <a:off x="522514" y="827315"/>
            <a:ext cx="8350898" cy="505408"/>
          </a:xfrm>
        </p:spPr>
        <p:txBody>
          <a:bodyPr>
            <a:noAutofit/>
          </a:bodyPr>
          <a:lstStyle/>
          <a:p>
            <a:r>
              <a:rPr lang="en-US" altLang="en-US" sz="3200" dirty="0"/>
              <a:t>What to predict before seeing the document?</a:t>
            </a:r>
          </a:p>
        </p:txBody>
      </p:sp>
      <p:sp>
        <p:nvSpPr>
          <p:cNvPr id="26627" name="Rectangle 3"/>
          <p:cNvSpPr>
            <a:spLocks noChangeArrowheads="1"/>
          </p:cNvSpPr>
          <p:nvPr/>
        </p:nvSpPr>
        <p:spPr bwMode="auto">
          <a:xfrm>
            <a:off x="3771900" y="1828800"/>
            <a:ext cx="1600200" cy="2514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4400"/>
              <a:t>?</a:t>
            </a:r>
          </a:p>
        </p:txBody>
      </p:sp>
      <p:grpSp>
        <p:nvGrpSpPr>
          <p:cNvPr id="26628" name="Group 4"/>
          <p:cNvGrpSpPr>
            <a:grpSpLocks/>
          </p:cNvGrpSpPr>
          <p:nvPr/>
        </p:nvGrpSpPr>
        <p:grpSpPr bwMode="auto">
          <a:xfrm>
            <a:off x="2057400" y="4876800"/>
            <a:ext cx="5334000" cy="1676400"/>
            <a:chOff x="1296" y="3072"/>
            <a:chExt cx="3360" cy="1056"/>
          </a:xfrm>
        </p:grpSpPr>
        <p:sp>
          <p:nvSpPr>
            <p:cNvPr id="26629" name="Rectangle 5"/>
            <p:cNvSpPr>
              <a:spLocks noChangeArrowheads="1"/>
            </p:cNvSpPr>
            <p:nvPr/>
          </p:nvSpPr>
          <p:spPr bwMode="auto">
            <a:xfrm>
              <a:off x="1296"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dirty="0"/>
                <a:t>Amatil Proposes Two-for-Five Bonus Share Issue</a:t>
              </a:r>
            </a:p>
          </p:txBody>
        </p:sp>
        <p:sp>
          <p:nvSpPr>
            <p:cNvPr id="26630" name="Rectangle 6"/>
            <p:cNvSpPr>
              <a:spLocks noChangeArrowheads="1"/>
            </p:cNvSpPr>
            <p:nvPr/>
          </p:nvSpPr>
          <p:spPr bwMode="auto">
            <a:xfrm>
              <a:off x="4032"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Jardine Matheson Said It Sets Two-for-Five Bonus Issue Replacing “B” Shares</a:t>
              </a:r>
            </a:p>
          </p:txBody>
        </p:sp>
        <p:sp>
          <p:nvSpPr>
            <p:cNvPr id="26631" name="Rectangle 7"/>
            <p:cNvSpPr>
              <a:spLocks noChangeArrowheads="1"/>
            </p:cNvSpPr>
            <p:nvPr/>
          </p:nvSpPr>
          <p:spPr bwMode="auto">
            <a:xfrm>
              <a:off x="4032"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Bowater Industries Profit Exceed Expectations</a:t>
              </a:r>
            </a:p>
          </p:txBody>
        </p:sp>
        <p:sp>
          <p:nvSpPr>
            <p:cNvPr id="26632" name="Rectangle 8"/>
            <p:cNvSpPr>
              <a:spLocks noChangeArrowheads="1"/>
            </p:cNvSpPr>
            <p:nvPr/>
          </p:nvSpPr>
          <p:spPr bwMode="auto">
            <a:xfrm>
              <a:off x="1980"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Citibank Norway Unit Loses Six Mln Crowns in 1986</a:t>
              </a:r>
            </a:p>
          </p:txBody>
        </p:sp>
        <p:sp>
          <p:nvSpPr>
            <p:cNvPr id="26633" name="Rectangle 9"/>
            <p:cNvSpPr>
              <a:spLocks noChangeArrowheads="1"/>
            </p:cNvSpPr>
            <p:nvPr/>
          </p:nvSpPr>
          <p:spPr bwMode="auto">
            <a:xfrm>
              <a:off x="3348"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Vieille Montagne Says 1986 Conditions Unfavourable</a:t>
              </a:r>
            </a:p>
          </p:txBody>
        </p:sp>
        <p:sp>
          <p:nvSpPr>
            <p:cNvPr id="26634" name="Rectangle 10"/>
            <p:cNvSpPr>
              <a:spLocks noChangeArrowheads="1"/>
            </p:cNvSpPr>
            <p:nvPr/>
          </p:nvSpPr>
          <p:spPr bwMode="auto">
            <a:xfrm>
              <a:off x="2664"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Isuzu Plans No Interim Dividend</a:t>
              </a:r>
            </a:p>
          </p:txBody>
        </p:sp>
        <p:sp>
          <p:nvSpPr>
            <p:cNvPr id="26635" name="Rectangle 11"/>
            <p:cNvSpPr>
              <a:spLocks noChangeArrowheads="1"/>
            </p:cNvSpPr>
            <p:nvPr/>
          </p:nvSpPr>
          <p:spPr bwMode="auto">
            <a:xfrm>
              <a:off x="1296" y="3623"/>
              <a:ext cx="624" cy="505"/>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Anheuser-Busch Joins Bid for San Miguel</a:t>
              </a:r>
            </a:p>
          </p:txBody>
        </p:sp>
        <p:sp>
          <p:nvSpPr>
            <p:cNvPr id="26636" name="Rectangle 12"/>
            <p:cNvSpPr>
              <a:spLocks noChangeArrowheads="1"/>
            </p:cNvSpPr>
            <p:nvPr/>
          </p:nvSpPr>
          <p:spPr bwMode="auto">
            <a:xfrm>
              <a:off x="1980"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Italy’s La Fondiaria to Report Higher 1986 Profits</a:t>
              </a:r>
            </a:p>
          </p:txBody>
        </p:sp>
        <p:sp>
          <p:nvSpPr>
            <p:cNvPr id="26637" name="Rectangle 13"/>
            <p:cNvSpPr>
              <a:spLocks noChangeArrowheads="1"/>
            </p:cNvSpPr>
            <p:nvPr/>
          </p:nvSpPr>
          <p:spPr bwMode="auto">
            <a:xfrm>
              <a:off x="2664" y="3072"/>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Japan Ministry Says Open Farm Trade Would Hit U.S.</a:t>
              </a:r>
            </a:p>
          </p:txBody>
        </p:sp>
        <p:sp>
          <p:nvSpPr>
            <p:cNvPr id="26638" name="Rectangle 14"/>
            <p:cNvSpPr>
              <a:spLocks noChangeArrowheads="1"/>
            </p:cNvSpPr>
            <p:nvPr/>
          </p:nvSpPr>
          <p:spPr bwMode="auto">
            <a:xfrm>
              <a:off x="3348" y="3623"/>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Senator Defends U.S. Mandatory Farm Control Bill</a:t>
              </a:r>
            </a:p>
          </p:txBody>
        </p:sp>
      </p:grpSp>
    </p:spTree>
    <p:extLst>
      <p:ext uri="{BB962C8B-B14F-4D97-AF65-F5344CB8AC3E}">
        <p14:creationId xmlns:p14="http://schemas.microsoft.com/office/powerpoint/2010/main" val="16346913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descr="Large confetti"/>
          <p:cNvSpPr>
            <a:spLocks noGrp="1" noChangeArrowheads="1"/>
          </p:cNvSpPr>
          <p:nvPr>
            <p:ph type="title"/>
          </p:nvPr>
        </p:nvSpPr>
        <p:spPr>
          <a:xfrm>
            <a:off x="442038" y="778182"/>
            <a:ext cx="7886700" cy="608338"/>
          </a:xfrm>
        </p:spPr>
        <p:txBody>
          <a:bodyPr/>
          <a:lstStyle/>
          <a:p>
            <a:r>
              <a:rPr lang="en-US" altLang="en-US" sz="3600" dirty="0"/>
              <a:t>Predict with Evidence</a:t>
            </a:r>
          </a:p>
        </p:txBody>
      </p:sp>
      <p:sp>
        <p:nvSpPr>
          <p:cNvPr id="28675" name="Rectangle 3"/>
          <p:cNvSpPr>
            <a:spLocks noChangeArrowheads="1"/>
          </p:cNvSpPr>
          <p:nvPr/>
        </p:nvSpPr>
        <p:spPr bwMode="auto">
          <a:xfrm>
            <a:off x="3771900" y="1828800"/>
            <a:ext cx="1600200" cy="2514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Senate Panel Studies Loan Rate, Set Aside Plans</a:t>
            </a:r>
          </a:p>
        </p:txBody>
      </p:sp>
      <p:grpSp>
        <p:nvGrpSpPr>
          <p:cNvPr id="28676" name="Group 4"/>
          <p:cNvGrpSpPr>
            <a:grpSpLocks/>
          </p:cNvGrpSpPr>
          <p:nvPr/>
        </p:nvGrpSpPr>
        <p:grpSpPr bwMode="auto">
          <a:xfrm>
            <a:off x="2057400" y="4876800"/>
            <a:ext cx="5334000" cy="1676400"/>
            <a:chOff x="1296" y="3072"/>
            <a:chExt cx="3360" cy="1056"/>
          </a:xfrm>
        </p:grpSpPr>
        <p:sp>
          <p:nvSpPr>
            <p:cNvPr id="28677" name="Rectangle 5"/>
            <p:cNvSpPr>
              <a:spLocks noChangeArrowheads="1"/>
            </p:cNvSpPr>
            <p:nvPr/>
          </p:nvSpPr>
          <p:spPr bwMode="auto">
            <a:xfrm>
              <a:off x="1296"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Amatil Proposes Two-for-Five Bonus Share Issue</a:t>
              </a:r>
            </a:p>
          </p:txBody>
        </p:sp>
        <p:sp>
          <p:nvSpPr>
            <p:cNvPr id="28678" name="Rectangle 6"/>
            <p:cNvSpPr>
              <a:spLocks noChangeArrowheads="1"/>
            </p:cNvSpPr>
            <p:nvPr/>
          </p:nvSpPr>
          <p:spPr bwMode="auto">
            <a:xfrm>
              <a:off x="4032"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Jardine Matheson Said It Sets Two-for-Five Bonus Issue Replacing “B” Shares</a:t>
              </a:r>
            </a:p>
          </p:txBody>
        </p:sp>
        <p:sp>
          <p:nvSpPr>
            <p:cNvPr id="28679" name="Rectangle 7"/>
            <p:cNvSpPr>
              <a:spLocks noChangeArrowheads="1"/>
            </p:cNvSpPr>
            <p:nvPr/>
          </p:nvSpPr>
          <p:spPr bwMode="auto">
            <a:xfrm>
              <a:off x="4032"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Bowater Industries Profit Exceed Expectations</a:t>
              </a:r>
            </a:p>
          </p:txBody>
        </p:sp>
        <p:sp>
          <p:nvSpPr>
            <p:cNvPr id="28680" name="Rectangle 8"/>
            <p:cNvSpPr>
              <a:spLocks noChangeArrowheads="1"/>
            </p:cNvSpPr>
            <p:nvPr/>
          </p:nvSpPr>
          <p:spPr bwMode="auto">
            <a:xfrm>
              <a:off x="1980"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Citibank Norway Unit Loses Six Mln Crowns in 1986</a:t>
              </a:r>
            </a:p>
          </p:txBody>
        </p:sp>
        <p:sp>
          <p:nvSpPr>
            <p:cNvPr id="28681" name="Rectangle 9"/>
            <p:cNvSpPr>
              <a:spLocks noChangeArrowheads="1"/>
            </p:cNvSpPr>
            <p:nvPr/>
          </p:nvSpPr>
          <p:spPr bwMode="auto">
            <a:xfrm>
              <a:off x="3348"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Vieille Montagne Says 1986 Conditions Unfavourable</a:t>
              </a:r>
            </a:p>
          </p:txBody>
        </p:sp>
        <p:sp>
          <p:nvSpPr>
            <p:cNvPr id="28682" name="Rectangle 10"/>
            <p:cNvSpPr>
              <a:spLocks noChangeArrowheads="1"/>
            </p:cNvSpPr>
            <p:nvPr/>
          </p:nvSpPr>
          <p:spPr bwMode="auto">
            <a:xfrm>
              <a:off x="2664"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Isuzu Plans No Interim Dividend</a:t>
              </a:r>
            </a:p>
          </p:txBody>
        </p:sp>
        <p:sp>
          <p:nvSpPr>
            <p:cNvPr id="28683" name="Rectangle 11"/>
            <p:cNvSpPr>
              <a:spLocks noChangeArrowheads="1"/>
            </p:cNvSpPr>
            <p:nvPr/>
          </p:nvSpPr>
          <p:spPr bwMode="auto">
            <a:xfrm>
              <a:off x="1296" y="3623"/>
              <a:ext cx="624" cy="505"/>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Anheuser-Busch Joins Bid for San Miguel</a:t>
              </a:r>
            </a:p>
          </p:txBody>
        </p:sp>
        <p:sp>
          <p:nvSpPr>
            <p:cNvPr id="28684" name="Rectangle 12"/>
            <p:cNvSpPr>
              <a:spLocks noChangeArrowheads="1"/>
            </p:cNvSpPr>
            <p:nvPr/>
          </p:nvSpPr>
          <p:spPr bwMode="auto">
            <a:xfrm>
              <a:off x="1980"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Italy’s La Fondiaria to Report Higher 1986 Profits</a:t>
              </a:r>
            </a:p>
          </p:txBody>
        </p:sp>
        <p:sp>
          <p:nvSpPr>
            <p:cNvPr id="28685" name="Rectangle 13"/>
            <p:cNvSpPr>
              <a:spLocks noChangeArrowheads="1"/>
            </p:cNvSpPr>
            <p:nvPr/>
          </p:nvSpPr>
          <p:spPr bwMode="auto">
            <a:xfrm>
              <a:off x="2664" y="3072"/>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Japan Ministry Says Open Farm Trade Would Hit U.S.</a:t>
              </a:r>
            </a:p>
          </p:txBody>
        </p:sp>
        <p:sp>
          <p:nvSpPr>
            <p:cNvPr id="28686" name="Rectangle 14"/>
            <p:cNvSpPr>
              <a:spLocks noChangeArrowheads="1"/>
            </p:cNvSpPr>
            <p:nvPr/>
          </p:nvSpPr>
          <p:spPr bwMode="auto">
            <a:xfrm>
              <a:off x="3348" y="3623"/>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Senator Defends U.S. Mandatory Farm Control Bill</a:t>
              </a:r>
            </a:p>
          </p:txBody>
        </p:sp>
      </p:grpSp>
    </p:spTree>
    <p:extLst>
      <p:ext uri="{BB962C8B-B14F-4D97-AF65-F5344CB8AC3E}">
        <p14:creationId xmlns:p14="http://schemas.microsoft.com/office/powerpoint/2010/main" val="16483845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descr="Large confetti"/>
          <p:cNvSpPr>
            <a:spLocks noGrp="1" noChangeArrowheads="1"/>
          </p:cNvSpPr>
          <p:nvPr>
            <p:ph type="title"/>
          </p:nvPr>
        </p:nvSpPr>
        <p:spPr/>
        <p:txBody>
          <a:bodyPr/>
          <a:lstStyle/>
          <a:p>
            <a:r>
              <a:rPr lang="en-US" altLang="en-US" sz="3600"/>
              <a:t>The Actual Topic</a:t>
            </a:r>
          </a:p>
        </p:txBody>
      </p:sp>
      <p:sp>
        <p:nvSpPr>
          <p:cNvPr id="30723" name="Rectangle 3"/>
          <p:cNvSpPr>
            <a:spLocks noChangeArrowheads="1"/>
          </p:cNvSpPr>
          <p:nvPr/>
        </p:nvSpPr>
        <p:spPr bwMode="auto">
          <a:xfrm>
            <a:off x="3771900" y="1828800"/>
            <a:ext cx="1600200" cy="2514600"/>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t>Senate Panel Studies Loan Rate, Set Aside Plans</a:t>
            </a:r>
          </a:p>
        </p:txBody>
      </p:sp>
      <p:grpSp>
        <p:nvGrpSpPr>
          <p:cNvPr id="30724" name="Group 4"/>
          <p:cNvGrpSpPr>
            <a:grpSpLocks/>
          </p:cNvGrpSpPr>
          <p:nvPr/>
        </p:nvGrpSpPr>
        <p:grpSpPr bwMode="auto">
          <a:xfrm>
            <a:off x="2057400" y="4876800"/>
            <a:ext cx="5334000" cy="1676400"/>
            <a:chOff x="1296" y="3072"/>
            <a:chExt cx="3360" cy="1056"/>
          </a:xfrm>
        </p:grpSpPr>
        <p:sp>
          <p:nvSpPr>
            <p:cNvPr id="30725" name="Rectangle 5"/>
            <p:cNvSpPr>
              <a:spLocks noChangeArrowheads="1"/>
            </p:cNvSpPr>
            <p:nvPr/>
          </p:nvSpPr>
          <p:spPr bwMode="auto">
            <a:xfrm>
              <a:off x="1296"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Amatil Proposes Two-for-Five Bonus Share Issue</a:t>
              </a:r>
            </a:p>
          </p:txBody>
        </p:sp>
        <p:sp>
          <p:nvSpPr>
            <p:cNvPr id="30726" name="Rectangle 6"/>
            <p:cNvSpPr>
              <a:spLocks noChangeArrowheads="1"/>
            </p:cNvSpPr>
            <p:nvPr/>
          </p:nvSpPr>
          <p:spPr bwMode="auto">
            <a:xfrm>
              <a:off x="4032"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Jardine Matheson Said It Sets Two-for-Five Bonus Issue Replacing “B” Shares</a:t>
              </a:r>
            </a:p>
          </p:txBody>
        </p:sp>
        <p:sp>
          <p:nvSpPr>
            <p:cNvPr id="30727" name="Rectangle 7"/>
            <p:cNvSpPr>
              <a:spLocks noChangeArrowheads="1"/>
            </p:cNvSpPr>
            <p:nvPr/>
          </p:nvSpPr>
          <p:spPr bwMode="auto">
            <a:xfrm>
              <a:off x="4032"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Bowater Industries Profit Exceed Expectations</a:t>
              </a:r>
            </a:p>
          </p:txBody>
        </p:sp>
        <p:sp>
          <p:nvSpPr>
            <p:cNvPr id="30728" name="Rectangle 8"/>
            <p:cNvSpPr>
              <a:spLocks noChangeArrowheads="1"/>
            </p:cNvSpPr>
            <p:nvPr/>
          </p:nvSpPr>
          <p:spPr bwMode="auto">
            <a:xfrm>
              <a:off x="1980"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Citibank Norway Unit Loses Six Mln Crowns in 1986</a:t>
              </a:r>
            </a:p>
          </p:txBody>
        </p:sp>
        <p:sp>
          <p:nvSpPr>
            <p:cNvPr id="30729" name="Rectangle 9"/>
            <p:cNvSpPr>
              <a:spLocks noChangeArrowheads="1"/>
            </p:cNvSpPr>
            <p:nvPr/>
          </p:nvSpPr>
          <p:spPr bwMode="auto">
            <a:xfrm>
              <a:off x="3348"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Vieille Montagne Says 1986 Conditions Unfavourable</a:t>
              </a:r>
            </a:p>
          </p:txBody>
        </p:sp>
        <p:sp>
          <p:nvSpPr>
            <p:cNvPr id="30730" name="Rectangle 10"/>
            <p:cNvSpPr>
              <a:spLocks noChangeArrowheads="1"/>
            </p:cNvSpPr>
            <p:nvPr/>
          </p:nvSpPr>
          <p:spPr bwMode="auto">
            <a:xfrm>
              <a:off x="2664"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Isuzu Plans No Interim Dividend</a:t>
              </a:r>
            </a:p>
          </p:txBody>
        </p:sp>
        <p:sp>
          <p:nvSpPr>
            <p:cNvPr id="30731" name="Rectangle 11"/>
            <p:cNvSpPr>
              <a:spLocks noChangeArrowheads="1"/>
            </p:cNvSpPr>
            <p:nvPr/>
          </p:nvSpPr>
          <p:spPr bwMode="auto">
            <a:xfrm>
              <a:off x="1296" y="3623"/>
              <a:ext cx="624" cy="505"/>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Anheuser-Busch Joins Bid for San Miguel</a:t>
              </a:r>
            </a:p>
          </p:txBody>
        </p:sp>
        <p:sp>
          <p:nvSpPr>
            <p:cNvPr id="30732" name="Rectangle 12"/>
            <p:cNvSpPr>
              <a:spLocks noChangeArrowheads="1"/>
            </p:cNvSpPr>
            <p:nvPr/>
          </p:nvSpPr>
          <p:spPr bwMode="auto">
            <a:xfrm>
              <a:off x="1980"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Italy’s La Fondiaria to Report Higher 1986 Profits</a:t>
              </a:r>
            </a:p>
          </p:txBody>
        </p:sp>
        <p:sp>
          <p:nvSpPr>
            <p:cNvPr id="30733" name="Rectangle 13"/>
            <p:cNvSpPr>
              <a:spLocks noChangeArrowheads="1"/>
            </p:cNvSpPr>
            <p:nvPr/>
          </p:nvSpPr>
          <p:spPr bwMode="auto">
            <a:xfrm>
              <a:off x="2664" y="3072"/>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Japan Ministry Says Open Farm Trade Would Hit U.S.</a:t>
              </a:r>
            </a:p>
          </p:txBody>
        </p:sp>
        <p:sp>
          <p:nvSpPr>
            <p:cNvPr id="30734" name="Rectangle 14"/>
            <p:cNvSpPr>
              <a:spLocks noChangeArrowheads="1"/>
            </p:cNvSpPr>
            <p:nvPr/>
          </p:nvSpPr>
          <p:spPr bwMode="auto">
            <a:xfrm>
              <a:off x="3348" y="3623"/>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Senator Defends U.S. Mandatory Farm Control Bill</a:t>
              </a:r>
            </a:p>
          </p:txBody>
        </p:sp>
      </p:grpSp>
    </p:spTree>
    <p:extLst>
      <p:ext uri="{BB962C8B-B14F-4D97-AF65-F5344CB8AC3E}">
        <p14:creationId xmlns:p14="http://schemas.microsoft.com/office/powerpoint/2010/main" val="24956295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descr="Large confetti"/>
          <p:cNvSpPr>
            <a:spLocks noGrp="1" noChangeArrowheads="1"/>
          </p:cNvSpPr>
          <p:nvPr>
            <p:ph type="title"/>
          </p:nvPr>
        </p:nvSpPr>
        <p:spPr>
          <a:xfrm>
            <a:off x="480527" y="732421"/>
            <a:ext cx="7315200" cy="561392"/>
          </a:xfrm>
        </p:spPr>
        <p:txBody>
          <a:bodyPr>
            <a:normAutofit fontScale="90000"/>
          </a:bodyPr>
          <a:lstStyle/>
          <a:p>
            <a:r>
              <a:rPr lang="en-US" altLang="en-US" sz="3600" dirty="0"/>
              <a:t>Representing Documents</a:t>
            </a:r>
          </a:p>
        </p:txBody>
      </p:sp>
      <p:sp>
        <p:nvSpPr>
          <p:cNvPr id="36867" name="Rectangle 3"/>
          <p:cNvSpPr>
            <a:spLocks noGrp="1" noChangeArrowheads="1"/>
          </p:cNvSpPr>
          <p:nvPr>
            <p:ph type="body" idx="1"/>
          </p:nvPr>
        </p:nvSpPr>
        <p:spPr>
          <a:xfrm>
            <a:off x="901700" y="1974850"/>
            <a:ext cx="7340600" cy="4092575"/>
          </a:xfrm>
        </p:spPr>
        <p:txBody>
          <a:bodyPr/>
          <a:lstStyle/>
          <a:p>
            <a:r>
              <a:rPr lang="en-US" altLang="en-US" sz="2000" dirty="0"/>
              <a:t>Usually, an example is represented as a series of feature-value pairs.  The features can be arbitrarily abstract (as long as they are easily computable) or very simple.</a:t>
            </a:r>
            <a:br>
              <a:rPr lang="en-US" altLang="en-US" sz="2000" dirty="0"/>
            </a:br>
            <a:endParaRPr lang="en-US" altLang="en-US" sz="2000" dirty="0"/>
          </a:p>
          <a:p>
            <a:r>
              <a:rPr lang="en-US" altLang="en-US" sz="2000" dirty="0"/>
              <a:t>For example, the features could be the set of all words and the values, their number of occurrences in a particular document.</a:t>
            </a:r>
            <a:endParaRPr lang="en-US" altLang="en-US" dirty="0"/>
          </a:p>
        </p:txBody>
      </p:sp>
      <p:sp>
        <p:nvSpPr>
          <p:cNvPr id="36868" name="Rectangle 4"/>
          <p:cNvSpPr>
            <a:spLocks noChangeArrowheads="1"/>
          </p:cNvSpPr>
          <p:nvPr/>
        </p:nvSpPr>
        <p:spPr bwMode="auto">
          <a:xfrm>
            <a:off x="2057400" y="3886200"/>
            <a:ext cx="1600200" cy="2514600"/>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1800"/>
              <a:t>Japan Firm Plans to Sell U.S. Farmland to Japanese</a:t>
            </a:r>
          </a:p>
        </p:txBody>
      </p:sp>
      <p:sp>
        <p:nvSpPr>
          <p:cNvPr id="36869" name="Rectangle 5"/>
          <p:cNvSpPr>
            <a:spLocks noChangeArrowheads="1"/>
          </p:cNvSpPr>
          <p:nvPr/>
        </p:nvSpPr>
        <p:spPr bwMode="auto">
          <a:xfrm>
            <a:off x="5562600" y="3886200"/>
            <a:ext cx="1600200" cy="2514600"/>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1800"/>
              <a:t>Farmland:1</a:t>
            </a:r>
          </a:p>
          <a:p>
            <a:pPr algn="ctr"/>
            <a:r>
              <a:rPr lang="en-US" altLang="en-US" sz="1800"/>
              <a:t>Firm:1</a:t>
            </a:r>
          </a:p>
          <a:p>
            <a:pPr algn="ctr"/>
            <a:r>
              <a:rPr lang="en-US" altLang="en-US" sz="1800"/>
              <a:t>Japan:1</a:t>
            </a:r>
          </a:p>
          <a:p>
            <a:pPr algn="ctr"/>
            <a:r>
              <a:rPr lang="en-US" altLang="en-US" sz="1800"/>
              <a:t>Japanese:1</a:t>
            </a:r>
          </a:p>
          <a:p>
            <a:pPr algn="ctr"/>
            <a:r>
              <a:rPr lang="en-US" altLang="en-US" sz="1800"/>
              <a:t>Plans:1</a:t>
            </a:r>
          </a:p>
          <a:p>
            <a:pPr algn="ctr"/>
            <a:r>
              <a:rPr lang="en-US" altLang="en-US" sz="1800"/>
              <a:t>Sell:1</a:t>
            </a:r>
          </a:p>
          <a:p>
            <a:pPr algn="ctr"/>
            <a:r>
              <a:rPr lang="en-US" altLang="en-US" sz="1800"/>
              <a:t>To:2</a:t>
            </a:r>
          </a:p>
          <a:p>
            <a:pPr algn="ctr"/>
            <a:r>
              <a:rPr lang="en-US" altLang="en-US" sz="1800"/>
              <a:t>U.S.:1</a:t>
            </a:r>
          </a:p>
        </p:txBody>
      </p:sp>
      <p:sp>
        <p:nvSpPr>
          <p:cNvPr id="36870" name="AutoShape 6"/>
          <p:cNvSpPr>
            <a:spLocks noChangeArrowheads="1"/>
          </p:cNvSpPr>
          <p:nvPr/>
        </p:nvSpPr>
        <p:spPr bwMode="auto">
          <a:xfrm>
            <a:off x="3810000" y="4900613"/>
            <a:ext cx="1676400" cy="485775"/>
          </a:xfrm>
          <a:prstGeom prst="rightArrow">
            <a:avLst>
              <a:gd name="adj1" fmla="val 50000"/>
              <a:gd name="adj2" fmla="val 86275"/>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t>Representation</a:t>
            </a:r>
          </a:p>
        </p:txBody>
      </p:sp>
    </p:spTree>
    <p:extLst>
      <p:ext uri="{BB962C8B-B14F-4D97-AF65-F5344CB8AC3E}">
        <p14:creationId xmlns:p14="http://schemas.microsoft.com/office/powerpoint/2010/main" val="6095783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descr="Large confetti"/>
          <p:cNvSpPr>
            <a:spLocks noGrp="1" noChangeArrowheads="1"/>
          </p:cNvSpPr>
          <p:nvPr>
            <p:ph type="title"/>
          </p:nvPr>
        </p:nvSpPr>
        <p:spPr/>
        <p:txBody>
          <a:bodyPr/>
          <a:lstStyle/>
          <a:p>
            <a:r>
              <a:rPr lang="en-US" altLang="en-US"/>
              <a:t>1-Nearest Neighbor</a:t>
            </a:r>
          </a:p>
        </p:txBody>
      </p:sp>
      <p:sp>
        <p:nvSpPr>
          <p:cNvPr id="64515" name="Rectangle 3"/>
          <p:cNvSpPr>
            <a:spLocks noGrp="1" noChangeArrowheads="1"/>
          </p:cNvSpPr>
          <p:nvPr>
            <p:ph type="body" idx="1"/>
          </p:nvPr>
        </p:nvSpPr>
        <p:spPr/>
        <p:txBody>
          <a:bodyPr/>
          <a:lstStyle/>
          <a:p>
            <a:pPr>
              <a:lnSpc>
                <a:spcPct val="90000"/>
              </a:lnSpc>
            </a:pPr>
            <a:r>
              <a:rPr lang="en-US" altLang="en-US" sz="2800"/>
              <a:t>Looking back at our example</a:t>
            </a:r>
            <a:br>
              <a:rPr lang="en-US" altLang="en-US" sz="2800"/>
            </a:br>
            <a:endParaRPr lang="en-US" altLang="en-US" sz="2800"/>
          </a:p>
          <a:p>
            <a:pPr lvl="1">
              <a:lnSpc>
                <a:spcPct val="90000"/>
              </a:lnSpc>
            </a:pPr>
            <a:r>
              <a:rPr lang="en-US" altLang="en-US"/>
              <a:t>Did anyone try to find the </a:t>
            </a:r>
            <a:br>
              <a:rPr lang="en-US" altLang="en-US"/>
            </a:br>
            <a:r>
              <a:rPr lang="en-US" altLang="en-US"/>
              <a:t>most similar labeled item </a:t>
            </a:r>
            <a:br>
              <a:rPr lang="en-US" altLang="en-US"/>
            </a:br>
            <a:r>
              <a:rPr lang="en-US" altLang="en-US"/>
              <a:t>and then just guess the </a:t>
            </a:r>
            <a:br>
              <a:rPr lang="en-US" altLang="en-US"/>
            </a:br>
            <a:r>
              <a:rPr lang="en-US" altLang="en-US"/>
              <a:t>same color?</a:t>
            </a:r>
            <a:br>
              <a:rPr lang="en-US" altLang="en-US"/>
            </a:br>
            <a:endParaRPr lang="en-US" altLang="en-US"/>
          </a:p>
          <a:p>
            <a:pPr lvl="1">
              <a:lnSpc>
                <a:spcPct val="90000"/>
              </a:lnSpc>
            </a:pPr>
            <a:r>
              <a:rPr lang="en-US" altLang="en-US"/>
              <a:t>This is </a:t>
            </a:r>
            <a:br>
              <a:rPr lang="en-US" altLang="en-US"/>
            </a:br>
            <a:r>
              <a:rPr lang="en-US" altLang="en-US"/>
              <a:t>1-Nearest </a:t>
            </a:r>
            <a:br>
              <a:rPr lang="en-US" altLang="en-US"/>
            </a:br>
            <a:r>
              <a:rPr lang="en-US" altLang="en-US"/>
              <a:t>Neighbor</a:t>
            </a:r>
          </a:p>
        </p:txBody>
      </p:sp>
      <p:grpSp>
        <p:nvGrpSpPr>
          <p:cNvPr id="64528" name="Group 16"/>
          <p:cNvGrpSpPr>
            <a:grpSpLocks/>
          </p:cNvGrpSpPr>
          <p:nvPr/>
        </p:nvGrpSpPr>
        <p:grpSpPr bwMode="auto">
          <a:xfrm>
            <a:off x="4038600" y="2286000"/>
            <a:ext cx="4343400" cy="3352800"/>
            <a:chOff x="1296" y="1152"/>
            <a:chExt cx="3360" cy="2976"/>
          </a:xfrm>
        </p:grpSpPr>
        <p:sp>
          <p:nvSpPr>
            <p:cNvPr id="64516" name="Rectangle 4"/>
            <p:cNvSpPr>
              <a:spLocks noChangeArrowheads="1"/>
            </p:cNvSpPr>
            <p:nvPr/>
          </p:nvSpPr>
          <p:spPr bwMode="auto">
            <a:xfrm>
              <a:off x="2376" y="1152"/>
              <a:ext cx="1008" cy="15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1800"/>
                <a:t>Senate Panel Studies Loan Rate, Set Aside Plans</a:t>
              </a:r>
            </a:p>
          </p:txBody>
        </p:sp>
        <p:grpSp>
          <p:nvGrpSpPr>
            <p:cNvPr id="64517" name="Group 5"/>
            <p:cNvGrpSpPr>
              <a:grpSpLocks/>
            </p:cNvGrpSpPr>
            <p:nvPr/>
          </p:nvGrpSpPr>
          <p:grpSpPr bwMode="auto">
            <a:xfrm>
              <a:off x="1296" y="3072"/>
              <a:ext cx="3360" cy="1056"/>
              <a:chOff x="1296" y="3072"/>
              <a:chExt cx="3360" cy="1056"/>
            </a:xfrm>
          </p:grpSpPr>
          <p:sp>
            <p:nvSpPr>
              <p:cNvPr id="64518" name="Rectangle 6"/>
              <p:cNvSpPr>
                <a:spLocks noChangeArrowheads="1"/>
              </p:cNvSpPr>
              <p:nvPr/>
            </p:nvSpPr>
            <p:spPr bwMode="auto">
              <a:xfrm>
                <a:off x="1296"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Amatil Proposes Two-for-Five Bonus Share Issue</a:t>
                </a:r>
              </a:p>
            </p:txBody>
          </p:sp>
          <p:sp>
            <p:nvSpPr>
              <p:cNvPr id="64519" name="Rectangle 7"/>
              <p:cNvSpPr>
                <a:spLocks noChangeArrowheads="1"/>
              </p:cNvSpPr>
              <p:nvPr/>
            </p:nvSpPr>
            <p:spPr bwMode="auto">
              <a:xfrm>
                <a:off x="4032"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600"/>
                  <a:t>Jardine Matheson Said It Sets Two-for-Five Bonus Issue Replacing “B” Shares</a:t>
                </a:r>
              </a:p>
            </p:txBody>
          </p:sp>
          <p:sp>
            <p:nvSpPr>
              <p:cNvPr id="64520" name="Rectangle 8"/>
              <p:cNvSpPr>
                <a:spLocks noChangeArrowheads="1"/>
              </p:cNvSpPr>
              <p:nvPr/>
            </p:nvSpPr>
            <p:spPr bwMode="auto">
              <a:xfrm>
                <a:off x="4032"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Bowater Industries Profit Exceed Expectations</a:t>
                </a:r>
              </a:p>
            </p:txBody>
          </p:sp>
          <p:sp>
            <p:nvSpPr>
              <p:cNvPr id="64521" name="Rectangle 9"/>
              <p:cNvSpPr>
                <a:spLocks noChangeArrowheads="1"/>
              </p:cNvSpPr>
              <p:nvPr/>
            </p:nvSpPr>
            <p:spPr bwMode="auto">
              <a:xfrm>
                <a:off x="1980"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Citibank Norway Unit Loses Six Mln Crowns in 1986</a:t>
                </a:r>
              </a:p>
            </p:txBody>
          </p:sp>
          <p:sp>
            <p:nvSpPr>
              <p:cNvPr id="64522" name="Rectangle 10"/>
              <p:cNvSpPr>
                <a:spLocks noChangeArrowheads="1"/>
              </p:cNvSpPr>
              <p:nvPr/>
            </p:nvSpPr>
            <p:spPr bwMode="auto">
              <a:xfrm>
                <a:off x="3348" y="3072"/>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Vieille Montagne Says 1986 Conditions Unfavourable</a:t>
                </a:r>
              </a:p>
            </p:txBody>
          </p:sp>
          <p:sp>
            <p:nvSpPr>
              <p:cNvPr id="64523" name="Rectangle 11"/>
              <p:cNvSpPr>
                <a:spLocks noChangeArrowheads="1"/>
              </p:cNvSpPr>
              <p:nvPr/>
            </p:nvSpPr>
            <p:spPr bwMode="auto">
              <a:xfrm>
                <a:off x="2664"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Isuzu Plans No Interim Dividend</a:t>
                </a:r>
              </a:p>
            </p:txBody>
          </p:sp>
          <p:sp>
            <p:nvSpPr>
              <p:cNvPr id="64524" name="Rectangle 12"/>
              <p:cNvSpPr>
                <a:spLocks noChangeArrowheads="1"/>
              </p:cNvSpPr>
              <p:nvPr/>
            </p:nvSpPr>
            <p:spPr bwMode="auto">
              <a:xfrm>
                <a:off x="1296" y="3623"/>
                <a:ext cx="624" cy="505"/>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Anheuser-Busch Joins Bid for San Miguel</a:t>
                </a:r>
              </a:p>
            </p:txBody>
          </p:sp>
          <p:sp>
            <p:nvSpPr>
              <p:cNvPr id="64525" name="Rectangle 13"/>
              <p:cNvSpPr>
                <a:spLocks noChangeArrowheads="1"/>
              </p:cNvSpPr>
              <p:nvPr/>
            </p:nvSpPr>
            <p:spPr bwMode="auto">
              <a:xfrm>
                <a:off x="1980" y="3623"/>
                <a:ext cx="624" cy="50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Italy’s La Fondiaria to Report Higher 1986 Profits</a:t>
                </a:r>
              </a:p>
            </p:txBody>
          </p:sp>
          <p:sp>
            <p:nvSpPr>
              <p:cNvPr id="64526" name="Rectangle 14"/>
              <p:cNvSpPr>
                <a:spLocks noChangeArrowheads="1"/>
              </p:cNvSpPr>
              <p:nvPr/>
            </p:nvSpPr>
            <p:spPr bwMode="auto">
              <a:xfrm>
                <a:off x="2664" y="3072"/>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Japan Ministry Says Open Farm Trade Would Hit U.S.</a:t>
                </a:r>
              </a:p>
            </p:txBody>
          </p:sp>
          <p:sp>
            <p:nvSpPr>
              <p:cNvPr id="64527" name="Rectangle 15"/>
              <p:cNvSpPr>
                <a:spLocks noChangeArrowheads="1"/>
              </p:cNvSpPr>
              <p:nvPr/>
            </p:nvSpPr>
            <p:spPr bwMode="auto">
              <a:xfrm>
                <a:off x="3348" y="3623"/>
                <a:ext cx="624" cy="505"/>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800"/>
                  <a:t>Senator Defends U.S. Mandatory Farm Control Bill</a:t>
                </a:r>
              </a:p>
            </p:txBody>
          </p:sp>
        </p:grpSp>
      </p:grpSp>
    </p:spTree>
    <p:extLst>
      <p:ext uri="{BB962C8B-B14F-4D97-AF65-F5344CB8AC3E}">
        <p14:creationId xmlns:p14="http://schemas.microsoft.com/office/powerpoint/2010/main" val="42272905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r>
              <a:rPr lang="en-US" altLang="en-US" dirty="0" smtClean="0"/>
              <a:t>Classification Task</a:t>
            </a:r>
          </a:p>
        </p:txBody>
      </p:sp>
      <p:sp>
        <p:nvSpPr>
          <p:cNvPr id="2053" name="Rectangle 3"/>
          <p:cNvSpPr>
            <a:spLocks noGrp="1" noChangeArrowheads="1"/>
          </p:cNvSpPr>
          <p:nvPr>
            <p:ph type="body" idx="1"/>
          </p:nvPr>
        </p:nvSpPr>
        <p:spPr/>
        <p:txBody>
          <a:bodyPr>
            <a:normAutofit/>
          </a:bodyPr>
          <a:lstStyle/>
          <a:p>
            <a:r>
              <a:rPr lang="en-US" altLang="en-US" sz="2800" dirty="0" smtClean="0"/>
              <a:t>Given:</a:t>
            </a:r>
          </a:p>
          <a:p>
            <a:pPr lvl="1"/>
            <a:r>
              <a:rPr lang="en-US" altLang="en-US" sz="2400" dirty="0" smtClean="0"/>
              <a:t>A description of an instance, </a:t>
            </a:r>
            <a:r>
              <a:rPr lang="en-US" altLang="en-US" sz="2400" i="1" dirty="0" smtClean="0"/>
              <a:t>x </a:t>
            </a:r>
            <a:r>
              <a:rPr lang="en-US" altLang="en-US" sz="2400" dirty="0" smtClean="0">
                <a:sym typeface="Symbol" pitchFamily="18" charset="2"/>
              </a:rPr>
              <a:t> </a:t>
            </a:r>
            <a:r>
              <a:rPr lang="en-US" altLang="en-US" sz="2400" i="1" dirty="0" smtClean="0">
                <a:sym typeface="Symbol" pitchFamily="18" charset="2"/>
              </a:rPr>
              <a:t>X</a:t>
            </a:r>
            <a:r>
              <a:rPr lang="en-US" altLang="en-US" sz="2400" dirty="0" smtClean="0"/>
              <a:t>, where </a:t>
            </a:r>
            <a:r>
              <a:rPr lang="en-US" altLang="en-US" sz="2400" i="1" dirty="0" smtClean="0"/>
              <a:t>X </a:t>
            </a:r>
            <a:r>
              <a:rPr lang="en-US" altLang="en-US" sz="2400" dirty="0" smtClean="0"/>
              <a:t>is the </a:t>
            </a:r>
            <a:r>
              <a:rPr lang="en-US" altLang="en-US" sz="2400" i="1" dirty="0" smtClean="0"/>
              <a:t>instance language</a:t>
            </a:r>
            <a:r>
              <a:rPr lang="en-US" altLang="en-US" sz="2400" dirty="0" smtClean="0"/>
              <a:t> or </a:t>
            </a:r>
            <a:r>
              <a:rPr lang="en-US" altLang="en-US" sz="2400" i="1" dirty="0" smtClean="0"/>
              <a:t>instance </a:t>
            </a:r>
            <a:r>
              <a:rPr lang="en-US" altLang="en-US" sz="2400" dirty="0" smtClean="0"/>
              <a:t>or</a:t>
            </a:r>
            <a:r>
              <a:rPr lang="en-US" altLang="en-US" sz="2400" i="1" dirty="0" smtClean="0"/>
              <a:t> feature space</a:t>
            </a:r>
            <a:r>
              <a:rPr lang="en-US" altLang="en-US" sz="2400" dirty="0" smtClean="0"/>
              <a:t>.</a:t>
            </a:r>
          </a:p>
          <a:p>
            <a:pPr lvl="2"/>
            <a:r>
              <a:rPr lang="en-US" altLang="en-US" sz="2000" dirty="0" smtClean="0"/>
              <a:t>Typically, </a:t>
            </a:r>
            <a:r>
              <a:rPr lang="en-US" altLang="en-US" sz="2000" i="1" dirty="0" smtClean="0"/>
              <a:t>x</a:t>
            </a:r>
            <a:r>
              <a:rPr lang="en-US" altLang="en-US" sz="2000" dirty="0" smtClean="0"/>
              <a:t> is a row in a table with the instance/feature space described in terms of features or attributes.</a:t>
            </a:r>
          </a:p>
          <a:p>
            <a:pPr lvl="1"/>
            <a:r>
              <a:rPr lang="en-US" altLang="en-US" sz="2400" dirty="0" smtClean="0"/>
              <a:t>A fixed set of class or category labels:  </a:t>
            </a:r>
            <a:r>
              <a:rPr lang="en-US" altLang="en-US" sz="2400" i="1" dirty="0" smtClean="0"/>
              <a:t>C=</a:t>
            </a:r>
            <a:r>
              <a:rPr lang="en-US" altLang="en-US" sz="2400" dirty="0" smtClean="0">
                <a:sym typeface="Symbol" pitchFamily="18" charset="2"/>
              </a:rPr>
              <a:t>{</a:t>
            </a:r>
            <a:r>
              <a:rPr lang="en-US" altLang="en-US" sz="2400" i="1" dirty="0" smtClean="0">
                <a:sym typeface="Symbol" pitchFamily="18" charset="2"/>
              </a:rPr>
              <a:t>c</a:t>
            </a:r>
            <a:r>
              <a:rPr lang="en-US" altLang="en-US" sz="2400" baseline="-25000" dirty="0" smtClean="0">
                <a:sym typeface="Symbol" pitchFamily="18" charset="2"/>
              </a:rPr>
              <a:t>1</a:t>
            </a:r>
            <a:r>
              <a:rPr lang="en-US" altLang="en-US" sz="2400" dirty="0" smtClean="0">
                <a:sym typeface="Symbol" pitchFamily="18" charset="2"/>
              </a:rPr>
              <a:t>, </a:t>
            </a:r>
            <a:r>
              <a:rPr lang="en-US" altLang="en-US" sz="2400" i="1" dirty="0" smtClean="0">
                <a:sym typeface="Symbol" pitchFamily="18" charset="2"/>
              </a:rPr>
              <a:t>c</a:t>
            </a:r>
            <a:r>
              <a:rPr lang="en-US" altLang="en-US" sz="2400" baseline="-25000" dirty="0" smtClean="0">
                <a:sym typeface="Symbol" pitchFamily="18" charset="2"/>
              </a:rPr>
              <a:t>2</a:t>
            </a:r>
            <a:r>
              <a:rPr lang="en-US" altLang="en-US" sz="2400" dirty="0" smtClean="0">
                <a:sym typeface="Symbol" pitchFamily="18" charset="2"/>
              </a:rPr>
              <a:t>,…</a:t>
            </a:r>
            <a:r>
              <a:rPr lang="en-US" altLang="en-US" sz="2400" i="1" dirty="0" err="1" smtClean="0">
                <a:sym typeface="Symbol" pitchFamily="18" charset="2"/>
              </a:rPr>
              <a:t>c</a:t>
            </a:r>
            <a:r>
              <a:rPr lang="en-US" altLang="en-US" sz="2400" baseline="-25000" dirty="0" err="1" smtClean="0">
                <a:sym typeface="Symbol" pitchFamily="18" charset="2"/>
              </a:rPr>
              <a:t>n</a:t>
            </a:r>
            <a:r>
              <a:rPr lang="en-US" altLang="en-US" sz="2400" dirty="0" smtClean="0">
                <a:sym typeface="Symbol" pitchFamily="18" charset="2"/>
              </a:rPr>
              <a:t>}</a:t>
            </a:r>
          </a:p>
          <a:p>
            <a:pPr lvl="1"/>
            <a:endParaRPr lang="en-US" altLang="en-US" sz="2400" dirty="0" smtClean="0">
              <a:sym typeface="Symbol" pitchFamily="18" charset="2"/>
            </a:endParaRPr>
          </a:p>
          <a:p>
            <a:r>
              <a:rPr lang="en-US" altLang="en-US" sz="2800" dirty="0" smtClean="0">
                <a:sym typeface="Symbol" pitchFamily="18" charset="2"/>
              </a:rPr>
              <a:t>Classification task is to determine:</a:t>
            </a:r>
          </a:p>
          <a:p>
            <a:pPr lvl="1"/>
            <a:r>
              <a:rPr lang="en-US" altLang="en-US" sz="2400" dirty="0" smtClean="0">
                <a:sym typeface="Symbol" pitchFamily="18" charset="2"/>
              </a:rPr>
              <a:t>The class/category of </a:t>
            </a:r>
            <a:r>
              <a:rPr lang="en-US" altLang="en-US" sz="2400" i="1" dirty="0" smtClean="0">
                <a:sym typeface="Symbol" pitchFamily="18" charset="2"/>
              </a:rPr>
              <a:t>x</a:t>
            </a:r>
            <a:r>
              <a:rPr lang="en-US" altLang="en-US" sz="2400" dirty="0" smtClean="0">
                <a:sym typeface="Symbol" pitchFamily="18" charset="2"/>
              </a:rPr>
              <a:t>: </a:t>
            </a:r>
            <a:r>
              <a:rPr lang="en-US" altLang="en-US" sz="2400" i="1" dirty="0" smtClean="0">
                <a:sym typeface="Symbol" pitchFamily="18" charset="2"/>
              </a:rPr>
              <a:t>c</a:t>
            </a:r>
            <a:r>
              <a:rPr lang="en-US" altLang="en-US" sz="2400" dirty="0" smtClean="0">
                <a:sym typeface="Symbol" pitchFamily="18" charset="2"/>
              </a:rPr>
              <a:t>(</a:t>
            </a:r>
            <a:r>
              <a:rPr lang="en-US" altLang="en-US" sz="2400" i="1" dirty="0" smtClean="0">
                <a:sym typeface="Symbol" pitchFamily="18" charset="2"/>
              </a:rPr>
              <a:t>x</a:t>
            </a:r>
            <a:r>
              <a:rPr lang="en-US" altLang="en-US" sz="2400" dirty="0" smtClean="0">
                <a:sym typeface="Symbol" pitchFamily="18" charset="2"/>
              </a:rPr>
              <a:t>)  </a:t>
            </a:r>
            <a:r>
              <a:rPr lang="en-US" altLang="en-US" sz="2400" i="1" dirty="0" smtClean="0">
                <a:sym typeface="Symbol" pitchFamily="18" charset="2"/>
              </a:rPr>
              <a:t>C, </a:t>
            </a:r>
            <a:r>
              <a:rPr lang="en-US" altLang="en-US" sz="2400" dirty="0" smtClean="0">
                <a:sym typeface="Symbol" pitchFamily="18" charset="2"/>
              </a:rPr>
              <a:t>where </a:t>
            </a:r>
            <a:r>
              <a:rPr lang="en-US" altLang="en-US" sz="2400" i="1" dirty="0" smtClean="0">
                <a:sym typeface="Symbol" pitchFamily="18" charset="2"/>
              </a:rPr>
              <a:t>c</a:t>
            </a:r>
            <a:r>
              <a:rPr lang="en-US" altLang="en-US" sz="2400" dirty="0" smtClean="0">
                <a:sym typeface="Symbol" pitchFamily="18" charset="2"/>
              </a:rPr>
              <a:t>(</a:t>
            </a:r>
            <a:r>
              <a:rPr lang="en-US" altLang="en-US" sz="2400" i="1" dirty="0" smtClean="0">
                <a:sym typeface="Symbol" pitchFamily="18" charset="2"/>
              </a:rPr>
              <a:t>x</a:t>
            </a:r>
            <a:r>
              <a:rPr lang="en-US" altLang="en-US" sz="2400" dirty="0" smtClean="0">
                <a:sym typeface="Symbol" pitchFamily="18" charset="2"/>
              </a:rPr>
              <a:t>) is a function whose domain is </a:t>
            </a:r>
            <a:r>
              <a:rPr lang="en-US" altLang="en-US" sz="2400" i="1" dirty="0" smtClean="0">
                <a:sym typeface="Symbol" pitchFamily="18" charset="2"/>
              </a:rPr>
              <a:t>X</a:t>
            </a:r>
            <a:r>
              <a:rPr lang="en-US" altLang="en-US" sz="2400" dirty="0" smtClean="0">
                <a:sym typeface="Symbol" pitchFamily="18" charset="2"/>
              </a:rPr>
              <a:t> and whose range is </a:t>
            </a:r>
            <a:r>
              <a:rPr lang="en-US" altLang="en-US" sz="2400" i="1" dirty="0" smtClean="0">
                <a:sym typeface="Symbol" pitchFamily="18" charset="2"/>
              </a:rPr>
              <a:t>C</a:t>
            </a:r>
            <a:r>
              <a:rPr lang="en-US" altLang="en-US" sz="2400" dirty="0" smtClean="0">
                <a:sym typeface="Symbol" pitchFamily="18" charset="2"/>
              </a:rPr>
              <a:t>.</a:t>
            </a:r>
            <a:endParaRPr lang="en-US" altLang="en-US" sz="2400" i="1" dirty="0" smtClean="0">
              <a:sym typeface="Symbol" pitchFamily="18" charset="2"/>
            </a:endParaRPr>
          </a:p>
        </p:txBody>
      </p:sp>
    </p:spTree>
    <p:extLst>
      <p:ext uri="{BB962C8B-B14F-4D97-AF65-F5344CB8AC3E}">
        <p14:creationId xmlns:p14="http://schemas.microsoft.com/office/powerpoint/2010/main" val="39955190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descr="Large confetti"/>
          <p:cNvSpPr>
            <a:spLocks noGrp="1" noChangeArrowheads="1"/>
          </p:cNvSpPr>
          <p:nvPr>
            <p:ph type="title"/>
          </p:nvPr>
        </p:nvSpPr>
        <p:spPr/>
        <p:txBody>
          <a:bodyPr/>
          <a:lstStyle/>
          <a:p>
            <a:r>
              <a:rPr lang="en-US" altLang="en-US"/>
              <a:t>Shopping on the Web</a:t>
            </a:r>
          </a:p>
        </p:txBody>
      </p:sp>
      <p:sp>
        <p:nvSpPr>
          <p:cNvPr id="14339" name="Rectangle 3"/>
          <p:cNvSpPr>
            <a:spLocks noGrp="1" noChangeArrowheads="1"/>
          </p:cNvSpPr>
          <p:nvPr>
            <p:ph type="body" idx="1"/>
          </p:nvPr>
        </p:nvSpPr>
        <p:spPr/>
        <p:txBody>
          <a:bodyPr>
            <a:normAutofit/>
          </a:bodyPr>
          <a:lstStyle/>
          <a:p>
            <a:r>
              <a:rPr lang="en-US" altLang="en-US" sz="2800" dirty="0"/>
              <a:t>Suppose you want to buy a cappuccino maker as a gift</a:t>
            </a:r>
          </a:p>
          <a:p>
            <a:pPr lvl="1"/>
            <a:endParaRPr lang="en-US" altLang="en-US" sz="2000" dirty="0"/>
          </a:p>
          <a:p>
            <a:pPr lvl="1"/>
            <a:r>
              <a:rPr lang="en-US" altLang="en-US" sz="2000" dirty="0"/>
              <a:t>try Google for “cappuccino maker”</a:t>
            </a:r>
          </a:p>
          <a:p>
            <a:pPr lvl="1"/>
            <a:r>
              <a:rPr lang="en-US" altLang="en-US" sz="2000" dirty="0" smtClean="0"/>
              <a:t>What do you expect to see? </a:t>
            </a:r>
          </a:p>
          <a:p>
            <a:pPr lvl="2"/>
            <a:r>
              <a:rPr lang="en-US" altLang="en-US" sz="1700" dirty="0" smtClean="0"/>
              <a:t>Search List….</a:t>
            </a:r>
          </a:p>
          <a:p>
            <a:pPr lvl="2"/>
            <a:r>
              <a:rPr lang="en-US" altLang="en-US" sz="1700" dirty="0" smtClean="0"/>
              <a:t>Anything else?</a:t>
            </a:r>
            <a:endParaRPr lang="en-US" altLang="en-US" sz="1700" dirty="0"/>
          </a:p>
        </p:txBody>
      </p:sp>
    </p:spTree>
    <p:extLst>
      <p:ext uri="{BB962C8B-B14F-4D97-AF65-F5344CB8AC3E}">
        <p14:creationId xmlns:p14="http://schemas.microsoft.com/office/powerpoint/2010/main" val="28384324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457200" y="806173"/>
            <a:ext cx="7886700" cy="589677"/>
          </a:xfrm>
        </p:spPr>
        <p:txBody>
          <a:bodyPr/>
          <a:lstStyle/>
          <a:p>
            <a:r>
              <a:rPr lang="en-US" altLang="en-US" sz="3200" dirty="0" smtClean="0"/>
              <a:t>Example of Classification Learning</a:t>
            </a:r>
          </a:p>
        </p:txBody>
      </p:sp>
      <p:sp>
        <p:nvSpPr>
          <p:cNvPr id="5125" name="Rectangle 3"/>
          <p:cNvSpPr>
            <a:spLocks noGrp="1" noChangeArrowheads="1"/>
          </p:cNvSpPr>
          <p:nvPr>
            <p:ph type="body" idx="1"/>
          </p:nvPr>
        </p:nvSpPr>
        <p:spPr>
          <a:xfrm>
            <a:off x="457200" y="1506887"/>
            <a:ext cx="8229600" cy="5148470"/>
          </a:xfrm>
        </p:spPr>
        <p:txBody>
          <a:bodyPr>
            <a:normAutofit lnSpcReduction="10000"/>
          </a:bodyPr>
          <a:lstStyle/>
          <a:p>
            <a:r>
              <a:rPr lang="en-US" altLang="en-US" sz="2400" dirty="0" smtClean="0"/>
              <a:t>Instance language: &lt;size, color, shape&gt;</a:t>
            </a:r>
          </a:p>
          <a:p>
            <a:pPr lvl="1"/>
            <a:r>
              <a:rPr lang="en-US" altLang="en-US" sz="2000" dirty="0" smtClean="0"/>
              <a:t>size </a:t>
            </a:r>
            <a:r>
              <a:rPr lang="en-US" altLang="en-US" sz="2000" dirty="0" smtClean="0">
                <a:sym typeface="Symbol" pitchFamily="18" charset="2"/>
              </a:rPr>
              <a:t> {small, medium, large}</a:t>
            </a:r>
          </a:p>
          <a:p>
            <a:pPr lvl="1"/>
            <a:r>
              <a:rPr lang="en-US" altLang="en-US" sz="2000" dirty="0" smtClean="0">
                <a:sym typeface="Symbol" pitchFamily="18" charset="2"/>
              </a:rPr>
              <a:t>color  {red, blue, green}</a:t>
            </a:r>
          </a:p>
          <a:p>
            <a:pPr lvl="1"/>
            <a:r>
              <a:rPr lang="en-US" altLang="en-US" sz="2000" dirty="0" smtClean="0"/>
              <a:t>shape </a:t>
            </a:r>
            <a:r>
              <a:rPr lang="en-US" altLang="en-US" sz="2000" dirty="0" smtClean="0">
                <a:sym typeface="Symbol" pitchFamily="18" charset="2"/>
              </a:rPr>
              <a:t> {square, circle, triangle}</a:t>
            </a:r>
          </a:p>
          <a:p>
            <a:r>
              <a:rPr lang="en-US" altLang="en-US" sz="2400" i="1" dirty="0" smtClean="0">
                <a:sym typeface="Symbol" pitchFamily="18" charset="2"/>
              </a:rPr>
              <a:t>C </a:t>
            </a:r>
            <a:r>
              <a:rPr lang="en-US" altLang="en-US" sz="2400" dirty="0" smtClean="0">
                <a:sym typeface="Symbol" pitchFamily="18" charset="2"/>
              </a:rPr>
              <a:t>= {positive, negative}</a:t>
            </a:r>
          </a:p>
          <a:p>
            <a:endParaRPr lang="en-US" altLang="en-US" sz="1400" dirty="0" smtClean="0">
              <a:sym typeface="Symbol" pitchFamily="18" charset="2"/>
            </a:endParaRPr>
          </a:p>
          <a:p>
            <a:r>
              <a:rPr lang="en-US" altLang="en-US" sz="2400" i="1" dirty="0" smtClean="0">
                <a:sym typeface="Symbol" pitchFamily="18" charset="2"/>
              </a:rPr>
              <a:t>D</a:t>
            </a:r>
            <a:r>
              <a:rPr lang="en-US" altLang="en-US" sz="2400" dirty="0" smtClean="0">
                <a:sym typeface="Symbol" pitchFamily="18" charset="2"/>
              </a:rPr>
              <a:t>:</a:t>
            </a:r>
          </a:p>
          <a:p>
            <a:endParaRPr lang="en-US" altLang="en-US" sz="2400" dirty="0" smtClean="0">
              <a:sym typeface="Symbol" pitchFamily="18" charset="2"/>
            </a:endParaRPr>
          </a:p>
          <a:p>
            <a:endParaRPr lang="en-US" altLang="en-US" sz="2400" dirty="0" smtClean="0">
              <a:sym typeface="Symbol" pitchFamily="18" charset="2"/>
            </a:endParaRPr>
          </a:p>
          <a:p>
            <a:endParaRPr lang="en-US" altLang="en-US" sz="2400" dirty="0" smtClean="0">
              <a:sym typeface="Symbol" pitchFamily="18" charset="2"/>
            </a:endParaRPr>
          </a:p>
          <a:p>
            <a:endParaRPr lang="en-US" altLang="en-US" sz="3200" dirty="0" smtClean="0">
              <a:sym typeface="Symbol" pitchFamily="18" charset="2"/>
            </a:endParaRPr>
          </a:p>
          <a:p>
            <a:r>
              <a:rPr lang="en-US" altLang="en-US" sz="2400" dirty="0" smtClean="0">
                <a:sym typeface="Symbol" pitchFamily="18" charset="2"/>
              </a:rPr>
              <a:t>Hypotheses?  </a:t>
            </a:r>
          </a:p>
          <a:p>
            <a:pPr lvl="1"/>
            <a:r>
              <a:rPr lang="en-US" altLang="en-US" sz="1800" dirty="0" smtClean="0">
                <a:sym typeface="Symbol" pitchFamily="18" charset="2"/>
              </a:rPr>
              <a:t>Small, red, circle </a:t>
            </a:r>
            <a:r>
              <a:rPr lang="en-US" altLang="en-US" sz="1800" dirty="0" smtClean="0">
                <a:sym typeface="Wingdings" pitchFamily="2" charset="2"/>
              </a:rPr>
              <a:t> positive?     </a:t>
            </a:r>
          </a:p>
          <a:p>
            <a:pPr lvl="1"/>
            <a:r>
              <a:rPr lang="en-US" altLang="en-US" sz="1800" dirty="0" smtClean="0">
                <a:sym typeface="Wingdings" pitchFamily="2" charset="2"/>
              </a:rPr>
              <a:t>Large, blue, circle  negative?</a:t>
            </a:r>
            <a:endParaRPr lang="en-US" altLang="en-US" sz="1800" dirty="0" smtClean="0">
              <a:sym typeface="Symbol" pitchFamily="18" charset="2"/>
            </a:endParaRPr>
          </a:p>
        </p:txBody>
      </p:sp>
      <p:graphicFrame>
        <p:nvGraphicFramePr>
          <p:cNvPr id="558126" name="Group 46"/>
          <p:cNvGraphicFramePr>
            <a:graphicFrameLocks noGrp="1"/>
          </p:cNvGraphicFramePr>
          <p:nvPr>
            <p:extLst>
              <p:ext uri="{D42A27DB-BD31-4B8C-83A1-F6EECF244321}">
                <p14:modId xmlns:p14="http://schemas.microsoft.com/office/powerpoint/2010/main" val="2927873059"/>
              </p:ext>
            </p:extLst>
          </p:nvPr>
        </p:nvGraphicFramePr>
        <p:xfrm>
          <a:off x="1454430" y="3381616"/>
          <a:ext cx="5218113" cy="1941513"/>
        </p:xfrm>
        <a:graphic>
          <a:graphicData uri="http://schemas.openxmlformats.org/drawingml/2006/table">
            <a:tbl>
              <a:tblPr/>
              <a:tblGrid>
                <a:gridCol w="1103313"/>
                <a:gridCol w="914400"/>
                <a:gridCol w="990600"/>
                <a:gridCol w="990600"/>
                <a:gridCol w="1219200"/>
              </a:tblGrid>
              <a:tr h="420688">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smtClean="0">
                          <a:ln>
                            <a:noFill/>
                          </a:ln>
                          <a:solidFill>
                            <a:srgbClr val="FF0000"/>
                          </a:solidFill>
                          <a:effectLst/>
                          <a:latin typeface="Times New Roman" pitchFamily="18" charset="0"/>
                        </a:rPr>
                        <a:t>Example</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smtClean="0">
                          <a:ln>
                            <a:noFill/>
                          </a:ln>
                          <a:solidFill>
                            <a:srgbClr val="FF0000"/>
                          </a:solidFill>
                          <a:effectLst/>
                          <a:latin typeface="Times New Roman" pitchFamily="18" charset="0"/>
                        </a:rPr>
                        <a:t>Size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smtClean="0">
                          <a:ln>
                            <a:noFill/>
                          </a:ln>
                          <a:solidFill>
                            <a:srgbClr val="FF0000"/>
                          </a:solidFill>
                          <a:effectLst/>
                          <a:latin typeface="Times New Roman" pitchFamily="18" charset="0"/>
                        </a:rPr>
                        <a:t>Color</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smtClean="0">
                          <a:ln>
                            <a:noFill/>
                          </a:ln>
                          <a:solidFill>
                            <a:srgbClr val="FF0000"/>
                          </a:solidFill>
                          <a:effectLst/>
                          <a:latin typeface="Times New Roman" pitchFamily="18" charset="0"/>
                        </a:rPr>
                        <a:t>Shape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smtClean="0">
                          <a:ln>
                            <a:noFill/>
                          </a:ln>
                          <a:solidFill>
                            <a:srgbClr val="FF0000"/>
                          </a:solidFill>
                          <a:effectLst/>
                          <a:latin typeface="Times New Roman" pitchFamily="18" charset="0"/>
                        </a:rPr>
                        <a:t>Category</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smtClean="0">
                          <a:ln>
                            <a:noFill/>
                          </a:ln>
                          <a:solidFill>
                            <a:schemeClr val="tx1"/>
                          </a:solidFill>
                          <a:effectLst/>
                          <a:latin typeface="Times New Roman" pitchFamily="18" charset="0"/>
                        </a:rPr>
                        <a:t>1</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smtClean="0">
                          <a:ln>
                            <a:noFill/>
                          </a:ln>
                          <a:solidFill>
                            <a:srgbClr val="3333FF"/>
                          </a:solidFill>
                          <a:effectLst/>
                          <a:latin typeface="Times New Roman" pitchFamily="18" charset="0"/>
                        </a:rPr>
                        <a:t>small</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smtClean="0">
                          <a:ln>
                            <a:noFill/>
                          </a:ln>
                          <a:solidFill>
                            <a:srgbClr val="3333FF"/>
                          </a:solidFill>
                          <a:effectLst/>
                          <a:latin typeface="Times New Roman" pitchFamily="18" charset="0"/>
                        </a:rPr>
                        <a:t>red</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smtClean="0">
                          <a:ln>
                            <a:noFill/>
                          </a:ln>
                          <a:solidFill>
                            <a:srgbClr val="3333FF"/>
                          </a:solidFill>
                          <a:effectLst/>
                          <a:latin typeface="Times New Roman" pitchFamily="18" charset="0"/>
                        </a:rPr>
                        <a:t>circle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smtClean="0">
                          <a:ln>
                            <a:noFill/>
                          </a:ln>
                          <a:solidFill>
                            <a:srgbClr val="3333FF"/>
                          </a:solidFill>
                          <a:effectLst/>
                          <a:latin typeface="Times New Roman" pitchFamily="18" charset="0"/>
                        </a:rPr>
                        <a:t>positive</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smtClean="0">
                          <a:ln>
                            <a:noFill/>
                          </a:ln>
                          <a:solidFill>
                            <a:schemeClr val="tx1"/>
                          </a:solidFill>
                          <a:effectLst/>
                          <a:latin typeface="Times New Roman" pitchFamily="18" charset="0"/>
                        </a:rPr>
                        <a:t>2</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smtClean="0">
                          <a:ln>
                            <a:noFill/>
                          </a:ln>
                          <a:solidFill>
                            <a:srgbClr val="3333FF"/>
                          </a:solidFill>
                          <a:effectLst/>
                          <a:latin typeface="Times New Roman" pitchFamily="18" charset="0"/>
                        </a:rPr>
                        <a:t>large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smtClean="0">
                          <a:ln>
                            <a:noFill/>
                          </a:ln>
                          <a:solidFill>
                            <a:srgbClr val="3333FF"/>
                          </a:solidFill>
                          <a:effectLst/>
                          <a:latin typeface="Times New Roman" pitchFamily="18" charset="0"/>
                        </a:rPr>
                        <a:t>red</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smtClean="0">
                          <a:ln>
                            <a:noFill/>
                          </a:ln>
                          <a:solidFill>
                            <a:srgbClr val="3333FF"/>
                          </a:solidFill>
                          <a:effectLst/>
                          <a:latin typeface="Times New Roman" pitchFamily="18" charset="0"/>
                        </a:rPr>
                        <a:t>circle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smtClean="0">
                          <a:ln>
                            <a:noFill/>
                          </a:ln>
                          <a:solidFill>
                            <a:srgbClr val="3333FF"/>
                          </a:solidFill>
                          <a:effectLst/>
                          <a:latin typeface="Times New Roman" pitchFamily="18" charset="0"/>
                        </a:rPr>
                        <a:t>positive</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smtClean="0">
                          <a:ln>
                            <a:noFill/>
                          </a:ln>
                          <a:solidFill>
                            <a:schemeClr val="tx1"/>
                          </a:solidFill>
                          <a:effectLst/>
                          <a:latin typeface="Times New Roman" pitchFamily="18" charset="0"/>
                        </a:rPr>
                        <a:t>3</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smtClean="0">
                          <a:ln>
                            <a:noFill/>
                          </a:ln>
                          <a:solidFill>
                            <a:srgbClr val="3333FF"/>
                          </a:solidFill>
                          <a:effectLst/>
                          <a:latin typeface="Times New Roman" pitchFamily="18" charset="0"/>
                        </a:rPr>
                        <a:t>small</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smtClean="0">
                          <a:ln>
                            <a:noFill/>
                          </a:ln>
                          <a:solidFill>
                            <a:srgbClr val="3333FF"/>
                          </a:solidFill>
                          <a:effectLst/>
                          <a:latin typeface="Times New Roman" pitchFamily="18" charset="0"/>
                        </a:rPr>
                        <a:t>red</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smtClean="0">
                          <a:ln>
                            <a:noFill/>
                          </a:ln>
                          <a:solidFill>
                            <a:srgbClr val="3333FF"/>
                          </a:solidFill>
                          <a:effectLst/>
                          <a:latin typeface="Times New Roman" pitchFamily="18" charset="0"/>
                        </a:rPr>
                        <a:t>triangle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smtClean="0">
                          <a:ln>
                            <a:noFill/>
                          </a:ln>
                          <a:solidFill>
                            <a:srgbClr val="3333FF"/>
                          </a:solidFill>
                          <a:effectLst/>
                          <a:latin typeface="Times New Roman" pitchFamily="18" charset="0"/>
                        </a:rPr>
                        <a:t>negative</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9575">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smtClean="0">
                          <a:ln>
                            <a:noFill/>
                          </a:ln>
                          <a:solidFill>
                            <a:schemeClr val="tx1"/>
                          </a:solidFill>
                          <a:effectLst/>
                          <a:latin typeface="Times New Roman" pitchFamily="18" charset="0"/>
                        </a:rPr>
                        <a:t>4</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smtClean="0">
                          <a:ln>
                            <a:noFill/>
                          </a:ln>
                          <a:solidFill>
                            <a:srgbClr val="3333FF"/>
                          </a:solidFill>
                          <a:effectLst/>
                          <a:latin typeface="Times New Roman" pitchFamily="18" charset="0"/>
                        </a:rPr>
                        <a:t>large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smtClean="0">
                          <a:ln>
                            <a:noFill/>
                          </a:ln>
                          <a:solidFill>
                            <a:srgbClr val="3333FF"/>
                          </a:solidFill>
                          <a:effectLst/>
                          <a:latin typeface="Times New Roman" pitchFamily="18" charset="0"/>
                        </a:rPr>
                        <a:t>blue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smtClean="0">
                          <a:ln>
                            <a:noFill/>
                          </a:ln>
                          <a:solidFill>
                            <a:srgbClr val="3333FF"/>
                          </a:solidFill>
                          <a:effectLst/>
                          <a:latin typeface="Times New Roman" pitchFamily="18" charset="0"/>
                        </a:rPr>
                        <a:t>circle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accent2"/>
                        </a:buClr>
                        <a:buFont typeface="Marlett" pitchFamily="2" charset="2"/>
                        <a:defRPr sz="2000" b="1">
                          <a:solidFill>
                            <a:schemeClr val="tx1"/>
                          </a:solidFill>
                          <a:latin typeface="Times New Roman" pitchFamily="18" charset="0"/>
                        </a:defRPr>
                      </a:lvl1pPr>
                      <a:lvl2pPr algn="l">
                        <a:spcBef>
                          <a:spcPct val="20000"/>
                        </a:spcBef>
                        <a:buClr>
                          <a:srgbClr val="FF3300"/>
                        </a:buClr>
                        <a:buFont typeface="Marlett" pitchFamily="2" charset="2"/>
                        <a:defRPr>
                          <a:solidFill>
                            <a:schemeClr val="tx1"/>
                          </a:solidFill>
                          <a:latin typeface="Times New Roman" pitchFamily="18" charset="0"/>
                        </a:defRPr>
                      </a:lvl2pPr>
                      <a:lvl3pPr algn="l">
                        <a:spcBef>
                          <a:spcPct val="20000"/>
                        </a:spcBef>
                        <a:buClr>
                          <a:schemeClr val="accent1"/>
                        </a:buClr>
                        <a:buFont typeface="Marlett" pitchFamily="2" charset="2"/>
                        <a:defRPr sz="1600">
                          <a:solidFill>
                            <a:schemeClr val="tx1"/>
                          </a:solidFill>
                          <a:latin typeface="Times New Roman" pitchFamily="18" charset="0"/>
                        </a:defRPr>
                      </a:lvl3pPr>
                      <a:lvl4pPr algn="l">
                        <a:spcBef>
                          <a:spcPct val="20000"/>
                        </a:spcBef>
                        <a:buClr>
                          <a:srgbClr val="FF9900"/>
                        </a:buClr>
                        <a:buFont typeface="Marlett" pitchFamily="2" charset="2"/>
                        <a:defRPr sz="1400">
                          <a:solidFill>
                            <a:schemeClr val="tx1"/>
                          </a:solidFill>
                          <a:latin typeface="Times New Roman" pitchFamily="18" charset="0"/>
                        </a:defRPr>
                      </a:lvl4pPr>
                      <a:lvl5pPr algn="l">
                        <a:spcBef>
                          <a:spcPct val="20000"/>
                        </a:spcBef>
                        <a:buClr>
                          <a:schemeClr val="accent2"/>
                        </a:buClr>
                        <a:defRPr sz="1400">
                          <a:solidFill>
                            <a:schemeClr val="tx1"/>
                          </a:solidFill>
                          <a:latin typeface="Times New Roman" pitchFamily="18" charset="0"/>
                        </a:defRPr>
                      </a:lvl5pPr>
                      <a:lvl6pPr eaLnBrk="0" fontAlgn="base" hangingPunct="0">
                        <a:spcBef>
                          <a:spcPct val="20000"/>
                        </a:spcBef>
                        <a:spcAft>
                          <a:spcPct val="0"/>
                        </a:spcAft>
                        <a:buClr>
                          <a:schemeClr val="accent2"/>
                        </a:buClr>
                        <a:defRPr sz="1400">
                          <a:solidFill>
                            <a:schemeClr val="tx1"/>
                          </a:solidFill>
                          <a:latin typeface="Times New Roman" pitchFamily="18" charset="0"/>
                        </a:defRPr>
                      </a:lvl6pPr>
                      <a:lvl7pPr eaLnBrk="0" fontAlgn="base" hangingPunct="0">
                        <a:spcBef>
                          <a:spcPct val="20000"/>
                        </a:spcBef>
                        <a:spcAft>
                          <a:spcPct val="0"/>
                        </a:spcAft>
                        <a:buClr>
                          <a:schemeClr val="accent2"/>
                        </a:buClr>
                        <a:defRPr sz="1400">
                          <a:solidFill>
                            <a:schemeClr val="tx1"/>
                          </a:solidFill>
                          <a:latin typeface="Times New Roman" pitchFamily="18" charset="0"/>
                        </a:defRPr>
                      </a:lvl7pPr>
                      <a:lvl8pPr eaLnBrk="0" fontAlgn="base" hangingPunct="0">
                        <a:spcBef>
                          <a:spcPct val="20000"/>
                        </a:spcBef>
                        <a:spcAft>
                          <a:spcPct val="0"/>
                        </a:spcAft>
                        <a:buClr>
                          <a:schemeClr val="accent2"/>
                        </a:buClr>
                        <a:defRPr sz="1400">
                          <a:solidFill>
                            <a:schemeClr val="tx1"/>
                          </a:solidFill>
                          <a:latin typeface="Times New Roman" pitchFamily="18" charset="0"/>
                        </a:defRPr>
                      </a:lvl8pPr>
                      <a:lvl9pPr eaLnBrk="0" fontAlgn="base" hangingPunct="0">
                        <a:spcBef>
                          <a:spcPct val="20000"/>
                        </a:spcBef>
                        <a:spcAft>
                          <a:spcPct val="0"/>
                        </a:spcAft>
                        <a:buClr>
                          <a:schemeClr val="accent2"/>
                        </a:buClr>
                        <a:defRPr sz="1400">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Marlett" pitchFamily="2" charset="2"/>
                        <a:buNone/>
                        <a:tabLst/>
                      </a:pPr>
                      <a:r>
                        <a:rPr kumimoji="0" lang="en-US" altLang="en-US" sz="1600" b="1" i="0" u="none" strike="noStrike" cap="none" normalizeH="0" baseline="0" dirty="0" smtClean="0">
                          <a:ln>
                            <a:noFill/>
                          </a:ln>
                          <a:solidFill>
                            <a:srgbClr val="3333FF"/>
                          </a:solidFill>
                          <a:effectLst/>
                          <a:latin typeface="Times New Roman" pitchFamily="18" charset="0"/>
                        </a:rPr>
                        <a:t>negative</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609330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General Learning Issues</a:t>
            </a:r>
          </a:p>
        </p:txBody>
      </p:sp>
      <p:sp>
        <p:nvSpPr>
          <p:cNvPr id="29700" name="Rectangle 3"/>
          <p:cNvSpPr>
            <a:spLocks noGrp="1" noChangeArrowheads="1"/>
          </p:cNvSpPr>
          <p:nvPr>
            <p:ph type="body" idx="1"/>
          </p:nvPr>
        </p:nvSpPr>
        <p:spPr/>
        <p:txBody>
          <a:bodyPr>
            <a:normAutofit/>
          </a:bodyPr>
          <a:lstStyle/>
          <a:p>
            <a:pPr eaLnBrk="1" hangingPunct="1">
              <a:lnSpc>
                <a:spcPct val="90000"/>
              </a:lnSpc>
            </a:pPr>
            <a:r>
              <a:rPr lang="en-US" altLang="en-US" sz="2800" dirty="0" smtClean="0">
                <a:ea typeface="ＭＳ Ｐゴシック" panose="020B0600070205080204" pitchFamily="34" charset="-128"/>
              </a:rPr>
              <a:t>Many hypotheses are usually consistent with the training data.</a:t>
            </a:r>
          </a:p>
          <a:p>
            <a:pPr eaLnBrk="1" hangingPunct="1">
              <a:lnSpc>
                <a:spcPct val="90000"/>
              </a:lnSpc>
            </a:pPr>
            <a:r>
              <a:rPr lang="en-US" altLang="en-US" sz="2800" dirty="0" smtClean="0">
                <a:ea typeface="ＭＳ Ｐゴシック" panose="020B0600070205080204" pitchFamily="34" charset="-128"/>
              </a:rPr>
              <a:t>Classification accuracy (% of instances classified correctly).</a:t>
            </a:r>
          </a:p>
          <a:p>
            <a:pPr lvl="1" eaLnBrk="1" hangingPunct="1">
              <a:lnSpc>
                <a:spcPct val="90000"/>
              </a:lnSpc>
            </a:pPr>
            <a:r>
              <a:rPr lang="en-US" altLang="en-US" sz="2400" dirty="0" smtClean="0">
                <a:ea typeface="ＭＳ Ｐゴシック" panose="020B0600070205080204" pitchFamily="34" charset="-128"/>
              </a:rPr>
              <a:t>Measured on independent test data.</a:t>
            </a:r>
          </a:p>
          <a:p>
            <a:pPr eaLnBrk="1" hangingPunct="1">
              <a:lnSpc>
                <a:spcPct val="90000"/>
              </a:lnSpc>
            </a:pPr>
            <a:r>
              <a:rPr lang="en-US" altLang="en-US" sz="2800" dirty="0" smtClean="0">
                <a:ea typeface="ＭＳ Ｐゴシック" panose="020B0600070205080204" pitchFamily="34" charset="-128"/>
              </a:rPr>
              <a:t>Training time (efficiency of training algorithm).</a:t>
            </a:r>
          </a:p>
          <a:p>
            <a:pPr eaLnBrk="1" hangingPunct="1">
              <a:lnSpc>
                <a:spcPct val="90000"/>
              </a:lnSpc>
            </a:pPr>
            <a:r>
              <a:rPr lang="en-US" altLang="en-US" sz="2800" dirty="0" smtClean="0">
                <a:ea typeface="ＭＳ Ｐゴシック" panose="020B0600070205080204" pitchFamily="34" charset="-128"/>
              </a:rPr>
              <a:t>Testing time (efficiency of subsequent classification).</a:t>
            </a:r>
          </a:p>
        </p:txBody>
      </p:sp>
    </p:spTree>
    <p:extLst>
      <p:ext uri="{BB962C8B-B14F-4D97-AF65-F5344CB8AC3E}">
        <p14:creationId xmlns:p14="http://schemas.microsoft.com/office/powerpoint/2010/main" val="40489394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Generalization</a:t>
            </a:r>
          </a:p>
        </p:txBody>
      </p:sp>
      <p:sp>
        <p:nvSpPr>
          <p:cNvPr id="30724" name="Rectangle 3"/>
          <p:cNvSpPr>
            <a:spLocks noGrp="1" noChangeArrowheads="1"/>
          </p:cNvSpPr>
          <p:nvPr>
            <p:ph type="body" idx="1"/>
          </p:nvPr>
        </p:nvSpPr>
        <p:spPr/>
        <p:txBody>
          <a:bodyPr>
            <a:normAutofit/>
          </a:bodyPr>
          <a:lstStyle/>
          <a:p>
            <a:pPr eaLnBrk="1" hangingPunct="1"/>
            <a:r>
              <a:rPr lang="en-US" altLang="en-US" sz="2800" dirty="0" smtClean="0">
                <a:ea typeface="ＭＳ Ｐゴシック" panose="020B0600070205080204" pitchFamily="34" charset="-128"/>
              </a:rPr>
              <a:t>Hypotheses must generalize to correctly classify instances not in the training data.</a:t>
            </a:r>
          </a:p>
          <a:p>
            <a:pPr eaLnBrk="1" hangingPunct="1"/>
            <a:r>
              <a:rPr lang="en-US" altLang="en-US" sz="2800" dirty="0" smtClean="0">
                <a:ea typeface="ＭＳ Ｐゴシック" panose="020B0600070205080204" pitchFamily="34" charset="-128"/>
              </a:rPr>
              <a:t>Simply memorizing training examples is a consistent hypothesis that does not generalize.</a:t>
            </a:r>
          </a:p>
          <a:p>
            <a:pPr eaLnBrk="1" hangingPunct="1"/>
            <a:r>
              <a:rPr lang="en-US" altLang="en-US" sz="2800" i="1" dirty="0" smtClean="0">
                <a:ea typeface="ＭＳ Ｐゴシック" panose="020B0600070205080204" pitchFamily="34" charset="-128"/>
              </a:rPr>
              <a:t>Occam’s razor</a:t>
            </a:r>
            <a:r>
              <a:rPr lang="en-US" altLang="en-US" sz="2800" dirty="0" smtClean="0">
                <a:ea typeface="ＭＳ Ｐゴシック" panose="020B0600070205080204" pitchFamily="34" charset="-128"/>
              </a:rPr>
              <a:t>:</a:t>
            </a:r>
          </a:p>
          <a:p>
            <a:pPr lvl="1" eaLnBrk="1" hangingPunct="1"/>
            <a:r>
              <a:rPr lang="en-US" altLang="en-US" sz="2000" dirty="0" smtClean="0">
                <a:ea typeface="ＭＳ Ｐゴシック" panose="020B0600070205080204" pitchFamily="34" charset="-128"/>
              </a:rPr>
              <a:t>Finding a </a:t>
            </a:r>
            <a:r>
              <a:rPr lang="en-US" altLang="en-US" sz="2000" i="1" dirty="0" smtClean="0">
                <a:ea typeface="ＭＳ Ｐゴシック" panose="020B0600070205080204" pitchFamily="34" charset="-128"/>
              </a:rPr>
              <a:t>simple </a:t>
            </a:r>
            <a:r>
              <a:rPr lang="en-US" altLang="en-US" sz="2000" dirty="0" smtClean="0">
                <a:ea typeface="ＭＳ Ｐゴシック" panose="020B0600070205080204" pitchFamily="34" charset="-128"/>
              </a:rPr>
              <a:t>hypothesis helps ensure generalization.</a:t>
            </a:r>
          </a:p>
        </p:txBody>
      </p:sp>
    </p:spTree>
    <p:extLst>
      <p:ext uri="{BB962C8B-B14F-4D97-AF65-F5344CB8AC3E}">
        <p14:creationId xmlns:p14="http://schemas.microsoft.com/office/powerpoint/2010/main" val="18079146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a:xfrm>
            <a:off x="495852" y="849086"/>
            <a:ext cx="7886700" cy="561685"/>
          </a:xfrm>
        </p:spPr>
        <p:txBody>
          <a:bodyPr/>
          <a:lstStyle/>
          <a:p>
            <a:r>
              <a:rPr lang="en-US" altLang="en-US" smtClean="0"/>
              <a:t>Text Categorization</a:t>
            </a:r>
          </a:p>
        </p:txBody>
      </p:sp>
      <p:sp>
        <p:nvSpPr>
          <p:cNvPr id="30725" name="Rectangle 3"/>
          <p:cNvSpPr>
            <a:spLocks noGrp="1" noChangeArrowheads="1"/>
          </p:cNvSpPr>
          <p:nvPr>
            <p:ph type="body" idx="1"/>
          </p:nvPr>
        </p:nvSpPr>
        <p:spPr>
          <a:xfrm>
            <a:off x="495852" y="1567543"/>
            <a:ext cx="7270750" cy="4296002"/>
          </a:xfrm>
        </p:spPr>
        <p:txBody>
          <a:bodyPr>
            <a:noAutofit/>
          </a:bodyPr>
          <a:lstStyle/>
          <a:p>
            <a:r>
              <a:rPr lang="en-US" altLang="en-US" sz="2800" dirty="0" smtClean="0"/>
              <a:t>Assigning documents to a fixed set of categories.</a:t>
            </a:r>
          </a:p>
          <a:p>
            <a:r>
              <a:rPr lang="en-US" altLang="en-US" sz="2800" dirty="0" smtClean="0"/>
              <a:t>Applications:</a:t>
            </a:r>
          </a:p>
          <a:p>
            <a:pPr lvl="1"/>
            <a:r>
              <a:rPr lang="en-US" altLang="en-US" sz="2000" dirty="0" smtClean="0"/>
              <a:t>Web pages </a:t>
            </a:r>
          </a:p>
          <a:p>
            <a:pPr lvl="2"/>
            <a:r>
              <a:rPr lang="en-US" altLang="en-US" sz="1800" dirty="0" smtClean="0"/>
              <a:t>Recommending</a:t>
            </a:r>
          </a:p>
          <a:p>
            <a:pPr lvl="2"/>
            <a:r>
              <a:rPr lang="en-US" altLang="en-US" sz="1800" dirty="0" smtClean="0"/>
              <a:t>Yahoo-like classification</a:t>
            </a:r>
          </a:p>
          <a:p>
            <a:pPr lvl="1"/>
            <a:r>
              <a:rPr lang="en-US" altLang="en-US" sz="2000" dirty="0" smtClean="0"/>
              <a:t>Newsgroup Messages </a:t>
            </a:r>
          </a:p>
          <a:p>
            <a:pPr lvl="2"/>
            <a:r>
              <a:rPr lang="en-US" altLang="en-US" sz="1800" dirty="0" smtClean="0"/>
              <a:t>Recommending</a:t>
            </a:r>
          </a:p>
          <a:p>
            <a:pPr lvl="2"/>
            <a:r>
              <a:rPr lang="en-US" altLang="en-US" sz="1800" dirty="0" smtClean="0"/>
              <a:t>spam filtering</a:t>
            </a:r>
          </a:p>
          <a:p>
            <a:pPr lvl="1"/>
            <a:r>
              <a:rPr lang="en-US" altLang="en-US" sz="2000" dirty="0" smtClean="0"/>
              <a:t>News articles </a:t>
            </a:r>
          </a:p>
          <a:p>
            <a:pPr lvl="2"/>
            <a:r>
              <a:rPr lang="en-US" altLang="en-US" sz="1800" dirty="0" smtClean="0"/>
              <a:t>Personalized newspaper</a:t>
            </a:r>
          </a:p>
          <a:p>
            <a:pPr lvl="1"/>
            <a:r>
              <a:rPr lang="en-US" altLang="en-US" sz="2000" dirty="0" smtClean="0"/>
              <a:t>Email messages </a:t>
            </a:r>
          </a:p>
          <a:p>
            <a:pPr lvl="2"/>
            <a:r>
              <a:rPr lang="en-US" altLang="en-US" sz="1800" dirty="0" smtClean="0"/>
              <a:t>Routing</a:t>
            </a:r>
          </a:p>
          <a:p>
            <a:pPr lvl="2"/>
            <a:r>
              <a:rPr lang="en-US" altLang="en-US" sz="1800" dirty="0" err="1" smtClean="0"/>
              <a:t>Folderizing</a:t>
            </a:r>
            <a:endParaRPr lang="en-US" altLang="en-US" sz="1800" dirty="0" smtClean="0"/>
          </a:p>
          <a:p>
            <a:pPr lvl="2"/>
            <a:r>
              <a:rPr lang="en-US" altLang="en-US" sz="1800" dirty="0" smtClean="0"/>
              <a:t>Spam filtering</a:t>
            </a:r>
          </a:p>
        </p:txBody>
      </p:sp>
    </p:spTree>
    <p:extLst>
      <p:ext uri="{BB962C8B-B14F-4D97-AF65-F5344CB8AC3E}">
        <p14:creationId xmlns:p14="http://schemas.microsoft.com/office/powerpoint/2010/main" val="11602852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2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2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5">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725">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725">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0725">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0725">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072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488690" y="886408"/>
            <a:ext cx="7886700" cy="468379"/>
          </a:xfrm>
        </p:spPr>
        <p:txBody>
          <a:bodyPr>
            <a:normAutofit fontScale="90000"/>
          </a:bodyPr>
          <a:lstStyle/>
          <a:p>
            <a:r>
              <a:rPr lang="en-US" altLang="en-US" dirty="0" smtClean="0"/>
              <a:t>Learning for Text Categorization</a:t>
            </a:r>
          </a:p>
        </p:txBody>
      </p:sp>
      <p:sp>
        <p:nvSpPr>
          <p:cNvPr id="31749" name="Rectangle 3"/>
          <p:cNvSpPr>
            <a:spLocks noGrp="1" noChangeArrowheads="1"/>
          </p:cNvSpPr>
          <p:nvPr>
            <p:ph type="body" idx="1"/>
          </p:nvPr>
        </p:nvSpPr>
        <p:spPr/>
        <p:txBody>
          <a:bodyPr>
            <a:normAutofit/>
          </a:bodyPr>
          <a:lstStyle/>
          <a:p>
            <a:r>
              <a:rPr lang="en-US" altLang="en-US" sz="2800" dirty="0" smtClean="0"/>
              <a:t>Manual development of text categorization functions is difficult.</a:t>
            </a:r>
          </a:p>
          <a:p>
            <a:r>
              <a:rPr lang="en-US" altLang="en-US" sz="2800" dirty="0" smtClean="0"/>
              <a:t>Learning Algorithms:</a:t>
            </a:r>
          </a:p>
          <a:p>
            <a:pPr lvl="1"/>
            <a:r>
              <a:rPr lang="en-US" altLang="en-US" sz="2000" dirty="0" smtClean="0"/>
              <a:t>Neural network</a:t>
            </a:r>
          </a:p>
          <a:p>
            <a:pPr lvl="1"/>
            <a:r>
              <a:rPr lang="en-US" altLang="en-US" sz="2000" b="1" dirty="0" smtClean="0"/>
              <a:t>Relevance Feedback (Rocchio)</a:t>
            </a:r>
          </a:p>
          <a:p>
            <a:pPr lvl="1"/>
            <a:r>
              <a:rPr lang="en-US" altLang="en-US" sz="2000" dirty="0" smtClean="0"/>
              <a:t>Rule based (Ripper)</a:t>
            </a:r>
          </a:p>
          <a:p>
            <a:pPr lvl="1"/>
            <a:r>
              <a:rPr lang="en-US" altLang="en-US" sz="2000" b="1" dirty="0" smtClean="0"/>
              <a:t>Nearest Neighbor (case based)</a:t>
            </a:r>
          </a:p>
          <a:p>
            <a:pPr lvl="1"/>
            <a:r>
              <a:rPr lang="en-US" altLang="en-US" sz="2000" dirty="0" smtClean="0"/>
              <a:t>Support Vector Machines (SVM)</a:t>
            </a:r>
          </a:p>
          <a:p>
            <a:pPr lvl="1"/>
            <a:r>
              <a:rPr lang="en-US" altLang="en-US" sz="2000" b="1" dirty="0"/>
              <a:t>Bayesian (naïve)</a:t>
            </a:r>
          </a:p>
          <a:p>
            <a:pPr marL="342900" lvl="1" indent="0">
              <a:buNone/>
            </a:pPr>
            <a:endParaRPr lang="en-US" altLang="en-US" sz="2000" dirty="0" smtClean="0"/>
          </a:p>
          <a:p>
            <a:endParaRPr lang="en-US" altLang="en-US" sz="2800" dirty="0" smtClean="0"/>
          </a:p>
        </p:txBody>
      </p:sp>
    </p:spTree>
    <p:extLst>
      <p:ext uri="{BB962C8B-B14F-4D97-AF65-F5344CB8AC3E}">
        <p14:creationId xmlns:p14="http://schemas.microsoft.com/office/powerpoint/2010/main" val="6097939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74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74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74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74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174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174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a:xfrm>
            <a:off x="498022" y="699796"/>
            <a:ext cx="7886700" cy="729636"/>
          </a:xfrm>
        </p:spPr>
        <p:txBody>
          <a:bodyPr/>
          <a:lstStyle/>
          <a:p>
            <a:r>
              <a:rPr lang="en-US" altLang="en-US" dirty="0" smtClean="0"/>
              <a:t>Using Relevance Feedback (Rocchio)</a:t>
            </a:r>
          </a:p>
        </p:txBody>
      </p:sp>
      <p:sp>
        <p:nvSpPr>
          <p:cNvPr id="32773" name="Rectangle 3"/>
          <p:cNvSpPr>
            <a:spLocks noGrp="1" noChangeArrowheads="1"/>
          </p:cNvSpPr>
          <p:nvPr>
            <p:ph type="body" idx="1"/>
          </p:nvPr>
        </p:nvSpPr>
        <p:spPr/>
        <p:txBody>
          <a:bodyPr/>
          <a:lstStyle/>
          <a:p>
            <a:r>
              <a:rPr lang="en-US" altLang="en-US" dirty="0" smtClean="0"/>
              <a:t>Relevance feedback methods can be adapted for text categorization.</a:t>
            </a:r>
          </a:p>
          <a:p>
            <a:r>
              <a:rPr lang="en-US" altLang="en-US" dirty="0" smtClean="0"/>
              <a:t>Use standard TF/IDF weighted vectors to represent text documents (normalized by maximum term frequency).</a:t>
            </a:r>
          </a:p>
          <a:p>
            <a:r>
              <a:rPr lang="en-US" altLang="en-US" dirty="0" smtClean="0"/>
              <a:t>For each category, compute a </a:t>
            </a:r>
            <a:r>
              <a:rPr lang="en-US" altLang="en-US" i="1" dirty="0" smtClean="0"/>
              <a:t>prototype</a:t>
            </a:r>
            <a:r>
              <a:rPr lang="en-US" altLang="en-US" dirty="0" smtClean="0"/>
              <a:t> vector by summing the vectors of the training documents in the category.</a:t>
            </a:r>
          </a:p>
          <a:p>
            <a:r>
              <a:rPr lang="en-US" altLang="en-US" dirty="0" smtClean="0"/>
              <a:t>Assign test documents to the category with the closest prototype vector based on cosine similarity.</a:t>
            </a:r>
          </a:p>
        </p:txBody>
      </p:sp>
    </p:spTree>
    <p:extLst>
      <p:ext uri="{BB962C8B-B14F-4D97-AF65-F5344CB8AC3E}">
        <p14:creationId xmlns:p14="http://schemas.microsoft.com/office/powerpoint/2010/main" val="17397271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7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457200" y="762648"/>
            <a:ext cx="8305800" cy="640702"/>
          </a:xfrm>
        </p:spPr>
        <p:txBody>
          <a:bodyPr/>
          <a:lstStyle/>
          <a:p>
            <a:pPr eaLnBrk="1" hangingPunct="1"/>
            <a:r>
              <a:rPr lang="en-US" altLang="en-US" dirty="0" smtClean="0">
                <a:ea typeface="ＭＳ Ｐゴシック" panose="020B0600070205080204" pitchFamily="34" charset="-128"/>
              </a:rPr>
              <a:t>Illustration of Rocchio Text Categorization</a:t>
            </a:r>
          </a:p>
        </p:txBody>
      </p:sp>
      <p:grpSp>
        <p:nvGrpSpPr>
          <p:cNvPr id="34820" name="Group 21"/>
          <p:cNvGrpSpPr>
            <a:grpSpLocks/>
          </p:cNvGrpSpPr>
          <p:nvPr/>
        </p:nvGrpSpPr>
        <p:grpSpPr bwMode="auto">
          <a:xfrm>
            <a:off x="989013" y="1752600"/>
            <a:ext cx="7353300" cy="4046538"/>
            <a:chOff x="623" y="1104"/>
            <a:chExt cx="4632" cy="2549"/>
          </a:xfrm>
        </p:grpSpPr>
        <p:sp>
          <p:nvSpPr>
            <p:cNvPr id="34832" name="Line 3"/>
            <p:cNvSpPr>
              <a:spLocks noChangeShapeType="1"/>
            </p:cNvSpPr>
            <p:nvPr/>
          </p:nvSpPr>
          <p:spPr bwMode="auto">
            <a:xfrm flipV="1">
              <a:off x="624" y="1104"/>
              <a:ext cx="0" cy="25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34833" name="Line 5"/>
            <p:cNvSpPr>
              <a:spLocks noChangeShapeType="1"/>
            </p:cNvSpPr>
            <p:nvPr/>
          </p:nvSpPr>
          <p:spPr bwMode="auto">
            <a:xfrm>
              <a:off x="623" y="3653"/>
              <a:ext cx="46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sp>
        <p:nvSpPr>
          <p:cNvPr id="34821" name="Line 9"/>
          <p:cNvSpPr>
            <a:spLocks noChangeShapeType="1"/>
          </p:cNvSpPr>
          <p:nvPr/>
        </p:nvSpPr>
        <p:spPr bwMode="auto">
          <a:xfrm flipV="1">
            <a:off x="976313" y="4208463"/>
            <a:ext cx="501650" cy="1565275"/>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34822" name="Line 10"/>
          <p:cNvSpPr>
            <a:spLocks noChangeShapeType="1"/>
          </p:cNvSpPr>
          <p:nvPr/>
        </p:nvSpPr>
        <p:spPr bwMode="auto">
          <a:xfrm flipV="1">
            <a:off x="965200" y="4822825"/>
            <a:ext cx="587375" cy="95091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34823" name="Line 11"/>
          <p:cNvSpPr>
            <a:spLocks noChangeShapeType="1"/>
          </p:cNvSpPr>
          <p:nvPr/>
        </p:nvSpPr>
        <p:spPr bwMode="auto">
          <a:xfrm flipV="1">
            <a:off x="965200" y="4876800"/>
            <a:ext cx="1397000" cy="90963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34824" name="Line 12"/>
          <p:cNvSpPr>
            <a:spLocks noChangeShapeType="1"/>
          </p:cNvSpPr>
          <p:nvPr/>
        </p:nvSpPr>
        <p:spPr bwMode="auto">
          <a:xfrm flipV="1">
            <a:off x="965200" y="5624513"/>
            <a:ext cx="1614488" cy="161925"/>
          </a:xfrm>
          <a:prstGeom prst="line">
            <a:avLst/>
          </a:prstGeom>
          <a:noFill/>
          <a:ln w="12700">
            <a:solidFill>
              <a:schemeClr val="tx2"/>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34825" name="Line 13"/>
          <p:cNvSpPr>
            <a:spLocks noChangeShapeType="1"/>
          </p:cNvSpPr>
          <p:nvPr/>
        </p:nvSpPr>
        <p:spPr bwMode="auto">
          <a:xfrm flipV="1">
            <a:off x="965200" y="5360988"/>
            <a:ext cx="1163638" cy="412750"/>
          </a:xfrm>
          <a:prstGeom prst="line">
            <a:avLst/>
          </a:prstGeom>
          <a:noFill/>
          <a:ln w="12700">
            <a:solidFill>
              <a:schemeClr val="tx2"/>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91150" name="Line 14"/>
          <p:cNvSpPr>
            <a:spLocks noChangeShapeType="1"/>
          </p:cNvSpPr>
          <p:nvPr/>
        </p:nvSpPr>
        <p:spPr bwMode="auto">
          <a:xfrm flipV="1">
            <a:off x="976313" y="2514600"/>
            <a:ext cx="2605087" cy="3259138"/>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91151" name="Line 15"/>
          <p:cNvSpPr>
            <a:spLocks noChangeShapeType="1"/>
          </p:cNvSpPr>
          <p:nvPr/>
        </p:nvSpPr>
        <p:spPr bwMode="auto">
          <a:xfrm flipV="1">
            <a:off x="976313" y="5210175"/>
            <a:ext cx="2655887" cy="576263"/>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91152" name="Line 16"/>
          <p:cNvSpPr>
            <a:spLocks noChangeShapeType="1"/>
          </p:cNvSpPr>
          <p:nvPr/>
        </p:nvSpPr>
        <p:spPr bwMode="auto">
          <a:xfrm flipV="1">
            <a:off x="976313" y="4876800"/>
            <a:ext cx="1843087" cy="90963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91154" name="Freeform 18"/>
          <p:cNvSpPr>
            <a:spLocks/>
          </p:cNvSpPr>
          <p:nvPr/>
        </p:nvSpPr>
        <p:spPr bwMode="auto">
          <a:xfrm>
            <a:off x="2057400" y="4419600"/>
            <a:ext cx="598488" cy="528638"/>
          </a:xfrm>
          <a:custGeom>
            <a:avLst/>
            <a:gdLst>
              <a:gd name="T0" fmla="*/ 0 w 425"/>
              <a:gd name="T1" fmla="*/ 0 h 285"/>
              <a:gd name="T2" fmla="*/ 513609756 w 425"/>
              <a:gd name="T3" fmla="*/ 137622092 h 285"/>
              <a:gd name="T4" fmla="*/ 763473672 w 425"/>
              <a:gd name="T5" fmla="*/ 491996916 h 285"/>
              <a:gd name="T6" fmla="*/ 842795136 w 425"/>
              <a:gd name="T7" fmla="*/ 980554904 h 285"/>
              <a:gd name="T8" fmla="*/ 0 60000 65536"/>
              <a:gd name="T9" fmla="*/ 0 60000 65536"/>
              <a:gd name="T10" fmla="*/ 0 60000 65536"/>
              <a:gd name="T11" fmla="*/ 0 60000 65536"/>
              <a:gd name="T12" fmla="*/ 0 w 425"/>
              <a:gd name="T13" fmla="*/ 0 h 285"/>
              <a:gd name="T14" fmla="*/ 425 w 425"/>
              <a:gd name="T15" fmla="*/ 285 h 285"/>
            </a:gdLst>
            <a:ahLst/>
            <a:cxnLst>
              <a:cxn ang="T8">
                <a:pos x="T0" y="T1"/>
              </a:cxn>
              <a:cxn ang="T9">
                <a:pos x="T2" y="T3"/>
              </a:cxn>
              <a:cxn ang="T10">
                <a:pos x="T4" y="T5"/>
              </a:cxn>
              <a:cxn ang="T11">
                <a:pos x="T6" y="T7"/>
              </a:cxn>
            </a:cxnLst>
            <a:rect l="T12" t="T13" r="T14" b="T15"/>
            <a:pathLst>
              <a:path w="425" h="285">
                <a:moveTo>
                  <a:pt x="0" y="0"/>
                </a:moveTo>
                <a:cubicBezTo>
                  <a:pt x="97" y="8"/>
                  <a:pt x="195" y="16"/>
                  <a:pt x="259" y="40"/>
                </a:cubicBezTo>
                <a:cubicBezTo>
                  <a:pt x="323" y="64"/>
                  <a:pt x="357" y="102"/>
                  <a:pt x="385" y="143"/>
                </a:cubicBezTo>
                <a:cubicBezTo>
                  <a:pt x="413" y="184"/>
                  <a:pt x="419" y="234"/>
                  <a:pt x="425" y="285"/>
                </a:cubicBezTo>
              </a:path>
            </a:pathLst>
          </a:custGeom>
          <a:noFill/>
          <a:ln w="12700">
            <a:solidFill>
              <a:srgbClr val="00B0F0"/>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en-US"/>
          </a:p>
        </p:txBody>
      </p:sp>
      <p:sp>
        <p:nvSpPr>
          <p:cNvPr id="91155" name="Freeform 19"/>
          <p:cNvSpPr>
            <a:spLocks/>
          </p:cNvSpPr>
          <p:nvPr/>
        </p:nvSpPr>
        <p:spPr bwMode="auto">
          <a:xfrm>
            <a:off x="2471738" y="5053013"/>
            <a:ext cx="185737" cy="371475"/>
          </a:xfrm>
          <a:custGeom>
            <a:avLst/>
            <a:gdLst>
              <a:gd name="T0" fmla="*/ 0 w 138"/>
              <a:gd name="T1" fmla="*/ 0 h 249"/>
              <a:gd name="T2" fmla="*/ 204699665 w 138"/>
              <a:gd name="T3" fmla="*/ 131314189 h 249"/>
              <a:gd name="T4" fmla="*/ 248175563 w 138"/>
              <a:gd name="T5" fmla="*/ 342753577 h 249"/>
              <a:gd name="T6" fmla="*/ 219191182 w 138"/>
              <a:gd name="T7" fmla="*/ 554191519 h 249"/>
              <a:gd name="T8" fmla="*/ 0 60000 65536"/>
              <a:gd name="T9" fmla="*/ 0 60000 65536"/>
              <a:gd name="T10" fmla="*/ 0 60000 65536"/>
              <a:gd name="T11" fmla="*/ 0 60000 65536"/>
              <a:gd name="T12" fmla="*/ 0 w 138"/>
              <a:gd name="T13" fmla="*/ 0 h 249"/>
              <a:gd name="T14" fmla="*/ 138 w 138"/>
              <a:gd name="T15" fmla="*/ 249 h 249"/>
            </a:gdLst>
            <a:ahLst/>
            <a:cxnLst>
              <a:cxn ang="T8">
                <a:pos x="T0" y="T1"/>
              </a:cxn>
              <a:cxn ang="T9">
                <a:pos x="T2" y="T3"/>
              </a:cxn>
              <a:cxn ang="T10">
                <a:pos x="T4" y="T5"/>
              </a:cxn>
              <a:cxn ang="T11">
                <a:pos x="T6" y="T7"/>
              </a:cxn>
            </a:cxnLst>
            <a:rect l="T12" t="T13" r="T14" b="T15"/>
            <a:pathLst>
              <a:path w="138" h="249">
                <a:moveTo>
                  <a:pt x="0" y="0"/>
                </a:moveTo>
                <a:cubicBezTo>
                  <a:pt x="45" y="16"/>
                  <a:pt x="90" y="33"/>
                  <a:pt x="113" y="59"/>
                </a:cubicBezTo>
                <a:cubicBezTo>
                  <a:pt x="136" y="85"/>
                  <a:pt x="136" y="122"/>
                  <a:pt x="137" y="154"/>
                </a:cubicBezTo>
                <a:cubicBezTo>
                  <a:pt x="138" y="186"/>
                  <a:pt x="129" y="217"/>
                  <a:pt x="121" y="249"/>
                </a:cubicBezTo>
              </a:path>
            </a:pathLst>
          </a:custGeom>
          <a:noFill/>
          <a:ln w="12700">
            <a:solidFill>
              <a:srgbClr val="00B0F0"/>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en-US"/>
          </a:p>
        </p:txBody>
      </p:sp>
      <p:sp>
        <p:nvSpPr>
          <p:cNvPr id="91156" name="Line 20"/>
          <p:cNvSpPr>
            <a:spLocks noChangeShapeType="1"/>
          </p:cNvSpPr>
          <p:nvPr/>
        </p:nvSpPr>
        <p:spPr bwMode="auto">
          <a:xfrm flipV="1">
            <a:off x="981075" y="4876800"/>
            <a:ext cx="1843088" cy="909638"/>
          </a:xfrm>
          <a:prstGeom prst="line">
            <a:avLst/>
          </a:prstGeom>
          <a:noFill/>
          <a:ln w="12700">
            <a:solidFill>
              <a:schemeClr val="tx2"/>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Tree>
    <p:extLst>
      <p:ext uri="{BB962C8B-B14F-4D97-AF65-F5344CB8AC3E}">
        <p14:creationId xmlns:p14="http://schemas.microsoft.com/office/powerpoint/2010/main" val="22068927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11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115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115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115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115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1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50" grpId="0" animBg="1"/>
      <p:bldP spid="91151" grpId="0" animBg="1"/>
      <p:bldP spid="91152" grpId="0" animBg="1"/>
      <p:bldP spid="91154" grpId="0" animBg="1"/>
      <p:bldP spid="91155" grpId="0" animBg="1"/>
      <p:bldP spid="9115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420364" y="1007706"/>
            <a:ext cx="8543925" cy="381000"/>
          </a:xfrm>
        </p:spPr>
        <p:txBody>
          <a:bodyPr>
            <a:normAutofit fontScale="90000"/>
          </a:bodyPr>
          <a:lstStyle/>
          <a:p>
            <a:r>
              <a:rPr lang="en-US" altLang="en-US" dirty="0" smtClean="0"/>
              <a:t>Rocchio Text Categorization Algorithm(Training)</a:t>
            </a:r>
          </a:p>
        </p:txBody>
      </p:sp>
      <p:sp>
        <p:nvSpPr>
          <p:cNvPr id="33797" name="Text Box 3"/>
          <p:cNvSpPr txBox="1">
            <a:spLocks noChangeArrowheads="1"/>
          </p:cNvSpPr>
          <p:nvPr/>
        </p:nvSpPr>
        <p:spPr bwMode="auto">
          <a:xfrm>
            <a:off x="730250" y="1639888"/>
            <a:ext cx="7699375" cy="3480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eaLnBrk="1" hangingPunct="1"/>
            <a:r>
              <a:rPr lang="en-US" altLang="en-US" sz="2400" dirty="0"/>
              <a:t>Assume the set of categories is </a:t>
            </a:r>
            <a:r>
              <a:rPr lang="en-US" altLang="en-US" sz="2400" dirty="0">
                <a:sym typeface="Symbol" pitchFamily="18" charset="2"/>
              </a:rPr>
              <a:t>{</a:t>
            </a:r>
            <a:r>
              <a:rPr lang="en-US" altLang="en-US" sz="2400" i="1" dirty="0">
                <a:sym typeface="Symbol" pitchFamily="18" charset="2"/>
              </a:rPr>
              <a:t>c</a:t>
            </a:r>
            <a:r>
              <a:rPr lang="en-US" altLang="en-US" sz="2400" baseline="-25000" dirty="0">
                <a:sym typeface="Symbol" pitchFamily="18" charset="2"/>
              </a:rPr>
              <a:t>1</a:t>
            </a:r>
            <a:r>
              <a:rPr lang="en-US" altLang="en-US" sz="2400" dirty="0">
                <a:sym typeface="Symbol" pitchFamily="18" charset="2"/>
              </a:rPr>
              <a:t>, </a:t>
            </a:r>
            <a:r>
              <a:rPr lang="en-US" altLang="en-US" sz="2400" i="1" dirty="0">
                <a:sym typeface="Symbol" pitchFamily="18" charset="2"/>
              </a:rPr>
              <a:t>c</a:t>
            </a:r>
            <a:r>
              <a:rPr lang="en-US" altLang="en-US" sz="2400" baseline="-25000" dirty="0">
                <a:sym typeface="Symbol" pitchFamily="18" charset="2"/>
              </a:rPr>
              <a:t>2</a:t>
            </a:r>
            <a:r>
              <a:rPr lang="en-US" altLang="en-US" sz="2400" dirty="0">
                <a:sym typeface="Symbol" pitchFamily="18" charset="2"/>
              </a:rPr>
              <a:t>,…</a:t>
            </a:r>
            <a:r>
              <a:rPr lang="en-US" altLang="en-US" sz="2400" i="1" dirty="0" err="1">
                <a:sym typeface="Symbol" pitchFamily="18" charset="2"/>
              </a:rPr>
              <a:t>c</a:t>
            </a:r>
            <a:r>
              <a:rPr lang="en-US" altLang="en-US" sz="2400" baseline="-25000" dirty="0" err="1">
                <a:sym typeface="Symbol" pitchFamily="18" charset="2"/>
              </a:rPr>
              <a:t>n</a:t>
            </a:r>
            <a:r>
              <a:rPr lang="en-US" altLang="en-US" sz="2400" dirty="0">
                <a:sym typeface="Symbol" pitchFamily="18" charset="2"/>
              </a:rPr>
              <a:t>}</a:t>
            </a:r>
          </a:p>
          <a:p>
            <a:pPr algn="l" eaLnBrk="1" hangingPunct="1"/>
            <a:endParaRPr lang="en-US" altLang="en-US" sz="2400" dirty="0"/>
          </a:p>
          <a:p>
            <a:pPr algn="l" eaLnBrk="1" hangingPunct="1"/>
            <a:r>
              <a:rPr lang="en-US" altLang="en-US" sz="2400" dirty="0"/>
              <a:t>For </a:t>
            </a:r>
            <a:r>
              <a:rPr lang="en-US" altLang="en-US" sz="2400" i="1" dirty="0" err="1"/>
              <a:t>i</a:t>
            </a:r>
            <a:r>
              <a:rPr lang="en-US" altLang="en-US" sz="2400" dirty="0"/>
              <a:t> from 1 to </a:t>
            </a:r>
            <a:r>
              <a:rPr lang="en-US" altLang="en-US" sz="2400" i="1" dirty="0"/>
              <a:t>n</a:t>
            </a:r>
            <a:r>
              <a:rPr lang="en-US" altLang="en-US" sz="2400" dirty="0"/>
              <a:t> let </a:t>
            </a:r>
            <a:r>
              <a:rPr lang="en-US" altLang="en-US" sz="2400" b="1" dirty="0"/>
              <a:t>p</a:t>
            </a:r>
            <a:r>
              <a:rPr lang="en-US" altLang="en-US" sz="2400" i="1" baseline="-25000" dirty="0"/>
              <a:t>i</a:t>
            </a:r>
            <a:r>
              <a:rPr lang="en-US" altLang="en-US" sz="2400" dirty="0"/>
              <a:t> = &lt;0, 0,…,0&gt;  </a:t>
            </a:r>
            <a:r>
              <a:rPr lang="en-US" altLang="en-US" sz="2400" dirty="0">
                <a:solidFill>
                  <a:srgbClr val="CC0000"/>
                </a:solidFill>
              </a:rPr>
              <a:t>(</a:t>
            </a:r>
            <a:r>
              <a:rPr lang="en-US" altLang="en-US" sz="2400" i="1" dirty="0" err="1">
                <a:solidFill>
                  <a:srgbClr val="CC0000"/>
                </a:solidFill>
              </a:rPr>
              <a:t>init.</a:t>
            </a:r>
            <a:r>
              <a:rPr lang="en-US" altLang="en-US" sz="2400" i="1" dirty="0">
                <a:solidFill>
                  <a:srgbClr val="CC0000"/>
                </a:solidFill>
              </a:rPr>
              <a:t> prototype vectors</a:t>
            </a:r>
            <a:r>
              <a:rPr lang="en-US" altLang="en-US" sz="2400" dirty="0">
                <a:solidFill>
                  <a:srgbClr val="CC0000"/>
                </a:solidFill>
              </a:rPr>
              <a:t>)</a:t>
            </a:r>
          </a:p>
          <a:p>
            <a:pPr algn="l" eaLnBrk="1" hangingPunct="1"/>
            <a:endParaRPr lang="en-US" altLang="en-US" sz="2400" dirty="0">
              <a:solidFill>
                <a:schemeClr val="accent1"/>
              </a:solidFill>
            </a:endParaRPr>
          </a:p>
          <a:p>
            <a:pPr algn="l" eaLnBrk="1" hangingPunct="1"/>
            <a:r>
              <a:rPr lang="en-US" altLang="en-US" sz="2400" dirty="0"/>
              <a:t>For each training example &lt;</a:t>
            </a:r>
            <a:r>
              <a:rPr lang="en-US" altLang="en-US" sz="2400" i="1" dirty="0"/>
              <a:t>x</a:t>
            </a:r>
            <a:r>
              <a:rPr lang="en-US" altLang="en-US" sz="2400" dirty="0"/>
              <a:t>, </a:t>
            </a:r>
            <a:r>
              <a:rPr lang="en-US" altLang="en-US" sz="2400" i="1" dirty="0"/>
              <a:t>c</a:t>
            </a:r>
            <a:r>
              <a:rPr lang="en-US" altLang="en-US" sz="2400" dirty="0"/>
              <a:t>(</a:t>
            </a:r>
            <a:r>
              <a:rPr lang="en-US" altLang="en-US" sz="2400" i="1" dirty="0"/>
              <a:t>x</a:t>
            </a:r>
            <a:r>
              <a:rPr lang="en-US" altLang="en-US" sz="2400" dirty="0"/>
              <a:t>)&gt; </a:t>
            </a:r>
            <a:r>
              <a:rPr lang="en-US" altLang="en-US" sz="2800" dirty="0">
                <a:sym typeface="Symbol" pitchFamily="18" charset="2"/>
              </a:rPr>
              <a:t></a:t>
            </a:r>
            <a:r>
              <a:rPr lang="en-US" altLang="en-US" sz="2400" dirty="0"/>
              <a:t> </a:t>
            </a:r>
            <a:r>
              <a:rPr lang="en-US" altLang="en-US" sz="2400" i="1" dirty="0"/>
              <a:t>D</a:t>
            </a:r>
          </a:p>
          <a:p>
            <a:pPr algn="l" eaLnBrk="1" hangingPunct="1"/>
            <a:r>
              <a:rPr lang="en-US" altLang="en-US" sz="2400" i="1" dirty="0"/>
              <a:t>    </a:t>
            </a:r>
            <a:r>
              <a:rPr lang="en-US" altLang="en-US" sz="2400" dirty="0"/>
              <a:t>Let </a:t>
            </a:r>
            <a:r>
              <a:rPr lang="en-US" altLang="en-US" sz="2400" b="1" dirty="0"/>
              <a:t>d </a:t>
            </a:r>
            <a:r>
              <a:rPr lang="en-US" altLang="en-US" sz="2400" dirty="0"/>
              <a:t>be the normalized TF/IDF term vector for doc </a:t>
            </a:r>
            <a:r>
              <a:rPr lang="en-US" altLang="en-US" sz="2400" i="1" dirty="0"/>
              <a:t>x</a:t>
            </a:r>
          </a:p>
          <a:p>
            <a:pPr algn="l" eaLnBrk="1" hangingPunct="1"/>
            <a:r>
              <a:rPr lang="en-US" altLang="en-US" sz="2400" i="1" dirty="0"/>
              <a:t>    </a:t>
            </a:r>
            <a:r>
              <a:rPr lang="en-US" altLang="en-US" sz="2400" dirty="0"/>
              <a:t>Let </a:t>
            </a:r>
            <a:r>
              <a:rPr lang="en-US" altLang="en-US" sz="2400" i="1" dirty="0" err="1"/>
              <a:t>i</a:t>
            </a:r>
            <a:r>
              <a:rPr lang="en-US" altLang="en-US" sz="2400" dirty="0"/>
              <a:t> =  </a:t>
            </a:r>
            <a:r>
              <a:rPr lang="en-US" altLang="en-US" sz="2400" i="1" dirty="0"/>
              <a:t>j</a:t>
            </a:r>
            <a:r>
              <a:rPr lang="en-US" altLang="en-US" sz="2400" dirty="0"/>
              <a:t>: (</a:t>
            </a:r>
            <a:r>
              <a:rPr lang="en-US" altLang="en-US" sz="2400" i="1" dirty="0" err="1"/>
              <a:t>c</a:t>
            </a:r>
            <a:r>
              <a:rPr lang="en-US" altLang="en-US" sz="2400" i="1" baseline="-25000" dirty="0" err="1"/>
              <a:t>j</a:t>
            </a:r>
            <a:r>
              <a:rPr lang="en-US" altLang="en-US" sz="2400" dirty="0"/>
              <a:t> = </a:t>
            </a:r>
            <a:r>
              <a:rPr lang="en-US" altLang="en-US" sz="2400" i="1" dirty="0"/>
              <a:t>c</a:t>
            </a:r>
            <a:r>
              <a:rPr lang="en-US" altLang="en-US" sz="2400" dirty="0"/>
              <a:t>(</a:t>
            </a:r>
            <a:r>
              <a:rPr lang="en-US" altLang="en-US" sz="2400" i="1" dirty="0"/>
              <a:t>x</a:t>
            </a:r>
            <a:r>
              <a:rPr lang="en-US" altLang="en-US" sz="2400" dirty="0"/>
              <a:t>))</a:t>
            </a:r>
            <a:endParaRPr lang="en-US" altLang="en-US" sz="2400" baseline="-25000" dirty="0"/>
          </a:p>
          <a:p>
            <a:pPr algn="l" eaLnBrk="1" hangingPunct="1"/>
            <a:r>
              <a:rPr lang="en-US" altLang="en-US" sz="2400" i="1" baseline="-25000" dirty="0"/>
              <a:t>       </a:t>
            </a:r>
            <a:r>
              <a:rPr lang="en-US" altLang="en-US" sz="2400" dirty="0">
                <a:solidFill>
                  <a:srgbClr val="CC0000"/>
                </a:solidFill>
              </a:rPr>
              <a:t>(</a:t>
            </a:r>
            <a:r>
              <a:rPr lang="en-US" altLang="en-US" sz="2400" i="1" dirty="0">
                <a:solidFill>
                  <a:srgbClr val="CC0000"/>
                </a:solidFill>
              </a:rPr>
              <a:t>sum all the document vectors in c</a:t>
            </a:r>
            <a:r>
              <a:rPr lang="en-US" altLang="en-US" sz="2400" i="1" baseline="-25000" dirty="0">
                <a:solidFill>
                  <a:srgbClr val="CC0000"/>
                </a:solidFill>
              </a:rPr>
              <a:t>i</a:t>
            </a:r>
            <a:r>
              <a:rPr lang="en-US" altLang="en-US" sz="2400" i="1" dirty="0">
                <a:solidFill>
                  <a:srgbClr val="CC0000"/>
                </a:solidFill>
              </a:rPr>
              <a:t> to get </a:t>
            </a:r>
            <a:r>
              <a:rPr lang="en-US" altLang="en-US" sz="2400" b="1" i="1" dirty="0">
                <a:solidFill>
                  <a:srgbClr val="CC0000"/>
                </a:solidFill>
              </a:rPr>
              <a:t>p</a:t>
            </a:r>
            <a:r>
              <a:rPr lang="en-US" altLang="en-US" sz="2400" i="1" baseline="-25000" dirty="0">
                <a:solidFill>
                  <a:srgbClr val="CC0000"/>
                </a:solidFill>
              </a:rPr>
              <a:t>i</a:t>
            </a:r>
            <a:r>
              <a:rPr lang="en-US" altLang="en-US" sz="2400" dirty="0">
                <a:solidFill>
                  <a:srgbClr val="CC0000"/>
                </a:solidFill>
              </a:rPr>
              <a:t>)</a:t>
            </a:r>
            <a:endParaRPr lang="en-US" altLang="en-US" sz="2400" baseline="-25000" dirty="0">
              <a:solidFill>
                <a:srgbClr val="CC0000"/>
              </a:solidFill>
            </a:endParaRPr>
          </a:p>
          <a:p>
            <a:pPr algn="l" eaLnBrk="1" hangingPunct="1"/>
            <a:r>
              <a:rPr lang="en-US" altLang="en-US" sz="2400" i="1" baseline="-25000" dirty="0"/>
              <a:t>       </a:t>
            </a:r>
            <a:r>
              <a:rPr lang="en-US" altLang="en-US" sz="2400" dirty="0"/>
              <a:t>Let </a:t>
            </a:r>
            <a:r>
              <a:rPr lang="en-US" altLang="en-US" sz="2400" b="1" dirty="0"/>
              <a:t>p</a:t>
            </a:r>
            <a:r>
              <a:rPr lang="en-US" altLang="en-US" sz="2400" i="1" baseline="-25000" dirty="0"/>
              <a:t>i</a:t>
            </a:r>
            <a:r>
              <a:rPr lang="en-US" altLang="en-US" sz="2400" dirty="0"/>
              <a:t> = </a:t>
            </a:r>
            <a:r>
              <a:rPr lang="en-US" altLang="en-US" sz="2400" b="1" dirty="0"/>
              <a:t>p</a:t>
            </a:r>
            <a:r>
              <a:rPr lang="en-US" altLang="en-US" sz="2400" i="1" baseline="-25000" dirty="0"/>
              <a:t>i</a:t>
            </a:r>
            <a:r>
              <a:rPr lang="en-US" altLang="en-US" sz="2400" dirty="0"/>
              <a:t> + </a:t>
            </a:r>
            <a:r>
              <a:rPr lang="en-US" altLang="en-US" sz="2400" b="1" dirty="0"/>
              <a:t>d     </a:t>
            </a:r>
          </a:p>
        </p:txBody>
      </p:sp>
    </p:spTree>
    <p:extLst>
      <p:ext uri="{BB962C8B-B14F-4D97-AF65-F5344CB8AC3E}">
        <p14:creationId xmlns:p14="http://schemas.microsoft.com/office/powerpoint/2010/main" val="23447220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a:xfrm>
            <a:off x="385763" y="970384"/>
            <a:ext cx="8374062" cy="409154"/>
          </a:xfrm>
        </p:spPr>
        <p:txBody>
          <a:bodyPr>
            <a:normAutofit fontScale="90000"/>
          </a:bodyPr>
          <a:lstStyle/>
          <a:p>
            <a:r>
              <a:rPr lang="en-US" altLang="en-US" dirty="0" smtClean="0"/>
              <a:t>Rocchio Text Categorization Algorithm(Test)</a:t>
            </a:r>
          </a:p>
        </p:txBody>
      </p:sp>
      <p:sp>
        <p:nvSpPr>
          <p:cNvPr id="34821" name="Text Box 3"/>
          <p:cNvSpPr txBox="1">
            <a:spLocks noChangeArrowheads="1"/>
          </p:cNvSpPr>
          <p:nvPr/>
        </p:nvSpPr>
        <p:spPr bwMode="auto">
          <a:xfrm>
            <a:off x="519113" y="1260475"/>
            <a:ext cx="180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ctr" eaLnBrk="1" hangingPunct="1"/>
            <a:endParaRPr lang="en-US" altLang="en-US" sz="2400"/>
          </a:p>
        </p:txBody>
      </p:sp>
      <p:sp>
        <p:nvSpPr>
          <p:cNvPr id="34822" name="Text Box 4"/>
          <p:cNvSpPr txBox="1">
            <a:spLocks noChangeArrowheads="1"/>
          </p:cNvSpPr>
          <p:nvPr/>
        </p:nvSpPr>
        <p:spPr bwMode="auto">
          <a:xfrm>
            <a:off x="990600" y="1676400"/>
            <a:ext cx="6646863"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eaLnBrk="1" hangingPunct="1"/>
            <a:r>
              <a:rPr lang="en-US" altLang="en-US" sz="2400" dirty="0"/>
              <a:t>Given test document </a:t>
            </a:r>
            <a:r>
              <a:rPr lang="en-US" altLang="en-US" sz="2400" i="1" dirty="0"/>
              <a:t>x</a:t>
            </a:r>
          </a:p>
          <a:p>
            <a:pPr algn="l" eaLnBrk="1" hangingPunct="1"/>
            <a:endParaRPr lang="en-US" altLang="en-US" sz="2400" i="1" dirty="0"/>
          </a:p>
          <a:p>
            <a:pPr algn="l" eaLnBrk="1" hangingPunct="1"/>
            <a:r>
              <a:rPr lang="en-US" altLang="en-US" sz="2400" dirty="0"/>
              <a:t>Let </a:t>
            </a:r>
            <a:r>
              <a:rPr lang="en-US" altLang="en-US" sz="2400" b="1" dirty="0"/>
              <a:t>d </a:t>
            </a:r>
            <a:r>
              <a:rPr lang="en-US" altLang="en-US" sz="2400" dirty="0"/>
              <a:t>be the TF/IDF weighted term vector for </a:t>
            </a:r>
            <a:r>
              <a:rPr lang="en-US" altLang="en-US" sz="2400" i="1" dirty="0"/>
              <a:t>x</a:t>
            </a:r>
          </a:p>
          <a:p>
            <a:pPr algn="l" eaLnBrk="1" hangingPunct="1"/>
            <a:r>
              <a:rPr lang="en-US" altLang="en-US" sz="2400" dirty="0"/>
              <a:t>Let </a:t>
            </a:r>
            <a:r>
              <a:rPr lang="en-US" altLang="en-US" sz="2400" i="1" dirty="0"/>
              <a:t>m</a:t>
            </a:r>
            <a:r>
              <a:rPr lang="en-US" altLang="en-US" sz="2400" dirty="0"/>
              <a:t> = </a:t>
            </a:r>
            <a:r>
              <a:rPr lang="en-US" altLang="en-US" sz="2400" dirty="0">
                <a:cs typeface="Times New Roman" pitchFamily="18" charset="0"/>
                <a:sym typeface="Symbol" pitchFamily="18" charset="2"/>
              </a:rPr>
              <a:t>–2      </a:t>
            </a:r>
            <a:r>
              <a:rPr lang="en-US" altLang="en-US" sz="2400" dirty="0">
                <a:solidFill>
                  <a:srgbClr val="CC0000"/>
                </a:solidFill>
                <a:cs typeface="Times New Roman" pitchFamily="18" charset="0"/>
                <a:sym typeface="Symbol" pitchFamily="18" charset="2"/>
              </a:rPr>
              <a:t>(</a:t>
            </a:r>
            <a:r>
              <a:rPr lang="en-US" altLang="en-US" sz="2400" i="1" dirty="0" err="1">
                <a:solidFill>
                  <a:srgbClr val="CC0000"/>
                </a:solidFill>
                <a:cs typeface="Times New Roman" pitchFamily="18" charset="0"/>
                <a:sym typeface="Symbol" pitchFamily="18" charset="2"/>
              </a:rPr>
              <a:t>init.</a:t>
            </a:r>
            <a:r>
              <a:rPr lang="en-US" altLang="en-US" sz="2400" dirty="0">
                <a:solidFill>
                  <a:srgbClr val="CC0000"/>
                </a:solidFill>
                <a:cs typeface="Times New Roman" pitchFamily="18" charset="0"/>
                <a:sym typeface="Symbol" pitchFamily="18" charset="2"/>
              </a:rPr>
              <a:t> </a:t>
            </a:r>
            <a:r>
              <a:rPr lang="en-US" altLang="en-US" sz="2400" i="1" dirty="0">
                <a:solidFill>
                  <a:srgbClr val="CC0000"/>
                </a:solidFill>
                <a:cs typeface="Times New Roman" pitchFamily="18" charset="0"/>
                <a:sym typeface="Symbol" pitchFamily="18" charset="2"/>
              </a:rPr>
              <a:t>maximum </a:t>
            </a:r>
            <a:r>
              <a:rPr lang="en-US" altLang="en-US" sz="2400" i="1" dirty="0" err="1">
                <a:solidFill>
                  <a:srgbClr val="CC0000"/>
                </a:solidFill>
                <a:cs typeface="Times New Roman" pitchFamily="18" charset="0"/>
                <a:sym typeface="Symbol" pitchFamily="18" charset="2"/>
              </a:rPr>
              <a:t>cosSim</a:t>
            </a:r>
            <a:r>
              <a:rPr lang="en-US" altLang="en-US" sz="2400" dirty="0">
                <a:solidFill>
                  <a:srgbClr val="CC0000"/>
                </a:solidFill>
                <a:cs typeface="Times New Roman" pitchFamily="18" charset="0"/>
                <a:sym typeface="Symbol" pitchFamily="18" charset="2"/>
              </a:rPr>
              <a:t>)</a:t>
            </a:r>
            <a:endParaRPr lang="en-US" altLang="en-US" sz="2400" dirty="0">
              <a:solidFill>
                <a:srgbClr val="CC0000"/>
              </a:solidFill>
            </a:endParaRPr>
          </a:p>
          <a:p>
            <a:pPr algn="l" eaLnBrk="1" hangingPunct="1"/>
            <a:r>
              <a:rPr lang="en-US" altLang="en-US" sz="2400" dirty="0"/>
              <a:t>For </a:t>
            </a:r>
            <a:r>
              <a:rPr lang="en-US" altLang="en-US" sz="2400" i="1" dirty="0" err="1"/>
              <a:t>i</a:t>
            </a:r>
            <a:r>
              <a:rPr lang="en-US" altLang="en-US" sz="2400" dirty="0"/>
              <a:t> from 1 to </a:t>
            </a:r>
            <a:r>
              <a:rPr lang="en-US" altLang="en-US" sz="2400" i="1" dirty="0"/>
              <a:t>n</a:t>
            </a:r>
            <a:r>
              <a:rPr lang="en-US" altLang="en-US" sz="2400" dirty="0"/>
              <a:t>:</a:t>
            </a:r>
          </a:p>
          <a:p>
            <a:pPr algn="l" eaLnBrk="1" hangingPunct="1"/>
            <a:r>
              <a:rPr lang="en-US" altLang="en-US" sz="2400" dirty="0"/>
              <a:t>     </a:t>
            </a:r>
            <a:r>
              <a:rPr lang="en-US" altLang="en-US" sz="2400" dirty="0">
                <a:solidFill>
                  <a:srgbClr val="CC0000"/>
                </a:solidFill>
              </a:rPr>
              <a:t>(</a:t>
            </a:r>
            <a:r>
              <a:rPr lang="en-US" altLang="en-US" sz="2400" i="1" dirty="0">
                <a:solidFill>
                  <a:srgbClr val="CC0000"/>
                </a:solidFill>
              </a:rPr>
              <a:t>compute similarity to prototype vector</a:t>
            </a:r>
            <a:r>
              <a:rPr lang="en-US" altLang="en-US" sz="2400" dirty="0">
                <a:solidFill>
                  <a:srgbClr val="CC0000"/>
                </a:solidFill>
              </a:rPr>
              <a:t>)</a:t>
            </a:r>
          </a:p>
          <a:p>
            <a:pPr algn="l" eaLnBrk="1" hangingPunct="1"/>
            <a:r>
              <a:rPr lang="en-US" altLang="en-US" sz="2400" dirty="0"/>
              <a:t>     Let </a:t>
            </a:r>
            <a:r>
              <a:rPr lang="en-US" altLang="en-US" sz="2400" i="1" dirty="0"/>
              <a:t>s</a:t>
            </a:r>
            <a:r>
              <a:rPr lang="en-US" altLang="en-US" sz="2400" dirty="0"/>
              <a:t> = </a:t>
            </a:r>
            <a:r>
              <a:rPr lang="en-US" altLang="en-US" sz="2400" dirty="0" err="1"/>
              <a:t>cosSim</a:t>
            </a:r>
            <a:r>
              <a:rPr lang="en-US" altLang="en-US" sz="2400" dirty="0"/>
              <a:t>(</a:t>
            </a:r>
            <a:r>
              <a:rPr lang="en-US" altLang="en-US" sz="2400" b="1" dirty="0"/>
              <a:t>d</a:t>
            </a:r>
            <a:r>
              <a:rPr lang="en-US" altLang="en-US" sz="2400" dirty="0"/>
              <a:t>, </a:t>
            </a:r>
            <a:r>
              <a:rPr lang="en-US" altLang="en-US" sz="2400" b="1" dirty="0"/>
              <a:t>p</a:t>
            </a:r>
            <a:r>
              <a:rPr lang="en-US" altLang="en-US" sz="2400" i="1" baseline="-25000" dirty="0"/>
              <a:t>i</a:t>
            </a:r>
            <a:r>
              <a:rPr lang="en-US" altLang="en-US" sz="2400" dirty="0"/>
              <a:t>)</a:t>
            </a:r>
          </a:p>
          <a:p>
            <a:pPr algn="l" eaLnBrk="1" hangingPunct="1"/>
            <a:r>
              <a:rPr lang="en-US" altLang="en-US" sz="2400" dirty="0"/>
              <a:t>     if </a:t>
            </a:r>
            <a:r>
              <a:rPr lang="en-US" altLang="en-US" sz="2400" i="1" dirty="0"/>
              <a:t>s</a:t>
            </a:r>
            <a:r>
              <a:rPr lang="en-US" altLang="en-US" sz="2400" dirty="0"/>
              <a:t> &gt; </a:t>
            </a:r>
            <a:r>
              <a:rPr lang="en-US" altLang="en-US" sz="2400" i="1" dirty="0"/>
              <a:t>m</a:t>
            </a:r>
          </a:p>
          <a:p>
            <a:pPr algn="l" eaLnBrk="1" hangingPunct="1"/>
            <a:r>
              <a:rPr lang="en-US" altLang="en-US" sz="2400" i="1" dirty="0"/>
              <a:t>          </a:t>
            </a:r>
            <a:r>
              <a:rPr lang="en-US" altLang="en-US" sz="2400" dirty="0"/>
              <a:t>let </a:t>
            </a:r>
            <a:r>
              <a:rPr lang="en-US" altLang="en-US" sz="2400" i="1" dirty="0"/>
              <a:t>m</a:t>
            </a:r>
            <a:r>
              <a:rPr lang="en-US" altLang="en-US" sz="2400" dirty="0"/>
              <a:t> = </a:t>
            </a:r>
            <a:r>
              <a:rPr lang="en-US" altLang="en-US" sz="2400" i="1" dirty="0"/>
              <a:t>s</a:t>
            </a:r>
          </a:p>
          <a:p>
            <a:pPr algn="l" eaLnBrk="1" hangingPunct="1"/>
            <a:r>
              <a:rPr lang="en-US" altLang="en-US" sz="2400" i="1" dirty="0"/>
              <a:t>          </a:t>
            </a:r>
            <a:r>
              <a:rPr lang="en-US" altLang="en-US" sz="2400" dirty="0"/>
              <a:t>let </a:t>
            </a:r>
            <a:r>
              <a:rPr lang="en-US" altLang="en-US" sz="2400" i="1" dirty="0"/>
              <a:t>r = c</a:t>
            </a:r>
            <a:r>
              <a:rPr lang="en-US" altLang="en-US" sz="2400" i="1" baseline="-25000" dirty="0"/>
              <a:t>i  </a:t>
            </a:r>
            <a:r>
              <a:rPr lang="en-US" altLang="en-US" sz="2400" dirty="0">
                <a:solidFill>
                  <a:srgbClr val="CC0000"/>
                </a:solidFill>
              </a:rPr>
              <a:t>(</a:t>
            </a:r>
            <a:r>
              <a:rPr lang="en-US" altLang="en-US" sz="2400" i="1" dirty="0">
                <a:solidFill>
                  <a:srgbClr val="CC0000"/>
                </a:solidFill>
              </a:rPr>
              <a:t>update most similar class prototype</a:t>
            </a:r>
            <a:r>
              <a:rPr lang="en-US" altLang="en-US" sz="2400" dirty="0">
                <a:solidFill>
                  <a:srgbClr val="CC0000"/>
                </a:solidFill>
              </a:rPr>
              <a:t>)</a:t>
            </a:r>
          </a:p>
          <a:p>
            <a:pPr algn="l" eaLnBrk="1" hangingPunct="1"/>
            <a:r>
              <a:rPr lang="en-US" altLang="en-US" sz="2400" dirty="0"/>
              <a:t>Return class </a:t>
            </a:r>
            <a:r>
              <a:rPr lang="en-US" altLang="en-US" sz="2400" i="1" dirty="0"/>
              <a:t>r</a:t>
            </a:r>
            <a:endParaRPr lang="en-US" altLang="en-US" sz="2400" baseline="-25000" dirty="0"/>
          </a:p>
          <a:p>
            <a:pPr algn="l" eaLnBrk="1" hangingPunct="1"/>
            <a:endParaRPr lang="en-US" altLang="en-US" sz="2400" i="1" dirty="0"/>
          </a:p>
        </p:txBody>
      </p:sp>
    </p:spTree>
    <p:extLst>
      <p:ext uri="{BB962C8B-B14F-4D97-AF65-F5344CB8AC3E}">
        <p14:creationId xmlns:p14="http://schemas.microsoft.com/office/powerpoint/2010/main" val="26380963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a:xfrm>
            <a:off x="451369" y="806173"/>
            <a:ext cx="7886700" cy="589677"/>
          </a:xfrm>
        </p:spPr>
        <p:txBody>
          <a:bodyPr/>
          <a:lstStyle/>
          <a:p>
            <a:r>
              <a:rPr lang="en-US" altLang="en-US" dirty="0" smtClean="0"/>
              <a:t>Rocchio Properties </a:t>
            </a:r>
          </a:p>
        </p:txBody>
      </p:sp>
      <p:sp>
        <p:nvSpPr>
          <p:cNvPr id="35845" name="Rectangle 3"/>
          <p:cNvSpPr>
            <a:spLocks noGrp="1" noChangeArrowheads="1"/>
          </p:cNvSpPr>
          <p:nvPr>
            <p:ph type="body" idx="1"/>
          </p:nvPr>
        </p:nvSpPr>
        <p:spPr/>
        <p:txBody>
          <a:bodyPr/>
          <a:lstStyle/>
          <a:p>
            <a:r>
              <a:rPr lang="en-US" altLang="en-US" dirty="0" smtClean="0"/>
              <a:t>Does not guarantee a consistent hypothesis.</a:t>
            </a:r>
          </a:p>
          <a:p>
            <a:r>
              <a:rPr lang="en-US" altLang="en-US" dirty="0" smtClean="0"/>
              <a:t>Forms a simple generalization of the examples in each class (a </a:t>
            </a:r>
            <a:r>
              <a:rPr lang="en-US" altLang="en-US" i="1" dirty="0" smtClean="0"/>
              <a:t>prototype</a:t>
            </a:r>
            <a:r>
              <a:rPr lang="en-US" altLang="en-US" dirty="0" smtClean="0"/>
              <a:t>).</a:t>
            </a:r>
          </a:p>
          <a:p>
            <a:r>
              <a:rPr lang="en-US" altLang="en-US" dirty="0" smtClean="0"/>
              <a:t>Prototype vector does not need to be averaged or otherwise normalized for length since cosine similarity is insensitive to vector length.</a:t>
            </a:r>
          </a:p>
          <a:p>
            <a:r>
              <a:rPr lang="en-US" altLang="en-US" dirty="0" smtClean="0"/>
              <a:t>Classification is based on similarity to class prototypes.</a:t>
            </a:r>
          </a:p>
        </p:txBody>
      </p:sp>
    </p:spTree>
    <p:extLst>
      <p:ext uri="{BB962C8B-B14F-4D97-AF65-F5344CB8AC3E}">
        <p14:creationId xmlns:p14="http://schemas.microsoft.com/office/powerpoint/2010/main" val="200427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4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04024" y="295955"/>
            <a:ext cx="8466752" cy="6318628"/>
          </a:xfrm>
          <a:prstGeom prst="rect">
            <a:avLst/>
          </a:prstGeom>
        </p:spPr>
      </p:pic>
    </p:spTree>
    <p:extLst>
      <p:ext uri="{BB962C8B-B14F-4D97-AF65-F5344CB8AC3E}">
        <p14:creationId xmlns:p14="http://schemas.microsoft.com/office/powerpoint/2010/main" val="36629759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descr="Large confetti"/>
          <p:cNvSpPr>
            <a:spLocks noGrp="1" noChangeArrowheads="1"/>
          </p:cNvSpPr>
          <p:nvPr>
            <p:ph type="title"/>
          </p:nvPr>
        </p:nvSpPr>
        <p:spPr/>
        <p:txBody>
          <a:bodyPr/>
          <a:lstStyle/>
          <a:p>
            <a:r>
              <a:rPr lang="en-US" altLang="en-US"/>
              <a:t>Nearest Neighbor Classification</a:t>
            </a:r>
          </a:p>
        </p:txBody>
      </p:sp>
      <p:sp>
        <p:nvSpPr>
          <p:cNvPr id="48131" name="Rectangle 3"/>
          <p:cNvSpPr>
            <a:spLocks noGrp="1" noChangeArrowheads="1"/>
          </p:cNvSpPr>
          <p:nvPr>
            <p:ph type="body" idx="1"/>
          </p:nvPr>
        </p:nvSpPr>
        <p:spPr/>
        <p:txBody>
          <a:bodyPr>
            <a:normAutofit/>
          </a:bodyPr>
          <a:lstStyle/>
          <a:p>
            <a:pPr>
              <a:lnSpc>
                <a:spcPct val="90000"/>
              </a:lnSpc>
            </a:pPr>
            <a:r>
              <a:rPr lang="en-US" altLang="en-US" sz="2800" dirty="0" smtClean="0"/>
              <a:t>Also known as</a:t>
            </a:r>
            <a:r>
              <a:rPr lang="en-US" altLang="en-US" sz="2800" i="1" dirty="0" smtClean="0"/>
              <a:t>, Instance-Based, </a:t>
            </a:r>
            <a:r>
              <a:rPr lang="en-US" altLang="en-US" sz="2800" i="1" dirty="0"/>
              <a:t>Lazy </a:t>
            </a:r>
            <a:r>
              <a:rPr lang="en-US" altLang="en-US" sz="2800" i="1" dirty="0" smtClean="0"/>
              <a:t>Learning, Memory-based, Case-based learning</a:t>
            </a:r>
            <a:endParaRPr lang="en-US" altLang="en-US" sz="2800" i="1" dirty="0"/>
          </a:p>
          <a:p>
            <a:pPr>
              <a:lnSpc>
                <a:spcPct val="90000"/>
              </a:lnSpc>
            </a:pPr>
            <a:r>
              <a:rPr lang="en-US" altLang="en-US" sz="2800" dirty="0"/>
              <a:t>well-known approach to pattern recognition</a:t>
            </a:r>
          </a:p>
          <a:p>
            <a:pPr>
              <a:lnSpc>
                <a:spcPct val="90000"/>
              </a:lnSpc>
            </a:pPr>
            <a:r>
              <a:rPr lang="en-US" altLang="en-US" sz="2800" dirty="0"/>
              <a:t>initially by Fix and Hodges (1951)</a:t>
            </a:r>
          </a:p>
          <a:p>
            <a:pPr>
              <a:lnSpc>
                <a:spcPct val="90000"/>
              </a:lnSpc>
            </a:pPr>
            <a:r>
              <a:rPr lang="en-US" altLang="en-US" sz="2800" dirty="0" smtClean="0"/>
              <a:t>applied </a:t>
            </a:r>
            <a:r>
              <a:rPr lang="en-US" altLang="en-US" sz="2800" dirty="0"/>
              <a:t>to text categorization in early 90’s</a:t>
            </a:r>
          </a:p>
          <a:p>
            <a:pPr lvl="1">
              <a:lnSpc>
                <a:spcPct val="90000"/>
              </a:lnSpc>
            </a:pPr>
            <a:r>
              <a:rPr lang="en-US" altLang="en-US" sz="2400" dirty="0"/>
              <a:t>strong baseline in benchmark evaluations</a:t>
            </a:r>
          </a:p>
          <a:p>
            <a:pPr>
              <a:lnSpc>
                <a:spcPct val="90000"/>
              </a:lnSpc>
            </a:pPr>
            <a:r>
              <a:rPr lang="en-US" altLang="en-US" sz="2800" dirty="0"/>
              <a:t>among top-performing methods in TC evaluations</a:t>
            </a:r>
          </a:p>
          <a:p>
            <a:pPr>
              <a:lnSpc>
                <a:spcPct val="90000"/>
              </a:lnSpc>
            </a:pPr>
            <a:r>
              <a:rPr lang="en-US" altLang="en-US" sz="2800" dirty="0"/>
              <a:t>scalable to large TC applications</a:t>
            </a:r>
          </a:p>
        </p:txBody>
      </p:sp>
    </p:spTree>
    <p:extLst>
      <p:ext uri="{BB962C8B-B14F-4D97-AF65-F5344CB8AC3E}">
        <p14:creationId xmlns:p14="http://schemas.microsoft.com/office/powerpoint/2010/main" val="42341048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13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13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8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p:nvPr>
        </p:nvSpPr>
        <p:spPr>
          <a:xfrm>
            <a:off x="460699" y="862158"/>
            <a:ext cx="7886700" cy="552354"/>
          </a:xfrm>
        </p:spPr>
        <p:txBody>
          <a:bodyPr/>
          <a:lstStyle/>
          <a:p>
            <a:r>
              <a:rPr lang="en-US" altLang="en-US" dirty="0" smtClean="0"/>
              <a:t>Nearest-Neighbor Learning Algorithm</a:t>
            </a:r>
          </a:p>
        </p:txBody>
      </p:sp>
      <p:sp>
        <p:nvSpPr>
          <p:cNvPr id="36869" name="Rectangle 3"/>
          <p:cNvSpPr>
            <a:spLocks noGrp="1" noChangeArrowheads="1"/>
          </p:cNvSpPr>
          <p:nvPr>
            <p:ph type="body" idx="1"/>
          </p:nvPr>
        </p:nvSpPr>
        <p:spPr/>
        <p:txBody>
          <a:bodyPr/>
          <a:lstStyle/>
          <a:p>
            <a:r>
              <a:rPr lang="en-US" altLang="en-US" dirty="0" smtClean="0"/>
              <a:t>Learning is just storing the representations of the training examples in </a:t>
            </a:r>
            <a:r>
              <a:rPr lang="en-US" altLang="en-US" i="1" dirty="0" smtClean="0"/>
              <a:t>D</a:t>
            </a:r>
            <a:r>
              <a:rPr lang="en-US" altLang="en-US" dirty="0" smtClean="0"/>
              <a:t>.</a:t>
            </a:r>
          </a:p>
          <a:p>
            <a:r>
              <a:rPr lang="en-US" altLang="en-US" dirty="0" smtClean="0"/>
              <a:t>Testing instance </a:t>
            </a:r>
            <a:r>
              <a:rPr lang="en-US" altLang="en-US" i="1" dirty="0" smtClean="0"/>
              <a:t>x</a:t>
            </a:r>
            <a:r>
              <a:rPr lang="en-US" altLang="en-US" dirty="0" smtClean="0"/>
              <a:t>:</a:t>
            </a:r>
          </a:p>
          <a:p>
            <a:pPr lvl="1"/>
            <a:r>
              <a:rPr lang="en-US" altLang="en-US" dirty="0" smtClean="0"/>
              <a:t>Compute similarity between </a:t>
            </a:r>
            <a:r>
              <a:rPr lang="en-US" altLang="en-US" i="1" dirty="0" smtClean="0"/>
              <a:t>x</a:t>
            </a:r>
            <a:r>
              <a:rPr lang="en-US" altLang="en-US" dirty="0" smtClean="0"/>
              <a:t> and all examples in </a:t>
            </a:r>
            <a:r>
              <a:rPr lang="en-US" altLang="en-US" i="1" dirty="0" smtClean="0"/>
              <a:t>D</a:t>
            </a:r>
            <a:r>
              <a:rPr lang="en-US" altLang="en-US" dirty="0" smtClean="0"/>
              <a:t>.</a:t>
            </a:r>
          </a:p>
          <a:p>
            <a:pPr lvl="1"/>
            <a:r>
              <a:rPr lang="en-US" altLang="en-US" dirty="0" smtClean="0"/>
              <a:t>Assign </a:t>
            </a:r>
            <a:r>
              <a:rPr lang="en-US" altLang="en-US" i="1" dirty="0" smtClean="0"/>
              <a:t>x</a:t>
            </a:r>
            <a:r>
              <a:rPr lang="en-US" altLang="en-US" dirty="0" smtClean="0"/>
              <a:t> the category of the most similar example in </a:t>
            </a:r>
            <a:r>
              <a:rPr lang="en-US" altLang="en-US" i="1" dirty="0" smtClean="0"/>
              <a:t>D</a:t>
            </a:r>
            <a:r>
              <a:rPr lang="en-US" altLang="en-US" dirty="0" smtClean="0"/>
              <a:t>.</a:t>
            </a:r>
          </a:p>
          <a:p>
            <a:r>
              <a:rPr lang="en-US" altLang="en-US" dirty="0" smtClean="0"/>
              <a:t>Does not explicitly compute a generalization or category prototypes.</a:t>
            </a:r>
          </a:p>
        </p:txBody>
      </p:sp>
    </p:spTree>
    <p:extLst>
      <p:ext uri="{BB962C8B-B14F-4D97-AF65-F5344CB8AC3E}">
        <p14:creationId xmlns:p14="http://schemas.microsoft.com/office/powerpoint/2010/main" val="18977379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descr="Large confetti"/>
          <p:cNvSpPr>
            <a:spLocks noGrp="1" noChangeArrowheads="1"/>
          </p:cNvSpPr>
          <p:nvPr>
            <p:ph type="title"/>
          </p:nvPr>
        </p:nvSpPr>
        <p:spPr/>
        <p:txBody>
          <a:bodyPr/>
          <a:lstStyle/>
          <a:p>
            <a:r>
              <a:rPr lang="en-US" altLang="en-US" sz="3600"/>
              <a:t>Key Components of Nearest Neighbor</a:t>
            </a:r>
          </a:p>
        </p:txBody>
      </p:sp>
      <p:sp>
        <p:nvSpPr>
          <p:cNvPr id="79875" name="Rectangle 3"/>
          <p:cNvSpPr>
            <a:spLocks noGrp="1" noChangeArrowheads="1"/>
          </p:cNvSpPr>
          <p:nvPr>
            <p:ph type="body" idx="1"/>
          </p:nvPr>
        </p:nvSpPr>
        <p:spPr/>
        <p:txBody>
          <a:bodyPr/>
          <a:lstStyle/>
          <a:p>
            <a:pPr>
              <a:lnSpc>
                <a:spcPct val="90000"/>
              </a:lnSpc>
            </a:pPr>
            <a:r>
              <a:rPr lang="en-US" altLang="en-US" sz="2800" dirty="0" smtClean="0"/>
              <a:t>“</a:t>
            </a:r>
            <a:r>
              <a:rPr lang="en-US" altLang="en-US" sz="2800" dirty="0"/>
              <a:t>Similar” item:  We need a functional definition of “similarity” if we want to apply this automatically.</a:t>
            </a:r>
            <a:br>
              <a:rPr lang="en-US" altLang="en-US" sz="2800" dirty="0"/>
            </a:br>
            <a:endParaRPr lang="en-US" altLang="en-US" sz="2800" dirty="0"/>
          </a:p>
          <a:p>
            <a:pPr>
              <a:lnSpc>
                <a:spcPct val="90000"/>
              </a:lnSpc>
            </a:pPr>
            <a:r>
              <a:rPr lang="en-US" altLang="en-US" sz="2800" dirty="0"/>
              <a:t>How many neighbors do we consider?</a:t>
            </a:r>
            <a:br>
              <a:rPr lang="en-US" altLang="en-US" sz="2800" dirty="0"/>
            </a:br>
            <a:endParaRPr lang="en-US" altLang="en-US" sz="2800" dirty="0"/>
          </a:p>
          <a:p>
            <a:pPr>
              <a:lnSpc>
                <a:spcPct val="90000"/>
              </a:lnSpc>
            </a:pPr>
            <a:r>
              <a:rPr lang="en-US" altLang="en-US" sz="2800" dirty="0"/>
              <a:t>Does each neighbor get the same weight?</a:t>
            </a:r>
            <a:br>
              <a:rPr lang="en-US" altLang="en-US" sz="2800" dirty="0"/>
            </a:br>
            <a:endParaRPr lang="en-US" altLang="en-US" sz="2800" dirty="0"/>
          </a:p>
          <a:p>
            <a:pPr>
              <a:lnSpc>
                <a:spcPct val="90000"/>
              </a:lnSpc>
            </a:pPr>
            <a:r>
              <a:rPr lang="en-US" altLang="en-US" sz="2800" dirty="0"/>
              <a:t>All categories in neighborhood?   Most frequent only?  How do we make the final decision?</a:t>
            </a:r>
          </a:p>
        </p:txBody>
      </p:sp>
    </p:spTree>
    <p:extLst>
      <p:ext uri="{BB962C8B-B14F-4D97-AF65-F5344CB8AC3E}">
        <p14:creationId xmlns:p14="http://schemas.microsoft.com/office/powerpoint/2010/main" val="21570876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a:xfrm>
            <a:off x="479361" y="848161"/>
            <a:ext cx="7886700" cy="561685"/>
          </a:xfrm>
        </p:spPr>
        <p:txBody>
          <a:bodyPr/>
          <a:lstStyle/>
          <a:p>
            <a:r>
              <a:rPr lang="en-US" altLang="en-US" dirty="0" smtClean="0"/>
              <a:t>K Nearest-Neighbor</a:t>
            </a:r>
          </a:p>
        </p:txBody>
      </p:sp>
      <p:sp>
        <p:nvSpPr>
          <p:cNvPr id="37893" name="Rectangle 3"/>
          <p:cNvSpPr>
            <a:spLocks noGrp="1" noChangeArrowheads="1"/>
          </p:cNvSpPr>
          <p:nvPr>
            <p:ph type="body" idx="1"/>
          </p:nvPr>
        </p:nvSpPr>
        <p:spPr/>
        <p:txBody>
          <a:bodyPr/>
          <a:lstStyle/>
          <a:p>
            <a:r>
              <a:rPr lang="en-US" altLang="en-US" dirty="0" smtClean="0"/>
              <a:t>Using only the closest example to determine categorization is subject to errors due to:</a:t>
            </a:r>
          </a:p>
          <a:p>
            <a:pPr lvl="1"/>
            <a:r>
              <a:rPr lang="en-US" altLang="en-US" dirty="0" smtClean="0"/>
              <a:t>A single atypical example. </a:t>
            </a:r>
          </a:p>
          <a:p>
            <a:pPr lvl="1"/>
            <a:r>
              <a:rPr lang="en-US" altLang="en-US" dirty="0" smtClean="0"/>
              <a:t>Noise (i.e. error) in the category label of a single training example.</a:t>
            </a:r>
          </a:p>
          <a:p>
            <a:r>
              <a:rPr lang="en-US" altLang="en-US" dirty="0" smtClean="0"/>
              <a:t>More robust alternative is to find the </a:t>
            </a:r>
            <a:r>
              <a:rPr lang="en-US" altLang="en-US" i="1" dirty="0" smtClean="0"/>
              <a:t>k</a:t>
            </a:r>
            <a:r>
              <a:rPr lang="en-US" altLang="en-US" dirty="0" smtClean="0"/>
              <a:t> most-similar examples and return the majority category of these </a:t>
            </a:r>
            <a:r>
              <a:rPr lang="en-US" altLang="en-US" i="1" dirty="0" smtClean="0"/>
              <a:t>k</a:t>
            </a:r>
            <a:r>
              <a:rPr lang="en-US" altLang="en-US" dirty="0" smtClean="0"/>
              <a:t> examples.</a:t>
            </a:r>
          </a:p>
          <a:p>
            <a:r>
              <a:rPr lang="en-US" altLang="en-US" dirty="0" smtClean="0"/>
              <a:t>Value of</a:t>
            </a:r>
            <a:r>
              <a:rPr lang="en-US" altLang="en-US" i="1" dirty="0" smtClean="0"/>
              <a:t> k</a:t>
            </a:r>
            <a:r>
              <a:rPr lang="en-US" altLang="en-US" dirty="0" smtClean="0"/>
              <a:t> is typically odd to avoid ties, 3 and 5 are most common.</a:t>
            </a:r>
          </a:p>
        </p:txBody>
      </p:sp>
    </p:spTree>
    <p:extLst>
      <p:ext uri="{BB962C8B-B14F-4D97-AF65-F5344CB8AC3E}">
        <p14:creationId xmlns:p14="http://schemas.microsoft.com/office/powerpoint/2010/main" val="11375912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789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89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p:nvPr>
        </p:nvSpPr>
        <p:spPr>
          <a:xfrm>
            <a:off x="470030" y="890149"/>
            <a:ext cx="7886700" cy="533693"/>
          </a:xfrm>
        </p:spPr>
        <p:txBody>
          <a:bodyPr>
            <a:normAutofit fontScale="90000"/>
          </a:bodyPr>
          <a:lstStyle/>
          <a:p>
            <a:r>
              <a:rPr lang="en-US" altLang="en-US" dirty="0" smtClean="0"/>
              <a:t>Similarity Metrics</a:t>
            </a:r>
          </a:p>
        </p:txBody>
      </p:sp>
      <p:sp>
        <p:nvSpPr>
          <p:cNvPr id="38917" name="Rectangle 3"/>
          <p:cNvSpPr>
            <a:spLocks noGrp="1" noChangeArrowheads="1"/>
          </p:cNvSpPr>
          <p:nvPr>
            <p:ph type="body" idx="1"/>
          </p:nvPr>
        </p:nvSpPr>
        <p:spPr/>
        <p:txBody>
          <a:bodyPr/>
          <a:lstStyle/>
          <a:p>
            <a:r>
              <a:rPr lang="en-US" altLang="en-US" dirty="0" smtClean="0"/>
              <a:t>Nearest neighbor method depends on a similarity (or distance) metric.</a:t>
            </a:r>
          </a:p>
          <a:p>
            <a:r>
              <a:rPr lang="en-US" altLang="en-US" dirty="0" smtClean="0"/>
              <a:t>Simplest for continuous </a:t>
            </a:r>
            <a:r>
              <a:rPr lang="en-US" altLang="en-US" i="1" dirty="0" smtClean="0"/>
              <a:t>m</a:t>
            </a:r>
            <a:r>
              <a:rPr lang="en-US" altLang="en-US" dirty="0" smtClean="0"/>
              <a:t>-dimensional instance space is </a:t>
            </a:r>
            <a:r>
              <a:rPr lang="en-US" altLang="en-US" i="1" dirty="0" smtClean="0"/>
              <a:t>Euclidian distance</a:t>
            </a:r>
            <a:r>
              <a:rPr lang="en-US" altLang="en-US" dirty="0" smtClean="0"/>
              <a:t>.</a:t>
            </a:r>
          </a:p>
          <a:p>
            <a:r>
              <a:rPr lang="en-US" altLang="en-US" dirty="0" smtClean="0"/>
              <a:t>For text, cosine similarity of TF-IDF weighted vectors is typically most effective.</a:t>
            </a:r>
          </a:p>
        </p:txBody>
      </p:sp>
    </p:spTree>
    <p:extLst>
      <p:ext uri="{BB962C8B-B14F-4D97-AF65-F5344CB8AC3E}">
        <p14:creationId xmlns:p14="http://schemas.microsoft.com/office/powerpoint/2010/main" val="7621810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3 Nearest Neighbor Illustration</a:t>
            </a:r>
            <a:br>
              <a:rPr lang="en-US" altLang="en-US" smtClean="0">
                <a:ea typeface="ＭＳ Ｐゴシック" panose="020B0600070205080204" pitchFamily="34" charset="-128"/>
              </a:rPr>
            </a:br>
            <a:r>
              <a:rPr lang="en-US" altLang="en-US" sz="3200" smtClean="0">
                <a:ea typeface="ＭＳ Ｐゴシック" panose="020B0600070205080204" pitchFamily="34" charset="-128"/>
              </a:rPr>
              <a:t>(Euclidian Distance)</a:t>
            </a:r>
          </a:p>
        </p:txBody>
      </p:sp>
      <p:grpSp>
        <p:nvGrpSpPr>
          <p:cNvPr id="43012" name="Group 4"/>
          <p:cNvGrpSpPr>
            <a:grpSpLocks/>
          </p:cNvGrpSpPr>
          <p:nvPr/>
        </p:nvGrpSpPr>
        <p:grpSpPr bwMode="auto">
          <a:xfrm>
            <a:off x="989013" y="1752600"/>
            <a:ext cx="7353300" cy="4046538"/>
            <a:chOff x="623" y="1104"/>
            <a:chExt cx="4632" cy="2549"/>
          </a:xfrm>
        </p:grpSpPr>
        <p:sp>
          <p:nvSpPr>
            <p:cNvPr id="43025" name="Line 5"/>
            <p:cNvSpPr>
              <a:spLocks noChangeShapeType="1"/>
            </p:cNvSpPr>
            <p:nvPr/>
          </p:nvSpPr>
          <p:spPr bwMode="auto">
            <a:xfrm flipV="1">
              <a:off x="624" y="1104"/>
              <a:ext cx="0" cy="25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3026" name="Line 6"/>
            <p:cNvSpPr>
              <a:spLocks noChangeShapeType="1"/>
            </p:cNvSpPr>
            <p:nvPr/>
          </p:nvSpPr>
          <p:spPr bwMode="auto">
            <a:xfrm>
              <a:off x="623" y="3653"/>
              <a:ext cx="46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sp>
        <p:nvSpPr>
          <p:cNvPr id="43013" name="Text Box 8"/>
          <p:cNvSpPr txBox="1">
            <a:spLocks noChangeArrowheads="1"/>
          </p:cNvSpPr>
          <p:nvPr/>
        </p:nvSpPr>
        <p:spPr bwMode="auto">
          <a:xfrm>
            <a:off x="1557338" y="2420938"/>
            <a:ext cx="3905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solidFill>
                  <a:srgbClr val="FF0000"/>
                </a:solidFill>
              </a:rPr>
              <a:t>.</a:t>
            </a:r>
          </a:p>
        </p:txBody>
      </p:sp>
      <p:sp>
        <p:nvSpPr>
          <p:cNvPr id="43014" name="Text Box 9"/>
          <p:cNvSpPr txBox="1">
            <a:spLocks noChangeArrowheads="1"/>
          </p:cNvSpPr>
          <p:nvPr/>
        </p:nvSpPr>
        <p:spPr bwMode="auto">
          <a:xfrm>
            <a:off x="1524000" y="1905000"/>
            <a:ext cx="3905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solidFill>
                  <a:srgbClr val="FF0000"/>
                </a:solidFill>
              </a:rPr>
              <a:t>.</a:t>
            </a:r>
          </a:p>
        </p:txBody>
      </p:sp>
      <p:sp>
        <p:nvSpPr>
          <p:cNvPr id="43015" name="Text Box 10"/>
          <p:cNvSpPr txBox="1">
            <a:spLocks noChangeArrowheads="1"/>
          </p:cNvSpPr>
          <p:nvPr/>
        </p:nvSpPr>
        <p:spPr bwMode="auto">
          <a:xfrm>
            <a:off x="2362200" y="2819400"/>
            <a:ext cx="3905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solidFill>
                  <a:srgbClr val="FF0000"/>
                </a:solidFill>
              </a:rPr>
              <a:t>.</a:t>
            </a:r>
          </a:p>
        </p:txBody>
      </p:sp>
      <p:sp>
        <p:nvSpPr>
          <p:cNvPr id="43016" name="Text Box 11"/>
          <p:cNvSpPr txBox="1">
            <a:spLocks noChangeArrowheads="1"/>
          </p:cNvSpPr>
          <p:nvPr/>
        </p:nvSpPr>
        <p:spPr bwMode="auto">
          <a:xfrm>
            <a:off x="2057400" y="1905000"/>
            <a:ext cx="3905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solidFill>
                  <a:srgbClr val="FF0000"/>
                </a:solidFill>
              </a:rPr>
              <a:t>.</a:t>
            </a:r>
          </a:p>
        </p:txBody>
      </p:sp>
      <p:sp>
        <p:nvSpPr>
          <p:cNvPr id="43017" name="Text Box 15"/>
          <p:cNvSpPr txBox="1">
            <a:spLocks noChangeArrowheads="1"/>
          </p:cNvSpPr>
          <p:nvPr/>
        </p:nvSpPr>
        <p:spPr bwMode="auto">
          <a:xfrm>
            <a:off x="2133600" y="3429000"/>
            <a:ext cx="3905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solidFill>
                  <a:schemeClr val="tx2"/>
                </a:solidFill>
              </a:rPr>
              <a:t>.</a:t>
            </a:r>
          </a:p>
        </p:txBody>
      </p:sp>
      <p:sp>
        <p:nvSpPr>
          <p:cNvPr id="43018" name="Text Box 16"/>
          <p:cNvSpPr txBox="1">
            <a:spLocks noChangeArrowheads="1"/>
          </p:cNvSpPr>
          <p:nvPr/>
        </p:nvSpPr>
        <p:spPr bwMode="auto">
          <a:xfrm>
            <a:off x="3352800" y="3505200"/>
            <a:ext cx="3905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solidFill>
                  <a:schemeClr val="tx2"/>
                </a:solidFill>
              </a:rPr>
              <a:t>.</a:t>
            </a:r>
          </a:p>
        </p:txBody>
      </p:sp>
      <p:sp>
        <p:nvSpPr>
          <p:cNvPr id="43019" name="Text Box 17"/>
          <p:cNvSpPr txBox="1">
            <a:spLocks noChangeArrowheads="1"/>
          </p:cNvSpPr>
          <p:nvPr/>
        </p:nvSpPr>
        <p:spPr bwMode="auto">
          <a:xfrm>
            <a:off x="2743200" y="4191000"/>
            <a:ext cx="3905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solidFill>
                  <a:schemeClr val="tx2"/>
                </a:solidFill>
              </a:rPr>
              <a:t>.</a:t>
            </a:r>
          </a:p>
        </p:txBody>
      </p:sp>
      <p:sp>
        <p:nvSpPr>
          <p:cNvPr id="43020" name="Text Box 18"/>
          <p:cNvSpPr txBox="1">
            <a:spLocks noChangeArrowheads="1"/>
          </p:cNvSpPr>
          <p:nvPr/>
        </p:nvSpPr>
        <p:spPr bwMode="auto">
          <a:xfrm>
            <a:off x="3962400" y="3886200"/>
            <a:ext cx="3905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solidFill>
                  <a:schemeClr val="tx2"/>
                </a:solidFill>
              </a:rPr>
              <a:t>.</a:t>
            </a:r>
          </a:p>
        </p:txBody>
      </p:sp>
      <p:sp>
        <p:nvSpPr>
          <p:cNvPr id="43021" name="Text Box 19"/>
          <p:cNvSpPr txBox="1">
            <a:spLocks noChangeArrowheads="1"/>
          </p:cNvSpPr>
          <p:nvPr/>
        </p:nvSpPr>
        <p:spPr bwMode="auto">
          <a:xfrm>
            <a:off x="3124200" y="2819400"/>
            <a:ext cx="3905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dirty="0">
                <a:solidFill>
                  <a:schemeClr val="tx2"/>
                </a:solidFill>
              </a:rPr>
              <a:t>.</a:t>
            </a:r>
          </a:p>
        </p:txBody>
      </p:sp>
      <p:sp>
        <p:nvSpPr>
          <p:cNvPr id="43022" name="Text Box 20"/>
          <p:cNvSpPr txBox="1">
            <a:spLocks noChangeArrowheads="1"/>
          </p:cNvSpPr>
          <p:nvPr/>
        </p:nvSpPr>
        <p:spPr bwMode="auto">
          <a:xfrm>
            <a:off x="2667000" y="3124200"/>
            <a:ext cx="3905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a:t>.</a:t>
            </a:r>
          </a:p>
        </p:txBody>
      </p:sp>
      <p:sp>
        <p:nvSpPr>
          <p:cNvPr id="99349" name="Oval 21"/>
          <p:cNvSpPr>
            <a:spLocks noChangeArrowheads="1"/>
          </p:cNvSpPr>
          <p:nvPr/>
        </p:nvSpPr>
        <p:spPr bwMode="auto">
          <a:xfrm>
            <a:off x="2173288" y="3287713"/>
            <a:ext cx="1295400" cy="12954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nchor="ctr">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a:p>
        </p:txBody>
      </p:sp>
      <p:sp>
        <p:nvSpPr>
          <p:cNvPr id="99350" name="Text Box 22"/>
          <p:cNvSpPr txBox="1">
            <a:spLocks noChangeArrowheads="1"/>
          </p:cNvSpPr>
          <p:nvPr/>
        </p:nvSpPr>
        <p:spPr bwMode="auto">
          <a:xfrm>
            <a:off x="2668588" y="3125788"/>
            <a:ext cx="393354" cy="1110177"/>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lvl1pPr eaLnBrk="0" hangingPunct="0">
              <a:defRPr sz="20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defRPr sz="20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defRPr sz="20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defRPr sz="20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defRPr sz="2000">
                <a:solidFill>
                  <a:schemeClr val="tx1"/>
                </a:solidFill>
                <a:latin typeface="Times New Roman" panose="02020603050405020304" pitchFamily="18" charset="0"/>
                <a:ea typeface="ＭＳ Ｐゴシック" panose="020B0600070205080204" pitchFamily="34" charset="-128"/>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6600" dirty="0">
                <a:solidFill>
                  <a:schemeClr val="accent1"/>
                </a:solidFill>
              </a:rPr>
              <a:t>.</a:t>
            </a:r>
          </a:p>
        </p:txBody>
      </p:sp>
    </p:spTree>
    <p:extLst>
      <p:ext uri="{BB962C8B-B14F-4D97-AF65-F5344CB8AC3E}">
        <p14:creationId xmlns:p14="http://schemas.microsoft.com/office/powerpoint/2010/main" val="42024389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934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93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49" grpId="0" animBg="1"/>
      <p:bldP spid="99350"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a:xfrm>
            <a:off x="449425" y="643812"/>
            <a:ext cx="8229600" cy="741784"/>
          </a:xfrm>
        </p:spPr>
        <p:txBody>
          <a:bodyPr/>
          <a:lstStyle/>
          <a:p>
            <a:pPr eaLnBrk="1" hangingPunct="1"/>
            <a:r>
              <a:rPr lang="en-US" altLang="en-US" dirty="0" smtClean="0">
                <a:ea typeface="ＭＳ Ｐゴシック" panose="020B0600070205080204" pitchFamily="34" charset="-128"/>
              </a:rPr>
              <a:t>Illustration of 3 Nearest Neighbor for Text</a:t>
            </a:r>
          </a:p>
        </p:txBody>
      </p:sp>
      <p:grpSp>
        <p:nvGrpSpPr>
          <p:cNvPr id="44036" name="Group 3"/>
          <p:cNvGrpSpPr>
            <a:grpSpLocks/>
          </p:cNvGrpSpPr>
          <p:nvPr/>
        </p:nvGrpSpPr>
        <p:grpSpPr bwMode="auto">
          <a:xfrm>
            <a:off x="989013" y="1752600"/>
            <a:ext cx="7353300" cy="4046538"/>
            <a:chOff x="623" y="1104"/>
            <a:chExt cx="4632" cy="2549"/>
          </a:xfrm>
        </p:grpSpPr>
        <p:sp>
          <p:nvSpPr>
            <p:cNvPr id="44048" name="Line 4"/>
            <p:cNvSpPr>
              <a:spLocks noChangeShapeType="1"/>
            </p:cNvSpPr>
            <p:nvPr/>
          </p:nvSpPr>
          <p:spPr bwMode="auto">
            <a:xfrm flipV="1">
              <a:off x="624" y="1104"/>
              <a:ext cx="0" cy="25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4049" name="Line 5"/>
            <p:cNvSpPr>
              <a:spLocks noChangeShapeType="1"/>
            </p:cNvSpPr>
            <p:nvPr/>
          </p:nvSpPr>
          <p:spPr bwMode="auto">
            <a:xfrm>
              <a:off x="623" y="3653"/>
              <a:ext cx="46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sp>
        <p:nvSpPr>
          <p:cNvPr id="44037" name="Line 6"/>
          <p:cNvSpPr>
            <a:spLocks noChangeShapeType="1"/>
          </p:cNvSpPr>
          <p:nvPr/>
        </p:nvSpPr>
        <p:spPr bwMode="auto">
          <a:xfrm flipV="1">
            <a:off x="976313" y="4208463"/>
            <a:ext cx="501650" cy="1565275"/>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4038" name="Line 7"/>
          <p:cNvSpPr>
            <a:spLocks noChangeShapeType="1"/>
          </p:cNvSpPr>
          <p:nvPr/>
        </p:nvSpPr>
        <p:spPr bwMode="auto">
          <a:xfrm flipV="1">
            <a:off x="965200" y="4822825"/>
            <a:ext cx="587375" cy="95091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4039" name="Line 8"/>
          <p:cNvSpPr>
            <a:spLocks noChangeShapeType="1"/>
          </p:cNvSpPr>
          <p:nvPr/>
        </p:nvSpPr>
        <p:spPr bwMode="auto">
          <a:xfrm flipV="1">
            <a:off x="965200" y="4876800"/>
            <a:ext cx="1397000" cy="90963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44040" name="Line 9"/>
          <p:cNvSpPr>
            <a:spLocks noChangeShapeType="1"/>
          </p:cNvSpPr>
          <p:nvPr/>
        </p:nvSpPr>
        <p:spPr bwMode="auto">
          <a:xfrm flipV="1">
            <a:off x="965200" y="5624513"/>
            <a:ext cx="1614488" cy="161925"/>
          </a:xfrm>
          <a:prstGeom prst="line">
            <a:avLst/>
          </a:prstGeom>
          <a:noFill/>
          <a:ln w="12700">
            <a:solidFill>
              <a:schemeClr val="tx2"/>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4041" name="Line 10"/>
          <p:cNvSpPr>
            <a:spLocks noChangeShapeType="1"/>
          </p:cNvSpPr>
          <p:nvPr/>
        </p:nvSpPr>
        <p:spPr bwMode="auto">
          <a:xfrm flipV="1">
            <a:off x="965200" y="5360988"/>
            <a:ext cx="1163638" cy="412750"/>
          </a:xfrm>
          <a:prstGeom prst="line">
            <a:avLst/>
          </a:prstGeom>
          <a:noFill/>
          <a:ln w="12700">
            <a:solidFill>
              <a:schemeClr val="tx2"/>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03437" name="Line 13"/>
          <p:cNvSpPr>
            <a:spLocks noChangeShapeType="1"/>
          </p:cNvSpPr>
          <p:nvPr/>
        </p:nvSpPr>
        <p:spPr bwMode="auto">
          <a:xfrm flipV="1">
            <a:off x="976313" y="4876800"/>
            <a:ext cx="1843087" cy="90963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03440" name="Line 16"/>
          <p:cNvSpPr>
            <a:spLocks noChangeShapeType="1"/>
          </p:cNvSpPr>
          <p:nvPr/>
        </p:nvSpPr>
        <p:spPr bwMode="auto">
          <a:xfrm flipV="1">
            <a:off x="981075" y="4876800"/>
            <a:ext cx="1843088" cy="909638"/>
          </a:xfrm>
          <a:prstGeom prst="line">
            <a:avLst/>
          </a:prstGeom>
          <a:noFill/>
          <a:ln w="12700">
            <a:solidFill>
              <a:srgbClr val="5B8693"/>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nvGrpSpPr>
          <p:cNvPr id="3" name="Group 24"/>
          <p:cNvGrpSpPr>
            <a:grpSpLocks/>
          </p:cNvGrpSpPr>
          <p:nvPr/>
        </p:nvGrpSpPr>
        <p:grpSpPr bwMode="auto">
          <a:xfrm>
            <a:off x="1838325" y="5178425"/>
            <a:ext cx="576263" cy="469900"/>
            <a:chOff x="1158" y="3262"/>
            <a:chExt cx="363" cy="296"/>
          </a:xfrm>
        </p:grpSpPr>
        <p:sp>
          <p:nvSpPr>
            <p:cNvPr id="44045" name="Freeform 18"/>
            <p:cNvSpPr>
              <a:spLocks/>
            </p:cNvSpPr>
            <p:nvPr/>
          </p:nvSpPr>
          <p:spPr bwMode="auto">
            <a:xfrm>
              <a:off x="1158" y="3375"/>
              <a:ext cx="14" cy="66"/>
            </a:xfrm>
            <a:custGeom>
              <a:avLst/>
              <a:gdLst>
                <a:gd name="T0" fmla="*/ 0 w 14"/>
                <a:gd name="T1" fmla="*/ 0 h 66"/>
                <a:gd name="T2" fmla="*/ 12 w 14"/>
                <a:gd name="T3" fmla="*/ 18 h 66"/>
                <a:gd name="T4" fmla="*/ 12 w 14"/>
                <a:gd name="T5" fmla="*/ 66 h 66"/>
                <a:gd name="T6" fmla="*/ 0 60000 65536"/>
                <a:gd name="T7" fmla="*/ 0 60000 65536"/>
                <a:gd name="T8" fmla="*/ 0 60000 65536"/>
                <a:gd name="T9" fmla="*/ 0 w 14"/>
                <a:gd name="T10" fmla="*/ 0 h 66"/>
                <a:gd name="T11" fmla="*/ 14 w 14"/>
                <a:gd name="T12" fmla="*/ 66 h 66"/>
              </a:gdLst>
              <a:ahLst/>
              <a:cxnLst>
                <a:cxn ang="T6">
                  <a:pos x="T0" y="T1"/>
                </a:cxn>
                <a:cxn ang="T7">
                  <a:pos x="T2" y="T3"/>
                </a:cxn>
                <a:cxn ang="T8">
                  <a:pos x="T4" y="T5"/>
                </a:cxn>
              </a:cxnLst>
              <a:rect l="T9" t="T10" r="T11" b="T12"/>
              <a:pathLst>
                <a:path w="14" h="66">
                  <a:moveTo>
                    <a:pt x="0" y="0"/>
                  </a:moveTo>
                  <a:lnTo>
                    <a:pt x="12" y="18"/>
                  </a:lnTo>
                  <a:cubicBezTo>
                    <a:pt x="14" y="29"/>
                    <a:pt x="13" y="47"/>
                    <a:pt x="12" y="66"/>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p>
              <a:endParaRPr lang="en-US"/>
            </a:p>
          </p:txBody>
        </p:sp>
        <p:sp>
          <p:nvSpPr>
            <p:cNvPr id="44046" name="Freeform 19"/>
            <p:cNvSpPr>
              <a:spLocks/>
            </p:cNvSpPr>
            <p:nvPr/>
          </p:nvSpPr>
          <p:spPr bwMode="auto">
            <a:xfrm>
              <a:off x="1200" y="3262"/>
              <a:ext cx="66" cy="65"/>
            </a:xfrm>
            <a:custGeom>
              <a:avLst/>
              <a:gdLst>
                <a:gd name="T0" fmla="*/ 0 w 66"/>
                <a:gd name="T1" fmla="*/ 2 h 65"/>
                <a:gd name="T2" fmla="*/ 39 w 66"/>
                <a:gd name="T3" fmla="*/ 5 h 65"/>
                <a:gd name="T4" fmla="*/ 63 w 66"/>
                <a:gd name="T5" fmla="*/ 29 h 65"/>
                <a:gd name="T6" fmla="*/ 57 w 66"/>
                <a:gd name="T7" fmla="*/ 65 h 65"/>
                <a:gd name="T8" fmla="*/ 0 60000 65536"/>
                <a:gd name="T9" fmla="*/ 0 60000 65536"/>
                <a:gd name="T10" fmla="*/ 0 60000 65536"/>
                <a:gd name="T11" fmla="*/ 0 60000 65536"/>
                <a:gd name="T12" fmla="*/ 0 w 66"/>
                <a:gd name="T13" fmla="*/ 0 h 65"/>
                <a:gd name="T14" fmla="*/ 66 w 66"/>
                <a:gd name="T15" fmla="*/ 65 h 65"/>
              </a:gdLst>
              <a:ahLst/>
              <a:cxnLst>
                <a:cxn ang="T8">
                  <a:pos x="T0" y="T1"/>
                </a:cxn>
                <a:cxn ang="T9">
                  <a:pos x="T2" y="T3"/>
                </a:cxn>
                <a:cxn ang="T10">
                  <a:pos x="T4" y="T5"/>
                </a:cxn>
                <a:cxn ang="T11">
                  <a:pos x="T6" y="T7"/>
                </a:cxn>
              </a:cxnLst>
              <a:rect l="T12" t="T13" r="T14" b="T15"/>
              <a:pathLst>
                <a:path w="66" h="65">
                  <a:moveTo>
                    <a:pt x="0" y="2"/>
                  </a:moveTo>
                  <a:cubicBezTo>
                    <a:pt x="14" y="1"/>
                    <a:pt x="28" y="0"/>
                    <a:pt x="39" y="5"/>
                  </a:cubicBezTo>
                  <a:cubicBezTo>
                    <a:pt x="50" y="10"/>
                    <a:pt x="60" y="19"/>
                    <a:pt x="63" y="29"/>
                  </a:cubicBezTo>
                  <a:cubicBezTo>
                    <a:pt x="66" y="39"/>
                    <a:pt x="61" y="52"/>
                    <a:pt x="57" y="65"/>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p>
              <a:endParaRPr lang="en-US"/>
            </a:p>
          </p:txBody>
        </p:sp>
        <p:sp>
          <p:nvSpPr>
            <p:cNvPr id="44047" name="Freeform 23"/>
            <p:cNvSpPr>
              <a:spLocks/>
            </p:cNvSpPr>
            <p:nvPr/>
          </p:nvSpPr>
          <p:spPr bwMode="auto">
            <a:xfrm>
              <a:off x="1392" y="3264"/>
              <a:ext cx="129" cy="294"/>
            </a:xfrm>
            <a:custGeom>
              <a:avLst/>
              <a:gdLst>
                <a:gd name="T0" fmla="*/ 0 w 129"/>
                <a:gd name="T1" fmla="*/ 0 h 294"/>
                <a:gd name="T2" fmla="*/ 81 w 129"/>
                <a:gd name="T3" fmla="*/ 42 h 294"/>
                <a:gd name="T4" fmla="*/ 123 w 129"/>
                <a:gd name="T5" fmla="*/ 123 h 294"/>
                <a:gd name="T6" fmla="*/ 117 w 129"/>
                <a:gd name="T7" fmla="*/ 216 h 294"/>
                <a:gd name="T8" fmla="*/ 84 w 129"/>
                <a:gd name="T9" fmla="*/ 294 h 294"/>
                <a:gd name="T10" fmla="*/ 0 60000 65536"/>
                <a:gd name="T11" fmla="*/ 0 60000 65536"/>
                <a:gd name="T12" fmla="*/ 0 60000 65536"/>
                <a:gd name="T13" fmla="*/ 0 60000 65536"/>
                <a:gd name="T14" fmla="*/ 0 60000 65536"/>
                <a:gd name="T15" fmla="*/ 0 w 129"/>
                <a:gd name="T16" fmla="*/ 0 h 294"/>
                <a:gd name="T17" fmla="*/ 129 w 129"/>
                <a:gd name="T18" fmla="*/ 294 h 294"/>
              </a:gdLst>
              <a:ahLst/>
              <a:cxnLst>
                <a:cxn ang="T10">
                  <a:pos x="T0" y="T1"/>
                </a:cxn>
                <a:cxn ang="T11">
                  <a:pos x="T2" y="T3"/>
                </a:cxn>
                <a:cxn ang="T12">
                  <a:pos x="T4" y="T5"/>
                </a:cxn>
                <a:cxn ang="T13">
                  <a:pos x="T6" y="T7"/>
                </a:cxn>
                <a:cxn ang="T14">
                  <a:pos x="T8" y="T9"/>
                </a:cxn>
              </a:cxnLst>
              <a:rect l="T15" t="T16" r="T17" b="T18"/>
              <a:pathLst>
                <a:path w="129" h="294">
                  <a:moveTo>
                    <a:pt x="0" y="0"/>
                  </a:moveTo>
                  <a:cubicBezTo>
                    <a:pt x="30" y="11"/>
                    <a:pt x="61" y="22"/>
                    <a:pt x="81" y="42"/>
                  </a:cubicBezTo>
                  <a:cubicBezTo>
                    <a:pt x="101" y="62"/>
                    <a:pt x="117" y="94"/>
                    <a:pt x="123" y="123"/>
                  </a:cubicBezTo>
                  <a:cubicBezTo>
                    <a:pt x="129" y="152"/>
                    <a:pt x="123" y="188"/>
                    <a:pt x="117" y="216"/>
                  </a:cubicBezTo>
                  <a:cubicBezTo>
                    <a:pt x="111" y="244"/>
                    <a:pt x="97" y="269"/>
                    <a:pt x="84" y="294"/>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p>
              <a:endParaRPr lang="en-US"/>
            </a:p>
          </p:txBody>
        </p:sp>
      </p:grpSp>
    </p:spTree>
    <p:extLst>
      <p:ext uri="{BB962C8B-B14F-4D97-AF65-F5344CB8AC3E}">
        <p14:creationId xmlns:p14="http://schemas.microsoft.com/office/powerpoint/2010/main" val="2235340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34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34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37" grpId="0" animBg="1"/>
      <p:bldP spid="10344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2"/>
          <p:cNvSpPr>
            <a:spLocks noGrp="1" noChangeArrowheads="1"/>
          </p:cNvSpPr>
          <p:nvPr>
            <p:ph type="title"/>
          </p:nvPr>
        </p:nvSpPr>
        <p:spPr>
          <a:xfrm>
            <a:off x="507352" y="879182"/>
            <a:ext cx="7886700" cy="533693"/>
          </a:xfrm>
        </p:spPr>
        <p:txBody>
          <a:bodyPr>
            <a:normAutofit fontScale="90000"/>
          </a:bodyPr>
          <a:lstStyle/>
          <a:p>
            <a:r>
              <a:rPr lang="en-US" altLang="en-US" dirty="0" smtClean="0"/>
              <a:t>K Nearest Neighbor for Text</a:t>
            </a:r>
          </a:p>
        </p:txBody>
      </p:sp>
      <p:sp>
        <p:nvSpPr>
          <p:cNvPr id="39941" name="Text Box 3"/>
          <p:cNvSpPr txBox="1">
            <a:spLocks noChangeArrowheads="1"/>
          </p:cNvSpPr>
          <p:nvPr/>
        </p:nvSpPr>
        <p:spPr bwMode="auto">
          <a:xfrm>
            <a:off x="665065" y="1664801"/>
            <a:ext cx="6943725" cy="423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000" tIns="46800" rIns="90000" bIns="46800">
            <a:spAutoFit/>
          </a:bodyPr>
          <a:lstStyle>
            <a:lvl1pPr>
              <a:defRPr sz="1400">
                <a:solidFill>
                  <a:schemeClr val="tx1"/>
                </a:solidFill>
                <a:latin typeface="Times New Roman" pitchFamily="18" charset="0"/>
              </a:defRPr>
            </a:lvl1pPr>
            <a:lvl2pPr marL="742950" indent="-285750">
              <a:defRPr sz="1400">
                <a:solidFill>
                  <a:schemeClr val="tx1"/>
                </a:solidFill>
                <a:latin typeface="Times New Roman" pitchFamily="18" charset="0"/>
              </a:defRPr>
            </a:lvl2pPr>
            <a:lvl3pPr marL="1143000" indent="-228600">
              <a:defRPr sz="1400">
                <a:solidFill>
                  <a:schemeClr val="tx1"/>
                </a:solidFill>
                <a:latin typeface="Times New Roman" pitchFamily="18" charset="0"/>
              </a:defRPr>
            </a:lvl3pPr>
            <a:lvl4pPr marL="1600200" indent="-228600">
              <a:defRPr sz="1400">
                <a:solidFill>
                  <a:schemeClr val="tx1"/>
                </a:solidFill>
                <a:latin typeface="Times New Roman" pitchFamily="18" charset="0"/>
              </a:defRPr>
            </a:lvl4pPr>
            <a:lvl5pPr marL="2057400" indent="-228600">
              <a:defRPr sz="1400">
                <a:solidFill>
                  <a:schemeClr val="tx1"/>
                </a:solidFill>
                <a:latin typeface="Times New Roman" pitchFamily="18" charset="0"/>
              </a:defRPr>
            </a:lvl5pPr>
            <a:lvl6pPr marL="2514600" indent="-228600" algn="r" eaLnBrk="0" fontAlgn="base" hangingPunct="0">
              <a:spcBef>
                <a:spcPct val="0"/>
              </a:spcBef>
              <a:spcAft>
                <a:spcPct val="0"/>
              </a:spcAft>
              <a:defRPr sz="1400">
                <a:solidFill>
                  <a:schemeClr val="tx1"/>
                </a:solidFill>
                <a:latin typeface="Times New Roman" pitchFamily="18" charset="0"/>
              </a:defRPr>
            </a:lvl6pPr>
            <a:lvl7pPr marL="2971800" indent="-228600" algn="r" eaLnBrk="0" fontAlgn="base" hangingPunct="0">
              <a:spcBef>
                <a:spcPct val="0"/>
              </a:spcBef>
              <a:spcAft>
                <a:spcPct val="0"/>
              </a:spcAft>
              <a:defRPr sz="1400">
                <a:solidFill>
                  <a:schemeClr val="tx1"/>
                </a:solidFill>
                <a:latin typeface="Times New Roman" pitchFamily="18" charset="0"/>
              </a:defRPr>
            </a:lvl7pPr>
            <a:lvl8pPr marL="3429000" indent="-228600" algn="r" eaLnBrk="0" fontAlgn="base" hangingPunct="0">
              <a:spcBef>
                <a:spcPct val="0"/>
              </a:spcBef>
              <a:spcAft>
                <a:spcPct val="0"/>
              </a:spcAft>
              <a:defRPr sz="1400">
                <a:solidFill>
                  <a:schemeClr val="tx1"/>
                </a:solidFill>
                <a:latin typeface="Times New Roman" pitchFamily="18" charset="0"/>
              </a:defRPr>
            </a:lvl8pPr>
            <a:lvl9pPr marL="3886200" indent="-228600" algn="r" eaLnBrk="0" fontAlgn="base" hangingPunct="0">
              <a:spcBef>
                <a:spcPct val="0"/>
              </a:spcBef>
              <a:spcAft>
                <a:spcPct val="0"/>
              </a:spcAft>
              <a:defRPr sz="1400">
                <a:solidFill>
                  <a:schemeClr val="tx1"/>
                </a:solidFill>
                <a:latin typeface="Times New Roman" pitchFamily="18" charset="0"/>
              </a:defRPr>
            </a:lvl9pPr>
          </a:lstStyle>
          <a:p>
            <a:pPr algn="l" eaLnBrk="1" hangingPunct="1"/>
            <a:r>
              <a:rPr lang="en-US" altLang="en-US" sz="2400" b="1" dirty="0"/>
              <a:t>Training:</a:t>
            </a:r>
          </a:p>
          <a:p>
            <a:pPr algn="l" eaLnBrk="1" hangingPunct="1"/>
            <a:r>
              <a:rPr lang="en-US" altLang="en-US" sz="2000" dirty="0"/>
              <a:t>For each </a:t>
            </a:r>
            <a:r>
              <a:rPr lang="en-US" altLang="en-US" sz="2000" dirty="0" err="1"/>
              <a:t>each</a:t>
            </a:r>
            <a:r>
              <a:rPr lang="en-US" altLang="en-US" sz="2000" dirty="0"/>
              <a:t> training example &lt;</a:t>
            </a:r>
            <a:r>
              <a:rPr lang="en-US" altLang="en-US" sz="2000" i="1" dirty="0"/>
              <a:t>x</a:t>
            </a:r>
            <a:r>
              <a:rPr lang="en-US" altLang="en-US" sz="2000" dirty="0"/>
              <a:t>, </a:t>
            </a:r>
            <a:r>
              <a:rPr lang="en-US" altLang="en-US" sz="2000" i="1" dirty="0"/>
              <a:t>c</a:t>
            </a:r>
            <a:r>
              <a:rPr lang="en-US" altLang="en-US" sz="2000" dirty="0"/>
              <a:t>(</a:t>
            </a:r>
            <a:r>
              <a:rPr lang="en-US" altLang="en-US" sz="2000" i="1" dirty="0"/>
              <a:t>x</a:t>
            </a:r>
            <a:r>
              <a:rPr lang="en-US" altLang="en-US" sz="2000" dirty="0"/>
              <a:t>)&gt; </a:t>
            </a:r>
            <a:r>
              <a:rPr lang="en-US" altLang="en-US" sz="2000" dirty="0">
                <a:sym typeface="Symbol" pitchFamily="18" charset="2"/>
              </a:rPr>
              <a:t></a:t>
            </a:r>
            <a:r>
              <a:rPr lang="en-US" altLang="en-US" sz="2000" dirty="0"/>
              <a:t> </a:t>
            </a:r>
            <a:r>
              <a:rPr lang="en-US" altLang="en-US" sz="2000" i="1" dirty="0"/>
              <a:t>D</a:t>
            </a:r>
          </a:p>
          <a:p>
            <a:pPr algn="l" eaLnBrk="1" hangingPunct="1"/>
            <a:r>
              <a:rPr lang="en-US" altLang="en-US" sz="2000" i="1" dirty="0"/>
              <a:t>      </a:t>
            </a:r>
            <a:r>
              <a:rPr lang="en-US" altLang="en-US" sz="2000" dirty="0"/>
              <a:t>Compute the corresponding TF-IDF vector, </a:t>
            </a:r>
            <a:r>
              <a:rPr lang="en-US" altLang="en-US" sz="2000" b="1" dirty="0"/>
              <a:t>d</a:t>
            </a:r>
            <a:r>
              <a:rPr lang="en-US" altLang="en-US" sz="2000" b="1" i="1" baseline="-25000" dirty="0"/>
              <a:t>x</a:t>
            </a:r>
            <a:r>
              <a:rPr lang="en-US" altLang="en-US" sz="2000" dirty="0"/>
              <a:t>, for document </a:t>
            </a:r>
            <a:r>
              <a:rPr lang="en-US" altLang="en-US" sz="2000" i="1" dirty="0"/>
              <a:t>x</a:t>
            </a:r>
          </a:p>
          <a:p>
            <a:pPr algn="l" eaLnBrk="1" hangingPunct="1"/>
            <a:endParaRPr lang="en-US" altLang="en-US" sz="2000" i="1" dirty="0"/>
          </a:p>
          <a:p>
            <a:pPr algn="l" eaLnBrk="1" hangingPunct="1"/>
            <a:r>
              <a:rPr lang="en-US" altLang="en-US" sz="2400" b="1" dirty="0"/>
              <a:t>Test instance </a:t>
            </a:r>
            <a:r>
              <a:rPr lang="en-US" altLang="en-US" sz="2400" b="1" i="1" dirty="0"/>
              <a:t>y</a:t>
            </a:r>
            <a:r>
              <a:rPr lang="en-US" altLang="en-US" sz="2400" b="1" dirty="0"/>
              <a:t>:</a:t>
            </a:r>
            <a:endParaRPr lang="en-US" altLang="en-US" sz="2400" dirty="0"/>
          </a:p>
          <a:p>
            <a:pPr algn="l" eaLnBrk="1" hangingPunct="1"/>
            <a:r>
              <a:rPr lang="en-US" altLang="en-US" sz="2000" dirty="0"/>
              <a:t>Compute TF-IDF vector </a:t>
            </a:r>
            <a:r>
              <a:rPr lang="en-US" altLang="en-US" sz="2000" b="1" dirty="0"/>
              <a:t>d</a:t>
            </a:r>
            <a:r>
              <a:rPr lang="en-US" altLang="en-US" sz="2000" dirty="0"/>
              <a:t> for document </a:t>
            </a:r>
            <a:r>
              <a:rPr lang="en-US" altLang="en-US" sz="2000" i="1" dirty="0"/>
              <a:t>y</a:t>
            </a:r>
            <a:endParaRPr lang="en-US" altLang="en-US" sz="2000" dirty="0">
              <a:cs typeface="Times New Roman" pitchFamily="18" charset="0"/>
              <a:sym typeface="Symbol" pitchFamily="18" charset="2"/>
            </a:endParaRPr>
          </a:p>
          <a:p>
            <a:pPr algn="l" eaLnBrk="1" hangingPunct="1"/>
            <a:r>
              <a:rPr lang="en-US" altLang="en-US" sz="2000" dirty="0">
                <a:cs typeface="Times New Roman" pitchFamily="18" charset="0"/>
                <a:sym typeface="Symbol" pitchFamily="18" charset="2"/>
              </a:rPr>
              <a:t>For each </a:t>
            </a:r>
            <a:r>
              <a:rPr lang="en-US" altLang="en-US" sz="2000" dirty="0"/>
              <a:t>&lt;</a:t>
            </a:r>
            <a:r>
              <a:rPr lang="en-US" altLang="en-US" sz="2000" i="1" dirty="0"/>
              <a:t>x</a:t>
            </a:r>
            <a:r>
              <a:rPr lang="en-US" altLang="en-US" sz="2000" dirty="0"/>
              <a:t>, </a:t>
            </a:r>
            <a:r>
              <a:rPr lang="en-US" altLang="en-US" sz="2000" i="1" dirty="0"/>
              <a:t>c</a:t>
            </a:r>
            <a:r>
              <a:rPr lang="en-US" altLang="en-US" sz="2000" dirty="0"/>
              <a:t>(</a:t>
            </a:r>
            <a:r>
              <a:rPr lang="en-US" altLang="en-US" sz="2000" i="1" dirty="0"/>
              <a:t>x</a:t>
            </a:r>
            <a:r>
              <a:rPr lang="en-US" altLang="en-US" sz="2000" dirty="0"/>
              <a:t>)&gt; </a:t>
            </a:r>
            <a:r>
              <a:rPr lang="en-US" altLang="en-US" sz="2000" dirty="0">
                <a:sym typeface="Symbol" pitchFamily="18" charset="2"/>
              </a:rPr>
              <a:t></a:t>
            </a:r>
            <a:r>
              <a:rPr lang="en-US" altLang="en-US" sz="2000" dirty="0"/>
              <a:t> </a:t>
            </a:r>
            <a:r>
              <a:rPr lang="en-US" altLang="en-US" sz="2000" i="1" dirty="0"/>
              <a:t>D</a:t>
            </a:r>
          </a:p>
          <a:p>
            <a:pPr algn="l" eaLnBrk="1" hangingPunct="1"/>
            <a:r>
              <a:rPr lang="en-US" altLang="en-US" sz="2000" dirty="0"/>
              <a:t>      Let </a:t>
            </a:r>
            <a:r>
              <a:rPr lang="en-US" altLang="en-US" sz="2000" i="1" dirty="0" err="1"/>
              <a:t>s</a:t>
            </a:r>
            <a:r>
              <a:rPr lang="en-US" altLang="en-US" sz="2000" i="1" baseline="-25000" dirty="0" err="1"/>
              <a:t>x</a:t>
            </a:r>
            <a:r>
              <a:rPr lang="en-US" altLang="en-US" sz="2000" dirty="0"/>
              <a:t> = </a:t>
            </a:r>
            <a:r>
              <a:rPr lang="en-US" altLang="en-US" sz="2000" dirty="0" err="1"/>
              <a:t>cosSim</a:t>
            </a:r>
            <a:r>
              <a:rPr lang="en-US" altLang="en-US" sz="2000" dirty="0"/>
              <a:t>(</a:t>
            </a:r>
            <a:r>
              <a:rPr lang="en-US" altLang="en-US" sz="2000" b="1" dirty="0"/>
              <a:t>d</a:t>
            </a:r>
            <a:r>
              <a:rPr lang="en-US" altLang="en-US" sz="2000" dirty="0"/>
              <a:t>, </a:t>
            </a:r>
            <a:r>
              <a:rPr lang="en-US" altLang="en-US" sz="2000" b="1" dirty="0"/>
              <a:t>d</a:t>
            </a:r>
            <a:r>
              <a:rPr lang="en-US" altLang="en-US" sz="2000" i="1" baseline="-25000" dirty="0"/>
              <a:t>x</a:t>
            </a:r>
            <a:r>
              <a:rPr lang="en-US" altLang="en-US" sz="2000" dirty="0"/>
              <a:t>)</a:t>
            </a:r>
          </a:p>
          <a:p>
            <a:pPr algn="l" eaLnBrk="1" hangingPunct="1"/>
            <a:r>
              <a:rPr lang="en-US" altLang="en-US" sz="2000" dirty="0"/>
              <a:t>Sort examples, </a:t>
            </a:r>
            <a:r>
              <a:rPr lang="en-US" altLang="en-US" sz="2000" i="1" dirty="0"/>
              <a:t>x</a:t>
            </a:r>
            <a:r>
              <a:rPr lang="en-US" altLang="en-US" sz="2000" dirty="0"/>
              <a:t>, in </a:t>
            </a:r>
            <a:r>
              <a:rPr lang="en-US" altLang="en-US" sz="2000" i="1" dirty="0"/>
              <a:t>D</a:t>
            </a:r>
            <a:r>
              <a:rPr lang="en-US" altLang="en-US" sz="2000" dirty="0"/>
              <a:t> by decreasing value of </a:t>
            </a:r>
            <a:r>
              <a:rPr lang="en-US" altLang="en-US" sz="2000" i="1" dirty="0" err="1"/>
              <a:t>s</a:t>
            </a:r>
            <a:r>
              <a:rPr lang="en-US" altLang="en-US" sz="2000" i="1" baseline="-25000" dirty="0" err="1"/>
              <a:t>x</a:t>
            </a:r>
            <a:endParaRPr lang="en-US" altLang="en-US" sz="2000" i="1" baseline="-25000" dirty="0"/>
          </a:p>
          <a:p>
            <a:pPr algn="l" eaLnBrk="1" hangingPunct="1"/>
            <a:r>
              <a:rPr lang="en-US" altLang="en-US" sz="2000" dirty="0"/>
              <a:t>Let </a:t>
            </a:r>
            <a:r>
              <a:rPr lang="en-US" altLang="en-US" sz="2000" i="1" dirty="0"/>
              <a:t>N</a:t>
            </a:r>
            <a:r>
              <a:rPr lang="en-US" altLang="en-US" sz="2000" dirty="0"/>
              <a:t> be the first </a:t>
            </a:r>
            <a:r>
              <a:rPr lang="en-US" altLang="en-US" sz="2000" i="1" dirty="0"/>
              <a:t>k </a:t>
            </a:r>
            <a:r>
              <a:rPr lang="en-US" altLang="en-US" sz="2000" dirty="0"/>
              <a:t>examples in D.     </a:t>
            </a:r>
            <a:r>
              <a:rPr lang="en-US" altLang="en-US" sz="2000" dirty="0">
                <a:solidFill>
                  <a:srgbClr val="CC0000"/>
                </a:solidFill>
              </a:rPr>
              <a:t>(</a:t>
            </a:r>
            <a:r>
              <a:rPr lang="en-US" altLang="en-US" sz="2000" i="1" dirty="0">
                <a:solidFill>
                  <a:srgbClr val="CC0000"/>
                </a:solidFill>
              </a:rPr>
              <a:t>get most similar neighbors</a:t>
            </a:r>
            <a:r>
              <a:rPr lang="en-US" altLang="en-US" sz="2000" dirty="0">
                <a:solidFill>
                  <a:srgbClr val="CC0000"/>
                </a:solidFill>
              </a:rPr>
              <a:t>)</a:t>
            </a:r>
          </a:p>
          <a:p>
            <a:pPr algn="l" eaLnBrk="1" hangingPunct="1"/>
            <a:r>
              <a:rPr lang="en-US" altLang="en-US" sz="2000" dirty="0"/>
              <a:t>Return the majority class of examples in </a:t>
            </a:r>
            <a:r>
              <a:rPr lang="en-US" altLang="en-US" sz="2000" i="1" dirty="0"/>
              <a:t>N</a:t>
            </a:r>
          </a:p>
          <a:p>
            <a:pPr algn="l" eaLnBrk="1" hangingPunct="1"/>
            <a:r>
              <a:rPr lang="en-US" altLang="en-US" sz="2400" i="1" dirty="0"/>
              <a:t>     </a:t>
            </a:r>
            <a:endParaRPr lang="en-US" altLang="en-US" sz="2400" dirty="0"/>
          </a:p>
          <a:p>
            <a:pPr algn="l" eaLnBrk="1" hangingPunct="1"/>
            <a:r>
              <a:rPr lang="en-US" altLang="en-US" sz="2000" dirty="0"/>
              <a:t> </a:t>
            </a:r>
          </a:p>
        </p:txBody>
      </p:sp>
    </p:spTree>
    <p:extLst>
      <p:ext uri="{BB962C8B-B14F-4D97-AF65-F5344CB8AC3E}">
        <p14:creationId xmlns:p14="http://schemas.microsoft.com/office/powerpoint/2010/main" val="20903076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13"/>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Rocchio Anomoly   </a:t>
            </a:r>
          </a:p>
        </p:txBody>
      </p:sp>
      <p:sp>
        <p:nvSpPr>
          <p:cNvPr id="46084" name="Rectangle 14"/>
          <p:cNvSpPr>
            <a:spLocks noGrp="1" noChangeArrowheads="1"/>
          </p:cNvSpPr>
          <p:nvPr>
            <p:ph type="body" idx="1"/>
          </p:nvPr>
        </p:nvSpPr>
        <p:spPr>
          <a:xfrm>
            <a:off x="628650" y="1530220"/>
            <a:ext cx="7886700" cy="4646743"/>
          </a:xfrm>
        </p:spPr>
        <p:txBody>
          <a:bodyPr/>
          <a:lstStyle/>
          <a:p>
            <a:pPr eaLnBrk="1" hangingPunct="1"/>
            <a:r>
              <a:rPr lang="en-US" altLang="en-US" dirty="0" smtClean="0">
                <a:ea typeface="ＭＳ Ｐゴシック" panose="020B0600070205080204" pitchFamily="34" charset="-128"/>
              </a:rPr>
              <a:t>Prototype models have problems with polymorphic (disjunctive) categories.</a:t>
            </a:r>
          </a:p>
          <a:p>
            <a:pPr lvl="1"/>
            <a:r>
              <a:rPr lang="en-US" altLang="en-US" dirty="0" smtClean="0">
                <a:ea typeface="ＭＳ Ｐゴシック" panose="020B0600070205080204" pitchFamily="34" charset="-128"/>
              </a:rPr>
              <a:t>In this example, the category of the new document will be </a:t>
            </a:r>
            <a:r>
              <a:rPr lang="en-US" altLang="en-US" dirty="0" smtClean="0">
                <a:solidFill>
                  <a:srgbClr val="FF0000"/>
                </a:solidFill>
                <a:ea typeface="ＭＳ Ｐゴシック" panose="020B0600070205080204" pitchFamily="34" charset="-128"/>
              </a:rPr>
              <a:t>red</a:t>
            </a:r>
            <a:r>
              <a:rPr lang="en-US" altLang="en-US" dirty="0" smtClean="0">
                <a:ea typeface="ＭＳ Ｐゴシック" panose="020B0600070205080204" pitchFamily="34" charset="-128"/>
              </a:rPr>
              <a:t> based on cosine similarity between document and prototypes (big red arrow and big black arrow)</a:t>
            </a:r>
          </a:p>
        </p:txBody>
      </p:sp>
      <p:grpSp>
        <p:nvGrpSpPr>
          <p:cNvPr id="46085" name="Group 3"/>
          <p:cNvGrpSpPr>
            <a:grpSpLocks/>
          </p:cNvGrpSpPr>
          <p:nvPr/>
        </p:nvGrpSpPr>
        <p:grpSpPr bwMode="auto">
          <a:xfrm>
            <a:off x="914400" y="2286000"/>
            <a:ext cx="7353300" cy="4046538"/>
            <a:chOff x="623" y="1104"/>
            <a:chExt cx="4632" cy="2549"/>
          </a:xfrm>
        </p:grpSpPr>
        <p:sp>
          <p:nvSpPr>
            <p:cNvPr id="46099" name="Line 4"/>
            <p:cNvSpPr>
              <a:spLocks noChangeShapeType="1"/>
            </p:cNvSpPr>
            <p:nvPr/>
          </p:nvSpPr>
          <p:spPr bwMode="auto">
            <a:xfrm flipV="1">
              <a:off x="624" y="1104"/>
              <a:ext cx="0" cy="25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6100" name="Line 5"/>
            <p:cNvSpPr>
              <a:spLocks noChangeShapeType="1"/>
            </p:cNvSpPr>
            <p:nvPr/>
          </p:nvSpPr>
          <p:spPr bwMode="auto">
            <a:xfrm>
              <a:off x="623" y="3653"/>
              <a:ext cx="46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sp>
        <p:nvSpPr>
          <p:cNvPr id="46086" name="Line 6"/>
          <p:cNvSpPr>
            <a:spLocks noChangeShapeType="1"/>
          </p:cNvSpPr>
          <p:nvPr/>
        </p:nvSpPr>
        <p:spPr bwMode="auto">
          <a:xfrm flipV="1">
            <a:off x="901700" y="4767263"/>
            <a:ext cx="414338" cy="1552575"/>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6087" name="Line 7"/>
          <p:cNvSpPr>
            <a:spLocks noChangeShapeType="1"/>
          </p:cNvSpPr>
          <p:nvPr/>
        </p:nvSpPr>
        <p:spPr bwMode="auto">
          <a:xfrm flipV="1">
            <a:off x="901700" y="5118100"/>
            <a:ext cx="565150" cy="120173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6088" name="Line 8"/>
          <p:cNvSpPr>
            <a:spLocks noChangeShapeType="1"/>
          </p:cNvSpPr>
          <p:nvPr/>
        </p:nvSpPr>
        <p:spPr bwMode="auto">
          <a:xfrm flipV="1">
            <a:off x="914400" y="5505450"/>
            <a:ext cx="588963" cy="827088"/>
          </a:xfrm>
          <a:prstGeom prst="line">
            <a:avLst/>
          </a:prstGeom>
          <a:noFill/>
          <a:ln w="12700">
            <a:solidFill>
              <a:schemeClr val="tx2"/>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6089" name="Line 9"/>
          <p:cNvSpPr>
            <a:spLocks noChangeShapeType="1"/>
          </p:cNvSpPr>
          <p:nvPr/>
        </p:nvSpPr>
        <p:spPr bwMode="auto">
          <a:xfrm flipV="1">
            <a:off x="901700" y="5486400"/>
            <a:ext cx="1309688" cy="846138"/>
          </a:xfrm>
          <a:prstGeom prst="line">
            <a:avLst/>
          </a:prstGeom>
          <a:noFill/>
          <a:ln w="12700">
            <a:solidFill>
              <a:schemeClr val="tx2"/>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46090" name="Line 10"/>
          <p:cNvSpPr>
            <a:spLocks noChangeShapeType="1"/>
          </p:cNvSpPr>
          <p:nvPr/>
        </p:nvSpPr>
        <p:spPr bwMode="auto">
          <a:xfrm flipV="1">
            <a:off x="901700" y="5743575"/>
            <a:ext cx="1290638" cy="58896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6091" name="Line 11"/>
          <p:cNvSpPr>
            <a:spLocks noChangeShapeType="1"/>
          </p:cNvSpPr>
          <p:nvPr/>
        </p:nvSpPr>
        <p:spPr bwMode="auto">
          <a:xfrm flipV="1">
            <a:off x="901700" y="6032500"/>
            <a:ext cx="1616075" cy="28733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04463" name="Line 15"/>
          <p:cNvSpPr>
            <a:spLocks noChangeShapeType="1"/>
          </p:cNvSpPr>
          <p:nvPr/>
        </p:nvSpPr>
        <p:spPr bwMode="auto">
          <a:xfrm flipV="1">
            <a:off x="901700" y="4366727"/>
            <a:ext cx="2513304" cy="1959461"/>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wrap="square" lIns="90000" tIns="46800" rIns="90000" bIns="46800">
            <a:spAutoFit/>
          </a:bodyPr>
          <a:lstStyle/>
          <a:p>
            <a:endParaRPr lang="en-US"/>
          </a:p>
        </p:txBody>
      </p:sp>
      <p:sp>
        <p:nvSpPr>
          <p:cNvPr id="104464" name="Line 16"/>
          <p:cNvSpPr>
            <a:spLocks noChangeShapeType="1"/>
          </p:cNvSpPr>
          <p:nvPr/>
        </p:nvSpPr>
        <p:spPr bwMode="auto">
          <a:xfrm flipV="1">
            <a:off x="901700" y="3432175"/>
            <a:ext cx="2943225" cy="2906713"/>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04467" name="Line 19"/>
          <p:cNvSpPr>
            <a:spLocks noChangeShapeType="1"/>
          </p:cNvSpPr>
          <p:nvPr/>
        </p:nvSpPr>
        <p:spPr bwMode="auto">
          <a:xfrm flipV="1">
            <a:off x="901700" y="5122863"/>
            <a:ext cx="1052513" cy="119062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nvGrpSpPr>
          <p:cNvPr id="3" name="Group 22"/>
          <p:cNvGrpSpPr>
            <a:grpSpLocks/>
          </p:cNvGrpSpPr>
          <p:nvPr/>
        </p:nvGrpSpPr>
        <p:grpSpPr bwMode="auto">
          <a:xfrm>
            <a:off x="1676400" y="5257800"/>
            <a:ext cx="371475" cy="190500"/>
            <a:chOff x="1056" y="3312"/>
            <a:chExt cx="234" cy="120"/>
          </a:xfrm>
        </p:grpSpPr>
        <p:sp>
          <p:nvSpPr>
            <p:cNvPr id="46097" name="Freeform 20"/>
            <p:cNvSpPr>
              <a:spLocks/>
            </p:cNvSpPr>
            <p:nvPr/>
          </p:nvSpPr>
          <p:spPr bwMode="auto">
            <a:xfrm>
              <a:off x="1056" y="3395"/>
              <a:ext cx="69" cy="37"/>
            </a:xfrm>
            <a:custGeom>
              <a:avLst/>
              <a:gdLst>
                <a:gd name="T0" fmla="*/ 0 w 69"/>
                <a:gd name="T1" fmla="*/ 13 h 37"/>
                <a:gd name="T2" fmla="*/ 48 w 69"/>
                <a:gd name="T3" fmla="*/ 4 h 37"/>
                <a:gd name="T4" fmla="*/ 69 w 69"/>
                <a:gd name="T5" fmla="*/ 37 h 37"/>
                <a:gd name="T6" fmla="*/ 0 60000 65536"/>
                <a:gd name="T7" fmla="*/ 0 60000 65536"/>
                <a:gd name="T8" fmla="*/ 0 60000 65536"/>
                <a:gd name="T9" fmla="*/ 0 w 69"/>
                <a:gd name="T10" fmla="*/ 0 h 37"/>
                <a:gd name="T11" fmla="*/ 69 w 69"/>
                <a:gd name="T12" fmla="*/ 37 h 37"/>
              </a:gdLst>
              <a:ahLst/>
              <a:cxnLst>
                <a:cxn ang="T6">
                  <a:pos x="T0" y="T1"/>
                </a:cxn>
                <a:cxn ang="T7">
                  <a:pos x="T2" y="T3"/>
                </a:cxn>
                <a:cxn ang="T8">
                  <a:pos x="T4" y="T5"/>
                </a:cxn>
              </a:cxnLst>
              <a:rect l="T9" t="T10" r="T11" b="T12"/>
              <a:pathLst>
                <a:path w="69" h="37">
                  <a:moveTo>
                    <a:pt x="0" y="13"/>
                  </a:moveTo>
                  <a:cubicBezTo>
                    <a:pt x="18" y="6"/>
                    <a:pt x="37" y="0"/>
                    <a:pt x="48" y="4"/>
                  </a:cubicBezTo>
                  <a:cubicBezTo>
                    <a:pt x="59" y="8"/>
                    <a:pt x="64" y="22"/>
                    <a:pt x="69" y="37"/>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p>
              <a:endParaRPr lang="en-US"/>
            </a:p>
          </p:txBody>
        </p:sp>
        <p:sp>
          <p:nvSpPr>
            <p:cNvPr id="46098" name="Freeform 21"/>
            <p:cNvSpPr>
              <a:spLocks/>
            </p:cNvSpPr>
            <p:nvPr/>
          </p:nvSpPr>
          <p:spPr bwMode="auto">
            <a:xfrm>
              <a:off x="1134" y="3312"/>
              <a:ext cx="156" cy="105"/>
            </a:xfrm>
            <a:custGeom>
              <a:avLst/>
              <a:gdLst>
                <a:gd name="T0" fmla="*/ 18 w 156"/>
                <a:gd name="T1" fmla="*/ 0 h 105"/>
                <a:gd name="T2" fmla="*/ 0 w 156"/>
                <a:gd name="T3" fmla="*/ 21 h 105"/>
                <a:gd name="T4" fmla="*/ 66 w 156"/>
                <a:gd name="T5" fmla="*/ 15 h 105"/>
                <a:gd name="T6" fmla="*/ 135 w 156"/>
                <a:gd name="T7" fmla="*/ 39 h 105"/>
                <a:gd name="T8" fmla="*/ 156 w 156"/>
                <a:gd name="T9" fmla="*/ 105 h 105"/>
                <a:gd name="T10" fmla="*/ 0 60000 65536"/>
                <a:gd name="T11" fmla="*/ 0 60000 65536"/>
                <a:gd name="T12" fmla="*/ 0 60000 65536"/>
                <a:gd name="T13" fmla="*/ 0 60000 65536"/>
                <a:gd name="T14" fmla="*/ 0 60000 65536"/>
                <a:gd name="T15" fmla="*/ 0 w 156"/>
                <a:gd name="T16" fmla="*/ 0 h 105"/>
                <a:gd name="T17" fmla="*/ 156 w 156"/>
                <a:gd name="T18" fmla="*/ 105 h 105"/>
              </a:gdLst>
              <a:ahLst/>
              <a:cxnLst>
                <a:cxn ang="T10">
                  <a:pos x="T0" y="T1"/>
                </a:cxn>
                <a:cxn ang="T11">
                  <a:pos x="T2" y="T3"/>
                </a:cxn>
                <a:cxn ang="T12">
                  <a:pos x="T4" y="T5"/>
                </a:cxn>
                <a:cxn ang="T13">
                  <a:pos x="T6" y="T7"/>
                </a:cxn>
                <a:cxn ang="T14">
                  <a:pos x="T8" y="T9"/>
                </a:cxn>
              </a:cxnLst>
              <a:rect l="T15" t="T16" r="T17" b="T18"/>
              <a:pathLst>
                <a:path w="156" h="105">
                  <a:moveTo>
                    <a:pt x="18" y="0"/>
                  </a:moveTo>
                  <a:lnTo>
                    <a:pt x="0" y="21"/>
                  </a:lnTo>
                  <a:cubicBezTo>
                    <a:pt x="8" y="24"/>
                    <a:pt x="44" y="12"/>
                    <a:pt x="66" y="15"/>
                  </a:cubicBezTo>
                  <a:cubicBezTo>
                    <a:pt x="88" y="18"/>
                    <a:pt x="120" y="24"/>
                    <a:pt x="135" y="39"/>
                  </a:cubicBezTo>
                  <a:cubicBezTo>
                    <a:pt x="150" y="54"/>
                    <a:pt x="153" y="79"/>
                    <a:pt x="156" y="105"/>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p>
              <a:endParaRPr lang="en-US"/>
            </a:p>
          </p:txBody>
        </p:sp>
      </p:grpSp>
      <p:sp>
        <p:nvSpPr>
          <p:cNvPr id="104471" name="Line 23"/>
          <p:cNvSpPr>
            <a:spLocks noChangeShapeType="1"/>
          </p:cNvSpPr>
          <p:nvPr/>
        </p:nvSpPr>
        <p:spPr bwMode="auto">
          <a:xfrm flipV="1">
            <a:off x="901700" y="5122863"/>
            <a:ext cx="1052513" cy="1190625"/>
          </a:xfrm>
          <a:prstGeom prst="line">
            <a:avLst/>
          </a:prstGeom>
          <a:noFill/>
          <a:ln w="12700">
            <a:solidFill>
              <a:srgbClr val="00B0F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Tree>
    <p:extLst>
      <p:ext uri="{BB962C8B-B14F-4D97-AF65-F5344CB8AC3E}">
        <p14:creationId xmlns:p14="http://schemas.microsoft.com/office/powerpoint/2010/main" val="36479521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446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446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446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44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3" grpId="0" animBg="1"/>
      <p:bldP spid="104464" grpId="0" animBg="1"/>
      <p:bldP spid="104467" grpId="0" animBg="1"/>
      <p:bldP spid="104471"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3 Nearest Neighbor Comparison</a:t>
            </a:r>
          </a:p>
        </p:txBody>
      </p:sp>
      <p:sp>
        <p:nvSpPr>
          <p:cNvPr id="47108" name="Rectangle 26"/>
          <p:cNvSpPr>
            <a:spLocks noGrp="1" noChangeArrowheads="1"/>
          </p:cNvSpPr>
          <p:nvPr>
            <p:ph type="body" idx="1"/>
          </p:nvPr>
        </p:nvSpPr>
        <p:spPr>
          <a:xfrm>
            <a:off x="628650" y="1595535"/>
            <a:ext cx="7886700" cy="4581428"/>
          </a:xfrm>
        </p:spPr>
        <p:txBody>
          <a:bodyPr/>
          <a:lstStyle/>
          <a:p>
            <a:pPr eaLnBrk="1" hangingPunct="1"/>
            <a:r>
              <a:rPr lang="en-US" altLang="en-US" dirty="0" smtClean="0">
                <a:ea typeface="ＭＳ Ｐゴシック" panose="020B0600070205080204" pitchFamily="34" charset="-128"/>
              </a:rPr>
              <a:t>Nearest Neighbor tends to handle polymorphic categories better. </a:t>
            </a:r>
          </a:p>
          <a:p>
            <a:pPr lvl="1"/>
            <a:r>
              <a:rPr lang="en-US" altLang="en-US" dirty="0" smtClean="0">
                <a:ea typeface="ＭＳ Ｐゴシック" panose="020B0600070205080204" pitchFamily="34" charset="-128"/>
              </a:rPr>
              <a:t>This will assign </a:t>
            </a:r>
            <a:r>
              <a:rPr lang="en-US" altLang="en-US" i="1" dirty="0" smtClean="0">
                <a:ea typeface="ＭＳ Ｐゴシック" panose="020B0600070205080204" pitchFamily="34" charset="-128"/>
              </a:rPr>
              <a:t>black</a:t>
            </a:r>
            <a:r>
              <a:rPr lang="en-US" altLang="en-US" dirty="0" smtClean="0">
                <a:ea typeface="ＭＳ Ｐゴシック" panose="020B0600070205080204" pitchFamily="34" charset="-128"/>
              </a:rPr>
              <a:t> to the document category because 2 closest neighbors among 3 Nearest Neighbors are in black category. </a:t>
            </a:r>
          </a:p>
        </p:txBody>
      </p:sp>
      <p:grpSp>
        <p:nvGrpSpPr>
          <p:cNvPr id="47109" name="Group 3"/>
          <p:cNvGrpSpPr>
            <a:grpSpLocks/>
          </p:cNvGrpSpPr>
          <p:nvPr/>
        </p:nvGrpSpPr>
        <p:grpSpPr bwMode="auto">
          <a:xfrm>
            <a:off x="990600" y="2362200"/>
            <a:ext cx="7353300" cy="4046538"/>
            <a:chOff x="623" y="1104"/>
            <a:chExt cx="4632" cy="2549"/>
          </a:xfrm>
        </p:grpSpPr>
        <p:sp>
          <p:nvSpPr>
            <p:cNvPr id="47122" name="Line 4"/>
            <p:cNvSpPr>
              <a:spLocks noChangeShapeType="1"/>
            </p:cNvSpPr>
            <p:nvPr/>
          </p:nvSpPr>
          <p:spPr bwMode="auto">
            <a:xfrm flipV="1">
              <a:off x="624" y="1104"/>
              <a:ext cx="0" cy="25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7123" name="Line 5"/>
            <p:cNvSpPr>
              <a:spLocks noChangeShapeType="1"/>
            </p:cNvSpPr>
            <p:nvPr/>
          </p:nvSpPr>
          <p:spPr bwMode="auto">
            <a:xfrm>
              <a:off x="623" y="3653"/>
              <a:ext cx="46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sp>
        <p:nvSpPr>
          <p:cNvPr id="47110" name="Line 6"/>
          <p:cNvSpPr>
            <a:spLocks noChangeShapeType="1"/>
          </p:cNvSpPr>
          <p:nvPr/>
        </p:nvSpPr>
        <p:spPr bwMode="auto">
          <a:xfrm flipV="1">
            <a:off x="977900" y="4843463"/>
            <a:ext cx="414338" cy="1552575"/>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7111" name="Line 7"/>
          <p:cNvSpPr>
            <a:spLocks noChangeShapeType="1"/>
          </p:cNvSpPr>
          <p:nvPr/>
        </p:nvSpPr>
        <p:spPr bwMode="auto">
          <a:xfrm flipV="1">
            <a:off x="977900" y="5194300"/>
            <a:ext cx="565150" cy="120173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7112" name="Line 8"/>
          <p:cNvSpPr>
            <a:spLocks noChangeShapeType="1"/>
          </p:cNvSpPr>
          <p:nvPr/>
        </p:nvSpPr>
        <p:spPr bwMode="auto">
          <a:xfrm flipV="1">
            <a:off x="990600" y="5581650"/>
            <a:ext cx="588963" cy="827088"/>
          </a:xfrm>
          <a:prstGeom prst="line">
            <a:avLst/>
          </a:prstGeom>
          <a:noFill/>
          <a:ln w="12700">
            <a:solidFill>
              <a:schemeClr val="tx2"/>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7113" name="Line 9"/>
          <p:cNvSpPr>
            <a:spLocks noChangeShapeType="1"/>
          </p:cNvSpPr>
          <p:nvPr/>
        </p:nvSpPr>
        <p:spPr bwMode="auto">
          <a:xfrm flipV="1">
            <a:off x="977900" y="5562600"/>
            <a:ext cx="1309688" cy="846138"/>
          </a:xfrm>
          <a:prstGeom prst="line">
            <a:avLst/>
          </a:prstGeom>
          <a:noFill/>
          <a:ln w="12700">
            <a:solidFill>
              <a:schemeClr val="tx2"/>
            </a:solidFill>
            <a:round/>
            <a:headEnd/>
            <a:tailEnd type="triangle" w="med" len="med"/>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
        <p:nvSpPr>
          <p:cNvPr id="47114" name="Line 10"/>
          <p:cNvSpPr>
            <a:spLocks noChangeShapeType="1"/>
          </p:cNvSpPr>
          <p:nvPr/>
        </p:nvSpPr>
        <p:spPr bwMode="auto">
          <a:xfrm flipV="1">
            <a:off x="977900" y="5819775"/>
            <a:ext cx="1290638" cy="588963"/>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47115" name="Line 11"/>
          <p:cNvSpPr>
            <a:spLocks noChangeShapeType="1"/>
          </p:cNvSpPr>
          <p:nvPr/>
        </p:nvSpPr>
        <p:spPr bwMode="auto">
          <a:xfrm flipV="1">
            <a:off x="977900" y="6108700"/>
            <a:ext cx="1616075" cy="287338"/>
          </a:xfrm>
          <a:prstGeom prst="line">
            <a:avLst/>
          </a:prstGeom>
          <a:noFill/>
          <a:ln w="127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05484" name="Line 12"/>
          <p:cNvSpPr>
            <a:spLocks noChangeShapeType="1"/>
          </p:cNvSpPr>
          <p:nvPr/>
        </p:nvSpPr>
        <p:spPr bwMode="auto">
          <a:xfrm flipV="1">
            <a:off x="992188" y="5181600"/>
            <a:ext cx="1052512" cy="119062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sp>
        <p:nvSpPr>
          <p:cNvPr id="105485" name="Line 13"/>
          <p:cNvSpPr>
            <a:spLocks noChangeShapeType="1"/>
          </p:cNvSpPr>
          <p:nvPr/>
        </p:nvSpPr>
        <p:spPr bwMode="auto">
          <a:xfrm flipV="1">
            <a:off x="992188" y="5181600"/>
            <a:ext cx="1052512" cy="1190625"/>
          </a:xfrm>
          <a:prstGeom prst="line">
            <a:avLst/>
          </a:prstGeom>
          <a:noFill/>
          <a:ln w="12700">
            <a:solidFill>
              <a:srgbClr val="00B0F0"/>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spAutoFit/>
          </a:bodyPr>
          <a:lstStyle/>
          <a:p>
            <a:endParaRPr lang="en-US"/>
          </a:p>
        </p:txBody>
      </p:sp>
      <p:grpSp>
        <p:nvGrpSpPr>
          <p:cNvPr id="3" name="Group 25"/>
          <p:cNvGrpSpPr>
            <a:grpSpLocks/>
          </p:cNvGrpSpPr>
          <p:nvPr/>
        </p:nvGrpSpPr>
        <p:grpSpPr bwMode="auto">
          <a:xfrm>
            <a:off x="1406525" y="5432425"/>
            <a:ext cx="376238" cy="458788"/>
            <a:chOff x="885" y="3038"/>
            <a:chExt cx="237" cy="289"/>
          </a:xfrm>
        </p:grpSpPr>
        <p:sp>
          <p:nvSpPr>
            <p:cNvPr id="47119" name="Freeform 18"/>
            <p:cNvSpPr>
              <a:spLocks/>
            </p:cNvSpPr>
            <p:nvPr/>
          </p:nvSpPr>
          <p:spPr bwMode="auto">
            <a:xfrm>
              <a:off x="912" y="3239"/>
              <a:ext cx="33" cy="22"/>
            </a:xfrm>
            <a:custGeom>
              <a:avLst/>
              <a:gdLst>
                <a:gd name="T0" fmla="*/ 0 w 33"/>
                <a:gd name="T1" fmla="*/ 16 h 22"/>
                <a:gd name="T2" fmla="*/ 18 w 33"/>
                <a:gd name="T3" fmla="*/ 1 h 22"/>
                <a:gd name="T4" fmla="*/ 33 w 33"/>
                <a:gd name="T5" fmla="*/ 22 h 22"/>
                <a:gd name="T6" fmla="*/ 0 60000 65536"/>
                <a:gd name="T7" fmla="*/ 0 60000 65536"/>
                <a:gd name="T8" fmla="*/ 0 60000 65536"/>
                <a:gd name="T9" fmla="*/ 0 w 33"/>
                <a:gd name="T10" fmla="*/ 0 h 22"/>
                <a:gd name="T11" fmla="*/ 33 w 33"/>
                <a:gd name="T12" fmla="*/ 22 h 22"/>
              </a:gdLst>
              <a:ahLst/>
              <a:cxnLst>
                <a:cxn ang="T6">
                  <a:pos x="T0" y="T1"/>
                </a:cxn>
                <a:cxn ang="T7">
                  <a:pos x="T2" y="T3"/>
                </a:cxn>
                <a:cxn ang="T8">
                  <a:pos x="T4" y="T5"/>
                </a:cxn>
              </a:cxnLst>
              <a:rect l="T9" t="T10" r="T11" b="T12"/>
              <a:pathLst>
                <a:path w="33" h="22">
                  <a:moveTo>
                    <a:pt x="0" y="16"/>
                  </a:moveTo>
                  <a:cubicBezTo>
                    <a:pt x="6" y="8"/>
                    <a:pt x="13" y="0"/>
                    <a:pt x="18" y="1"/>
                  </a:cubicBezTo>
                  <a:cubicBezTo>
                    <a:pt x="23" y="2"/>
                    <a:pt x="28" y="12"/>
                    <a:pt x="33" y="22"/>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spAutoFit/>
            </a:bodyPr>
            <a:lstStyle/>
            <a:p>
              <a:endParaRPr lang="en-US"/>
            </a:p>
          </p:txBody>
        </p:sp>
        <p:sp>
          <p:nvSpPr>
            <p:cNvPr id="47120" name="Freeform 22"/>
            <p:cNvSpPr>
              <a:spLocks/>
            </p:cNvSpPr>
            <p:nvPr/>
          </p:nvSpPr>
          <p:spPr bwMode="auto">
            <a:xfrm>
              <a:off x="981" y="3219"/>
              <a:ext cx="141" cy="108"/>
            </a:xfrm>
            <a:custGeom>
              <a:avLst/>
              <a:gdLst>
                <a:gd name="T0" fmla="*/ 0 w 162"/>
                <a:gd name="T1" fmla="*/ 3 h 114"/>
                <a:gd name="T2" fmla="*/ 18 w 162"/>
                <a:gd name="T3" fmla="*/ 6 h 114"/>
                <a:gd name="T4" fmla="*/ 75 w 162"/>
                <a:gd name="T5" fmla="*/ 3 h 114"/>
                <a:gd name="T6" fmla="*/ 97 w 162"/>
                <a:gd name="T7" fmla="*/ 22 h 114"/>
                <a:gd name="T8" fmla="*/ 116 w 162"/>
                <a:gd name="T9" fmla="*/ 57 h 114"/>
                <a:gd name="T10" fmla="*/ 123 w 162"/>
                <a:gd name="T11" fmla="*/ 102 h 114"/>
                <a:gd name="T12" fmla="*/ 0 60000 65536"/>
                <a:gd name="T13" fmla="*/ 0 60000 65536"/>
                <a:gd name="T14" fmla="*/ 0 60000 65536"/>
                <a:gd name="T15" fmla="*/ 0 60000 65536"/>
                <a:gd name="T16" fmla="*/ 0 60000 65536"/>
                <a:gd name="T17" fmla="*/ 0 60000 65536"/>
                <a:gd name="T18" fmla="*/ 0 w 162"/>
                <a:gd name="T19" fmla="*/ 0 h 114"/>
                <a:gd name="T20" fmla="*/ 162 w 162"/>
                <a:gd name="T21" fmla="*/ 114 h 114"/>
              </a:gdLst>
              <a:ahLst/>
              <a:cxnLst>
                <a:cxn ang="T12">
                  <a:pos x="T0" y="T1"/>
                </a:cxn>
                <a:cxn ang="T13">
                  <a:pos x="T2" y="T3"/>
                </a:cxn>
                <a:cxn ang="T14">
                  <a:pos x="T4" y="T5"/>
                </a:cxn>
                <a:cxn ang="T15">
                  <a:pos x="T6" y="T7"/>
                </a:cxn>
                <a:cxn ang="T16">
                  <a:pos x="T8" y="T9"/>
                </a:cxn>
                <a:cxn ang="T17">
                  <a:pos x="T10" y="T11"/>
                </a:cxn>
              </a:cxnLst>
              <a:rect l="T18" t="T19" r="T20" b="T21"/>
              <a:pathLst>
                <a:path w="162" h="114">
                  <a:moveTo>
                    <a:pt x="0" y="3"/>
                  </a:moveTo>
                  <a:lnTo>
                    <a:pt x="24" y="6"/>
                  </a:lnTo>
                  <a:cubicBezTo>
                    <a:pt x="40" y="6"/>
                    <a:pt x="82" y="0"/>
                    <a:pt x="99" y="3"/>
                  </a:cubicBezTo>
                  <a:cubicBezTo>
                    <a:pt x="116" y="6"/>
                    <a:pt x="120" y="14"/>
                    <a:pt x="129" y="24"/>
                  </a:cubicBezTo>
                  <a:cubicBezTo>
                    <a:pt x="138" y="34"/>
                    <a:pt x="148" y="48"/>
                    <a:pt x="153" y="63"/>
                  </a:cubicBezTo>
                  <a:cubicBezTo>
                    <a:pt x="158" y="78"/>
                    <a:pt x="160" y="96"/>
                    <a:pt x="162" y="114"/>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en-US"/>
            </a:p>
          </p:txBody>
        </p:sp>
        <p:sp>
          <p:nvSpPr>
            <p:cNvPr id="47121" name="Freeform 24"/>
            <p:cNvSpPr>
              <a:spLocks/>
            </p:cNvSpPr>
            <p:nvPr/>
          </p:nvSpPr>
          <p:spPr bwMode="auto">
            <a:xfrm>
              <a:off x="885" y="3038"/>
              <a:ext cx="174" cy="91"/>
            </a:xfrm>
            <a:custGeom>
              <a:avLst/>
              <a:gdLst>
                <a:gd name="T0" fmla="*/ 0 w 195"/>
                <a:gd name="T1" fmla="*/ 34 h 91"/>
                <a:gd name="T2" fmla="*/ 64 w 195"/>
                <a:gd name="T3" fmla="*/ 4 h 91"/>
                <a:gd name="T4" fmla="*/ 112 w 195"/>
                <a:gd name="T5" fmla="*/ 7 h 91"/>
                <a:gd name="T6" fmla="*/ 144 w 195"/>
                <a:gd name="T7" fmla="*/ 34 h 91"/>
                <a:gd name="T8" fmla="*/ 155 w 195"/>
                <a:gd name="T9" fmla="*/ 91 h 91"/>
                <a:gd name="T10" fmla="*/ 0 60000 65536"/>
                <a:gd name="T11" fmla="*/ 0 60000 65536"/>
                <a:gd name="T12" fmla="*/ 0 60000 65536"/>
                <a:gd name="T13" fmla="*/ 0 60000 65536"/>
                <a:gd name="T14" fmla="*/ 0 60000 65536"/>
                <a:gd name="T15" fmla="*/ 0 w 195"/>
                <a:gd name="T16" fmla="*/ 0 h 91"/>
                <a:gd name="T17" fmla="*/ 195 w 195"/>
                <a:gd name="T18" fmla="*/ 91 h 91"/>
              </a:gdLst>
              <a:ahLst/>
              <a:cxnLst>
                <a:cxn ang="T10">
                  <a:pos x="T0" y="T1"/>
                </a:cxn>
                <a:cxn ang="T11">
                  <a:pos x="T2" y="T3"/>
                </a:cxn>
                <a:cxn ang="T12">
                  <a:pos x="T4" y="T5"/>
                </a:cxn>
                <a:cxn ang="T13">
                  <a:pos x="T6" y="T7"/>
                </a:cxn>
                <a:cxn ang="T14">
                  <a:pos x="T8" y="T9"/>
                </a:cxn>
              </a:cxnLst>
              <a:rect l="T15" t="T16" r="T17" b="T18"/>
              <a:pathLst>
                <a:path w="195" h="91">
                  <a:moveTo>
                    <a:pt x="0" y="34"/>
                  </a:moveTo>
                  <a:cubicBezTo>
                    <a:pt x="29" y="21"/>
                    <a:pt x="58" y="8"/>
                    <a:pt x="81" y="4"/>
                  </a:cubicBezTo>
                  <a:cubicBezTo>
                    <a:pt x="104" y="0"/>
                    <a:pt x="125" y="2"/>
                    <a:pt x="141" y="7"/>
                  </a:cubicBezTo>
                  <a:cubicBezTo>
                    <a:pt x="157" y="12"/>
                    <a:pt x="171" y="20"/>
                    <a:pt x="180" y="34"/>
                  </a:cubicBezTo>
                  <a:cubicBezTo>
                    <a:pt x="189" y="48"/>
                    <a:pt x="192" y="69"/>
                    <a:pt x="195" y="91"/>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p>
              <a:endParaRPr lang="en-US"/>
            </a:p>
          </p:txBody>
        </p:sp>
      </p:grpSp>
    </p:spTree>
    <p:extLst>
      <p:ext uri="{BB962C8B-B14F-4D97-AF65-F5344CB8AC3E}">
        <p14:creationId xmlns:p14="http://schemas.microsoft.com/office/powerpoint/2010/main" val="1685707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548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54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84" grpId="0" animBg="1"/>
      <p:bldP spid="10548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descr="Large confetti"/>
          <p:cNvSpPr>
            <a:spLocks noGrp="1" noChangeArrowheads="1"/>
          </p:cNvSpPr>
          <p:nvPr>
            <p:ph type="title"/>
          </p:nvPr>
        </p:nvSpPr>
        <p:spPr>
          <a:xfrm>
            <a:off x="460699" y="750190"/>
            <a:ext cx="7886700" cy="626999"/>
          </a:xfrm>
        </p:spPr>
        <p:txBody>
          <a:bodyPr>
            <a:normAutofit/>
          </a:bodyPr>
          <a:lstStyle/>
          <a:p>
            <a:r>
              <a:rPr lang="en-US" altLang="en-US" sz="3600" dirty="0"/>
              <a:t>Observations</a:t>
            </a:r>
          </a:p>
        </p:txBody>
      </p:sp>
      <p:sp>
        <p:nvSpPr>
          <p:cNvPr id="15363" name="Rectangle 3"/>
          <p:cNvSpPr>
            <a:spLocks noGrp="1" noChangeArrowheads="1"/>
          </p:cNvSpPr>
          <p:nvPr>
            <p:ph type="body" idx="1"/>
          </p:nvPr>
        </p:nvSpPr>
        <p:spPr/>
        <p:txBody>
          <a:bodyPr/>
          <a:lstStyle/>
          <a:p>
            <a:pPr>
              <a:lnSpc>
                <a:spcPct val="90000"/>
              </a:lnSpc>
            </a:pPr>
            <a:r>
              <a:rPr lang="en-US" altLang="en-US" sz="2800" dirty="0"/>
              <a:t>Broad indexing &amp; speedy search alone are not enough.</a:t>
            </a:r>
            <a:br>
              <a:rPr lang="en-US" altLang="en-US" sz="2800" dirty="0"/>
            </a:br>
            <a:endParaRPr lang="en-US" altLang="en-US" sz="2800" dirty="0"/>
          </a:p>
          <a:p>
            <a:pPr>
              <a:lnSpc>
                <a:spcPct val="90000"/>
              </a:lnSpc>
            </a:pPr>
            <a:r>
              <a:rPr lang="en-US" altLang="en-US" sz="2800" dirty="0"/>
              <a:t>Organizational view of data is critical for effective retrieval.</a:t>
            </a:r>
            <a:br>
              <a:rPr lang="en-US" altLang="en-US" sz="2800" dirty="0"/>
            </a:br>
            <a:endParaRPr lang="en-US" altLang="en-US" sz="2800" dirty="0"/>
          </a:p>
          <a:p>
            <a:pPr>
              <a:lnSpc>
                <a:spcPct val="90000"/>
              </a:lnSpc>
            </a:pPr>
            <a:r>
              <a:rPr lang="en-US" altLang="en-US" sz="2800" dirty="0"/>
              <a:t>Categorized data are easy for user to browse.</a:t>
            </a:r>
            <a:br>
              <a:rPr lang="en-US" altLang="en-US" sz="2800" dirty="0"/>
            </a:br>
            <a:endParaRPr lang="en-US" altLang="en-US" sz="2800" dirty="0"/>
          </a:p>
          <a:p>
            <a:pPr>
              <a:lnSpc>
                <a:spcPct val="90000"/>
              </a:lnSpc>
            </a:pPr>
            <a:r>
              <a:rPr lang="en-US" altLang="en-US" sz="2800" dirty="0"/>
              <a:t>Category taxonomies become most central in well-known web </a:t>
            </a:r>
            <a:r>
              <a:rPr lang="en-US" altLang="en-US" sz="2800" dirty="0" smtClean="0"/>
              <a:t>sites.</a:t>
            </a:r>
            <a:endParaRPr lang="en-US" altLang="en-US" sz="2800" dirty="0"/>
          </a:p>
        </p:txBody>
      </p:sp>
    </p:spTree>
    <p:extLst>
      <p:ext uri="{BB962C8B-B14F-4D97-AF65-F5344CB8AC3E}">
        <p14:creationId xmlns:p14="http://schemas.microsoft.com/office/powerpoint/2010/main" val="1495569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a:xfrm>
            <a:off x="470029" y="778182"/>
            <a:ext cx="7886700" cy="608338"/>
          </a:xfrm>
        </p:spPr>
        <p:txBody>
          <a:bodyPr/>
          <a:lstStyle/>
          <a:p>
            <a:r>
              <a:rPr lang="en-US" altLang="en-US" dirty="0" smtClean="0"/>
              <a:t>Nearest Neighbor with Inverted Index</a:t>
            </a:r>
          </a:p>
        </p:txBody>
      </p:sp>
      <p:sp>
        <p:nvSpPr>
          <p:cNvPr id="40965" name="Rectangle 3"/>
          <p:cNvSpPr>
            <a:spLocks noGrp="1" noChangeArrowheads="1"/>
          </p:cNvSpPr>
          <p:nvPr>
            <p:ph type="body" idx="1"/>
          </p:nvPr>
        </p:nvSpPr>
        <p:spPr/>
        <p:txBody>
          <a:bodyPr/>
          <a:lstStyle/>
          <a:p>
            <a:r>
              <a:rPr lang="en-US" altLang="en-US" dirty="0" smtClean="0"/>
              <a:t>Determining </a:t>
            </a:r>
            <a:r>
              <a:rPr lang="en-US" altLang="en-US" i="1" dirty="0" smtClean="0"/>
              <a:t>k</a:t>
            </a:r>
            <a:r>
              <a:rPr lang="en-US" altLang="en-US" dirty="0" smtClean="0"/>
              <a:t> nearest neighbors is the same as determining the </a:t>
            </a:r>
            <a:r>
              <a:rPr lang="en-US" altLang="en-US" i="1" dirty="0" smtClean="0"/>
              <a:t>k </a:t>
            </a:r>
            <a:r>
              <a:rPr lang="en-US" altLang="en-US" dirty="0" smtClean="0"/>
              <a:t>best retrievals using the test document as a query to a database of training documents.</a:t>
            </a:r>
          </a:p>
          <a:p>
            <a:r>
              <a:rPr lang="en-US" altLang="en-US" dirty="0" smtClean="0"/>
              <a:t>Use standard VSR inverted index methods to find the </a:t>
            </a:r>
            <a:r>
              <a:rPr lang="en-US" altLang="en-US" i="1" dirty="0" smtClean="0"/>
              <a:t>k</a:t>
            </a:r>
            <a:r>
              <a:rPr lang="en-US" altLang="en-US" dirty="0" smtClean="0"/>
              <a:t> nearest neighbors.</a:t>
            </a:r>
          </a:p>
        </p:txBody>
      </p:sp>
    </p:spTree>
    <p:extLst>
      <p:ext uri="{BB962C8B-B14F-4D97-AF65-F5344CB8AC3E}">
        <p14:creationId xmlns:p14="http://schemas.microsoft.com/office/powerpoint/2010/main" val="31182522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ChangeArrowheads="1"/>
          </p:cNvSpPr>
          <p:nvPr>
            <p:ph type="title"/>
          </p:nvPr>
        </p:nvSpPr>
        <p:spPr>
          <a:xfrm>
            <a:off x="470029" y="862158"/>
            <a:ext cx="7886700" cy="552354"/>
          </a:xfrm>
        </p:spPr>
        <p:txBody>
          <a:bodyPr/>
          <a:lstStyle/>
          <a:p>
            <a:pPr eaLnBrk="1" hangingPunct="1"/>
            <a:r>
              <a:rPr lang="en-US" altLang="en-US" dirty="0" smtClean="0">
                <a:ea typeface="ＭＳ Ｐゴシック" panose="020B0600070205080204" pitchFamily="34" charset="-128"/>
              </a:rPr>
              <a:t>Evaluating Categorization</a:t>
            </a:r>
          </a:p>
        </p:txBody>
      </p:sp>
      <p:sp>
        <p:nvSpPr>
          <p:cNvPr id="65540" name="Rectangle 3"/>
          <p:cNvSpPr>
            <a:spLocks noGrp="1" noChangeArrowheads="1"/>
          </p:cNvSpPr>
          <p:nvPr>
            <p:ph type="body" idx="1"/>
          </p:nvPr>
        </p:nvSpPr>
        <p:spPr/>
        <p:txBody>
          <a:bodyPr/>
          <a:lstStyle/>
          <a:p>
            <a:pPr eaLnBrk="1" hangingPunct="1">
              <a:lnSpc>
                <a:spcPct val="90000"/>
              </a:lnSpc>
            </a:pPr>
            <a:r>
              <a:rPr lang="en-US" altLang="en-US" sz="2800" dirty="0" smtClean="0">
                <a:ea typeface="ＭＳ Ｐゴシック" panose="020B0600070205080204" pitchFamily="34" charset="-128"/>
              </a:rPr>
              <a:t>Evaluation must be done on test data that are independent of the training data (usually a disjoint set of instances).</a:t>
            </a:r>
          </a:p>
          <a:p>
            <a:pPr eaLnBrk="1" hangingPunct="1">
              <a:lnSpc>
                <a:spcPct val="90000"/>
              </a:lnSpc>
            </a:pPr>
            <a:r>
              <a:rPr lang="en-US" altLang="en-US" sz="2800" i="1" dirty="0" smtClean="0">
                <a:solidFill>
                  <a:srgbClr val="FF0000"/>
                </a:solidFill>
                <a:ea typeface="ＭＳ Ｐゴシック" panose="020B0600070205080204" pitchFamily="34" charset="-128"/>
              </a:rPr>
              <a:t>Classification accuracy</a:t>
            </a:r>
            <a:r>
              <a:rPr lang="en-US" altLang="en-US" sz="2800" dirty="0" smtClean="0">
                <a:ea typeface="ＭＳ Ｐゴシック" panose="020B0600070205080204" pitchFamily="34" charset="-128"/>
              </a:rPr>
              <a:t>: </a:t>
            </a:r>
            <a:r>
              <a:rPr lang="en-US" altLang="en-US" sz="2800" i="1" dirty="0" err="1" smtClean="0">
                <a:ea typeface="ＭＳ Ｐゴシック" panose="020B0600070205080204" pitchFamily="34" charset="-128"/>
              </a:rPr>
              <a:t>c</a:t>
            </a:r>
            <a:r>
              <a:rPr lang="en-US" altLang="en-US" dirty="0" err="1" smtClean="0">
                <a:ea typeface="ＭＳ Ｐゴシック" panose="020B0600070205080204" pitchFamily="34" charset="-128"/>
              </a:rPr>
              <a:t>/</a:t>
            </a:r>
            <a:r>
              <a:rPr lang="en-US" altLang="en-US" sz="2800" i="1" dirty="0" err="1" smtClean="0">
                <a:ea typeface="ＭＳ Ｐゴシック" panose="020B0600070205080204" pitchFamily="34" charset="-128"/>
              </a:rPr>
              <a:t>n</a:t>
            </a:r>
            <a:r>
              <a:rPr lang="en-US" altLang="en-US" sz="2800" dirty="0" smtClean="0">
                <a:ea typeface="ＭＳ Ｐゴシック" panose="020B0600070205080204" pitchFamily="34" charset="-128"/>
              </a:rPr>
              <a:t> where </a:t>
            </a:r>
            <a:r>
              <a:rPr lang="en-US" altLang="en-US" sz="2800" i="1" dirty="0" smtClean="0">
                <a:ea typeface="ＭＳ Ｐゴシック" panose="020B0600070205080204" pitchFamily="34" charset="-128"/>
              </a:rPr>
              <a:t>n</a:t>
            </a:r>
            <a:r>
              <a:rPr lang="en-US" altLang="en-US" sz="2800" dirty="0" smtClean="0">
                <a:ea typeface="ＭＳ Ｐゴシック" panose="020B0600070205080204" pitchFamily="34" charset="-128"/>
              </a:rPr>
              <a:t> is the total number of test instances and </a:t>
            </a:r>
            <a:r>
              <a:rPr lang="en-US" altLang="en-US" sz="2800" i="1" dirty="0" smtClean="0">
                <a:ea typeface="ＭＳ Ｐゴシック" panose="020B0600070205080204" pitchFamily="34" charset="-128"/>
              </a:rPr>
              <a:t>c</a:t>
            </a:r>
            <a:r>
              <a:rPr lang="en-US" altLang="en-US" sz="2800" dirty="0" smtClean="0">
                <a:ea typeface="ＭＳ Ｐゴシック" panose="020B0600070205080204" pitchFamily="34" charset="-128"/>
              </a:rPr>
              <a:t> is the number of test instances correctly classified by the system.</a:t>
            </a:r>
          </a:p>
          <a:p>
            <a:pPr eaLnBrk="1" hangingPunct="1">
              <a:lnSpc>
                <a:spcPct val="90000"/>
              </a:lnSpc>
            </a:pPr>
            <a:r>
              <a:rPr lang="en-US" altLang="en-US" sz="2800" dirty="0" smtClean="0">
                <a:ea typeface="ＭＳ Ｐゴシック" panose="020B0600070205080204" pitchFamily="34" charset="-128"/>
              </a:rPr>
              <a:t>Results can vary based on sampling error due to different training and test sets.</a:t>
            </a:r>
          </a:p>
          <a:p>
            <a:pPr eaLnBrk="1" hangingPunct="1">
              <a:lnSpc>
                <a:spcPct val="90000"/>
              </a:lnSpc>
            </a:pPr>
            <a:r>
              <a:rPr lang="en-US" altLang="en-US" sz="2800" dirty="0" smtClean="0">
                <a:ea typeface="ＭＳ Ｐゴシック" panose="020B0600070205080204" pitchFamily="34" charset="-128"/>
              </a:rPr>
              <a:t>Average results over multiple training and test sets (splits of the overall data) for the best results.</a:t>
            </a:r>
          </a:p>
        </p:txBody>
      </p:sp>
    </p:spTree>
    <p:extLst>
      <p:ext uri="{BB962C8B-B14F-4D97-AF65-F5344CB8AC3E}">
        <p14:creationId xmlns:p14="http://schemas.microsoft.com/office/powerpoint/2010/main" val="415266786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54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54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554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1026"/>
          <p:cNvSpPr>
            <a:spLocks noGrp="1" noChangeArrowheads="1"/>
          </p:cNvSpPr>
          <p:nvPr>
            <p:ph type="title"/>
          </p:nvPr>
        </p:nvSpPr>
        <p:spPr>
          <a:xfrm>
            <a:off x="488691" y="737119"/>
            <a:ext cx="7886700" cy="692313"/>
          </a:xfrm>
        </p:spPr>
        <p:txBody>
          <a:bodyPr/>
          <a:lstStyle/>
          <a:p>
            <a:pPr eaLnBrk="1" hangingPunct="1"/>
            <a:r>
              <a:rPr lang="en-US" altLang="en-US" i="1" dirty="0" smtClean="0">
                <a:ea typeface="ＭＳ Ｐゴシック" panose="020B0600070205080204" pitchFamily="34" charset="-128"/>
              </a:rPr>
              <a:t>N</a:t>
            </a:r>
            <a:r>
              <a:rPr lang="en-US" altLang="en-US" dirty="0" smtClean="0">
                <a:ea typeface="ＭＳ Ｐゴシック" panose="020B0600070205080204" pitchFamily="34" charset="-128"/>
              </a:rPr>
              <a:t>-Fold Cross-Validation</a:t>
            </a:r>
          </a:p>
        </p:txBody>
      </p:sp>
      <p:sp>
        <p:nvSpPr>
          <p:cNvPr id="66564" name="Rectangle 1027"/>
          <p:cNvSpPr>
            <a:spLocks noGrp="1" noChangeArrowheads="1"/>
          </p:cNvSpPr>
          <p:nvPr>
            <p:ph type="body" idx="1"/>
          </p:nvPr>
        </p:nvSpPr>
        <p:spPr>
          <a:xfrm>
            <a:off x="685800" y="1687059"/>
            <a:ext cx="8001000" cy="4687888"/>
          </a:xfrm>
        </p:spPr>
        <p:txBody>
          <a:bodyPr>
            <a:normAutofit lnSpcReduction="10000"/>
          </a:bodyPr>
          <a:lstStyle/>
          <a:p>
            <a:pPr eaLnBrk="1" hangingPunct="1">
              <a:lnSpc>
                <a:spcPct val="90000"/>
              </a:lnSpc>
            </a:pPr>
            <a:r>
              <a:rPr lang="en-US" altLang="en-US" sz="2800" dirty="0" smtClean="0">
                <a:ea typeface="ＭＳ Ｐゴシック" panose="020B0600070205080204" pitchFamily="34" charset="-128"/>
              </a:rPr>
              <a:t>Ideally, test and training sets are independent on each trial.</a:t>
            </a:r>
          </a:p>
          <a:p>
            <a:pPr lvl="1" eaLnBrk="1" hangingPunct="1">
              <a:lnSpc>
                <a:spcPct val="90000"/>
              </a:lnSpc>
            </a:pPr>
            <a:r>
              <a:rPr lang="en-US" altLang="en-US" sz="2400" dirty="0" smtClean="0">
                <a:ea typeface="ＭＳ Ｐゴシック" panose="020B0600070205080204" pitchFamily="34" charset="-128"/>
              </a:rPr>
              <a:t>But this would require too much labeled data.</a:t>
            </a:r>
          </a:p>
          <a:p>
            <a:pPr eaLnBrk="1" hangingPunct="1">
              <a:lnSpc>
                <a:spcPct val="90000"/>
              </a:lnSpc>
            </a:pPr>
            <a:r>
              <a:rPr lang="en-US" altLang="en-US" sz="2800" dirty="0" smtClean="0">
                <a:ea typeface="ＭＳ Ｐゴシック" panose="020B0600070205080204" pitchFamily="34" charset="-128"/>
              </a:rPr>
              <a:t>Partition data into </a:t>
            </a:r>
            <a:r>
              <a:rPr lang="en-US" altLang="en-US" sz="2800" i="1" dirty="0" smtClean="0">
                <a:ea typeface="ＭＳ Ｐゴシック" panose="020B0600070205080204" pitchFamily="34" charset="-128"/>
              </a:rPr>
              <a:t>N</a:t>
            </a:r>
            <a:r>
              <a:rPr lang="en-US" altLang="en-US" sz="2800" dirty="0" smtClean="0">
                <a:ea typeface="ＭＳ Ｐゴシック" panose="020B0600070205080204" pitchFamily="34" charset="-128"/>
              </a:rPr>
              <a:t> equal-sized disjoint segments.</a:t>
            </a:r>
          </a:p>
          <a:p>
            <a:pPr eaLnBrk="1" hangingPunct="1">
              <a:lnSpc>
                <a:spcPct val="90000"/>
              </a:lnSpc>
            </a:pPr>
            <a:r>
              <a:rPr lang="en-US" altLang="en-US" sz="2800" dirty="0" smtClean="0">
                <a:ea typeface="ＭＳ Ｐゴシック" panose="020B0600070205080204" pitchFamily="34" charset="-128"/>
              </a:rPr>
              <a:t>Run </a:t>
            </a:r>
            <a:r>
              <a:rPr lang="en-US" altLang="en-US" sz="2800" i="1" dirty="0" smtClean="0">
                <a:ea typeface="ＭＳ Ｐゴシック" panose="020B0600070205080204" pitchFamily="34" charset="-128"/>
              </a:rPr>
              <a:t>N</a:t>
            </a:r>
            <a:r>
              <a:rPr lang="en-US" altLang="en-US" sz="2800" dirty="0" smtClean="0">
                <a:ea typeface="ＭＳ Ｐゴシック" panose="020B0600070205080204" pitchFamily="34" charset="-128"/>
              </a:rPr>
              <a:t> trials, each time using a different segment of the data for testing, and training on the remaining </a:t>
            </a:r>
            <a:r>
              <a:rPr lang="en-US" altLang="en-US" sz="2800" i="1" dirty="0" smtClean="0">
                <a:ea typeface="ＭＳ Ｐゴシック" panose="020B0600070205080204" pitchFamily="34" charset="-128"/>
              </a:rPr>
              <a:t>N</a:t>
            </a:r>
            <a:r>
              <a:rPr lang="en-US" altLang="en-US" sz="2800" dirty="0" smtClean="0">
                <a:ea typeface="ＭＳ Ｐゴシック" panose="020B0600070205080204" pitchFamily="34" charset="-128"/>
                <a:sym typeface="Symbol" panose="05050102010706020507" pitchFamily="18" charset="2"/>
              </a:rPr>
              <a:t></a:t>
            </a:r>
            <a:r>
              <a:rPr lang="en-US" altLang="en-US" sz="2800" dirty="0" smtClean="0">
                <a:ea typeface="ＭＳ Ｐゴシック" panose="020B0600070205080204" pitchFamily="34" charset="-128"/>
              </a:rPr>
              <a:t>1 segments.</a:t>
            </a:r>
          </a:p>
          <a:p>
            <a:pPr eaLnBrk="1" hangingPunct="1">
              <a:lnSpc>
                <a:spcPct val="90000"/>
              </a:lnSpc>
            </a:pPr>
            <a:r>
              <a:rPr lang="en-US" altLang="en-US" sz="2800" dirty="0" smtClean="0">
                <a:ea typeface="ＭＳ Ｐゴシック" panose="020B0600070205080204" pitchFamily="34" charset="-128"/>
              </a:rPr>
              <a:t>This way, at least test-sets are independent.</a:t>
            </a:r>
          </a:p>
          <a:p>
            <a:pPr eaLnBrk="1" hangingPunct="1">
              <a:lnSpc>
                <a:spcPct val="90000"/>
              </a:lnSpc>
            </a:pPr>
            <a:r>
              <a:rPr lang="en-US" altLang="en-US" sz="2800" dirty="0" smtClean="0">
                <a:ea typeface="ＭＳ Ｐゴシック" panose="020B0600070205080204" pitchFamily="34" charset="-128"/>
              </a:rPr>
              <a:t>Report average classification accuracy over the </a:t>
            </a:r>
            <a:r>
              <a:rPr lang="en-US" altLang="en-US" sz="2800" i="1" dirty="0" smtClean="0">
                <a:ea typeface="ＭＳ Ｐゴシック" panose="020B0600070205080204" pitchFamily="34" charset="-128"/>
              </a:rPr>
              <a:t>N</a:t>
            </a:r>
            <a:r>
              <a:rPr lang="en-US" altLang="en-US" sz="2800" dirty="0" smtClean="0">
                <a:ea typeface="ＭＳ Ｐゴシック" panose="020B0600070205080204" pitchFamily="34" charset="-128"/>
              </a:rPr>
              <a:t> trials.</a:t>
            </a:r>
          </a:p>
          <a:p>
            <a:pPr eaLnBrk="1" hangingPunct="1">
              <a:lnSpc>
                <a:spcPct val="90000"/>
              </a:lnSpc>
            </a:pPr>
            <a:r>
              <a:rPr lang="en-US" altLang="en-US" sz="2800" dirty="0" smtClean="0">
                <a:ea typeface="ＭＳ Ｐゴシック" panose="020B0600070205080204" pitchFamily="34" charset="-128"/>
              </a:rPr>
              <a:t>Typically, </a:t>
            </a:r>
            <a:r>
              <a:rPr lang="en-US" altLang="en-US" sz="2800" i="1" dirty="0" smtClean="0">
                <a:ea typeface="ＭＳ Ｐゴシック" panose="020B0600070205080204" pitchFamily="34" charset="-128"/>
              </a:rPr>
              <a:t>N</a:t>
            </a:r>
            <a:r>
              <a:rPr lang="en-US" altLang="en-US" sz="2800" dirty="0" smtClean="0">
                <a:ea typeface="ＭＳ Ｐゴシック" panose="020B0600070205080204" pitchFamily="34" charset="-128"/>
              </a:rPr>
              <a:t> = 10.</a:t>
            </a:r>
          </a:p>
        </p:txBody>
      </p:sp>
    </p:spTree>
    <p:extLst>
      <p:ext uri="{BB962C8B-B14F-4D97-AF65-F5344CB8AC3E}">
        <p14:creationId xmlns:p14="http://schemas.microsoft.com/office/powerpoint/2010/main" val="26818611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56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56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656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656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656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ChangeArrowheads="1"/>
          </p:cNvSpPr>
          <p:nvPr>
            <p:ph type="title"/>
          </p:nvPr>
        </p:nvSpPr>
        <p:spPr>
          <a:xfrm>
            <a:off x="470029" y="821094"/>
            <a:ext cx="7886700" cy="626999"/>
          </a:xfrm>
        </p:spPr>
        <p:txBody>
          <a:bodyPr/>
          <a:lstStyle/>
          <a:p>
            <a:pPr eaLnBrk="1" hangingPunct="1"/>
            <a:r>
              <a:rPr lang="en-US" altLang="en-US" dirty="0" smtClean="0">
                <a:ea typeface="ＭＳ Ｐゴシック" panose="020B0600070205080204" pitchFamily="34" charset="-128"/>
              </a:rPr>
              <a:t>Learning Curves</a:t>
            </a:r>
          </a:p>
        </p:txBody>
      </p:sp>
      <p:sp>
        <p:nvSpPr>
          <p:cNvPr id="67588" name="Rectangle 3"/>
          <p:cNvSpPr>
            <a:spLocks noGrp="1" noChangeArrowheads="1"/>
          </p:cNvSpPr>
          <p:nvPr>
            <p:ph type="body" idx="1"/>
          </p:nvPr>
        </p:nvSpPr>
        <p:spPr/>
        <p:txBody>
          <a:bodyPr/>
          <a:lstStyle/>
          <a:p>
            <a:pPr eaLnBrk="1" hangingPunct="1"/>
            <a:r>
              <a:rPr lang="en-US" altLang="en-US" dirty="0" smtClean="0">
                <a:ea typeface="ＭＳ Ｐゴシック" panose="020B0600070205080204" pitchFamily="34" charset="-128"/>
              </a:rPr>
              <a:t>In practice, labeled data is usually rare and expensive.</a:t>
            </a:r>
          </a:p>
          <a:p>
            <a:pPr eaLnBrk="1" hangingPunct="1"/>
            <a:r>
              <a:rPr lang="en-US" altLang="en-US" dirty="0" smtClean="0">
                <a:ea typeface="ＭＳ Ｐゴシック" panose="020B0600070205080204" pitchFamily="34" charset="-128"/>
              </a:rPr>
              <a:t>Would like to know how performance varies with the number of training instances.</a:t>
            </a:r>
          </a:p>
          <a:p>
            <a:pPr eaLnBrk="1" hangingPunct="1"/>
            <a:r>
              <a:rPr lang="en-US" altLang="en-US" i="1" dirty="0" smtClean="0">
                <a:ea typeface="ＭＳ Ｐゴシック" panose="020B0600070205080204" pitchFamily="34" charset="-128"/>
              </a:rPr>
              <a:t>Learning curves</a:t>
            </a:r>
            <a:r>
              <a:rPr lang="en-US" altLang="en-US" dirty="0" smtClean="0">
                <a:ea typeface="ＭＳ Ｐゴシック" panose="020B0600070205080204" pitchFamily="34" charset="-128"/>
              </a:rPr>
              <a:t> plot classification accuracy on independent test data (</a:t>
            </a:r>
            <a:r>
              <a:rPr lang="en-US" altLang="en-US" i="1" dirty="0" smtClean="0">
                <a:ea typeface="ＭＳ Ｐゴシック" panose="020B0600070205080204" pitchFamily="34" charset="-128"/>
              </a:rPr>
              <a:t>Y</a:t>
            </a:r>
            <a:r>
              <a:rPr lang="en-US" altLang="en-US" dirty="0" smtClean="0">
                <a:ea typeface="ＭＳ Ｐゴシック" panose="020B0600070205080204" pitchFamily="34" charset="-128"/>
              </a:rPr>
              <a:t> axis) versus number of training examples (</a:t>
            </a:r>
            <a:r>
              <a:rPr lang="en-US" altLang="en-US" i="1" dirty="0" smtClean="0">
                <a:ea typeface="ＭＳ Ｐゴシック" panose="020B0600070205080204" pitchFamily="34" charset="-128"/>
              </a:rPr>
              <a:t>X</a:t>
            </a:r>
            <a:r>
              <a:rPr lang="en-US" altLang="en-US" dirty="0" smtClean="0">
                <a:ea typeface="ＭＳ Ｐゴシック" panose="020B0600070205080204" pitchFamily="34" charset="-128"/>
              </a:rPr>
              <a:t> axis).</a:t>
            </a:r>
          </a:p>
        </p:txBody>
      </p:sp>
    </p:spTree>
    <p:extLst>
      <p:ext uri="{BB962C8B-B14F-4D97-AF65-F5344CB8AC3E}">
        <p14:creationId xmlns:p14="http://schemas.microsoft.com/office/powerpoint/2010/main" val="16130107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58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58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p:cNvSpPr>
            <a:spLocks noGrp="1" noChangeArrowheads="1"/>
          </p:cNvSpPr>
          <p:nvPr>
            <p:ph type="title"/>
          </p:nvPr>
        </p:nvSpPr>
        <p:spPr/>
        <p:txBody>
          <a:bodyPr/>
          <a:lstStyle/>
          <a:p>
            <a:pPr eaLnBrk="1" hangingPunct="1"/>
            <a:r>
              <a:rPr lang="en-US" altLang="en-US" i="1" smtClean="0">
                <a:ea typeface="ＭＳ Ｐゴシック" panose="020B0600070205080204" pitchFamily="34" charset="-128"/>
              </a:rPr>
              <a:t>N</a:t>
            </a:r>
            <a:r>
              <a:rPr lang="en-US" altLang="en-US" smtClean="0">
                <a:ea typeface="ＭＳ Ｐゴシック" panose="020B0600070205080204" pitchFamily="34" charset="-128"/>
              </a:rPr>
              <a:t>-Fold Learning Curves</a:t>
            </a:r>
          </a:p>
        </p:txBody>
      </p:sp>
      <p:sp>
        <p:nvSpPr>
          <p:cNvPr id="68612" name="Rectangle 3"/>
          <p:cNvSpPr>
            <a:spLocks noGrp="1" noChangeArrowheads="1"/>
          </p:cNvSpPr>
          <p:nvPr>
            <p:ph type="body" idx="1"/>
          </p:nvPr>
        </p:nvSpPr>
        <p:spPr/>
        <p:txBody>
          <a:bodyPr/>
          <a:lstStyle/>
          <a:p>
            <a:pPr eaLnBrk="1" hangingPunct="1"/>
            <a:r>
              <a:rPr lang="en-US" altLang="en-US" smtClean="0">
                <a:ea typeface="ＭＳ Ｐゴシック" panose="020B0600070205080204" pitchFamily="34" charset="-128"/>
              </a:rPr>
              <a:t>Want learning curves averaged over multiple trials.</a:t>
            </a:r>
          </a:p>
          <a:p>
            <a:pPr eaLnBrk="1" hangingPunct="1"/>
            <a:r>
              <a:rPr lang="en-US" altLang="en-US" smtClean="0">
                <a:ea typeface="ＭＳ Ｐゴシック" panose="020B0600070205080204" pitchFamily="34" charset="-128"/>
              </a:rPr>
              <a:t>Use </a:t>
            </a:r>
            <a:r>
              <a:rPr lang="en-US" altLang="en-US" i="1" smtClean="0">
                <a:ea typeface="ＭＳ Ｐゴシック" panose="020B0600070205080204" pitchFamily="34" charset="-128"/>
              </a:rPr>
              <a:t>N</a:t>
            </a:r>
            <a:r>
              <a:rPr lang="en-US" altLang="en-US" smtClean="0">
                <a:ea typeface="ＭＳ Ｐゴシック" panose="020B0600070205080204" pitchFamily="34" charset="-128"/>
              </a:rPr>
              <a:t>-fold cross validation to generate </a:t>
            </a:r>
            <a:r>
              <a:rPr lang="en-US" altLang="en-US" i="1" smtClean="0">
                <a:ea typeface="ＭＳ Ｐゴシック" panose="020B0600070205080204" pitchFamily="34" charset="-128"/>
              </a:rPr>
              <a:t>N </a:t>
            </a:r>
            <a:r>
              <a:rPr lang="en-US" altLang="en-US" smtClean="0">
                <a:ea typeface="ＭＳ Ｐゴシック" panose="020B0600070205080204" pitchFamily="34" charset="-128"/>
              </a:rPr>
              <a:t>full training and test sets.</a:t>
            </a:r>
          </a:p>
          <a:p>
            <a:pPr eaLnBrk="1" hangingPunct="1"/>
            <a:r>
              <a:rPr lang="en-US" altLang="en-US" smtClean="0">
                <a:ea typeface="ＭＳ Ｐゴシック" panose="020B0600070205080204" pitchFamily="34" charset="-128"/>
              </a:rPr>
              <a:t>For each trial, train on increasing fractions of the training set, measuring accuracy on the test data for each point on the desired learning curve.</a:t>
            </a:r>
          </a:p>
        </p:txBody>
      </p:sp>
    </p:spTree>
    <p:extLst>
      <p:ext uri="{BB962C8B-B14F-4D97-AF65-F5344CB8AC3E}">
        <p14:creationId xmlns:p14="http://schemas.microsoft.com/office/powerpoint/2010/main" val="3001266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p:txBody>
          <a:bodyPr/>
          <a:lstStyle/>
          <a:p>
            <a:pPr eaLnBrk="1" hangingPunct="1"/>
            <a:r>
              <a:rPr lang="en-US" altLang="en-US" smtClean="0">
                <a:ea typeface="ＭＳ Ｐゴシック" panose="020B0600070205080204" pitchFamily="34" charset="-128"/>
              </a:rPr>
              <a:t>Sample Learning Curve</a:t>
            </a:r>
            <a:br>
              <a:rPr lang="en-US" altLang="en-US" smtClean="0">
                <a:ea typeface="ＭＳ Ｐゴシック" panose="020B0600070205080204" pitchFamily="34" charset="-128"/>
              </a:rPr>
            </a:br>
            <a:r>
              <a:rPr lang="en-US" altLang="en-US" sz="3200" smtClean="0">
                <a:ea typeface="ＭＳ Ｐゴシック" panose="020B0600070205080204" pitchFamily="34" charset="-128"/>
              </a:rPr>
              <a:t>(Yahoo Science Data)</a:t>
            </a:r>
          </a:p>
        </p:txBody>
      </p:sp>
      <p:pic>
        <p:nvPicPr>
          <p:cNvPr id="69636" name="Picture 3" descr="C:\My Documents\Powerpoint\IR Course\lc.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447800"/>
            <a:ext cx="7086600"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6458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descr="Large confetti"/>
          <p:cNvSpPr>
            <a:spLocks noGrp="1" noChangeArrowheads="1"/>
          </p:cNvSpPr>
          <p:nvPr>
            <p:ph type="title"/>
          </p:nvPr>
        </p:nvSpPr>
        <p:spPr>
          <a:xfrm>
            <a:off x="442037" y="848161"/>
            <a:ext cx="7886700" cy="561685"/>
          </a:xfrm>
        </p:spPr>
        <p:txBody>
          <a:bodyPr/>
          <a:lstStyle/>
          <a:p>
            <a:r>
              <a:rPr lang="en-US" altLang="en-US" dirty="0"/>
              <a:t>Text Categorization Applications</a:t>
            </a:r>
          </a:p>
        </p:txBody>
      </p:sp>
      <p:sp>
        <p:nvSpPr>
          <p:cNvPr id="17411" name="Rectangle 3"/>
          <p:cNvSpPr>
            <a:spLocks noGrp="1" noChangeArrowheads="1"/>
          </p:cNvSpPr>
          <p:nvPr>
            <p:ph type="body" idx="1"/>
          </p:nvPr>
        </p:nvSpPr>
        <p:spPr/>
        <p:txBody>
          <a:bodyPr>
            <a:normAutofit lnSpcReduction="10000"/>
          </a:bodyPr>
          <a:lstStyle/>
          <a:p>
            <a:pPr>
              <a:lnSpc>
                <a:spcPct val="90000"/>
              </a:lnSpc>
            </a:pPr>
            <a:r>
              <a:rPr lang="en-US" altLang="en-US" sz="2800" dirty="0"/>
              <a:t>Web pages organized into category hierarchies</a:t>
            </a:r>
          </a:p>
          <a:p>
            <a:pPr>
              <a:lnSpc>
                <a:spcPct val="90000"/>
              </a:lnSpc>
            </a:pPr>
            <a:r>
              <a:rPr lang="en-US" altLang="en-US" sz="2800" dirty="0"/>
              <a:t>Journal articles indexed by subject categories (e.g., the Library of Congress, MEDLINE, etc.)</a:t>
            </a:r>
          </a:p>
          <a:p>
            <a:pPr>
              <a:lnSpc>
                <a:spcPct val="90000"/>
              </a:lnSpc>
            </a:pPr>
            <a:r>
              <a:rPr lang="en-US" altLang="en-US" sz="2800" dirty="0"/>
              <a:t>Responses to Census Bureau occupations</a:t>
            </a:r>
          </a:p>
          <a:p>
            <a:pPr>
              <a:lnSpc>
                <a:spcPct val="90000"/>
              </a:lnSpc>
            </a:pPr>
            <a:r>
              <a:rPr lang="en-US" altLang="en-US" sz="2800" dirty="0"/>
              <a:t>Patents archived using </a:t>
            </a:r>
            <a:r>
              <a:rPr lang="en-US" altLang="en-US" sz="2800" i="1" dirty="0"/>
              <a:t>International Patent Classification</a:t>
            </a:r>
            <a:endParaRPr lang="en-US" altLang="en-US" sz="2800" dirty="0"/>
          </a:p>
          <a:p>
            <a:pPr>
              <a:lnSpc>
                <a:spcPct val="90000"/>
              </a:lnSpc>
            </a:pPr>
            <a:r>
              <a:rPr lang="en-US" altLang="en-US" sz="2800" dirty="0"/>
              <a:t>Patient records coded using international insurance categories</a:t>
            </a:r>
          </a:p>
          <a:p>
            <a:pPr>
              <a:lnSpc>
                <a:spcPct val="90000"/>
              </a:lnSpc>
            </a:pPr>
            <a:r>
              <a:rPr lang="en-US" altLang="en-US" sz="2800" dirty="0"/>
              <a:t>E-mail message filtering</a:t>
            </a:r>
          </a:p>
          <a:p>
            <a:pPr>
              <a:lnSpc>
                <a:spcPct val="90000"/>
              </a:lnSpc>
            </a:pPr>
            <a:r>
              <a:rPr lang="en-US" altLang="en-US" sz="2800" dirty="0"/>
              <a:t>News events tracked and filtered by topics</a:t>
            </a:r>
          </a:p>
        </p:txBody>
      </p:sp>
    </p:spTree>
    <p:extLst>
      <p:ext uri="{BB962C8B-B14F-4D97-AF65-F5344CB8AC3E}">
        <p14:creationId xmlns:p14="http://schemas.microsoft.com/office/powerpoint/2010/main" val="1175155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41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41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descr="Large confetti"/>
          <p:cNvSpPr>
            <a:spLocks noGrp="1" noChangeArrowheads="1"/>
          </p:cNvSpPr>
          <p:nvPr>
            <p:ph type="title"/>
          </p:nvPr>
        </p:nvSpPr>
        <p:spPr>
          <a:xfrm>
            <a:off x="488302" y="681133"/>
            <a:ext cx="7772400" cy="695131"/>
          </a:xfrm>
        </p:spPr>
        <p:txBody>
          <a:bodyPr>
            <a:normAutofit/>
          </a:bodyPr>
          <a:lstStyle/>
          <a:p>
            <a:r>
              <a:rPr lang="en-US" altLang="en-US" sz="3600" dirty="0"/>
              <a:t>Cost of Manual Text Categorization</a:t>
            </a:r>
          </a:p>
        </p:txBody>
      </p:sp>
      <p:sp>
        <p:nvSpPr>
          <p:cNvPr id="18435" name="Rectangle 3"/>
          <p:cNvSpPr>
            <a:spLocks noGrp="1" noChangeArrowheads="1"/>
          </p:cNvSpPr>
          <p:nvPr>
            <p:ph type="body" idx="1"/>
          </p:nvPr>
        </p:nvSpPr>
        <p:spPr>
          <a:xfrm>
            <a:off x="492967" y="1600200"/>
            <a:ext cx="7571792" cy="4495800"/>
          </a:xfrm>
        </p:spPr>
        <p:txBody>
          <a:bodyPr>
            <a:normAutofit/>
          </a:bodyPr>
          <a:lstStyle/>
          <a:p>
            <a:pPr lvl="1">
              <a:lnSpc>
                <a:spcPct val="90000"/>
              </a:lnSpc>
            </a:pPr>
            <a:r>
              <a:rPr lang="en-US" altLang="en-US" sz="2400" dirty="0" smtClean="0"/>
              <a:t>MEDLINE </a:t>
            </a:r>
            <a:r>
              <a:rPr lang="en-US" altLang="en-US" sz="2400" dirty="0"/>
              <a:t>(National Library of Medicine)</a:t>
            </a:r>
          </a:p>
          <a:p>
            <a:pPr lvl="3">
              <a:lnSpc>
                <a:spcPct val="90000"/>
              </a:lnSpc>
            </a:pPr>
            <a:r>
              <a:rPr lang="en-US" altLang="en-US" sz="1800" dirty="0"/>
              <a:t>$2 million/year for manual indexing of journal articles</a:t>
            </a:r>
          </a:p>
          <a:p>
            <a:pPr lvl="3">
              <a:lnSpc>
                <a:spcPct val="90000"/>
              </a:lnSpc>
            </a:pPr>
            <a:r>
              <a:rPr lang="en-US" altLang="en-US" sz="1800" dirty="0"/>
              <a:t>using </a:t>
            </a:r>
            <a:r>
              <a:rPr lang="en-US" altLang="en-US" sz="1800" dirty="0" err="1"/>
              <a:t>MEdical</a:t>
            </a:r>
            <a:r>
              <a:rPr lang="en-US" altLang="en-US" sz="1800" dirty="0"/>
              <a:t> Subject Headings (18,000 categories)</a:t>
            </a:r>
          </a:p>
          <a:p>
            <a:pPr lvl="1">
              <a:lnSpc>
                <a:spcPct val="90000"/>
              </a:lnSpc>
            </a:pPr>
            <a:r>
              <a:rPr lang="en-US" altLang="en-US" sz="2400" dirty="0"/>
              <a:t>Mayo Clinic</a:t>
            </a:r>
          </a:p>
          <a:p>
            <a:pPr lvl="3">
              <a:lnSpc>
                <a:spcPct val="90000"/>
              </a:lnSpc>
            </a:pPr>
            <a:r>
              <a:rPr lang="en-US" altLang="en-US" sz="1800" dirty="0"/>
              <a:t>$1.4 million annually for coding patient-record events</a:t>
            </a:r>
          </a:p>
          <a:p>
            <a:pPr lvl="3">
              <a:lnSpc>
                <a:spcPct val="90000"/>
              </a:lnSpc>
            </a:pPr>
            <a:r>
              <a:rPr lang="en-US" altLang="en-US" sz="1800" dirty="0"/>
              <a:t>using the International Classification of Diseases (ICD) for billing insurance companies</a:t>
            </a:r>
          </a:p>
          <a:p>
            <a:pPr lvl="1">
              <a:lnSpc>
                <a:spcPct val="90000"/>
              </a:lnSpc>
            </a:pPr>
            <a:r>
              <a:rPr lang="en-US" altLang="en-US" sz="2400" dirty="0"/>
              <a:t>US Census Bureau decennial census (1990: 22 million responses)</a:t>
            </a:r>
          </a:p>
          <a:p>
            <a:pPr lvl="3">
              <a:lnSpc>
                <a:spcPct val="90000"/>
              </a:lnSpc>
            </a:pPr>
            <a:r>
              <a:rPr lang="en-US" altLang="en-US" sz="1800" dirty="0"/>
              <a:t>232 industry categories and 504 occupation categories</a:t>
            </a:r>
          </a:p>
          <a:p>
            <a:pPr lvl="3">
              <a:lnSpc>
                <a:spcPct val="90000"/>
              </a:lnSpc>
            </a:pPr>
            <a:r>
              <a:rPr lang="en-US" altLang="en-US" sz="1800" dirty="0"/>
              <a:t>$15 </a:t>
            </a:r>
            <a:r>
              <a:rPr lang="en-US" altLang="en-US" sz="1800" dirty="0" smtClean="0"/>
              <a:t>million </a:t>
            </a:r>
            <a:r>
              <a:rPr lang="en-US" altLang="en-US" sz="1800" dirty="0"/>
              <a:t>if fully done by </a:t>
            </a:r>
            <a:r>
              <a:rPr lang="en-US" altLang="en-US" sz="1800" dirty="0" smtClean="0"/>
              <a:t>hand</a:t>
            </a:r>
          </a:p>
        </p:txBody>
      </p:sp>
    </p:spTree>
    <p:extLst>
      <p:ext uri="{BB962C8B-B14F-4D97-AF65-F5344CB8AC3E}">
        <p14:creationId xmlns:p14="http://schemas.microsoft.com/office/powerpoint/2010/main" val="18061890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3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43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4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descr="Large confetti"/>
          <p:cNvSpPr>
            <a:spLocks noGrp="1" noChangeArrowheads="1"/>
          </p:cNvSpPr>
          <p:nvPr>
            <p:ph type="title"/>
          </p:nvPr>
        </p:nvSpPr>
        <p:spPr>
          <a:xfrm>
            <a:off x="460698" y="680211"/>
            <a:ext cx="7886700" cy="673652"/>
          </a:xfrm>
        </p:spPr>
        <p:txBody>
          <a:bodyPr/>
          <a:lstStyle/>
          <a:p>
            <a:r>
              <a:rPr lang="en-US" altLang="en-US" dirty="0"/>
              <a:t>What does it take to compete?</a:t>
            </a:r>
          </a:p>
        </p:txBody>
      </p:sp>
      <p:sp>
        <p:nvSpPr>
          <p:cNvPr id="20483" name="Rectangle 3"/>
          <p:cNvSpPr>
            <a:spLocks noGrp="1" noChangeArrowheads="1"/>
          </p:cNvSpPr>
          <p:nvPr>
            <p:ph type="body" idx="1"/>
          </p:nvPr>
        </p:nvSpPr>
        <p:spPr/>
        <p:txBody>
          <a:bodyPr/>
          <a:lstStyle/>
          <a:p>
            <a:r>
              <a:rPr lang="en-US" altLang="en-US" sz="2800"/>
              <a:t>Suppose you were starting a web search company, what would it take to compete with established engines?</a:t>
            </a:r>
            <a:br>
              <a:rPr lang="en-US" altLang="en-US" sz="2800"/>
            </a:br>
            <a:endParaRPr lang="en-US" altLang="en-US" sz="2800"/>
          </a:p>
          <a:p>
            <a:pPr lvl="1"/>
            <a:r>
              <a:rPr lang="en-US" altLang="en-US" sz="2400"/>
              <a:t>You need to be able to establish a competing hierarchy </a:t>
            </a:r>
            <a:r>
              <a:rPr lang="en-US" altLang="en-US" sz="2400" i="1"/>
              <a:t>fast.</a:t>
            </a:r>
            <a:br>
              <a:rPr lang="en-US" altLang="en-US" sz="2400" i="1"/>
            </a:br>
            <a:endParaRPr lang="en-US" altLang="en-US" sz="2400" i="1"/>
          </a:p>
          <a:p>
            <a:pPr lvl="1"/>
            <a:r>
              <a:rPr lang="en-US" altLang="en-US" sz="2400"/>
              <a:t>You will need a relatively </a:t>
            </a:r>
            <a:r>
              <a:rPr lang="en-US" altLang="en-US" sz="2400" i="1"/>
              <a:t>cheap</a:t>
            </a:r>
            <a:r>
              <a:rPr lang="en-US" altLang="en-US" sz="2400"/>
              <a:t> solution.  (Unless you have investors that want to pay millions of dollars just to get off the ground.) </a:t>
            </a:r>
          </a:p>
        </p:txBody>
      </p:sp>
    </p:spTree>
    <p:extLst>
      <p:ext uri="{BB962C8B-B14F-4D97-AF65-F5344CB8AC3E}">
        <p14:creationId xmlns:p14="http://schemas.microsoft.com/office/powerpoint/2010/main" val="20950352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descr="Large confetti"/>
          <p:cNvSpPr>
            <a:spLocks noGrp="1" noChangeArrowheads="1"/>
          </p:cNvSpPr>
          <p:nvPr>
            <p:ph type="title"/>
          </p:nvPr>
        </p:nvSpPr>
        <p:spPr>
          <a:xfrm>
            <a:off x="401216" y="671803"/>
            <a:ext cx="8114134" cy="738967"/>
          </a:xfrm>
        </p:spPr>
        <p:txBody>
          <a:bodyPr>
            <a:normAutofit fontScale="90000"/>
          </a:bodyPr>
          <a:lstStyle/>
          <a:p>
            <a:r>
              <a:rPr lang="en-US" altLang="en-US" sz="3200" dirty="0"/>
              <a:t>Why not a </a:t>
            </a:r>
            <a:r>
              <a:rPr lang="en-US" altLang="en-US" sz="3200" i="1" dirty="0"/>
              <a:t>semi</a:t>
            </a:r>
            <a:r>
              <a:rPr lang="en-US" altLang="en-US" sz="3200" dirty="0"/>
              <a:t>-automatic text categorization tool?</a:t>
            </a:r>
          </a:p>
        </p:txBody>
      </p:sp>
      <p:sp>
        <p:nvSpPr>
          <p:cNvPr id="58371" name="Rectangle 3"/>
          <p:cNvSpPr>
            <a:spLocks noGrp="1" noChangeArrowheads="1"/>
          </p:cNvSpPr>
          <p:nvPr>
            <p:ph type="body" idx="1"/>
          </p:nvPr>
        </p:nvSpPr>
        <p:spPr/>
        <p:txBody>
          <a:bodyPr/>
          <a:lstStyle/>
          <a:p>
            <a:pPr>
              <a:lnSpc>
                <a:spcPct val="90000"/>
              </a:lnSpc>
            </a:pPr>
            <a:r>
              <a:rPr lang="en-US" altLang="en-US" dirty="0"/>
              <a:t>Humans can encode knowledge of what constitutes membership in a category.</a:t>
            </a:r>
          </a:p>
          <a:p>
            <a:pPr>
              <a:lnSpc>
                <a:spcPct val="90000"/>
              </a:lnSpc>
            </a:pPr>
            <a:endParaRPr lang="en-US" altLang="en-US" dirty="0"/>
          </a:p>
          <a:p>
            <a:pPr>
              <a:lnSpc>
                <a:spcPct val="90000"/>
              </a:lnSpc>
            </a:pPr>
            <a:r>
              <a:rPr lang="en-US" altLang="en-US" dirty="0"/>
              <a:t>This encoding can then be automatically applied by a machine to categorize new examples.</a:t>
            </a:r>
          </a:p>
          <a:p>
            <a:pPr>
              <a:lnSpc>
                <a:spcPct val="90000"/>
              </a:lnSpc>
            </a:pPr>
            <a:endParaRPr lang="en-US" altLang="en-US" dirty="0"/>
          </a:p>
          <a:p>
            <a:pPr>
              <a:lnSpc>
                <a:spcPct val="90000"/>
              </a:lnSpc>
            </a:pPr>
            <a:r>
              <a:rPr lang="en-US" altLang="en-US" dirty="0"/>
              <a:t>For example</a:t>
            </a:r>
            <a:r>
              <a:rPr lang="en-US" altLang="en-US" dirty="0" smtClean="0"/>
              <a:t>...</a:t>
            </a:r>
          </a:p>
          <a:p>
            <a:pPr lvl="1"/>
            <a:r>
              <a:rPr lang="en-US" altLang="en-US" sz="2400" dirty="0" smtClean="0"/>
              <a:t>Open </a:t>
            </a:r>
            <a:r>
              <a:rPr lang="en-US" altLang="en-US" sz="2400" dirty="0"/>
              <a:t>Directory Project?</a:t>
            </a:r>
          </a:p>
          <a:p>
            <a:pPr lvl="2"/>
            <a:r>
              <a:rPr lang="en-US" dirty="0"/>
              <a:t>DMOZ is the largest, most comprehensive human-edited directory of the Web. It is constructed and maintained by a passionate, global community of volunteer editors. It was historically known as the Open Directory Project (ODP).</a:t>
            </a:r>
          </a:p>
          <a:p>
            <a:pPr lvl="2"/>
            <a:r>
              <a:rPr lang="en-US" altLang="en-US" dirty="0">
                <a:hlinkClick r:id="rId2"/>
              </a:rPr>
              <a:t>http://www.dmoz.org/</a:t>
            </a:r>
            <a:r>
              <a:rPr lang="en-US" altLang="en-US" dirty="0"/>
              <a:t> </a:t>
            </a:r>
          </a:p>
          <a:p>
            <a:pPr>
              <a:lnSpc>
                <a:spcPct val="90000"/>
              </a:lnSpc>
            </a:pPr>
            <a:endParaRPr lang="en-US" altLang="en-US" dirty="0"/>
          </a:p>
        </p:txBody>
      </p:sp>
    </p:spTree>
    <p:extLst>
      <p:ext uri="{BB962C8B-B14F-4D97-AF65-F5344CB8AC3E}">
        <p14:creationId xmlns:p14="http://schemas.microsoft.com/office/powerpoint/2010/main" val="27694734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371">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8371">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8371">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83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descr="Large confetti"/>
          <p:cNvSpPr>
            <a:spLocks noGrp="1" noChangeArrowheads="1"/>
          </p:cNvSpPr>
          <p:nvPr>
            <p:ph type="title"/>
          </p:nvPr>
        </p:nvSpPr>
        <p:spPr/>
        <p:txBody>
          <a:bodyPr/>
          <a:lstStyle/>
          <a:p>
            <a:r>
              <a:rPr lang="en-US" altLang="en-US" sz="4000"/>
              <a:t>Rule-based Approach to TC</a:t>
            </a:r>
          </a:p>
        </p:txBody>
      </p:sp>
      <p:sp>
        <p:nvSpPr>
          <p:cNvPr id="55299" name="Rectangle 3"/>
          <p:cNvSpPr>
            <a:spLocks noGrp="1" noChangeArrowheads="1"/>
          </p:cNvSpPr>
          <p:nvPr>
            <p:ph type="body" idx="1"/>
          </p:nvPr>
        </p:nvSpPr>
        <p:spPr>
          <a:noFill/>
        </p:spPr>
        <p:txBody>
          <a:bodyPr>
            <a:normAutofit/>
          </a:bodyPr>
          <a:lstStyle/>
          <a:p>
            <a:pPr>
              <a:lnSpc>
                <a:spcPct val="90000"/>
              </a:lnSpc>
            </a:pPr>
            <a:r>
              <a:rPr lang="en-US" altLang="en-US" sz="2800" dirty="0"/>
              <a:t>Text in a Web Page</a:t>
            </a:r>
            <a:br>
              <a:rPr lang="en-US" altLang="en-US" sz="2800" dirty="0"/>
            </a:br>
            <a:r>
              <a:rPr lang="en-US" altLang="en-US" sz="2000" dirty="0"/>
              <a:t>“</a:t>
            </a:r>
            <a:r>
              <a:rPr lang="en-US" altLang="en-US" sz="2000" dirty="0" err="1"/>
              <a:t>Saeco</a:t>
            </a:r>
            <a:r>
              <a:rPr lang="en-US" altLang="en-US" sz="2000" dirty="0"/>
              <a:t> revolutionized </a:t>
            </a:r>
            <a:r>
              <a:rPr lang="en-US" altLang="en-US" sz="2000" i="1" dirty="0"/>
              <a:t>espresso</a:t>
            </a:r>
            <a:r>
              <a:rPr lang="en-US" altLang="en-US" sz="2000" dirty="0"/>
              <a:t> brewing a decade ago by introducing </a:t>
            </a:r>
            <a:r>
              <a:rPr lang="en-US" altLang="en-US" sz="2000" dirty="0" err="1"/>
              <a:t>Saeco</a:t>
            </a:r>
            <a:r>
              <a:rPr lang="en-US" altLang="en-US" sz="2000" dirty="0"/>
              <a:t> </a:t>
            </a:r>
            <a:r>
              <a:rPr lang="en-US" altLang="en-US" sz="2000" dirty="0" smtClean="0"/>
              <a:t>Super Automatic </a:t>
            </a:r>
            <a:r>
              <a:rPr lang="en-US" altLang="en-US" sz="2000" i="1" dirty="0"/>
              <a:t>machines</a:t>
            </a:r>
            <a:r>
              <a:rPr lang="en-US" altLang="en-US" sz="2000" dirty="0"/>
              <a:t>, which go from bean to </a:t>
            </a:r>
            <a:r>
              <a:rPr lang="en-US" altLang="en-US" sz="2000" i="1" dirty="0"/>
              <a:t>coffee</a:t>
            </a:r>
            <a:r>
              <a:rPr lang="en-US" altLang="en-US" sz="2000" dirty="0"/>
              <a:t> at the touch of a button.  The all-new </a:t>
            </a:r>
            <a:r>
              <a:rPr lang="en-US" altLang="en-US" sz="2000" dirty="0" err="1"/>
              <a:t>Saeco</a:t>
            </a:r>
            <a:r>
              <a:rPr lang="en-US" altLang="en-US" sz="2000" dirty="0"/>
              <a:t> Vienna Super-Automatic home coffee and </a:t>
            </a:r>
            <a:r>
              <a:rPr lang="en-US" altLang="en-US" sz="2000" i="1" dirty="0" smtClean="0"/>
              <a:t>cappuccino </a:t>
            </a:r>
            <a:r>
              <a:rPr lang="en-US" altLang="en-US" sz="2000" i="1" dirty="0"/>
              <a:t>machine </a:t>
            </a:r>
            <a:r>
              <a:rPr lang="en-US" altLang="en-US" sz="2000" dirty="0"/>
              <a:t>combines top quality with low price!”</a:t>
            </a:r>
          </a:p>
          <a:p>
            <a:pPr>
              <a:lnSpc>
                <a:spcPct val="90000"/>
              </a:lnSpc>
              <a:buFontTx/>
              <a:buNone/>
            </a:pPr>
            <a:endParaRPr lang="en-US" altLang="en-US" sz="2000" dirty="0"/>
          </a:p>
          <a:p>
            <a:pPr lvl="1">
              <a:lnSpc>
                <a:spcPct val="90000"/>
              </a:lnSpc>
            </a:pPr>
            <a:r>
              <a:rPr lang="en-US" altLang="en-US" sz="2400" dirty="0" smtClean="0"/>
              <a:t>Rule </a:t>
            </a:r>
            <a:r>
              <a:rPr lang="en-US" altLang="en-US" sz="2000" dirty="0"/>
              <a:t/>
            </a:r>
            <a:br>
              <a:rPr lang="en-US" altLang="en-US" sz="2000" dirty="0"/>
            </a:br>
            <a:r>
              <a:rPr lang="en-US" altLang="en-US" sz="2000" dirty="0"/>
              <a:t>(</a:t>
            </a:r>
            <a:r>
              <a:rPr lang="en-US" altLang="en-US" sz="2000" i="1" dirty="0"/>
              <a:t>espresso </a:t>
            </a:r>
            <a:r>
              <a:rPr lang="en-US" altLang="en-US" sz="2000" b="1" dirty="0"/>
              <a:t>or </a:t>
            </a:r>
            <a:r>
              <a:rPr lang="en-US" altLang="en-US" sz="2000" i="1" dirty="0"/>
              <a:t>coffee </a:t>
            </a:r>
            <a:r>
              <a:rPr lang="en-US" altLang="en-US" sz="2000" b="1" dirty="0"/>
              <a:t>or </a:t>
            </a:r>
            <a:r>
              <a:rPr lang="en-US" altLang="en-US" sz="2000" i="1" dirty="0" smtClean="0"/>
              <a:t>cappuccino </a:t>
            </a:r>
            <a:r>
              <a:rPr lang="en-US" altLang="en-US" sz="2000" dirty="0"/>
              <a:t>) </a:t>
            </a:r>
            <a:r>
              <a:rPr lang="en-US" altLang="en-US" sz="2000" b="1" dirty="0"/>
              <a:t>and </a:t>
            </a:r>
            <a:r>
              <a:rPr lang="en-US" altLang="en-US" sz="2000" i="1" dirty="0"/>
              <a:t>machine*      </a:t>
            </a:r>
            <a:r>
              <a:rPr lang="en-US" altLang="en-US" sz="2000" i="1" dirty="0" smtClean="0"/>
              <a:t>   Coffee Maker</a:t>
            </a:r>
            <a:endParaRPr lang="en-US" altLang="en-US" sz="2000" i="1" dirty="0"/>
          </a:p>
        </p:txBody>
      </p:sp>
      <p:sp>
        <p:nvSpPr>
          <p:cNvPr id="55300" name="AutoShape 4"/>
          <p:cNvSpPr>
            <a:spLocks noChangeArrowheads="1"/>
          </p:cNvSpPr>
          <p:nvPr/>
        </p:nvSpPr>
        <p:spPr bwMode="auto">
          <a:xfrm>
            <a:off x="6457950" y="4178948"/>
            <a:ext cx="304800" cy="152400"/>
          </a:xfrm>
          <a:prstGeom prst="rightArrow">
            <a:avLst>
              <a:gd name="adj1" fmla="val 50000"/>
              <a:gd name="adj2"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8369262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7677</TotalTime>
  <Words>2563</Words>
  <Application>Microsoft Office PowerPoint</Application>
  <PresentationFormat>On-screen Show (4:3)</PresentationFormat>
  <Paragraphs>382</Paragraphs>
  <Slides>45</Slides>
  <Notes>34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Office Theme</vt:lpstr>
      <vt:lpstr>Bitmap Image</vt:lpstr>
      <vt:lpstr> Text Categorization</vt:lpstr>
      <vt:lpstr>Shopping on the Web</vt:lpstr>
      <vt:lpstr>PowerPoint Presentation</vt:lpstr>
      <vt:lpstr>Observations</vt:lpstr>
      <vt:lpstr>Text Categorization Applications</vt:lpstr>
      <vt:lpstr>Cost of Manual Text Categorization</vt:lpstr>
      <vt:lpstr>What does it take to compete?</vt:lpstr>
      <vt:lpstr>Why not a semi-automatic text categorization tool?</vt:lpstr>
      <vt:lpstr>Rule-based Approach to TC</vt:lpstr>
      <vt:lpstr>Expert System for TC (late 1980s)</vt:lpstr>
      <vt:lpstr>Replace Knowledge Engineering with a Statistical Learner</vt:lpstr>
      <vt:lpstr>Predicting Topics of News Stories</vt:lpstr>
      <vt:lpstr>Our Labeled Examples</vt:lpstr>
      <vt:lpstr>What to predict before seeing the document?</vt:lpstr>
      <vt:lpstr>Predict with Evidence</vt:lpstr>
      <vt:lpstr>The Actual Topic</vt:lpstr>
      <vt:lpstr>Representing Documents</vt:lpstr>
      <vt:lpstr>1-Nearest Neighbor</vt:lpstr>
      <vt:lpstr>Classification Task</vt:lpstr>
      <vt:lpstr>Example of Classification Learning</vt:lpstr>
      <vt:lpstr>General Learning Issues</vt:lpstr>
      <vt:lpstr>Generalization</vt:lpstr>
      <vt:lpstr>Text Categorization</vt:lpstr>
      <vt:lpstr>Learning for Text Categorization</vt:lpstr>
      <vt:lpstr>Using Relevance Feedback (Rocchio)</vt:lpstr>
      <vt:lpstr>Illustration of Rocchio Text Categorization</vt:lpstr>
      <vt:lpstr>Rocchio Text Categorization Algorithm(Training)</vt:lpstr>
      <vt:lpstr>Rocchio Text Categorization Algorithm(Test)</vt:lpstr>
      <vt:lpstr>Rocchio Properties </vt:lpstr>
      <vt:lpstr>Nearest Neighbor Classification</vt:lpstr>
      <vt:lpstr>Nearest-Neighbor Learning Algorithm</vt:lpstr>
      <vt:lpstr>Key Components of Nearest Neighbor</vt:lpstr>
      <vt:lpstr>K Nearest-Neighbor</vt:lpstr>
      <vt:lpstr>Similarity Metrics</vt:lpstr>
      <vt:lpstr>3 Nearest Neighbor Illustration (Euclidian Distance)</vt:lpstr>
      <vt:lpstr>Illustration of 3 Nearest Neighbor for Text</vt:lpstr>
      <vt:lpstr>K Nearest Neighbor for Text</vt:lpstr>
      <vt:lpstr>Rocchio Anomoly   </vt:lpstr>
      <vt:lpstr>3 Nearest Neighbor Comparison</vt:lpstr>
      <vt:lpstr>Nearest Neighbor with Inverted Index</vt:lpstr>
      <vt:lpstr>Evaluating Categorization</vt:lpstr>
      <vt:lpstr>N-Fold Cross-Validation</vt:lpstr>
      <vt:lpstr>Learning Curves</vt:lpstr>
      <vt:lpstr>N-Fold Learning Curves</vt:lpstr>
      <vt:lpstr>Sample Learning Curve (Yahoo Science Data)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dc:title>
  <dc:creator>sam</dc:creator>
  <cp:lastModifiedBy>Sampath Jayarathna</cp:lastModifiedBy>
  <cp:revision>219</cp:revision>
  <dcterms:created xsi:type="dcterms:W3CDTF">2009-12-29T10:39:27Z</dcterms:created>
  <dcterms:modified xsi:type="dcterms:W3CDTF">2017-02-06T23:09:02Z</dcterms:modified>
</cp:coreProperties>
</file>