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0" r:id="rId3"/>
    <p:sldId id="301" r:id="rId4"/>
    <p:sldId id="303" r:id="rId5"/>
    <p:sldId id="304" r:id="rId6"/>
    <p:sldId id="348" r:id="rId7"/>
    <p:sldId id="306" r:id="rId8"/>
    <p:sldId id="311" r:id="rId9"/>
    <p:sldId id="312" r:id="rId10"/>
    <p:sldId id="313" r:id="rId11"/>
    <p:sldId id="317" r:id="rId12"/>
    <p:sldId id="314" r:id="rId13"/>
    <p:sldId id="316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6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18" r:id="rId39"/>
    <p:sldId id="315" r:id="rId40"/>
    <p:sldId id="319" r:id="rId41"/>
    <p:sldId id="349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309" r:id="rId66"/>
    <p:sldId id="308" r:id="rId67"/>
    <p:sldId id="307" r:id="rId68"/>
    <p:sldId id="298" r:id="rId69"/>
    <p:sldId id="299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434" autoAdjust="0"/>
  </p:normalViewPr>
  <p:slideViewPr>
    <p:cSldViewPr snapToGrid="0" snapToObjects="1">
      <p:cViewPr varScale="1">
        <p:scale>
          <a:sx n="119" d="100"/>
          <a:sy n="11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eka.wikispaces.com/How+can+I+contribute+to+WEKA?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269976"/>
            <a:ext cx="7979916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to Weka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0612" y="5220577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884853"/>
            <a:ext cx="8266923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43" y="1521479"/>
            <a:ext cx="4138949" cy="29563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4639235"/>
            <a:ext cx="7886700" cy="1537728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Keep the </a:t>
            </a:r>
            <a:r>
              <a:rPr lang="en-US" altLang="en-US" dirty="0" err="1" smtClean="0"/>
              <a:t>invertSelection</a:t>
            </a:r>
            <a:r>
              <a:rPr lang="en-US" altLang="en-US" dirty="0" smtClean="0"/>
              <a:t> to false when creating your train sample (Example 60% train and 40% test)</a:t>
            </a:r>
          </a:p>
          <a:p>
            <a:r>
              <a:rPr lang="en-US" altLang="en-US" dirty="0" smtClean="0"/>
              <a:t>Undo the subsampling and then click filter again</a:t>
            </a:r>
          </a:p>
          <a:p>
            <a:r>
              <a:rPr lang="en-US" altLang="en-US" dirty="0" smtClean="0"/>
              <a:t>Change the </a:t>
            </a:r>
            <a:r>
              <a:rPr lang="en-US" altLang="en-US" dirty="0" err="1" smtClean="0"/>
              <a:t>invertSelection</a:t>
            </a:r>
            <a:r>
              <a:rPr lang="en-US" altLang="en-US" dirty="0" smtClean="0"/>
              <a:t> to true when creating your test sample. </a:t>
            </a:r>
          </a:p>
        </p:txBody>
      </p:sp>
    </p:spTree>
    <p:extLst>
      <p:ext uri="{BB962C8B-B14F-4D97-AF65-F5344CB8AC3E}">
        <p14:creationId xmlns:p14="http://schemas.microsoft.com/office/powerpoint/2010/main" val="28199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2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 smtClean="0"/>
              <a:t>iris.arff</a:t>
            </a:r>
            <a:r>
              <a:rPr lang="en-US" altLang="en-US" dirty="0" smtClean="0"/>
              <a:t> </a:t>
            </a:r>
            <a:r>
              <a:rPr lang="en-US" altLang="en-US" dirty="0"/>
              <a:t>dataset from Weka 3.8.1\data</a:t>
            </a:r>
          </a:p>
          <a:p>
            <a:r>
              <a:rPr lang="en-US" altLang="en-US" dirty="0" smtClean="0"/>
              <a:t>Create </a:t>
            </a:r>
            <a:r>
              <a:rPr lang="en-US" altLang="en-US" dirty="0" err="1" smtClean="0"/>
              <a:t>train.arff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test.arff</a:t>
            </a:r>
            <a:r>
              <a:rPr lang="en-US" altLang="en-US" dirty="0" smtClean="0"/>
              <a:t> with 60/40 split using subsampling filters </a:t>
            </a:r>
            <a:r>
              <a:rPr lang="en-US" altLang="en-US" dirty="0" err="1" smtClean="0"/>
              <a:t>unsupervised.instance.Resample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5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Imbalance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788459"/>
            <a:ext cx="7886700" cy="699247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Consider random under-sampling or over-sampling to overcome overfitting.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19" y="2487706"/>
            <a:ext cx="6261407" cy="40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3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Load </a:t>
            </a:r>
            <a:r>
              <a:rPr lang="en-US" altLang="en-US" dirty="0" err="1" smtClean="0"/>
              <a:t>unbalanced.arff</a:t>
            </a:r>
            <a:r>
              <a:rPr lang="en-US" altLang="en-US" dirty="0" smtClean="0"/>
              <a:t> dataset from Weka 3.8.1\data</a:t>
            </a:r>
          </a:p>
          <a:p>
            <a:r>
              <a:rPr lang="en-US" altLang="en-US" dirty="0" smtClean="0"/>
              <a:t>Balance the dataset using </a:t>
            </a:r>
            <a:r>
              <a:rPr lang="en-US" altLang="en-US" dirty="0" err="1" smtClean="0"/>
              <a:t>ClassBalancer</a:t>
            </a:r>
            <a:r>
              <a:rPr lang="en-US" altLang="en-US" dirty="0" smtClean="0"/>
              <a:t> filter in the Supervised/instance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5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C4599-CDC6-42EE-9A80-EAA94B85FF3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Explorer: building “classifiers”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Classifiers in WEKA are models for predicting nominal or numeric quantities</a:t>
            </a:r>
          </a:p>
          <a:p>
            <a:pPr eaLnBrk="1" hangingPunct="1"/>
            <a:r>
              <a:rPr lang="en-US" altLang="en-US" smtClean="0"/>
              <a:t>Implemented learning schemes include:</a:t>
            </a:r>
          </a:p>
          <a:p>
            <a:pPr lvl="1" eaLnBrk="1" hangingPunct="1"/>
            <a:r>
              <a:rPr lang="en-US" altLang="en-US" smtClean="0"/>
              <a:t>Decision trees and lists, instance-based classifiers, support vector machines, multi-layer perceptrons, logistic regression, Bayes’ nets, …</a:t>
            </a:r>
          </a:p>
          <a:p>
            <a:pPr eaLnBrk="1" hangingPunct="1"/>
            <a:r>
              <a:rPr lang="en-US" altLang="en-US" smtClean="0"/>
              <a:t>“Meta”-classifiers include:</a:t>
            </a:r>
          </a:p>
          <a:p>
            <a:pPr lvl="1" eaLnBrk="1" hangingPunct="1"/>
            <a:r>
              <a:rPr lang="en-US" altLang="en-US" smtClean="0"/>
              <a:t>Bagging, boosting, stacking, error-correcting output codes, locally weighted learning, … </a:t>
            </a:r>
          </a:p>
        </p:txBody>
      </p:sp>
    </p:spTree>
    <p:extLst>
      <p:ext uri="{BB962C8B-B14F-4D97-AF65-F5344CB8AC3E}">
        <p14:creationId xmlns:p14="http://schemas.microsoft.com/office/powerpoint/2010/main" val="24312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04800" y="62484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3571A-9CFE-4BB6-A850-D3060EC4794E}" type="datetime1">
              <a:rPr lang="en-US" altLang="en-US"/>
              <a:pPr eaLnBrk="1" hangingPunct="1"/>
              <a:t>2/13/2017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45659-C968-408B-A706-999E271C7D6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9144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146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6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Clustering (later)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pPr lvl="1"/>
            <a:r>
              <a:rPr lang="en-US" altLang="en-US" sz="2400" dirty="0" smtClean="0"/>
              <a:t>Data Visualization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lvl="1"/>
            <a:r>
              <a:rPr lang="en-US" altLang="en-US" sz="2600" dirty="0" smtClean="0"/>
              <a:t>Generate multiple ROC curves </a:t>
            </a:r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77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5257800" y="5334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2590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3"/>
          <p:cNvSpPr>
            <a:spLocks noChangeShapeType="1"/>
          </p:cNvSpPr>
          <p:nvPr/>
        </p:nvSpPr>
        <p:spPr bwMode="auto">
          <a:xfrm>
            <a:off x="2438400" y="2895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5562600" y="5715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1143000" y="38862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3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WEKA?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4000"/>
            <a:ext cx="7886700" cy="5141495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W</a:t>
            </a:r>
            <a:r>
              <a:rPr lang="en-US" altLang="en-US" sz="3200" dirty="0" smtClean="0"/>
              <a:t>aikato </a:t>
            </a:r>
            <a:r>
              <a:rPr lang="en-US" altLang="en-US" sz="3200" b="1" dirty="0" smtClean="0"/>
              <a:t>E</a:t>
            </a:r>
            <a:r>
              <a:rPr lang="en-US" altLang="en-US" sz="3200" dirty="0" smtClean="0"/>
              <a:t>nvironment for </a:t>
            </a:r>
            <a:r>
              <a:rPr lang="en-US" altLang="en-US" sz="3200" b="1" dirty="0" smtClean="0"/>
              <a:t>K</a:t>
            </a:r>
            <a:r>
              <a:rPr lang="en-US" altLang="en-US" sz="3200" dirty="0" smtClean="0"/>
              <a:t>nowledge </a:t>
            </a:r>
            <a:r>
              <a:rPr lang="en-US" altLang="en-US" sz="3200" b="1" dirty="0" smtClean="0"/>
              <a:t>A</a:t>
            </a:r>
            <a:r>
              <a:rPr lang="en-US" altLang="en-US" sz="3200" dirty="0" smtClean="0"/>
              <a:t>nalysis</a:t>
            </a:r>
          </a:p>
          <a:p>
            <a:pPr lvl="1"/>
            <a:r>
              <a:rPr lang="en-US" altLang="en-US" sz="2000" dirty="0" smtClean="0"/>
              <a:t>It’s a data mining/machine learning tool developed by Department of Computer Science, University of Waikato, New Zealand.</a:t>
            </a:r>
          </a:p>
          <a:p>
            <a:pPr lvl="1"/>
            <a:r>
              <a:rPr lang="en-US" altLang="en-US" sz="2000" dirty="0" smtClean="0"/>
              <a:t>Weka is also a bird found only on the islands of New Zealand.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 smtClean="0"/>
          </a:p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http://www.cs.waikato.ac.nz/ml/weka</a:t>
            </a:r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Support </a:t>
            </a:r>
            <a:r>
              <a:rPr lang="en-US" altLang="en-US" dirty="0"/>
              <a:t>multiple platforms (written in java):</a:t>
            </a:r>
          </a:p>
          <a:p>
            <a:pPr lvl="1"/>
            <a:r>
              <a:rPr lang="en-US" altLang="en-US" dirty="0"/>
              <a:t>Windows, Mac OS X and Linux</a:t>
            </a:r>
          </a:p>
          <a:p>
            <a:pPr lvl="1"/>
            <a:endParaRPr lang="en-US" altLang="en-US" sz="2000" dirty="0" smtClean="0"/>
          </a:p>
        </p:txBody>
      </p:sp>
      <p:pic>
        <p:nvPicPr>
          <p:cNvPr id="6" name="Picture 5" descr="http://home01.wxs.nl/~mkramer/pic/W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2101516" cy="15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Line 3"/>
          <p:cNvSpPr>
            <a:spLocks noChangeShapeType="1"/>
          </p:cNvSpPr>
          <p:nvPr/>
        </p:nvSpPr>
        <p:spPr bwMode="auto">
          <a:xfrm>
            <a:off x="1905000" y="4419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Line 3"/>
          <p:cNvSpPr>
            <a:spLocks noChangeShapeType="1"/>
          </p:cNvSpPr>
          <p:nvPr/>
        </p:nvSpPr>
        <p:spPr bwMode="auto">
          <a:xfrm>
            <a:off x="8382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55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427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4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 smtClean="0"/>
              <a:t>Use KNN classifier and modify the value of K=1, K=3, K=5 and report the accuracy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8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Feature Selection (filter method)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3" y="1690689"/>
            <a:ext cx="7302874" cy="4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Features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49 data preprocessing tools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76 classification/regression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8 clustering algorithms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3 algorithms for finding association rules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15 attribute/subset evaluators + 10 search algorithms for feature selection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672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5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 smtClean="0"/>
              <a:t>Remove last 5 features one by one from the ranker and report the accuracy each time.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6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/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Clustering (later)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pPr lvl="1"/>
            <a:r>
              <a:rPr lang="en-US" altLang="en-US" sz="2400" dirty="0" smtClean="0"/>
              <a:t>Data Visualization</a:t>
            </a:r>
          </a:p>
          <a:p>
            <a:r>
              <a:rPr lang="en-US" altLang="en-US" sz="3200" dirty="0" err="1" smtClean="0">
                <a:solidFill>
                  <a:srgbClr val="FF0000"/>
                </a:solidFill>
              </a:rPr>
              <a:t>KnowledgeFlow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altLang="en-US" sz="2600" dirty="0" smtClean="0"/>
              <a:t>Generate multiple ROC curves </a:t>
            </a:r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“Visual: drag-and-drop” user interface for WEKA - intuitive</a:t>
            </a:r>
          </a:p>
          <a:p>
            <a:r>
              <a:rPr lang="en-US" dirty="0" smtClean="0"/>
              <a:t>Java-Beans-based</a:t>
            </a:r>
          </a:p>
          <a:p>
            <a:r>
              <a:rPr lang="en-US" dirty="0" smtClean="0"/>
              <a:t>Can do everything that Explorer does (plus a bit more), but not as comprehensively as Experimenter</a:t>
            </a:r>
          </a:p>
          <a:p>
            <a:r>
              <a:rPr lang="en-US" i="1" dirty="0" smtClean="0"/>
              <a:t>Data</a:t>
            </a:r>
            <a:r>
              <a:rPr lang="en-US" dirty="0" smtClean="0"/>
              <a:t> </a:t>
            </a:r>
            <a:r>
              <a:rPr lang="en-US" i="1" dirty="0" smtClean="0"/>
              <a:t>sources</a:t>
            </a:r>
            <a:r>
              <a:rPr lang="en-US" dirty="0" smtClean="0"/>
              <a:t>, </a:t>
            </a:r>
            <a:r>
              <a:rPr lang="en-US" i="1" dirty="0" smtClean="0"/>
              <a:t>classifiers</a:t>
            </a:r>
            <a:r>
              <a:rPr lang="en-US" dirty="0" smtClean="0"/>
              <a:t>, etc. are beans and can be connected graphically</a:t>
            </a:r>
          </a:p>
          <a:p>
            <a:r>
              <a:rPr lang="en-US" dirty="0" smtClean="0"/>
              <a:t>Data “flows” through modules: e.g.,</a:t>
            </a:r>
          </a:p>
          <a:p>
            <a:pPr>
              <a:buFont typeface="Wingdings" charset="0"/>
              <a:buNone/>
            </a:pPr>
            <a:r>
              <a:rPr lang="en-US" b="1" i="1" dirty="0" smtClean="0"/>
              <a:t>“data source” -&gt;“filter” -&gt;“classifier”-&gt; “evaluator”</a:t>
            </a:r>
          </a:p>
          <a:p>
            <a:r>
              <a:rPr lang="en-US" dirty="0" smtClean="0"/>
              <a:t>KF layouts can be saved and re-used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Knowledge Flow</a:t>
            </a:r>
            <a:r>
              <a:rPr lang="en-US" dirty="0" smtClean="0"/>
              <a:t>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 want to do:</a:t>
            </a:r>
          </a:p>
          <a:p>
            <a:pPr lvl="1"/>
            <a:r>
              <a:rPr lang="en-US" sz="2400" dirty="0" smtClean="0"/>
              <a:t>Take a dataset</a:t>
            </a:r>
          </a:p>
          <a:p>
            <a:pPr lvl="1"/>
            <a:r>
              <a:rPr lang="en-US" sz="2400" dirty="0" smtClean="0"/>
              <a:t>Do some attribute selection</a:t>
            </a:r>
          </a:p>
          <a:p>
            <a:pPr lvl="1"/>
            <a:r>
              <a:rPr lang="en-US" sz="2400" dirty="0" smtClean="0"/>
              <a:t>Perform some classification on the reduced data using 10 fold CV</a:t>
            </a:r>
          </a:p>
          <a:p>
            <a:pPr lvl="1"/>
            <a:r>
              <a:rPr lang="en-US" sz="2400" dirty="0" smtClean="0"/>
              <a:t>Examine the subsets selected for each CV fold</a:t>
            </a:r>
          </a:p>
          <a:p>
            <a:pPr lvl="1"/>
            <a:r>
              <a:rPr lang="en-US" sz="2400" dirty="0" smtClean="0"/>
              <a:t>Visualize the results in text format and ROC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" y="1171399"/>
            <a:ext cx="8401877" cy="510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544" y="183293"/>
            <a:ext cx="409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Getting Started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333880" y="1859130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7" y="635001"/>
            <a:ext cx="8170529" cy="49751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1400894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3" y="1420155"/>
            <a:ext cx="8193497" cy="4982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1319" y="183293"/>
            <a:ext cx="528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 few ‘hidden’ steps…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824877" y="3502235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4" y="686977"/>
            <a:ext cx="8299071" cy="50475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2144" y="2376283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4" y="1413610"/>
            <a:ext cx="8093872" cy="49100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3502237"/>
            <a:ext cx="923072" cy="22257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4644" y="189838"/>
            <a:ext cx="597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Add the Classifier learner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6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8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6" y="1583812"/>
            <a:ext cx="7906488" cy="4798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354" y="183293"/>
            <a:ext cx="733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…and the performance evaluator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890343" y="4464533"/>
            <a:ext cx="1472988" cy="22257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WEKA GUI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50098"/>
            <a:ext cx="7837714" cy="406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Main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Explorer” (exploratory data analysis)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Experimenter” (experimental environment)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“The </a:t>
            </a:r>
            <a:r>
              <a:rPr lang="en-US" altLang="en-US" sz="2200" dirty="0" err="1" smtClean="0"/>
              <a:t>KnowledgeFlow</a:t>
            </a:r>
            <a:r>
              <a:rPr lang="en-US" altLang="en-US" sz="2200" dirty="0" smtClean="0"/>
              <a:t>” (process model inspired interface)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“Simple CLI” (Command Line interface)</a:t>
            </a: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8" y="3856750"/>
            <a:ext cx="3733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5" y="1531835"/>
            <a:ext cx="7887431" cy="48049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72501" y="3561153"/>
            <a:ext cx="923072" cy="22257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2354" y="314217"/>
            <a:ext cx="733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TextViewers</a:t>
            </a:r>
            <a:r>
              <a:rPr lang="en-US" sz="2000" dirty="0" smtClean="0"/>
              <a:t> can be used for </a:t>
            </a:r>
            <a:r>
              <a:rPr lang="en-US" sz="2000" dirty="0" err="1" smtClean="0"/>
              <a:t>visualisation</a:t>
            </a:r>
            <a:r>
              <a:rPr lang="en-US" sz="2000" dirty="0" smtClean="0"/>
              <a:t> of results as well as examining the processes – more later…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" y="1413217"/>
            <a:ext cx="8373135" cy="5064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‘Right-clicking’ on each ‘block’ allows you to configure it as well as ‘wire-up’ to others…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63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0" y="1400125"/>
            <a:ext cx="8130910" cy="4918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94" y="229117"/>
            <a:ext cx="718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Connect: </a:t>
            </a:r>
            <a:r>
              <a:rPr lang="en-US" sz="2800" i="1" dirty="0" err="1" smtClean="0"/>
              <a:t>dataSet</a:t>
            </a:r>
            <a:r>
              <a:rPr lang="en-US" sz="2800" dirty="0" smtClean="0"/>
              <a:t> to </a:t>
            </a:r>
            <a:r>
              <a:rPr lang="en-US" sz="2800" i="1" dirty="0" err="1" smtClean="0"/>
              <a:t>CrossValidationFoldMaker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679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" y="1269593"/>
            <a:ext cx="8459824" cy="51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Continue to ‘wire-up’ each ‘block’…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5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1" y="1498711"/>
            <a:ext cx="7422984" cy="4504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…and so 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1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1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6" y="1296155"/>
            <a:ext cx="8236100" cy="499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see the results output: ‘dump’ the text to </a:t>
            </a:r>
            <a:r>
              <a:rPr lang="en-US" sz="2800" dirty="0" err="1" smtClean="0"/>
              <a:t>TextViewer</a:t>
            </a: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14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7" y="1335052"/>
            <a:ext cx="8295719" cy="5027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you have finished ‘wiring-up’, it’s time to configure each of the components/blocks…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5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Set the path/filename(s) of the datasets you would like to load… </a:t>
            </a:r>
            <a:endParaRPr lang="en-US" sz="2800" dirty="0"/>
          </a:p>
        </p:txBody>
      </p:sp>
      <p:pic>
        <p:nvPicPr>
          <p:cNvPr id="4" name="Picture 3" descr="Screen Shot 2013-10-21 at 15.2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7" y="1420155"/>
            <a:ext cx="8127575" cy="49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21 at 15.2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3" y="1361632"/>
            <a:ext cx="7828165" cy="477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994" y="229117"/>
            <a:ext cx="718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Once all is configured, you are ready to start…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772501" y="1649651"/>
            <a:ext cx="209493" cy="189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2" y="1512196"/>
            <a:ext cx="7718472" cy="469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Once all experiments have finished, we can visualize the results…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5492613" y="5374459"/>
            <a:ext cx="438629" cy="720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What is WEKA?</a:t>
            </a:r>
          </a:p>
          <a:p>
            <a:r>
              <a:rPr lang="en-US" altLang="en-US" sz="3200" dirty="0" smtClean="0">
                <a:solidFill>
                  <a:srgbClr val="FF0000"/>
                </a:solidFill>
              </a:rPr>
              <a:t>The Explorer:</a:t>
            </a:r>
          </a:p>
          <a:p>
            <a:pPr lvl="1"/>
            <a:r>
              <a:rPr lang="en-US" altLang="en-US" sz="2400" dirty="0" smtClean="0"/>
              <a:t>Preprocess data</a:t>
            </a:r>
          </a:p>
          <a:p>
            <a:pPr lvl="1"/>
            <a:r>
              <a:rPr lang="en-US" altLang="en-US" sz="2400" dirty="0" smtClean="0"/>
              <a:t>Classification</a:t>
            </a:r>
          </a:p>
          <a:p>
            <a:pPr lvl="1"/>
            <a:r>
              <a:rPr lang="en-US" altLang="en-US" sz="2400" dirty="0" smtClean="0"/>
              <a:t>Clustering (later)</a:t>
            </a:r>
          </a:p>
          <a:p>
            <a:pPr lvl="1"/>
            <a:r>
              <a:rPr lang="en-US" altLang="en-US" sz="2400" dirty="0" smtClean="0"/>
              <a:t>Attribute Selection</a:t>
            </a:r>
          </a:p>
          <a:p>
            <a:pPr lvl="1"/>
            <a:r>
              <a:rPr lang="en-US" altLang="en-US" sz="2400" dirty="0" smtClean="0"/>
              <a:t>Data Visualization</a:t>
            </a:r>
          </a:p>
          <a:p>
            <a:r>
              <a:rPr lang="en-US" altLang="en-US" sz="3200" dirty="0" err="1" smtClean="0"/>
              <a:t>KnowledgeFlow</a:t>
            </a:r>
            <a:endParaRPr lang="en-US" altLang="en-US" sz="3200" dirty="0" smtClean="0"/>
          </a:p>
          <a:p>
            <a:pPr lvl="1"/>
            <a:r>
              <a:rPr lang="en-US" altLang="en-US" sz="2600" dirty="0" smtClean="0"/>
              <a:t>Generate multiple ROC curves </a:t>
            </a:r>
          </a:p>
          <a:p>
            <a:pPr marL="0" indent="0"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5" y="1773260"/>
            <a:ext cx="7875946" cy="475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Output is similar to that of console window of </a:t>
            </a:r>
            <a:r>
              <a:rPr lang="en-US" sz="2800" i="1" dirty="0" smtClean="0"/>
              <a:t>Explorer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822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there are also ways save these results if we want to keep them for later…</a:t>
            </a:r>
            <a:endParaRPr lang="en-US" sz="2800" dirty="0"/>
          </a:p>
        </p:txBody>
      </p:sp>
      <p:pic>
        <p:nvPicPr>
          <p:cNvPr id="3" name="Picture 2" descr="Screen Shot 2013-10-21 at 15.2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" y="1551080"/>
            <a:ext cx="8011215" cy="48576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55309" y="3045395"/>
            <a:ext cx="563669" cy="53326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8592" y="3640737"/>
            <a:ext cx="659872" cy="18984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2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3" y="1668913"/>
            <a:ext cx="7895647" cy="47987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1852" y="3197835"/>
            <a:ext cx="818330" cy="35677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1994" y="229117"/>
            <a:ext cx="718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TextViewer</a:t>
            </a:r>
            <a:r>
              <a:rPr lang="en-US" sz="2800" dirty="0" smtClean="0"/>
              <a:t> components are also useful for ‘looking-inside’ processes…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57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3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0" y="1884561"/>
            <a:ext cx="8034736" cy="3745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example: attribute selection….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86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3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9" y="1691959"/>
            <a:ext cx="8095797" cy="4742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994" y="229117"/>
            <a:ext cx="7188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 is also possible to visualize data in a similar way to </a:t>
            </a:r>
            <a:r>
              <a:rPr lang="en-US" sz="2800" i="1" dirty="0" smtClean="0"/>
              <a:t>Explorer…</a:t>
            </a:r>
            <a:r>
              <a:rPr lang="en-US" sz="2800" dirty="0" smtClean="0"/>
              <a:t>e.g. ROC/threshold curves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139113" y="4387613"/>
            <a:ext cx="818330" cy="16693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53340" y="3338580"/>
            <a:ext cx="549916" cy="29458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Area under the ROC Curve</a:t>
            </a:r>
          </a:p>
        </p:txBody>
      </p:sp>
      <p:pic>
        <p:nvPicPr>
          <p:cNvPr id="415748" name="Picture 4" descr="rocco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6912" y="3698811"/>
            <a:ext cx="2496716" cy="24967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316463" y="1510005"/>
            <a:ext cx="85110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r>
              <a:rPr lang="en-US" altLang="en-US" sz="2400" dirty="0"/>
              <a:t>True positive rate = </a:t>
            </a:r>
            <a:r>
              <a:rPr lang="en-US" altLang="en-US" sz="2400" dirty="0" err="1" smtClean="0"/>
              <a:t>tp</a:t>
            </a:r>
            <a:r>
              <a:rPr lang="en-US" altLang="en-US" sz="2400" dirty="0"/>
              <a:t>/(</a:t>
            </a:r>
            <a:r>
              <a:rPr lang="en-US" altLang="en-US" sz="2400" dirty="0" err="1" smtClean="0"/>
              <a:t>tp+fn</a:t>
            </a:r>
            <a:r>
              <a:rPr lang="en-US" altLang="en-US" sz="2400" dirty="0" smtClean="0"/>
              <a:t>) = recall </a:t>
            </a:r>
            <a:r>
              <a:rPr lang="en-US" altLang="en-US" sz="2400" dirty="0"/>
              <a:t>= sensitivity</a:t>
            </a:r>
          </a:p>
          <a:p>
            <a:r>
              <a:rPr lang="en-US" altLang="en-US" sz="2400" dirty="0"/>
              <a:t>False positive rate = </a:t>
            </a:r>
            <a:r>
              <a:rPr lang="en-US" altLang="en-US" sz="2400" dirty="0" err="1"/>
              <a:t>fp</a:t>
            </a:r>
            <a:r>
              <a:rPr lang="en-US" altLang="en-US" sz="2400" dirty="0"/>
              <a:t>/(</a:t>
            </a:r>
            <a:r>
              <a:rPr lang="en-US" altLang="en-US" sz="2400" dirty="0" err="1"/>
              <a:t>tn+fp</a:t>
            </a:r>
            <a:r>
              <a:rPr lang="en-US" altLang="en-US" sz="2400" dirty="0"/>
              <a:t>). </a:t>
            </a:r>
            <a:endParaRPr lang="en-US" alt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ROC curve demonstrates several things</a:t>
            </a:r>
            <a:r>
              <a:rPr lang="en-US" sz="2400" dirty="0" smtClean="0"/>
              <a:t>:</a:t>
            </a:r>
          </a:p>
          <a:p>
            <a:pPr lvl="1"/>
            <a:r>
              <a:rPr lang="en-US" sz="1600" dirty="0"/>
              <a:t>The closer the curve follows the left-hand border and then the top border of the ROC space, the more accurate the test.</a:t>
            </a:r>
          </a:p>
          <a:p>
            <a:pPr lvl="1"/>
            <a:r>
              <a:rPr lang="en-US" sz="1600" dirty="0"/>
              <a:t>The closer the curve comes to the 45-degree diagonal of the ROC space, the less accurate the test.</a:t>
            </a:r>
          </a:p>
          <a:p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7623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Q: Lets generate a 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weather data </a:t>
            </a:r>
            <a:r>
              <a:rPr lang="en-US" sz="2800" dirty="0" err="1" smtClean="0"/>
              <a:t>arff</a:t>
            </a:r>
            <a:r>
              <a:rPr lang="en-US" sz="2800" dirty="0" smtClean="0"/>
              <a:t> file and generate ROC curve. Follow the following </a:t>
            </a:r>
            <a:r>
              <a:rPr lang="en-US" sz="2800" dirty="0" err="1" smtClean="0"/>
              <a:t>KnowledgeFlow</a:t>
            </a:r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3029744"/>
            <a:ext cx="8829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How to generate multiple ROC curves?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weather data </a:t>
            </a:r>
            <a:r>
              <a:rPr lang="en-US" sz="2800" dirty="0" err="1" smtClean="0"/>
              <a:t>arff</a:t>
            </a:r>
            <a:r>
              <a:rPr lang="en-US" sz="2800" dirty="0" smtClean="0"/>
              <a:t> file and generate multiple ROC curves in a single chart (pick 3 classifiers)</a:t>
            </a:r>
          </a:p>
          <a:p>
            <a:r>
              <a:rPr lang="en-US" sz="2800" dirty="0" smtClean="0"/>
              <a:t>Remember to add following into your </a:t>
            </a:r>
            <a:r>
              <a:rPr lang="en-US" sz="2800" dirty="0" err="1" smtClean="0"/>
              <a:t>KnowledgeFlow</a:t>
            </a:r>
            <a:endParaRPr lang="en-US" sz="2800" dirty="0" smtClean="0"/>
          </a:p>
          <a:p>
            <a:pPr lvl="1"/>
            <a:r>
              <a:rPr lang="en-US" sz="2000" dirty="0" err="1" smtClean="0"/>
              <a:t>ClassValuePicker</a:t>
            </a:r>
            <a:r>
              <a:rPr lang="en-US" sz="2000" dirty="0" smtClean="0"/>
              <a:t> between </a:t>
            </a:r>
            <a:r>
              <a:rPr lang="en-US" sz="2000" dirty="0" err="1" smtClean="0"/>
              <a:t>ClassAssigner</a:t>
            </a:r>
            <a:r>
              <a:rPr lang="en-US" sz="2000" dirty="0" smtClean="0"/>
              <a:t> and </a:t>
            </a:r>
            <a:r>
              <a:rPr lang="en-US" sz="2000" dirty="0" err="1" smtClean="0"/>
              <a:t>CrossValidationFoldMaker</a:t>
            </a:r>
            <a:endParaRPr lang="en-US" sz="2000" dirty="0" smtClean="0"/>
          </a:p>
          <a:p>
            <a:pPr lvl="1"/>
            <a:r>
              <a:rPr lang="en-US" sz="2000" dirty="0" smtClean="0"/>
              <a:t>Add </a:t>
            </a:r>
            <a:r>
              <a:rPr lang="en-US" sz="2000" dirty="0" err="1" smtClean="0"/>
              <a:t>ModelPerformanceChart</a:t>
            </a:r>
            <a:r>
              <a:rPr lang="en-US" sz="2000" dirty="0" smtClean="0"/>
              <a:t> from Visualization</a:t>
            </a:r>
          </a:p>
          <a:p>
            <a:r>
              <a:rPr lang="en-US" sz="2800" dirty="0" smtClean="0"/>
              <a:t>To save your ROC curve</a:t>
            </a:r>
          </a:p>
          <a:p>
            <a:pPr lvl="1"/>
            <a:r>
              <a:rPr lang="en-US" sz="2000" dirty="0" smtClean="0"/>
              <a:t>Shift + Alt + Left Click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algorithms…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WEKA is Open Source!</a:t>
            </a:r>
          </a:p>
          <a:p>
            <a:r>
              <a:rPr lang="en-US" dirty="0" smtClean="0"/>
              <a:t>Much of the work is already done for you</a:t>
            </a:r>
          </a:p>
          <a:p>
            <a:r>
              <a:rPr lang="en-US" dirty="0" smtClean="0"/>
              <a:t>Take advantage of the WEKA framework</a:t>
            </a:r>
          </a:p>
          <a:p>
            <a:r>
              <a:rPr lang="en-US" dirty="0" smtClean="0"/>
              <a:t>Writing code and contributing to the WEKA project now easier than before see: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weka.wikispaces.com</a:t>
            </a:r>
            <a:r>
              <a:rPr lang="en-US" dirty="0" smtClean="0">
                <a:hlinkClick r:id="rId2"/>
              </a:rPr>
              <a:t>/How+can+I+contribute+to+WEKA%3F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Explorer</a:t>
            </a:r>
            <a:r>
              <a:rPr lang="en-US" sz="2800" dirty="0" smtClean="0"/>
              <a:t> and </a:t>
            </a:r>
            <a:r>
              <a:rPr lang="en-US" sz="2800" i="1" dirty="0" smtClean="0"/>
              <a:t>Knowledge Flow: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Offer useful and flexible ways to perform a range of </a:t>
            </a:r>
            <a:r>
              <a:rPr lang="en-US" sz="2000" b="1" dirty="0" smtClean="0"/>
              <a:t>batches</a:t>
            </a:r>
            <a:r>
              <a:rPr lang="en-US" sz="2000" dirty="0" smtClean="0"/>
              <a:t> of experiments</a:t>
            </a:r>
          </a:p>
          <a:p>
            <a:pPr lvl="1"/>
            <a:r>
              <a:rPr lang="en-US" sz="2000" dirty="0" smtClean="0"/>
              <a:t>Beware of the way in which results are generated!</a:t>
            </a:r>
          </a:p>
          <a:p>
            <a:pPr lvl="1"/>
            <a:r>
              <a:rPr lang="en-US" sz="2000" i="1" dirty="0" smtClean="0"/>
              <a:t>KF</a:t>
            </a:r>
            <a:r>
              <a:rPr lang="en-US" sz="2000" dirty="0" smtClean="0"/>
              <a:t> is particularly useful for visualization </a:t>
            </a:r>
          </a:p>
          <a:p>
            <a:r>
              <a:rPr lang="en-US" sz="2800" dirty="0" smtClean="0"/>
              <a:t>Just a snapshot of capabilities of WEKA!</a:t>
            </a:r>
          </a:p>
        </p:txBody>
      </p:sp>
    </p:spTree>
    <p:extLst>
      <p:ext uri="{BB962C8B-B14F-4D97-AF65-F5344CB8AC3E}">
        <p14:creationId xmlns:p14="http://schemas.microsoft.com/office/powerpoint/2010/main" val="7484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Explorer: pre-processing the data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Data can be imported from a file in various formats: ARFF, CSV, C4.5, binary</a:t>
            </a:r>
          </a:p>
          <a:p>
            <a:r>
              <a:rPr lang="en-US" altLang="en-US" smtClean="0"/>
              <a:t>Data can also be read from a URL or from an SQL database (using JDBC)</a:t>
            </a:r>
          </a:p>
          <a:p>
            <a:r>
              <a:rPr lang="en-US" altLang="en-US" smtClean="0"/>
              <a:t>Pre-processing tools in WEKA are called “filters”</a:t>
            </a:r>
          </a:p>
          <a:p>
            <a:r>
              <a:rPr lang="en-US" altLang="en-US" smtClean="0"/>
              <a:t>WEKA contains filters for:</a:t>
            </a:r>
          </a:p>
          <a:p>
            <a:pPr lvl="1"/>
            <a:r>
              <a:rPr lang="en-US" altLang="en-US" smtClean="0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5119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@relation heart-disease-simplified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age numeric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sex { female, male}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chest_pain_type</a:t>
            </a:r>
            <a:r>
              <a:rPr lang="en-US" sz="1800" dirty="0"/>
              <a:t> { </a:t>
            </a:r>
            <a:r>
              <a:rPr lang="en-US" sz="1800" dirty="0" err="1"/>
              <a:t>typ_angina</a:t>
            </a:r>
            <a:r>
              <a:rPr lang="en-US" sz="1800" dirty="0"/>
              <a:t>, </a:t>
            </a:r>
            <a:r>
              <a:rPr lang="en-US" sz="1800" dirty="0" err="1"/>
              <a:t>asympt</a:t>
            </a:r>
            <a:r>
              <a:rPr lang="en-US" sz="1800" dirty="0"/>
              <a:t>, </a:t>
            </a:r>
            <a:r>
              <a:rPr lang="en-US" sz="1800" dirty="0" err="1"/>
              <a:t>non_anginal</a:t>
            </a:r>
            <a:r>
              <a:rPr lang="en-US" sz="1800" dirty="0"/>
              <a:t>, </a:t>
            </a:r>
            <a:r>
              <a:rPr lang="en-US" sz="1800" dirty="0" err="1"/>
              <a:t>atyp_angina</a:t>
            </a:r>
            <a:r>
              <a:rPr lang="en-US" sz="1800" dirty="0"/>
              <a:t>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cholesterol real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exercise_induced_angina</a:t>
            </a:r>
            <a:r>
              <a:rPr lang="en-US" sz="1800" dirty="0"/>
              <a:t> { yes, no}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class { present, </a:t>
            </a:r>
            <a:r>
              <a:rPr lang="en-US" sz="1800" dirty="0" err="1"/>
              <a:t>not_present</a:t>
            </a:r>
            <a:r>
              <a:rPr lang="en-US" sz="1800" dirty="0"/>
              <a:t>}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@data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63,male,typ_angina,233,no,not_present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67,male,asympt,286,yes,present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67,male,asympt,229,yes,present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38,female,non_anginal,?,no,not_present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...</a:t>
            </a:r>
            <a:endParaRPr lang="en-US" sz="24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altLang="en-US" dirty="0" smtClean="0"/>
              <a:t>WEKA only deals with “flat” files called “</a:t>
            </a:r>
            <a:r>
              <a:rPr lang="en-US" altLang="en-US" dirty="0" err="1" smtClean="0"/>
              <a:t>arff</a:t>
            </a:r>
            <a:r>
              <a:rPr lang="en-US" altLang="en-US" dirty="0" smtClean="0"/>
              <a:t>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6306" y="1723548"/>
            <a:ext cx="3951139" cy="522111"/>
            <a:chOff x="2716306" y="1723548"/>
            <a:chExt cx="3951139" cy="522111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2716306" y="1981200"/>
              <a:ext cx="1703294" cy="2644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0" y="172354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Numeric attribute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2166838"/>
            <a:ext cx="3809475" cy="369332"/>
            <a:chOff x="3496235" y="2166838"/>
            <a:chExt cx="3809475" cy="369332"/>
          </a:xfrm>
        </p:grpSpPr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H="1">
              <a:off x="3496235" y="2393576"/>
              <a:ext cx="1640541" cy="142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089" y="2166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Nominal attribute</a:t>
              </a:r>
              <a:endParaRPr lang="en-US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6306" y="4954859"/>
            <a:ext cx="4741804" cy="646331"/>
            <a:chOff x="2716306" y="4954859"/>
            <a:chExt cx="4741804" cy="64633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16306" y="5181597"/>
              <a:ext cx="2572870" cy="3720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489" y="4954859"/>
              <a:ext cx="2082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Missing value represented by 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3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 1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Lets create an </a:t>
            </a:r>
            <a:r>
              <a:rPr lang="en-US" altLang="en-US" dirty="0" err="1" smtClean="0"/>
              <a:t>arff</a:t>
            </a:r>
            <a:r>
              <a:rPr lang="en-US" altLang="en-US" dirty="0" smtClean="0"/>
              <a:t> file from our weather data </a:t>
            </a:r>
          </a:p>
          <a:p>
            <a:r>
              <a:rPr lang="en-US" altLang="en-US" dirty="0" smtClean="0"/>
              <a:t>Create CSV file from the weather excel file</a:t>
            </a:r>
          </a:p>
          <a:p>
            <a:r>
              <a:rPr lang="en-US" altLang="en-US" dirty="0" smtClean="0"/>
              <a:t>Now add the header for the file and rename it as </a:t>
            </a:r>
            <a:r>
              <a:rPr lang="en-US" altLang="en-US" dirty="0" err="1" smtClean="0"/>
              <a:t>wether.arff</a:t>
            </a:r>
            <a:endParaRPr lang="en-US" altLang="en-US" dirty="0" smtClean="0"/>
          </a:p>
          <a:p>
            <a:r>
              <a:rPr lang="en-US" altLang="en-US" dirty="0" smtClean="0"/>
              <a:t>Next, load the </a:t>
            </a:r>
            <a:r>
              <a:rPr lang="en-US" altLang="en-US" dirty="0" err="1" smtClean="0"/>
              <a:t>weather.arff</a:t>
            </a:r>
            <a:r>
              <a:rPr lang="en-US" altLang="en-US" dirty="0" smtClean="0"/>
              <a:t> file to Weka Explorer</a:t>
            </a:r>
          </a:p>
        </p:txBody>
      </p:sp>
    </p:spTree>
    <p:extLst>
      <p:ext uri="{BB962C8B-B14F-4D97-AF65-F5344CB8AC3E}">
        <p14:creationId xmlns:p14="http://schemas.microsoft.com/office/powerpoint/2010/main" val="24091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9961</TotalTime>
  <Words>1184</Words>
  <Application>Microsoft Office PowerPoint</Application>
  <PresentationFormat>On-screen Show (4:3)</PresentationFormat>
  <Paragraphs>179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 Introduction to Weka</vt:lpstr>
      <vt:lpstr>Todays Workshop!</vt:lpstr>
      <vt:lpstr>What is WEKA?</vt:lpstr>
      <vt:lpstr>Main Features</vt:lpstr>
      <vt:lpstr>WEKA GUI</vt:lpstr>
      <vt:lpstr>Todays Workshop!</vt:lpstr>
      <vt:lpstr>Explorer: pre-processing the data</vt:lpstr>
      <vt:lpstr>WEKA only deals with “flat” files called “arff”</vt:lpstr>
      <vt:lpstr>Exercise 1</vt:lpstr>
      <vt:lpstr>Subsampling</vt:lpstr>
      <vt:lpstr>Exercise 2</vt:lpstr>
      <vt:lpstr>Data Imbalance</vt:lpstr>
      <vt:lpstr>Exercise 3</vt:lpstr>
      <vt:lpstr>Explorer: building “classifiers”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4</vt:lpstr>
      <vt:lpstr>Feature Selection (filter method)</vt:lpstr>
      <vt:lpstr>Exercise 5</vt:lpstr>
      <vt:lpstr>Todays Workshop!</vt:lpstr>
      <vt:lpstr>Knowledge Flow Interface</vt:lpstr>
      <vt:lpstr>Knowledge Flow: 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under the ROC Curve</vt:lpstr>
      <vt:lpstr>Q: Lets generate a ROC Curve</vt:lpstr>
      <vt:lpstr>Exercise: How to generate multiple ROC curves?</vt:lpstr>
      <vt:lpstr>Write your own algorithms…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256</cp:revision>
  <dcterms:created xsi:type="dcterms:W3CDTF">2009-12-29T10:39:27Z</dcterms:created>
  <dcterms:modified xsi:type="dcterms:W3CDTF">2017-02-14T01:46:02Z</dcterms:modified>
</cp:coreProperties>
</file>