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9" r:id="rId32"/>
    <p:sldId id="294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693"/>
    <a:srgbClr val="464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434" autoAdjust="0"/>
  </p:normalViewPr>
  <p:slideViewPr>
    <p:cSldViewPr snapToGrid="0" snapToObjects="1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27707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9197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11843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12053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73088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54908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59701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39472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13625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98793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33679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98793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78767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09115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4825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4438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117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4394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5155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47734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35596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4361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4" r:id="rId3"/>
    <p:sldLayoutId id="2147483835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269976"/>
            <a:ext cx="7979916" cy="86360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Clustering in IR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0612" y="5220577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69" y="884853"/>
            <a:ext cx="8266923" cy="243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738190"/>
            <a:ext cx="6950761" cy="677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Consideration for clustering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09432" y="1529156"/>
            <a:ext cx="816309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goal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put related docs in the same cluster, put unrelated docs in different clusters.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we formalize this?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clusters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appropriate for the data set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Initially, we will assume the number of clusters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given.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Later: Semiautomatic methods for determining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de-DE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de-DE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very small and very large clusters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clusters that are easy to explain to the user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180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850232"/>
            <a:ext cx="8929718" cy="56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vs.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Hierarchical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1000" y="1690654"/>
            <a:ext cx="728963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algorithms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start with a random (partial) partitioning of docs into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Refine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iteratively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Hierarchical</a:t>
            </a:r>
            <a:r>
              <a:rPr lang="de-D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lang="de-DE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Bottom-up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agglomerative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Top-down,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divisive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156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791570"/>
            <a:ext cx="8929718" cy="624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Soft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314" y="1742791"/>
            <a:ext cx="8588492" cy="4713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clustering: Each document belongs to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exactly one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common and easier to do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clustering: A document can belong to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more sense for applications like creating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browsable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hierarchies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want to put sneakers in two clusters:</a:t>
            </a:r>
          </a:p>
          <a:p>
            <a:pPr lvl="3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apparel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100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36728" y="636568"/>
            <a:ext cx="8707304" cy="779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lang="de-DE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733266"/>
            <a:ext cx="8286808" cy="4410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algorithms compute a partition of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documents into a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Given: a set of documents and the number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Find: a partition into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optimizes the chosen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partitioning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optimization: exhaustively enumerate partitions, pick 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heuristic method: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algorithm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326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714374"/>
            <a:ext cx="8929718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(Hard, flat clustering)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643050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the best known clustering algorithm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Simple, works well in many cases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as default / baseline for clustering documents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space model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vector space classification, we measure relatedness between vectors by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distance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.which is almost equivalent to cosine similarity.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61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 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314" y="1502803"/>
            <a:ext cx="8286808" cy="4693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cluster in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is defined by 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centroid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Objective/partitioning criterion: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 the average squared </a:t>
            </a: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de-DE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endParaRPr lang="de-DE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Recall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36699"/>
              </a:buClr>
            </a:pP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we use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denote a cluster.</a:t>
            </a: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try to find the minimum average squared difference by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iterating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reassignment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assign each vector to its closest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recomputation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recompute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 average of the vectors that were assigned to it in reassignment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538" y="2862511"/>
            <a:ext cx="2332560" cy="83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13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SimSun" panose="02010600030101010101" pitchFamily="2" charset="-122"/>
              </a:rPr>
              <a:t>Start with random cluster centers C1 than to C2</a:t>
            </a:r>
          </a:p>
        </p:txBody>
      </p:sp>
      <p:sp>
        <p:nvSpPr>
          <p:cNvPr id="26628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6630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6632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6634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5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6636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7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6638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9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6640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6642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643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44" name="Oval 66"/>
          <p:cNvSpPr>
            <a:spLocks noChangeArrowheads="1"/>
          </p:cNvSpPr>
          <p:nvPr/>
        </p:nvSpPr>
        <p:spPr bwMode="auto">
          <a:xfrm>
            <a:off x="6858000" y="3352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Box 67"/>
          <p:cNvSpPr txBox="1">
            <a:spLocks noChangeArrowheads="1"/>
          </p:cNvSpPr>
          <p:nvPr/>
        </p:nvSpPr>
        <p:spPr bwMode="auto">
          <a:xfrm>
            <a:off x="6934200" y="3124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6646" name="Oval 68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7" name="TextBox 69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</p:spTree>
    <p:extLst>
      <p:ext uri="{BB962C8B-B14F-4D97-AF65-F5344CB8AC3E}">
        <p14:creationId xmlns:p14="http://schemas.microsoft.com/office/powerpoint/2010/main" val="37572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7651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7653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7655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6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7657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8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7659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0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7661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2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7663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7665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6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67" name="Oval 66"/>
          <p:cNvSpPr>
            <a:spLocks noChangeArrowheads="1"/>
          </p:cNvSpPr>
          <p:nvPr/>
        </p:nvSpPr>
        <p:spPr bwMode="auto">
          <a:xfrm>
            <a:off x="6858000" y="3352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8" name="TextBox 67"/>
          <p:cNvSpPr txBox="1">
            <a:spLocks noChangeArrowheads="1"/>
          </p:cNvSpPr>
          <p:nvPr/>
        </p:nvSpPr>
        <p:spPr bwMode="auto">
          <a:xfrm>
            <a:off x="6934200" y="3124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7669" name="Oval 68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0" name="TextBox 69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27671" name="Straight Connector 40"/>
          <p:cNvCxnSpPr>
            <a:cxnSpLocks noChangeShapeType="1"/>
            <a:endCxn id="27667" idx="1"/>
          </p:cNvCxnSpPr>
          <p:nvPr/>
        </p:nvCxnSpPr>
        <p:spPr bwMode="auto">
          <a:xfrm>
            <a:off x="6172200" y="2895600"/>
            <a:ext cx="692150" cy="468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2" name="Straight Connector 42"/>
          <p:cNvCxnSpPr>
            <a:cxnSpLocks noChangeShapeType="1"/>
            <a:endCxn id="27667" idx="6"/>
          </p:cNvCxnSpPr>
          <p:nvPr/>
        </p:nvCxnSpPr>
        <p:spPr bwMode="auto">
          <a:xfrm>
            <a:off x="6781800" y="2819400"/>
            <a:ext cx="122238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3" name="Straight Connector 44"/>
          <p:cNvCxnSpPr>
            <a:cxnSpLocks noChangeShapeType="1"/>
            <a:stCxn id="27667" idx="5"/>
          </p:cNvCxnSpPr>
          <p:nvPr/>
        </p:nvCxnSpPr>
        <p:spPr bwMode="auto">
          <a:xfrm flipH="1" flipV="1">
            <a:off x="6553200" y="2362200"/>
            <a:ext cx="344488" cy="10556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4" name="Straight Connector 46"/>
          <p:cNvCxnSpPr>
            <a:cxnSpLocks noChangeShapeType="1"/>
            <a:stCxn id="27667" idx="7"/>
          </p:cNvCxnSpPr>
          <p:nvPr/>
        </p:nvCxnSpPr>
        <p:spPr bwMode="auto">
          <a:xfrm flipH="1" flipV="1">
            <a:off x="6096000" y="2438400"/>
            <a:ext cx="801688" cy="925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5" name="Straight Connector 48"/>
          <p:cNvCxnSpPr>
            <a:cxnSpLocks noChangeShapeType="1"/>
            <a:stCxn id="27667" idx="3"/>
          </p:cNvCxnSpPr>
          <p:nvPr/>
        </p:nvCxnSpPr>
        <p:spPr bwMode="auto">
          <a:xfrm>
            <a:off x="6864350" y="3417888"/>
            <a:ext cx="146050" cy="10779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28600" y="1946275"/>
            <a:ext cx="4648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altLang="zh-CN" sz="2800" kern="0">
                <a:latin typeface="+mn-lt"/>
                <a:ea typeface="宋体" pitchFamily="2" charset="-122"/>
              </a:rPr>
              <a:t>Identify the points that are closer to C1 than to C2</a:t>
            </a:r>
            <a:endParaRPr lang="en-US" altLang="zh-CN" sz="2800" kern="0" dirty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792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SimSun" panose="02010600030101010101" pitchFamily="2" charset="-122"/>
              </a:rPr>
              <a:t>Update C1</a:t>
            </a:r>
          </a:p>
        </p:txBody>
      </p:sp>
      <p:sp>
        <p:nvSpPr>
          <p:cNvPr id="28676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8678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8680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8682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3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8684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5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8686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7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8688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9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8690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1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92" name="Oval 66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TextBox 67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8694" name="Oval 68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TextBox 69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pic>
        <p:nvPicPr>
          <p:cNvPr id="28696" name="Picture 2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414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38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SimSun" panose="02010600030101010101" pitchFamily="2" charset="-122"/>
              </a:rPr>
              <a:t>Identify the points that are closer to C2 than to C1</a:t>
            </a:r>
          </a:p>
        </p:txBody>
      </p:sp>
      <p:sp>
        <p:nvSpPr>
          <p:cNvPr id="29700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9702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3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9704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5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9706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7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9708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9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9710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1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9712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3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9714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5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16" name="Oval 26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7" name="TextBox 28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9718" name="Oval 29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9" name="TextBox 30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29720" name="Straight Connector 32"/>
          <p:cNvCxnSpPr>
            <a:cxnSpLocks noChangeShapeType="1"/>
            <a:stCxn id="29718" idx="3"/>
          </p:cNvCxnSpPr>
          <p:nvPr/>
        </p:nvCxnSpPr>
        <p:spPr bwMode="auto">
          <a:xfrm>
            <a:off x="5797550" y="3810000"/>
            <a:ext cx="29845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1" name="Straight Arrow Connector 38"/>
          <p:cNvCxnSpPr>
            <a:cxnSpLocks noChangeShapeType="1"/>
            <a:stCxn id="29718" idx="3"/>
            <a:endCxn id="29710" idx="4"/>
          </p:cNvCxnSpPr>
          <p:nvPr/>
        </p:nvCxnSpPr>
        <p:spPr bwMode="auto">
          <a:xfrm>
            <a:off x="5797550" y="3810000"/>
            <a:ext cx="396875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56713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668740"/>
            <a:ext cx="8228013" cy="7473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642834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clustering in information retrieval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795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SimSun" panose="02010600030101010101" pitchFamily="2" charset="-122"/>
              </a:rPr>
              <a:t>Identify the points that are closer to C2 than to C1</a:t>
            </a:r>
          </a:p>
        </p:txBody>
      </p:sp>
      <p:sp>
        <p:nvSpPr>
          <p:cNvPr id="30724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30726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7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30728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9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30730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1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30732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3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30734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5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30736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7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30738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9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0740" name="Picture 2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22098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Oval 30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2" name="TextBox 31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30743" name="Oval 32"/>
          <p:cNvSpPr>
            <a:spLocks noChangeArrowheads="1"/>
          </p:cNvSpPr>
          <p:nvPr/>
        </p:nvSpPr>
        <p:spPr bwMode="auto">
          <a:xfrm>
            <a:off x="6096000" y="4800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4" name="TextBox 37"/>
          <p:cNvSpPr txBox="1">
            <a:spLocks noChangeArrowheads="1"/>
          </p:cNvSpPr>
          <p:nvPr/>
        </p:nvSpPr>
        <p:spPr bwMode="auto">
          <a:xfrm>
            <a:off x="5638800" y="4648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</p:spTree>
    <p:extLst>
      <p:ext uri="{BB962C8B-B14F-4D97-AF65-F5344CB8AC3E}">
        <p14:creationId xmlns:p14="http://schemas.microsoft.com/office/powerpoint/2010/main" val="195960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2397125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SimSun" panose="02010600030101010101" pitchFamily="2" charset="-122"/>
              </a:rPr>
              <a:t>Identify the points that are closer to C2 than C1, and points that are closer to C1 than to C2</a:t>
            </a:r>
          </a:p>
        </p:txBody>
      </p:sp>
      <p:sp>
        <p:nvSpPr>
          <p:cNvPr id="31748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31750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1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31752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3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31754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5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31756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7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31758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9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31760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1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31762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63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764" name="Oval 30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TextBox 31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cxnSp>
        <p:nvCxnSpPr>
          <p:cNvPr id="31766" name="Straight Connector 25"/>
          <p:cNvCxnSpPr>
            <a:cxnSpLocks noChangeShapeType="1"/>
          </p:cNvCxnSpPr>
          <p:nvPr/>
        </p:nvCxnSpPr>
        <p:spPr bwMode="auto">
          <a:xfrm>
            <a:off x="6172200" y="2819400"/>
            <a:ext cx="5334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7" name="Straight Connector 27"/>
          <p:cNvCxnSpPr>
            <a:cxnSpLocks noChangeShapeType="1"/>
            <a:endCxn id="31764" idx="0"/>
          </p:cNvCxnSpPr>
          <p:nvPr/>
        </p:nvCxnSpPr>
        <p:spPr bwMode="auto">
          <a:xfrm>
            <a:off x="6019800" y="2438400"/>
            <a:ext cx="631825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8" name="Straight Connector 32"/>
          <p:cNvCxnSpPr>
            <a:cxnSpLocks noChangeShapeType="1"/>
          </p:cNvCxnSpPr>
          <p:nvPr/>
        </p:nvCxnSpPr>
        <p:spPr bwMode="auto">
          <a:xfrm>
            <a:off x="6477000" y="2362200"/>
            <a:ext cx="22860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9" name="Straight Connector 38"/>
          <p:cNvCxnSpPr>
            <a:cxnSpLocks noChangeShapeType="1"/>
          </p:cNvCxnSpPr>
          <p:nvPr/>
        </p:nvCxnSpPr>
        <p:spPr bwMode="auto">
          <a:xfrm flipH="1">
            <a:off x="6705600" y="2819400"/>
            <a:ext cx="762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70" name="Oval 42"/>
          <p:cNvSpPr>
            <a:spLocks noChangeArrowheads="1"/>
          </p:cNvSpPr>
          <p:nvPr/>
        </p:nvSpPr>
        <p:spPr bwMode="auto">
          <a:xfrm>
            <a:off x="6096000" y="4800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71" name="TextBox 43"/>
          <p:cNvSpPr txBox="1">
            <a:spLocks noChangeArrowheads="1"/>
          </p:cNvSpPr>
          <p:nvPr/>
        </p:nvSpPr>
        <p:spPr bwMode="auto">
          <a:xfrm>
            <a:off x="5638800" y="4648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31772" name="Straight Connector 48"/>
          <p:cNvCxnSpPr>
            <a:cxnSpLocks noChangeShapeType="1"/>
            <a:stCxn id="31771" idx="3"/>
          </p:cNvCxnSpPr>
          <p:nvPr/>
        </p:nvCxnSpPr>
        <p:spPr bwMode="auto">
          <a:xfrm flipH="1" flipV="1">
            <a:off x="6096000" y="4495800"/>
            <a:ext cx="76200" cy="33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3" name="Straight Connector 60"/>
          <p:cNvCxnSpPr>
            <a:cxnSpLocks noChangeShapeType="1"/>
            <a:stCxn id="31771" idx="3"/>
          </p:cNvCxnSpPr>
          <p:nvPr/>
        </p:nvCxnSpPr>
        <p:spPr bwMode="auto">
          <a:xfrm flipV="1">
            <a:off x="6172200" y="4495800"/>
            <a:ext cx="838200" cy="33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4" name="Straight Connector 64"/>
          <p:cNvCxnSpPr>
            <a:cxnSpLocks noChangeShapeType="1"/>
            <a:stCxn id="31771" idx="3"/>
            <a:endCxn id="31758" idx="6"/>
          </p:cNvCxnSpPr>
          <p:nvPr/>
        </p:nvCxnSpPr>
        <p:spPr bwMode="auto">
          <a:xfrm>
            <a:off x="6172200" y="4832350"/>
            <a:ext cx="46038" cy="311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0217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32771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32773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32775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6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32777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32779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0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32781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32783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32785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86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787" name="Oval 66"/>
          <p:cNvSpPr>
            <a:spLocks noChangeArrowheads="1"/>
          </p:cNvSpPr>
          <p:nvPr/>
        </p:nvSpPr>
        <p:spPr bwMode="auto">
          <a:xfrm>
            <a:off x="6400800" y="2590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TextBox 67"/>
          <p:cNvSpPr txBox="1">
            <a:spLocks noChangeArrowheads="1"/>
          </p:cNvSpPr>
          <p:nvPr/>
        </p:nvSpPr>
        <p:spPr bwMode="auto">
          <a:xfrm>
            <a:off x="6477000" y="2362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32789" name="Oval 68"/>
          <p:cNvSpPr>
            <a:spLocks noChangeArrowheads="1"/>
          </p:cNvSpPr>
          <p:nvPr/>
        </p:nvSpPr>
        <p:spPr bwMode="auto">
          <a:xfrm>
            <a:off x="6477000" y="47355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Box 69"/>
          <p:cNvSpPr txBox="1">
            <a:spLocks noChangeArrowheads="1"/>
          </p:cNvSpPr>
          <p:nvPr/>
        </p:nvSpPr>
        <p:spPr bwMode="auto">
          <a:xfrm>
            <a:off x="6553200" y="46593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228600" y="1946275"/>
            <a:ext cx="46482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altLang="zh-CN" sz="2800" kern="0">
                <a:latin typeface="+mn-lt"/>
                <a:ea typeface="宋体" pitchFamily="2" charset="-122"/>
              </a:rPr>
              <a:t>Identify the points that are closer to C2 than C1, and points that are closer to C1 than to C2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altLang="zh-CN" sz="2800" kern="0">
                <a:latin typeface="+mn-lt"/>
                <a:ea typeface="宋体" pitchFamily="2" charset="-122"/>
              </a:rPr>
              <a:t>Update C1 and C2</a:t>
            </a:r>
            <a:endParaRPr lang="en-US" altLang="zh-CN" sz="2800" kern="0" dirty="0">
              <a:latin typeface="+mn-lt"/>
              <a:ea typeface="宋体" pitchFamily="2" charset="-122"/>
            </a:endParaRPr>
          </a:p>
        </p:txBody>
      </p:sp>
      <p:pic>
        <p:nvPicPr>
          <p:cNvPr id="32792" name="Picture 4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3840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3" name="Picture 4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5205413"/>
            <a:ext cx="3046412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18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K-means for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3733800" cy="4683125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SimSun" panose="02010600030101010101" pitchFamily="2" charset="-122"/>
              </a:rPr>
              <a:t>K-means</a:t>
            </a:r>
          </a:p>
          <a:p>
            <a:pPr lvl="1" eaLnBrk="1" hangingPunct="1"/>
            <a:r>
              <a:rPr lang="en-US" altLang="zh-CN" sz="2400" dirty="0" smtClean="0">
                <a:solidFill>
                  <a:srgbClr val="FF0000"/>
                </a:solidFill>
                <a:ea typeface="SimSun" panose="02010600030101010101" pitchFamily="2" charset="-122"/>
              </a:rPr>
              <a:t>Start with a random guess of cluster centers</a:t>
            </a:r>
          </a:p>
          <a:p>
            <a:pPr lvl="1" eaLnBrk="1" hangingPunct="1"/>
            <a:r>
              <a:rPr lang="en-US" altLang="zh-CN" sz="2400" dirty="0" smtClean="0">
                <a:ea typeface="SimSun" panose="02010600030101010101" pitchFamily="2" charset="-122"/>
              </a:rPr>
              <a:t>Determine the membership of each data points</a:t>
            </a:r>
          </a:p>
          <a:p>
            <a:pPr lvl="1" eaLnBrk="1" hangingPunct="1"/>
            <a:r>
              <a:rPr lang="en-US" altLang="zh-CN" sz="2400" dirty="0" smtClean="0">
                <a:ea typeface="SimSun" panose="02010600030101010101" pitchFamily="2" charset="-122"/>
              </a:rPr>
              <a:t>Adjust the cluster centers </a:t>
            </a:r>
          </a:p>
        </p:txBody>
      </p:sp>
      <p:pic>
        <p:nvPicPr>
          <p:cNvPr id="33796" name="Picture 4" descr="km-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1828800"/>
            <a:ext cx="470852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51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33136" y="794084"/>
            <a:ext cx="5823285" cy="621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Optimality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325" y="156101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K-means is guaranteed to converge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don’t know how long convergence will take!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don’t care about a few docs switching back and forth, then convergence is usually fast (&lt; 10-20 iterations).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complete convergence can take many more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iterations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Convergence does not mean that we converge to the optimal 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clustering!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great weakness of K-means.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start with a bad set of seeds, the resulting clustering can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horrible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088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25116" y="778042"/>
            <a:ext cx="6472989" cy="63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62088"/>
            <a:ext cx="8505825" cy="4395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seed selection is just one of many ways K-means can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initialized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seed selection is not very robust: It’s easy to get a 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suboptimal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ways of computing initial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seeds not randomly, but using some heuristic (e.g., document similar to any existing mean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out multiple starting points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with the results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another method (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hierarchical clustering to find good seeds)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992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Is A Good Clustering?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</a:rPr>
              <a:t>Internal criterion: A good clustering will produce high quality clusters in which:</a:t>
            </a:r>
          </a:p>
          <a:p>
            <a:pPr lvl="1"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 dirty="0" smtClean="0">
                <a:ea typeface="ＭＳ Ｐゴシック" panose="020B0600070205080204" pitchFamily="34" charset="-128"/>
              </a:rPr>
              <a:t>intra-class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(that is, intra-cluster) similarity is high</a:t>
            </a:r>
          </a:p>
          <a:p>
            <a:pPr lvl="1"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 dirty="0" smtClean="0">
                <a:ea typeface="ＭＳ Ｐゴシック" panose="020B0600070205080204" pitchFamily="34" charset="-128"/>
              </a:rPr>
              <a:t>inter-class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similarity is low</a:t>
            </a:r>
          </a:p>
          <a:p>
            <a:pPr lvl="1"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The measured quality of a clustering depends on both the document representation and the similarity measure used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29212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External criteria for clustering quality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</a:rPr>
              <a:t>Quality measured by its ability to discover some or all of the hidden patterns or latent classes in gold standard data</a:t>
            </a:r>
          </a:p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Assesses a clustering with respect to </a:t>
            </a:r>
            <a:r>
              <a:rPr lang="en-US" altLang="en-US" sz="3000" u="sng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ground truth</a:t>
            </a:r>
            <a:r>
              <a:rPr lang="en-US" altLang="en-US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… requires </a:t>
            </a:r>
            <a:r>
              <a:rPr lang="en-US" altLang="en-US" sz="3000" i="1" dirty="0" smtClean="0">
                <a:solidFill>
                  <a:srgbClr val="00A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labeled data</a:t>
            </a:r>
          </a:p>
          <a:p>
            <a:pPr eaLnBrk="1" hangingPunct="1"/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Assume documents with </a:t>
            </a:r>
            <a:r>
              <a:rPr lang="en-US" altLang="ja-JP" sz="3000" i="1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C</a:t>
            </a:r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gold standard classes, while our clustering algorithms produce </a:t>
            </a:r>
            <a:r>
              <a:rPr lang="en-US" altLang="ja-JP" sz="3000" i="1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K</a:t>
            </a:r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clusters, </a:t>
            </a:r>
            <a:r>
              <a:rPr lang="el-GR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ω</a:t>
            </a:r>
            <a:r>
              <a:rPr lang="en-US" altLang="ja-JP" sz="3000" baseline="-25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l-GR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ω</a:t>
            </a:r>
            <a:r>
              <a:rPr lang="en-US" altLang="ja-JP" sz="3000" baseline="-25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, …, </a:t>
            </a:r>
            <a:r>
              <a:rPr lang="el-GR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ω</a:t>
            </a:r>
            <a:r>
              <a:rPr lang="en-US" altLang="ja-JP" sz="3000" i="1" baseline="-25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K </a:t>
            </a:r>
            <a:r>
              <a:rPr lang="en-US" altLang="ja-JP" sz="3000" baseline="-25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with </a:t>
            </a:r>
            <a:r>
              <a:rPr lang="en-US" altLang="ja-JP" sz="3000" i="1" dirty="0" err="1" smtClean="0">
                <a:ea typeface="ＭＳ Ｐゴシック" panose="020B0600070205080204" pitchFamily="34" charset="-128"/>
                <a:cs typeface="Arial" panose="020B0604020202020204" pitchFamily="34" charset="0"/>
              </a:rPr>
              <a:t>n</a:t>
            </a:r>
            <a:r>
              <a:rPr lang="en-US" altLang="ja-JP" sz="3000" i="1" baseline="-25000" dirty="0" err="1" smtClean="0"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ja-JP" sz="3000" i="1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sz="30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members.</a:t>
            </a:r>
            <a:endParaRPr lang="en-US" altLang="en-US" sz="3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15432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External Evaluation of Cluster Quality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Simple measure: </a:t>
            </a:r>
            <a:r>
              <a:rPr lang="en-US" altLang="en-US" sz="3200" u="sng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purity</a:t>
            </a:r>
            <a:r>
              <a:rPr lang="en-US" altLang="en-US" sz="3200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ja-JP" sz="3200" dirty="0" smtClean="0">
                <a:ea typeface="ＭＳ Ｐゴシック" panose="020B0600070205080204" pitchFamily="34" charset="-128"/>
              </a:rPr>
              <a:t>the ratio between the dominant class in the cluster </a:t>
            </a:r>
            <a:r>
              <a:rPr lang="en-US" altLang="ja-JP" sz="3200" dirty="0" err="1" smtClean="0">
                <a:ea typeface="ＭＳ Ｐゴシック" panose="020B0600070205080204" pitchFamily="34" charset="-128"/>
              </a:rPr>
              <a:t>c</a:t>
            </a:r>
            <a:r>
              <a:rPr lang="en-US" altLang="ja-JP" sz="3200" baseline="-25000" dirty="0" err="1" smtClean="0">
                <a:ea typeface="ＭＳ Ｐゴシック" panose="020B0600070205080204" pitchFamily="34" charset="-128"/>
              </a:rPr>
              <a:t>j</a:t>
            </a:r>
            <a:r>
              <a:rPr lang="en-US" altLang="ja-JP" sz="3200" dirty="0" smtClean="0">
                <a:ea typeface="ＭＳ Ｐゴシック" panose="020B0600070205080204" pitchFamily="34" charset="-128"/>
              </a:rPr>
              <a:t> and the size of cluster </a:t>
            </a:r>
            <a:r>
              <a:rPr lang="el-GR" altLang="ja-JP" sz="3200" dirty="0" smtClean="0">
                <a:ea typeface="ＭＳ Ｐゴシック" panose="020B0600070205080204" pitchFamily="34" charset="-128"/>
              </a:rPr>
              <a:t>ω</a:t>
            </a:r>
            <a:r>
              <a:rPr lang="en-US" altLang="ja-JP" sz="3200" baseline="-25000" dirty="0" err="1" smtClean="0">
                <a:ea typeface="ＭＳ Ｐゴシック" panose="020B0600070205080204" pitchFamily="34" charset="-128"/>
              </a:rPr>
              <a:t>i</a:t>
            </a:r>
            <a:endParaRPr lang="en-US" altLang="en-US" sz="3200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16.3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21" y="2838450"/>
            <a:ext cx="5562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698" y="4228097"/>
            <a:ext cx="5957302" cy="71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39" y="5311692"/>
            <a:ext cx="7608220" cy="113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98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714374"/>
            <a:ext cx="8501122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</a:t>
            </a:r>
            <a:endParaRPr lang="de-DE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3"/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good_docs(</a:t>
            </a:r>
            <a:r>
              <a:rPr lang="el-G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l-GR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max(5,1,0) = 5</a:t>
            </a: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good_docs(</a:t>
            </a:r>
            <a:r>
              <a:rPr lang="el-G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max(1,4,1)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good_docs(</a:t>
            </a:r>
            <a:r>
              <a:rPr lang="el-G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max(2,0,3)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Purity(</a:t>
            </a:r>
            <a:r>
              <a:rPr lang="el-G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(1/17) × (5 + 4 + 3) = 12/17 ≈ 0.71.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675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98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846160"/>
            <a:ext cx="8228013" cy="5698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Clustering: Definition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643050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(Document) clustering is the process of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grouping a set of documents into clusters of similar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within a cluster should be 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from different clusters should be dissimilar.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 is the most common form of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unsupervised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Unsupervised = there are no labeled or annotated data.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468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874294"/>
            <a:ext cx="6597095" cy="541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de-DE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643050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pPr lvl="1">
              <a:buClr>
                <a:srgbClr val="336699"/>
              </a:buClr>
            </a:pP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2x2 contingency table of all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pairs of documents: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TP+FN+FP+TN is the total number of pairs.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        pairs for N documents.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136 in o/⋄/x example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pair is either positive or negative (the clustering puts the two documents in the same or in different clusters) . . .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and either “true” (correct) or “false” (incorrect): the clustering decision is correct or incorrect.</a:t>
            </a:r>
          </a:p>
          <a:p>
            <a:pPr lvl="1"/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918" y="1639116"/>
            <a:ext cx="2451272" cy="504000"/>
          </a:xfrm>
          <a:prstGeom prst="rect">
            <a:avLst/>
          </a:prstGeom>
        </p:spPr>
      </p:pic>
      <p:pic>
        <p:nvPicPr>
          <p:cNvPr id="8" name="Picture 7" descr="1676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299" y="4211446"/>
            <a:ext cx="445092" cy="432000"/>
          </a:xfrm>
          <a:prstGeom prst="rect">
            <a:avLst/>
          </a:prstGeom>
        </p:spPr>
      </p:pic>
      <p:pic>
        <p:nvPicPr>
          <p:cNvPr id="9" name="Picture 8" descr="1676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0362" y="4640074"/>
            <a:ext cx="444346" cy="432000"/>
          </a:xfrm>
          <a:prstGeom prst="rect">
            <a:avLst/>
          </a:prstGeom>
        </p:spPr>
      </p:pic>
      <p:pic>
        <p:nvPicPr>
          <p:cNvPr id="11" name="Picture 10" descr="1676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5" y="2814190"/>
            <a:ext cx="6710315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42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33136" y="778042"/>
            <a:ext cx="7670257" cy="63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 Index: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61474" y="1428735"/>
            <a:ext cx="8296806" cy="5292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example, we compute RI for the o/⋄/x example. We first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TP + FP. The three clusters contain 6, 6, and 5 points,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respectively, so the total number of “positives” or pairs of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that are in the same cluster is: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these, the x pairs in cluster 1, the o pairs in cluster 2, the ⋄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pairs in cluster 3, and the x pair in cluster 3 are true positives:</a:t>
            </a:r>
          </a:p>
          <a:p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FP = 40 − 20 = 20.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 and TN?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071809"/>
            <a:ext cx="5275739" cy="792000"/>
          </a:xfrm>
          <a:prstGeom prst="rect">
            <a:avLst/>
          </a:prstGeom>
        </p:spPr>
      </p:pic>
      <p:pic>
        <p:nvPicPr>
          <p:cNvPr id="7" name="Picture 6" descr="1677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868" y="4929197"/>
            <a:ext cx="573561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03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Rand measure for the o/⋄/x 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996" name="Text Box 3"/>
              <p:cNvSpPr txBox="1">
                <a:spLocks noChangeArrowheads="1"/>
              </p:cNvSpPr>
              <p:nvPr/>
            </p:nvSpPr>
            <p:spPr bwMode="auto">
              <a:xfrm>
                <a:off x="1524000" y="1714488"/>
                <a:ext cx="7262842" cy="4929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latin typeface="+mj-lt"/>
                </a:endParaRP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latin typeface="+mj-lt"/>
                </a:endParaRP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latin typeface="+mj-lt"/>
                </a:endParaRPr>
              </a:p>
              <a:p>
                <a:r>
                  <a:rPr lang="de-DE" dirty="0" smtClean="0">
                    <a:solidFill>
                      <a:schemeClr val="tx1"/>
                    </a:solidFill>
                    <a:latin typeface="+mj-lt"/>
                  </a:rPr>
                  <a:t>   </a:t>
                </a:r>
                <a:r>
                  <a:rPr lang="de-DE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TP + FP + TN + FN  </a:t>
                </a:r>
                <a:r>
                  <a:rPr lang="de-DE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de-DE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136</a:t>
                </a:r>
              </a:p>
              <a:p>
                <a:r>
                  <a:rPr lang="de-DE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de-DE" sz="2400" dirty="0" smtClean="0"/>
                  <a:t>TN </a:t>
                </a:r>
                <a:r>
                  <a:rPr lang="de-DE" sz="2400" dirty="0"/>
                  <a:t>+ </a:t>
                </a:r>
                <a:r>
                  <a:rPr lang="de-DE" sz="2400" dirty="0" smtClean="0"/>
                  <a:t>FN = 136- 40   = 96</a:t>
                </a:r>
              </a:p>
              <a:p>
                <a:r>
                  <a:rPr lang="de-DE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Same Classes = TP + FN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DE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de-DE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DE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de-DE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DE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de-DE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44</a:t>
                </a: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DE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DE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FN = 44- TP = 24</a:t>
                </a: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DE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TN = 96 – FN = 72</a:t>
                </a:r>
                <a:endParaRPr lang="de-DE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8499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0" y="1714488"/>
                <a:ext cx="7262842" cy="4929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9" name="Picture 8" descr="1675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82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Rand measure for the o/⋄/x 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  = (20 + 72)/(20 + 20 + 24 + 72) ≈ 0.68.</a:t>
            </a:r>
            <a:endParaRPr lang="de-D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24" y="4214735"/>
            <a:ext cx="7907610" cy="1379393"/>
          </a:xfrm>
          <a:prstGeom prst="rect">
            <a:avLst/>
          </a:prstGeom>
        </p:spPr>
      </p:pic>
      <p:pic>
        <p:nvPicPr>
          <p:cNvPr id="9" name="Picture 8" descr="1675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70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 measure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measure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Rand, but “precision” and “recall” can be weighted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P = 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/(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fp</a:t>
            </a:r>
            <a:r>
              <a:rPr lang="en-US" altLang="en-US" sz="2400" dirty="0" smtClean="0"/>
              <a:t>) = 20/40 = 0.5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R = 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/(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fn</a:t>
            </a:r>
            <a:r>
              <a:rPr lang="en-US" altLang="en-US" sz="2400" dirty="0" smtClean="0"/>
              <a:t>) = 20/44 = 0.45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2*P*R/(P+R) = 0.45/0.95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0.47  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0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Evaluation Results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29549" y="1731067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3 measures range from 0 (really bad clustering) to 1 (perfect clustering)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9" name="Picture 8" descr="1675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291931"/>
            <a:ext cx="3838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091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802432"/>
            <a:ext cx="8501122" cy="6136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38539" y="1548882"/>
            <a:ext cx="8348303" cy="466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clusters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given in many applications.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if there is no external constraint? Is there a “right”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way to go: define an optimization criterion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docs, find </a:t>
            </a:r>
            <a:r>
              <a:rPr lang="en-US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which the optimum is reached.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37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750626"/>
            <a:ext cx="9144000" cy="6527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set with clear cluster structure</a:t>
            </a: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63773" y="5715475"/>
            <a:ext cx="8623069" cy="76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109538"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How would you design an algorithm for finding these three clusters?</a:t>
            </a:r>
            <a:endParaRPr lang="de-DE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6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868" y="1553089"/>
            <a:ext cx="4342264" cy="39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60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777922"/>
            <a:ext cx="8228013" cy="638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Clustering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82514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Classification: supervised learning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Clustering: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unsupervised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de-DE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Classification: Classes are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human-defined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part of the input to the learning algorithm.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Clustering: Clusters are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inferred from the data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human </a:t>
            </a:r>
            <a:r>
              <a:rPr lang="de-DE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are many ways of influencing the outcome of clustering: number of clusters, similarity measure,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documents, . .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816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777922"/>
            <a:ext cx="8228013" cy="638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 in IR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82514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set clustering for better navigation</a:t>
            </a: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Yippy (formally Clusty): </a:t>
            </a:r>
            <a:r>
              <a:rPr lang="en-US" altLang="en-US" sz="2400" dirty="0">
                <a:ea typeface="ＭＳ Ｐゴシック" panose="020B0600070205080204" pitchFamily="34" charset="-128"/>
              </a:rPr>
              <a:t>For grouping search results thematically</a:t>
            </a: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clustering for improved navigation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News: </a:t>
            </a:r>
            <a:r>
              <a:rPr lang="en-US" altLang="en-US" sz="2400" dirty="0">
                <a:ea typeface="ＭＳ Ｐゴシック" panose="020B0600070205080204" pitchFamily="34" charset="-128"/>
              </a:rPr>
              <a:t>automatic clustering gives an effective news presentation metaphor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419" y="2862665"/>
            <a:ext cx="4357521" cy="20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62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777922"/>
            <a:ext cx="8228013" cy="638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 in IR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82514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Visualizing a document collection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10" y="2485777"/>
            <a:ext cx="4366854" cy="35271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372" y="3070746"/>
            <a:ext cx="4528850" cy="33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40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For improving search recall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i="1" dirty="0" smtClean="0">
                <a:ea typeface="ＭＳ Ｐゴシック" panose="020B0600070205080204" pitchFamily="34" charset="-128"/>
              </a:rPr>
              <a:t>Cluster hypothesis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 - Documents in the same cluster behave similarly with respect to relevance to information needs</a:t>
            </a:r>
          </a:p>
          <a:p>
            <a:pPr eaLnBrk="1" hangingPunct="1"/>
            <a:r>
              <a:rPr lang="en-US" altLang="en-US" sz="2200" dirty="0" smtClean="0">
                <a:ea typeface="ＭＳ Ｐゴシック" panose="020B0600070205080204" pitchFamily="34" charset="-128"/>
              </a:rPr>
              <a:t>Therefore, to improve search recall:</a:t>
            </a:r>
          </a:p>
          <a:p>
            <a:pPr lvl="1" eaLnBrk="1" hangingPunct="1"/>
            <a:r>
              <a:rPr lang="en-US" altLang="en-US" sz="2200" dirty="0" smtClean="0">
                <a:ea typeface="ＭＳ Ｐゴシック" panose="020B0600070205080204" pitchFamily="34" charset="-128"/>
              </a:rPr>
              <a:t>When a query matches a doc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D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, also return other docs in the cluster containing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D</a:t>
            </a:r>
          </a:p>
          <a:p>
            <a:pPr eaLnBrk="1" hangingPunct="1"/>
            <a:r>
              <a:rPr lang="en-US" altLang="en-US" sz="2200" dirty="0" smtClean="0">
                <a:ea typeface="ＭＳ Ｐゴシック" panose="020B0600070205080204" pitchFamily="34" charset="-128"/>
              </a:rPr>
              <a:t>Hope if we do this: The query “car” will also return docs containing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automobile</a:t>
            </a:r>
            <a:endParaRPr lang="en-US" altLang="en-US" sz="2200" dirty="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200" dirty="0" smtClean="0">
                <a:ea typeface="ＭＳ Ｐゴシック" panose="020B0600070205080204" pitchFamily="34" charset="-128"/>
              </a:rPr>
              <a:t>Because clustering grouped together docs containing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car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 with those containing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automobile.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16.1</a:t>
            </a:r>
          </a:p>
        </p:txBody>
      </p:sp>
    </p:spTree>
    <p:extLst>
      <p:ext uri="{BB962C8B-B14F-4D97-AF65-F5344CB8AC3E}">
        <p14:creationId xmlns:p14="http://schemas.microsoft.com/office/powerpoint/2010/main" val="14935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Issues for Clustering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Representation for clustering</a:t>
            </a:r>
          </a:p>
          <a:p>
            <a:pPr lvl="1"/>
            <a:r>
              <a:rPr lang="en-US" sz="2400" b="1" dirty="0" smtClean="0"/>
              <a:t>Document representation</a:t>
            </a:r>
          </a:p>
          <a:p>
            <a:pPr lvl="2"/>
            <a:r>
              <a:rPr lang="en-US" sz="2400" dirty="0" smtClean="0"/>
              <a:t>Vector </a:t>
            </a:r>
            <a:r>
              <a:rPr lang="en-US" sz="2400" dirty="0"/>
              <a:t>space? </a:t>
            </a:r>
            <a:r>
              <a:rPr lang="en-US" sz="2400" dirty="0" smtClean="0"/>
              <a:t>Normalization?</a:t>
            </a:r>
          </a:p>
          <a:p>
            <a:pPr lvl="2"/>
            <a:r>
              <a:rPr lang="en-US" sz="2400" dirty="0" smtClean="0"/>
              <a:t>Need </a:t>
            </a:r>
            <a:r>
              <a:rPr lang="en-US" sz="2400" dirty="0"/>
              <a:t>a notion of </a:t>
            </a:r>
            <a:r>
              <a:rPr lang="en-US" sz="2400" b="1" dirty="0"/>
              <a:t>similarity/distance</a:t>
            </a:r>
          </a:p>
          <a:p>
            <a:r>
              <a:rPr lang="en-US" b="1" dirty="0" smtClean="0"/>
              <a:t>How </a:t>
            </a:r>
            <a:r>
              <a:rPr lang="en-US" b="1" dirty="0"/>
              <a:t>many clusters?</a:t>
            </a:r>
          </a:p>
          <a:p>
            <a:r>
              <a:rPr lang="en-US" dirty="0" smtClean="0"/>
              <a:t>Completely </a:t>
            </a:r>
            <a:r>
              <a:rPr lang="en-US" dirty="0"/>
              <a:t>data driven?</a:t>
            </a:r>
          </a:p>
          <a:p>
            <a:pPr lvl="1"/>
            <a:r>
              <a:rPr lang="en-US" sz="2400" dirty="0" smtClean="0"/>
              <a:t>Avoid </a:t>
            </a:r>
            <a:r>
              <a:rPr lang="en-US" sz="2400" dirty="0"/>
              <a:t>“trivial” clusters - too large or small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an application, if a cluster's too large, then </a:t>
            </a:r>
            <a:r>
              <a:rPr lang="en-US" sz="2400" dirty="0" smtClean="0"/>
              <a:t>for navigation </a:t>
            </a:r>
            <a:r>
              <a:rPr lang="en-US" sz="2400" dirty="0"/>
              <a:t>purposes you've wasted an extra </a:t>
            </a:r>
            <a:r>
              <a:rPr lang="en-US" sz="2400" dirty="0" smtClean="0"/>
              <a:t>user click </a:t>
            </a:r>
            <a:r>
              <a:rPr lang="en-US" sz="2400" dirty="0"/>
              <a:t>without whittling down the set of </a:t>
            </a:r>
            <a:r>
              <a:rPr lang="en-US" sz="2400" dirty="0" smtClean="0"/>
              <a:t>documents much</a:t>
            </a:r>
            <a:r>
              <a:rPr lang="en-US" sz="2400" dirty="0"/>
              <a:t>.</a:t>
            </a:r>
            <a:endParaRPr lang="en-US" altLang="en-US" sz="2400" i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16.1</a:t>
            </a:r>
          </a:p>
        </p:txBody>
      </p:sp>
    </p:spTree>
    <p:extLst>
      <p:ext uri="{BB962C8B-B14F-4D97-AF65-F5344CB8AC3E}">
        <p14:creationId xmlns:p14="http://schemas.microsoft.com/office/powerpoint/2010/main" val="298996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1 = \frac{1}{5}(x_1 + x_2 + x_3 + x_4 + x_6)&#10;\end{eqnarray*}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2 = \frac{1}{2}(x_5 + x_7)&#10;\end{eqnarray*}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1 = \frac{1}{4}(x_1 + x_2 + x_3 + x_4)&#10;\end{eqnarray*}&#10;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2 = \frac{1}{3}(x_5 + x_6 + x_7)&#10;\end{eqnarray*}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11742</TotalTime>
  <Words>1765</Words>
  <Application>Microsoft Office PowerPoint</Application>
  <PresentationFormat>On-screen Show (4:3)</PresentationFormat>
  <Paragraphs>363</Paragraphs>
  <Slides>36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 Clustering in 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improving search recall</vt:lpstr>
      <vt:lpstr>Issues for Clustering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k-means</vt:lpstr>
      <vt:lpstr>Example of k-means</vt:lpstr>
      <vt:lpstr>Example of k-means</vt:lpstr>
      <vt:lpstr>Example of k-means</vt:lpstr>
      <vt:lpstr>Example of k-means</vt:lpstr>
      <vt:lpstr>Example of k-means</vt:lpstr>
      <vt:lpstr>Example of k-means</vt:lpstr>
      <vt:lpstr>K-means for Clustering</vt:lpstr>
      <vt:lpstr>PowerPoint Presentation</vt:lpstr>
      <vt:lpstr>PowerPoint Presentation</vt:lpstr>
      <vt:lpstr>What Is A Good Clustering?</vt:lpstr>
      <vt:lpstr>External criteria for clustering quality</vt:lpstr>
      <vt:lpstr>External Evaluation of Cluster 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380</cp:revision>
  <dcterms:created xsi:type="dcterms:W3CDTF">2009-12-29T10:39:27Z</dcterms:created>
  <dcterms:modified xsi:type="dcterms:W3CDTF">2017-03-02T01:40:08Z</dcterms:modified>
</cp:coreProperties>
</file>