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69" r:id="rId4"/>
    <p:sldId id="270" r:id="rId5"/>
    <p:sldId id="271" r:id="rId6"/>
    <p:sldId id="26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62" r:id="rId18"/>
    <p:sldId id="264" r:id="rId19"/>
    <p:sldId id="282" r:id="rId20"/>
    <p:sldId id="263" r:id="rId21"/>
    <p:sldId id="283" r:id="rId22"/>
    <p:sldId id="289" r:id="rId23"/>
    <p:sldId id="284" r:id="rId24"/>
    <p:sldId id="285" r:id="rId25"/>
    <p:sldId id="290" r:id="rId26"/>
    <p:sldId id="291" r:id="rId27"/>
    <p:sldId id="299" r:id="rId28"/>
    <p:sldId id="301" r:id="rId29"/>
    <p:sldId id="302" r:id="rId30"/>
    <p:sldId id="293" r:id="rId31"/>
    <p:sldId id="294" r:id="rId32"/>
    <p:sldId id="298" r:id="rId33"/>
    <p:sldId id="295" r:id="rId34"/>
    <p:sldId id="296" r:id="rId35"/>
    <p:sldId id="268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8693"/>
    <a:srgbClr val="4642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434" autoAdjust="0"/>
  </p:normalViewPr>
  <p:slideViewPr>
    <p:cSldViewPr snapToGrid="0" snapToObjects="1">
      <p:cViewPr varScale="1">
        <p:scale>
          <a:sx n="119" d="100"/>
          <a:sy n="119" d="100"/>
        </p:scale>
        <p:origin x="-13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720"/>
    </p:cViewPr>
  </p:sorterViewPr>
  <p:notesViewPr>
    <p:cSldViewPr snapToGrid="0" snapToObjects="1">
      <p:cViewPr varScale="1">
        <p:scale>
          <a:sx n="84" d="100"/>
          <a:sy n="84" d="100"/>
        </p:scale>
        <p:origin x="19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4B6B1-5441-9644-AE1C-BB7EA5DBA264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00CC7-81E2-B842-8904-673E097487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66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78819-472C-A14B-95BF-39C94BA106B2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F38C2-4548-F541-8261-4C1D96E7A1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587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4F38C2-4548-F541-8261-4C1D96E7A16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5716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D678F-CC56-4FB3-8798-A0575928AF1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312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ED678F-CC56-4FB3-8798-A0575928AF1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27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63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25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57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" y="1417638"/>
            <a:ext cx="8217026" cy="158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273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4" r:id="rId3"/>
    <p:sldLayoutId id="2147483835" r:id="rId4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07136" y="4269976"/>
            <a:ext cx="7979916" cy="8636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Hierarchical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 &amp; Topic Models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0612" y="5220577"/>
            <a:ext cx="4652963" cy="859723"/>
          </a:xfrm>
          <a:noFill/>
        </p:spPr>
        <p:txBody>
          <a:bodyPr>
            <a:spAutoFit/>
          </a:bodyPr>
          <a:lstStyle/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Sampath Jayarathna</a:t>
            </a:r>
          </a:p>
          <a:p>
            <a:pPr eaLnBrk="1" hangingPunct="1"/>
            <a:r>
              <a:rPr lang="en-US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 Poly Pomona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869" y="884853"/>
            <a:ext cx="8266923" cy="2438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Average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intersimilarity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7" y="1571612"/>
            <a:ext cx="8490063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</a:t>
            </a:r>
            <a:r>
              <a:rPr lang="en-US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similarity of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clusters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7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500306"/>
            <a:ext cx="5500726" cy="359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2407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Group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average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Average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intrasimilarity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93642" y="1796201"/>
            <a:ext cx="8286808" cy="10001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</a:t>
            </a:r>
            <a:r>
              <a:rPr lang="en-US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similarity of </a:t>
            </a:r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pair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including cases where the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    two </a:t>
            </a:r>
            <a:r>
              <a:rPr lang="en-U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documents are in the same cluster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8" name="Picture 7" descr="172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575629"/>
            <a:ext cx="5666517" cy="342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3372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Cluster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similarity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Larger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Example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17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46" y="2428868"/>
            <a:ext cx="5530976" cy="350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54857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Single-link: Maximum similarity 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72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311104"/>
            <a:ext cx="5647819" cy="376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13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Complete-link: Minimum similarity 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8" name="Picture 7" descr="17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76734"/>
            <a:ext cx="5711314" cy="37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55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Centroid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Average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intersimilarity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8" name="Picture 7" descr="172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285992"/>
            <a:ext cx="5729603" cy="365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6221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+mj-lt"/>
              </a:rPr>
              <a:t>Group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average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Average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intrasimilarity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172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85992"/>
            <a:ext cx="5715040" cy="366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16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-105" charset="-128"/>
              </a:rPr>
              <a:t>Single Link Agglomerative Clustering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smtClean="0">
                <a:ea typeface="ＭＳ Ｐゴシック" pitchFamily="-105" charset="-128"/>
              </a:rPr>
              <a:t>Use maximum similarity of pairs:</a:t>
            </a:r>
          </a:p>
          <a:p>
            <a:pPr eaLnBrk="1" hangingPunct="1"/>
            <a:endParaRPr lang="en-US" altLang="en-US" sz="3000" smtClean="0">
              <a:ea typeface="ＭＳ Ｐゴシック" pitchFamily="-105" charset="-128"/>
            </a:endParaRPr>
          </a:p>
          <a:p>
            <a:pPr eaLnBrk="1" hangingPunct="1"/>
            <a:endParaRPr lang="en-US" altLang="en-US" sz="3000" smtClean="0">
              <a:ea typeface="ＭＳ Ｐゴシック" pitchFamily="-105" charset="-128"/>
            </a:endParaRPr>
          </a:p>
          <a:p>
            <a:pPr eaLnBrk="1" hangingPunct="1"/>
            <a:r>
              <a:rPr lang="en-US" altLang="en-US" sz="3000" smtClean="0">
                <a:ea typeface="ＭＳ Ｐゴシック" pitchFamily="-105" charset="-128"/>
              </a:rPr>
              <a:t>Can result in “straggly” (long and thin) clusters due to chaining effect.</a:t>
            </a:r>
          </a:p>
          <a:p>
            <a:pPr eaLnBrk="1" hangingPunct="1"/>
            <a:r>
              <a:rPr lang="en-US" altLang="en-US" sz="3000" smtClean="0">
                <a:ea typeface="ＭＳ Ｐゴシック" pitchFamily="-105" charset="-128"/>
              </a:rPr>
              <a:t>After merging </a:t>
            </a:r>
            <a:r>
              <a:rPr lang="en-US" altLang="en-US" sz="3000" i="1" smtClean="0">
                <a:ea typeface="ＭＳ Ｐゴシック" pitchFamily="-105" charset="-128"/>
              </a:rPr>
              <a:t>c</a:t>
            </a:r>
            <a:r>
              <a:rPr lang="en-US" altLang="en-US" sz="3000" i="1" baseline="-25000" smtClean="0">
                <a:ea typeface="ＭＳ Ｐゴシック" pitchFamily="-105" charset="-128"/>
              </a:rPr>
              <a:t>i</a:t>
            </a:r>
            <a:r>
              <a:rPr lang="en-US" altLang="en-US" sz="3000" smtClean="0">
                <a:ea typeface="ＭＳ Ｐゴシック" pitchFamily="-105" charset="-128"/>
              </a:rPr>
              <a:t> and </a:t>
            </a:r>
            <a:r>
              <a:rPr lang="en-US" altLang="en-US" sz="3000" i="1" smtClean="0">
                <a:ea typeface="ＭＳ Ｐゴシック" pitchFamily="-105" charset="-128"/>
              </a:rPr>
              <a:t>c</a:t>
            </a:r>
            <a:r>
              <a:rPr lang="en-US" altLang="en-US" sz="3000" i="1" baseline="-25000" smtClean="0">
                <a:ea typeface="ＭＳ Ｐゴシック" pitchFamily="-105" charset="-128"/>
              </a:rPr>
              <a:t>j</a:t>
            </a:r>
            <a:r>
              <a:rPr lang="en-US" altLang="en-US" sz="3000" smtClean="0">
                <a:ea typeface="ＭＳ Ｐゴシック" pitchFamily="-105" charset="-128"/>
              </a:rPr>
              <a:t>, the similarity of the resulting cluster to another cluster, </a:t>
            </a:r>
            <a:r>
              <a:rPr lang="en-US" altLang="en-US" sz="3000" i="1" smtClean="0">
                <a:ea typeface="ＭＳ Ｐゴシック" pitchFamily="-105" charset="-128"/>
              </a:rPr>
              <a:t>c</a:t>
            </a:r>
            <a:r>
              <a:rPr lang="en-US" altLang="en-US" sz="3000" i="1" baseline="-25000" smtClean="0">
                <a:ea typeface="ＭＳ Ｐゴシック" pitchFamily="-105" charset="-128"/>
              </a:rPr>
              <a:t>k</a:t>
            </a:r>
            <a:r>
              <a:rPr lang="en-US" altLang="en-US" sz="3000" smtClean="0">
                <a:ea typeface="ＭＳ Ｐゴシック" pitchFamily="-105" charset="-128"/>
              </a:rPr>
              <a:t>, is:</a:t>
            </a:r>
          </a:p>
          <a:p>
            <a:pPr lvl="1" eaLnBrk="1" hangingPunct="1"/>
            <a:endParaRPr lang="en-US" altLang="en-US" sz="2800" smtClean="0">
              <a:ea typeface="ＭＳ Ｐゴシック" pitchFamily="-105" charset="-128"/>
            </a:endParaRPr>
          </a:p>
        </p:txBody>
      </p:sp>
      <p:graphicFrame>
        <p:nvGraphicFramePr>
          <p:cNvPr id="46084" name="Object 2"/>
          <p:cNvGraphicFramePr>
            <a:graphicFrameLocks noChangeAspect="1"/>
          </p:cNvGraphicFramePr>
          <p:nvPr/>
        </p:nvGraphicFramePr>
        <p:xfrm>
          <a:off x="1154113" y="2527300"/>
          <a:ext cx="705485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3" imgW="2006600" imgH="266700" progId="Equation.3">
                  <p:embed/>
                </p:oleObj>
              </mc:Choice>
              <mc:Fallback>
                <p:oleObj name="Equation" r:id="rId3" imgW="2006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2527300"/>
                        <a:ext cx="705485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5" name="Object 3"/>
          <p:cNvGraphicFramePr>
            <a:graphicFrameLocks noChangeAspect="1"/>
          </p:cNvGraphicFramePr>
          <p:nvPr/>
        </p:nvGraphicFramePr>
        <p:xfrm>
          <a:off x="201613" y="5659438"/>
          <a:ext cx="87899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" name="Equation" r:id="rId5" imgW="2882900" imgH="241300" progId="Equation.3">
                  <p:embed/>
                </p:oleObj>
              </mc:Choice>
              <mc:Fallback>
                <p:oleObj name="Equation" r:id="rId5" imgW="28829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3" y="5659438"/>
                        <a:ext cx="8789987" cy="588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6" name="TextBox 5"/>
          <p:cNvSpPr txBox="1">
            <a:spLocks noChangeArrowheads="1"/>
          </p:cNvSpPr>
          <p:nvPr/>
        </p:nvSpPr>
        <p:spPr bwMode="auto">
          <a:xfrm>
            <a:off x="7620000" y="0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itchFamily="-105" charset="0"/>
              </a:rPr>
              <a:t>Sec. 17.2</a:t>
            </a:r>
          </a:p>
        </p:txBody>
      </p:sp>
    </p:spTree>
    <p:extLst>
      <p:ext uri="{BB962C8B-B14F-4D97-AF65-F5344CB8AC3E}">
        <p14:creationId xmlns:p14="http://schemas.microsoft.com/office/powerpoint/2010/main" val="368028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-105" charset="-128"/>
              </a:rPr>
              <a:t>Complete Link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-105" charset="-128"/>
              </a:rPr>
              <a:t>Use minimum similarity of pairs:</a:t>
            </a:r>
          </a:p>
          <a:p>
            <a:pPr eaLnBrk="1" hangingPunct="1"/>
            <a:endParaRPr lang="en-US" altLang="en-US" smtClean="0">
              <a:ea typeface="ＭＳ Ｐゴシック" pitchFamily="-105" charset="-128"/>
            </a:endParaRPr>
          </a:p>
          <a:p>
            <a:pPr eaLnBrk="1" hangingPunct="1"/>
            <a:endParaRPr lang="en-US" altLang="en-US" smtClean="0">
              <a:ea typeface="ＭＳ Ｐゴシック" pitchFamily="-105" charset="-128"/>
            </a:endParaRPr>
          </a:p>
          <a:p>
            <a:pPr eaLnBrk="1" hangingPunct="1"/>
            <a:r>
              <a:rPr lang="en-US" altLang="en-US" smtClean="0">
                <a:ea typeface="ＭＳ Ｐゴシック" pitchFamily="-105" charset="-128"/>
              </a:rPr>
              <a:t>Makes “tighter,” spherical clusters that are typically preferable.</a:t>
            </a:r>
          </a:p>
          <a:p>
            <a:pPr eaLnBrk="1" hangingPunct="1"/>
            <a:r>
              <a:rPr lang="en-US" altLang="en-US" smtClean="0">
                <a:ea typeface="ＭＳ Ｐゴシック" pitchFamily="-105" charset="-128"/>
              </a:rPr>
              <a:t>After merging </a:t>
            </a:r>
            <a:r>
              <a:rPr lang="en-US" altLang="en-US" i="1" smtClean="0">
                <a:ea typeface="ＭＳ Ｐゴシック" pitchFamily="-105" charset="-128"/>
              </a:rPr>
              <a:t>c</a:t>
            </a:r>
            <a:r>
              <a:rPr lang="en-US" altLang="en-US" i="1" baseline="-25000" smtClean="0">
                <a:ea typeface="ＭＳ Ｐゴシック" pitchFamily="-105" charset="-128"/>
              </a:rPr>
              <a:t>i</a:t>
            </a:r>
            <a:r>
              <a:rPr lang="en-US" altLang="en-US" smtClean="0">
                <a:ea typeface="ＭＳ Ｐゴシック" pitchFamily="-105" charset="-128"/>
              </a:rPr>
              <a:t> and </a:t>
            </a:r>
            <a:r>
              <a:rPr lang="en-US" altLang="en-US" i="1" smtClean="0">
                <a:ea typeface="ＭＳ Ｐゴシック" pitchFamily="-105" charset="-128"/>
              </a:rPr>
              <a:t>c</a:t>
            </a:r>
            <a:r>
              <a:rPr lang="en-US" altLang="en-US" i="1" baseline="-25000" smtClean="0">
                <a:ea typeface="ＭＳ Ｐゴシック" pitchFamily="-105" charset="-128"/>
              </a:rPr>
              <a:t>j</a:t>
            </a:r>
            <a:r>
              <a:rPr lang="en-US" altLang="en-US" smtClean="0">
                <a:ea typeface="ＭＳ Ｐゴシック" pitchFamily="-105" charset="-128"/>
              </a:rPr>
              <a:t>, the similarity of the resulting cluster to another cluster, </a:t>
            </a:r>
            <a:r>
              <a:rPr lang="en-US" altLang="en-US" i="1" smtClean="0">
                <a:ea typeface="ＭＳ Ｐゴシック" pitchFamily="-105" charset="-128"/>
              </a:rPr>
              <a:t>c</a:t>
            </a:r>
            <a:r>
              <a:rPr lang="en-US" altLang="en-US" i="1" baseline="-25000" smtClean="0">
                <a:ea typeface="ＭＳ Ｐゴシック" pitchFamily="-105" charset="-128"/>
              </a:rPr>
              <a:t>k</a:t>
            </a:r>
            <a:r>
              <a:rPr lang="en-US" altLang="en-US" smtClean="0">
                <a:ea typeface="ＭＳ Ｐゴシック" pitchFamily="-105" charset="-128"/>
              </a:rPr>
              <a:t>, is:</a:t>
            </a:r>
          </a:p>
          <a:p>
            <a:pPr eaLnBrk="1" hangingPunct="1">
              <a:buFont typeface="Wingdings" pitchFamily="-105" charset="2"/>
              <a:buNone/>
            </a:pPr>
            <a:endParaRPr lang="en-US" altLang="en-US" smtClean="0">
              <a:ea typeface="ＭＳ Ｐゴシック" pitchFamily="-105" charset="-128"/>
            </a:endParaRPr>
          </a:p>
        </p:txBody>
      </p:sp>
      <p:graphicFrame>
        <p:nvGraphicFramePr>
          <p:cNvPr id="48132" name="Object 2"/>
          <p:cNvGraphicFramePr>
            <a:graphicFrameLocks noChangeAspect="1"/>
          </p:cNvGraphicFramePr>
          <p:nvPr/>
        </p:nvGraphicFramePr>
        <p:xfrm>
          <a:off x="925513" y="2352675"/>
          <a:ext cx="704373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3" imgW="2006600" imgH="266700" progId="Equation.3">
                  <p:embed/>
                </p:oleObj>
              </mc:Choice>
              <mc:Fallback>
                <p:oleObj name="Equation" r:id="rId3" imgW="2006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5513" y="2352675"/>
                        <a:ext cx="7043737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3"/>
          <p:cNvGraphicFramePr>
            <a:graphicFrameLocks noChangeAspect="1"/>
          </p:cNvGraphicFramePr>
          <p:nvPr/>
        </p:nvGraphicFramePr>
        <p:xfrm>
          <a:off x="381000" y="4953000"/>
          <a:ext cx="8537575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Equation" r:id="rId5" imgW="2857500" imgH="241300" progId="Equation.3">
                  <p:embed/>
                </p:oleObj>
              </mc:Choice>
              <mc:Fallback>
                <p:oleObj name="Equation" r:id="rId5" imgW="2857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953000"/>
                        <a:ext cx="8537575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Oval 6"/>
          <p:cNvSpPr>
            <a:spLocks noChangeArrowheads="1"/>
          </p:cNvSpPr>
          <p:nvPr/>
        </p:nvSpPr>
        <p:spPr bwMode="auto">
          <a:xfrm>
            <a:off x="1371600" y="5867400"/>
            <a:ext cx="1828800" cy="685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>
                <a:latin typeface="Lucida Sans" pitchFamily="-105" charset="0"/>
              </a:rPr>
              <a:t>C</a:t>
            </a:r>
            <a:r>
              <a:rPr lang="en-US" altLang="en-US" sz="2400" i="1" baseline="-25000">
                <a:latin typeface="Lucida Sans" pitchFamily="-105" charset="0"/>
              </a:rPr>
              <a:t>i</a:t>
            </a:r>
          </a:p>
        </p:txBody>
      </p:sp>
      <p:sp>
        <p:nvSpPr>
          <p:cNvPr id="48135" name="Oval 7"/>
          <p:cNvSpPr>
            <a:spLocks noChangeArrowheads="1"/>
          </p:cNvSpPr>
          <p:nvPr/>
        </p:nvSpPr>
        <p:spPr bwMode="auto">
          <a:xfrm>
            <a:off x="3657600" y="5867400"/>
            <a:ext cx="1828800" cy="685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>
                <a:latin typeface="Lucida Sans" pitchFamily="-105" charset="0"/>
              </a:rPr>
              <a:t>C</a:t>
            </a:r>
            <a:r>
              <a:rPr lang="en-US" altLang="en-US" sz="2400" i="1" baseline="-25000">
                <a:latin typeface="Lucida Sans" pitchFamily="-105" charset="0"/>
              </a:rPr>
              <a:t>j</a:t>
            </a:r>
          </a:p>
        </p:txBody>
      </p:sp>
      <p:sp>
        <p:nvSpPr>
          <p:cNvPr id="48136" name="Oval 8"/>
          <p:cNvSpPr>
            <a:spLocks noChangeArrowheads="1"/>
          </p:cNvSpPr>
          <p:nvPr/>
        </p:nvSpPr>
        <p:spPr bwMode="auto">
          <a:xfrm>
            <a:off x="6324600" y="5867400"/>
            <a:ext cx="1828800" cy="685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2400" i="1">
                <a:latin typeface="Lucida Sans" pitchFamily="-105" charset="0"/>
              </a:rPr>
              <a:t>C</a:t>
            </a:r>
            <a:r>
              <a:rPr lang="en-US" altLang="en-US" sz="2400" i="1" baseline="-25000">
                <a:latin typeface="Lucida Sans" pitchFamily="-105" charset="0"/>
              </a:rPr>
              <a:t>k</a:t>
            </a:r>
          </a:p>
        </p:txBody>
      </p:sp>
      <p:cxnSp>
        <p:nvCxnSpPr>
          <p:cNvPr id="48137" name="AutoShape 9"/>
          <p:cNvCxnSpPr>
            <a:cxnSpLocks noChangeShapeType="1"/>
            <a:stCxn id="48134" idx="6"/>
            <a:endCxn id="48135" idx="2"/>
          </p:cNvCxnSpPr>
          <p:nvPr/>
        </p:nvCxnSpPr>
        <p:spPr bwMode="auto">
          <a:xfrm>
            <a:off x="3200400" y="6210300"/>
            <a:ext cx="457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8" name="AutoShape 10"/>
          <p:cNvCxnSpPr>
            <a:cxnSpLocks noChangeShapeType="1"/>
            <a:stCxn id="48135" idx="6"/>
            <a:endCxn id="48136" idx="2"/>
          </p:cNvCxnSpPr>
          <p:nvPr/>
        </p:nvCxnSpPr>
        <p:spPr bwMode="auto">
          <a:xfrm>
            <a:off x="5486400" y="6210300"/>
            <a:ext cx="838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lg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9" name="TextBox 10"/>
          <p:cNvSpPr txBox="1">
            <a:spLocks noChangeArrowheads="1"/>
          </p:cNvSpPr>
          <p:nvPr/>
        </p:nvSpPr>
        <p:spPr bwMode="auto">
          <a:xfrm>
            <a:off x="7620000" y="0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itchFamily="-105" charset="0"/>
              </a:rPr>
              <a:t>Sec. 17.2</a:t>
            </a:r>
          </a:p>
        </p:txBody>
      </p:sp>
    </p:spTree>
    <p:extLst>
      <p:ext uri="{BB962C8B-B14F-4D97-AF65-F5344CB8AC3E}">
        <p14:creationId xmlns:p14="http://schemas.microsoft.com/office/powerpoint/2010/main" val="71578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41158" y="714374"/>
            <a:ext cx="8245642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Compute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single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</a:t>
            </a:r>
            <a:r>
              <a:rPr lang="de-DE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link </a:t>
            </a:r>
            <a:r>
              <a:rPr lang="de-DE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endParaRPr lang="de-DE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73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500306"/>
            <a:ext cx="3736612" cy="324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8139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-105" charset="-128"/>
              </a:rPr>
              <a:t>Hierarchical Clustering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3000" dirty="0" smtClean="0">
                <a:ea typeface="ＭＳ Ｐゴシック" pitchFamily="-105" charset="-128"/>
              </a:rPr>
              <a:t>Build a tree-based hierarchical taxonomy (</a:t>
            </a:r>
            <a:r>
              <a:rPr lang="en-US" altLang="en-US" sz="3000" i="1" dirty="0" err="1" smtClean="0">
                <a:ea typeface="ＭＳ Ｐゴシック" pitchFamily="-105" charset="-128"/>
              </a:rPr>
              <a:t>dendrogram</a:t>
            </a:r>
            <a:r>
              <a:rPr lang="en-US" altLang="en-US" sz="3000" dirty="0" smtClean="0">
                <a:ea typeface="ＭＳ Ｐゴシック" pitchFamily="-105" charset="-128"/>
              </a:rPr>
              <a:t>) from a set of documents.</a:t>
            </a:r>
          </a:p>
          <a:p>
            <a:pPr eaLnBrk="1" hangingPunct="1"/>
            <a:endParaRPr lang="en-US" altLang="en-US" dirty="0" smtClean="0">
              <a:ea typeface="ＭＳ Ｐゴシック" pitchFamily="-105" charset="-128"/>
            </a:endParaRPr>
          </a:p>
          <a:p>
            <a:pPr eaLnBrk="1" hangingPunct="1">
              <a:buFont typeface="Wingdings" pitchFamily="-105" charset="2"/>
              <a:buNone/>
            </a:pPr>
            <a:endParaRPr lang="en-US" altLang="en-US" sz="2200" dirty="0" smtClean="0">
              <a:ea typeface="ＭＳ Ｐゴシック" pitchFamily="-105" charset="-128"/>
            </a:endParaRPr>
          </a:p>
          <a:p>
            <a:pPr eaLnBrk="1" hangingPunct="1"/>
            <a:endParaRPr lang="en-US" altLang="en-US" sz="2200" dirty="0" smtClean="0">
              <a:ea typeface="ＭＳ Ｐゴシック" pitchFamily="-105" charset="-128"/>
            </a:endParaRPr>
          </a:p>
          <a:p>
            <a:pPr eaLnBrk="1" hangingPunct="1"/>
            <a:endParaRPr lang="en-US" altLang="en-US" sz="2200" dirty="0" smtClean="0">
              <a:ea typeface="ＭＳ Ｐゴシック" pitchFamily="-105" charset="-128"/>
            </a:endParaRPr>
          </a:p>
          <a:p>
            <a:pPr eaLnBrk="1" hangingPunct="1"/>
            <a:endParaRPr lang="en-US" altLang="en-US" sz="2200" dirty="0" smtClean="0">
              <a:ea typeface="ＭＳ Ｐゴシック" pitchFamily="-105" charset="-128"/>
            </a:endParaRPr>
          </a:p>
          <a:p>
            <a:pPr eaLnBrk="1" hangingPunct="1"/>
            <a:endParaRPr lang="en-US" altLang="en-US" sz="2200" dirty="0" smtClean="0">
              <a:ea typeface="ＭＳ Ｐゴシック" pitchFamily="-105" charset="-128"/>
            </a:endParaRPr>
          </a:p>
          <a:p>
            <a:pPr eaLnBrk="1" hangingPunct="1"/>
            <a:r>
              <a:rPr lang="en-US" altLang="en-US" sz="3000" dirty="0" smtClean="0">
                <a:ea typeface="ＭＳ Ｐゴシック" pitchFamily="-105" charset="-128"/>
              </a:rPr>
              <a:t>One approach: recursive application of a </a:t>
            </a:r>
            <a:r>
              <a:rPr lang="en-US" altLang="en-US" sz="3000" dirty="0" err="1" smtClean="0">
                <a:ea typeface="ＭＳ Ｐゴシック" pitchFamily="-105" charset="-128"/>
              </a:rPr>
              <a:t>partitional</a:t>
            </a:r>
            <a:r>
              <a:rPr lang="en-US" altLang="en-US" sz="3000" dirty="0" smtClean="0">
                <a:ea typeface="ＭＳ Ｐゴシック" pitchFamily="-105" charset="-128"/>
              </a:rPr>
              <a:t> clustering algorithm.</a:t>
            </a:r>
          </a:p>
        </p:txBody>
      </p:sp>
      <p:grpSp>
        <p:nvGrpSpPr>
          <p:cNvPr id="40964" name="Group 4"/>
          <p:cNvGrpSpPr>
            <a:grpSpLocks/>
          </p:cNvGrpSpPr>
          <p:nvPr/>
        </p:nvGrpSpPr>
        <p:grpSpPr bwMode="auto">
          <a:xfrm>
            <a:off x="1676400" y="2819400"/>
            <a:ext cx="5867400" cy="1981200"/>
            <a:chOff x="1056" y="1536"/>
            <a:chExt cx="3696" cy="1248"/>
          </a:xfrm>
        </p:grpSpPr>
        <p:sp>
          <p:nvSpPr>
            <p:cNvPr id="40967" name="Text Box 5"/>
            <p:cNvSpPr txBox="1">
              <a:spLocks noChangeArrowheads="1"/>
            </p:cNvSpPr>
            <p:nvPr/>
          </p:nvSpPr>
          <p:spPr bwMode="auto">
            <a:xfrm>
              <a:off x="2688" y="1536"/>
              <a:ext cx="86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437085"/>
                </a:buClr>
                <a:buFont typeface="Wingdings" pitchFamily="-105" charset="2"/>
                <a:buChar char="§"/>
                <a:defRPr sz="28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357E69"/>
                </a:buClr>
                <a:buFont typeface="Wingdings" pitchFamily="-105" charset="2"/>
                <a:buChar char="§"/>
                <a:defRPr sz="24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18BA3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6E7E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Times New Roman" pitchFamily="-105" charset="0"/>
                </a:rPr>
                <a:t>animal</a:t>
              </a:r>
            </a:p>
          </p:txBody>
        </p:sp>
        <p:sp>
          <p:nvSpPr>
            <p:cNvPr id="40968" name="Text Box 6"/>
            <p:cNvSpPr txBox="1">
              <a:spLocks noChangeArrowheads="1"/>
            </p:cNvSpPr>
            <p:nvPr/>
          </p:nvSpPr>
          <p:spPr bwMode="auto">
            <a:xfrm>
              <a:off x="1728" y="1872"/>
              <a:ext cx="75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437085"/>
                </a:buClr>
                <a:buFont typeface="Wingdings" pitchFamily="-105" charset="2"/>
                <a:buChar char="§"/>
                <a:defRPr sz="28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357E69"/>
                </a:buClr>
                <a:buFont typeface="Wingdings" pitchFamily="-105" charset="2"/>
                <a:buChar char="§"/>
                <a:defRPr sz="24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18BA3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6E7E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Times New Roman" pitchFamily="-105" charset="0"/>
                </a:rPr>
                <a:t>vertebrate</a:t>
              </a:r>
            </a:p>
          </p:txBody>
        </p:sp>
        <p:sp>
          <p:nvSpPr>
            <p:cNvPr id="40969" name="Text Box 7"/>
            <p:cNvSpPr txBox="1">
              <a:spLocks noChangeArrowheads="1"/>
            </p:cNvSpPr>
            <p:nvPr/>
          </p:nvSpPr>
          <p:spPr bwMode="auto">
            <a:xfrm>
              <a:off x="1056" y="2256"/>
              <a:ext cx="36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437085"/>
                </a:buClr>
                <a:buFont typeface="Wingdings" pitchFamily="-105" charset="2"/>
                <a:buChar char="§"/>
                <a:defRPr sz="28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357E69"/>
                </a:buClr>
                <a:buFont typeface="Wingdings" pitchFamily="-105" charset="2"/>
                <a:buChar char="§"/>
                <a:defRPr sz="24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18BA3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6E7E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Times New Roman" pitchFamily="-105" charset="0"/>
                </a:rPr>
                <a:t>fish reptile amphib. mammal      worm insect crustacean</a:t>
              </a:r>
            </a:p>
          </p:txBody>
        </p:sp>
        <p:sp>
          <p:nvSpPr>
            <p:cNvPr id="40970" name="Text Box 8"/>
            <p:cNvSpPr txBox="1">
              <a:spLocks noChangeArrowheads="1"/>
            </p:cNvSpPr>
            <p:nvPr/>
          </p:nvSpPr>
          <p:spPr bwMode="auto">
            <a:xfrm>
              <a:off x="3312" y="1872"/>
              <a:ext cx="87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ct val="20000"/>
                </a:spcBef>
                <a:buClr>
                  <a:srgbClr val="437085"/>
                </a:buClr>
                <a:buFont typeface="Wingdings" pitchFamily="-105" charset="2"/>
                <a:buChar char="§"/>
                <a:defRPr sz="28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1pPr>
              <a:lvl2pPr marL="37931725" indent="-37474525">
                <a:spcBef>
                  <a:spcPct val="20000"/>
                </a:spcBef>
                <a:buClr>
                  <a:srgbClr val="357E69"/>
                </a:buClr>
                <a:buFont typeface="Wingdings" pitchFamily="-105" charset="2"/>
                <a:buChar char="§"/>
                <a:defRPr sz="24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2pPr>
              <a:lvl3pPr marL="1143000" indent="-228600">
                <a:spcBef>
                  <a:spcPct val="20000"/>
                </a:spcBef>
                <a:buClr>
                  <a:srgbClr val="918BA3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3pPr>
              <a:lvl4pPr marL="1600200" indent="-228600">
                <a:spcBef>
                  <a:spcPct val="20000"/>
                </a:spcBef>
                <a:buClr>
                  <a:srgbClr val="2F6E7E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4pPr>
              <a:lvl5pPr marL="2057400" indent="-228600">
                <a:spcBef>
                  <a:spcPct val="20000"/>
                </a:spcBef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33337"/>
                </a:buClr>
                <a:buFont typeface="Wingdings" pitchFamily="-105" charset="2"/>
                <a:buChar char="§"/>
                <a:defRPr sz="2000">
                  <a:solidFill>
                    <a:schemeClr val="tx1"/>
                  </a:solidFill>
                  <a:latin typeface="Calibri" pitchFamily="-105" charset="0"/>
                  <a:ea typeface="ＭＳ Ｐゴシック" pitchFamily="-105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US" altLang="en-US" sz="2000">
                  <a:solidFill>
                    <a:schemeClr val="tx2"/>
                  </a:solidFill>
                  <a:latin typeface="Times New Roman" pitchFamily="-105" charset="0"/>
                </a:rPr>
                <a:t>invertebrate</a:t>
              </a:r>
            </a:p>
          </p:txBody>
        </p:sp>
        <p:sp>
          <p:nvSpPr>
            <p:cNvPr id="40971" name="Line 9"/>
            <p:cNvSpPr>
              <a:spLocks noChangeShapeType="1"/>
            </p:cNvSpPr>
            <p:nvPr/>
          </p:nvSpPr>
          <p:spPr bwMode="auto">
            <a:xfrm flipH="1">
              <a:off x="2124" y="1736"/>
              <a:ext cx="962" cy="20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  <p:sp>
          <p:nvSpPr>
            <p:cNvPr id="40972" name="Line 10"/>
            <p:cNvSpPr>
              <a:spLocks noChangeShapeType="1"/>
            </p:cNvSpPr>
            <p:nvPr/>
          </p:nvSpPr>
          <p:spPr bwMode="auto">
            <a:xfrm>
              <a:off x="3094" y="1736"/>
              <a:ext cx="639" cy="2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  <p:sp>
          <p:nvSpPr>
            <p:cNvPr id="40973" name="Line 11"/>
            <p:cNvSpPr>
              <a:spLocks noChangeShapeType="1"/>
            </p:cNvSpPr>
            <p:nvPr/>
          </p:nvSpPr>
          <p:spPr bwMode="auto">
            <a:xfrm flipH="1">
              <a:off x="1232" y="2059"/>
              <a:ext cx="876" cy="26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  <p:sp>
          <p:nvSpPr>
            <p:cNvPr id="40974" name="Line 12"/>
            <p:cNvSpPr>
              <a:spLocks noChangeShapeType="1"/>
            </p:cNvSpPr>
            <p:nvPr/>
          </p:nvSpPr>
          <p:spPr bwMode="auto">
            <a:xfrm flipH="1">
              <a:off x="1635" y="2059"/>
              <a:ext cx="473" cy="27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  <p:sp>
          <p:nvSpPr>
            <p:cNvPr id="40975" name="Line 13"/>
            <p:cNvSpPr>
              <a:spLocks noChangeShapeType="1"/>
            </p:cNvSpPr>
            <p:nvPr/>
          </p:nvSpPr>
          <p:spPr bwMode="auto">
            <a:xfrm>
              <a:off x="2108" y="2059"/>
              <a:ext cx="0" cy="31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  <p:sp>
          <p:nvSpPr>
            <p:cNvPr id="40976" name="Line 14"/>
            <p:cNvSpPr>
              <a:spLocks noChangeShapeType="1"/>
            </p:cNvSpPr>
            <p:nvPr/>
          </p:nvSpPr>
          <p:spPr bwMode="auto">
            <a:xfrm>
              <a:off x="2108" y="2059"/>
              <a:ext cx="513" cy="26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  <p:sp>
          <p:nvSpPr>
            <p:cNvPr id="40977" name="Line 15"/>
            <p:cNvSpPr>
              <a:spLocks noChangeShapeType="1"/>
            </p:cNvSpPr>
            <p:nvPr/>
          </p:nvSpPr>
          <p:spPr bwMode="auto">
            <a:xfrm flipH="1">
              <a:off x="3386" y="2044"/>
              <a:ext cx="347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  <p:sp>
          <p:nvSpPr>
            <p:cNvPr id="40978" name="Line 16"/>
            <p:cNvSpPr>
              <a:spLocks noChangeShapeType="1"/>
            </p:cNvSpPr>
            <p:nvPr/>
          </p:nvSpPr>
          <p:spPr bwMode="auto">
            <a:xfrm>
              <a:off x="3733" y="2052"/>
              <a:ext cx="0" cy="30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  <p:sp>
          <p:nvSpPr>
            <p:cNvPr id="40979" name="Line 17"/>
            <p:cNvSpPr>
              <a:spLocks noChangeShapeType="1"/>
            </p:cNvSpPr>
            <p:nvPr/>
          </p:nvSpPr>
          <p:spPr bwMode="auto">
            <a:xfrm>
              <a:off x="3733" y="2059"/>
              <a:ext cx="537" cy="2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  <p:grpSp>
          <p:nvGrpSpPr>
            <p:cNvPr id="40980" name="Group 18"/>
            <p:cNvGrpSpPr>
              <a:grpSpLocks/>
            </p:cNvGrpSpPr>
            <p:nvPr/>
          </p:nvGrpSpPr>
          <p:grpSpPr bwMode="auto">
            <a:xfrm>
              <a:off x="1104" y="2448"/>
              <a:ext cx="192" cy="336"/>
              <a:chOff x="1104" y="2448"/>
              <a:chExt cx="192" cy="336"/>
            </a:xfrm>
          </p:grpSpPr>
          <p:sp>
            <p:nvSpPr>
              <p:cNvPr id="40999" name="Line 19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41000" name="Line 20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</p:grpSp>
        <p:grpSp>
          <p:nvGrpSpPr>
            <p:cNvPr id="40981" name="Group 21"/>
            <p:cNvGrpSpPr>
              <a:grpSpLocks/>
            </p:cNvGrpSpPr>
            <p:nvPr/>
          </p:nvGrpSpPr>
          <p:grpSpPr bwMode="auto">
            <a:xfrm>
              <a:off x="1440" y="2448"/>
              <a:ext cx="192" cy="336"/>
              <a:chOff x="1104" y="2448"/>
              <a:chExt cx="192" cy="336"/>
            </a:xfrm>
          </p:grpSpPr>
          <p:sp>
            <p:nvSpPr>
              <p:cNvPr id="40997" name="Line 22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40998" name="Line 23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</p:grpSp>
        <p:grpSp>
          <p:nvGrpSpPr>
            <p:cNvPr id="40982" name="Group 24"/>
            <p:cNvGrpSpPr>
              <a:grpSpLocks/>
            </p:cNvGrpSpPr>
            <p:nvPr/>
          </p:nvGrpSpPr>
          <p:grpSpPr bwMode="auto">
            <a:xfrm>
              <a:off x="1968" y="2448"/>
              <a:ext cx="192" cy="336"/>
              <a:chOff x="1104" y="2448"/>
              <a:chExt cx="192" cy="336"/>
            </a:xfrm>
          </p:grpSpPr>
          <p:sp>
            <p:nvSpPr>
              <p:cNvPr id="40995" name="Line 25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40996" name="Line 26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</p:grpSp>
        <p:grpSp>
          <p:nvGrpSpPr>
            <p:cNvPr id="40983" name="Group 27"/>
            <p:cNvGrpSpPr>
              <a:grpSpLocks/>
            </p:cNvGrpSpPr>
            <p:nvPr/>
          </p:nvGrpSpPr>
          <p:grpSpPr bwMode="auto">
            <a:xfrm>
              <a:off x="2544" y="2448"/>
              <a:ext cx="192" cy="336"/>
              <a:chOff x="1104" y="2448"/>
              <a:chExt cx="192" cy="336"/>
            </a:xfrm>
          </p:grpSpPr>
          <p:sp>
            <p:nvSpPr>
              <p:cNvPr id="40993" name="Line 28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40994" name="Line 29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</p:grpSp>
        <p:grpSp>
          <p:nvGrpSpPr>
            <p:cNvPr id="40984" name="Group 30"/>
            <p:cNvGrpSpPr>
              <a:grpSpLocks/>
            </p:cNvGrpSpPr>
            <p:nvPr/>
          </p:nvGrpSpPr>
          <p:grpSpPr bwMode="auto">
            <a:xfrm>
              <a:off x="3264" y="2448"/>
              <a:ext cx="192" cy="336"/>
              <a:chOff x="1104" y="2448"/>
              <a:chExt cx="192" cy="336"/>
            </a:xfrm>
          </p:grpSpPr>
          <p:sp>
            <p:nvSpPr>
              <p:cNvPr id="40991" name="Line 31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40992" name="Line 32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</p:grpSp>
        <p:grpSp>
          <p:nvGrpSpPr>
            <p:cNvPr id="40985" name="Group 33"/>
            <p:cNvGrpSpPr>
              <a:grpSpLocks/>
            </p:cNvGrpSpPr>
            <p:nvPr/>
          </p:nvGrpSpPr>
          <p:grpSpPr bwMode="auto">
            <a:xfrm>
              <a:off x="3648" y="2448"/>
              <a:ext cx="192" cy="336"/>
              <a:chOff x="1104" y="2448"/>
              <a:chExt cx="192" cy="336"/>
            </a:xfrm>
          </p:grpSpPr>
          <p:sp>
            <p:nvSpPr>
              <p:cNvPr id="40989" name="Line 34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40990" name="Line 35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</p:grpSp>
        <p:grpSp>
          <p:nvGrpSpPr>
            <p:cNvPr id="40986" name="Group 36"/>
            <p:cNvGrpSpPr>
              <a:grpSpLocks/>
            </p:cNvGrpSpPr>
            <p:nvPr/>
          </p:nvGrpSpPr>
          <p:grpSpPr bwMode="auto">
            <a:xfrm>
              <a:off x="4224" y="2448"/>
              <a:ext cx="192" cy="336"/>
              <a:chOff x="1104" y="2448"/>
              <a:chExt cx="192" cy="336"/>
            </a:xfrm>
          </p:grpSpPr>
          <p:sp>
            <p:nvSpPr>
              <p:cNvPr id="40987" name="Line 37"/>
              <p:cNvSpPr>
                <a:spLocks noChangeShapeType="1"/>
              </p:cNvSpPr>
              <p:nvPr/>
            </p:nvSpPr>
            <p:spPr bwMode="auto">
              <a:xfrm flipH="1">
                <a:off x="1104" y="2448"/>
                <a:ext cx="96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  <p:sp>
            <p:nvSpPr>
              <p:cNvPr id="40988" name="Line 38"/>
              <p:cNvSpPr>
                <a:spLocks noChangeShapeType="1"/>
              </p:cNvSpPr>
              <p:nvPr/>
            </p:nvSpPr>
            <p:spPr bwMode="auto">
              <a:xfrm>
                <a:off x="1207" y="2454"/>
                <a:ext cx="89" cy="33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90000" tIns="46800" rIns="90000" bIns="46800">
                <a:spAutoFit/>
              </a:bodyPr>
              <a:lstStyle/>
              <a:p>
                <a:endParaRPr lang="es-ES_tradnl"/>
              </a:p>
            </p:txBody>
          </p:sp>
        </p:grpSp>
      </p:grpSp>
      <p:sp>
        <p:nvSpPr>
          <p:cNvPr id="40965" name="TextBox 38"/>
          <p:cNvSpPr txBox="1">
            <a:spLocks noChangeArrowheads="1"/>
          </p:cNvSpPr>
          <p:nvPr/>
        </p:nvSpPr>
        <p:spPr bwMode="auto">
          <a:xfrm>
            <a:off x="7620000" y="0"/>
            <a:ext cx="8445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itchFamily="-105" charset="0"/>
              </a:rPr>
              <a:t>Ch. 17</a:t>
            </a:r>
          </a:p>
        </p:txBody>
      </p:sp>
    </p:spTree>
    <p:extLst>
      <p:ext uri="{BB962C8B-B14F-4D97-AF65-F5344CB8AC3E}">
        <p14:creationId xmlns:p14="http://schemas.microsoft.com/office/powerpoint/2010/main" val="83072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-105" charset="-128"/>
              </a:rPr>
              <a:t>Single Link Example</a:t>
            </a: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989013" y="1752600"/>
            <a:ext cx="7353300" cy="4046538"/>
            <a:chOff x="623" y="1104"/>
            <a:chExt cx="4632" cy="2549"/>
          </a:xfrm>
        </p:grpSpPr>
        <p:sp>
          <p:nvSpPr>
            <p:cNvPr id="47125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  <p:sp>
          <p:nvSpPr>
            <p:cNvPr id="47126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</p:grpSp>
      <p:sp>
        <p:nvSpPr>
          <p:cNvPr id="47108" name="Oval 6"/>
          <p:cNvSpPr>
            <a:spLocks noChangeArrowheads="1"/>
          </p:cNvSpPr>
          <p:nvPr/>
        </p:nvSpPr>
        <p:spPr bwMode="auto">
          <a:xfrm>
            <a:off x="17526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7109" name="Oval 7"/>
          <p:cNvSpPr>
            <a:spLocks noChangeArrowheads="1"/>
          </p:cNvSpPr>
          <p:nvPr/>
        </p:nvSpPr>
        <p:spPr bwMode="auto">
          <a:xfrm>
            <a:off x="25908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7110" name="Oval 8"/>
          <p:cNvSpPr>
            <a:spLocks noChangeArrowheads="1"/>
          </p:cNvSpPr>
          <p:nvPr/>
        </p:nvSpPr>
        <p:spPr bwMode="auto">
          <a:xfrm>
            <a:off x="17526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7111" name="Oval 9"/>
          <p:cNvSpPr>
            <a:spLocks noChangeArrowheads="1"/>
          </p:cNvSpPr>
          <p:nvPr/>
        </p:nvSpPr>
        <p:spPr bwMode="auto">
          <a:xfrm>
            <a:off x="25908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7112" name="Oval 10"/>
          <p:cNvSpPr>
            <a:spLocks noChangeArrowheads="1"/>
          </p:cNvSpPr>
          <p:nvPr/>
        </p:nvSpPr>
        <p:spPr bwMode="auto">
          <a:xfrm>
            <a:off x="38862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7113" name="Oval 11"/>
          <p:cNvSpPr>
            <a:spLocks noChangeArrowheads="1"/>
          </p:cNvSpPr>
          <p:nvPr/>
        </p:nvSpPr>
        <p:spPr bwMode="auto">
          <a:xfrm>
            <a:off x="47244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7114" name="Oval 12"/>
          <p:cNvSpPr>
            <a:spLocks noChangeArrowheads="1"/>
          </p:cNvSpPr>
          <p:nvPr/>
        </p:nvSpPr>
        <p:spPr bwMode="auto">
          <a:xfrm>
            <a:off x="38862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7115" name="Oval 13"/>
          <p:cNvSpPr>
            <a:spLocks noChangeArrowheads="1"/>
          </p:cNvSpPr>
          <p:nvPr/>
        </p:nvSpPr>
        <p:spPr bwMode="auto">
          <a:xfrm>
            <a:off x="47244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7102" name="Oval 14"/>
          <p:cNvSpPr>
            <a:spLocks noChangeArrowheads="1"/>
          </p:cNvSpPr>
          <p:nvPr/>
        </p:nvSpPr>
        <p:spPr bwMode="auto">
          <a:xfrm>
            <a:off x="14478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7103" name="Oval 15"/>
          <p:cNvSpPr>
            <a:spLocks noChangeArrowheads="1"/>
          </p:cNvSpPr>
          <p:nvPr/>
        </p:nvSpPr>
        <p:spPr bwMode="auto">
          <a:xfrm>
            <a:off x="35814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7104" name="Oval 16"/>
          <p:cNvSpPr>
            <a:spLocks noChangeArrowheads="1"/>
          </p:cNvSpPr>
          <p:nvPr/>
        </p:nvSpPr>
        <p:spPr bwMode="auto">
          <a:xfrm>
            <a:off x="35814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7105" name="Oval 17"/>
          <p:cNvSpPr>
            <a:spLocks noChangeArrowheads="1"/>
          </p:cNvSpPr>
          <p:nvPr/>
        </p:nvSpPr>
        <p:spPr bwMode="auto">
          <a:xfrm>
            <a:off x="14478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7106" name="Oval 18"/>
          <p:cNvSpPr>
            <a:spLocks noChangeArrowheads="1"/>
          </p:cNvSpPr>
          <p:nvPr/>
        </p:nvSpPr>
        <p:spPr bwMode="auto">
          <a:xfrm>
            <a:off x="1219200" y="2209800"/>
            <a:ext cx="41148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7107" name="Oval 19"/>
          <p:cNvSpPr>
            <a:spLocks noChangeArrowheads="1"/>
          </p:cNvSpPr>
          <p:nvPr/>
        </p:nvSpPr>
        <p:spPr bwMode="auto">
          <a:xfrm>
            <a:off x="1143000" y="3657600"/>
            <a:ext cx="4114800" cy="990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7108" name="Oval 20"/>
          <p:cNvSpPr>
            <a:spLocks noChangeArrowheads="1"/>
          </p:cNvSpPr>
          <p:nvPr/>
        </p:nvSpPr>
        <p:spPr bwMode="auto">
          <a:xfrm>
            <a:off x="776288" y="1612900"/>
            <a:ext cx="4876800" cy="3657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7123" name="TextBox 20"/>
          <p:cNvSpPr txBox="1">
            <a:spLocks noChangeArrowheads="1"/>
          </p:cNvSpPr>
          <p:nvPr/>
        </p:nvSpPr>
        <p:spPr bwMode="auto">
          <a:xfrm>
            <a:off x="7620000" y="0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itchFamily="-105" charset="0"/>
              </a:rPr>
              <a:t>Sec. 17.2</a:t>
            </a:r>
          </a:p>
        </p:txBody>
      </p:sp>
    </p:spTree>
    <p:extLst>
      <p:ext uri="{BB962C8B-B14F-4D97-AF65-F5344CB8AC3E}">
        <p14:creationId xmlns:p14="http://schemas.microsoft.com/office/powerpoint/2010/main" val="251987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02" grpId="0" animBg="1"/>
      <p:bldP spid="857103" grpId="0" animBg="1"/>
      <p:bldP spid="857104" grpId="0" animBg="1"/>
      <p:bldP spid="857105" grpId="0" animBg="1"/>
      <p:bldP spid="857106" grpId="0" animBg="1"/>
      <p:bldP spid="857107" grpId="0" animBg="1"/>
      <p:bldP spid="85710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9144032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0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Single-link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clustering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9" name="Picture 8" descr="17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428868"/>
            <a:ext cx="3351654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5145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-105" charset="-128"/>
              </a:rPr>
              <a:t>Complete Link Example</a:t>
            </a:r>
          </a:p>
        </p:txBody>
      </p:sp>
      <p:grpSp>
        <p:nvGrpSpPr>
          <p:cNvPr id="49155" name="Group 3"/>
          <p:cNvGrpSpPr>
            <a:grpSpLocks/>
          </p:cNvGrpSpPr>
          <p:nvPr/>
        </p:nvGrpSpPr>
        <p:grpSpPr bwMode="auto">
          <a:xfrm>
            <a:off x="989013" y="1752600"/>
            <a:ext cx="7353300" cy="4046538"/>
            <a:chOff x="623" y="1104"/>
            <a:chExt cx="4632" cy="2549"/>
          </a:xfrm>
        </p:grpSpPr>
        <p:sp>
          <p:nvSpPr>
            <p:cNvPr id="49173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  <p:sp>
          <p:nvSpPr>
            <p:cNvPr id="49174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90000" tIns="46800" rIns="90000" bIns="46800">
              <a:spAutoFit/>
            </a:bodyPr>
            <a:lstStyle/>
            <a:p>
              <a:endParaRPr lang="es-ES_tradnl"/>
            </a:p>
          </p:txBody>
        </p:sp>
      </p:grpSp>
      <p:sp>
        <p:nvSpPr>
          <p:cNvPr id="49156" name="Oval 6"/>
          <p:cNvSpPr>
            <a:spLocks noChangeArrowheads="1"/>
          </p:cNvSpPr>
          <p:nvPr/>
        </p:nvSpPr>
        <p:spPr bwMode="auto">
          <a:xfrm>
            <a:off x="17526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9157" name="Oval 7"/>
          <p:cNvSpPr>
            <a:spLocks noChangeArrowheads="1"/>
          </p:cNvSpPr>
          <p:nvPr/>
        </p:nvSpPr>
        <p:spPr bwMode="auto">
          <a:xfrm>
            <a:off x="25908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9158" name="Oval 8"/>
          <p:cNvSpPr>
            <a:spLocks noChangeArrowheads="1"/>
          </p:cNvSpPr>
          <p:nvPr/>
        </p:nvSpPr>
        <p:spPr bwMode="auto">
          <a:xfrm>
            <a:off x="17526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9159" name="Oval 9"/>
          <p:cNvSpPr>
            <a:spLocks noChangeArrowheads="1"/>
          </p:cNvSpPr>
          <p:nvPr/>
        </p:nvSpPr>
        <p:spPr bwMode="auto">
          <a:xfrm>
            <a:off x="25908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9160" name="Oval 10"/>
          <p:cNvSpPr>
            <a:spLocks noChangeArrowheads="1"/>
          </p:cNvSpPr>
          <p:nvPr/>
        </p:nvSpPr>
        <p:spPr bwMode="auto">
          <a:xfrm>
            <a:off x="38862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9161" name="Oval 11"/>
          <p:cNvSpPr>
            <a:spLocks noChangeArrowheads="1"/>
          </p:cNvSpPr>
          <p:nvPr/>
        </p:nvSpPr>
        <p:spPr bwMode="auto">
          <a:xfrm>
            <a:off x="4724400" y="26670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9162" name="Oval 12"/>
          <p:cNvSpPr>
            <a:spLocks noChangeArrowheads="1"/>
          </p:cNvSpPr>
          <p:nvPr/>
        </p:nvSpPr>
        <p:spPr bwMode="auto">
          <a:xfrm>
            <a:off x="38862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9163" name="Oval 13"/>
          <p:cNvSpPr>
            <a:spLocks noChangeArrowheads="1"/>
          </p:cNvSpPr>
          <p:nvPr/>
        </p:nvSpPr>
        <p:spPr bwMode="auto">
          <a:xfrm>
            <a:off x="4724400" y="4114800"/>
            <a:ext cx="74613" cy="74613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9150" name="Oval 14"/>
          <p:cNvSpPr>
            <a:spLocks noChangeArrowheads="1"/>
          </p:cNvSpPr>
          <p:nvPr/>
        </p:nvSpPr>
        <p:spPr bwMode="auto">
          <a:xfrm>
            <a:off x="14478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9151" name="Oval 15"/>
          <p:cNvSpPr>
            <a:spLocks noChangeArrowheads="1"/>
          </p:cNvSpPr>
          <p:nvPr/>
        </p:nvSpPr>
        <p:spPr bwMode="auto">
          <a:xfrm>
            <a:off x="35814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9152" name="Oval 16"/>
          <p:cNvSpPr>
            <a:spLocks noChangeArrowheads="1"/>
          </p:cNvSpPr>
          <p:nvPr/>
        </p:nvSpPr>
        <p:spPr bwMode="auto">
          <a:xfrm>
            <a:off x="3581400" y="23622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9153" name="Oval 17"/>
          <p:cNvSpPr>
            <a:spLocks noChangeArrowheads="1"/>
          </p:cNvSpPr>
          <p:nvPr/>
        </p:nvSpPr>
        <p:spPr bwMode="auto">
          <a:xfrm>
            <a:off x="1447800" y="3810000"/>
            <a:ext cx="15240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9154" name="Oval 18"/>
          <p:cNvSpPr>
            <a:spLocks noChangeArrowheads="1"/>
          </p:cNvSpPr>
          <p:nvPr/>
        </p:nvSpPr>
        <p:spPr bwMode="auto">
          <a:xfrm>
            <a:off x="1168400" y="2057400"/>
            <a:ext cx="2057400" cy="2819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9155" name="Oval 19"/>
          <p:cNvSpPr>
            <a:spLocks noChangeArrowheads="1"/>
          </p:cNvSpPr>
          <p:nvPr/>
        </p:nvSpPr>
        <p:spPr bwMode="auto">
          <a:xfrm>
            <a:off x="3338513" y="2055813"/>
            <a:ext cx="2057400" cy="28194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859156" name="Oval 20"/>
          <p:cNvSpPr>
            <a:spLocks noChangeArrowheads="1"/>
          </p:cNvSpPr>
          <p:nvPr/>
        </p:nvSpPr>
        <p:spPr bwMode="auto">
          <a:xfrm>
            <a:off x="838200" y="1612900"/>
            <a:ext cx="4876800" cy="36576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0000" tIns="46800" rIns="90000" bIns="46800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2400">
              <a:latin typeface="Lucida Sans" pitchFamily="-105" charset="0"/>
            </a:endParaRPr>
          </a:p>
        </p:txBody>
      </p:sp>
      <p:sp>
        <p:nvSpPr>
          <p:cNvPr id="49171" name="TextBox 20"/>
          <p:cNvSpPr txBox="1">
            <a:spLocks noChangeArrowheads="1"/>
          </p:cNvSpPr>
          <p:nvPr/>
        </p:nvSpPr>
        <p:spPr bwMode="auto">
          <a:xfrm>
            <a:off x="7620000" y="0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itchFamily="-105" charset="0"/>
              </a:rPr>
              <a:t>Sec. 17.2</a:t>
            </a:r>
          </a:p>
        </p:txBody>
      </p:sp>
    </p:spTree>
    <p:extLst>
      <p:ext uri="{BB962C8B-B14F-4D97-AF65-F5344CB8AC3E}">
        <p14:creationId xmlns:p14="http://schemas.microsoft.com/office/powerpoint/2010/main" val="3942212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9150" grpId="0" animBg="1"/>
      <p:bldP spid="859151" grpId="0" animBg="1"/>
      <p:bldP spid="859152" grpId="0" animBg="1"/>
      <p:bldP spid="859153" grpId="0" animBg="1"/>
      <p:bldP spid="859154" grpId="0" animBg="1"/>
      <p:bldP spid="859155" grpId="0" animBg="1"/>
      <p:bldP spid="85915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9144032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0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Complete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link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clustering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7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58" y="2500306"/>
            <a:ext cx="3663356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015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9144032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000" dirty="0" smtClean="0">
                <a:solidFill>
                  <a:schemeClr val="tx1"/>
                </a:solidFill>
                <a:latin typeface="+mj-lt"/>
              </a:rPr>
              <a:t>    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Single-link vs.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Complete</a:t>
            </a:r>
            <a:r>
              <a:rPr lang="de-DE" sz="3600" dirty="0" smtClean="0">
                <a:solidFill>
                  <a:schemeClr val="tx1"/>
                </a:solidFill>
                <a:latin typeface="+mj-lt"/>
              </a:rPr>
              <a:t> link </a:t>
            </a:r>
            <a:r>
              <a:rPr lang="de-DE" sz="3600" dirty="0" err="1" smtClean="0">
                <a:solidFill>
                  <a:schemeClr val="tx1"/>
                </a:solidFill>
                <a:latin typeface="+mj-lt"/>
              </a:rPr>
              <a:t>clustering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8" name="Picture 7" descr="173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2285992"/>
            <a:ext cx="7347377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24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513346" y="794084"/>
            <a:ext cx="7668128" cy="621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13346" y="1714488"/>
            <a:ext cx="8130619" cy="35633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8925" lvl="1" indent="-288925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high efficiency, use flat clustering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-means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8925" lvl="1" indent="-288925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hierarchical structure is desired: hierarchical algorithm</a:t>
            </a:r>
          </a:p>
          <a:p>
            <a:pPr marL="746125" lvl="2" indent="-288925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 also can be applied if 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cannot be predetermined (can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knowing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57985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802104"/>
            <a:ext cx="9144032" cy="6139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Major issue in clustering – labeling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86998" y="1386629"/>
            <a:ext cx="8079152" cy="514353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285750" lvl="1" indent="-28575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a clustering algorithm finds a set of clusters: how can they be useful to the end user?</a:t>
            </a:r>
          </a:p>
          <a:p>
            <a:pPr marL="285750" lvl="1" indent="-28575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simple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each cluster.</a:t>
            </a:r>
          </a:p>
          <a:p>
            <a:pPr marL="285750" lvl="1" indent="-28575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in search result clustering for “jaguar”, The labels of the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clusters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be “animal”,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“car”</a:t>
            </a: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 of this section: How can we automatically find good 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labels for clusters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742950" lvl="2" indent="-28575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Often done by hand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s-ES_trad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metadata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Titles</a:t>
            </a:r>
            <a:endParaRPr lang="es-ES_tradn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medoid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(documents) itself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Top-</a:t>
            </a:r>
            <a:r>
              <a:rPr lang="es-ES_tradnl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terms</a:t>
            </a:r>
            <a:r>
              <a:rPr lang="es-ES_tradn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ES_trad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most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</a:t>
            </a:r>
            <a:r>
              <a:rPr lang="es-ES_trad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distinguishing terms  </a:t>
            </a:r>
            <a:endParaRPr lang="de-D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2" indent="-28575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endParaRPr lang="de-DE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194154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CC0000"/>
                </a:solidFill>
              </a:rPr>
              <a:t>Topic Models in Text Processing</a:t>
            </a:r>
          </a:p>
        </p:txBody>
      </p:sp>
    </p:spTree>
    <p:extLst>
      <p:ext uri="{BB962C8B-B14F-4D97-AF65-F5344CB8AC3E}">
        <p14:creationId xmlns:p14="http://schemas.microsoft.com/office/powerpoint/2010/main" val="359448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rgbClr val="CC0000"/>
                </a:solidFill>
              </a:rPr>
              <a:t>Overview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199"/>
            <a:ext cx="8229600" cy="499310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CN" sz="2800" dirty="0"/>
              <a:t>Motivation: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Model the topic/subtopics in text collections</a:t>
            </a:r>
          </a:p>
          <a:p>
            <a:pPr>
              <a:lnSpc>
                <a:spcPct val="90000"/>
              </a:lnSpc>
            </a:pPr>
            <a:r>
              <a:rPr lang="en-US" altLang="zh-CN" sz="2800" dirty="0"/>
              <a:t>Basic Assumptions: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There are </a:t>
            </a:r>
            <a:r>
              <a:rPr lang="en-US" altLang="zh-CN" sz="2400" i="1" dirty="0"/>
              <a:t>k</a:t>
            </a:r>
            <a:r>
              <a:rPr lang="en-US" altLang="zh-CN" sz="2400" dirty="0"/>
              <a:t> topics in the whole collection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Each topic is represented by a multinomial distribution over the vocabulary (language model)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Each document can cover multiple topics</a:t>
            </a:r>
          </a:p>
          <a:p>
            <a:pPr>
              <a:lnSpc>
                <a:spcPct val="90000"/>
              </a:lnSpc>
            </a:pPr>
            <a:r>
              <a:rPr lang="en-US" altLang="zh-CN" sz="2800" dirty="0"/>
              <a:t>Applications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Summarizing topics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Predict topic coverage for documents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/>
              <a:t>Model the topic </a:t>
            </a:r>
            <a:r>
              <a:rPr lang="en-US" altLang="zh-CN" sz="2400" dirty="0" smtClean="0"/>
              <a:t>correlations</a:t>
            </a:r>
          </a:p>
          <a:p>
            <a:pPr lvl="1">
              <a:lnSpc>
                <a:spcPct val="90000"/>
              </a:lnSpc>
            </a:pPr>
            <a:r>
              <a:rPr lang="en-US" altLang="zh-CN" sz="2400" dirty="0" smtClean="0"/>
              <a:t>Classification, Clustering</a:t>
            </a:r>
            <a:endParaRPr lang="en-US" altLang="zh-CN" sz="2400" dirty="0"/>
          </a:p>
        </p:txBody>
      </p:sp>
    </p:spTree>
    <p:extLst>
      <p:ext uri="{BB962C8B-B14F-4D97-AF65-F5344CB8AC3E}">
        <p14:creationId xmlns:p14="http://schemas.microsoft.com/office/powerpoint/2010/main" val="53400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000">
                <a:solidFill>
                  <a:srgbClr val="CC0000"/>
                </a:solidFill>
              </a:rPr>
              <a:t>Basic Topic Models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Unigram model</a:t>
            </a:r>
          </a:p>
          <a:p>
            <a:r>
              <a:rPr lang="en-US" altLang="zh-CN" dirty="0"/>
              <a:t>Mixture of unigrams</a:t>
            </a:r>
          </a:p>
          <a:p>
            <a:r>
              <a:rPr lang="en-US" altLang="zh-CN" dirty="0"/>
              <a:t>Probabilistic LSI</a:t>
            </a:r>
          </a:p>
          <a:p>
            <a:r>
              <a:rPr lang="en-US" altLang="zh-CN" dirty="0" smtClean="0"/>
              <a:t>Latent </a:t>
            </a:r>
            <a:r>
              <a:rPr lang="en-US" altLang="zh-CN" dirty="0" err="1" smtClean="0"/>
              <a:t>Dirichlet</a:t>
            </a:r>
            <a:r>
              <a:rPr lang="en-US" altLang="zh-CN" dirty="0" smtClean="0"/>
              <a:t> Allocation (LDA)</a:t>
            </a:r>
            <a:endParaRPr lang="en-US" altLang="zh-CN" dirty="0"/>
          </a:p>
          <a:p>
            <a:r>
              <a:rPr lang="en-US" altLang="zh-CN" dirty="0"/>
              <a:t>Correlated Topic Models </a:t>
            </a:r>
          </a:p>
        </p:txBody>
      </p:sp>
    </p:spTree>
    <p:extLst>
      <p:ext uri="{BB962C8B-B14F-4D97-AF65-F5344CB8AC3E}">
        <p14:creationId xmlns:p14="http://schemas.microsoft.com/office/powerpoint/2010/main" val="134289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41158" y="714374"/>
            <a:ext cx="8202808" cy="701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Hierarchical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agglomerative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de-DE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(HAC)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81789" y="1764632"/>
            <a:ext cx="6958850" cy="445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document in a separate cluster</a:t>
            </a:r>
          </a:p>
          <a:p>
            <a:pPr marL="3429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repeatedly merge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two clusters that are most similar</a:t>
            </a:r>
          </a:p>
          <a:p>
            <a:pPr marL="3429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there is only one cluster</a:t>
            </a:r>
          </a:p>
          <a:p>
            <a:pPr marL="3429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history of merging is a hierarchy in the form of a binary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1" indent="-34290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standard way of depicting this history is a </a:t>
            </a:r>
            <a:r>
              <a:rPr lang="en-US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dendrogram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2217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What is a “topic”?</a:t>
            </a:r>
            <a:endParaRPr lang="en-US" altLang="en-US" dirty="0" smtClean="0"/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93838"/>
            <a:ext cx="2209800" cy="284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6"/>
          <p:cNvSpPr/>
          <p:nvPr/>
        </p:nvSpPr>
        <p:spPr>
          <a:xfrm>
            <a:off x="381000" y="1809750"/>
            <a:ext cx="1806575" cy="933450"/>
          </a:xfrm>
          <a:custGeom>
            <a:avLst/>
            <a:gdLst>
              <a:gd name="connsiteX0" fmla="*/ 63042 w 1929942"/>
              <a:gd name="connsiteY0" fmla="*/ 56752 h 933052"/>
              <a:gd name="connsiteX1" fmla="*/ 405942 w 1929942"/>
              <a:gd name="connsiteY1" fmla="*/ 47227 h 933052"/>
              <a:gd name="connsiteX2" fmla="*/ 910767 w 1929942"/>
              <a:gd name="connsiteY2" fmla="*/ 18652 h 933052"/>
              <a:gd name="connsiteX3" fmla="*/ 1853742 w 1929942"/>
              <a:gd name="connsiteY3" fmla="*/ 28177 h 933052"/>
              <a:gd name="connsiteX4" fmla="*/ 1863267 w 1929942"/>
              <a:gd name="connsiteY4" fmla="*/ 104377 h 933052"/>
              <a:gd name="connsiteX5" fmla="*/ 1882317 w 1929942"/>
              <a:gd name="connsiteY5" fmla="*/ 199627 h 933052"/>
              <a:gd name="connsiteX6" fmla="*/ 1910892 w 1929942"/>
              <a:gd name="connsiteY6" fmla="*/ 285352 h 933052"/>
              <a:gd name="connsiteX7" fmla="*/ 1920417 w 1929942"/>
              <a:gd name="connsiteY7" fmla="*/ 323452 h 933052"/>
              <a:gd name="connsiteX8" fmla="*/ 1929942 w 1929942"/>
              <a:gd name="connsiteY8" fmla="*/ 352027 h 933052"/>
              <a:gd name="connsiteX9" fmla="*/ 1910892 w 1929942"/>
              <a:gd name="connsiteY9" fmla="*/ 504427 h 933052"/>
              <a:gd name="connsiteX10" fmla="*/ 1891842 w 1929942"/>
              <a:gd name="connsiteY10" fmla="*/ 542527 h 933052"/>
              <a:gd name="connsiteX11" fmla="*/ 1863267 w 1929942"/>
              <a:gd name="connsiteY11" fmla="*/ 609202 h 933052"/>
              <a:gd name="connsiteX12" fmla="*/ 1834692 w 1929942"/>
              <a:gd name="connsiteY12" fmla="*/ 685402 h 933052"/>
              <a:gd name="connsiteX13" fmla="*/ 1815642 w 1929942"/>
              <a:gd name="connsiteY13" fmla="*/ 713977 h 933052"/>
              <a:gd name="connsiteX14" fmla="*/ 1758492 w 1929942"/>
              <a:gd name="connsiteY14" fmla="*/ 733027 h 933052"/>
              <a:gd name="connsiteX15" fmla="*/ 1729917 w 1929942"/>
              <a:gd name="connsiteY15" fmla="*/ 761602 h 933052"/>
              <a:gd name="connsiteX16" fmla="*/ 1634667 w 1929942"/>
              <a:gd name="connsiteY16" fmla="*/ 799702 h 933052"/>
              <a:gd name="connsiteX17" fmla="*/ 1587042 w 1929942"/>
              <a:gd name="connsiteY17" fmla="*/ 809227 h 933052"/>
              <a:gd name="connsiteX18" fmla="*/ 1529892 w 1929942"/>
              <a:gd name="connsiteY18" fmla="*/ 828277 h 933052"/>
              <a:gd name="connsiteX19" fmla="*/ 1491792 w 1929942"/>
              <a:gd name="connsiteY19" fmla="*/ 847327 h 933052"/>
              <a:gd name="connsiteX20" fmla="*/ 1444167 w 1929942"/>
              <a:gd name="connsiteY20" fmla="*/ 856852 h 933052"/>
              <a:gd name="connsiteX21" fmla="*/ 1415592 w 1929942"/>
              <a:gd name="connsiteY21" fmla="*/ 875902 h 933052"/>
              <a:gd name="connsiteX22" fmla="*/ 1387017 w 1929942"/>
              <a:gd name="connsiteY22" fmla="*/ 885427 h 933052"/>
              <a:gd name="connsiteX23" fmla="*/ 1310817 w 1929942"/>
              <a:gd name="connsiteY23" fmla="*/ 904477 h 933052"/>
              <a:gd name="connsiteX24" fmla="*/ 1253667 w 1929942"/>
              <a:gd name="connsiteY24" fmla="*/ 923527 h 933052"/>
              <a:gd name="connsiteX25" fmla="*/ 1225092 w 1929942"/>
              <a:gd name="connsiteY25" fmla="*/ 933052 h 933052"/>
              <a:gd name="connsiteX26" fmla="*/ 224967 w 1929942"/>
              <a:gd name="connsiteY26" fmla="*/ 923527 h 933052"/>
              <a:gd name="connsiteX27" fmla="*/ 196392 w 1929942"/>
              <a:gd name="connsiteY27" fmla="*/ 904477 h 933052"/>
              <a:gd name="connsiteX28" fmla="*/ 139242 w 1929942"/>
              <a:gd name="connsiteY28" fmla="*/ 856852 h 933052"/>
              <a:gd name="connsiteX29" fmla="*/ 120192 w 1929942"/>
              <a:gd name="connsiteY29" fmla="*/ 828277 h 933052"/>
              <a:gd name="connsiteX30" fmla="*/ 53517 w 1929942"/>
              <a:gd name="connsiteY30" fmla="*/ 752077 h 933052"/>
              <a:gd name="connsiteX31" fmla="*/ 34467 w 1929942"/>
              <a:gd name="connsiteY31" fmla="*/ 694927 h 933052"/>
              <a:gd name="connsiteX32" fmla="*/ 24942 w 1929942"/>
              <a:gd name="connsiteY32" fmla="*/ 361552 h 933052"/>
              <a:gd name="connsiteX33" fmla="*/ 24942 w 1929942"/>
              <a:gd name="connsiteY33" fmla="*/ 85327 h 933052"/>
              <a:gd name="connsiteX34" fmla="*/ 53517 w 1929942"/>
              <a:gd name="connsiteY34" fmla="*/ 66277 h 933052"/>
              <a:gd name="connsiteX35" fmla="*/ 63042 w 1929942"/>
              <a:gd name="connsiteY35" fmla="*/ 56752 h 93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929942" h="933052">
                <a:moveTo>
                  <a:pt x="63042" y="56752"/>
                </a:moveTo>
                <a:cubicBezTo>
                  <a:pt x="121780" y="53577"/>
                  <a:pt x="291694" y="51922"/>
                  <a:pt x="405942" y="47227"/>
                </a:cubicBezTo>
                <a:cubicBezTo>
                  <a:pt x="565062" y="40688"/>
                  <a:pt x="746571" y="28914"/>
                  <a:pt x="910767" y="18652"/>
                </a:cubicBezTo>
                <a:cubicBezTo>
                  <a:pt x="1225092" y="21827"/>
                  <a:pt x="1540666" y="0"/>
                  <a:pt x="1853742" y="28177"/>
                </a:cubicBezTo>
                <a:cubicBezTo>
                  <a:pt x="1879237" y="30472"/>
                  <a:pt x="1859647" y="79037"/>
                  <a:pt x="1863267" y="104377"/>
                </a:cubicBezTo>
                <a:cubicBezTo>
                  <a:pt x="1879587" y="218615"/>
                  <a:pt x="1864961" y="112847"/>
                  <a:pt x="1882317" y="199627"/>
                </a:cubicBezTo>
                <a:cubicBezTo>
                  <a:pt x="1896983" y="272958"/>
                  <a:pt x="1879197" y="237810"/>
                  <a:pt x="1910892" y="285352"/>
                </a:cubicBezTo>
                <a:cubicBezTo>
                  <a:pt x="1914067" y="298052"/>
                  <a:pt x="1916821" y="310865"/>
                  <a:pt x="1920417" y="323452"/>
                </a:cubicBezTo>
                <a:cubicBezTo>
                  <a:pt x="1923175" y="333106"/>
                  <a:pt x="1929942" y="341987"/>
                  <a:pt x="1929942" y="352027"/>
                </a:cubicBezTo>
                <a:cubicBezTo>
                  <a:pt x="1929942" y="363261"/>
                  <a:pt x="1918735" y="478285"/>
                  <a:pt x="1910892" y="504427"/>
                </a:cubicBezTo>
                <a:cubicBezTo>
                  <a:pt x="1906812" y="518027"/>
                  <a:pt x="1896828" y="529232"/>
                  <a:pt x="1891842" y="542527"/>
                </a:cubicBezTo>
                <a:cubicBezTo>
                  <a:pt x="1865482" y="612821"/>
                  <a:pt x="1901873" y="551294"/>
                  <a:pt x="1863267" y="609202"/>
                </a:cubicBezTo>
                <a:cubicBezTo>
                  <a:pt x="1852849" y="650872"/>
                  <a:pt x="1856829" y="646662"/>
                  <a:pt x="1834692" y="685402"/>
                </a:cubicBezTo>
                <a:cubicBezTo>
                  <a:pt x="1829012" y="695341"/>
                  <a:pt x="1825350" y="707910"/>
                  <a:pt x="1815642" y="713977"/>
                </a:cubicBezTo>
                <a:cubicBezTo>
                  <a:pt x="1798614" y="724620"/>
                  <a:pt x="1758492" y="733027"/>
                  <a:pt x="1758492" y="733027"/>
                </a:cubicBezTo>
                <a:cubicBezTo>
                  <a:pt x="1748967" y="742552"/>
                  <a:pt x="1740878" y="753772"/>
                  <a:pt x="1729917" y="761602"/>
                </a:cubicBezTo>
                <a:cubicBezTo>
                  <a:pt x="1710161" y="775713"/>
                  <a:pt x="1653944" y="795847"/>
                  <a:pt x="1634667" y="799702"/>
                </a:cubicBezTo>
                <a:cubicBezTo>
                  <a:pt x="1618792" y="802877"/>
                  <a:pt x="1602661" y="804967"/>
                  <a:pt x="1587042" y="809227"/>
                </a:cubicBezTo>
                <a:cubicBezTo>
                  <a:pt x="1567669" y="814511"/>
                  <a:pt x="1547853" y="819297"/>
                  <a:pt x="1529892" y="828277"/>
                </a:cubicBezTo>
                <a:cubicBezTo>
                  <a:pt x="1517192" y="834627"/>
                  <a:pt x="1505262" y="842837"/>
                  <a:pt x="1491792" y="847327"/>
                </a:cubicBezTo>
                <a:cubicBezTo>
                  <a:pt x="1476433" y="852447"/>
                  <a:pt x="1460042" y="853677"/>
                  <a:pt x="1444167" y="856852"/>
                </a:cubicBezTo>
                <a:cubicBezTo>
                  <a:pt x="1434642" y="863202"/>
                  <a:pt x="1425831" y="870782"/>
                  <a:pt x="1415592" y="875902"/>
                </a:cubicBezTo>
                <a:cubicBezTo>
                  <a:pt x="1406612" y="880392"/>
                  <a:pt x="1396703" y="882785"/>
                  <a:pt x="1387017" y="885427"/>
                </a:cubicBezTo>
                <a:cubicBezTo>
                  <a:pt x="1361758" y="892316"/>
                  <a:pt x="1335655" y="896198"/>
                  <a:pt x="1310817" y="904477"/>
                </a:cubicBezTo>
                <a:lnTo>
                  <a:pt x="1253667" y="923527"/>
                </a:lnTo>
                <a:lnTo>
                  <a:pt x="1225092" y="933052"/>
                </a:lnTo>
                <a:lnTo>
                  <a:pt x="224967" y="923527"/>
                </a:lnTo>
                <a:cubicBezTo>
                  <a:pt x="213524" y="923209"/>
                  <a:pt x="205186" y="911806"/>
                  <a:pt x="196392" y="904477"/>
                </a:cubicBezTo>
                <a:cubicBezTo>
                  <a:pt x="123053" y="843361"/>
                  <a:pt x="210188" y="904150"/>
                  <a:pt x="139242" y="856852"/>
                </a:cubicBezTo>
                <a:cubicBezTo>
                  <a:pt x="132892" y="847327"/>
                  <a:pt x="128287" y="836372"/>
                  <a:pt x="120192" y="828277"/>
                </a:cubicBezTo>
                <a:cubicBezTo>
                  <a:pt x="81298" y="789383"/>
                  <a:pt x="80504" y="833039"/>
                  <a:pt x="53517" y="752077"/>
                </a:cubicBezTo>
                <a:lnTo>
                  <a:pt x="34467" y="694927"/>
                </a:lnTo>
                <a:cubicBezTo>
                  <a:pt x="31292" y="583802"/>
                  <a:pt x="29668" y="472622"/>
                  <a:pt x="24942" y="361552"/>
                </a:cubicBezTo>
                <a:cubicBezTo>
                  <a:pt x="20241" y="251081"/>
                  <a:pt x="0" y="203803"/>
                  <a:pt x="24942" y="85327"/>
                </a:cubicBezTo>
                <a:cubicBezTo>
                  <a:pt x="27300" y="74125"/>
                  <a:pt x="45422" y="74372"/>
                  <a:pt x="53517" y="66277"/>
                </a:cubicBezTo>
                <a:cubicBezTo>
                  <a:pt x="58537" y="61257"/>
                  <a:pt x="4305" y="59927"/>
                  <a:pt x="63042" y="56752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47675" y="2566988"/>
            <a:ext cx="1706563" cy="725487"/>
          </a:xfrm>
          <a:custGeom>
            <a:avLst/>
            <a:gdLst>
              <a:gd name="connsiteX0" fmla="*/ 1323975 w 1707108"/>
              <a:gd name="connsiteY0" fmla="*/ 176751 h 726525"/>
              <a:gd name="connsiteX1" fmla="*/ 1362075 w 1707108"/>
              <a:gd name="connsiteY1" fmla="*/ 167226 h 726525"/>
              <a:gd name="connsiteX2" fmla="*/ 1457325 w 1707108"/>
              <a:gd name="connsiteY2" fmla="*/ 110076 h 726525"/>
              <a:gd name="connsiteX3" fmla="*/ 1533525 w 1707108"/>
              <a:gd name="connsiteY3" fmla="*/ 91026 h 726525"/>
              <a:gd name="connsiteX4" fmla="*/ 1619250 w 1707108"/>
              <a:gd name="connsiteY4" fmla="*/ 62451 h 726525"/>
              <a:gd name="connsiteX5" fmla="*/ 1647825 w 1707108"/>
              <a:gd name="connsiteY5" fmla="*/ 52926 h 726525"/>
              <a:gd name="connsiteX6" fmla="*/ 1666875 w 1707108"/>
              <a:gd name="connsiteY6" fmla="*/ 119601 h 726525"/>
              <a:gd name="connsiteX7" fmla="*/ 1685925 w 1707108"/>
              <a:gd name="connsiteY7" fmla="*/ 176751 h 726525"/>
              <a:gd name="connsiteX8" fmla="*/ 1695450 w 1707108"/>
              <a:gd name="connsiteY8" fmla="*/ 205326 h 726525"/>
              <a:gd name="connsiteX9" fmla="*/ 1704975 w 1707108"/>
              <a:gd name="connsiteY9" fmla="*/ 367251 h 726525"/>
              <a:gd name="connsiteX10" fmla="*/ 1695450 w 1707108"/>
              <a:gd name="connsiteY10" fmla="*/ 519651 h 726525"/>
              <a:gd name="connsiteX11" fmla="*/ 1666875 w 1707108"/>
              <a:gd name="connsiteY11" fmla="*/ 529176 h 726525"/>
              <a:gd name="connsiteX12" fmla="*/ 1476375 w 1707108"/>
              <a:gd name="connsiteY12" fmla="*/ 538701 h 726525"/>
              <a:gd name="connsiteX13" fmla="*/ 1447800 w 1707108"/>
              <a:gd name="connsiteY13" fmla="*/ 548226 h 726525"/>
              <a:gd name="connsiteX14" fmla="*/ 1209675 w 1707108"/>
              <a:gd name="connsiteY14" fmla="*/ 567276 h 726525"/>
              <a:gd name="connsiteX15" fmla="*/ 1200150 w 1707108"/>
              <a:gd name="connsiteY15" fmla="*/ 653001 h 726525"/>
              <a:gd name="connsiteX16" fmla="*/ 990600 w 1707108"/>
              <a:gd name="connsiteY16" fmla="*/ 662526 h 726525"/>
              <a:gd name="connsiteX17" fmla="*/ 923925 w 1707108"/>
              <a:gd name="connsiteY17" fmla="*/ 672051 h 726525"/>
              <a:gd name="connsiteX18" fmla="*/ 838200 w 1707108"/>
              <a:gd name="connsiteY18" fmla="*/ 691101 h 726525"/>
              <a:gd name="connsiteX19" fmla="*/ 742950 w 1707108"/>
              <a:gd name="connsiteY19" fmla="*/ 710151 h 726525"/>
              <a:gd name="connsiteX20" fmla="*/ 533400 w 1707108"/>
              <a:gd name="connsiteY20" fmla="*/ 700626 h 726525"/>
              <a:gd name="connsiteX21" fmla="*/ 276225 w 1707108"/>
              <a:gd name="connsiteY21" fmla="*/ 719676 h 726525"/>
              <a:gd name="connsiteX22" fmla="*/ 76200 w 1707108"/>
              <a:gd name="connsiteY22" fmla="*/ 700626 h 726525"/>
              <a:gd name="connsiteX23" fmla="*/ 47625 w 1707108"/>
              <a:gd name="connsiteY23" fmla="*/ 681576 h 726525"/>
              <a:gd name="connsiteX24" fmla="*/ 28575 w 1707108"/>
              <a:gd name="connsiteY24" fmla="*/ 653001 h 726525"/>
              <a:gd name="connsiteX25" fmla="*/ 19050 w 1707108"/>
              <a:gd name="connsiteY25" fmla="*/ 624426 h 726525"/>
              <a:gd name="connsiteX26" fmla="*/ 9525 w 1707108"/>
              <a:gd name="connsiteY26" fmla="*/ 414876 h 726525"/>
              <a:gd name="connsiteX27" fmla="*/ 0 w 1707108"/>
              <a:gd name="connsiteY27" fmla="*/ 357726 h 726525"/>
              <a:gd name="connsiteX28" fmla="*/ 9525 w 1707108"/>
              <a:gd name="connsiteY28" fmla="*/ 252951 h 726525"/>
              <a:gd name="connsiteX29" fmla="*/ 19050 w 1707108"/>
              <a:gd name="connsiteY29" fmla="*/ 214851 h 726525"/>
              <a:gd name="connsiteX30" fmla="*/ 1266825 w 1707108"/>
              <a:gd name="connsiteY30" fmla="*/ 205326 h 726525"/>
              <a:gd name="connsiteX31" fmla="*/ 1323975 w 1707108"/>
              <a:gd name="connsiteY31" fmla="*/ 186276 h 726525"/>
              <a:gd name="connsiteX32" fmla="*/ 1323975 w 1707108"/>
              <a:gd name="connsiteY32" fmla="*/ 176751 h 72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07108" h="726525">
                <a:moveTo>
                  <a:pt x="1323975" y="176751"/>
                </a:moveTo>
                <a:cubicBezTo>
                  <a:pt x="1336675" y="173576"/>
                  <a:pt x="1350366" y="173080"/>
                  <a:pt x="1362075" y="167226"/>
                </a:cubicBezTo>
                <a:cubicBezTo>
                  <a:pt x="1497502" y="99513"/>
                  <a:pt x="1357529" y="152846"/>
                  <a:pt x="1457325" y="110076"/>
                </a:cubicBezTo>
                <a:cubicBezTo>
                  <a:pt x="1491043" y="95625"/>
                  <a:pt x="1492527" y="102207"/>
                  <a:pt x="1533525" y="91026"/>
                </a:cubicBezTo>
                <a:lnTo>
                  <a:pt x="1619250" y="62451"/>
                </a:lnTo>
                <a:lnTo>
                  <a:pt x="1647825" y="52926"/>
                </a:lnTo>
                <a:cubicBezTo>
                  <a:pt x="1679836" y="148958"/>
                  <a:pt x="1630995" y="0"/>
                  <a:pt x="1666875" y="119601"/>
                </a:cubicBezTo>
                <a:cubicBezTo>
                  <a:pt x="1672645" y="138835"/>
                  <a:pt x="1679575" y="157701"/>
                  <a:pt x="1685925" y="176751"/>
                </a:cubicBezTo>
                <a:lnTo>
                  <a:pt x="1695450" y="205326"/>
                </a:lnTo>
                <a:cubicBezTo>
                  <a:pt x="1698625" y="259301"/>
                  <a:pt x="1704975" y="313183"/>
                  <a:pt x="1704975" y="367251"/>
                </a:cubicBezTo>
                <a:cubicBezTo>
                  <a:pt x="1704975" y="418150"/>
                  <a:pt x="1707108" y="470105"/>
                  <a:pt x="1695450" y="519651"/>
                </a:cubicBezTo>
                <a:cubicBezTo>
                  <a:pt x="1693150" y="529424"/>
                  <a:pt x="1676877" y="528306"/>
                  <a:pt x="1666875" y="529176"/>
                </a:cubicBezTo>
                <a:cubicBezTo>
                  <a:pt x="1603535" y="534684"/>
                  <a:pt x="1539875" y="535526"/>
                  <a:pt x="1476375" y="538701"/>
                </a:cubicBezTo>
                <a:cubicBezTo>
                  <a:pt x="1466850" y="541876"/>
                  <a:pt x="1457601" y="546048"/>
                  <a:pt x="1447800" y="548226"/>
                </a:cubicBezTo>
                <a:cubicBezTo>
                  <a:pt x="1369305" y="565669"/>
                  <a:pt x="1290321" y="563031"/>
                  <a:pt x="1209675" y="567276"/>
                </a:cubicBezTo>
                <a:cubicBezTo>
                  <a:pt x="1206500" y="595851"/>
                  <a:pt x="1226517" y="641537"/>
                  <a:pt x="1200150" y="653001"/>
                </a:cubicBezTo>
                <a:cubicBezTo>
                  <a:pt x="1136027" y="680881"/>
                  <a:pt x="1060356" y="657715"/>
                  <a:pt x="990600" y="662526"/>
                </a:cubicBezTo>
                <a:cubicBezTo>
                  <a:pt x="968203" y="664071"/>
                  <a:pt x="946150" y="668876"/>
                  <a:pt x="923925" y="672051"/>
                </a:cubicBezTo>
                <a:cubicBezTo>
                  <a:pt x="872048" y="689343"/>
                  <a:pt x="914833" y="676732"/>
                  <a:pt x="838200" y="691101"/>
                </a:cubicBezTo>
                <a:cubicBezTo>
                  <a:pt x="806376" y="697068"/>
                  <a:pt x="742950" y="710151"/>
                  <a:pt x="742950" y="710151"/>
                </a:cubicBezTo>
                <a:cubicBezTo>
                  <a:pt x="673100" y="706976"/>
                  <a:pt x="603322" y="700626"/>
                  <a:pt x="533400" y="700626"/>
                </a:cubicBezTo>
                <a:cubicBezTo>
                  <a:pt x="413826" y="700626"/>
                  <a:pt x="375517" y="707264"/>
                  <a:pt x="276225" y="719676"/>
                </a:cubicBezTo>
                <a:cubicBezTo>
                  <a:pt x="271925" y="719437"/>
                  <a:pt x="127997" y="726525"/>
                  <a:pt x="76200" y="700626"/>
                </a:cubicBezTo>
                <a:cubicBezTo>
                  <a:pt x="65961" y="695506"/>
                  <a:pt x="57150" y="687926"/>
                  <a:pt x="47625" y="681576"/>
                </a:cubicBezTo>
                <a:cubicBezTo>
                  <a:pt x="41275" y="672051"/>
                  <a:pt x="33695" y="663240"/>
                  <a:pt x="28575" y="653001"/>
                </a:cubicBezTo>
                <a:cubicBezTo>
                  <a:pt x="24085" y="644021"/>
                  <a:pt x="19851" y="634434"/>
                  <a:pt x="19050" y="624426"/>
                </a:cubicBezTo>
                <a:cubicBezTo>
                  <a:pt x="13474" y="554727"/>
                  <a:pt x="14507" y="484620"/>
                  <a:pt x="9525" y="414876"/>
                </a:cubicBezTo>
                <a:cubicBezTo>
                  <a:pt x="8149" y="395612"/>
                  <a:pt x="3175" y="376776"/>
                  <a:pt x="0" y="357726"/>
                </a:cubicBezTo>
                <a:cubicBezTo>
                  <a:pt x="3175" y="322801"/>
                  <a:pt x="4890" y="287712"/>
                  <a:pt x="9525" y="252951"/>
                </a:cubicBezTo>
                <a:cubicBezTo>
                  <a:pt x="11255" y="239975"/>
                  <a:pt x="5969" y="215347"/>
                  <a:pt x="19050" y="214851"/>
                </a:cubicBezTo>
                <a:cubicBezTo>
                  <a:pt x="434689" y="199107"/>
                  <a:pt x="850900" y="208501"/>
                  <a:pt x="1266825" y="205326"/>
                </a:cubicBezTo>
                <a:lnTo>
                  <a:pt x="1323975" y="186276"/>
                </a:lnTo>
                <a:lnTo>
                  <a:pt x="1323975" y="176751"/>
                </a:lnTo>
                <a:close/>
              </a:path>
            </a:pathLst>
          </a:cu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438150" y="3081338"/>
            <a:ext cx="1735138" cy="685800"/>
          </a:xfrm>
          <a:custGeom>
            <a:avLst/>
            <a:gdLst>
              <a:gd name="connsiteX0" fmla="*/ 1257300 w 1735235"/>
              <a:gd name="connsiteY0" fmla="*/ 167362 h 686279"/>
              <a:gd name="connsiteX1" fmla="*/ 1266825 w 1735235"/>
              <a:gd name="connsiteY1" fmla="*/ 129262 h 686279"/>
              <a:gd name="connsiteX2" fmla="*/ 1295400 w 1735235"/>
              <a:gd name="connsiteY2" fmla="*/ 110212 h 686279"/>
              <a:gd name="connsiteX3" fmla="*/ 1400175 w 1735235"/>
              <a:gd name="connsiteY3" fmla="*/ 81637 h 686279"/>
              <a:gd name="connsiteX4" fmla="*/ 1685925 w 1735235"/>
              <a:gd name="connsiteY4" fmla="*/ 148312 h 686279"/>
              <a:gd name="connsiteX5" fmla="*/ 1695450 w 1735235"/>
              <a:gd name="connsiteY5" fmla="*/ 176887 h 686279"/>
              <a:gd name="connsiteX6" fmla="*/ 1685925 w 1735235"/>
              <a:gd name="connsiteY6" fmla="*/ 214987 h 686279"/>
              <a:gd name="connsiteX7" fmla="*/ 1676400 w 1735235"/>
              <a:gd name="connsiteY7" fmla="*/ 243562 h 686279"/>
              <a:gd name="connsiteX8" fmla="*/ 1695450 w 1735235"/>
              <a:gd name="connsiteY8" fmla="*/ 348337 h 686279"/>
              <a:gd name="connsiteX9" fmla="*/ 1695450 w 1735235"/>
              <a:gd name="connsiteY9" fmla="*/ 481687 h 686279"/>
              <a:gd name="connsiteX10" fmla="*/ 1666875 w 1735235"/>
              <a:gd name="connsiteY10" fmla="*/ 491212 h 686279"/>
              <a:gd name="connsiteX11" fmla="*/ 1638300 w 1735235"/>
              <a:gd name="connsiteY11" fmla="*/ 510262 h 686279"/>
              <a:gd name="connsiteX12" fmla="*/ 1609725 w 1735235"/>
              <a:gd name="connsiteY12" fmla="*/ 519787 h 686279"/>
              <a:gd name="connsiteX13" fmla="*/ 1581150 w 1735235"/>
              <a:gd name="connsiteY13" fmla="*/ 538837 h 686279"/>
              <a:gd name="connsiteX14" fmla="*/ 1190625 w 1735235"/>
              <a:gd name="connsiteY14" fmla="*/ 548362 h 686279"/>
              <a:gd name="connsiteX15" fmla="*/ 1181100 w 1735235"/>
              <a:gd name="connsiteY15" fmla="*/ 576937 h 686279"/>
              <a:gd name="connsiteX16" fmla="*/ 1171575 w 1735235"/>
              <a:gd name="connsiteY16" fmla="*/ 634087 h 686279"/>
              <a:gd name="connsiteX17" fmla="*/ 1143000 w 1735235"/>
              <a:gd name="connsiteY17" fmla="*/ 643612 h 686279"/>
              <a:gd name="connsiteX18" fmla="*/ 266700 w 1735235"/>
              <a:gd name="connsiteY18" fmla="*/ 653137 h 686279"/>
              <a:gd name="connsiteX19" fmla="*/ 76200 w 1735235"/>
              <a:gd name="connsiteY19" fmla="*/ 662662 h 686279"/>
              <a:gd name="connsiteX20" fmla="*/ 19050 w 1735235"/>
              <a:gd name="connsiteY20" fmla="*/ 634087 h 686279"/>
              <a:gd name="connsiteX21" fmla="*/ 0 w 1735235"/>
              <a:gd name="connsiteY21" fmla="*/ 605512 h 686279"/>
              <a:gd name="connsiteX22" fmla="*/ 19050 w 1735235"/>
              <a:gd name="connsiteY22" fmla="*/ 510262 h 686279"/>
              <a:gd name="connsiteX23" fmla="*/ 28575 w 1735235"/>
              <a:gd name="connsiteY23" fmla="*/ 481687 h 686279"/>
              <a:gd name="connsiteX24" fmla="*/ 47625 w 1735235"/>
              <a:gd name="connsiteY24" fmla="*/ 443587 h 686279"/>
              <a:gd name="connsiteX25" fmla="*/ 57150 w 1735235"/>
              <a:gd name="connsiteY25" fmla="*/ 405487 h 686279"/>
              <a:gd name="connsiteX26" fmla="*/ 57150 w 1735235"/>
              <a:gd name="connsiteY26" fmla="*/ 272137 h 686279"/>
              <a:gd name="connsiteX27" fmla="*/ 133350 w 1735235"/>
              <a:gd name="connsiteY27" fmla="*/ 243562 h 686279"/>
              <a:gd name="connsiteX28" fmla="*/ 971550 w 1735235"/>
              <a:gd name="connsiteY28" fmla="*/ 234037 h 686279"/>
              <a:gd name="connsiteX29" fmla="*/ 1009650 w 1735235"/>
              <a:gd name="connsiteY29" fmla="*/ 214987 h 686279"/>
              <a:gd name="connsiteX30" fmla="*/ 1209675 w 1735235"/>
              <a:gd name="connsiteY30" fmla="*/ 195937 h 686279"/>
              <a:gd name="connsiteX31" fmla="*/ 1257300 w 1735235"/>
              <a:gd name="connsiteY31" fmla="*/ 186412 h 686279"/>
              <a:gd name="connsiteX32" fmla="*/ 1257300 w 1735235"/>
              <a:gd name="connsiteY32" fmla="*/ 167362 h 686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735235" h="686279">
                <a:moveTo>
                  <a:pt x="1257300" y="167362"/>
                </a:moveTo>
                <a:cubicBezTo>
                  <a:pt x="1258888" y="157837"/>
                  <a:pt x="1259563" y="140154"/>
                  <a:pt x="1266825" y="129262"/>
                </a:cubicBezTo>
                <a:cubicBezTo>
                  <a:pt x="1273175" y="119737"/>
                  <a:pt x="1285461" y="115892"/>
                  <a:pt x="1295400" y="110212"/>
                </a:cubicBezTo>
                <a:cubicBezTo>
                  <a:pt x="1343884" y="82507"/>
                  <a:pt x="1334776" y="90980"/>
                  <a:pt x="1400175" y="81637"/>
                </a:cubicBezTo>
                <a:cubicBezTo>
                  <a:pt x="1735235" y="93191"/>
                  <a:pt x="1652967" y="0"/>
                  <a:pt x="1685925" y="148312"/>
                </a:cubicBezTo>
                <a:cubicBezTo>
                  <a:pt x="1688103" y="158113"/>
                  <a:pt x="1692275" y="167362"/>
                  <a:pt x="1695450" y="176887"/>
                </a:cubicBezTo>
                <a:cubicBezTo>
                  <a:pt x="1692275" y="189587"/>
                  <a:pt x="1689521" y="202400"/>
                  <a:pt x="1685925" y="214987"/>
                </a:cubicBezTo>
                <a:cubicBezTo>
                  <a:pt x="1683167" y="224641"/>
                  <a:pt x="1676400" y="233522"/>
                  <a:pt x="1676400" y="243562"/>
                </a:cubicBezTo>
                <a:cubicBezTo>
                  <a:pt x="1676400" y="277691"/>
                  <a:pt x="1687113" y="314991"/>
                  <a:pt x="1695450" y="348337"/>
                </a:cubicBezTo>
                <a:cubicBezTo>
                  <a:pt x="1695991" y="353751"/>
                  <a:pt x="1716934" y="454832"/>
                  <a:pt x="1695450" y="481687"/>
                </a:cubicBezTo>
                <a:cubicBezTo>
                  <a:pt x="1689178" y="489527"/>
                  <a:pt x="1675855" y="486722"/>
                  <a:pt x="1666875" y="491212"/>
                </a:cubicBezTo>
                <a:cubicBezTo>
                  <a:pt x="1656636" y="496332"/>
                  <a:pt x="1648539" y="505142"/>
                  <a:pt x="1638300" y="510262"/>
                </a:cubicBezTo>
                <a:cubicBezTo>
                  <a:pt x="1629320" y="514752"/>
                  <a:pt x="1618705" y="515297"/>
                  <a:pt x="1609725" y="519787"/>
                </a:cubicBezTo>
                <a:cubicBezTo>
                  <a:pt x="1599486" y="524907"/>
                  <a:pt x="1592571" y="538058"/>
                  <a:pt x="1581150" y="538837"/>
                </a:cubicBezTo>
                <a:cubicBezTo>
                  <a:pt x="1451238" y="547695"/>
                  <a:pt x="1320800" y="545187"/>
                  <a:pt x="1190625" y="548362"/>
                </a:cubicBezTo>
                <a:cubicBezTo>
                  <a:pt x="1187450" y="557887"/>
                  <a:pt x="1183278" y="567136"/>
                  <a:pt x="1181100" y="576937"/>
                </a:cubicBezTo>
                <a:cubicBezTo>
                  <a:pt x="1176910" y="595790"/>
                  <a:pt x="1181157" y="617319"/>
                  <a:pt x="1171575" y="634087"/>
                </a:cubicBezTo>
                <a:cubicBezTo>
                  <a:pt x="1166594" y="642804"/>
                  <a:pt x="1153038" y="643401"/>
                  <a:pt x="1143000" y="643612"/>
                </a:cubicBezTo>
                <a:cubicBezTo>
                  <a:pt x="850947" y="649760"/>
                  <a:pt x="558800" y="649962"/>
                  <a:pt x="266700" y="653137"/>
                </a:cubicBezTo>
                <a:cubicBezTo>
                  <a:pt x="167274" y="686279"/>
                  <a:pt x="229579" y="673618"/>
                  <a:pt x="76200" y="662662"/>
                </a:cubicBezTo>
                <a:cubicBezTo>
                  <a:pt x="52959" y="654915"/>
                  <a:pt x="37514" y="652551"/>
                  <a:pt x="19050" y="634087"/>
                </a:cubicBezTo>
                <a:cubicBezTo>
                  <a:pt x="10955" y="625992"/>
                  <a:pt x="6350" y="615037"/>
                  <a:pt x="0" y="605512"/>
                </a:cubicBezTo>
                <a:cubicBezTo>
                  <a:pt x="6350" y="573762"/>
                  <a:pt x="8811" y="540979"/>
                  <a:pt x="19050" y="510262"/>
                </a:cubicBezTo>
                <a:cubicBezTo>
                  <a:pt x="22225" y="500737"/>
                  <a:pt x="24620" y="490915"/>
                  <a:pt x="28575" y="481687"/>
                </a:cubicBezTo>
                <a:cubicBezTo>
                  <a:pt x="34168" y="468636"/>
                  <a:pt x="42639" y="456882"/>
                  <a:pt x="47625" y="443587"/>
                </a:cubicBezTo>
                <a:cubicBezTo>
                  <a:pt x="52222" y="431330"/>
                  <a:pt x="53975" y="418187"/>
                  <a:pt x="57150" y="405487"/>
                </a:cubicBezTo>
                <a:cubicBezTo>
                  <a:pt x="50972" y="362238"/>
                  <a:pt x="37928" y="315386"/>
                  <a:pt x="57150" y="272137"/>
                </a:cubicBezTo>
                <a:cubicBezTo>
                  <a:pt x="65989" y="252249"/>
                  <a:pt x="121460" y="243818"/>
                  <a:pt x="133350" y="243562"/>
                </a:cubicBezTo>
                <a:cubicBezTo>
                  <a:pt x="412703" y="237554"/>
                  <a:pt x="692150" y="237212"/>
                  <a:pt x="971550" y="234037"/>
                </a:cubicBezTo>
                <a:cubicBezTo>
                  <a:pt x="984250" y="227687"/>
                  <a:pt x="995815" y="218180"/>
                  <a:pt x="1009650" y="214987"/>
                </a:cubicBezTo>
                <a:cubicBezTo>
                  <a:pt x="1032960" y="209608"/>
                  <a:pt x="1200250" y="196722"/>
                  <a:pt x="1209675" y="195937"/>
                </a:cubicBezTo>
                <a:cubicBezTo>
                  <a:pt x="1225550" y="192762"/>
                  <a:pt x="1243830" y="195392"/>
                  <a:pt x="1257300" y="186412"/>
                </a:cubicBezTo>
                <a:cubicBezTo>
                  <a:pt x="1265654" y="180843"/>
                  <a:pt x="1255713" y="176887"/>
                  <a:pt x="1257300" y="167362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54025" y="3621088"/>
            <a:ext cx="1714500" cy="722312"/>
          </a:xfrm>
          <a:custGeom>
            <a:avLst/>
            <a:gdLst>
              <a:gd name="connsiteX0" fmla="*/ 1193419 w 1713735"/>
              <a:gd name="connsiteY0" fmla="*/ 103529 h 722654"/>
              <a:gd name="connsiteX1" fmla="*/ 1202944 w 1713735"/>
              <a:gd name="connsiteY1" fmla="*/ 74954 h 722654"/>
              <a:gd name="connsiteX2" fmla="*/ 1241044 w 1713735"/>
              <a:gd name="connsiteY2" fmla="*/ 55904 h 722654"/>
              <a:gd name="connsiteX3" fmla="*/ 1498219 w 1713735"/>
              <a:gd name="connsiteY3" fmla="*/ 46379 h 722654"/>
              <a:gd name="connsiteX4" fmla="*/ 1583944 w 1713735"/>
              <a:gd name="connsiteY4" fmla="*/ 27329 h 722654"/>
              <a:gd name="connsiteX5" fmla="*/ 1650619 w 1713735"/>
              <a:gd name="connsiteY5" fmla="*/ 8279 h 722654"/>
              <a:gd name="connsiteX6" fmla="*/ 1679194 w 1713735"/>
              <a:gd name="connsiteY6" fmla="*/ 17804 h 722654"/>
              <a:gd name="connsiteX7" fmla="*/ 1707769 w 1713735"/>
              <a:gd name="connsiteY7" fmla="*/ 46379 h 722654"/>
              <a:gd name="connsiteX8" fmla="*/ 1698244 w 1713735"/>
              <a:gd name="connsiteY8" fmla="*/ 494054 h 722654"/>
              <a:gd name="connsiteX9" fmla="*/ 1669669 w 1713735"/>
              <a:gd name="connsiteY9" fmla="*/ 579779 h 722654"/>
              <a:gd name="connsiteX10" fmla="*/ 1631569 w 1713735"/>
              <a:gd name="connsiteY10" fmla="*/ 598829 h 722654"/>
              <a:gd name="connsiteX11" fmla="*/ 1602994 w 1713735"/>
              <a:gd name="connsiteY11" fmla="*/ 627404 h 722654"/>
              <a:gd name="connsiteX12" fmla="*/ 1507744 w 1713735"/>
              <a:gd name="connsiteY12" fmla="*/ 665504 h 722654"/>
              <a:gd name="connsiteX13" fmla="*/ 1364869 w 1713735"/>
              <a:gd name="connsiteY13" fmla="*/ 694079 h 722654"/>
              <a:gd name="connsiteX14" fmla="*/ 507619 w 1713735"/>
              <a:gd name="connsiteY14" fmla="*/ 703604 h 722654"/>
              <a:gd name="connsiteX15" fmla="*/ 383794 w 1713735"/>
              <a:gd name="connsiteY15" fmla="*/ 722654 h 722654"/>
              <a:gd name="connsiteX16" fmla="*/ 221869 w 1713735"/>
              <a:gd name="connsiteY16" fmla="*/ 713129 h 722654"/>
              <a:gd name="connsiteX17" fmla="*/ 145669 w 1713735"/>
              <a:gd name="connsiteY17" fmla="*/ 675029 h 722654"/>
              <a:gd name="connsiteX18" fmla="*/ 117094 w 1713735"/>
              <a:gd name="connsiteY18" fmla="*/ 617879 h 722654"/>
              <a:gd name="connsiteX19" fmla="*/ 88519 w 1713735"/>
              <a:gd name="connsiteY19" fmla="*/ 589304 h 722654"/>
              <a:gd name="connsiteX20" fmla="*/ 21844 w 1713735"/>
              <a:gd name="connsiteY20" fmla="*/ 494054 h 722654"/>
              <a:gd name="connsiteX21" fmla="*/ 2794 w 1713735"/>
              <a:gd name="connsiteY21" fmla="*/ 465479 h 722654"/>
              <a:gd name="connsiteX22" fmla="*/ 21844 w 1713735"/>
              <a:gd name="connsiteY22" fmla="*/ 379754 h 722654"/>
              <a:gd name="connsiteX23" fmla="*/ 31369 w 1713735"/>
              <a:gd name="connsiteY23" fmla="*/ 236879 h 722654"/>
              <a:gd name="connsiteX24" fmla="*/ 40894 w 1713735"/>
              <a:gd name="connsiteY24" fmla="*/ 189254 h 722654"/>
              <a:gd name="connsiteX25" fmla="*/ 345694 w 1713735"/>
              <a:gd name="connsiteY25" fmla="*/ 151154 h 722654"/>
              <a:gd name="connsiteX26" fmla="*/ 1021969 w 1713735"/>
              <a:gd name="connsiteY26" fmla="*/ 141629 h 722654"/>
              <a:gd name="connsiteX27" fmla="*/ 1126744 w 1713735"/>
              <a:gd name="connsiteY27" fmla="*/ 122579 h 722654"/>
              <a:gd name="connsiteX28" fmla="*/ 1155319 w 1713735"/>
              <a:gd name="connsiteY28" fmla="*/ 103529 h 722654"/>
              <a:gd name="connsiteX29" fmla="*/ 1193419 w 1713735"/>
              <a:gd name="connsiteY29" fmla="*/ 103529 h 72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713735" h="722654">
                <a:moveTo>
                  <a:pt x="1193419" y="103529"/>
                </a:moveTo>
                <a:cubicBezTo>
                  <a:pt x="1201357" y="98767"/>
                  <a:pt x="1195844" y="82054"/>
                  <a:pt x="1202944" y="74954"/>
                </a:cubicBezTo>
                <a:cubicBezTo>
                  <a:pt x="1212984" y="64914"/>
                  <a:pt x="1226911" y="57272"/>
                  <a:pt x="1241044" y="55904"/>
                </a:cubicBezTo>
                <a:cubicBezTo>
                  <a:pt x="1326429" y="47641"/>
                  <a:pt x="1412494" y="49554"/>
                  <a:pt x="1498219" y="46379"/>
                </a:cubicBezTo>
                <a:cubicBezTo>
                  <a:pt x="1530955" y="39832"/>
                  <a:pt x="1552557" y="36297"/>
                  <a:pt x="1583944" y="27329"/>
                </a:cubicBezTo>
                <a:cubicBezTo>
                  <a:pt x="1679597" y="0"/>
                  <a:pt x="1531512" y="38056"/>
                  <a:pt x="1650619" y="8279"/>
                </a:cubicBezTo>
                <a:cubicBezTo>
                  <a:pt x="1660144" y="11454"/>
                  <a:pt x="1670840" y="12235"/>
                  <a:pt x="1679194" y="17804"/>
                </a:cubicBezTo>
                <a:cubicBezTo>
                  <a:pt x="1690402" y="25276"/>
                  <a:pt x="1707231" y="32919"/>
                  <a:pt x="1707769" y="46379"/>
                </a:cubicBezTo>
                <a:cubicBezTo>
                  <a:pt x="1713735" y="195519"/>
                  <a:pt x="1703872" y="344901"/>
                  <a:pt x="1698244" y="494054"/>
                </a:cubicBezTo>
                <a:cubicBezTo>
                  <a:pt x="1697252" y="520342"/>
                  <a:pt x="1693258" y="560121"/>
                  <a:pt x="1669669" y="579779"/>
                </a:cubicBezTo>
                <a:cubicBezTo>
                  <a:pt x="1658761" y="588869"/>
                  <a:pt x="1643123" y="590576"/>
                  <a:pt x="1631569" y="598829"/>
                </a:cubicBezTo>
                <a:cubicBezTo>
                  <a:pt x="1620608" y="606659"/>
                  <a:pt x="1613955" y="619574"/>
                  <a:pt x="1602994" y="627404"/>
                </a:cubicBezTo>
                <a:cubicBezTo>
                  <a:pt x="1581770" y="642564"/>
                  <a:pt x="1529097" y="660166"/>
                  <a:pt x="1507744" y="665504"/>
                </a:cubicBezTo>
                <a:cubicBezTo>
                  <a:pt x="1467308" y="675613"/>
                  <a:pt x="1408119" y="693187"/>
                  <a:pt x="1364869" y="694079"/>
                </a:cubicBezTo>
                <a:lnTo>
                  <a:pt x="507619" y="703604"/>
                </a:lnTo>
                <a:cubicBezTo>
                  <a:pt x="461607" y="715107"/>
                  <a:pt x="438647" y="722654"/>
                  <a:pt x="383794" y="722654"/>
                </a:cubicBezTo>
                <a:cubicBezTo>
                  <a:pt x="329726" y="722654"/>
                  <a:pt x="275844" y="716304"/>
                  <a:pt x="221869" y="713129"/>
                </a:cubicBezTo>
                <a:cubicBezTo>
                  <a:pt x="189086" y="704933"/>
                  <a:pt x="169118" y="705178"/>
                  <a:pt x="145669" y="675029"/>
                </a:cubicBezTo>
                <a:cubicBezTo>
                  <a:pt x="132593" y="658217"/>
                  <a:pt x="128908" y="635600"/>
                  <a:pt x="117094" y="617879"/>
                </a:cubicBezTo>
                <a:cubicBezTo>
                  <a:pt x="109622" y="606671"/>
                  <a:pt x="95751" y="600668"/>
                  <a:pt x="88519" y="589304"/>
                </a:cubicBezTo>
                <a:cubicBezTo>
                  <a:pt x="24827" y="489217"/>
                  <a:pt x="82300" y="534358"/>
                  <a:pt x="21844" y="494054"/>
                </a:cubicBezTo>
                <a:cubicBezTo>
                  <a:pt x="15494" y="484529"/>
                  <a:pt x="4058" y="476857"/>
                  <a:pt x="2794" y="465479"/>
                </a:cubicBezTo>
                <a:cubicBezTo>
                  <a:pt x="0" y="440334"/>
                  <a:pt x="13474" y="404864"/>
                  <a:pt x="21844" y="379754"/>
                </a:cubicBezTo>
                <a:cubicBezTo>
                  <a:pt x="25019" y="332129"/>
                  <a:pt x="26620" y="284373"/>
                  <a:pt x="31369" y="236879"/>
                </a:cubicBezTo>
                <a:cubicBezTo>
                  <a:pt x="32980" y="220770"/>
                  <a:pt x="36967" y="204960"/>
                  <a:pt x="40894" y="189254"/>
                </a:cubicBezTo>
                <a:cubicBezTo>
                  <a:pt x="71244" y="67852"/>
                  <a:pt x="141560" y="155157"/>
                  <a:pt x="345694" y="151154"/>
                </a:cubicBezTo>
                <a:lnTo>
                  <a:pt x="1021969" y="141629"/>
                </a:lnTo>
                <a:cubicBezTo>
                  <a:pt x="1048236" y="138346"/>
                  <a:pt x="1097378" y="137262"/>
                  <a:pt x="1126744" y="122579"/>
                </a:cubicBezTo>
                <a:cubicBezTo>
                  <a:pt x="1136983" y="117459"/>
                  <a:pt x="1145080" y="108649"/>
                  <a:pt x="1155319" y="103529"/>
                </a:cubicBezTo>
                <a:cubicBezTo>
                  <a:pt x="1180393" y="90992"/>
                  <a:pt x="1185482" y="108292"/>
                  <a:pt x="1193419" y="103529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pic>
        <p:nvPicPr>
          <p:cNvPr id="1434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524000"/>
            <a:ext cx="1524000" cy="234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65638"/>
            <a:ext cx="2743200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Freeform 15"/>
          <p:cNvSpPr/>
          <p:nvPr/>
        </p:nvSpPr>
        <p:spPr>
          <a:xfrm>
            <a:off x="7070725" y="2238375"/>
            <a:ext cx="1122363" cy="933450"/>
          </a:xfrm>
          <a:custGeom>
            <a:avLst/>
            <a:gdLst>
              <a:gd name="connsiteX0" fmla="*/ 453544 w 1121908"/>
              <a:gd name="connsiteY0" fmla="*/ 190500 h 933450"/>
              <a:gd name="connsiteX1" fmla="*/ 463069 w 1121908"/>
              <a:gd name="connsiteY1" fmla="*/ 114300 h 933450"/>
              <a:gd name="connsiteX2" fmla="*/ 472594 w 1121908"/>
              <a:gd name="connsiteY2" fmla="*/ 57150 h 933450"/>
              <a:gd name="connsiteX3" fmla="*/ 482119 w 1121908"/>
              <a:gd name="connsiteY3" fmla="*/ 28575 h 933450"/>
              <a:gd name="connsiteX4" fmla="*/ 520219 w 1121908"/>
              <a:gd name="connsiteY4" fmla="*/ 9525 h 933450"/>
              <a:gd name="connsiteX5" fmla="*/ 624994 w 1121908"/>
              <a:gd name="connsiteY5" fmla="*/ 0 h 933450"/>
              <a:gd name="connsiteX6" fmla="*/ 1005994 w 1121908"/>
              <a:gd name="connsiteY6" fmla="*/ 9525 h 933450"/>
              <a:gd name="connsiteX7" fmla="*/ 1034569 w 1121908"/>
              <a:gd name="connsiteY7" fmla="*/ 19050 h 933450"/>
              <a:gd name="connsiteX8" fmla="*/ 1063144 w 1121908"/>
              <a:gd name="connsiteY8" fmla="*/ 400050 h 933450"/>
              <a:gd name="connsiteX9" fmla="*/ 1082194 w 1121908"/>
              <a:gd name="connsiteY9" fmla="*/ 438150 h 933450"/>
              <a:gd name="connsiteX10" fmla="*/ 1120294 w 1121908"/>
              <a:gd name="connsiteY10" fmla="*/ 495300 h 933450"/>
              <a:gd name="connsiteX11" fmla="*/ 1110769 w 1121908"/>
              <a:gd name="connsiteY11" fmla="*/ 657225 h 933450"/>
              <a:gd name="connsiteX12" fmla="*/ 1044094 w 1121908"/>
              <a:gd name="connsiteY12" fmla="*/ 695325 h 933450"/>
              <a:gd name="connsiteX13" fmla="*/ 958369 w 1121908"/>
              <a:gd name="connsiteY13" fmla="*/ 714375 h 933450"/>
              <a:gd name="connsiteX14" fmla="*/ 805969 w 1121908"/>
              <a:gd name="connsiteY14" fmla="*/ 723900 h 933450"/>
              <a:gd name="connsiteX15" fmla="*/ 758344 w 1121908"/>
              <a:gd name="connsiteY15" fmla="*/ 733425 h 933450"/>
              <a:gd name="connsiteX16" fmla="*/ 701194 w 1121908"/>
              <a:gd name="connsiteY16" fmla="*/ 752475 h 933450"/>
              <a:gd name="connsiteX17" fmla="*/ 672619 w 1121908"/>
              <a:gd name="connsiteY17" fmla="*/ 762000 h 933450"/>
              <a:gd name="connsiteX18" fmla="*/ 615469 w 1121908"/>
              <a:gd name="connsiteY18" fmla="*/ 771525 h 933450"/>
              <a:gd name="connsiteX19" fmla="*/ 586894 w 1121908"/>
              <a:gd name="connsiteY19" fmla="*/ 790575 h 933450"/>
              <a:gd name="connsiteX20" fmla="*/ 558319 w 1121908"/>
              <a:gd name="connsiteY20" fmla="*/ 895350 h 933450"/>
              <a:gd name="connsiteX21" fmla="*/ 501169 w 1121908"/>
              <a:gd name="connsiteY21" fmla="*/ 914400 h 933450"/>
              <a:gd name="connsiteX22" fmla="*/ 434494 w 1121908"/>
              <a:gd name="connsiteY22" fmla="*/ 933450 h 933450"/>
              <a:gd name="connsiteX23" fmla="*/ 282094 w 1121908"/>
              <a:gd name="connsiteY23" fmla="*/ 923925 h 933450"/>
              <a:gd name="connsiteX24" fmla="*/ 234469 w 1121908"/>
              <a:gd name="connsiteY24" fmla="*/ 914400 h 933450"/>
              <a:gd name="connsiteX25" fmla="*/ 177319 w 1121908"/>
              <a:gd name="connsiteY25" fmla="*/ 876300 h 933450"/>
              <a:gd name="connsiteX26" fmla="*/ 110644 w 1121908"/>
              <a:gd name="connsiteY26" fmla="*/ 838200 h 933450"/>
              <a:gd name="connsiteX27" fmla="*/ 53494 w 1121908"/>
              <a:gd name="connsiteY27" fmla="*/ 819150 h 933450"/>
              <a:gd name="connsiteX28" fmla="*/ 24919 w 1121908"/>
              <a:gd name="connsiteY28" fmla="*/ 790575 h 933450"/>
              <a:gd name="connsiteX29" fmla="*/ 15394 w 1121908"/>
              <a:gd name="connsiteY29" fmla="*/ 762000 h 933450"/>
              <a:gd name="connsiteX30" fmla="*/ 34444 w 1121908"/>
              <a:gd name="connsiteY30" fmla="*/ 485775 h 933450"/>
              <a:gd name="connsiteX31" fmla="*/ 43969 w 1121908"/>
              <a:gd name="connsiteY31" fmla="*/ 257175 h 933450"/>
              <a:gd name="connsiteX32" fmla="*/ 53494 w 1121908"/>
              <a:gd name="connsiteY32" fmla="*/ 228600 h 933450"/>
              <a:gd name="connsiteX33" fmla="*/ 82069 w 1121908"/>
              <a:gd name="connsiteY33" fmla="*/ 133350 h 933450"/>
              <a:gd name="connsiteX34" fmla="*/ 110644 w 1121908"/>
              <a:gd name="connsiteY34" fmla="*/ 123825 h 933450"/>
              <a:gd name="connsiteX35" fmla="*/ 358294 w 1121908"/>
              <a:gd name="connsiteY35" fmla="*/ 133350 h 933450"/>
              <a:gd name="connsiteX36" fmla="*/ 415444 w 1121908"/>
              <a:gd name="connsiteY36" fmla="*/ 152400 h 933450"/>
              <a:gd name="connsiteX37" fmla="*/ 453544 w 1121908"/>
              <a:gd name="connsiteY37" fmla="*/ 190500 h 93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21908" h="933450">
                <a:moveTo>
                  <a:pt x="453544" y="190500"/>
                </a:moveTo>
                <a:cubicBezTo>
                  <a:pt x="461481" y="184150"/>
                  <a:pt x="459449" y="139640"/>
                  <a:pt x="463069" y="114300"/>
                </a:cubicBezTo>
                <a:cubicBezTo>
                  <a:pt x="465800" y="95181"/>
                  <a:pt x="468404" y="76003"/>
                  <a:pt x="472594" y="57150"/>
                </a:cubicBezTo>
                <a:cubicBezTo>
                  <a:pt x="474772" y="47349"/>
                  <a:pt x="475019" y="35675"/>
                  <a:pt x="482119" y="28575"/>
                </a:cubicBezTo>
                <a:cubicBezTo>
                  <a:pt x="492159" y="18535"/>
                  <a:pt x="506296" y="12310"/>
                  <a:pt x="520219" y="9525"/>
                </a:cubicBezTo>
                <a:cubicBezTo>
                  <a:pt x="554607" y="2647"/>
                  <a:pt x="590069" y="3175"/>
                  <a:pt x="624994" y="0"/>
                </a:cubicBezTo>
                <a:cubicBezTo>
                  <a:pt x="751994" y="3175"/>
                  <a:pt x="879092" y="3623"/>
                  <a:pt x="1005994" y="9525"/>
                </a:cubicBezTo>
                <a:cubicBezTo>
                  <a:pt x="1016023" y="9991"/>
                  <a:pt x="1033042" y="9127"/>
                  <a:pt x="1034569" y="19050"/>
                </a:cubicBezTo>
                <a:cubicBezTo>
                  <a:pt x="1090235" y="380881"/>
                  <a:pt x="1006849" y="132649"/>
                  <a:pt x="1063144" y="400050"/>
                </a:cubicBezTo>
                <a:cubicBezTo>
                  <a:pt x="1066069" y="413944"/>
                  <a:pt x="1074889" y="425974"/>
                  <a:pt x="1082194" y="438150"/>
                </a:cubicBezTo>
                <a:cubicBezTo>
                  <a:pt x="1093974" y="457783"/>
                  <a:pt x="1120294" y="495300"/>
                  <a:pt x="1120294" y="495300"/>
                </a:cubicBezTo>
                <a:cubicBezTo>
                  <a:pt x="1117119" y="549275"/>
                  <a:pt x="1121908" y="604316"/>
                  <a:pt x="1110769" y="657225"/>
                </a:cubicBezTo>
                <a:cubicBezTo>
                  <a:pt x="1109188" y="664735"/>
                  <a:pt x="1044297" y="695238"/>
                  <a:pt x="1044094" y="695325"/>
                </a:cubicBezTo>
                <a:cubicBezTo>
                  <a:pt x="1018246" y="706403"/>
                  <a:pt x="984935" y="711960"/>
                  <a:pt x="958369" y="714375"/>
                </a:cubicBezTo>
                <a:cubicBezTo>
                  <a:pt x="907679" y="718983"/>
                  <a:pt x="856769" y="720725"/>
                  <a:pt x="805969" y="723900"/>
                </a:cubicBezTo>
                <a:cubicBezTo>
                  <a:pt x="790094" y="727075"/>
                  <a:pt x="773963" y="729165"/>
                  <a:pt x="758344" y="733425"/>
                </a:cubicBezTo>
                <a:cubicBezTo>
                  <a:pt x="738971" y="738709"/>
                  <a:pt x="720244" y="746125"/>
                  <a:pt x="701194" y="752475"/>
                </a:cubicBezTo>
                <a:cubicBezTo>
                  <a:pt x="691669" y="755650"/>
                  <a:pt x="682523" y="760349"/>
                  <a:pt x="672619" y="762000"/>
                </a:cubicBezTo>
                <a:lnTo>
                  <a:pt x="615469" y="771525"/>
                </a:lnTo>
                <a:cubicBezTo>
                  <a:pt x="605944" y="777875"/>
                  <a:pt x="591146" y="779946"/>
                  <a:pt x="586894" y="790575"/>
                </a:cubicBezTo>
                <a:cubicBezTo>
                  <a:pt x="578539" y="811462"/>
                  <a:pt x="590410" y="875293"/>
                  <a:pt x="558319" y="895350"/>
                </a:cubicBezTo>
                <a:cubicBezTo>
                  <a:pt x="541291" y="905993"/>
                  <a:pt x="520219" y="908050"/>
                  <a:pt x="501169" y="914400"/>
                </a:cubicBezTo>
                <a:cubicBezTo>
                  <a:pt x="460175" y="928065"/>
                  <a:pt x="482334" y="921490"/>
                  <a:pt x="434494" y="933450"/>
                </a:cubicBezTo>
                <a:cubicBezTo>
                  <a:pt x="383694" y="930275"/>
                  <a:pt x="332764" y="928751"/>
                  <a:pt x="282094" y="923925"/>
                </a:cubicBezTo>
                <a:cubicBezTo>
                  <a:pt x="265978" y="922390"/>
                  <a:pt x="249207" y="921099"/>
                  <a:pt x="234469" y="914400"/>
                </a:cubicBezTo>
                <a:cubicBezTo>
                  <a:pt x="213626" y="904926"/>
                  <a:pt x="196369" y="889000"/>
                  <a:pt x="177319" y="876300"/>
                </a:cubicBezTo>
                <a:cubicBezTo>
                  <a:pt x="151544" y="859117"/>
                  <a:pt x="140856" y="850285"/>
                  <a:pt x="110644" y="838200"/>
                </a:cubicBezTo>
                <a:cubicBezTo>
                  <a:pt x="92000" y="830742"/>
                  <a:pt x="53494" y="819150"/>
                  <a:pt x="53494" y="819150"/>
                </a:cubicBezTo>
                <a:cubicBezTo>
                  <a:pt x="43969" y="809625"/>
                  <a:pt x="32391" y="801783"/>
                  <a:pt x="24919" y="790575"/>
                </a:cubicBezTo>
                <a:cubicBezTo>
                  <a:pt x="19350" y="782221"/>
                  <a:pt x="15394" y="772040"/>
                  <a:pt x="15394" y="762000"/>
                </a:cubicBezTo>
                <a:cubicBezTo>
                  <a:pt x="15394" y="534050"/>
                  <a:pt x="0" y="589108"/>
                  <a:pt x="34444" y="485775"/>
                </a:cubicBezTo>
                <a:cubicBezTo>
                  <a:pt x="37619" y="409575"/>
                  <a:pt x="38335" y="333233"/>
                  <a:pt x="43969" y="257175"/>
                </a:cubicBezTo>
                <a:cubicBezTo>
                  <a:pt x="44711" y="247162"/>
                  <a:pt x="50736" y="238254"/>
                  <a:pt x="53494" y="228600"/>
                </a:cubicBezTo>
                <a:cubicBezTo>
                  <a:pt x="57431" y="214819"/>
                  <a:pt x="74921" y="135733"/>
                  <a:pt x="82069" y="133350"/>
                </a:cubicBezTo>
                <a:lnTo>
                  <a:pt x="110644" y="123825"/>
                </a:lnTo>
                <a:cubicBezTo>
                  <a:pt x="193194" y="127000"/>
                  <a:pt x="276044" y="125639"/>
                  <a:pt x="358294" y="133350"/>
                </a:cubicBezTo>
                <a:cubicBezTo>
                  <a:pt x="378287" y="135224"/>
                  <a:pt x="415444" y="152400"/>
                  <a:pt x="415444" y="152400"/>
                </a:cubicBezTo>
                <a:cubicBezTo>
                  <a:pt x="447031" y="141871"/>
                  <a:pt x="445607" y="196850"/>
                  <a:pt x="453544" y="190500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Freeform 17"/>
          <p:cNvSpPr/>
          <p:nvPr/>
        </p:nvSpPr>
        <p:spPr>
          <a:xfrm>
            <a:off x="6975475" y="4730750"/>
            <a:ext cx="882650" cy="420688"/>
          </a:xfrm>
          <a:custGeom>
            <a:avLst/>
            <a:gdLst>
              <a:gd name="connsiteX0" fmla="*/ 35201 w 882926"/>
              <a:gd name="connsiteY0" fmla="*/ 192065 h 420665"/>
              <a:gd name="connsiteX1" fmla="*/ 63776 w 882926"/>
              <a:gd name="connsiteY1" fmla="*/ 173015 h 420665"/>
              <a:gd name="connsiteX2" fmla="*/ 54251 w 882926"/>
              <a:gd name="connsiteY2" fmla="*/ 144440 h 420665"/>
              <a:gd name="connsiteX3" fmla="*/ 63776 w 882926"/>
              <a:gd name="connsiteY3" fmla="*/ 87290 h 420665"/>
              <a:gd name="connsiteX4" fmla="*/ 82826 w 882926"/>
              <a:gd name="connsiteY4" fmla="*/ 58715 h 420665"/>
              <a:gd name="connsiteX5" fmla="*/ 435251 w 882926"/>
              <a:gd name="connsiteY5" fmla="*/ 49190 h 420665"/>
              <a:gd name="connsiteX6" fmla="*/ 501926 w 882926"/>
              <a:gd name="connsiteY6" fmla="*/ 39665 h 420665"/>
              <a:gd name="connsiteX7" fmla="*/ 768626 w 882926"/>
              <a:gd name="connsiteY7" fmla="*/ 1565 h 420665"/>
              <a:gd name="connsiteX8" fmla="*/ 873401 w 882926"/>
              <a:gd name="connsiteY8" fmla="*/ 11090 h 420665"/>
              <a:gd name="connsiteX9" fmla="*/ 882926 w 882926"/>
              <a:gd name="connsiteY9" fmla="*/ 39665 h 420665"/>
              <a:gd name="connsiteX10" fmla="*/ 873401 w 882926"/>
              <a:gd name="connsiteY10" fmla="*/ 306365 h 420665"/>
              <a:gd name="connsiteX11" fmla="*/ 863876 w 882926"/>
              <a:gd name="connsiteY11" fmla="*/ 334940 h 420665"/>
              <a:gd name="connsiteX12" fmla="*/ 806726 w 882926"/>
              <a:gd name="connsiteY12" fmla="*/ 353990 h 420665"/>
              <a:gd name="connsiteX13" fmla="*/ 559076 w 882926"/>
              <a:gd name="connsiteY13" fmla="*/ 363515 h 420665"/>
              <a:gd name="connsiteX14" fmla="*/ 587651 w 882926"/>
              <a:gd name="connsiteY14" fmla="*/ 373040 h 420665"/>
              <a:gd name="connsiteX15" fmla="*/ 530501 w 882926"/>
              <a:gd name="connsiteY15" fmla="*/ 401615 h 420665"/>
              <a:gd name="connsiteX16" fmla="*/ 368576 w 882926"/>
              <a:gd name="connsiteY16" fmla="*/ 411140 h 420665"/>
              <a:gd name="connsiteX17" fmla="*/ 82826 w 882926"/>
              <a:gd name="connsiteY17" fmla="*/ 420665 h 420665"/>
              <a:gd name="connsiteX18" fmla="*/ 35201 w 882926"/>
              <a:gd name="connsiteY18" fmla="*/ 411140 h 420665"/>
              <a:gd name="connsiteX19" fmla="*/ 6626 w 882926"/>
              <a:gd name="connsiteY19" fmla="*/ 344465 h 420665"/>
              <a:gd name="connsiteX20" fmla="*/ 16151 w 882926"/>
              <a:gd name="connsiteY20" fmla="*/ 173015 h 420665"/>
              <a:gd name="connsiteX21" fmla="*/ 35201 w 882926"/>
              <a:gd name="connsiteY21" fmla="*/ 192065 h 42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82926" h="420665">
                <a:moveTo>
                  <a:pt x="35201" y="192065"/>
                </a:moveTo>
                <a:cubicBezTo>
                  <a:pt x="43138" y="192065"/>
                  <a:pt x="59524" y="183644"/>
                  <a:pt x="63776" y="173015"/>
                </a:cubicBezTo>
                <a:cubicBezTo>
                  <a:pt x="67505" y="163693"/>
                  <a:pt x="54251" y="154480"/>
                  <a:pt x="54251" y="144440"/>
                </a:cubicBezTo>
                <a:cubicBezTo>
                  <a:pt x="54251" y="125127"/>
                  <a:pt x="57669" y="105612"/>
                  <a:pt x="63776" y="87290"/>
                </a:cubicBezTo>
                <a:cubicBezTo>
                  <a:pt x="67396" y="76430"/>
                  <a:pt x="71438" y="59883"/>
                  <a:pt x="82826" y="58715"/>
                </a:cubicBezTo>
                <a:cubicBezTo>
                  <a:pt x="199731" y="46725"/>
                  <a:pt x="317776" y="52365"/>
                  <a:pt x="435251" y="49190"/>
                </a:cubicBezTo>
                <a:cubicBezTo>
                  <a:pt x="457476" y="46015"/>
                  <a:pt x="479514" y="40983"/>
                  <a:pt x="501926" y="39665"/>
                </a:cubicBezTo>
                <a:cubicBezTo>
                  <a:pt x="771114" y="23830"/>
                  <a:pt x="731742" y="112217"/>
                  <a:pt x="768626" y="1565"/>
                </a:cubicBezTo>
                <a:cubicBezTo>
                  <a:pt x="803551" y="4740"/>
                  <a:pt x="840132" y="0"/>
                  <a:pt x="873401" y="11090"/>
                </a:cubicBezTo>
                <a:cubicBezTo>
                  <a:pt x="882926" y="14265"/>
                  <a:pt x="882926" y="29625"/>
                  <a:pt x="882926" y="39665"/>
                </a:cubicBezTo>
                <a:cubicBezTo>
                  <a:pt x="882926" y="128622"/>
                  <a:pt x="879128" y="217593"/>
                  <a:pt x="873401" y="306365"/>
                </a:cubicBezTo>
                <a:cubicBezTo>
                  <a:pt x="872755" y="316384"/>
                  <a:pt x="872046" y="329104"/>
                  <a:pt x="863876" y="334940"/>
                </a:cubicBezTo>
                <a:cubicBezTo>
                  <a:pt x="847536" y="346612"/>
                  <a:pt x="826792" y="353218"/>
                  <a:pt x="806726" y="353990"/>
                </a:cubicBezTo>
                <a:lnTo>
                  <a:pt x="559076" y="363515"/>
                </a:lnTo>
                <a:cubicBezTo>
                  <a:pt x="568601" y="366690"/>
                  <a:pt x="587651" y="363000"/>
                  <a:pt x="587651" y="373040"/>
                </a:cubicBezTo>
                <a:cubicBezTo>
                  <a:pt x="587651" y="383475"/>
                  <a:pt x="537547" y="400910"/>
                  <a:pt x="530501" y="401615"/>
                </a:cubicBezTo>
                <a:cubicBezTo>
                  <a:pt x="476701" y="406995"/>
                  <a:pt x="422595" y="408841"/>
                  <a:pt x="368576" y="411140"/>
                </a:cubicBezTo>
                <a:lnTo>
                  <a:pt x="82826" y="420665"/>
                </a:lnTo>
                <a:cubicBezTo>
                  <a:pt x="66951" y="417490"/>
                  <a:pt x="49257" y="419172"/>
                  <a:pt x="35201" y="411140"/>
                </a:cubicBezTo>
                <a:cubicBezTo>
                  <a:pt x="16016" y="400177"/>
                  <a:pt x="10779" y="361075"/>
                  <a:pt x="6626" y="344465"/>
                </a:cubicBezTo>
                <a:cubicBezTo>
                  <a:pt x="9801" y="287315"/>
                  <a:pt x="0" y="227927"/>
                  <a:pt x="16151" y="173015"/>
                </a:cubicBezTo>
                <a:cubicBezTo>
                  <a:pt x="19845" y="160456"/>
                  <a:pt x="27264" y="192065"/>
                  <a:pt x="35201" y="19206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457200" y="4495800"/>
            <a:ext cx="46482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dirty="0">
                <a:ea typeface="宋体" panose="02010600030101010101" pitchFamily="2" charset="-122"/>
              </a:rPr>
              <a:t>Topic: A broad concept/theme, semantically coherent, which is </a:t>
            </a:r>
            <a:r>
              <a:rPr lang="en-US" altLang="zh-CN" i="1" dirty="0">
                <a:ea typeface="宋体" panose="02010600030101010101" pitchFamily="2" charset="-122"/>
              </a:rPr>
              <a:t>hidden</a:t>
            </a:r>
            <a:r>
              <a:rPr lang="en-US" altLang="zh-CN" dirty="0">
                <a:ea typeface="宋体" panose="02010600030101010101" pitchFamily="2" charset="-122"/>
              </a:rPr>
              <a:t> in documents</a:t>
            </a:r>
            <a:endParaRPr lang="en-US" alt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982686" y="1589772"/>
            <a:ext cx="365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CN" sz="1800" dirty="0">
                <a:ea typeface="宋体" panose="02010600030101010101" pitchFamily="2" charset="-122"/>
              </a:rPr>
              <a:t>Representation: a </a:t>
            </a:r>
            <a:r>
              <a:rPr lang="en-US" altLang="zh-CN" sz="1800" dirty="0" smtClean="0">
                <a:ea typeface="宋体" panose="02010600030101010101" pitchFamily="2" charset="-122"/>
              </a:rPr>
              <a:t>probabilistic distribution over words.</a:t>
            </a:r>
            <a:endParaRPr lang="en-US" altLang="en-US" sz="1800" dirty="0"/>
          </a:p>
        </p:txBody>
      </p:sp>
      <p:sp>
        <p:nvSpPr>
          <p:cNvPr id="21" name="Freeform 20"/>
          <p:cNvSpPr/>
          <p:nvPr/>
        </p:nvSpPr>
        <p:spPr>
          <a:xfrm>
            <a:off x="7058025" y="3171825"/>
            <a:ext cx="1085850" cy="533400"/>
          </a:xfrm>
          <a:custGeom>
            <a:avLst/>
            <a:gdLst>
              <a:gd name="connsiteX0" fmla="*/ 47625 w 1085850"/>
              <a:gd name="connsiteY0" fmla="*/ 66675 h 533400"/>
              <a:gd name="connsiteX1" fmla="*/ 114300 w 1085850"/>
              <a:gd name="connsiteY1" fmla="*/ 104775 h 533400"/>
              <a:gd name="connsiteX2" fmla="*/ 171450 w 1085850"/>
              <a:gd name="connsiteY2" fmla="*/ 123825 h 533400"/>
              <a:gd name="connsiteX3" fmla="*/ 219075 w 1085850"/>
              <a:gd name="connsiteY3" fmla="*/ 152400 h 533400"/>
              <a:gd name="connsiteX4" fmla="*/ 247650 w 1085850"/>
              <a:gd name="connsiteY4" fmla="*/ 171450 h 533400"/>
              <a:gd name="connsiteX5" fmla="*/ 285750 w 1085850"/>
              <a:gd name="connsiteY5" fmla="*/ 180975 h 533400"/>
              <a:gd name="connsiteX6" fmla="*/ 314325 w 1085850"/>
              <a:gd name="connsiteY6" fmla="*/ 171450 h 533400"/>
              <a:gd name="connsiteX7" fmla="*/ 381000 w 1085850"/>
              <a:gd name="connsiteY7" fmla="*/ 152400 h 533400"/>
              <a:gd name="connsiteX8" fmla="*/ 409575 w 1085850"/>
              <a:gd name="connsiteY8" fmla="*/ 133350 h 533400"/>
              <a:gd name="connsiteX9" fmla="*/ 438150 w 1085850"/>
              <a:gd name="connsiteY9" fmla="*/ 123825 h 533400"/>
              <a:gd name="connsiteX10" fmla="*/ 514350 w 1085850"/>
              <a:gd name="connsiteY10" fmla="*/ 95250 h 533400"/>
              <a:gd name="connsiteX11" fmla="*/ 542925 w 1085850"/>
              <a:gd name="connsiteY11" fmla="*/ 76200 h 533400"/>
              <a:gd name="connsiteX12" fmla="*/ 571500 w 1085850"/>
              <a:gd name="connsiteY12" fmla="*/ 47625 h 533400"/>
              <a:gd name="connsiteX13" fmla="*/ 619125 w 1085850"/>
              <a:gd name="connsiteY13" fmla="*/ 28575 h 533400"/>
              <a:gd name="connsiteX14" fmla="*/ 723900 w 1085850"/>
              <a:gd name="connsiteY14" fmla="*/ 9525 h 533400"/>
              <a:gd name="connsiteX15" fmla="*/ 762000 w 1085850"/>
              <a:gd name="connsiteY15" fmla="*/ 0 h 533400"/>
              <a:gd name="connsiteX16" fmla="*/ 895350 w 1085850"/>
              <a:gd name="connsiteY16" fmla="*/ 9525 h 533400"/>
              <a:gd name="connsiteX17" fmla="*/ 923925 w 1085850"/>
              <a:gd name="connsiteY17" fmla="*/ 19050 h 533400"/>
              <a:gd name="connsiteX18" fmla="*/ 962025 w 1085850"/>
              <a:gd name="connsiteY18" fmla="*/ 28575 h 533400"/>
              <a:gd name="connsiteX19" fmla="*/ 990600 w 1085850"/>
              <a:gd name="connsiteY19" fmla="*/ 38100 h 533400"/>
              <a:gd name="connsiteX20" fmla="*/ 1047750 w 1085850"/>
              <a:gd name="connsiteY20" fmla="*/ 47625 h 533400"/>
              <a:gd name="connsiteX21" fmla="*/ 1057275 w 1085850"/>
              <a:gd name="connsiteY21" fmla="*/ 295275 h 533400"/>
              <a:gd name="connsiteX22" fmla="*/ 1076325 w 1085850"/>
              <a:gd name="connsiteY22" fmla="*/ 333375 h 533400"/>
              <a:gd name="connsiteX23" fmla="*/ 1085850 w 1085850"/>
              <a:gd name="connsiteY23" fmla="*/ 361950 h 533400"/>
              <a:gd name="connsiteX24" fmla="*/ 1076325 w 1085850"/>
              <a:gd name="connsiteY24" fmla="*/ 400050 h 533400"/>
              <a:gd name="connsiteX25" fmla="*/ 1038225 w 1085850"/>
              <a:gd name="connsiteY25" fmla="*/ 419100 h 533400"/>
              <a:gd name="connsiteX26" fmla="*/ 876300 w 1085850"/>
              <a:gd name="connsiteY26" fmla="*/ 438150 h 533400"/>
              <a:gd name="connsiteX27" fmla="*/ 733425 w 1085850"/>
              <a:gd name="connsiteY27" fmla="*/ 466725 h 533400"/>
              <a:gd name="connsiteX28" fmla="*/ 695325 w 1085850"/>
              <a:gd name="connsiteY28" fmla="*/ 476250 h 533400"/>
              <a:gd name="connsiteX29" fmla="*/ 266700 w 1085850"/>
              <a:gd name="connsiteY29" fmla="*/ 495300 h 533400"/>
              <a:gd name="connsiteX30" fmla="*/ 161925 w 1085850"/>
              <a:gd name="connsiteY30" fmla="*/ 533400 h 533400"/>
              <a:gd name="connsiteX31" fmla="*/ 85725 w 1085850"/>
              <a:gd name="connsiteY31" fmla="*/ 523875 h 533400"/>
              <a:gd name="connsiteX32" fmla="*/ 57150 w 1085850"/>
              <a:gd name="connsiteY32" fmla="*/ 457200 h 533400"/>
              <a:gd name="connsiteX33" fmla="*/ 38100 w 1085850"/>
              <a:gd name="connsiteY33" fmla="*/ 428625 h 533400"/>
              <a:gd name="connsiteX34" fmla="*/ 9525 w 1085850"/>
              <a:gd name="connsiteY34" fmla="*/ 304800 h 533400"/>
              <a:gd name="connsiteX35" fmla="*/ 0 w 1085850"/>
              <a:gd name="connsiteY35" fmla="*/ 228600 h 533400"/>
              <a:gd name="connsiteX36" fmla="*/ 9525 w 1085850"/>
              <a:gd name="connsiteY36" fmla="*/ 142875 h 533400"/>
              <a:gd name="connsiteX37" fmla="*/ 66675 w 1085850"/>
              <a:gd name="connsiteY37" fmla="*/ 95250 h 533400"/>
              <a:gd name="connsiteX38" fmla="*/ 47625 w 1085850"/>
              <a:gd name="connsiteY38" fmla="*/ 66675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85850" h="533400">
                <a:moveTo>
                  <a:pt x="47625" y="66675"/>
                </a:moveTo>
                <a:cubicBezTo>
                  <a:pt x="55563" y="68263"/>
                  <a:pt x="84088" y="92690"/>
                  <a:pt x="114300" y="104775"/>
                </a:cubicBezTo>
                <a:cubicBezTo>
                  <a:pt x="132944" y="112233"/>
                  <a:pt x="153169" y="115516"/>
                  <a:pt x="171450" y="123825"/>
                </a:cubicBezTo>
                <a:cubicBezTo>
                  <a:pt x="188304" y="131486"/>
                  <a:pt x="203376" y="142588"/>
                  <a:pt x="219075" y="152400"/>
                </a:cubicBezTo>
                <a:cubicBezTo>
                  <a:pt x="228783" y="158467"/>
                  <a:pt x="237128" y="166941"/>
                  <a:pt x="247650" y="171450"/>
                </a:cubicBezTo>
                <a:cubicBezTo>
                  <a:pt x="259682" y="176607"/>
                  <a:pt x="273050" y="177800"/>
                  <a:pt x="285750" y="180975"/>
                </a:cubicBezTo>
                <a:cubicBezTo>
                  <a:pt x="295275" y="177800"/>
                  <a:pt x="304671" y="174208"/>
                  <a:pt x="314325" y="171450"/>
                </a:cubicBezTo>
                <a:cubicBezTo>
                  <a:pt x="328567" y="167381"/>
                  <a:pt x="365775" y="160013"/>
                  <a:pt x="381000" y="152400"/>
                </a:cubicBezTo>
                <a:cubicBezTo>
                  <a:pt x="391239" y="147280"/>
                  <a:pt x="399336" y="138470"/>
                  <a:pt x="409575" y="133350"/>
                </a:cubicBezTo>
                <a:cubicBezTo>
                  <a:pt x="418555" y="128860"/>
                  <a:pt x="428922" y="127780"/>
                  <a:pt x="438150" y="123825"/>
                </a:cubicBezTo>
                <a:cubicBezTo>
                  <a:pt x="507882" y="93940"/>
                  <a:pt x="444106" y="112811"/>
                  <a:pt x="514350" y="95250"/>
                </a:cubicBezTo>
                <a:cubicBezTo>
                  <a:pt x="523875" y="88900"/>
                  <a:pt x="534131" y="83529"/>
                  <a:pt x="542925" y="76200"/>
                </a:cubicBezTo>
                <a:cubicBezTo>
                  <a:pt x="553273" y="67576"/>
                  <a:pt x="560077" y="54764"/>
                  <a:pt x="571500" y="47625"/>
                </a:cubicBezTo>
                <a:cubicBezTo>
                  <a:pt x="585999" y="38563"/>
                  <a:pt x="602905" y="33982"/>
                  <a:pt x="619125" y="28575"/>
                </a:cubicBezTo>
                <a:cubicBezTo>
                  <a:pt x="658011" y="15613"/>
                  <a:pt x="680270" y="17458"/>
                  <a:pt x="723900" y="9525"/>
                </a:cubicBezTo>
                <a:cubicBezTo>
                  <a:pt x="736780" y="7183"/>
                  <a:pt x="749300" y="3175"/>
                  <a:pt x="762000" y="0"/>
                </a:cubicBezTo>
                <a:cubicBezTo>
                  <a:pt x="806450" y="3175"/>
                  <a:pt x="851092" y="4318"/>
                  <a:pt x="895350" y="9525"/>
                </a:cubicBezTo>
                <a:cubicBezTo>
                  <a:pt x="905321" y="10698"/>
                  <a:pt x="914271" y="16292"/>
                  <a:pt x="923925" y="19050"/>
                </a:cubicBezTo>
                <a:cubicBezTo>
                  <a:pt x="936512" y="22646"/>
                  <a:pt x="949438" y="24979"/>
                  <a:pt x="962025" y="28575"/>
                </a:cubicBezTo>
                <a:cubicBezTo>
                  <a:pt x="971679" y="31333"/>
                  <a:pt x="980799" y="35922"/>
                  <a:pt x="990600" y="38100"/>
                </a:cubicBezTo>
                <a:cubicBezTo>
                  <a:pt x="1009453" y="42290"/>
                  <a:pt x="1028700" y="44450"/>
                  <a:pt x="1047750" y="47625"/>
                </a:cubicBezTo>
                <a:cubicBezTo>
                  <a:pt x="1050925" y="130175"/>
                  <a:pt x="1049055" y="213074"/>
                  <a:pt x="1057275" y="295275"/>
                </a:cubicBezTo>
                <a:cubicBezTo>
                  <a:pt x="1058688" y="309404"/>
                  <a:pt x="1070732" y="320324"/>
                  <a:pt x="1076325" y="333375"/>
                </a:cubicBezTo>
                <a:cubicBezTo>
                  <a:pt x="1080280" y="342603"/>
                  <a:pt x="1082675" y="352425"/>
                  <a:pt x="1085850" y="361950"/>
                </a:cubicBezTo>
                <a:cubicBezTo>
                  <a:pt x="1082675" y="374650"/>
                  <a:pt x="1084706" y="389993"/>
                  <a:pt x="1076325" y="400050"/>
                </a:cubicBezTo>
                <a:cubicBezTo>
                  <a:pt x="1067235" y="410958"/>
                  <a:pt x="1051276" y="413507"/>
                  <a:pt x="1038225" y="419100"/>
                </a:cubicBezTo>
                <a:cubicBezTo>
                  <a:pt x="985310" y="441778"/>
                  <a:pt x="940056" y="432078"/>
                  <a:pt x="876300" y="438150"/>
                </a:cubicBezTo>
                <a:cubicBezTo>
                  <a:pt x="812197" y="444255"/>
                  <a:pt x="798180" y="450536"/>
                  <a:pt x="733425" y="466725"/>
                </a:cubicBezTo>
                <a:cubicBezTo>
                  <a:pt x="720725" y="469900"/>
                  <a:pt x="708351" y="474947"/>
                  <a:pt x="695325" y="476250"/>
                </a:cubicBezTo>
                <a:cubicBezTo>
                  <a:pt x="489456" y="496837"/>
                  <a:pt x="631970" y="484864"/>
                  <a:pt x="266700" y="495300"/>
                </a:cubicBezTo>
                <a:cubicBezTo>
                  <a:pt x="179394" y="517126"/>
                  <a:pt x="212285" y="499827"/>
                  <a:pt x="161925" y="533400"/>
                </a:cubicBezTo>
                <a:cubicBezTo>
                  <a:pt x="136525" y="530225"/>
                  <a:pt x="109492" y="533382"/>
                  <a:pt x="85725" y="523875"/>
                </a:cubicBezTo>
                <a:cubicBezTo>
                  <a:pt x="65110" y="515629"/>
                  <a:pt x="62937" y="470703"/>
                  <a:pt x="57150" y="457200"/>
                </a:cubicBezTo>
                <a:cubicBezTo>
                  <a:pt x="52641" y="446678"/>
                  <a:pt x="44450" y="438150"/>
                  <a:pt x="38100" y="428625"/>
                </a:cubicBezTo>
                <a:cubicBezTo>
                  <a:pt x="29348" y="393618"/>
                  <a:pt x="15389" y="342915"/>
                  <a:pt x="9525" y="304800"/>
                </a:cubicBezTo>
                <a:cubicBezTo>
                  <a:pt x="5633" y="279500"/>
                  <a:pt x="3175" y="254000"/>
                  <a:pt x="0" y="228600"/>
                </a:cubicBezTo>
                <a:cubicBezTo>
                  <a:pt x="3175" y="200025"/>
                  <a:pt x="433" y="170150"/>
                  <a:pt x="9525" y="142875"/>
                </a:cubicBezTo>
                <a:cubicBezTo>
                  <a:pt x="26300" y="92551"/>
                  <a:pt x="43800" y="133376"/>
                  <a:pt x="66675" y="95250"/>
                </a:cubicBezTo>
                <a:cubicBezTo>
                  <a:pt x="71576" y="87082"/>
                  <a:pt x="39687" y="65087"/>
                  <a:pt x="47625" y="66675"/>
                </a:cubicBezTo>
                <a:close/>
              </a:path>
            </a:pathLst>
          </a:cu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cxnSp>
        <p:nvCxnSpPr>
          <p:cNvPr id="23" name="Straight Connector 22"/>
          <p:cNvCxnSpPr>
            <a:stCxn id="7" idx="8"/>
            <a:endCxn id="30" idx="1"/>
          </p:cNvCxnSpPr>
          <p:nvPr/>
        </p:nvCxnSpPr>
        <p:spPr>
          <a:xfrm>
            <a:off x="2187575" y="2161927"/>
            <a:ext cx="1292225" cy="1257657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30" idx="1"/>
          </p:cNvCxnSpPr>
          <p:nvPr/>
        </p:nvCxnSpPr>
        <p:spPr>
          <a:xfrm flipV="1">
            <a:off x="2184400" y="3420378"/>
            <a:ext cx="1295400" cy="492125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6" idx="30"/>
            <a:endCxn id="30" idx="3"/>
          </p:cNvCxnSpPr>
          <p:nvPr/>
        </p:nvCxnSpPr>
        <p:spPr>
          <a:xfrm flipH="1">
            <a:off x="5689600" y="2724150"/>
            <a:ext cx="1415583" cy="695434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8" idx="3"/>
            <a:endCxn id="30" idx="3"/>
          </p:cNvCxnSpPr>
          <p:nvPr/>
        </p:nvCxnSpPr>
        <p:spPr>
          <a:xfrm flipH="1" flipV="1">
            <a:off x="5689600" y="3419584"/>
            <a:ext cx="1349631" cy="1398461"/>
          </a:xfrm>
          <a:prstGeom prst="line">
            <a:avLst/>
          </a:prstGeom>
          <a:ln w="25400">
            <a:solidFill>
              <a:srgbClr val="FF00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479800" y="2388503"/>
            <a:ext cx="2209800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600" dirty="0">
                <a:latin typeface="Segoe Script" panose="020B0504020000000003" pitchFamily="34" charset="0"/>
              </a:rPr>
              <a:t>retrieval       0.2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information  0.15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model          0.08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query           0.07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language      0.06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feedback      0.03</a:t>
            </a:r>
          </a:p>
          <a:p>
            <a:r>
              <a:rPr lang="en-US" altLang="en-US" sz="1600" dirty="0">
                <a:latin typeface="Segoe Script" panose="020B0504020000000003" pitchFamily="34" charset="0"/>
              </a:rPr>
              <a:t>……</a:t>
            </a:r>
          </a:p>
          <a:p>
            <a:endParaRPr lang="en-US" altLang="en-US" sz="1600" dirty="0">
              <a:latin typeface="Segoe Script" panose="020B0504020000000003" pitchFamily="34" charset="0"/>
            </a:endParaRPr>
          </a:p>
        </p:txBody>
      </p:sp>
      <p:cxnSp>
        <p:nvCxnSpPr>
          <p:cNvPr id="69" name="Straight Arrow Connector 68"/>
          <p:cNvCxnSpPr>
            <a:stCxn id="9" idx="9"/>
          </p:cNvCxnSpPr>
          <p:nvPr/>
        </p:nvCxnSpPr>
        <p:spPr>
          <a:xfrm>
            <a:off x="2133600" y="3562350"/>
            <a:ext cx="990600" cy="552450"/>
          </a:xfrm>
          <a:prstGeom prst="straightConnector1">
            <a:avLst/>
          </a:prstGeom>
          <a:ln w="25400">
            <a:solidFill>
              <a:srgbClr val="7030A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>
            <a:stCxn id="8" idx="10"/>
          </p:cNvCxnSpPr>
          <p:nvPr/>
        </p:nvCxnSpPr>
        <p:spPr>
          <a:xfrm>
            <a:off x="2143125" y="3086100"/>
            <a:ext cx="676275" cy="1333500"/>
          </a:xfrm>
          <a:prstGeom prst="straightConnector1">
            <a:avLst/>
          </a:prstGeom>
          <a:ln w="25400">
            <a:solidFill>
              <a:srgbClr val="00206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21" idx="27"/>
          </p:cNvCxnSpPr>
          <p:nvPr/>
        </p:nvCxnSpPr>
        <p:spPr>
          <a:xfrm flipH="1">
            <a:off x="5689600" y="3638550"/>
            <a:ext cx="2101850" cy="628650"/>
          </a:xfrm>
          <a:prstGeom prst="straightConnector1">
            <a:avLst/>
          </a:prstGeom>
          <a:ln w="25400">
            <a:solidFill>
              <a:srgbClr val="009900"/>
            </a:solidFill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304800" y="5562600"/>
            <a:ext cx="4953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 algn="l">
              <a:lnSpc>
                <a:spcPct val="90000"/>
              </a:lnSpc>
            </a:pPr>
            <a:r>
              <a:rPr lang="en-US" altLang="zh-CN" dirty="0">
                <a:ea typeface="宋体" panose="02010600030101010101" pitchFamily="2" charset="-122"/>
              </a:rPr>
              <a:t>e.g., </a:t>
            </a:r>
            <a:r>
              <a:rPr lang="en-US" altLang="zh-CN" dirty="0" smtClean="0">
                <a:ea typeface="宋体" panose="02010600030101010101" pitchFamily="2" charset="-122"/>
              </a:rPr>
              <a:t>politics; sports; technology; entertainment; education </a:t>
            </a:r>
            <a:r>
              <a:rPr lang="en-US" altLang="zh-CN" dirty="0">
                <a:ea typeface="宋体" panose="02010600030101010101" pitchFamily="2" charset="-122"/>
              </a:rPr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122106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6" grpId="0" animBg="1"/>
      <p:bldP spid="18" grpId="0" animBg="1"/>
      <p:bldP spid="19" grpId="0"/>
      <p:bldP spid="20" grpId="0"/>
      <p:bldP spid="21" grpId="0" animBg="1"/>
      <p:bldP spid="30" grpId="0"/>
      <p:bldP spid="7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dirty="0" smtClean="0">
                <a:ea typeface="宋体" panose="02010600030101010101" pitchFamily="2" charset="-122"/>
              </a:rPr>
              <a:t>Document as a mixture of topics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331710" y="3636057"/>
            <a:ext cx="5376862" cy="29908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anose="02010600030101010101" pitchFamily="2" charset="-122"/>
              </a:rPr>
              <a:t>How can we discover these topic-word distributions?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CN" sz="2400" dirty="0" smtClean="0">
                <a:ea typeface="宋体" panose="02010600030101010101" pitchFamily="2" charset="-122"/>
              </a:rPr>
              <a:t>Many applications would be enabled by discovering such topics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Summarize themes/aspects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Facilitate navigation/browsing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Retrieve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Segment documents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CN" sz="2000" dirty="0" smtClean="0">
                <a:ea typeface="宋体" panose="02010600030101010101" pitchFamily="2" charset="-122"/>
              </a:rPr>
              <a:t>Many other text mining tasks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52790" y="1835038"/>
            <a:ext cx="1223963" cy="384175"/>
            <a:chOff x="620490" y="1792969"/>
            <a:chExt cx="1223963" cy="384175"/>
          </a:xfrm>
        </p:grpSpPr>
        <p:sp>
          <p:nvSpPr>
            <p:cNvPr id="20484" name="Oval 4"/>
            <p:cNvSpPr>
              <a:spLocks noChangeArrowheads="1"/>
            </p:cNvSpPr>
            <p:nvPr/>
          </p:nvSpPr>
          <p:spPr bwMode="auto">
            <a:xfrm>
              <a:off x="639310" y="1792969"/>
              <a:ext cx="901700" cy="38417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5" name="Text Box 5"/>
            <p:cNvSpPr txBox="1">
              <a:spLocks noChangeArrowheads="1"/>
            </p:cNvSpPr>
            <p:nvPr/>
          </p:nvSpPr>
          <p:spPr bwMode="auto">
            <a:xfrm>
              <a:off x="620490" y="1824719"/>
              <a:ext cx="12239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Topic  </a:t>
              </a:r>
              <a:r>
                <a:rPr lang="en-US" altLang="zh-CN" sz="1400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52789" y="4149439"/>
            <a:ext cx="1095375" cy="425450"/>
            <a:chOff x="640897" y="4190094"/>
            <a:chExt cx="1095375" cy="425450"/>
          </a:xfrm>
        </p:grpSpPr>
        <p:sp>
          <p:nvSpPr>
            <p:cNvPr id="20486" name="Oval 6"/>
            <p:cNvSpPr>
              <a:spLocks noChangeArrowheads="1"/>
            </p:cNvSpPr>
            <p:nvPr/>
          </p:nvSpPr>
          <p:spPr bwMode="auto">
            <a:xfrm>
              <a:off x="640897" y="4190094"/>
              <a:ext cx="900113" cy="425450"/>
            </a:xfrm>
            <a:prstGeom prst="ellipse">
              <a:avLst/>
            </a:prstGeom>
            <a:solidFill>
              <a:srgbClr val="008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669472" y="4262440"/>
              <a:ext cx="10668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Topic </a:t>
              </a:r>
              <a:r>
                <a:rPr lang="en-US" altLang="zh-CN" sz="1400" baseline="-25000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k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52789" y="2777393"/>
            <a:ext cx="1223963" cy="427038"/>
            <a:chOff x="648835" y="2732769"/>
            <a:chExt cx="1223963" cy="427038"/>
          </a:xfrm>
        </p:grpSpPr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648835" y="2732769"/>
              <a:ext cx="901700" cy="427038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89" name="Text Box 9"/>
            <p:cNvSpPr txBox="1">
              <a:spLocks noChangeArrowheads="1"/>
            </p:cNvSpPr>
            <p:nvPr/>
          </p:nvSpPr>
          <p:spPr bwMode="auto">
            <a:xfrm>
              <a:off x="648835" y="2807382"/>
              <a:ext cx="12239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Topic </a:t>
              </a:r>
              <a:r>
                <a:rPr lang="en-US" altLang="zh-CN" sz="1400" baseline="-2500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2</a:t>
              </a:r>
            </a:p>
          </p:txBody>
        </p:sp>
      </p:grp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783772" y="3443969"/>
            <a:ext cx="647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…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66260" y="5395007"/>
            <a:ext cx="1560512" cy="515937"/>
            <a:chOff x="366260" y="5395007"/>
            <a:chExt cx="1560512" cy="515937"/>
          </a:xfrm>
        </p:grpSpPr>
        <p:sp>
          <p:nvSpPr>
            <p:cNvPr id="20491" name="Oval 11"/>
            <p:cNvSpPr>
              <a:spLocks noChangeArrowheads="1"/>
            </p:cNvSpPr>
            <p:nvPr/>
          </p:nvSpPr>
          <p:spPr bwMode="auto">
            <a:xfrm>
              <a:off x="366260" y="5395007"/>
              <a:ext cx="1447800" cy="457200"/>
            </a:xfrm>
            <a:prstGeom prst="ellipse">
              <a:avLst/>
            </a:prstGeom>
            <a:solidFill>
              <a:srgbClr val="CCFFCC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0492" name="Text Box 12"/>
            <p:cNvSpPr txBox="1">
              <a:spLocks noChangeArrowheads="1"/>
            </p:cNvSpPr>
            <p:nvPr/>
          </p:nvSpPr>
          <p:spPr bwMode="auto">
            <a:xfrm>
              <a:off x="402772" y="5460094"/>
              <a:ext cx="1524000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Background </a:t>
              </a:r>
              <a:r>
                <a:rPr lang="en-US" altLang="zh-CN" sz="1400" baseline="-25000" dirty="0">
                  <a:latin typeface="Arial" panose="020B0604020202020204" pitchFamily="34" charset="0"/>
                  <a:ea typeface="宋体" panose="02010600030101010101" pitchFamily="2" charset="-122"/>
                  <a:sym typeface="Symbol" panose="05050102010706020507" pitchFamily="18" charset="2"/>
                </a:rPr>
                <a:t>k</a:t>
              </a:r>
            </a:p>
            <a:p>
              <a:endParaRPr lang="en-US" altLang="zh-CN" sz="1400" baseline="-25000" dirty="0">
                <a:latin typeface="Arial" panose="020B0604020202020204" pitchFamily="34" charset="0"/>
                <a:ea typeface="宋体" panose="02010600030101010101" pitchFamily="2" charset="-122"/>
                <a:sym typeface="Symbol" panose="05050102010706020507" pitchFamily="18" charset="2"/>
              </a:endParaRPr>
            </a:p>
          </p:txBody>
        </p:sp>
      </p:grp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1612447" y="1719944"/>
            <a:ext cx="1533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government 0.3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response  0.2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1698172" y="3929744"/>
            <a:ext cx="13668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donate  0.1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relief 0.05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help 0.02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698172" y="2558144"/>
            <a:ext cx="136683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city 0.2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new   0.1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orleans 0.05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1850572" y="5214032"/>
            <a:ext cx="12239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 b="1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>
                <a:ea typeface="宋体" panose="02010600030101010101" pitchFamily="2" charset="-122"/>
              </a:rPr>
              <a:t>is 0.05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the  0.04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a 0.03 </a:t>
            </a:r>
            <a:br>
              <a:rPr lang="en-US" altLang="zh-CN">
                <a:ea typeface="宋体" panose="02010600030101010101" pitchFamily="2" charset="-122"/>
              </a:rPr>
            </a:br>
            <a:r>
              <a:rPr lang="en-US" altLang="zh-CN">
                <a:ea typeface="宋体" panose="02010600030101010101" pitchFamily="2" charset="-122"/>
              </a:rPr>
              <a:t>...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05200" y="1835038"/>
            <a:ext cx="5181600" cy="1676400"/>
            <a:chOff x="3505200" y="1835038"/>
            <a:chExt cx="5181600" cy="1676400"/>
          </a:xfrm>
        </p:grpSpPr>
        <p:sp>
          <p:nvSpPr>
            <p:cNvPr id="20497" name="Text Box 17"/>
            <p:cNvSpPr txBox="1">
              <a:spLocks noChangeArrowheads="1"/>
            </p:cNvSpPr>
            <p:nvPr/>
          </p:nvSpPr>
          <p:spPr bwMode="auto">
            <a:xfrm>
              <a:off x="3505200" y="1835038"/>
              <a:ext cx="5181600" cy="16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[ </a:t>
              </a:r>
              <a:r>
                <a:rPr lang="en-US" altLang="zh-CN" sz="1400" dirty="0">
                  <a:solidFill>
                    <a:srgbClr val="CC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Criticism of government response to the hurricane primarily consisted of criticism of its response to the approach of the storm and its aftermath, specifically in the delayed response</a:t>
              </a:r>
              <a:r>
                <a:rPr lang="en-US" altLang="zh-CN" sz="1400" dirty="0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 ]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 to the </a:t>
              </a:r>
              <a:r>
                <a:rPr lang="en-US" altLang="zh-CN" sz="1400" dirty="0">
                  <a:solidFill>
                    <a:srgbClr val="0000FF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[ flooding of New Orleans. … 80% of the 1.3 million residents of the greater New Orleans metropolitan area evacuated </a:t>
              </a:r>
              <a:r>
                <a:rPr lang="en-US" altLang="zh-CN" sz="1400" dirty="0">
                  <a:solidFill>
                    <a:srgbClr val="0000CC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]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 …</a:t>
              </a:r>
              <a:r>
                <a:rPr lang="en-US" altLang="zh-CN" sz="1400" dirty="0">
                  <a:solidFill>
                    <a:srgbClr val="0099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[ Over seventy countries pledged monetary donations or other assistance]</a:t>
              </a:r>
              <a:r>
                <a:rPr lang="en-US" altLang="zh-CN" sz="1400" dirty="0">
                  <a:latin typeface="Arial" panose="020B0604020202020204" pitchFamily="34" charset="0"/>
                  <a:ea typeface="宋体" panose="02010600030101010101" pitchFamily="2" charset="-122"/>
                </a:rPr>
                <a:t>. …</a:t>
              </a: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3505200" y="1835038"/>
              <a:ext cx="5181600" cy="1676400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 b="1" i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17166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473242" y="1729435"/>
            <a:ext cx="7521465" cy="4306242"/>
            <a:chOff x="473242" y="1729435"/>
            <a:chExt cx="7521465" cy="430624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599" y="1729435"/>
              <a:ext cx="7019108" cy="43062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73242" y="2037347"/>
              <a:ext cx="2622884" cy="32806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3614713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learned by LDA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595722"/>
            <a:ext cx="7217908" cy="472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assignments in document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the topics shown in last slide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40" y="2574993"/>
            <a:ext cx="8446120" cy="2852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-105" charset="-128"/>
              </a:rPr>
              <a:t>Final word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500" dirty="0" smtClean="0">
                <a:ea typeface="ＭＳ Ｐゴシック" pitchFamily="-105" charset="-128"/>
              </a:rPr>
              <a:t>In clustering, clusters are inferred from the data without human input (unsupervised learning)</a:t>
            </a:r>
          </a:p>
          <a:p>
            <a:pPr eaLnBrk="1" hangingPunct="1"/>
            <a:r>
              <a:rPr lang="en-US" altLang="en-US" sz="2500" dirty="0" smtClean="0">
                <a:ea typeface="ＭＳ Ｐゴシック" pitchFamily="-105" charset="-128"/>
              </a:rPr>
              <a:t>However, in practice, it’s a bit less clear: there are many ways of influencing the outcome of clustering: number of clusters, similarity measure, representation of </a:t>
            </a:r>
            <a:r>
              <a:rPr lang="en-US" altLang="en-US" sz="2500" dirty="0" smtClean="0">
                <a:ea typeface="ＭＳ Ｐゴシック" pitchFamily="-105" charset="-128"/>
              </a:rPr>
              <a:t>documents.</a:t>
            </a:r>
            <a:endParaRPr lang="en-US" altLang="en-US" sz="2500" dirty="0" smtClean="0">
              <a:ea typeface="ＭＳ Ｐゴシック" pitchFamily="-105" charset="-128"/>
            </a:endParaRPr>
          </a:p>
          <a:p>
            <a:pPr eaLnBrk="1" hangingPunct="1"/>
            <a:endParaRPr lang="en-US" altLang="en-US" sz="2500" dirty="0" smtClean="0">
              <a:ea typeface="ＭＳ Ｐゴシック" pitchFamily="-105" charset="-128"/>
            </a:endParaRPr>
          </a:p>
          <a:p>
            <a:pPr eaLnBrk="1" hangingPunct="1"/>
            <a:endParaRPr lang="en-US" altLang="en-US" sz="2500" dirty="0" smtClean="0">
              <a:ea typeface="ＭＳ Ｐゴシック" pitchFamily="-105" charset="-128"/>
            </a:endParaRPr>
          </a:p>
          <a:p>
            <a:pPr lvl="1" eaLnBrk="1" hangingPunct="1"/>
            <a:endParaRPr lang="en-US" altLang="en-US" dirty="0" smtClean="0">
              <a:ea typeface="ＭＳ Ｐゴシック" pitchFamily="-10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1425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433136" y="794084"/>
            <a:ext cx="8710895" cy="62196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de-DE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de-DE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dendogram</a:t>
            </a:r>
            <a:endParaRPr lang="de-DE" sz="3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125452" y="1571612"/>
            <a:ext cx="3875703" cy="47863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85750" lvl="1" indent="-28575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mergers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be read off from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top.</a:t>
            </a:r>
          </a:p>
          <a:p>
            <a:pPr marL="285750" lvl="1" indent="-28575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horizontal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merger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tells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similarity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merger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was.</a:t>
            </a:r>
          </a:p>
          <a:p>
            <a:pPr marL="285750" lvl="1" indent="-285750">
              <a:spcBef>
                <a:spcPts val="700"/>
              </a:spcBef>
              <a:buClr>
                <a:srgbClr val="336699"/>
              </a:buClr>
              <a:buFont typeface="Arial" panose="020B0604020202020204" pitchFamily="34" charset="0"/>
              <a:buChar char="•"/>
            </a:pP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cut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dendrogram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particular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(e.g.,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0.1 or 0.4) to get a 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flat </a:t>
            </a:r>
            <a:r>
              <a:rPr lang="de-DE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clustering</a:t>
            </a:r>
            <a:r>
              <a:rPr lang="de-DE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7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643050"/>
            <a:ext cx="4558425" cy="428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9727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7933" y="365126"/>
            <a:ext cx="8117417" cy="13255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-105" charset="-128"/>
              </a:rPr>
              <a:t>What to do with the hierarchy?</a:t>
            </a:r>
            <a:endParaRPr lang="en-US" altLang="en-US" dirty="0" smtClean="0">
              <a:ea typeface="ＭＳ Ｐゴシック" pitchFamily="-105" charset="-128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8649" y="1825625"/>
            <a:ext cx="4897855" cy="4351338"/>
          </a:xfrm>
        </p:spPr>
        <p:txBody>
          <a:bodyPr>
            <a:normAutofit/>
          </a:bodyPr>
          <a:lstStyle/>
          <a:p>
            <a:r>
              <a:rPr lang="en-US" sz="2800" dirty="0"/>
              <a:t>Use as </a:t>
            </a:r>
            <a:r>
              <a:rPr lang="en-US" sz="2800" dirty="0" smtClean="0"/>
              <a:t>is.  </a:t>
            </a:r>
            <a:endParaRPr lang="es-ES_tradnl" sz="2800" dirty="0"/>
          </a:p>
          <a:p>
            <a:r>
              <a:rPr lang="en-US" sz="2800" dirty="0" smtClean="0"/>
              <a:t>Cut </a:t>
            </a:r>
            <a:r>
              <a:rPr lang="en-US" sz="2800" dirty="0"/>
              <a:t>at a predetermined </a:t>
            </a:r>
            <a:r>
              <a:rPr lang="en-US" sz="2800" dirty="0" smtClean="0"/>
              <a:t>threshold.</a:t>
            </a:r>
            <a:endParaRPr lang="en-US" sz="2800" dirty="0"/>
          </a:p>
          <a:p>
            <a:r>
              <a:rPr lang="en-US" sz="2800" dirty="0" smtClean="0"/>
              <a:t>Cut </a:t>
            </a:r>
            <a:r>
              <a:rPr lang="en-US" sz="2800" dirty="0"/>
              <a:t>to get a predetermined number </a:t>
            </a:r>
            <a:r>
              <a:rPr lang="en-US" sz="2800" dirty="0" smtClean="0"/>
              <a:t>of </a:t>
            </a:r>
            <a:r>
              <a:rPr lang="es-ES_tradnl" sz="2800" dirty="0" err="1" smtClean="0"/>
              <a:t>clusters</a:t>
            </a:r>
            <a:r>
              <a:rPr lang="es-ES_tradnl" sz="2800" dirty="0" smtClean="0"/>
              <a:t> K.</a:t>
            </a:r>
            <a:endParaRPr lang="es-ES_tradnl" sz="2800" dirty="0"/>
          </a:p>
          <a:p>
            <a:r>
              <a:rPr lang="en-US" sz="2800" dirty="0" smtClean="0"/>
              <a:t>Hierarchical </a:t>
            </a:r>
            <a:r>
              <a:rPr lang="en-US" sz="2800" dirty="0"/>
              <a:t>clustering is often used to get </a:t>
            </a:r>
            <a:r>
              <a:rPr lang="en-US" sz="2800" dirty="0" smtClean="0"/>
              <a:t>K flat </a:t>
            </a:r>
            <a:r>
              <a:rPr lang="en-US" sz="2800" dirty="0"/>
              <a:t>clusters. The hierarchy is then </a:t>
            </a:r>
            <a:r>
              <a:rPr lang="en-US" sz="2800" dirty="0" smtClean="0"/>
              <a:t>ignored.</a:t>
            </a:r>
            <a:endParaRPr lang="en-US" altLang="en-US" sz="2800" dirty="0" smtClean="0">
              <a:ea typeface="ＭＳ Ｐゴシック" pitchFamily="-105" charset="-128"/>
            </a:endParaRPr>
          </a:p>
        </p:txBody>
      </p:sp>
      <p:sp>
        <p:nvSpPr>
          <p:cNvPr id="43012" name="TextBox 3"/>
          <p:cNvSpPr txBox="1">
            <a:spLocks noChangeArrowheads="1"/>
          </p:cNvSpPr>
          <p:nvPr/>
        </p:nvSpPr>
        <p:spPr bwMode="auto">
          <a:xfrm>
            <a:off x="7620000" y="0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itchFamily="-105" charset="0"/>
              </a:rPr>
              <a:t>Sec. 17.1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719386" y="2302296"/>
            <a:ext cx="2967414" cy="2699506"/>
            <a:chOff x="288" y="720"/>
            <a:chExt cx="4992" cy="3072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18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itchFamily="-105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45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itchFamily="-105" charset="0"/>
              </a:endParaRP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38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itchFamily="-105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3312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itchFamily="-105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6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itchFamily="-105" charset="0"/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0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itchFamily="-105" charset="0"/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4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itchFamily="-105" charset="0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864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itchFamily="-105" charset="0"/>
              </a:endParaRPr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288" y="3696"/>
              <a:ext cx="96" cy="96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2400">
                <a:latin typeface="Lucida Sans" pitchFamily="-105" charset="0"/>
              </a:endParaRPr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>
              <a:off x="336" y="316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18" name="Line 13"/>
            <p:cNvSpPr>
              <a:spLocks noChangeShapeType="1"/>
            </p:cNvSpPr>
            <p:nvPr/>
          </p:nvSpPr>
          <p:spPr bwMode="auto">
            <a:xfrm>
              <a:off x="9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112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2112" y="3168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21" name="Line 16"/>
            <p:cNvSpPr>
              <a:spLocks noChangeShapeType="1"/>
            </p:cNvSpPr>
            <p:nvPr/>
          </p:nvSpPr>
          <p:spPr bwMode="auto">
            <a:xfrm>
              <a:off x="27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22" name="Line 17"/>
            <p:cNvSpPr>
              <a:spLocks noChangeShapeType="1"/>
            </p:cNvSpPr>
            <p:nvPr/>
          </p:nvSpPr>
          <p:spPr bwMode="auto">
            <a:xfrm>
              <a:off x="4560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23" name="Line 18"/>
            <p:cNvSpPr>
              <a:spLocks noChangeShapeType="1"/>
            </p:cNvSpPr>
            <p:nvPr/>
          </p:nvSpPr>
          <p:spPr bwMode="auto">
            <a:xfrm>
              <a:off x="4560" y="3216"/>
              <a:ext cx="67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>
              <a:off x="5232" y="3216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25" name="Line 20"/>
            <p:cNvSpPr>
              <a:spLocks noChangeShapeType="1"/>
            </p:cNvSpPr>
            <p:nvPr/>
          </p:nvSpPr>
          <p:spPr bwMode="auto">
            <a:xfrm>
              <a:off x="624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26" name="Line 21"/>
            <p:cNvSpPr>
              <a:spLocks noChangeShapeType="1"/>
            </p:cNvSpPr>
            <p:nvPr/>
          </p:nvSpPr>
          <p:spPr bwMode="auto">
            <a:xfrm>
              <a:off x="624" y="2688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27" name="Line 22"/>
            <p:cNvSpPr>
              <a:spLocks noChangeShapeType="1"/>
            </p:cNvSpPr>
            <p:nvPr/>
          </p:nvSpPr>
          <p:spPr bwMode="auto">
            <a:xfrm>
              <a:off x="1536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28" name="Line 23"/>
            <p:cNvSpPr>
              <a:spLocks noChangeShapeType="1"/>
            </p:cNvSpPr>
            <p:nvPr/>
          </p:nvSpPr>
          <p:spPr bwMode="auto">
            <a:xfrm>
              <a:off x="2352" y="268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>
              <a:off x="2400" y="2688"/>
              <a:ext cx="0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>
              <a:off x="2448" y="2688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360" y="2688"/>
              <a:ext cx="0" cy="10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2400" y="2688"/>
              <a:ext cx="9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2880" y="216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V="1">
              <a:off x="3936" y="2160"/>
              <a:ext cx="0" cy="158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35" name="Line 30"/>
            <p:cNvSpPr>
              <a:spLocks noChangeShapeType="1"/>
            </p:cNvSpPr>
            <p:nvPr/>
          </p:nvSpPr>
          <p:spPr bwMode="auto">
            <a:xfrm>
              <a:off x="2880" y="2160"/>
              <a:ext cx="105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36" name="Line 31"/>
            <p:cNvSpPr>
              <a:spLocks noChangeShapeType="1"/>
            </p:cNvSpPr>
            <p:nvPr/>
          </p:nvSpPr>
          <p:spPr bwMode="auto">
            <a:xfrm>
              <a:off x="3408" y="1632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 flipV="1">
              <a:off x="4896" y="1584"/>
              <a:ext cx="0" cy="16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38" name="Line 33"/>
            <p:cNvSpPr>
              <a:spLocks noChangeShapeType="1"/>
            </p:cNvSpPr>
            <p:nvPr/>
          </p:nvSpPr>
          <p:spPr bwMode="auto">
            <a:xfrm flipH="1">
              <a:off x="3408" y="1584"/>
              <a:ext cx="148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39" name="Line 34"/>
            <p:cNvSpPr>
              <a:spLocks noChangeShapeType="1"/>
            </p:cNvSpPr>
            <p:nvPr/>
          </p:nvSpPr>
          <p:spPr bwMode="auto">
            <a:xfrm flipV="1">
              <a:off x="3408" y="1584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40" name="Line 35"/>
            <p:cNvSpPr>
              <a:spLocks noChangeShapeType="1"/>
            </p:cNvSpPr>
            <p:nvPr/>
          </p:nvSpPr>
          <p:spPr bwMode="auto">
            <a:xfrm>
              <a:off x="4128" y="100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41" name="Line 36"/>
            <p:cNvSpPr>
              <a:spLocks noChangeShapeType="1"/>
            </p:cNvSpPr>
            <p:nvPr/>
          </p:nvSpPr>
          <p:spPr bwMode="auto">
            <a:xfrm flipH="1">
              <a:off x="1152" y="1008"/>
              <a:ext cx="29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42" name="Line 37"/>
            <p:cNvSpPr>
              <a:spLocks noChangeShapeType="1"/>
            </p:cNvSpPr>
            <p:nvPr/>
          </p:nvSpPr>
          <p:spPr bwMode="auto">
            <a:xfrm flipV="1">
              <a:off x="1056" y="1008"/>
              <a:ext cx="0" cy="16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43" name="Line 38"/>
            <p:cNvSpPr>
              <a:spLocks noChangeShapeType="1"/>
            </p:cNvSpPr>
            <p:nvPr/>
          </p:nvSpPr>
          <p:spPr bwMode="auto">
            <a:xfrm>
              <a:off x="1392" y="1008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44" name="Line 39"/>
            <p:cNvSpPr>
              <a:spLocks noChangeShapeType="1"/>
            </p:cNvSpPr>
            <p:nvPr/>
          </p:nvSpPr>
          <p:spPr bwMode="auto">
            <a:xfrm flipH="1">
              <a:off x="1056" y="1008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45" name="Line 40"/>
            <p:cNvSpPr>
              <a:spLocks noChangeShapeType="1"/>
            </p:cNvSpPr>
            <p:nvPr/>
          </p:nvSpPr>
          <p:spPr bwMode="auto">
            <a:xfrm flipV="1">
              <a:off x="2592" y="720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  <p:sp>
          <p:nvSpPr>
            <p:cNvPr id="46" name="Line 41"/>
            <p:cNvSpPr>
              <a:spLocks noChangeShapeType="1"/>
            </p:cNvSpPr>
            <p:nvPr/>
          </p:nvSpPr>
          <p:spPr bwMode="auto">
            <a:xfrm>
              <a:off x="336" y="3168"/>
              <a:ext cx="0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Lucida Sans" pitchFamily="-105" charset="0"/>
                  <a:ea typeface="+mn-ea"/>
                  <a:cs typeface="Arial Unicode MS" pitchFamily="-105" charset="0"/>
                </a:defRPr>
              </a:lvl9pPr>
            </a:lstStyle>
            <a:p>
              <a:endParaRPr lang="es-ES_tradnl"/>
            </a:p>
          </p:txBody>
        </p:sp>
      </p:grpSp>
    </p:spTree>
    <p:extLst>
      <p:ext uri="{BB962C8B-B14F-4D97-AF65-F5344CB8AC3E}">
        <p14:creationId xmlns:p14="http://schemas.microsoft.com/office/powerpoint/2010/main" val="69395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16355" y="766887"/>
            <a:ext cx="7886700" cy="615868"/>
          </a:xfrm>
        </p:spPr>
        <p:txBody>
          <a:bodyPr/>
          <a:lstStyle/>
          <a:p>
            <a:pPr eaLnBrk="1" hangingPunct="1"/>
            <a:r>
              <a:rPr lang="en-US" altLang="en-US" i="1" dirty="0" smtClean="0">
                <a:ea typeface="ＭＳ Ｐゴシック" pitchFamily="-105" charset="-128"/>
              </a:rPr>
              <a:t>Closest pair</a:t>
            </a:r>
            <a:r>
              <a:rPr lang="en-US" altLang="en-US" dirty="0" smtClean="0">
                <a:ea typeface="ＭＳ Ｐゴシック" pitchFamily="-105" charset="-128"/>
              </a:rPr>
              <a:t> of clusters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>
                <a:ea typeface="ＭＳ Ｐゴシック" pitchFamily="-105" charset="-128"/>
              </a:rPr>
              <a:t>Many variants to defining closest pair of clusters</a:t>
            </a:r>
          </a:p>
          <a:p>
            <a:pPr lvl="1"/>
            <a:r>
              <a:rPr lang="en-US" altLang="en-US" sz="2400" b="1" dirty="0" smtClean="0">
                <a:ea typeface="ＭＳ Ｐゴシック" pitchFamily="-105" charset="-128"/>
                <a:sym typeface="Symbol" pitchFamily="-105" charset="2"/>
              </a:rPr>
              <a:t>Single-link</a:t>
            </a:r>
          </a:p>
          <a:p>
            <a:pPr lvl="2"/>
            <a:r>
              <a:rPr lang="en-US" altLang="en-US" sz="1800" dirty="0" smtClean="0">
                <a:ea typeface="ＭＳ Ｐゴシック" pitchFamily="-105" charset="-128"/>
                <a:sym typeface="Symbol" pitchFamily="-105" charset="2"/>
              </a:rPr>
              <a:t>Similarity of the </a:t>
            </a:r>
            <a:r>
              <a:rPr lang="en-US" altLang="en-US" sz="1800" i="1" dirty="0" smtClean="0">
                <a:ea typeface="ＭＳ Ｐゴシック" pitchFamily="-105" charset="-128"/>
                <a:sym typeface="Symbol" pitchFamily="-105" charset="2"/>
              </a:rPr>
              <a:t>most</a:t>
            </a:r>
            <a:r>
              <a:rPr lang="en-US" altLang="en-US" sz="1800" dirty="0" smtClean="0">
                <a:ea typeface="ＭＳ Ｐゴシック" pitchFamily="-105" charset="-128"/>
                <a:sym typeface="Symbol" pitchFamily="-105" charset="2"/>
              </a:rPr>
              <a:t> cosine-similar (single-link)</a:t>
            </a:r>
          </a:p>
          <a:p>
            <a:pPr lvl="1"/>
            <a:r>
              <a:rPr lang="en-US" altLang="en-US" sz="2400" b="1" dirty="0" smtClean="0">
                <a:ea typeface="ＭＳ Ｐゴシック" pitchFamily="-105" charset="-128"/>
                <a:sym typeface="Symbol" pitchFamily="-105" charset="2"/>
              </a:rPr>
              <a:t>Complete-link</a:t>
            </a:r>
          </a:p>
          <a:p>
            <a:pPr lvl="2"/>
            <a:r>
              <a:rPr lang="en-US" altLang="en-US" sz="1800" dirty="0" smtClean="0">
                <a:ea typeface="ＭＳ Ｐゴシック" pitchFamily="-105" charset="-128"/>
                <a:sym typeface="Symbol" pitchFamily="-105" charset="2"/>
              </a:rPr>
              <a:t>Similarity of the “furthest” points, the </a:t>
            </a:r>
            <a:r>
              <a:rPr lang="en-US" altLang="en-US" sz="1800" i="1" dirty="0" smtClean="0">
                <a:ea typeface="ＭＳ Ｐゴシック" pitchFamily="-105" charset="-128"/>
                <a:sym typeface="Symbol" pitchFamily="-105" charset="2"/>
              </a:rPr>
              <a:t>least</a:t>
            </a:r>
            <a:r>
              <a:rPr lang="en-US" altLang="en-US" sz="1800" dirty="0" smtClean="0">
                <a:ea typeface="ＭＳ Ｐゴシック" pitchFamily="-105" charset="-128"/>
                <a:sym typeface="Symbol" pitchFamily="-105" charset="2"/>
              </a:rPr>
              <a:t> cosine-similar</a:t>
            </a:r>
            <a:endParaRPr lang="en-US" altLang="en-US" sz="1800" dirty="0" smtClean="0">
              <a:ea typeface="ＭＳ Ｐゴシック" pitchFamily="-105" charset="-128"/>
            </a:endParaRPr>
          </a:p>
          <a:p>
            <a:pPr lvl="1"/>
            <a:r>
              <a:rPr lang="en-US" altLang="en-US" sz="2400" b="1" dirty="0" smtClean="0">
                <a:ea typeface="ＭＳ Ｐゴシック" pitchFamily="-105" charset="-128"/>
              </a:rPr>
              <a:t>Centroid</a:t>
            </a:r>
          </a:p>
          <a:p>
            <a:pPr lvl="2"/>
            <a:r>
              <a:rPr lang="en-US" altLang="en-US" sz="1800" dirty="0" smtClean="0">
                <a:ea typeface="ＭＳ Ｐゴシック" pitchFamily="-105" charset="-128"/>
                <a:sym typeface="Symbol" pitchFamily="-105" charset="2"/>
              </a:rPr>
              <a:t>Clusters whose centroids (centers of gravity) are the most cosine-similar</a:t>
            </a:r>
          </a:p>
          <a:p>
            <a:pPr lvl="1"/>
            <a:r>
              <a:rPr lang="en-US" altLang="en-US" sz="2400" b="1" dirty="0" smtClean="0">
                <a:ea typeface="ＭＳ Ｐゴシック" pitchFamily="-105" charset="-128"/>
                <a:sym typeface="Symbol" pitchFamily="-105" charset="2"/>
              </a:rPr>
              <a:t>Average-link</a:t>
            </a:r>
          </a:p>
          <a:p>
            <a:pPr lvl="2"/>
            <a:r>
              <a:rPr lang="en-US" altLang="en-US" sz="1800" dirty="0" smtClean="0">
                <a:ea typeface="ＭＳ Ｐゴシック" pitchFamily="-105" charset="-128"/>
                <a:sym typeface="Symbol" pitchFamily="-105" charset="2"/>
              </a:rPr>
              <a:t>Average cosine between pairs of elements</a:t>
            </a:r>
          </a:p>
        </p:txBody>
      </p:sp>
      <p:sp>
        <p:nvSpPr>
          <p:cNvPr id="45060" name="TextBox 3"/>
          <p:cNvSpPr txBox="1">
            <a:spLocks noChangeArrowheads="1"/>
          </p:cNvSpPr>
          <p:nvPr/>
        </p:nvSpPr>
        <p:spPr bwMode="auto">
          <a:xfrm>
            <a:off x="7620000" y="0"/>
            <a:ext cx="11017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437085"/>
              </a:buClr>
              <a:buFont typeface="Wingdings" pitchFamily="-105" charset="2"/>
              <a:buChar char="§"/>
              <a:defRPr sz="28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1pPr>
            <a:lvl2pPr marL="37931725" indent="-37474525">
              <a:spcBef>
                <a:spcPct val="20000"/>
              </a:spcBef>
              <a:buClr>
                <a:srgbClr val="357E69"/>
              </a:buClr>
              <a:buFont typeface="Wingdings" pitchFamily="-105" charset="2"/>
              <a:buChar char="§"/>
              <a:defRPr sz="24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2pPr>
            <a:lvl3pPr marL="1143000" indent="-228600">
              <a:spcBef>
                <a:spcPct val="20000"/>
              </a:spcBef>
              <a:buClr>
                <a:srgbClr val="918BA3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3pPr>
            <a:lvl4pPr marL="1600200" indent="-228600">
              <a:spcBef>
                <a:spcPct val="20000"/>
              </a:spcBef>
              <a:buClr>
                <a:srgbClr val="2F6E7E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4pPr>
            <a:lvl5pPr marL="2057400" indent="-228600">
              <a:spcBef>
                <a:spcPct val="20000"/>
              </a:spcBef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05" charset="2"/>
              <a:buChar char="§"/>
              <a:defRPr sz="2000">
                <a:solidFill>
                  <a:schemeClr val="tx1"/>
                </a:solidFill>
                <a:latin typeface="Calibri" pitchFamily="-105" charset="0"/>
                <a:ea typeface="ＭＳ Ｐゴシック" pitchFamily="-105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600">
                <a:solidFill>
                  <a:srgbClr val="FBFCFF"/>
                </a:solidFill>
                <a:latin typeface="Lucida Sans" pitchFamily="-105" charset="0"/>
              </a:rPr>
              <a:t>Sec. 17.2</a:t>
            </a:r>
          </a:p>
        </p:txBody>
      </p:sp>
    </p:spTree>
    <p:extLst>
      <p:ext uri="{BB962C8B-B14F-4D97-AF65-F5344CB8AC3E}">
        <p14:creationId xmlns:p14="http://schemas.microsoft.com/office/powerpoint/2010/main" val="14756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Cluster similarity: Example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71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071679"/>
            <a:ext cx="5679320" cy="378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235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Single-link: Maximum similarity 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8" name="Picture 7" descr="17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285992"/>
            <a:ext cx="5717564" cy="35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419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314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 Complete-link: Minimum similarity </a:t>
            </a:r>
            <a:endParaRPr lang="de-DE" sz="36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pic>
        <p:nvPicPr>
          <p:cNvPr id="7" name="Picture 6" descr="171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81" y="2214554"/>
            <a:ext cx="5653455" cy="364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9247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11980</TotalTime>
  <Words>950</Words>
  <Application>Microsoft Office PowerPoint</Application>
  <PresentationFormat>On-screen Show (4:3)</PresentationFormat>
  <Paragraphs>175</Paragraphs>
  <Slides>35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Equation</vt:lpstr>
      <vt:lpstr> Hierarchical Clustering &amp; Topic Models</vt:lpstr>
      <vt:lpstr>Hierarchical Clustering</vt:lpstr>
      <vt:lpstr>PowerPoint Presentation</vt:lpstr>
      <vt:lpstr>PowerPoint Presentation</vt:lpstr>
      <vt:lpstr>What to do with the hierarchy?</vt:lpstr>
      <vt:lpstr>Closest pair of clusters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Single Link Agglomerative Clustering</vt:lpstr>
      <vt:lpstr>Complete Link</vt:lpstr>
      <vt:lpstr>PowerPoint Presentation</vt:lpstr>
      <vt:lpstr>Single Link Example</vt:lpstr>
      <vt:lpstr>PowerPoint Presentation</vt:lpstr>
      <vt:lpstr>Complete Link Example</vt:lpstr>
      <vt:lpstr>PowerPoint Presentation</vt:lpstr>
      <vt:lpstr>PowerPoint Presentation</vt:lpstr>
      <vt:lpstr>PowerPoint Presentation</vt:lpstr>
      <vt:lpstr>PowerPoint Presentation</vt:lpstr>
      <vt:lpstr>Topic Models in Text Processing</vt:lpstr>
      <vt:lpstr>Overview</vt:lpstr>
      <vt:lpstr>Basic Topic Models</vt:lpstr>
      <vt:lpstr>What is a “topic”?</vt:lpstr>
      <vt:lpstr>Document as a mixture of topics</vt:lpstr>
      <vt:lpstr>Latent Dirichlet Allocation</vt:lpstr>
      <vt:lpstr>Topics learned by LDA</vt:lpstr>
      <vt:lpstr>Topic assignments in document</vt:lpstr>
      <vt:lpstr>Final word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1- Introduction</dc:title>
  <dc:creator>sam</dc:creator>
  <cp:lastModifiedBy>Sampath Jayarathna</cp:lastModifiedBy>
  <cp:revision>406</cp:revision>
  <dcterms:created xsi:type="dcterms:W3CDTF">2009-12-29T10:39:27Z</dcterms:created>
  <dcterms:modified xsi:type="dcterms:W3CDTF">2017-03-06T21:30:38Z</dcterms:modified>
</cp:coreProperties>
</file>