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41" r:id="rId3"/>
    <p:sldId id="340" r:id="rId4"/>
    <p:sldId id="377" r:id="rId5"/>
    <p:sldId id="352" r:id="rId6"/>
    <p:sldId id="342" r:id="rId7"/>
    <p:sldId id="378" r:id="rId8"/>
    <p:sldId id="343" r:id="rId9"/>
    <p:sldId id="353" r:id="rId10"/>
    <p:sldId id="346" r:id="rId11"/>
    <p:sldId id="347" r:id="rId12"/>
    <p:sldId id="348" r:id="rId13"/>
    <p:sldId id="354" r:id="rId14"/>
    <p:sldId id="364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6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cpp.edu/~ukjayarathna/nirds-lab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cpp.edu/~ukjayarathn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ukjayarathna@cpp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azza.com/csupomona/winter2018/cs575/home" TargetMode="External"/><Relationship Id="rId2" Type="http://schemas.openxmlformats.org/officeDocument/2006/relationships/hyperlink" Target="http://www.cpp.edu/~ukjayarathna/courses/w18/cs57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.com/technetwork/developer-tools/datamodeler/overview/index.html" TargetMode="External"/><Relationship Id="rId2" Type="http://schemas.openxmlformats.org/officeDocument/2006/relationships/hyperlink" Target="https://dev.mysql.com/downloads/mysql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07136" y="4758266"/>
            <a:ext cx="7553131" cy="8636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Topics in Database Systems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9164" y="5684838"/>
            <a:ext cx="4652963" cy="859723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48" y="186612"/>
            <a:ext cx="8360229" cy="3705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 Project - Evaluation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teams of 4 (+ 1?) students</a:t>
            </a: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and non-competing</a:t>
            </a: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 of other teams as working for other organizations</a:t>
            </a: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 and document sharing between teams is not permitted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grade will have a large impact on course grade (40%)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grade will (attempt to) recognize individual contributions</a:t>
            </a: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Peer evaluation, Demo evaluation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artifacts will be considered in the evaluation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 matters.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8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 Project - Milestones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Proposal,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 17</a:t>
            </a: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 reports,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 05, Feb 26</a:t>
            </a: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Report,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07</a:t>
            </a: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In-class presentation and Demo,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07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 Project - Ideas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69139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Industry projects</a:t>
            </a:r>
          </a:p>
          <a:p>
            <a:pPr lvl="1"/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Kronosaur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AeonDB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Projects (2)</a:t>
            </a:r>
          </a:p>
          <a:p>
            <a:r>
              <a:rPr lang="en-US" altLang="en-US" dirty="0" smtClean="0"/>
              <a:t>Possible extension of previous course projects (e.g., from IR, HCI, ML or other courses)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research topics</a:t>
            </a:r>
          </a:p>
          <a:p>
            <a:pPr marL="342900" lvl="1" indent="0">
              <a:buNone/>
            </a:pPr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3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cs typeface="Times New Roman" panose="02020603050405020304" pitchFamily="18" charset="0"/>
              </a:rPr>
              <a:t>More on the class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>
                <a:cs typeface="Times New Roman" panose="02020603050405020304" pitchFamily="18" charset="0"/>
              </a:rPr>
              <a:t>Project (approximately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28+ students, about 6-7 teams)</a:t>
            </a:r>
            <a:endParaRPr lang="en-US" altLang="en-US" sz="2000" dirty="0" smtClean="0">
              <a:cs typeface="Times New Roman" panose="02020603050405020304" pitchFamily="18" charset="0"/>
            </a:endParaRPr>
          </a:p>
          <a:p>
            <a:pPr lvl="1"/>
            <a:r>
              <a:rPr lang="en-US" altLang="en-US" sz="2000" dirty="0" smtClean="0">
                <a:cs typeface="Times New Roman" panose="02020603050405020304" pitchFamily="18" charset="0"/>
              </a:rPr>
              <a:t>Strict </a:t>
            </a:r>
            <a:r>
              <a:rPr lang="en-US" altLang="en-US" sz="2000" dirty="0">
                <a:cs typeface="Times New Roman" panose="02020603050405020304" pitchFamily="18" charset="0"/>
              </a:rPr>
              <a:t>milestones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(only 9 weeks)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lvl="1"/>
            <a:r>
              <a:rPr lang="en-US" altLang="en-US" sz="2000" dirty="0" smtClean="0">
                <a:cs typeface="Times New Roman" panose="02020603050405020304" pitchFamily="18" charset="0"/>
              </a:rPr>
              <a:t>Progress reports </a:t>
            </a:r>
          </a:p>
          <a:p>
            <a:pPr lvl="1"/>
            <a:r>
              <a:rPr lang="en-US" altLang="en-US" sz="2000" dirty="0" smtClean="0">
                <a:cs typeface="Times New Roman" panose="02020603050405020304" pitchFamily="18" charset="0"/>
              </a:rPr>
              <a:t>Not </a:t>
            </a:r>
            <a:r>
              <a:rPr lang="en-US" altLang="en-US" sz="2000" dirty="0">
                <a:cs typeface="Times New Roman" panose="02020603050405020304" pitchFamily="18" charset="0"/>
              </a:rPr>
              <a:t>primarily graded on whether your program "works“</a:t>
            </a:r>
          </a:p>
          <a:p>
            <a:r>
              <a:rPr lang="en-US" altLang="en-US" sz="2400" dirty="0" smtClean="0">
                <a:cs typeface="Times New Roman" panose="02020603050405020304" pitchFamily="18" charset="0"/>
              </a:rPr>
              <a:t>Schedule </a:t>
            </a:r>
            <a:r>
              <a:rPr lang="en-US" altLang="en-US" sz="2400" dirty="0">
                <a:cs typeface="Times New Roman" panose="02020603050405020304" pitchFamily="18" charset="0"/>
              </a:rPr>
              <a:t>is on the web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page 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5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cs typeface="Times New Roman" panose="02020603050405020304" pitchFamily="18" charset="0"/>
              </a:rPr>
              <a:t>To-do and Next </a:t>
            </a:r>
            <a:r>
              <a:rPr lang="en-US" altLang="en-US" sz="3200" dirty="0">
                <a:cs typeface="Times New Roman" panose="02020603050405020304" pitchFamily="18" charset="0"/>
              </a:rPr>
              <a:t>time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 smtClean="0">
                <a:cs typeface="Times New Roman" panose="02020603050405020304" pitchFamily="18" charset="0"/>
              </a:rPr>
              <a:t>Sign up for the Piazza</a:t>
            </a:r>
          </a:p>
          <a:p>
            <a:r>
              <a:rPr lang="en-US" altLang="en-US" dirty="0" smtClean="0"/>
              <a:t>Team members 4(+1) and topics for presentations  </a:t>
            </a:r>
            <a:endParaRPr lang="en-US" altLang="en-US" sz="2400" dirty="0" smtClean="0">
              <a:cs typeface="Times New Roman" panose="02020603050405020304" pitchFamily="18" charset="0"/>
            </a:endParaRPr>
          </a:p>
          <a:p>
            <a:r>
              <a:rPr lang="en-US" altLang="en-US" dirty="0" smtClean="0"/>
              <a:t>HW1a is out!</a:t>
            </a:r>
          </a:p>
          <a:p>
            <a:pPr lvl="1"/>
            <a:r>
              <a:rPr lang="en-US" altLang="en-US" sz="1800" dirty="0" smtClean="0">
                <a:cs typeface="Times New Roman" panose="02020603050405020304" pitchFamily="18" charset="0"/>
              </a:rPr>
              <a:t>Due</a:t>
            </a:r>
            <a:r>
              <a:rPr lang="en-US" altLang="en-US" sz="1800" smtClean="0">
                <a:cs typeface="Times New Roman" panose="02020603050405020304" pitchFamily="18" charset="0"/>
              </a:rPr>
              <a:t>, January 10</a:t>
            </a:r>
            <a:endParaRPr lang="en-US" altLang="en-US" sz="1800" dirty="0" smtClean="0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3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352" y="1575595"/>
            <a:ext cx="7886700" cy="489585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		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Sampath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Jayarathna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Joined Cal Poly Pomona Fall 2016 from Texas A&amp;M.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Originally from Sri Lanka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		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NeuroIR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Eye tracking, Brain EEG, User modeling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			: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http://www.cpp.edu/~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ukjayarathna</a:t>
            </a:r>
            <a:endParaRPr 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			: </a:t>
            </a:r>
            <a:r>
              <a:rPr lang="en-US" dirty="0" smtClean="0">
                <a:hlinkClick r:id="rId3"/>
              </a:rPr>
              <a:t>http://www.cpp.edu/~ukjayarathna/nirds-lab</a:t>
            </a:r>
            <a:r>
              <a:rPr lang="en-US" dirty="0" smtClean="0"/>
              <a:t>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		: 8-46, 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ukjayarathna@cpp.edu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(909) 869-3145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 Hours	: TW 1PM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3PM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email me for 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appointment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[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Door Policy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941812" y="3668082"/>
            <a:ext cx="4448563" cy="958952"/>
            <a:chOff x="2884146" y="4489109"/>
            <a:chExt cx="4448563" cy="9589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84146" y="4489109"/>
              <a:ext cx="1278602" cy="9589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20135" y="4492971"/>
              <a:ext cx="1712574" cy="9550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40769" y="4492972"/>
              <a:ext cx="1301345" cy="95508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9780" y="2050044"/>
            <a:ext cx="2288454" cy="11660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5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Information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24557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	: MW, 8-348, 6.00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 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7.50 PM			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http://www.cpp.edu/~ukjayarathna/courses/w18/cs575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4213" indent="0">
              <a:buNone/>
            </a:pP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www.piazza.com/csupomona/winter2018/cs575/home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4213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	</a:t>
            </a:r>
            <a:endParaRPr lang="en-US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 err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Prereqs</a:t>
            </a: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Official: CS435 or approval of instructor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Practical: Know object-oriented programming language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Format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Before lecture: do reading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 lecture: put reading in context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After lecture: assignments, for hands-on practice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8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/ </a:t>
            </a:r>
            <a:r>
              <a:rPr lang="en-US" dirty="0" smtClean="0"/>
              <a:t>Supplementary </a:t>
            </a:r>
            <a:r>
              <a:rPr lang="en-US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/>
          </a:bodyPr>
          <a:lstStyle/>
          <a:p>
            <a:pPr lvl="0"/>
            <a:r>
              <a:rPr lang="en-US" sz="2800" b="1" dirty="0"/>
              <a:t>Required textbook</a:t>
            </a:r>
            <a:r>
              <a:rPr lang="en-US" sz="2800" dirty="0"/>
              <a:t>. No textbook is required. All the key course content will be documented in slides, which will be available in the course website after each lecture.</a:t>
            </a:r>
          </a:p>
          <a:p>
            <a:pPr lvl="0"/>
            <a:r>
              <a:rPr lang="en-US" dirty="0"/>
              <a:t>List of optional but recommended materials. You may find some of these optional textbooks helpful, though none are required:</a:t>
            </a:r>
          </a:p>
          <a:p>
            <a:pPr lvl="1"/>
            <a:r>
              <a:rPr lang="en-US" dirty="0" smtClean="0"/>
              <a:t>Fundamentals of Database Systems, </a:t>
            </a:r>
            <a:r>
              <a:rPr lang="en-US" dirty="0" err="1" smtClean="0"/>
              <a:t>Ramez</a:t>
            </a:r>
            <a:r>
              <a:rPr lang="en-US" dirty="0" smtClean="0"/>
              <a:t> </a:t>
            </a:r>
            <a:r>
              <a:rPr lang="en-US" dirty="0" err="1" smtClean="0"/>
              <a:t>Elmasri</a:t>
            </a:r>
            <a:r>
              <a:rPr lang="en-US" dirty="0" smtClean="0"/>
              <a:t>, </a:t>
            </a:r>
            <a:r>
              <a:rPr lang="en-US" dirty="0" err="1" smtClean="0"/>
              <a:t>Shamkant</a:t>
            </a:r>
            <a:r>
              <a:rPr lang="en-US" dirty="0" smtClean="0"/>
              <a:t> </a:t>
            </a:r>
            <a:r>
              <a:rPr lang="en-US" dirty="0" err="1" smtClean="0"/>
              <a:t>Navathe</a:t>
            </a:r>
            <a:r>
              <a:rPr lang="en-US" dirty="0" smtClean="0"/>
              <a:t>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pPr lvl="1"/>
            <a:r>
              <a:rPr lang="en-US" b="1" dirty="0"/>
              <a:t>Bring Your Own Device (BYOD)</a:t>
            </a:r>
            <a:r>
              <a:rPr lang="en-US" dirty="0"/>
              <a:t>.  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9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24557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Piazza: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will be fielded through Piazza.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everyone can see the answer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also post private messages that can only be seen by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used primarily for assignments/homework, extra credit submission and grade dissemination.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email should only be used in rare instances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will probably point you back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Piazza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448" y="1619400"/>
            <a:ext cx="1254052" cy="12540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Rules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2179637"/>
            <a:ext cx="3398837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940261" y="2071255"/>
            <a:ext cx="3725901" cy="3498850"/>
            <a:chOff x="4940261" y="2071255"/>
            <a:chExt cx="3725901" cy="34988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0300" y="2473176"/>
              <a:ext cx="3725862" cy="2425831"/>
            </a:xfrm>
            <a:prstGeom prst="rect">
              <a:avLst/>
            </a:prstGeom>
          </p:spPr>
        </p:pic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4940261" y="2071255"/>
              <a:ext cx="3498888" cy="3498850"/>
              <a:chOff x="987828" y="2198668"/>
              <a:chExt cx="3499427" cy="349942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87866" y="2198668"/>
                <a:ext cx="3499389" cy="3499427"/>
              </a:xfrm>
              <a:prstGeom prst="ellipse">
                <a:avLst/>
              </a:prstGeom>
              <a:noFill/>
              <a:ln w="152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cxnSp>
            <p:nvCxnSpPr>
              <p:cNvPr id="12" name="Straight Connector 11"/>
              <p:cNvCxnSpPr>
                <a:stCxn id="11" idx="1"/>
                <a:endCxn id="11" idx="5"/>
              </p:cNvCxnSpPr>
              <p:nvPr/>
            </p:nvCxnSpPr>
            <p:spPr>
              <a:xfrm rot="16200000" flipH="1">
                <a:off x="1500695" y="2711529"/>
                <a:ext cx="2473733" cy="2473706"/>
              </a:xfrm>
              <a:prstGeom prst="line">
                <a:avLst/>
              </a:prstGeom>
              <a:ln w="1524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5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devices – Software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4991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Windows/Mac</a:t>
            </a:r>
          </a:p>
          <a:p>
            <a:pPr lvl="1"/>
            <a:r>
              <a:rPr lang="en-US" altLang="en-US" sz="2400" dirty="0" smtClean="0"/>
              <a:t>MySQL  </a:t>
            </a:r>
            <a:endParaRPr lang="en-US" altLang="en-US" sz="2400" dirty="0"/>
          </a:p>
          <a:p>
            <a:pPr lvl="2"/>
            <a:r>
              <a:rPr lang="en-US" altLang="en-US" sz="2100" dirty="0"/>
              <a:t>Download </a:t>
            </a:r>
            <a:r>
              <a:rPr lang="en-US" altLang="en-US" sz="2100" dirty="0" smtClean="0"/>
              <a:t>MySQL Community Edition</a:t>
            </a:r>
          </a:p>
          <a:p>
            <a:pPr lvl="2"/>
            <a:r>
              <a:rPr lang="en-US" altLang="en-US" sz="2100" dirty="0">
                <a:hlinkClick r:id="rId2"/>
              </a:rPr>
              <a:t>https://dev.mysql.com/downloads/mysql</a:t>
            </a:r>
            <a:r>
              <a:rPr lang="en-US" altLang="en-US" sz="2100" dirty="0" smtClean="0">
                <a:hlinkClick r:id="rId2"/>
              </a:rPr>
              <a:t>/</a:t>
            </a:r>
            <a:r>
              <a:rPr lang="en-US" altLang="en-US" sz="2100" dirty="0" smtClean="0"/>
              <a:t> </a:t>
            </a:r>
            <a:endParaRPr lang="en-US" altLang="en-US" sz="2100" dirty="0"/>
          </a:p>
          <a:p>
            <a:pPr lvl="1"/>
            <a:r>
              <a:rPr lang="en-US" altLang="en-US" sz="2400" dirty="0"/>
              <a:t>Oracle </a:t>
            </a:r>
            <a:r>
              <a:rPr lang="en-US" altLang="en-US" sz="2400" dirty="0" smtClean="0"/>
              <a:t>SQL Developer</a:t>
            </a:r>
            <a:endParaRPr lang="en-US" altLang="en-US" sz="2400" dirty="0"/>
          </a:p>
          <a:p>
            <a:pPr lvl="2"/>
            <a:r>
              <a:rPr lang="en-US" altLang="en-US" sz="2100" dirty="0"/>
              <a:t>Download Oracle </a:t>
            </a:r>
            <a:r>
              <a:rPr lang="en-US" altLang="en-US" sz="2100" dirty="0" smtClean="0"/>
              <a:t>SQL Developer Data Modeler 17.4</a:t>
            </a:r>
            <a:endParaRPr lang="en-US" altLang="en-US" sz="2100" dirty="0"/>
          </a:p>
          <a:p>
            <a:pPr lvl="2"/>
            <a:r>
              <a:rPr lang="en-US" altLang="en-US" sz="2100">
                <a:hlinkClick r:id="rId3"/>
              </a:rPr>
              <a:t>http</a:t>
            </a:r>
            <a:r>
              <a:rPr lang="en-US" altLang="en-US" sz="2100">
                <a:hlinkClick r:id="rId3"/>
              </a:rPr>
              <a:t>://</a:t>
            </a:r>
            <a:r>
              <a:rPr lang="en-US" altLang="en-US" sz="2100" smtClean="0">
                <a:hlinkClick r:id="rId3"/>
              </a:rPr>
              <a:t>www.oracle.com/technetwork/developer-tools/datamodeler/overview/index.html</a:t>
            </a:r>
            <a:r>
              <a:rPr lang="en-US" altLang="en-US" sz="2100" smtClean="0"/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1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Organization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/>
          </a:bodyPr>
          <a:lstStyle/>
          <a:p>
            <a:r>
              <a:rPr lang="en-US" altLang="en-US" sz="26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Grading</a:t>
            </a:r>
          </a:p>
          <a:p>
            <a:endParaRPr lang="en-US" altLang="en-US" sz="26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057307"/>
              </p:ext>
            </p:extLst>
          </p:nvPr>
        </p:nvGraphicFramePr>
        <p:xfrm>
          <a:off x="747184" y="2558278"/>
          <a:ext cx="7429182" cy="2504787"/>
        </p:xfrm>
        <a:graphic>
          <a:graphicData uri="http://schemas.openxmlformats.org/drawingml/2006/table">
            <a:tbl>
              <a:tblPr firstRow="1" firstCol="1" bandRow="1"/>
              <a:tblGrid>
                <a:gridCol w="1146959"/>
                <a:gridCol w="6282223"/>
              </a:tblGrid>
              <a:tr h="5174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40%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Project: Proposal (5 pts), Progress reports(5), Presentation and Demo (15 pts), Final Report (15 pts)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19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20%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Final Exam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9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20%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Homework Assignments (5) 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19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10%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Quizzes (2)  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9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5(+1)% 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Research Paper Presentation + Extra Credit for report 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19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5%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Class Activities  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76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05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101%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050" dirty="0">
                          <a:solidFill>
                            <a:srgbClr val="333333"/>
                          </a:solidFill>
                          <a:effectLst/>
                          <a:latin typeface="Helvetica"/>
                          <a:ea typeface="Times New Roman"/>
                          <a:cs typeface="Times New Roman"/>
                        </a:rPr>
                        <a:t>Your Total Score for the class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8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Organization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8761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in the next couple of slides…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final exam is comprehensive, closed books and will be held on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Monday,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12, 6.00pm – 8.00pm.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have five homework assignments, each worth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4%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your overall grade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 1A – January 10, 6pm</a:t>
            </a:r>
          </a:p>
          <a:p>
            <a:r>
              <a:rPr lang="en-US" b="1" dirty="0" smtClean="0"/>
              <a:t>Research Paper Presentation</a:t>
            </a:r>
            <a:endParaRPr lang="en-US" b="1" dirty="0"/>
          </a:p>
          <a:p>
            <a:pPr lvl="1"/>
            <a:r>
              <a:rPr lang="en-US" sz="2400" dirty="0" smtClean="0"/>
              <a:t>More information in the syllabus</a:t>
            </a:r>
            <a:endParaRPr lang="en-US" sz="2400" dirty="0"/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Quizzes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scheduled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In-class Activities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4061</TotalTime>
  <Words>467</Words>
  <Application>Microsoft Office PowerPoint</Application>
  <PresentationFormat>On-screen Show (4:3)</PresentationFormat>
  <Paragraphs>132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Topics in Database Systems </vt:lpstr>
      <vt:lpstr>PowerPoint Presentation</vt:lpstr>
      <vt:lpstr>Course Information </vt:lpstr>
      <vt:lpstr>Required / Supplementary materials</vt:lpstr>
      <vt:lpstr>Communication </vt:lpstr>
      <vt:lpstr>The Rules </vt:lpstr>
      <vt:lpstr>Personal devices – Software Setup</vt:lpstr>
      <vt:lpstr>Course Organization</vt:lpstr>
      <vt:lpstr>Course Organization </vt:lpstr>
      <vt:lpstr>Team Project - Evaluation</vt:lpstr>
      <vt:lpstr>Team Project - Milestones</vt:lpstr>
      <vt:lpstr>Team Project - Ideas</vt:lpstr>
      <vt:lpstr>More on the class</vt:lpstr>
      <vt:lpstr>To-do and Next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 </dc:title>
  <cp:lastModifiedBy>Sampath Jayarathna</cp:lastModifiedBy>
  <cp:revision>127</cp:revision>
  <dcterms:created xsi:type="dcterms:W3CDTF">2009-12-29T10:39:27Z</dcterms:created>
  <dcterms:modified xsi:type="dcterms:W3CDTF">2018-01-04T00:50:07Z</dcterms:modified>
</cp:coreProperties>
</file>