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316" r:id="rId10"/>
    <p:sldId id="266" r:id="rId11"/>
    <p:sldId id="267" r:id="rId12"/>
    <p:sldId id="268" r:id="rId13"/>
    <p:sldId id="271" r:id="rId14"/>
    <p:sldId id="272" r:id="rId15"/>
    <p:sldId id="317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18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9" r:id="rId49"/>
    <p:sldId id="314" r:id="rId50"/>
    <p:sldId id="315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077140-AD9E-471D-A573-861318D33151}" type="slidenum">
              <a:rPr lang="en-CA" altLang="en-US" sz="1200">
                <a:latin typeface="Tahoma" pitchFamily="34" charset="0"/>
              </a:rPr>
              <a:pPr/>
              <a:t>20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122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FB5DB9-DB46-48AB-A173-A6444CE842CD}" type="slidenum">
              <a:rPr lang="en-CA" altLang="en-US" sz="1200">
                <a:latin typeface="Tahoma" pitchFamily="34" charset="0"/>
              </a:rPr>
              <a:pPr/>
              <a:t>23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593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61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0AF068-5265-4D9A-A961-1E2F3BFB68AC}" type="slidenum">
              <a:rPr lang="en-CA" altLang="en-US" sz="1200">
                <a:latin typeface="Tahoma" pitchFamily="34" charset="0"/>
              </a:rPr>
              <a:pPr/>
              <a:t>24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195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1D326F-B1ED-494D-976F-8A03EF035981}" type="slidenum">
              <a:rPr lang="en-CA" altLang="en-US" sz="1200">
                <a:latin typeface="Tahoma" pitchFamily="34" charset="0"/>
              </a:rPr>
              <a:pPr/>
              <a:t>25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19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AAB785C-BC66-4307-AE6B-5F12EF7CF2E8}" type="slidenum">
              <a:rPr lang="en-CA" altLang="en-US" sz="1200">
                <a:latin typeface="Tahoma" pitchFamily="34" charset="0"/>
              </a:rPr>
              <a:pPr/>
              <a:t>26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554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3A548FB-C43E-4B20-8B3C-37F58F146816}" type="slidenum">
              <a:rPr lang="en-CA" altLang="en-US" sz="1200">
                <a:latin typeface="Tahoma" pitchFamily="34" charset="0"/>
              </a:rPr>
              <a:pPr/>
              <a:t>27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05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2C549F8-4FA0-4A21-B0AA-A9262495B2F2}" type="slidenum">
              <a:rPr lang="en-CA" altLang="en-US" sz="1200">
                <a:latin typeface="Tahoma" pitchFamily="34" charset="0"/>
              </a:rPr>
              <a:pPr/>
              <a:t>28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11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FDDA0E-4157-40EA-A539-6F8AD4A7F2DB}" type="slidenum">
              <a:rPr lang="en-CA" altLang="en-US" sz="1200">
                <a:latin typeface="Tahoma" pitchFamily="34" charset="0"/>
              </a:rPr>
              <a:pPr/>
              <a:t>29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518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A575DFA-596D-4DB3-9943-797F1DB22E78}" type="slidenum">
              <a:rPr lang="en-CA" altLang="en-US" sz="1200">
                <a:latin typeface="Tahoma" pitchFamily="34" charset="0"/>
              </a:rPr>
              <a:pPr/>
              <a:t>30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614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08CA9A5-C988-4FD3-91BC-401E9239C0EF}" type="slidenum">
              <a:rPr lang="en-CA" altLang="en-US" sz="1200">
                <a:latin typeface="Tahoma" pitchFamily="34" charset="0"/>
              </a:rPr>
              <a:pPr/>
              <a:t>31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62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3F0C9A-17FD-452C-AF0F-F9A61A311086}" type="slidenum">
              <a:rPr lang="en-CA" altLang="en-US" sz="1200">
                <a:latin typeface="Tahoma" pitchFamily="34" charset="0"/>
              </a:rPr>
              <a:pPr/>
              <a:t>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249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C69C0A4-775E-40FA-9CC2-9C3889279466}" type="slidenum">
              <a:rPr lang="en-CA" altLang="en-US" sz="1200">
                <a:latin typeface="Tahoma" pitchFamily="34" charset="0"/>
              </a:rPr>
              <a:pPr/>
              <a:t>32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896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29A2CF-430A-49AD-AD01-573970DBF990}" type="slidenum">
              <a:rPr lang="en-CA" altLang="en-US" sz="1200">
                <a:latin typeface="Tahoma" pitchFamily="34" charset="0"/>
              </a:rPr>
              <a:pPr/>
              <a:t>33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63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7873B9E-047D-47F0-9C8F-958BC2BA432A}" type="slidenum">
              <a:rPr lang="en-CA" altLang="en-US" sz="1200">
                <a:latin typeface="Tahoma" pitchFamily="34" charset="0"/>
              </a:rPr>
              <a:pPr/>
              <a:t>34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977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4261B3-A715-42CB-8C4E-A562B83758E6}" type="slidenum">
              <a:rPr lang="en-CA" altLang="en-US" sz="1200">
                <a:latin typeface="Tahoma" pitchFamily="34" charset="0"/>
              </a:rPr>
              <a:pPr/>
              <a:t>35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989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848C641-CE79-4206-A27A-7D06E4A74A18}" type="slidenum">
              <a:rPr lang="en-CA" altLang="en-US" sz="1200">
                <a:latin typeface="Tahoma" pitchFamily="34" charset="0"/>
              </a:rPr>
              <a:pPr/>
              <a:t>36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945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786AFC2-D815-4684-A0E0-2B125D9A8B99}" type="slidenum">
              <a:rPr lang="en-CA" altLang="en-US" sz="1200">
                <a:latin typeface="Tahoma" pitchFamily="34" charset="0"/>
              </a:rPr>
              <a:pPr/>
              <a:t>37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21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081743-7878-4AB1-82C6-6423128AA834}" type="slidenum">
              <a:rPr lang="en-CA" altLang="en-US" sz="1200">
                <a:latin typeface="Tahoma" pitchFamily="34" charset="0"/>
              </a:rPr>
              <a:pPr/>
              <a:t>44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629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32EAAC-24F1-48ED-AE66-390C7093AC3D}" type="slidenum">
              <a:rPr lang="en-CA" altLang="en-US" sz="1200">
                <a:latin typeface="Tahoma" pitchFamily="34" charset="0"/>
              </a:rPr>
              <a:pPr/>
              <a:t>49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274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B7EFF5C-A71D-4193-94E0-13D624288B44}" type="slidenum">
              <a:rPr lang="en-CA" altLang="en-US" sz="1200">
                <a:latin typeface="Tahoma" pitchFamily="34" charset="0"/>
              </a:rPr>
              <a:pPr/>
              <a:t>50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97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83AB06-9B27-457C-B5BF-BDF9FD7C602A}" type="slidenum">
              <a:rPr lang="en-CA" altLang="en-US" sz="1200">
                <a:latin typeface="Tahoma" pitchFamily="34" charset="0"/>
              </a:rPr>
              <a:pPr/>
              <a:t>5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93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53E3C95-A247-49F1-9FFD-EA1FA718DB35}" type="slidenum">
              <a:rPr lang="en-CA" altLang="en-US" sz="1200">
                <a:latin typeface="Tahoma" pitchFamily="34" charset="0"/>
              </a:rPr>
              <a:pPr/>
              <a:t>6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59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E66C4CD-C237-4A51-AA9D-FB8FA3221610}" type="slidenum">
              <a:rPr lang="en-CA" altLang="en-US" sz="1200">
                <a:latin typeface="Tahoma" pitchFamily="34" charset="0"/>
              </a:rPr>
              <a:pPr/>
              <a:t>7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41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486D999-B023-4346-9117-A82A6524D1E4}" type="slidenum">
              <a:rPr lang="en-CA" altLang="en-US" sz="1200">
                <a:latin typeface="Tahoma" pitchFamily="34" charset="0"/>
              </a:rPr>
              <a:pPr/>
              <a:t>8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55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486D999-B023-4346-9117-A82A6524D1E4}" type="slidenum">
              <a:rPr lang="en-CA" altLang="en-US" sz="1200">
                <a:latin typeface="Tahoma" pitchFamily="34" charset="0"/>
              </a:rPr>
              <a:pPr/>
              <a:t>9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84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81928DB-8BC0-4CCC-9AC1-5D285040E180}" type="slidenum">
              <a:rPr lang="en-CA" altLang="en-US" sz="1200">
                <a:latin typeface="Tahoma" pitchFamily="34" charset="0"/>
              </a:rPr>
              <a:pPr/>
              <a:t>10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40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8923159-5652-45E1-92E2-683E295746C0}" type="slidenum">
              <a:rPr lang="en-CA" altLang="en-US" sz="1200">
                <a:latin typeface="Tahoma" pitchFamily="34" charset="0"/>
              </a:rPr>
              <a:pPr/>
              <a:t>11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47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rdplu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7553131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684838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Entity Types and Key Attributes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Entities with the same basic attributes are grouped or typed into an entity type. 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For example, the entity type EMPLOYEE and PROJECT.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 attribute of an entity type for which each entity must have a unique value is called a key attribute of the entity type. 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For example, Employee number of EMPLOYEE.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19575"/>
            <a:ext cx="4978400" cy="15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Entity Types and Key Attributes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 entity may have more than one key.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minimal set of attributes that uniquely identifies an entity is called a </a:t>
            </a:r>
            <a:r>
              <a:rPr lang="en-US" sz="2000" dirty="0">
                <a:solidFill>
                  <a:srgbClr val="FF0000"/>
                </a:solidFill>
              </a:rPr>
              <a:t>candidate </a:t>
            </a:r>
            <a:r>
              <a:rPr lang="en-US" sz="2000" dirty="0" smtClean="0">
                <a:solidFill>
                  <a:srgbClr val="FF0000"/>
                </a:solidFill>
              </a:rPr>
              <a:t>key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 smtClean="0"/>
              <a:t>Only one </a:t>
            </a:r>
            <a:r>
              <a:rPr lang="en-US" dirty="0"/>
              <a:t>candidate </a:t>
            </a:r>
            <a:r>
              <a:rPr lang="en-US" dirty="0" smtClean="0"/>
              <a:t>key is </a:t>
            </a:r>
            <a:r>
              <a:rPr lang="en-US" dirty="0"/>
              <a:t>selected to be the </a:t>
            </a:r>
            <a:r>
              <a:rPr lang="en-US" dirty="0">
                <a:solidFill>
                  <a:srgbClr val="FF0000"/>
                </a:solidFill>
              </a:rPr>
              <a:t>primary </a:t>
            </a:r>
            <a:r>
              <a:rPr lang="en-US" dirty="0" smtClean="0">
                <a:solidFill>
                  <a:srgbClr val="FF0000"/>
                </a:solidFill>
              </a:rPr>
              <a:t>key</a:t>
            </a:r>
            <a:endParaRPr lang="en-US" alt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The CAR entity type may have two keys:</a:t>
            </a:r>
          </a:p>
          <a:p>
            <a:pPr lvl="2" eaLnBrk="1" hangingPunct="1"/>
            <a:r>
              <a:rPr lang="en-US" altLang="en-US" dirty="0" err="1" smtClean="0">
                <a:ea typeface="ＭＳ Ｐゴシック" pitchFamily="34" charset="-128"/>
              </a:rPr>
              <a:t>VehicleIdentificationNumber</a:t>
            </a:r>
            <a:r>
              <a:rPr lang="en-US" altLang="en-US" dirty="0" smtClean="0">
                <a:ea typeface="ＭＳ Ｐゴシック" pitchFamily="34" charset="-128"/>
              </a:rPr>
              <a:t> (popularly called VIN)</a:t>
            </a:r>
          </a:p>
          <a:p>
            <a:pPr lvl="2" eaLnBrk="1" hangingPunct="1"/>
            <a:r>
              <a:rPr lang="en-US" altLang="en-US" dirty="0" err="1" smtClean="0">
                <a:ea typeface="ＭＳ Ｐゴシック" pitchFamily="34" charset="-128"/>
              </a:rPr>
              <a:t>VehicleTagNumber</a:t>
            </a:r>
            <a:r>
              <a:rPr lang="en-US" altLang="en-US" dirty="0" smtClean="0">
                <a:ea typeface="ＭＳ Ｐゴシック" pitchFamily="34" charset="-128"/>
              </a:rPr>
              <a:t> (Number, State), aka license plate number.</a:t>
            </a:r>
          </a:p>
          <a:p>
            <a:r>
              <a:rPr lang="en-US" altLang="en-US" dirty="0">
                <a:ea typeface="ＭＳ Ｐゴシック" pitchFamily="34" charset="-128"/>
              </a:rPr>
              <a:t>A key attribute may be composite. </a:t>
            </a:r>
          </a:p>
          <a:p>
            <a:pPr lvl="1"/>
            <a:r>
              <a:rPr lang="en-US" altLang="en-US" sz="2000" dirty="0" err="1">
                <a:ea typeface="ＭＳ Ｐゴシック" pitchFamily="34" charset="-128"/>
              </a:rPr>
              <a:t>VehicleTagNumber</a:t>
            </a:r>
            <a:r>
              <a:rPr lang="en-US" altLang="en-US" sz="2000" dirty="0">
                <a:ea typeface="ＭＳ Ｐゴシック" pitchFamily="34" charset="-128"/>
              </a:rPr>
              <a:t> is a key of the CAR entity type with components (Number, State</a:t>
            </a:r>
            <a:r>
              <a:rPr lang="en-US" altLang="en-US" sz="2000" dirty="0" smtClean="0">
                <a:ea typeface="ＭＳ Ｐゴシック" pitchFamily="34" charset="-128"/>
              </a:rPr>
              <a:t>).</a:t>
            </a:r>
            <a:endParaRPr lang="en-US" altLang="en-US" u="sng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u="sng" dirty="0" smtClean="0">
                <a:ea typeface="ＭＳ Ｐゴシック" pitchFamily="34" charset="-128"/>
              </a:rPr>
              <a:t>Each key </a:t>
            </a:r>
            <a:r>
              <a:rPr lang="en-US" altLang="en-US" dirty="0" smtClean="0">
                <a:ea typeface="ＭＳ Ｐゴシック" pitchFamily="34" charset="-128"/>
              </a:rPr>
              <a:t>is </a:t>
            </a:r>
            <a:r>
              <a:rPr lang="en-US" altLang="en-US" u="sng" dirty="0" smtClean="0">
                <a:ea typeface="ＭＳ Ｐゴシック" pitchFamily="34" charset="-128"/>
              </a:rPr>
              <a:t>underlined </a:t>
            </a:r>
            <a:r>
              <a:rPr lang="en-US" altLang="en-US" dirty="0" smtClean="0">
                <a:ea typeface="ＭＳ Ｐゴシック" pitchFamily="34" charset="-128"/>
              </a:rPr>
              <a:t>(Note: this is different from the relational schema where only one “primary key is underlined).</a:t>
            </a:r>
          </a:p>
        </p:txBody>
      </p:sp>
    </p:spTree>
    <p:extLst>
      <p:ext uri="{BB962C8B-B14F-4D97-AF65-F5344CB8AC3E}">
        <p14:creationId xmlns:p14="http://schemas.microsoft.com/office/powerpoint/2010/main" val="33066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Entity Set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447800"/>
            <a:ext cx="8255000" cy="472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Each entity type will have a collection of entities stored in the database, is a set of entities of the same type. 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Called the </a:t>
            </a:r>
            <a:r>
              <a:rPr lang="en-US" altLang="en-US" b="1" dirty="0" smtClean="0">
                <a:ea typeface="ＭＳ Ｐゴシック" pitchFamily="34" charset="-128"/>
              </a:rPr>
              <a:t>entity set </a:t>
            </a:r>
            <a:r>
              <a:rPr lang="en-US" altLang="en-US" dirty="0" smtClean="0">
                <a:ea typeface="ＭＳ Ｐゴシック" pitchFamily="34" charset="-128"/>
              </a:rPr>
              <a:t>or sometimes </a:t>
            </a:r>
            <a:r>
              <a:rPr lang="en-US" altLang="en-US" b="1" dirty="0" smtClean="0">
                <a:ea typeface="ＭＳ Ｐゴシック" pitchFamily="34" charset="-128"/>
              </a:rPr>
              <a:t>entity collection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3" y="2782358"/>
            <a:ext cx="6486526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Displaying an Entity type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In ER diagrams, an entity type is displayed in a rectangular 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Attributes are displayed in ovals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Each attribute is connected to its entity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Components of a composite attribute are connected to the oval representing the composite 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Each key attribute is underlined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Multivalued attributes displayed in double ovals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See the full ER notation in advance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26764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NOTATION for ER diagrams</a:t>
            </a:r>
          </a:p>
        </p:txBody>
      </p:sp>
      <p:pic>
        <p:nvPicPr>
          <p:cNvPr id="44035" name="Picture 4" descr="fig03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600200"/>
            <a:ext cx="37544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7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74133" y="365126"/>
            <a:ext cx="8041217" cy="13255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Class Activity 2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Draw a complete ER diagram for an entity </a:t>
            </a:r>
            <a:r>
              <a:rPr lang="en-US" altLang="en-US" i="1" dirty="0" smtClean="0">
                <a:ea typeface="ＭＳ Ｐゴシック" pitchFamily="34" charset="-128"/>
              </a:rPr>
              <a:t>customer </a:t>
            </a:r>
            <a:r>
              <a:rPr lang="en-US" altLang="en-US" dirty="0" smtClean="0">
                <a:ea typeface="ＭＳ Ｐゴシック" pitchFamily="34" charset="-128"/>
              </a:rPr>
              <a:t>using </a:t>
            </a:r>
            <a:r>
              <a:rPr lang="en-US" altLang="en-US" dirty="0" err="1" smtClean="0">
                <a:ea typeface="ＭＳ Ｐゴシック" pitchFamily="34" charset="-128"/>
              </a:rPr>
              <a:t>ERDPlus</a:t>
            </a:r>
            <a:r>
              <a:rPr lang="en-US" altLang="en-US" dirty="0" smtClean="0">
                <a:ea typeface="ＭＳ Ｐゴシック" pitchFamily="34" charset="-128"/>
              </a:rPr>
              <a:t> tool</a:t>
            </a:r>
            <a:r>
              <a:rPr lang="en-US" altLang="en-US" dirty="0">
                <a:ea typeface="ＭＳ Ｐゴシック" pitchFamily="34" charset="-128"/>
              </a:rPr>
              <a:t>. </a:t>
            </a:r>
            <a:r>
              <a:rPr lang="en-US" altLang="en-US" dirty="0">
                <a:ea typeface="ＭＳ Ｐゴシック" pitchFamily="34" charset="-128"/>
                <a:hlinkClick r:id="rId2"/>
              </a:rPr>
              <a:t>https://erdplus.com</a:t>
            </a:r>
            <a:r>
              <a:rPr lang="en-US" altLang="en-US" dirty="0" smtClean="0">
                <a:ea typeface="ＭＳ Ｐゴシック" pitchFamily="34" charset="-128"/>
                <a:hlinkClick r:id="rId2"/>
              </a:rPr>
              <a:t>/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Clearly define the </a:t>
            </a:r>
            <a:r>
              <a:rPr lang="en-US" altLang="en-US" dirty="0" smtClean="0">
                <a:ea typeface="ＭＳ Ｐゴシック" pitchFamily="34" charset="-128"/>
              </a:rPr>
              <a:t>key</a:t>
            </a:r>
            <a:r>
              <a:rPr lang="en-US" altLang="en-US" dirty="0" smtClean="0">
                <a:ea typeface="ＭＳ Ｐゴシック" pitchFamily="34" charset="-128"/>
              </a:rPr>
              <a:t>, composite/derived/multivalued attributes in the diagram. 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Export the image from </a:t>
            </a:r>
            <a:r>
              <a:rPr lang="en-US" altLang="en-US" dirty="0" err="1" smtClean="0">
                <a:ea typeface="ＭＳ Ｐゴシック" pitchFamily="34" charset="-128"/>
              </a:rPr>
              <a:t>ERDPlus</a:t>
            </a:r>
            <a:r>
              <a:rPr lang="en-US" altLang="en-US" dirty="0" smtClean="0">
                <a:ea typeface="ＭＳ Ｐゴシック" pitchFamily="34" charset="-128"/>
              </a:rPr>
              <a:t> and submit it to piazza thread. </a:t>
            </a:r>
          </a:p>
        </p:txBody>
      </p:sp>
    </p:spTree>
    <p:extLst>
      <p:ext uri="{BB962C8B-B14F-4D97-AF65-F5344CB8AC3E}">
        <p14:creationId xmlns:p14="http://schemas.microsoft.com/office/powerpoint/2010/main" val="30151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Entity Type CAR with two keys and a corresponding Entity Set</a:t>
            </a:r>
          </a:p>
        </p:txBody>
      </p:sp>
      <p:pic>
        <p:nvPicPr>
          <p:cNvPr id="45059" name="Picture 1028" descr="fig0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104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Initial Conceptual Design of Entity Types for the </a:t>
            </a:r>
            <a:r>
              <a:rPr lang="en-US" altLang="en-US" sz="2000" smtClean="0">
                <a:ea typeface="ＭＳ Ｐゴシック" pitchFamily="34" charset="-128"/>
              </a:rPr>
              <a:t>COMPANY </a:t>
            </a:r>
            <a:r>
              <a:rPr lang="en-US" altLang="en-US" sz="3200" smtClean="0">
                <a:ea typeface="ＭＳ Ｐゴシック" pitchFamily="34" charset="-128"/>
              </a:rPr>
              <a:t>Database Schema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Based on the requirements, we can identify four initial entity types in the COMPANY database: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DEPARTMENT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PROJECT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EMPLOYEE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DEPENDENT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Their initial conceptual design is shown on the following slide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initial attributes shown are derived from the requirements description</a:t>
            </a:r>
          </a:p>
        </p:txBody>
      </p:sp>
    </p:spTree>
    <p:extLst>
      <p:ext uri="{BB962C8B-B14F-4D97-AF65-F5344CB8AC3E}">
        <p14:creationId xmlns:p14="http://schemas.microsoft.com/office/powerpoint/2010/main" val="31663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Initial Design of Entity Types: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EMPLOYEE, DEPARTMENT, PROJECT, DEPENDENT</a:t>
            </a:r>
          </a:p>
        </p:txBody>
      </p:sp>
      <p:pic>
        <p:nvPicPr>
          <p:cNvPr id="47107" name="Picture 4" descr="fig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59338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Refining the initial design by introducing </a:t>
            </a:r>
            <a:r>
              <a:rPr lang="en-US" altLang="en-US" sz="3200" b="1" smtClean="0">
                <a:ea typeface="ＭＳ Ｐゴシック" pitchFamily="34" charset="-128"/>
              </a:rPr>
              <a:t>relationships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initial design is typically not complete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Some aspects in the requirements will be represented as </a:t>
            </a:r>
            <a:r>
              <a:rPr lang="en-US" altLang="en-US" b="1" dirty="0" smtClean="0">
                <a:ea typeface="ＭＳ Ｐゴシック" pitchFamily="34" charset="-128"/>
              </a:rPr>
              <a:t>relationships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ER model has three main concepts: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Entities (and their entity types and entity sets)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Attributes (simple, composite, multivalued)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Relationships (and their relationship types and relationship sets)</a:t>
            </a:r>
          </a:p>
        </p:txBody>
      </p:sp>
    </p:spTree>
    <p:extLst>
      <p:ext uri="{BB962C8B-B14F-4D97-AF65-F5344CB8AC3E}">
        <p14:creationId xmlns:p14="http://schemas.microsoft.com/office/powerpoint/2010/main" val="37387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Overview of Database Design Process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Two main activities: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Database design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Applications design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Focus in this chapter on </a:t>
            </a:r>
            <a:r>
              <a:rPr lang="en-US" altLang="en-US" u="sng" dirty="0" smtClean="0">
                <a:ea typeface="ＭＳ Ｐゴシック" pitchFamily="34" charset="-128"/>
              </a:rPr>
              <a:t>conceptual database design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To design the conceptual schema for a database application</a:t>
            </a:r>
          </a:p>
          <a:p>
            <a:r>
              <a:rPr lang="en-US" altLang="en-US" dirty="0"/>
              <a:t>In this course we will focus on the design aspects for databases</a:t>
            </a:r>
          </a:p>
          <a:p>
            <a:r>
              <a:rPr lang="en-US" altLang="en-US" dirty="0"/>
              <a:t>We will NOT focus on interaction design or interface design (That is covered in other courses</a:t>
            </a:r>
            <a:r>
              <a:rPr lang="en-US" altLang="en-US" dirty="0" smtClean="0"/>
              <a:t>)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Applications design focuses on the programs and interfaces that access the database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Generally considered part of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974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Relationships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A </a:t>
            </a:r>
            <a:r>
              <a:rPr lang="en-US" altLang="en-US" sz="2400" b="1" dirty="0" smtClean="0">
                <a:ea typeface="ＭＳ Ｐゴシック" pitchFamily="34" charset="-128"/>
              </a:rPr>
              <a:t>relationship</a:t>
            </a:r>
            <a:r>
              <a:rPr lang="en-US" altLang="en-US" sz="2400" dirty="0" smtClean="0">
                <a:ea typeface="ＭＳ Ｐゴシック" pitchFamily="34" charset="-128"/>
              </a:rPr>
              <a:t> relates two or more distinct entities with a specific meaning.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ea typeface="ＭＳ Ｐゴシック" pitchFamily="34" charset="-128"/>
              </a:rPr>
              <a:t>For example, EMPLOYEE John Smith </a:t>
            </a:r>
            <a:r>
              <a:rPr lang="en-US" altLang="en-US" sz="2100" i="1" dirty="0" smtClean="0">
                <a:ea typeface="ＭＳ Ｐゴシック" pitchFamily="34" charset="-128"/>
              </a:rPr>
              <a:t>works on</a:t>
            </a:r>
            <a:r>
              <a:rPr lang="en-US" altLang="en-US" sz="2100" dirty="0" smtClean="0">
                <a:ea typeface="ＭＳ Ｐゴシック" pitchFamily="34" charset="-128"/>
              </a:rPr>
              <a:t> the </a:t>
            </a:r>
            <a:r>
              <a:rPr lang="en-US" altLang="en-US" sz="2100" dirty="0" err="1" smtClean="0">
                <a:ea typeface="ＭＳ Ｐゴシック" pitchFamily="34" charset="-128"/>
              </a:rPr>
              <a:t>ProductX</a:t>
            </a:r>
            <a:r>
              <a:rPr lang="en-US" altLang="en-US" sz="2100" dirty="0" smtClean="0">
                <a:ea typeface="ＭＳ Ｐゴシック" pitchFamily="34" charset="-128"/>
              </a:rPr>
              <a:t> PROJECT, or EMPLOYEE Franklin Wong </a:t>
            </a:r>
            <a:r>
              <a:rPr lang="en-US" altLang="en-US" sz="2100" i="1" dirty="0" smtClean="0">
                <a:ea typeface="ＭＳ Ｐゴシック" pitchFamily="34" charset="-128"/>
              </a:rPr>
              <a:t>manages</a:t>
            </a:r>
            <a:r>
              <a:rPr lang="en-US" altLang="en-US" sz="2100" dirty="0" smtClean="0">
                <a:ea typeface="ＭＳ Ｐゴシック" pitchFamily="34" charset="-128"/>
              </a:rPr>
              <a:t> the Research DEPARTMENT.</a:t>
            </a:r>
          </a:p>
        </p:txBody>
      </p:sp>
    </p:spTree>
    <p:extLst>
      <p:ext uri="{BB962C8B-B14F-4D97-AF65-F5344CB8AC3E}">
        <p14:creationId xmlns:p14="http://schemas.microsoft.com/office/powerpoint/2010/main" val="3448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Relationships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In ER diagrams, we represent the </a:t>
            </a:r>
            <a:r>
              <a:rPr lang="en-US" altLang="en-US" sz="2400" i="1" dirty="0" smtClean="0">
                <a:ea typeface="ＭＳ Ｐゴシック" pitchFamily="34" charset="-128"/>
              </a:rPr>
              <a:t>relationship type </a:t>
            </a:r>
            <a:r>
              <a:rPr lang="en-US" altLang="en-US" sz="2400" dirty="0" smtClean="0">
                <a:ea typeface="ＭＳ Ｐゴシック" pitchFamily="34" charset="-128"/>
              </a:rPr>
              <a:t>as follows: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Diamond-shaped box is used to display a relationship type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Connected to the participating entity types via straight lines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Note that the relationship type is not shown with an arrow. The name should be typically be readable from left to right and top to bottom.</a:t>
            </a:r>
          </a:p>
        </p:txBody>
      </p:sp>
    </p:spTree>
    <p:extLst>
      <p:ext uri="{BB962C8B-B14F-4D97-AF65-F5344CB8AC3E}">
        <p14:creationId xmlns:p14="http://schemas.microsoft.com/office/powerpoint/2010/main" val="41911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Refining the COMPANY database schema by introducing relationships</a:t>
            </a:r>
          </a:p>
        </p:txBody>
      </p:sp>
      <p:sp>
        <p:nvSpPr>
          <p:cNvPr id="573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By examining the requirements, six relationship types are identified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All are </a:t>
            </a:r>
            <a:r>
              <a:rPr lang="en-US" altLang="en-US" sz="2400" i="1" smtClean="0">
                <a:ea typeface="ＭＳ Ｐゴシック" pitchFamily="34" charset="-128"/>
              </a:rPr>
              <a:t>binary</a:t>
            </a:r>
            <a:r>
              <a:rPr lang="en-US" altLang="en-US" sz="2400" smtClean="0">
                <a:ea typeface="ＭＳ Ｐゴシック" pitchFamily="34" charset="-128"/>
              </a:rPr>
              <a:t> relationships( degree 2)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Listed below with their participating entity types: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WORKS_FOR (between EMPLOYEE, DEPARTMENT)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MANAGES (also between EMPLOYEE, DEPARTMENT)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CONTROLS (between DEPARTMENT, PROJECT)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WORKS_ON (between EMPLOYEE, PROJECT)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SUPERVISION (between EMPLOYEE (as subordinate), EMPLOYEE (as supervisor))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DEPENDENTS_OF (between EMPLOYEE, DEPENDENT)</a:t>
            </a:r>
          </a:p>
          <a:p>
            <a:pPr lvl="1" eaLnBrk="1" hangingPunct="1"/>
            <a:endParaRPr lang="en-US" altLang="en-US" sz="22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2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15900"/>
            <a:ext cx="7940675" cy="76835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ER DIAGRAM – Relationship Types are:</a:t>
            </a:r>
            <a:br>
              <a:rPr lang="en-US" altLang="en-US" sz="3200" smtClean="0">
                <a:ea typeface="ＭＳ Ｐゴシック" pitchFamily="34" charset="-128"/>
              </a:rPr>
            </a:br>
            <a:r>
              <a:rPr lang="en-US" altLang="en-US" sz="1400" b="1" smtClean="0">
                <a:ea typeface="ＭＳ Ｐゴシック" pitchFamily="34" charset="-128"/>
              </a:rPr>
              <a:t>WORKS_FOR, MANAGES, WORKS_ON, CONTROLS, SUPERVISION, DEPENDENTS_OF</a:t>
            </a:r>
          </a:p>
        </p:txBody>
      </p:sp>
      <p:pic>
        <p:nvPicPr>
          <p:cNvPr id="58371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5275"/>
            <a:ext cx="51816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Discussion on Relationship Types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 the refined design, some attributes from the initial entity types are refined into relationships: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Manager of DEPARTMENT -&gt; MANAGES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Works_on of EMPLOYEE -&gt; WORKS_ON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Department of EMPLOYEE -&gt; WORKS_FOR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etc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 general, more than one relationship type can exist between the same participating entity types 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MANAGES and WORKS_FOR are distinct relationship types between EMPLOYEE and DEPARTMENT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Different meanings and different relationship instances.</a:t>
            </a:r>
          </a:p>
        </p:txBody>
      </p:sp>
    </p:spTree>
    <p:extLst>
      <p:ext uri="{BB962C8B-B14F-4D97-AF65-F5344CB8AC3E}">
        <p14:creationId xmlns:p14="http://schemas.microsoft.com/office/powerpoint/2010/main" val="15514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Constraints on Relationships</a:t>
            </a:r>
          </a:p>
        </p:txBody>
      </p:sp>
      <p:sp>
        <p:nvSpPr>
          <p:cNvPr id="62467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Constraints on Relationship Types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(Also known as ratio constraints)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Cardinality Ratio (specifies </a:t>
            </a:r>
            <a:r>
              <a:rPr lang="en-US" altLang="en-US" sz="2200" i="1" smtClean="0">
                <a:ea typeface="ＭＳ Ｐゴシック" pitchFamily="34" charset="-128"/>
              </a:rPr>
              <a:t>maximum</a:t>
            </a:r>
            <a:r>
              <a:rPr lang="en-US" altLang="en-US" sz="2200" smtClean="0">
                <a:ea typeface="ＭＳ Ｐゴシック" pitchFamily="34" charset="-128"/>
              </a:rPr>
              <a:t> participation) 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One-to-one (1:1)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One-to-many (1:N) or Many-to-one (N:1)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Many-to-many (M:N)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Existence Dependency Constraint (specifies </a:t>
            </a:r>
            <a:r>
              <a:rPr lang="en-US" altLang="en-US" sz="2200" i="1" smtClean="0">
                <a:ea typeface="ＭＳ Ｐゴシック" pitchFamily="34" charset="-128"/>
              </a:rPr>
              <a:t>minimum</a:t>
            </a:r>
            <a:r>
              <a:rPr lang="en-US" altLang="en-US" sz="2200" smtClean="0">
                <a:ea typeface="ＭＳ Ｐゴシック" pitchFamily="34" charset="-128"/>
              </a:rPr>
              <a:t> participation) (also called participation constraint)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zero (optional participation, not existence-dependent)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one or more (mandatory participation, existence-dependent)</a:t>
            </a:r>
          </a:p>
        </p:txBody>
      </p:sp>
    </p:spTree>
    <p:extLst>
      <p:ext uri="{BB962C8B-B14F-4D97-AF65-F5344CB8AC3E}">
        <p14:creationId xmlns:p14="http://schemas.microsoft.com/office/powerpoint/2010/main" val="8558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9"/>
          <p:cNvSpPr>
            <a:spLocks noGrp="1" noChangeArrowheads="1"/>
          </p:cNvSpPr>
          <p:nvPr>
            <p:ph type="title"/>
          </p:nvPr>
        </p:nvSpPr>
        <p:spPr>
          <a:xfrm>
            <a:off x="228600" y="325438"/>
            <a:ext cx="8418513" cy="533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Many-to-one (N:1) Relationship</a:t>
            </a:r>
          </a:p>
        </p:txBody>
      </p:sp>
      <p:pic>
        <p:nvPicPr>
          <p:cNvPr id="64515" name="Picture 1054" descr="fig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2275"/>
            <a:ext cx="77724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44"/>
          <p:cNvSpPr>
            <a:spLocks noGrp="1" noChangeArrowheads="1"/>
          </p:cNvSpPr>
          <p:nvPr>
            <p:ph type="title"/>
          </p:nvPr>
        </p:nvSpPr>
        <p:spPr>
          <a:xfrm>
            <a:off x="296863" y="85725"/>
            <a:ext cx="84963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Many-to-many (M:N) Relationship</a:t>
            </a:r>
          </a:p>
        </p:txBody>
      </p:sp>
      <p:pic>
        <p:nvPicPr>
          <p:cNvPr id="66563" name="Picture 1062" descr="fig0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818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Recursive Relationship Type</a:t>
            </a:r>
          </a:p>
        </p:txBody>
      </p:sp>
      <p:sp>
        <p:nvSpPr>
          <p:cNvPr id="6861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A relationship type between the same participating entity type in </a:t>
            </a:r>
            <a:r>
              <a:rPr lang="en-US" altLang="en-US" sz="2400" b="1" dirty="0" smtClean="0">
                <a:ea typeface="ＭＳ Ｐゴシック" pitchFamily="34" charset="-128"/>
              </a:rPr>
              <a:t>distinct roles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Also called a</a:t>
            </a:r>
            <a:r>
              <a:rPr lang="en-US" altLang="en-US" sz="2400" b="1" dirty="0" smtClean="0">
                <a:ea typeface="ＭＳ Ｐゴシック" pitchFamily="34" charset="-128"/>
              </a:rPr>
              <a:t> self-referencing </a:t>
            </a:r>
            <a:r>
              <a:rPr lang="en-US" altLang="en-US" sz="2400" dirty="0" smtClean="0">
                <a:ea typeface="ＭＳ Ｐゴシック" pitchFamily="34" charset="-128"/>
              </a:rPr>
              <a:t>relationship type.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Example: the SUPERVISION relationship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EMPLOYEE participates twice in two distinct roles: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supervisor (or boss) role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supervisee (or subordinate) role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Each relationship instance relates two distinct EMPLOYEE entities: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One employee in </a:t>
            </a:r>
            <a:r>
              <a:rPr lang="en-US" altLang="en-US" sz="2200" i="1" dirty="0" smtClean="0">
                <a:ea typeface="ＭＳ Ｐゴシック" pitchFamily="34" charset="-128"/>
              </a:rPr>
              <a:t>supervisor</a:t>
            </a:r>
            <a:r>
              <a:rPr lang="en-US" altLang="en-US" sz="2200" dirty="0" smtClean="0">
                <a:ea typeface="ＭＳ Ｐゴシック" pitchFamily="34" charset="-128"/>
              </a:rPr>
              <a:t> role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One employee in </a:t>
            </a:r>
            <a:r>
              <a:rPr lang="en-US" altLang="en-US" sz="2200" i="1" dirty="0" smtClean="0">
                <a:ea typeface="ＭＳ Ｐゴシック" pitchFamily="34" charset="-128"/>
              </a:rPr>
              <a:t>supervisee</a:t>
            </a:r>
            <a:r>
              <a:rPr lang="en-US" altLang="en-US" sz="2200" dirty="0" smtClean="0">
                <a:ea typeface="ＭＳ Ｐゴシック" pitchFamily="34" charset="-128"/>
              </a:rPr>
              <a:t> role</a:t>
            </a:r>
          </a:p>
        </p:txBody>
      </p:sp>
    </p:spTree>
    <p:extLst>
      <p:ext uri="{BB962C8B-B14F-4D97-AF65-F5344CB8AC3E}">
        <p14:creationId xmlns:p14="http://schemas.microsoft.com/office/powerpoint/2010/main" val="41859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Displaying a recursive relationship</a:t>
            </a:r>
          </a:p>
        </p:txBody>
      </p:sp>
      <p:sp>
        <p:nvSpPr>
          <p:cNvPr id="70659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ea typeface="ＭＳ Ｐゴシック" pitchFamily="34" charset="-128"/>
              </a:rPr>
              <a:t>In a recursive relationship type.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Both participations are same entity type in different roles.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For example, SUPERVISION relationships between EMPLOYEE (in role of supervisor or boss) and (another) EMPLOYEE (in role of subordinate or worker).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ea typeface="ＭＳ Ｐゴシック" pitchFamily="34" charset="-128"/>
              </a:rPr>
              <a:t>In ER diagram, need to display role names to distinguish participations.</a:t>
            </a:r>
          </a:p>
        </p:txBody>
      </p:sp>
    </p:spTree>
    <p:extLst>
      <p:ext uri="{BB962C8B-B14F-4D97-AF65-F5344CB8AC3E}">
        <p14:creationId xmlns:p14="http://schemas.microsoft.com/office/powerpoint/2010/main" val="5085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Overview of Database Design Process</a:t>
            </a:r>
          </a:p>
        </p:txBody>
      </p:sp>
      <p:pic>
        <p:nvPicPr>
          <p:cNvPr id="22531" name="Picture 4" descr="fig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7208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15900"/>
            <a:ext cx="7940675" cy="768350"/>
          </a:xfrm>
          <a:noFill/>
        </p:spPr>
        <p:txBody>
          <a:bodyPr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ea typeface="ＭＳ Ｐゴシック" pitchFamily="34" charset="-128"/>
              </a:rPr>
              <a:t>Recursive Relationship Type is: </a:t>
            </a:r>
            <a:r>
              <a:rPr lang="en-US" altLang="en-US" sz="2400" b="1" smtClean="0">
                <a:ea typeface="ＭＳ Ｐゴシック" pitchFamily="34" charset="-128"/>
              </a:rPr>
              <a:t>SUPERVISION</a:t>
            </a:r>
            <a:br>
              <a:rPr lang="en-US" altLang="en-US" sz="2400" b="1" smtClean="0">
                <a:ea typeface="ＭＳ Ｐゴシック" pitchFamily="34" charset="-128"/>
              </a:rPr>
            </a:br>
            <a:r>
              <a:rPr lang="en-US" altLang="en-US" sz="2800" b="1" smtClean="0">
                <a:ea typeface="ＭＳ Ｐゴシック" pitchFamily="34" charset="-128"/>
              </a:rPr>
              <a:t>(participation role names are shown)</a:t>
            </a:r>
            <a:endParaRPr lang="en-US" altLang="en-US" sz="2400" b="1" smtClean="0">
              <a:ea typeface="ＭＳ Ｐゴシック" pitchFamily="34" charset="-128"/>
            </a:endParaRPr>
          </a:p>
        </p:txBody>
      </p:sp>
      <p:pic>
        <p:nvPicPr>
          <p:cNvPr id="74755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1562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Weak Entity Types</a:t>
            </a:r>
          </a:p>
        </p:txBody>
      </p:sp>
      <p:sp>
        <p:nvSpPr>
          <p:cNvPr id="7680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An entity that does not have a key attribute and that is identification-dependent on another entity type.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A weak entity must participate in an identifying relationship type with an owner or identifying entity type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Entities are identified by the combination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A partial key of the weak entity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The particular entity they are related to in the identifying relationship  type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ea typeface="ＭＳ Ｐゴシック" pitchFamily="34" charset="-128"/>
              </a:rPr>
              <a:t>Example: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A DEPENDENT entity is identified by the dependent’s first name, </a:t>
            </a:r>
            <a:r>
              <a:rPr lang="en-US" altLang="en-US" sz="2000" i="1" smtClean="0">
                <a:ea typeface="ＭＳ Ｐゴシック" pitchFamily="34" charset="-128"/>
              </a:rPr>
              <a:t>and</a:t>
            </a:r>
            <a:r>
              <a:rPr lang="en-US" altLang="en-US" sz="2000" smtClean="0">
                <a:ea typeface="ＭＳ Ｐゴシック" pitchFamily="34" charset="-128"/>
              </a:rPr>
              <a:t> the specific EMPLOYEE with whom the dependent is related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Name of DEPENDENT is the </a:t>
            </a:r>
            <a:r>
              <a:rPr lang="en-US" altLang="en-US" sz="2000" i="1" smtClean="0">
                <a:ea typeface="ＭＳ Ｐゴシック" pitchFamily="34" charset="-128"/>
              </a:rPr>
              <a:t>partial key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DEPENDENT is a </a:t>
            </a:r>
            <a:r>
              <a:rPr lang="en-US" altLang="en-US" sz="2000" i="1" smtClean="0">
                <a:ea typeface="ＭＳ Ｐゴシック" pitchFamily="34" charset="-128"/>
              </a:rPr>
              <a:t>weak entity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EMPLOYEE is its identifying entity type via the identifying relationship type DEPENDENT_OF</a:t>
            </a:r>
          </a:p>
        </p:txBody>
      </p:sp>
    </p:spTree>
    <p:extLst>
      <p:ext uri="{BB962C8B-B14F-4D97-AF65-F5344CB8AC3E}">
        <p14:creationId xmlns:p14="http://schemas.microsoft.com/office/powerpoint/2010/main" val="37250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Attributes of Relationship types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 relationship type can have attributes: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For example, HoursPerWeek of WORKS_ON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Its value for each relationship instance describes the number of hours per week that an EMPLOYEE works on a PROJECT.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 value of HoursPerWeek depends on a particular (employee, project) combination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Most relationship attributes are used with M:N relationships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In 1:N relationships, they can be transferred to the entity type on the N-side of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1833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 Attribute of a Relationship Type: 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Hours of WORKS_ON</a:t>
            </a:r>
          </a:p>
        </p:txBody>
      </p:sp>
      <p:pic>
        <p:nvPicPr>
          <p:cNvPr id="80899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9563"/>
            <a:ext cx="50800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3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Notation for Constraints on Relationships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Cardinality ratio (of a binary relationship): 1:1, 1:N, N:1, or M:N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Shown by placing appropriate numbers on the relationship edges.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Participation constraint (on each participating entity type): total (called existence dependency) or partial.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Total shown by double line, partial by single line.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NOTE: These are easy to specify for Binary Relationship Types.</a:t>
            </a:r>
          </a:p>
        </p:txBody>
      </p:sp>
    </p:spTree>
    <p:extLst>
      <p:ext uri="{BB962C8B-B14F-4D97-AF65-F5344CB8AC3E}">
        <p14:creationId xmlns:p14="http://schemas.microsoft.com/office/powerpoint/2010/main" val="31641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Alternative (min, max) notation for relationship structural constraints: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ea typeface="ＭＳ Ｐゴシック" pitchFamily="34" charset="-128"/>
              </a:rPr>
              <a:t>Specified on each participation of an entity type E in a relationship type 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ea typeface="ＭＳ Ｐゴシック" pitchFamily="34" charset="-128"/>
              </a:rPr>
              <a:t>Specifies that each entity e in E participates in at least </a:t>
            </a:r>
            <a:r>
              <a:rPr lang="en-US" altLang="en-US" sz="2000" i="1" smtClean="0">
                <a:ea typeface="ＭＳ Ｐゴシック" pitchFamily="34" charset="-128"/>
              </a:rPr>
              <a:t>min</a:t>
            </a:r>
            <a:r>
              <a:rPr lang="en-US" altLang="en-US" sz="2000" smtClean="0">
                <a:ea typeface="ＭＳ Ｐゴシック" pitchFamily="34" charset="-128"/>
              </a:rPr>
              <a:t> and at most </a:t>
            </a:r>
            <a:r>
              <a:rPr lang="en-US" altLang="en-US" sz="2000" i="1" smtClean="0">
                <a:ea typeface="ＭＳ Ｐゴシック" pitchFamily="34" charset="-128"/>
              </a:rPr>
              <a:t>max</a:t>
            </a:r>
            <a:r>
              <a:rPr lang="en-US" altLang="en-US" sz="2000" smtClean="0">
                <a:ea typeface="ＭＳ Ｐゴシック" pitchFamily="34" charset="-128"/>
              </a:rPr>
              <a:t> relationship instances in 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ea typeface="ＭＳ Ｐゴシック" pitchFamily="34" charset="-128"/>
              </a:rPr>
              <a:t>Default(no constraint): min</a:t>
            </a:r>
            <a:r>
              <a:rPr lang="en-US" altLang="en-US" sz="2000" smtClean="0">
                <a:ea typeface="ＭＳ Ｐゴシック" pitchFamily="34" charset="-128"/>
                <a:sym typeface="Symbol" pitchFamily="18" charset="2"/>
              </a:rPr>
              <a:t>=0, max=n (signifying no limit)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ea typeface="ＭＳ Ｐゴシック" pitchFamily="34" charset="-128"/>
                <a:sym typeface="Symbol" pitchFamily="18" charset="2"/>
              </a:rPr>
              <a:t>Must have minmax, min0, max 1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ea typeface="ＭＳ Ｐゴシック" pitchFamily="34" charset="-128"/>
                <a:sym typeface="Symbol" pitchFamily="18" charset="2"/>
              </a:rPr>
              <a:t>Derived from the knowledge of mini-world constraints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ea typeface="ＭＳ Ｐゴシック" pitchFamily="34" charset="-128"/>
                <a:sym typeface="Symbol" pitchFamily="18" charset="2"/>
              </a:rPr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ea typeface="ＭＳ Ｐゴシック" pitchFamily="34" charset="-128"/>
                <a:sym typeface="Symbol" pitchFamily="18" charset="2"/>
              </a:rPr>
              <a:t>A department has exactly one manager and an employee can manage at most one department.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itchFamily="34" charset="-128"/>
                <a:sym typeface="Symbol" pitchFamily="18" charset="2"/>
              </a:rPr>
              <a:t>Specify (0,1) for participation of EMPLOYEE in MANAGES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itchFamily="34" charset="-128"/>
                <a:sym typeface="Symbol" pitchFamily="18" charset="2"/>
              </a:rPr>
              <a:t>Specify (1,1) for participation of DEPARTMENT in MANAGES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ea typeface="ＭＳ Ｐゴシック" pitchFamily="34" charset="-128"/>
                <a:sym typeface="Symbol" pitchFamily="18" charset="2"/>
              </a:rPr>
              <a:t>An employee can work for exactly one department but a department can have any number of employees.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itchFamily="34" charset="-128"/>
                <a:sym typeface="Symbol" pitchFamily="18" charset="2"/>
              </a:rPr>
              <a:t>Specify (1,1) for participation of EMPLOYEE in WORKS_FOR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itchFamily="34" charset="-128"/>
                <a:sym typeface="Symbol" pitchFamily="18" charset="2"/>
              </a:rPr>
              <a:t>Specify (0,n) for participation of DEPARTMENT in WORKS_FOR</a:t>
            </a:r>
          </a:p>
        </p:txBody>
      </p:sp>
    </p:spTree>
    <p:extLst>
      <p:ext uri="{BB962C8B-B14F-4D97-AF65-F5344CB8AC3E}">
        <p14:creationId xmlns:p14="http://schemas.microsoft.com/office/powerpoint/2010/main" val="25967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(min,max) notation for relationship constraints</a:t>
            </a:r>
          </a:p>
        </p:txBody>
      </p:sp>
      <p:pic>
        <p:nvPicPr>
          <p:cNvPr id="87043" name="Picture 27" descr="Slide3-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209800"/>
            <a:ext cx="77739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28" descr="Pink tissue paper"/>
          <p:cNvSpPr txBox="1">
            <a:spLocks noChangeArrowheads="1"/>
          </p:cNvSpPr>
          <p:nvPr/>
        </p:nvSpPr>
        <p:spPr bwMode="auto">
          <a:xfrm>
            <a:off x="1295400" y="5410200"/>
            <a:ext cx="647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Read the min,max numbers next to the entity type and looking </a:t>
            </a:r>
            <a:r>
              <a:rPr lang="en-US" altLang="en-US" b="1"/>
              <a:t>away from </a:t>
            </a:r>
            <a:r>
              <a:rPr lang="en-US" altLang="en-US"/>
              <a:t>the entity type</a:t>
            </a:r>
          </a:p>
        </p:txBody>
      </p:sp>
    </p:spTree>
    <p:extLst>
      <p:ext uri="{BB962C8B-B14F-4D97-AF65-F5344CB8AC3E}">
        <p14:creationId xmlns:p14="http://schemas.microsoft.com/office/powerpoint/2010/main" val="17246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8429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COMPANY ER Schema Diagram using (min, max) notation</a:t>
            </a:r>
          </a:p>
        </p:txBody>
      </p:sp>
      <p:pic>
        <p:nvPicPr>
          <p:cNvPr id="89091" name="Picture 4" descr="fig0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600200"/>
            <a:ext cx="4586287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4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Alternative diagrammatic notation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ER diagrams is one popular example for displaying database schemas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Many other notations exist in the literature and in various database design and modeling tools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UML class diagrams is representative of another way of displaying ER concepts that is used in several commercial design tools</a:t>
            </a:r>
          </a:p>
        </p:txBody>
      </p:sp>
    </p:spTree>
    <p:extLst>
      <p:ext uri="{BB962C8B-B14F-4D97-AF65-F5344CB8AC3E}">
        <p14:creationId xmlns:p14="http://schemas.microsoft.com/office/powerpoint/2010/main" val="11878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Summary of notation for ER diagrams</a:t>
            </a:r>
          </a:p>
        </p:txBody>
      </p:sp>
      <p:pic>
        <p:nvPicPr>
          <p:cNvPr id="92163" name="Picture 4" descr="fig03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600200"/>
            <a:ext cx="37544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 COMPANY Database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We need to create a database schema design based on the following (simplified) </a:t>
            </a:r>
            <a:r>
              <a:rPr lang="en-US" altLang="en-US" b="1" smtClean="0">
                <a:ea typeface="ＭＳ Ｐゴシック" pitchFamily="34" charset="-128"/>
              </a:rPr>
              <a:t>requirements</a:t>
            </a:r>
            <a:r>
              <a:rPr lang="en-US" altLang="en-US" smtClean="0">
                <a:ea typeface="ＭＳ Ｐゴシック" pitchFamily="34" charset="-128"/>
              </a:rPr>
              <a:t> of the COMPANY Database: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The company is organized into DEPARTMENTs. Each department has a name, number and an employee who </a:t>
            </a:r>
            <a:r>
              <a:rPr lang="en-US" altLang="en-US" i="1" smtClean="0">
                <a:ea typeface="ＭＳ Ｐゴシック" pitchFamily="34" charset="-128"/>
              </a:rPr>
              <a:t>manages</a:t>
            </a:r>
            <a:r>
              <a:rPr lang="en-US" altLang="en-US" smtClean="0">
                <a:ea typeface="ＭＳ Ｐゴシック" pitchFamily="34" charset="-128"/>
              </a:rPr>
              <a:t> the department. We keep track of the start date of the department manager. A department may have several locations.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Each department </a:t>
            </a:r>
            <a:r>
              <a:rPr lang="en-US" altLang="en-US" i="1" smtClean="0">
                <a:ea typeface="ＭＳ Ｐゴシック" pitchFamily="34" charset="-128"/>
              </a:rPr>
              <a:t>controls</a:t>
            </a:r>
            <a:r>
              <a:rPr lang="en-US" altLang="en-US" smtClean="0">
                <a:ea typeface="ＭＳ Ｐゴシック" pitchFamily="34" charset="-128"/>
              </a:rPr>
              <a:t> a number of PROJECTs. Each project has a unique name, unique number and is located at a single location.</a:t>
            </a:r>
          </a:p>
        </p:txBody>
      </p:sp>
    </p:spTree>
    <p:extLst>
      <p:ext uri="{BB962C8B-B14F-4D97-AF65-F5344CB8AC3E}">
        <p14:creationId xmlns:p14="http://schemas.microsoft.com/office/powerpoint/2010/main" val="20191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UML class diagrams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Represent classes (similar to entity types) as large rounded boxes with three sections: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Top section includes entity type (class) name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Second section includes attributes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Third section includes class operations (operations are not in basic ER model)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Relationships (called associations) represented as lines connecting the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Other UML terminology also differs from ER terminology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Used in database design and object-oriented software design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UML has many other types of diagrams for software design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2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UML class diagrams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Represent classes (similar to entity types) as large rounded boxes with three sections: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Top section includes entity type (class) name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Second section includes attributes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Third section includes class operations (operations are not in basic ER model)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Relationships (called associations) represented as lines connecting the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Other UML terminology also differs from ER terminology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Used in database design and object-oriented software design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UML has many other types of diagrams for software design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4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UML class diagram for COMPANY database schema</a:t>
            </a:r>
          </a:p>
        </p:txBody>
      </p:sp>
      <p:pic>
        <p:nvPicPr>
          <p:cNvPr id="94211" name="Picture 4" descr="fig03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600200"/>
            <a:ext cx="68548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5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Other alternative diagrammatic notations</a:t>
            </a:r>
          </a:p>
        </p:txBody>
      </p:sp>
      <p:pic>
        <p:nvPicPr>
          <p:cNvPr id="95235" name="Picture 4" descr="figA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524000"/>
            <a:ext cx="40417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Relationships of Higher Degree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Relationship types of degree 2 are called binary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Relationship types of degree 3 are called ternary and of degree n are called n-ary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 general, an n-ary relationship is not equivalent to n binary relationships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Constraints are harder to specify for higher-degree relationships (n &gt; 2) than for binary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010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Discussion of n-ary relationships (n &gt; 2)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In general, 3 binary relationships can represent different information than a single ternary relationship (see Figure next slide)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If needed, the binary and n-</a:t>
            </a:r>
            <a:r>
              <a:rPr lang="en-US" altLang="en-US" sz="2400" dirty="0" err="1" smtClean="0">
                <a:ea typeface="ＭＳ Ｐゴシック" pitchFamily="34" charset="-128"/>
              </a:rPr>
              <a:t>ary</a:t>
            </a:r>
            <a:r>
              <a:rPr lang="en-US" altLang="en-US" sz="2400" dirty="0" smtClean="0">
                <a:ea typeface="ＭＳ Ｐゴシック" pitchFamily="34" charset="-128"/>
              </a:rPr>
              <a:t> relationships can all be included in the schema design (see Figure 3.17a and b, where all relationships convey different meanings)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In some cases, a ternary relationship can be represented as a weak entity if the data model allows a weak entity type to have multiple identifying relationships (and hence multiple owner entity types) (see Figure 3.17c)</a:t>
            </a:r>
          </a:p>
        </p:txBody>
      </p:sp>
    </p:spTree>
    <p:extLst>
      <p:ext uri="{BB962C8B-B14F-4D97-AF65-F5344CB8AC3E}">
        <p14:creationId xmlns:p14="http://schemas.microsoft.com/office/powerpoint/2010/main" val="5653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 of a ternary relationship</a:t>
            </a:r>
          </a:p>
        </p:txBody>
      </p:sp>
      <p:pic>
        <p:nvPicPr>
          <p:cNvPr id="99331" name="Picture 1029" descr="fig03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957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Discussion of n-ary relationships (n &gt; 2)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If a particular binary relationship can be derived from a higher-degree relationship at all times, then it is redundant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For example, the TAUGHT_DURING binary relationship can be derived from the ternary relationship OFFERS (based on the meaning of the relationships)</a:t>
            </a:r>
          </a:p>
        </p:txBody>
      </p:sp>
      <p:pic>
        <p:nvPicPr>
          <p:cNvPr id="4" name="Picture 1029" descr="fig03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47" y="3970413"/>
            <a:ext cx="4721754" cy="22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Displaying constraints on higher-degree relationships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The (min, max) constraints can be displayed on the edges – however, they do not fully describe the constraints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Displaying a 1, M, or N indicates additional constraints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An M or N indicates no constraint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A 1 indicates that an entity can participate in at most one relationship instance </a:t>
            </a:r>
            <a:r>
              <a:rPr lang="en-US" altLang="en-US" sz="2200" i="1" smtClean="0">
                <a:ea typeface="ＭＳ Ｐゴシック" pitchFamily="34" charset="-128"/>
              </a:rPr>
              <a:t>that has a particular combination of the other participating entities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 general, both (min, max) and 1, M, or N are needed to describe fully the constraints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Overall, the constraint specification is difficult and possibly ambiguous when we consider relationships of a degree higher than two.</a:t>
            </a:r>
          </a:p>
        </p:txBody>
      </p:sp>
    </p:spTree>
    <p:extLst>
      <p:ext uri="{BB962C8B-B14F-4D97-AF65-F5344CB8AC3E}">
        <p14:creationId xmlns:p14="http://schemas.microsoft.com/office/powerpoint/2010/main" val="36559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914400" y="396875"/>
            <a:ext cx="7288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Some of the Automated Database Design Tools </a:t>
            </a:r>
            <a:r>
              <a:rPr lang="en-US" altLang="en-US" sz="2000">
                <a:solidFill>
                  <a:srgbClr val="800000"/>
                </a:solidFill>
              </a:rPr>
              <a:t>(Note: Not all may be on the market now)</a:t>
            </a:r>
          </a:p>
        </p:txBody>
      </p:sp>
      <p:graphicFrame>
        <p:nvGraphicFramePr>
          <p:cNvPr id="884809" name="Group 73"/>
          <p:cNvGraphicFramePr>
            <a:graphicFrameLocks noGrp="1"/>
          </p:cNvGraphicFramePr>
          <p:nvPr/>
        </p:nvGraphicFramePr>
        <p:xfrm>
          <a:off x="228600" y="1447800"/>
          <a:ext cx="8664575" cy="5045090"/>
        </p:xfrm>
        <a:graphic>
          <a:graphicData uri="http://schemas.openxmlformats.org/drawingml/2006/table">
            <a:tbl>
              <a:tblPr/>
              <a:tblGrid>
                <a:gridCol w="1446213"/>
                <a:gridCol w="2713037"/>
                <a:gridCol w="4505325"/>
              </a:tblGrid>
              <a:tr h="33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COMPANY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TOOL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FUNCTIONALITY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Embarcadero Technologies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ER Studio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Database Modeling in ER and IDEF1X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DB Artisan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Database administration, space and security management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Oracle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Developer 2000/Designer 2000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Database modeling, application development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Popkin Software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System Architect 2001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 modeling, object modeling, process modeling, structured analysis/design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Platinum (Computer Associates)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Enterprise Modeling Suite: Erwin, BPWin, Paradigm Plus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Data, process, and business component modeling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Persistence Inc.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Pwertier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Mapping from O-O to relational model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Rational (IBM)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Rational Rose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UML Modeling &amp; application generation in C++/JAVA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Resolution Ltd.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Xcase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Conceptual modeling up to code maintenance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Sybase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Enterprise Application Suite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 modeling, business logic modeling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Visio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Visio Enterprise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 modeling, design/reengineering Visual Basic/C++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 COMPANY Database (Continued)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562100"/>
            <a:ext cx="8512175" cy="4838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The database will store each EMPLOYEE’s social security number, address, salary, sex, and birthdate.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Each employee </a:t>
            </a:r>
            <a:r>
              <a:rPr lang="en-US" altLang="en-US" i="1" smtClean="0">
                <a:ea typeface="ＭＳ Ｐゴシック" pitchFamily="34" charset="-128"/>
              </a:rPr>
              <a:t>works for</a:t>
            </a:r>
            <a:r>
              <a:rPr lang="en-US" altLang="en-US" smtClean="0">
                <a:ea typeface="ＭＳ Ｐゴシック" pitchFamily="34" charset="-128"/>
              </a:rPr>
              <a:t> one department but may </a:t>
            </a:r>
            <a:r>
              <a:rPr lang="en-US" altLang="en-US" i="1" smtClean="0">
                <a:ea typeface="ＭＳ Ｐゴシック" pitchFamily="34" charset="-128"/>
              </a:rPr>
              <a:t>work on</a:t>
            </a:r>
            <a:r>
              <a:rPr lang="en-US" altLang="en-US" smtClean="0">
                <a:ea typeface="ＭＳ Ｐゴシック" pitchFamily="34" charset="-128"/>
              </a:rPr>
              <a:t> several projects.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The DB will keep track of the number of hours per week that an employee currently works on each project.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It is required to keep track of the </a:t>
            </a:r>
            <a:r>
              <a:rPr lang="en-US" altLang="en-US" i="1" smtClean="0">
                <a:ea typeface="ＭＳ Ｐゴシック" pitchFamily="34" charset="-128"/>
              </a:rPr>
              <a:t>direct supervisor</a:t>
            </a:r>
            <a:r>
              <a:rPr lang="en-US" altLang="en-US" smtClean="0">
                <a:ea typeface="ＭＳ Ｐゴシック" pitchFamily="34" charset="-128"/>
              </a:rPr>
              <a:t> of each employee.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Each employee may </a:t>
            </a:r>
            <a:r>
              <a:rPr lang="en-US" altLang="en-US" i="1" smtClean="0">
                <a:ea typeface="ＭＳ Ｐゴシック" pitchFamily="34" charset="-128"/>
              </a:rPr>
              <a:t>have</a:t>
            </a:r>
            <a:r>
              <a:rPr lang="en-US" altLang="en-US" smtClean="0">
                <a:ea typeface="ＭＳ Ｐゴシック" pitchFamily="34" charset="-128"/>
              </a:rPr>
              <a:t> a number of DEPENDENTs.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For each dependent, the DB keeps a record of name, sex, birthdate, and relationship to the employee.</a:t>
            </a:r>
          </a:p>
        </p:txBody>
      </p:sp>
    </p:spTree>
    <p:extLst>
      <p:ext uri="{BB962C8B-B14F-4D97-AF65-F5344CB8AC3E}">
        <p14:creationId xmlns:p14="http://schemas.microsoft.com/office/powerpoint/2010/main" val="18900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Extended Entity-Relationship (EER) Model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entity relationship model in its original form did not support the specialization and generalization abstractions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Next lecture illustrates how the ER model can be extended with 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Type-subtype and set-subset relationships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Specialization/Generalization Hierarchies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Notation to display them in EER diagrams</a:t>
            </a:r>
          </a:p>
        </p:txBody>
      </p:sp>
    </p:spTree>
    <p:extLst>
      <p:ext uri="{BB962C8B-B14F-4D97-AF65-F5344CB8AC3E}">
        <p14:creationId xmlns:p14="http://schemas.microsoft.com/office/powerpoint/2010/main" val="42050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ER Model Concepts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Entities and Attributes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Entity is a basic concept for the ER model. Entities are specific things or objects in the mini-world that are represented in the database.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For example the EMPLOYEE John Smith, the Research DEPARTMENT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Attributes are properties used to describe an entity.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For example an EMPLOYEE entity may have the attributes Name, SSN, Address, Sex, </a:t>
            </a:r>
            <a:r>
              <a:rPr lang="en-US" altLang="en-US" sz="2000" dirty="0" err="1" smtClean="0">
                <a:ea typeface="ＭＳ Ｐゴシック" pitchFamily="34" charset="-128"/>
              </a:rPr>
              <a:t>BirthDate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A specific entity will have a value for each of its attributes.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For example a specific employee entity may have Name='John Smith', SSN='123456789', Address ='731, </a:t>
            </a:r>
            <a:r>
              <a:rPr lang="en-US" altLang="en-US" sz="2000" dirty="0" err="1" smtClean="0">
                <a:ea typeface="ＭＳ Ｐゴシック" pitchFamily="34" charset="-128"/>
              </a:rPr>
              <a:t>Fondren</a:t>
            </a:r>
            <a:r>
              <a:rPr lang="en-US" altLang="en-US" sz="2000" dirty="0" smtClean="0">
                <a:ea typeface="ＭＳ Ｐゴシック" pitchFamily="34" charset="-128"/>
              </a:rPr>
              <a:t>, Houston, TX', Sex='M', </a:t>
            </a:r>
            <a:r>
              <a:rPr lang="en-US" altLang="en-US" sz="2000" dirty="0" err="1" smtClean="0">
                <a:ea typeface="ＭＳ Ｐゴシック" pitchFamily="34" charset="-128"/>
              </a:rPr>
              <a:t>BirthDate</a:t>
            </a:r>
            <a:r>
              <a:rPr lang="en-US" altLang="en-US" sz="2000" dirty="0" smtClean="0">
                <a:ea typeface="ＭＳ Ｐゴシック" pitchFamily="34" charset="-128"/>
              </a:rPr>
              <a:t>='09-JAN-55‘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Each attribute has a </a:t>
            </a:r>
            <a:r>
              <a:rPr lang="en-US" altLang="en-US" sz="2200" i="1" dirty="0" smtClean="0">
                <a:ea typeface="ＭＳ Ｐゴシック" pitchFamily="34" charset="-128"/>
              </a:rPr>
              <a:t>value set</a:t>
            </a:r>
            <a:r>
              <a:rPr lang="en-US" altLang="en-US" sz="2200" dirty="0" smtClean="0">
                <a:ea typeface="ＭＳ Ｐゴシック" pitchFamily="34" charset="-128"/>
              </a:rPr>
              <a:t> (or data type) associated with it – e.g. integer, string, date, enumerated type, …</a:t>
            </a:r>
          </a:p>
        </p:txBody>
      </p:sp>
    </p:spTree>
    <p:extLst>
      <p:ext uri="{BB962C8B-B14F-4D97-AF65-F5344CB8AC3E}">
        <p14:creationId xmlns:p14="http://schemas.microsoft.com/office/powerpoint/2010/main" val="41534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Types of Attributes 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8650" y="1690690"/>
            <a:ext cx="7886700" cy="47609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Key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Simple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ea typeface="ＭＳ Ｐゴシック" pitchFamily="34" charset="-128"/>
              </a:rPr>
              <a:t>Each entity has a single atomic value for the attribute. For example, SSN or Sex.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Composite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ea typeface="ＭＳ Ｐゴシック" pitchFamily="34" charset="-128"/>
              </a:rPr>
              <a:t>The attribute may be composed of several components. For example: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Address(Apt#, House#, Street, City, State, </a:t>
            </a:r>
            <a:r>
              <a:rPr lang="en-US" altLang="en-US" sz="1900" dirty="0" err="1" smtClean="0">
                <a:ea typeface="ＭＳ Ｐゴシック" pitchFamily="34" charset="-128"/>
              </a:rPr>
              <a:t>ZipCode</a:t>
            </a:r>
            <a:r>
              <a:rPr lang="en-US" altLang="en-US" sz="1900" dirty="0" smtClean="0">
                <a:ea typeface="ＭＳ Ｐゴシック" pitchFamily="34" charset="-128"/>
              </a:rPr>
              <a:t>, Country), 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Name(</a:t>
            </a:r>
            <a:r>
              <a:rPr lang="en-US" altLang="en-US" sz="1900" dirty="0" err="1" smtClean="0">
                <a:ea typeface="ＭＳ Ｐゴシック" pitchFamily="34" charset="-128"/>
              </a:rPr>
              <a:t>FirstName</a:t>
            </a:r>
            <a:r>
              <a:rPr lang="en-US" altLang="en-US" sz="1900" dirty="0" smtClean="0">
                <a:ea typeface="ＭＳ Ｐゴシック" pitchFamily="34" charset="-128"/>
              </a:rPr>
              <a:t>, </a:t>
            </a:r>
            <a:r>
              <a:rPr lang="en-US" altLang="en-US" sz="1900" dirty="0" err="1" smtClean="0">
                <a:ea typeface="ＭＳ Ｐゴシック" pitchFamily="34" charset="-128"/>
              </a:rPr>
              <a:t>MiddleName</a:t>
            </a:r>
            <a:r>
              <a:rPr lang="en-US" altLang="en-US" sz="1900" dirty="0" smtClean="0">
                <a:ea typeface="ＭＳ Ｐゴシック" pitchFamily="34" charset="-128"/>
              </a:rPr>
              <a:t>, </a:t>
            </a:r>
            <a:r>
              <a:rPr lang="en-US" altLang="en-US" sz="1900" dirty="0" err="1" smtClean="0">
                <a:ea typeface="ＭＳ Ｐゴシック" pitchFamily="34" charset="-128"/>
              </a:rPr>
              <a:t>LastName</a:t>
            </a:r>
            <a:r>
              <a:rPr lang="en-US" altLang="en-US" sz="1900" dirty="0" smtClean="0">
                <a:ea typeface="ＭＳ Ｐゴシック" pitchFamily="34" charset="-128"/>
              </a:rPr>
              <a:t>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Composition may form a hierarchy where some components are themselves composite.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itchFamily="34" charset="-128"/>
              </a:rPr>
              <a:t>Multi-valued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>
                <a:ea typeface="ＭＳ Ｐゴシック" pitchFamily="34" charset="-128"/>
              </a:rPr>
              <a:t>An entity may have multiple values for that attribute. For example, Color of a CAR or </a:t>
            </a:r>
            <a:r>
              <a:rPr lang="en-US" altLang="en-US" sz="2100" dirty="0" err="1">
                <a:ea typeface="ＭＳ Ｐゴシック" pitchFamily="34" charset="-128"/>
              </a:rPr>
              <a:t>PreviousDegrees</a:t>
            </a:r>
            <a:r>
              <a:rPr lang="en-US" altLang="en-US" sz="2100" dirty="0">
                <a:ea typeface="ＭＳ Ｐゴシック" pitchFamily="34" charset="-128"/>
              </a:rPr>
              <a:t> of a STUDENT.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>
                <a:ea typeface="ＭＳ Ｐゴシック" pitchFamily="34" charset="-128"/>
              </a:rPr>
              <a:t>Denoted as {Color} or {</a:t>
            </a:r>
            <a:r>
              <a:rPr lang="en-US" altLang="en-US" sz="2000" dirty="0" err="1">
                <a:ea typeface="ＭＳ Ｐゴシック" pitchFamily="34" charset="-128"/>
              </a:rPr>
              <a:t>PreviousDegrees</a:t>
            </a:r>
            <a:r>
              <a:rPr lang="en-US" altLang="en-US" sz="2000" dirty="0" smtClean="0">
                <a:ea typeface="ＭＳ Ｐゴシック" pitchFamily="34" charset="-128"/>
              </a:rPr>
              <a:t>}.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Derived</a:t>
            </a:r>
          </a:p>
        </p:txBody>
      </p:sp>
    </p:spTree>
    <p:extLst>
      <p:ext uri="{BB962C8B-B14F-4D97-AF65-F5344CB8AC3E}">
        <p14:creationId xmlns:p14="http://schemas.microsoft.com/office/powerpoint/2010/main" val="11402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Types of Attributes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Simple attribute: contains a single value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Composite attribute: consists of several components (e.g., address)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258947"/>
            <a:ext cx="2929467" cy="151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28065"/>
            <a:ext cx="3462866" cy="204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Types of Attributes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Multivalued attribute: contains more than one value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Derived attribute: computed from other attributes (e.g., age can be computed from the date of birth and the current date)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66" y="2173288"/>
            <a:ext cx="3725333" cy="18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65" y="4733395"/>
            <a:ext cx="4106333" cy="1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4595</TotalTime>
  <Words>2743</Words>
  <Application>Microsoft Office PowerPoint</Application>
  <PresentationFormat>On-screen Show (4:3)</PresentationFormat>
  <Paragraphs>319</Paragraphs>
  <Slides>50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Conceptual Modeling</vt:lpstr>
      <vt:lpstr>Overview of Database Design Process</vt:lpstr>
      <vt:lpstr>Overview of Database Design Process</vt:lpstr>
      <vt:lpstr>Example COMPANY Database</vt:lpstr>
      <vt:lpstr>Example COMPANY Database (Continued)</vt:lpstr>
      <vt:lpstr>ER Model Concepts</vt:lpstr>
      <vt:lpstr>Types of Attributes </vt:lpstr>
      <vt:lpstr>Types of Attributes</vt:lpstr>
      <vt:lpstr>Types of Attributes</vt:lpstr>
      <vt:lpstr>Entity Types and Key Attributes</vt:lpstr>
      <vt:lpstr>Entity Types and Key Attributes</vt:lpstr>
      <vt:lpstr>Entity Set</vt:lpstr>
      <vt:lpstr>Displaying an Entity type</vt:lpstr>
      <vt:lpstr>NOTATION for ER diagrams</vt:lpstr>
      <vt:lpstr>Class Activity 2</vt:lpstr>
      <vt:lpstr>Entity Type CAR with two keys and a corresponding Entity Set</vt:lpstr>
      <vt:lpstr>Initial Conceptual Design of Entity Types for the COMPANY Database Schema</vt:lpstr>
      <vt:lpstr>Initial Design of Entity Types: EMPLOYEE, DEPARTMENT, PROJECT, DEPENDENT</vt:lpstr>
      <vt:lpstr>Refining the initial design by introducing relationships</vt:lpstr>
      <vt:lpstr>Relationships</vt:lpstr>
      <vt:lpstr>Relationships</vt:lpstr>
      <vt:lpstr>Refining the COMPANY database schema by introducing relationships</vt:lpstr>
      <vt:lpstr>ER DIAGRAM – Relationship Types are: WORKS_FOR, MANAGES, WORKS_ON, CONTROLS, SUPERVISION, DEPENDENTS_OF</vt:lpstr>
      <vt:lpstr>Discussion on Relationship Types</vt:lpstr>
      <vt:lpstr>Constraints on Relationships</vt:lpstr>
      <vt:lpstr>Many-to-one (N:1) Relationship</vt:lpstr>
      <vt:lpstr>Many-to-many (M:N) Relationship</vt:lpstr>
      <vt:lpstr>Recursive Relationship Type</vt:lpstr>
      <vt:lpstr>Displaying a recursive relationship</vt:lpstr>
      <vt:lpstr>Recursive Relationship Type is: SUPERVISION (participation role names are shown)</vt:lpstr>
      <vt:lpstr>Weak Entity Types</vt:lpstr>
      <vt:lpstr>Attributes of Relationship types</vt:lpstr>
      <vt:lpstr>Example Attribute of a Relationship Type:  Hours of WORKS_ON</vt:lpstr>
      <vt:lpstr>Notation for Constraints on Relationships</vt:lpstr>
      <vt:lpstr>Alternative (min, max) notation for relationship structural constraints:</vt:lpstr>
      <vt:lpstr>The (min,max) notation for relationship constraints</vt:lpstr>
      <vt:lpstr>COMPANY ER Schema Diagram using (min, max) notation</vt:lpstr>
      <vt:lpstr>Alternative diagrammatic notation</vt:lpstr>
      <vt:lpstr>Summary of notation for ER diagrams</vt:lpstr>
      <vt:lpstr>UML class diagrams</vt:lpstr>
      <vt:lpstr>UML class diagrams</vt:lpstr>
      <vt:lpstr>UML class diagram for COMPANY database schema</vt:lpstr>
      <vt:lpstr>Other alternative diagrammatic notations</vt:lpstr>
      <vt:lpstr>Relationships of Higher Degree</vt:lpstr>
      <vt:lpstr>Discussion of n-ary relationships (n &gt; 2)</vt:lpstr>
      <vt:lpstr>Example of a ternary relationship</vt:lpstr>
      <vt:lpstr>Discussion of n-ary relationships (n &gt; 2)</vt:lpstr>
      <vt:lpstr>Displaying constraints on higher-degree relationships</vt:lpstr>
      <vt:lpstr>PowerPoint Presentation</vt:lpstr>
      <vt:lpstr>Extended Entity-Relationship (EER)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139</cp:revision>
  <dcterms:created xsi:type="dcterms:W3CDTF">2009-12-29T10:39:27Z</dcterms:created>
  <dcterms:modified xsi:type="dcterms:W3CDTF">2018-01-11T01:01:16Z</dcterms:modified>
</cp:coreProperties>
</file>