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15" r:id="rId14"/>
    <p:sldId id="268" r:id="rId15"/>
    <p:sldId id="269" r:id="rId16"/>
    <p:sldId id="270" r:id="rId17"/>
    <p:sldId id="271" r:id="rId18"/>
    <p:sldId id="316" r:id="rId19"/>
    <p:sldId id="272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30" r:id="rId31"/>
    <p:sldId id="327" r:id="rId32"/>
    <p:sldId id="328" r:id="rId33"/>
    <p:sldId id="329" r:id="rId34"/>
    <p:sldId id="335" r:id="rId35"/>
    <p:sldId id="332" r:id="rId36"/>
    <p:sldId id="333" r:id="rId37"/>
    <p:sldId id="331" r:id="rId38"/>
    <p:sldId id="334" r:id="rId39"/>
    <p:sldId id="303" r:id="rId40"/>
    <p:sldId id="304" r:id="rId41"/>
    <p:sldId id="306" r:id="rId42"/>
    <p:sldId id="310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33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27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07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495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823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4588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4588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9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56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07136" y="4758266"/>
            <a:ext cx="8142341" cy="8636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XML: Extensible Markup Language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9164" y="5684838"/>
            <a:ext cx="4652963" cy="85972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48" y="186612"/>
            <a:ext cx="8360229" cy="3705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 for Nesting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532466"/>
            <a:ext cx="7962900" cy="5133975"/>
          </a:xfrm>
        </p:spPr>
        <p:txBody>
          <a:bodyPr/>
          <a:lstStyle/>
          <a:p>
            <a:r>
              <a:rPr lang="en-US" altLang="en-US" dirty="0"/>
              <a:t>Nesting of data is useful in data transfer</a:t>
            </a:r>
          </a:p>
          <a:p>
            <a:pPr lvl="1"/>
            <a:r>
              <a:rPr lang="en-US" altLang="en-US" dirty="0"/>
              <a:t>Example:  elements representing </a:t>
            </a:r>
            <a:r>
              <a:rPr lang="en-US" altLang="en-US" i="1" dirty="0" err="1"/>
              <a:t>customer_id</a:t>
            </a:r>
            <a:r>
              <a:rPr lang="en-US" altLang="en-US" i="1" dirty="0"/>
              <a:t>, </a:t>
            </a:r>
            <a:r>
              <a:rPr lang="en-US" altLang="en-US" i="1" dirty="0" err="1"/>
              <a:t>customer_name</a:t>
            </a:r>
            <a:r>
              <a:rPr lang="en-US" altLang="en-US" dirty="0"/>
              <a:t>, and address nested within an </a:t>
            </a:r>
            <a:r>
              <a:rPr lang="en-US" altLang="en-US" i="1" dirty="0"/>
              <a:t>order</a:t>
            </a:r>
            <a:r>
              <a:rPr lang="en-US" altLang="en-US" dirty="0"/>
              <a:t> element</a:t>
            </a:r>
          </a:p>
          <a:p>
            <a:r>
              <a:rPr lang="en-US" altLang="en-US" dirty="0"/>
              <a:t>Nesting is not supported, or discouraged, in relational databases</a:t>
            </a:r>
          </a:p>
          <a:p>
            <a:pPr lvl="1"/>
            <a:r>
              <a:rPr lang="en-US" altLang="en-US" dirty="0"/>
              <a:t>With multiple orders, customer name and address are stored redundantly</a:t>
            </a:r>
          </a:p>
          <a:p>
            <a:pPr lvl="1"/>
            <a:r>
              <a:rPr lang="en-US" altLang="en-US" dirty="0"/>
              <a:t>normalization replaces nested structures in each order by foreign key into table storing customer name and address information</a:t>
            </a:r>
          </a:p>
          <a:p>
            <a:r>
              <a:rPr lang="en-US" altLang="en-US" dirty="0" smtClean="0"/>
              <a:t>But </a:t>
            </a:r>
            <a:r>
              <a:rPr lang="en-US" altLang="en-US" dirty="0"/>
              <a:t>nesting is appropriate when transferring data</a:t>
            </a:r>
          </a:p>
          <a:p>
            <a:pPr lvl="1"/>
            <a:r>
              <a:rPr lang="en-US" altLang="en-US" dirty="0"/>
              <a:t>External application does not have direct access to data referenced by a foreign key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481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333" y="1566334"/>
            <a:ext cx="7886700" cy="4752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of text with sub-elements is legal in XML.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This account is seldom used any more.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&lt;account_number&gt; A-102&lt;/account_number&gt;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&lt;balance&gt;400 &lt;/balance&gt;</a:t>
            </a:r>
            <a:b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&lt;/account&gt;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document markup, but discouraged for data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2074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6466" y="541866"/>
            <a:ext cx="7886700" cy="979489"/>
          </a:xfrm>
        </p:spPr>
        <p:txBody>
          <a:bodyPr/>
          <a:lstStyle/>
          <a:p>
            <a:r>
              <a:rPr lang="en-US" altLang="en-US" dirty="0"/>
              <a:t>Attributes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6466" y="1665289"/>
            <a:ext cx="7924800" cy="50292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can have </a:t>
            </a: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acct-type = “checking”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&lt;account_number&gt; A-102 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&lt;balance&gt; 400 &lt;/balance&gt;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&lt;/account&gt;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are specified by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name=value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pairs inside the starting tag of an element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element may have several attributes, but each attribute name can only occur once</a:t>
            </a:r>
          </a:p>
          <a:p>
            <a:pPr lvl="2">
              <a:buFont typeface="Webding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&lt;account  acct-type = “checking”  monthly-fee=“5”&gt;</a:t>
            </a:r>
          </a:p>
        </p:txBody>
      </p:sp>
    </p:spTree>
    <p:extLst>
      <p:ext uri="{BB962C8B-B14F-4D97-AF65-F5344CB8AC3E}">
        <p14:creationId xmlns:p14="http://schemas.microsoft.com/office/powerpoint/2010/main" val="348285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6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Convert the following Tree structure to bookstore.xml</a:t>
            </a:r>
            <a:endParaRPr lang="en-US" altLang="en-US" b="1" dirty="0" smtClean="0"/>
          </a:p>
          <a:p>
            <a:pPr>
              <a:spcBef>
                <a:spcPct val="50000"/>
              </a:spcBef>
            </a:pPr>
            <a:endParaRPr lang="en-US" alt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4" y="2403943"/>
            <a:ext cx="5851543" cy="331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65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vs. Subelements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583" y="1630892"/>
            <a:ext cx="7886700" cy="4351338"/>
          </a:xfrm>
        </p:spPr>
        <p:txBody>
          <a:bodyPr/>
          <a:lstStyle/>
          <a:p>
            <a:r>
              <a:rPr lang="en-US" altLang="en-US" sz="2800" dirty="0"/>
              <a:t>Distinction between </a:t>
            </a:r>
            <a:r>
              <a:rPr lang="en-US" altLang="en-US" sz="2800" dirty="0" err="1"/>
              <a:t>subelement</a:t>
            </a:r>
            <a:r>
              <a:rPr lang="en-US" altLang="en-US" sz="2800" dirty="0"/>
              <a:t> and attribute</a:t>
            </a:r>
          </a:p>
          <a:p>
            <a:pPr lvl="1"/>
            <a:r>
              <a:rPr lang="en-US" altLang="en-US" sz="2000" dirty="0"/>
              <a:t>In the context of documents, attributes are part of markup, while </a:t>
            </a:r>
            <a:r>
              <a:rPr lang="en-US" altLang="en-US" sz="2000" dirty="0" err="1"/>
              <a:t>subelement</a:t>
            </a:r>
            <a:r>
              <a:rPr lang="en-US" altLang="en-US" sz="2000" dirty="0"/>
              <a:t> contents are part of the basic document contents</a:t>
            </a:r>
          </a:p>
          <a:p>
            <a:pPr lvl="1"/>
            <a:r>
              <a:rPr lang="en-US" altLang="en-US" sz="2000" dirty="0"/>
              <a:t>In the context of data representation, the difference is unclear and may be confusing</a:t>
            </a:r>
          </a:p>
          <a:p>
            <a:pPr lvl="2"/>
            <a:r>
              <a:rPr lang="en-US" altLang="en-US" sz="1800" dirty="0"/>
              <a:t>Same information can be represented in two ways</a:t>
            </a: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  account_number = “A-101”&gt;  …. &lt;/account</a:t>
            </a:r>
            <a:r>
              <a:rPr lang="en-US" altLang="en-US" sz="1800" dirty="0" smtClean="0">
                <a:solidFill>
                  <a:srgbClr val="993300"/>
                </a:solidFill>
              </a:rPr>
              <a:t>&gt;</a:t>
            </a:r>
          </a:p>
          <a:p>
            <a:pPr marL="1028700" lvl="3" indent="0">
              <a:buNone/>
            </a:pPr>
            <a:endParaRPr lang="en-US" altLang="en-US" sz="1800" dirty="0">
              <a:solidFill>
                <a:srgbClr val="993300"/>
              </a:solidFill>
            </a:endParaRP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&lt;account&gt; 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   &lt;account_number&gt;A-101&lt;/account_number&gt; …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&lt;/account&gt;</a:t>
            </a:r>
          </a:p>
          <a:p>
            <a:pPr lvl="1"/>
            <a:r>
              <a:rPr lang="en-US" altLang="en-US" sz="2000" dirty="0"/>
              <a:t>Suggestion: use attributes for identifiers of elements, and use </a:t>
            </a:r>
            <a:r>
              <a:rPr lang="en-US" altLang="en-US" sz="2000" dirty="0" err="1"/>
              <a:t>subelements</a:t>
            </a:r>
            <a:r>
              <a:rPr lang="en-US" altLang="en-US" sz="2000" dirty="0"/>
              <a:t> for contents</a:t>
            </a:r>
          </a:p>
          <a:p>
            <a:pPr lvl="1">
              <a:buFont typeface="Monotype Sorts" charset="2"/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4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Namespaces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549400"/>
            <a:ext cx="7962900" cy="521017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XML data has to be exchanged between organizations</a:t>
            </a:r>
          </a:p>
          <a:p>
            <a:r>
              <a:rPr lang="en-US" altLang="en-US" dirty="0"/>
              <a:t>Same tag name may have different meaning in different organizations, causing confusion on exchanged documents</a:t>
            </a:r>
          </a:p>
          <a:p>
            <a:r>
              <a:rPr lang="en-US" altLang="en-US" dirty="0"/>
              <a:t>Specifying a unique string as </a:t>
            </a:r>
            <a:r>
              <a:rPr lang="en-US" altLang="en-US" dirty="0" smtClean="0"/>
              <a:t>a prefix </a:t>
            </a:r>
            <a:r>
              <a:rPr lang="en-US" altLang="en-US" dirty="0"/>
              <a:t>avoids confusion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                     </a:t>
            </a:r>
            <a:r>
              <a:rPr lang="en-US" altLang="en-US" dirty="0" err="1" smtClean="0">
                <a:solidFill>
                  <a:srgbClr val="008000"/>
                </a:solidFill>
              </a:rPr>
              <a:t>xmlns:prefix</a:t>
            </a:r>
            <a:endParaRPr lang="en-US" altLang="en-US" dirty="0" smtClean="0">
              <a:solidFill>
                <a:srgbClr val="008000"/>
              </a:solidFill>
            </a:endParaRPr>
          </a:p>
          <a:p>
            <a:r>
              <a:rPr lang="en-US" altLang="en-US" dirty="0" smtClean="0"/>
              <a:t>Avoid using long unique names all over document by using XML Namespaces</a:t>
            </a:r>
          </a:p>
          <a:p>
            <a:pPr marL="1712913" indent="-1712913">
              <a:buFont typeface="Monotype Sorts" charset="2"/>
              <a:buNone/>
            </a:pPr>
            <a:r>
              <a:rPr lang="en-US" altLang="en-US" dirty="0" smtClean="0"/>
              <a:t>     	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&lt;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h:table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xmlns:h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="http://www.w3.org/TR/html4/"&gt;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 	&lt;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h:tr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   		&lt;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h:td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&gt;Apples&lt;/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h:td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   		&lt;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h:td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&gt;Bananas&lt;/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h:td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 	&lt;/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h:tr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&lt;/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h:table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&lt;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f:table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xmlns:f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="https://www.w3schools.com/furniture"&gt;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 		&lt;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f:name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&gt;African Coffee Table&lt;/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f:name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 		&lt;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f:width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&gt;80&lt;/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f:width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  		&lt;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f:length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&gt;120&lt;/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f:length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b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&lt;/</a:t>
            </a:r>
            <a:r>
              <a:rPr lang="en-US" sz="1900" dirty="0" err="1" smtClean="0">
                <a:solidFill>
                  <a:schemeClr val="accent2">
                    <a:lumMod val="50000"/>
                  </a:schemeClr>
                </a:solidFill>
              </a:rPr>
              <a:t>f:table</a:t>
            </a:r>
            <a:r>
              <a:rPr lang="en-US" sz="1900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endParaRPr lang="en-US" altLang="en-US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9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XML Syntax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699156"/>
            <a:ext cx="8039100" cy="4876800"/>
          </a:xfrm>
        </p:spPr>
        <p:txBody>
          <a:bodyPr/>
          <a:lstStyle/>
          <a:p>
            <a:r>
              <a:rPr lang="en-US" altLang="en-US" dirty="0"/>
              <a:t>Elements without </a:t>
            </a:r>
            <a:r>
              <a:rPr lang="en-US" altLang="en-US" dirty="0" err="1"/>
              <a:t>subelements</a:t>
            </a:r>
            <a:r>
              <a:rPr lang="en-US" altLang="en-US" dirty="0"/>
              <a:t> or text content can be abbreviated by ending the start tag with a  /&gt;  and deleting the end tag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&lt;account  number=“A-101” branch=“</a:t>
            </a:r>
            <a:r>
              <a:rPr lang="en-US" altLang="en-US" dirty="0" err="1">
                <a:solidFill>
                  <a:srgbClr val="993300"/>
                </a:solidFill>
              </a:rPr>
              <a:t>Perryridge</a:t>
            </a:r>
            <a:r>
              <a:rPr lang="en-US" altLang="en-US" dirty="0">
                <a:solidFill>
                  <a:srgbClr val="993300"/>
                </a:solidFill>
              </a:rPr>
              <a:t>”  balance=“200 /&gt;</a:t>
            </a:r>
          </a:p>
          <a:p>
            <a:r>
              <a:rPr lang="en-US" altLang="en-US" dirty="0"/>
              <a:t>To store string data that may contain tags, without the tags being interpreted as </a:t>
            </a:r>
            <a:r>
              <a:rPr lang="en-US" altLang="en-US" dirty="0" err="1"/>
              <a:t>subelements</a:t>
            </a:r>
            <a:r>
              <a:rPr lang="en-US" altLang="en-US" dirty="0"/>
              <a:t>, use CDATA as below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&lt;![CDATA[&lt;account&gt; … &lt;/account&gt;]]&gt;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Here, &lt;account&gt; and &lt;/account&gt; are treated as just strings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CDATA stands for “character data</a:t>
            </a:r>
            <a:r>
              <a:rPr lang="en-US" altLang="en-US" dirty="0" smtClean="0"/>
              <a:t>”, </a:t>
            </a:r>
            <a:r>
              <a:rPr lang="en-US" b="1" dirty="0"/>
              <a:t>text that will NOT be parsed by a parser</a:t>
            </a:r>
            <a:endParaRPr lang="en-US" altLang="en-US" dirty="0"/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859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Document Schema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Database schemas constrain what information can be stored, and the data types of stored values</a:t>
            </a:r>
          </a:p>
          <a:p>
            <a:r>
              <a:rPr lang="en-US" altLang="en-US" dirty="0"/>
              <a:t>XML documents are not required to have an associated schema</a:t>
            </a:r>
          </a:p>
          <a:p>
            <a:r>
              <a:rPr lang="en-US" altLang="en-US" dirty="0"/>
              <a:t>However, schemas are very important for XML data exchange</a:t>
            </a:r>
          </a:p>
          <a:p>
            <a:pPr lvl="1"/>
            <a:r>
              <a:rPr lang="en-US" altLang="en-US" dirty="0"/>
              <a:t>Otherwise, a site cannot automatically interpret data received from another site</a:t>
            </a:r>
          </a:p>
          <a:p>
            <a:r>
              <a:rPr lang="en-US" altLang="en-US" dirty="0"/>
              <a:t>Two mechanisms for specifying XML schema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Document Type Definition (DTD)</a:t>
            </a:r>
          </a:p>
          <a:p>
            <a:pPr lvl="2"/>
            <a:r>
              <a:rPr lang="en-US" altLang="en-US" sz="1600" dirty="0"/>
              <a:t>Widely used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XML Schema </a:t>
            </a:r>
          </a:p>
          <a:p>
            <a:pPr lvl="2"/>
            <a:r>
              <a:rPr lang="en-US" altLang="en-US" sz="1600" dirty="0"/>
              <a:t>Newer, increasing use</a:t>
            </a:r>
          </a:p>
        </p:txBody>
      </p:sp>
    </p:spTree>
    <p:extLst>
      <p:ext uri="{BB962C8B-B14F-4D97-AF65-F5344CB8AC3E}">
        <p14:creationId xmlns:p14="http://schemas.microsoft.com/office/powerpoint/2010/main" val="6737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 dirty="0"/>
              <a:t>Why DTDs?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XML documents are designed to be processed by computer programs</a:t>
            </a:r>
          </a:p>
          <a:p>
            <a:pPr lvl="1"/>
            <a:r>
              <a:rPr lang="en-US" altLang="en-US" dirty="0"/>
              <a:t>If you can put just </a:t>
            </a:r>
            <a:r>
              <a:rPr lang="en-US" altLang="en-US" i="1" dirty="0"/>
              <a:t>any</a:t>
            </a:r>
            <a:r>
              <a:rPr lang="en-US" altLang="en-US" dirty="0"/>
              <a:t> tags in an XML document, it’s very hard to write a program that knows how to process the tags</a:t>
            </a:r>
          </a:p>
          <a:p>
            <a:pPr lvl="1"/>
            <a:r>
              <a:rPr lang="en-US" altLang="en-US" dirty="0"/>
              <a:t>A DTD specifies what tags may occur, when they may occur, and what attributes they may (or must) have</a:t>
            </a:r>
          </a:p>
          <a:p>
            <a:r>
              <a:rPr lang="en-US" altLang="en-US" dirty="0"/>
              <a:t>A DTD allows the XML document to be verified (shown to be legal)</a:t>
            </a:r>
          </a:p>
          <a:p>
            <a:r>
              <a:rPr lang="en-US" altLang="en-US" dirty="0"/>
              <a:t>A DTD that is shared across groups allows the groups to produce consistent XML documents</a:t>
            </a:r>
          </a:p>
        </p:txBody>
      </p:sp>
    </p:spTree>
    <p:extLst>
      <p:ext uri="{BB962C8B-B14F-4D97-AF65-F5344CB8AC3E}">
        <p14:creationId xmlns:p14="http://schemas.microsoft.com/office/powerpoint/2010/main" val="247237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Document Type Definition (DTD)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type of an XML document can be specified using a DTD</a:t>
            </a:r>
          </a:p>
          <a:p>
            <a:r>
              <a:rPr lang="en-US" altLang="en-US"/>
              <a:t>DTD constraints structure of XML data</a:t>
            </a:r>
          </a:p>
          <a:p>
            <a:pPr lvl="1"/>
            <a:r>
              <a:rPr lang="en-US" altLang="en-US"/>
              <a:t>What elements can occur</a:t>
            </a:r>
          </a:p>
          <a:p>
            <a:pPr lvl="1"/>
            <a:r>
              <a:rPr lang="en-US" altLang="en-US"/>
              <a:t>What attributes can/must an element have</a:t>
            </a:r>
          </a:p>
          <a:p>
            <a:pPr lvl="1"/>
            <a:r>
              <a:rPr lang="en-US" altLang="en-US"/>
              <a:t>What subelements can/must occur inside each element, and how many times.</a:t>
            </a:r>
          </a:p>
          <a:p>
            <a:r>
              <a:rPr lang="en-US" altLang="en-US"/>
              <a:t>DTD does not constrain data types</a:t>
            </a:r>
          </a:p>
          <a:p>
            <a:pPr lvl="1"/>
            <a:r>
              <a:rPr lang="en-US" altLang="en-US"/>
              <a:t>All values represented as strings in XML</a:t>
            </a:r>
          </a:p>
          <a:p>
            <a:r>
              <a:rPr lang="en-US" altLang="en-US"/>
              <a:t>DTD syntax</a:t>
            </a:r>
          </a:p>
          <a:p>
            <a:pPr lvl="1"/>
            <a:r>
              <a:rPr lang="en-US" altLang="en-US"/>
              <a:t>&lt;!ELEMENT element (subelements-specification) &gt;</a:t>
            </a:r>
          </a:p>
          <a:p>
            <a:pPr lvl="1"/>
            <a:r>
              <a:rPr lang="en-US" altLang="en-US"/>
              <a:t>&lt;!ATTLIST   element (attributes)  &gt;</a:t>
            </a:r>
          </a:p>
        </p:txBody>
      </p:sp>
    </p:spTree>
    <p:extLst>
      <p:ext uri="{BB962C8B-B14F-4D97-AF65-F5344CB8AC3E}">
        <p14:creationId xmlns:p14="http://schemas.microsoft.com/office/powerpoint/2010/main" val="150297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Structure of XML Data</a:t>
            </a:r>
          </a:p>
          <a:p>
            <a:r>
              <a:rPr lang="en-US" altLang="en-US" dirty="0"/>
              <a:t>XML Document Schema</a:t>
            </a:r>
          </a:p>
          <a:p>
            <a:r>
              <a:rPr lang="en-US" altLang="en-US" dirty="0" smtClean="0"/>
              <a:t>Application </a:t>
            </a:r>
            <a:r>
              <a:rPr lang="en-US" altLang="en-US" dirty="0"/>
              <a:t>Program Interfaces to XML</a:t>
            </a:r>
          </a:p>
          <a:p>
            <a:r>
              <a:rPr lang="en-US" altLang="en-US" dirty="0"/>
              <a:t>Storage of XML Data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204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06400" y="626533"/>
            <a:ext cx="7772400" cy="68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 dirty="0"/>
              <a:t>An XML example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72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FontTx/>
              <a:buChar char=" "/>
            </a:pPr>
            <a:r>
              <a:rPr lang="en-US" sz="2000" dirty="0" smtClean="0">
                <a:solidFill>
                  <a:schemeClr val="accent2"/>
                </a:solidFill>
              </a:rPr>
              <a:t>&lt;?</a:t>
            </a:r>
            <a:r>
              <a:rPr lang="en-US" sz="2000" dirty="0">
                <a:solidFill>
                  <a:schemeClr val="accent2"/>
                </a:solidFill>
              </a:rPr>
              <a:t>xml version = "1.0</a:t>
            </a:r>
            <a:r>
              <a:rPr lang="en-US" sz="2000" dirty="0" smtClean="0">
                <a:solidFill>
                  <a:schemeClr val="accent2"/>
                </a:solidFill>
              </a:rPr>
              <a:t>"?&gt;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&lt;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novel&gt;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rgbClr val="FFFF82"/>
                </a:solidFill>
                <a:latin typeface="Trebuchet MS" panose="020B0603020202020204" pitchFamily="34" charset="0"/>
              </a:rPr>
              <a:t>    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&lt;foreword&gt;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rgbClr val="FFFF82"/>
                </a:solidFill>
                <a:latin typeface="Trebuchet MS" panose="020B060302020202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&lt;paragraph&gt;</a:t>
            </a:r>
            <a:r>
              <a:rPr lang="en-US" altLang="en-US" sz="2000" dirty="0">
                <a:latin typeface="Trebuchet MS" panose="020B0603020202020204" pitchFamily="34" charset="0"/>
              </a:rPr>
              <a:t>This is the great American novel.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&lt;/ paragraph&gt;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&lt;/foreword&gt;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rgbClr val="FFFF82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&lt;chapter number="1"&gt;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rgbClr val="FFFF82"/>
                </a:solidFill>
                <a:latin typeface="Trebuchet MS" panose="020B060302020202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&lt;paragraph&gt;</a:t>
            </a:r>
            <a:r>
              <a:rPr lang="en-US" altLang="en-US" sz="2000" dirty="0">
                <a:latin typeface="Trebuchet MS" panose="020B0603020202020204" pitchFamily="34" charset="0"/>
              </a:rPr>
              <a:t>It was a dark and stormy night.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&lt;/paragraph&gt;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rgbClr val="FFFF82"/>
                </a:solidFill>
                <a:latin typeface="Trebuchet MS" panose="020B0603020202020204" pitchFamily="34" charset="0"/>
              </a:rPr>
              <a:t>       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&lt;paragraph&gt;</a:t>
            </a:r>
            <a:r>
              <a:rPr lang="en-US" altLang="en-US" sz="2000" dirty="0">
                <a:latin typeface="Trebuchet MS" panose="020B0603020202020204" pitchFamily="34" charset="0"/>
              </a:rPr>
              <a:t>Suddenly, a shot rang out!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&lt;/paragraph&gt;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 &lt;/chapter&gt;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&lt;/novel&gt;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endParaRPr lang="en-US" altLang="en-US" sz="20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>
              <a:buClr>
                <a:schemeClr val="tx1"/>
              </a:buClr>
              <a:buFont typeface="Times" panose="02020603050405020304" pitchFamily="18" charset="0"/>
              <a:buChar char="•"/>
            </a:pPr>
            <a:r>
              <a:rPr lang="en-US" altLang="en-US" sz="2000" dirty="0"/>
              <a:t>An XML document contains (and the DTD describes):</a:t>
            </a:r>
          </a:p>
          <a:p>
            <a:pPr lvl="1">
              <a:buClr>
                <a:schemeClr val="tx1"/>
              </a:buClr>
              <a:buFont typeface="Times" panose="02020603050405020304" pitchFamily="18" charset="0"/>
              <a:buChar char="•"/>
            </a:pPr>
            <a:r>
              <a:rPr lang="en-US" altLang="en-US" sz="1800" dirty="0"/>
              <a:t>Elements, such as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novel</a:t>
            </a:r>
            <a:r>
              <a:rPr lang="en-US" altLang="en-US" sz="1800" dirty="0"/>
              <a:t> and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paragraph</a:t>
            </a:r>
            <a:r>
              <a:rPr lang="en-US" altLang="en-US" sz="1800" dirty="0"/>
              <a:t>, consisting of </a:t>
            </a:r>
            <a:r>
              <a:rPr lang="en-US" altLang="en-US" sz="1800" i="1" dirty="0"/>
              <a:t>tags</a:t>
            </a:r>
            <a:r>
              <a:rPr lang="en-US" altLang="en-US" sz="1800" dirty="0"/>
              <a:t> and </a:t>
            </a:r>
            <a:r>
              <a:rPr lang="en-US" altLang="en-US" sz="1800" i="1" dirty="0"/>
              <a:t>content</a:t>
            </a:r>
            <a:endParaRPr lang="en-US" altLang="en-US" sz="1800" dirty="0"/>
          </a:p>
          <a:p>
            <a:pPr lvl="1">
              <a:buClr>
                <a:schemeClr val="tx1"/>
              </a:buClr>
              <a:buFont typeface="Times" panose="02020603050405020304" pitchFamily="18" charset="0"/>
              <a:buChar char="•"/>
            </a:pPr>
            <a:r>
              <a:rPr lang="en-US" altLang="en-US" sz="1800" dirty="0"/>
              <a:t>Attributes, such as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number="1"</a:t>
            </a:r>
            <a:r>
              <a:rPr lang="en-US" altLang="en-US" sz="1800" dirty="0"/>
              <a:t>, consisting of a </a:t>
            </a:r>
            <a:r>
              <a:rPr lang="en-US" altLang="en-US" sz="1800" i="1" dirty="0"/>
              <a:t>name</a:t>
            </a:r>
            <a:r>
              <a:rPr lang="en-US" altLang="en-US" sz="1800" dirty="0"/>
              <a:t> and a </a:t>
            </a:r>
            <a:r>
              <a:rPr lang="en-US" altLang="en-US" sz="1800" i="1" dirty="0" smtClean="0"/>
              <a:t>value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1715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/>
              <a:t>A DTD example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buFontTx/>
              <a:buChar char=" "/>
            </a:pP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&lt;!DOCTYPE novel [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&lt;!ELEMENT novel (foreword, chapter+)&gt;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&lt;!ELEMENT foreword (paragraph+)&gt;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&lt;!ELEMENT chapter (paragraph+)&gt;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&lt;!ELEMENT paragraph (#PCDATA)&gt;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   &lt;!ATTLIST chapter number CDATA #REQUIRED&gt;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]&gt;</a:t>
            </a:r>
            <a:b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endParaRPr lang="en-US" altLang="en-US" sz="2000" dirty="0">
              <a:solidFill>
                <a:schemeClr val="accent2"/>
              </a:solidFill>
            </a:endParaRPr>
          </a:p>
          <a:p>
            <a:r>
              <a:rPr lang="en-US" altLang="en-US" sz="2000" dirty="0"/>
              <a:t>A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novel</a:t>
            </a:r>
            <a:r>
              <a:rPr lang="en-US" altLang="en-US" sz="2000" dirty="0"/>
              <a:t> consists of a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foreword</a:t>
            </a:r>
            <a:r>
              <a:rPr lang="en-US" altLang="en-US" sz="2000" dirty="0"/>
              <a:t> and one or more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 chapter</a:t>
            </a:r>
            <a:r>
              <a:rPr lang="en-US" altLang="en-US" sz="2000" dirty="0"/>
              <a:t>s, in that order</a:t>
            </a:r>
          </a:p>
          <a:p>
            <a:pPr lvl="1"/>
            <a:r>
              <a:rPr lang="en-US" altLang="en-US" sz="1800" dirty="0"/>
              <a:t>Each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chapter</a:t>
            </a:r>
            <a:r>
              <a:rPr lang="en-US" altLang="en-US" sz="1800" dirty="0"/>
              <a:t> must have a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number</a:t>
            </a:r>
            <a:r>
              <a:rPr lang="en-US" altLang="en-US" sz="1800" dirty="0"/>
              <a:t> attribute</a:t>
            </a:r>
          </a:p>
          <a:p>
            <a:r>
              <a:rPr lang="en-US" altLang="en-US" sz="2000" dirty="0"/>
              <a:t>A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foreword</a:t>
            </a:r>
            <a:r>
              <a:rPr lang="en-US" altLang="en-US" sz="2000" dirty="0"/>
              <a:t> consists of one or more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paragraph</a:t>
            </a:r>
            <a:r>
              <a:rPr lang="en-US" altLang="en-US" sz="2000" dirty="0"/>
              <a:t>s</a:t>
            </a:r>
          </a:p>
          <a:p>
            <a:r>
              <a:rPr lang="en-US" altLang="en-US" sz="2000" dirty="0"/>
              <a:t>A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chapter</a:t>
            </a:r>
            <a:r>
              <a:rPr lang="en-US" altLang="en-US" sz="2000" dirty="0"/>
              <a:t> also consists of one or more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paragraph</a:t>
            </a:r>
            <a:r>
              <a:rPr lang="en-US" altLang="en-US" sz="2000" dirty="0"/>
              <a:t>s</a:t>
            </a:r>
          </a:p>
          <a:p>
            <a:r>
              <a:rPr lang="en-US" altLang="en-US" sz="2000" dirty="0"/>
              <a:t>A </a:t>
            </a:r>
            <a:r>
              <a:rPr lang="en-US" altLang="en-US" sz="1800" dirty="0">
                <a:solidFill>
                  <a:schemeClr val="accent2"/>
                </a:solidFill>
                <a:latin typeface="Trebuchet MS" panose="020B0603020202020204" pitchFamily="34" charset="0"/>
              </a:rPr>
              <a:t>paragraph</a:t>
            </a:r>
            <a:r>
              <a:rPr lang="en-US" altLang="en-US" sz="2000" dirty="0"/>
              <a:t> consists of </a:t>
            </a:r>
            <a:r>
              <a:rPr lang="en-US" altLang="en-US" sz="2000" dirty="0">
                <a:solidFill>
                  <a:schemeClr val="tx2"/>
                </a:solidFill>
              </a:rPr>
              <a:t>parsed character data</a:t>
            </a:r>
            <a:r>
              <a:rPr lang="en-US" altLang="en-US" sz="2000" dirty="0"/>
              <a:t> (text that cannot contain any other elements)</a:t>
            </a:r>
          </a:p>
        </p:txBody>
      </p:sp>
    </p:spTree>
    <p:extLst>
      <p:ext uri="{BB962C8B-B14F-4D97-AF65-F5344CB8AC3E}">
        <p14:creationId xmlns:p14="http://schemas.microsoft.com/office/powerpoint/2010/main" val="1767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>
                <a:solidFill>
                  <a:schemeClr val="tx1"/>
                </a:solidFill>
                <a:latin typeface="Trebuchet MS" panose="020B0603020202020204" pitchFamily="34" charset="0"/>
              </a:rPr>
              <a:t>ELEMENT</a:t>
            </a:r>
            <a:r>
              <a:rPr lang="en-US" altLang="en-US"/>
              <a:t> descriptions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7886700" cy="464290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altLang="en-US" dirty="0"/>
              <a:t>Suffixes:</a:t>
            </a:r>
          </a:p>
          <a:p>
            <a:pPr lvl="1">
              <a:buFontTx/>
              <a:buChar char=" 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?</a:t>
            </a:r>
            <a:r>
              <a:rPr lang="en-US" altLang="en-US" dirty="0">
                <a:solidFill>
                  <a:schemeClr val="accent2"/>
                </a:solidFill>
              </a:rPr>
              <a:t>	</a:t>
            </a:r>
            <a:r>
              <a:rPr lang="en-US" altLang="en-US" dirty="0"/>
              <a:t>	optional		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foreword?</a:t>
            </a:r>
          </a:p>
          <a:p>
            <a:pPr lvl="1">
              <a:buFontTx/>
              <a:buChar char=" 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+	</a:t>
            </a:r>
            <a:r>
              <a:rPr lang="en-US" altLang="en-US" dirty="0"/>
              <a:t>	one or more		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chapter+</a:t>
            </a:r>
          </a:p>
          <a:p>
            <a:pPr lvl="1">
              <a:buFontTx/>
              <a:buChar char=" 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*	</a:t>
            </a:r>
            <a:r>
              <a:rPr lang="en-US" altLang="en-US" dirty="0"/>
              <a:t>	zero or more		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appendix*</a:t>
            </a:r>
          </a:p>
          <a:p>
            <a:r>
              <a:rPr lang="en-US" altLang="en-US" dirty="0"/>
              <a:t>Separators</a:t>
            </a:r>
          </a:p>
          <a:p>
            <a:pPr lvl="1">
              <a:buFontTx/>
              <a:buChar char=" 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,	</a:t>
            </a:r>
            <a:r>
              <a:rPr lang="en-US" altLang="en-US" dirty="0"/>
              <a:t>	both, in order		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foreword?, chapter+</a:t>
            </a:r>
          </a:p>
          <a:p>
            <a:pPr lvl="1">
              <a:buFontTx/>
              <a:buChar char=" 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|	</a:t>
            </a:r>
            <a:r>
              <a:rPr lang="en-US" altLang="en-US" dirty="0"/>
              <a:t>	or			</a:t>
            </a:r>
            <a:r>
              <a:rPr lang="en-US" altLang="en-US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section|chapter</a:t>
            </a:r>
            <a:endParaRPr lang="en-US" altLang="en-US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r>
              <a:rPr lang="en-US" altLang="en-US" dirty="0"/>
              <a:t>Grouping</a:t>
            </a:r>
          </a:p>
          <a:p>
            <a:pPr lvl="1">
              <a:buFontTx/>
              <a:buChar char=" "/>
            </a:pP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( )</a:t>
            </a:r>
            <a:r>
              <a:rPr lang="en-US" altLang="en-US" dirty="0">
                <a:solidFill>
                  <a:srgbClr val="FFFF82"/>
                </a:solidFill>
                <a:latin typeface="Trebuchet MS" panose="020B0603020202020204" pitchFamily="34" charset="0"/>
              </a:rPr>
              <a:t>	</a:t>
            </a:r>
            <a:r>
              <a:rPr lang="en-US" altLang="en-US" dirty="0"/>
              <a:t>grouping		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section|chapter</a:t>
            </a:r>
            <a:r>
              <a:rPr lang="en-US" altLang="en-US" dirty="0">
                <a:solidFill>
                  <a:schemeClr val="accent2"/>
                </a:solidFill>
                <a:latin typeface="Trebuchet MS" panose="020B0603020202020204" pitchFamily="34" charset="0"/>
              </a:rPr>
              <a:t>)+</a:t>
            </a:r>
          </a:p>
          <a:p>
            <a:pPr marL="0" lvl="1" indent="0">
              <a:spcBef>
                <a:spcPts val="750"/>
              </a:spcBef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8660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97260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 dirty="0"/>
              <a:t>Elements without children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64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The syntax is</a:t>
            </a:r>
            <a:r>
              <a:rPr lang="en-US" altLang="en-US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&lt;!ELEMENT</a:t>
            </a:r>
            <a:r>
              <a:rPr lang="en-US" altLang="en-US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i="1">
                <a:solidFill>
                  <a:schemeClr val="folHlink"/>
                </a:solidFill>
                <a:latin typeface="Trebuchet MS" pitchFamily="34" charset="0"/>
              </a:rPr>
              <a:t>name</a:t>
            </a:r>
            <a:r>
              <a:rPr lang="en-US" altLang="en-US">
                <a:solidFill>
                  <a:schemeClr val="folHlink"/>
                </a:solidFill>
                <a:latin typeface="Trebuchet MS" pitchFamily="34" charset="0"/>
              </a:rPr>
              <a:t> </a:t>
            </a:r>
            <a:r>
              <a:rPr lang="en-US" altLang="en-US" i="1">
                <a:solidFill>
                  <a:schemeClr val="folHlink"/>
                </a:solidFill>
                <a:latin typeface="Trebuchet MS" pitchFamily="34" charset="0"/>
              </a:rPr>
              <a:t>category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/>
              <a:t>name</a:t>
            </a:r>
            <a:r>
              <a:rPr lang="en-US" altLang="en-US"/>
              <a:t> is the element name used in start and end tags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/>
              <a:t>category</a:t>
            </a:r>
            <a:r>
              <a:rPr lang="en-US" altLang="en-US"/>
              <a:t> may be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EMPTY</a:t>
            </a:r>
            <a:r>
              <a:rPr lang="en-US" altLang="en-US"/>
              <a:t>:</a:t>
            </a:r>
          </a:p>
          <a:p>
            <a:pPr lvl="2"/>
            <a:r>
              <a:rPr lang="en-US" altLang="en-US"/>
              <a:t>In the DTD: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&lt;!ELEMENT br EMPTY&gt;</a:t>
            </a:r>
          </a:p>
          <a:p>
            <a:pPr lvl="2"/>
            <a:r>
              <a:rPr lang="en-US" altLang="en-US"/>
              <a:t>In the XML: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&lt;br&gt;&lt;/br&gt;</a:t>
            </a:r>
            <a:r>
              <a:rPr lang="en-US" altLang="en-US"/>
              <a:t>  or just 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&lt;br /&gt;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altLang="en-US"/>
              <a:t>In the XML, an empty element may not have any content between the start tag and the end tag</a:t>
            </a:r>
          </a:p>
          <a:p>
            <a:pPr lvl="1"/>
            <a:r>
              <a:rPr lang="en-US" altLang="en-US"/>
              <a:t>An empty element may (and usually does) have attributes</a:t>
            </a:r>
            <a:endParaRPr lang="en-US" altLang="en-US">
              <a:solidFill>
                <a:srgbClr val="FFFF8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0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8800"/>
            <a:ext cx="8077200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 dirty="0"/>
              <a:t>Elements with unstructured children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95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dirty="0"/>
              <a:t>The syntax is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&lt;!ELEMENT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i="1" dirty="0">
                <a:solidFill>
                  <a:schemeClr val="folHlink"/>
                </a:solidFill>
                <a:latin typeface="Trebuchet MS" pitchFamily="34" charset="0"/>
              </a:rPr>
              <a:t>name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 </a:t>
            </a:r>
            <a:r>
              <a:rPr lang="en-US" altLang="en-US" i="1" dirty="0">
                <a:solidFill>
                  <a:schemeClr val="folHlink"/>
                </a:solidFill>
                <a:latin typeface="Trebuchet MS" pitchFamily="34" charset="0"/>
              </a:rPr>
              <a:t>category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category may be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ANY</a:t>
            </a:r>
            <a:endParaRPr lang="en-US" altLang="en-US" dirty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dirty="0"/>
              <a:t>This indicates that </a:t>
            </a:r>
            <a:r>
              <a:rPr lang="en-US" altLang="en-US" i="1" dirty="0"/>
              <a:t>any</a:t>
            </a:r>
            <a:r>
              <a:rPr lang="en-US" altLang="en-US" dirty="0"/>
              <a:t> content--character data, elements, even undeclared elements--may be used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Since the whole point of using a DTD is to define the structure of a document,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ANY</a:t>
            </a:r>
            <a:r>
              <a:rPr lang="en-US" altLang="en-US" dirty="0"/>
              <a:t> should be avoided wherever possible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category may be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(#PCDATA)</a:t>
            </a:r>
            <a:r>
              <a:rPr lang="en-US" altLang="en-US" dirty="0"/>
              <a:t>, indicating that only character data may be used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 the DTD: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&lt;!ELEMENT paragraph (#PCDATA)&gt;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 the XML: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&lt;paragraph&gt;A shot rang out!&lt;/paragraph&gt;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The parentheses are required!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Note: In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(#PCDATA)</a:t>
            </a:r>
            <a:r>
              <a:rPr lang="en-US" altLang="en-US" dirty="0"/>
              <a:t>, whitespace is kept exactly as entered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Elements may </a:t>
            </a:r>
            <a:r>
              <a:rPr lang="en-US" altLang="en-US" i="1" dirty="0"/>
              <a:t>not</a:t>
            </a:r>
            <a:r>
              <a:rPr lang="en-US" altLang="en-US" dirty="0"/>
              <a:t> be used within parsed character </a:t>
            </a:r>
            <a:r>
              <a:rPr lang="en-US" altLang="en-US" dirty="0" smtClean="0"/>
              <a:t>data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838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Elements with children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648200"/>
          </a:xfrm>
        </p:spPr>
        <p:txBody>
          <a:bodyPr/>
          <a:lstStyle/>
          <a:p>
            <a:r>
              <a:rPr lang="en-US" altLang="en-US" sz="2400"/>
              <a:t>A category may describe one or more children:</a:t>
            </a:r>
          </a:p>
          <a:p>
            <a:pPr lvl="1">
              <a:buFontTx/>
              <a:buChar char=" "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&lt;!ELEMENT novel (foreword, chapter+)&gt;</a:t>
            </a:r>
            <a:endParaRPr lang="en-US" altLang="en-US" sz="2000">
              <a:solidFill>
                <a:schemeClr val="accent2"/>
              </a:solidFill>
            </a:endParaRPr>
          </a:p>
          <a:p>
            <a:pPr lvl="1"/>
            <a:r>
              <a:rPr lang="en-US" altLang="en-US" sz="2000"/>
              <a:t>Parentheses are required, even if there is only one child</a:t>
            </a:r>
          </a:p>
          <a:p>
            <a:pPr lvl="1"/>
            <a:r>
              <a:rPr lang="en-US" altLang="en-US" sz="2000"/>
              <a:t>A space must precede the opening parenthesis</a:t>
            </a:r>
          </a:p>
          <a:p>
            <a:pPr lvl="1"/>
            <a:r>
              <a:rPr lang="en-US" altLang="en-US" sz="2000"/>
              <a:t>Commas (</a:t>
            </a:r>
            <a:r>
              <a:rPr lang="en-US" altLang="en-US" sz="2000">
                <a:solidFill>
                  <a:srgbClr val="FFFF82"/>
                </a:solidFill>
                <a:latin typeface="Trebuchet MS" pitchFamily="34" charset="0"/>
              </a:rPr>
              <a:t>,</a:t>
            </a:r>
            <a:r>
              <a:rPr lang="en-US" altLang="en-US" sz="2000"/>
              <a:t>) between elements mean that </a:t>
            </a:r>
            <a:r>
              <a:rPr lang="en-US" altLang="en-US" sz="2000" i="1"/>
              <a:t>all</a:t>
            </a:r>
            <a:r>
              <a:rPr lang="en-US" altLang="en-US" sz="2000"/>
              <a:t> children must appear, and must be </a:t>
            </a:r>
            <a:r>
              <a:rPr lang="en-US" altLang="en-US" sz="2000" i="1"/>
              <a:t>in the order specified</a:t>
            </a:r>
            <a:endParaRPr lang="en-US" altLang="en-US" sz="2000"/>
          </a:p>
          <a:p>
            <a:pPr lvl="1"/>
            <a:r>
              <a:rPr lang="en-US" altLang="en-US" sz="2000"/>
              <a:t>“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|</a:t>
            </a:r>
            <a:r>
              <a:rPr lang="en-US" altLang="en-US" sz="2000"/>
              <a:t>” separators means any one child may be used</a:t>
            </a:r>
          </a:p>
          <a:p>
            <a:pPr lvl="1"/>
            <a:r>
              <a:rPr lang="en-US" altLang="en-US" sz="2000"/>
              <a:t>All child elements must themselves be declared</a:t>
            </a:r>
          </a:p>
          <a:p>
            <a:pPr lvl="1"/>
            <a:r>
              <a:rPr lang="en-US" altLang="en-US" sz="2000"/>
              <a:t>Children may have children</a:t>
            </a:r>
          </a:p>
          <a:p>
            <a:pPr lvl="1"/>
            <a:r>
              <a:rPr lang="en-US" altLang="en-US" sz="2000"/>
              <a:t>Parentheses can be used for grouping:</a:t>
            </a:r>
          </a:p>
          <a:p>
            <a:pPr lvl="2"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&lt;!ELEMENT novel (foreword, (chapter+|section+))&gt;</a:t>
            </a:r>
            <a:endParaRPr lang="en-US" altLang="en-US" sz="1800">
              <a:solidFill>
                <a:schemeClr val="accent2"/>
              </a:solidFill>
            </a:endParaRPr>
          </a:p>
          <a:p>
            <a:pPr lvl="1"/>
            <a:endParaRPr lang="en-US" altLang="en-US" sz="2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5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Elements with mixed content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#PCDATA</a:t>
            </a:r>
            <a:r>
              <a:rPr lang="en-US" altLang="en-US"/>
              <a:t> describes elements with only character data</a:t>
            </a:r>
          </a:p>
          <a:p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#PCDATA</a:t>
            </a:r>
            <a:r>
              <a:rPr lang="en-US" altLang="en-US"/>
              <a:t> can be used in an “or” grouping: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&lt;!ELEMENT note (#PCDATA|message)*&gt;</a:t>
            </a:r>
          </a:p>
          <a:p>
            <a:pPr lvl="1"/>
            <a:r>
              <a:rPr lang="en-US" altLang="en-US"/>
              <a:t>This is called </a:t>
            </a:r>
            <a:r>
              <a:rPr lang="en-US" altLang="en-US">
                <a:solidFill>
                  <a:schemeClr val="tx2"/>
                </a:solidFill>
              </a:rPr>
              <a:t>mixed content</a:t>
            </a:r>
            <a:endParaRPr lang="en-US" altLang="en-US"/>
          </a:p>
          <a:p>
            <a:pPr lvl="1"/>
            <a:r>
              <a:rPr lang="en-US" altLang="en-US"/>
              <a:t>Certain (rather severe) restrictions apply:</a:t>
            </a:r>
          </a:p>
          <a:p>
            <a:pPr lvl="2"/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#PCDATA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/>
              <a:t>must be first</a:t>
            </a:r>
          </a:p>
          <a:p>
            <a:pPr lvl="2"/>
            <a:r>
              <a:rPr lang="en-US" altLang="en-US"/>
              <a:t>The separators must be “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|</a:t>
            </a:r>
            <a:r>
              <a:rPr lang="en-US" altLang="en-US"/>
              <a:t>”</a:t>
            </a:r>
          </a:p>
          <a:p>
            <a:pPr lvl="2"/>
            <a:r>
              <a:rPr lang="en-US" altLang="en-US"/>
              <a:t>The group must be starred (meaning zero or more)</a:t>
            </a:r>
          </a:p>
        </p:txBody>
      </p:sp>
    </p:spTree>
    <p:extLst>
      <p:ext uri="{BB962C8B-B14F-4D97-AF65-F5344CB8AC3E}">
        <p14:creationId xmlns:p14="http://schemas.microsoft.com/office/powerpoint/2010/main" val="70599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/>
              <a:t>An expanded DTD example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64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&lt;!DOCTYPE novel [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   &lt;!ELEMENT novel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       (foreword, chapter+, biography?, criticalEssay*)&gt;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   &lt;!ELEMENT foreword (paragraph+)&gt;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   &lt;!ELEMENT chapter (section+|paragraph+)&gt;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   &lt;!ELEMENT section (paragraph+)&gt;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   &lt;!ELEMENT biography(paragraph+)&gt;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   &lt;!ELEMENT criticalEssay (section+)&gt;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   &lt;!ELEMENT paragraph (#PCDATA)&gt;</a:t>
            </a:r>
            <a:b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]&gt;</a:t>
            </a:r>
          </a:p>
        </p:txBody>
      </p:sp>
    </p:spTree>
    <p:extLst>
      <p:ext uri="{BB962C8B-B14F-4D97-AF65-F5344CB8AC3E}">
        <p14:creationId xmlns:p14="http://schemas.microsoft.com/office/powerpoint/2010/main" val="96847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7a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Create bookstore.dtd for the following bookstore.xml</a:t>
            </a:r>
          </a:p>
          <a:p>
            <a:pPr>
              <a:spcBef>
                <a:spcPct val="50000"/>
              </a:spcBef>
            </a:pPr>
            <a:endParaRPr lang="en-US" alt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4" y="2403943"/>
            <a:ext cx="5851543" cy="331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1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Attributes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In addition to elements, a DTD may declare </a:t>
            </a:r>
            <a:r>
              <a:rPr lang="en-US" altLang="en-US" sz="2400" dirty="0">
                <a:solidFill>
                  <a:schemeClr val="tx2"/>
                </a:solidFill>
              </a:rPr>
              <a:t>attributes</a:t>
            </a:r>
            <a:r>
              <a:rPr lang="en-US" altLang="en-US" sz="2400" dirty="0"/>
              <a:t> 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An </a:t>
            </a:r>
            <a:r>
              <a:rPr lang="en-US" altLang="en-US" sz="2400" dirty="0">
                <a:solidFill>
                  <a:schemeClr val="tx2"/>
                </a:solidFill>
              </a:rPr>
              <a:t>attribute</a:t>
            </a:r>
            <a:r>
              <a:rPr lang="en-US" altLang="en-US" sz="2400" dirty="0"/>
              <a:t> describes information that can be put within the start tag of an </a:t>
            </a:r>
            <a:r>
              <a:rPr lang="en-US" altLang="en-US" sz="2400" dirty="0" smtClean="0"/>
              <a:t>element</a:t>
            </a:r>
          </a:p>
          <a:p>
            <a:r>
              <a:rPr lang="en-US" altLang="en-US" dirty="0" smtClean="0"/>
              <a:t>Attribute </a:t>
            </a:r>
            <a:r>
              <a:rPr lang="en-US" altLang="en-US" dirty="0"/>
              <a:t>has the </a:t>
            </a:r>
            <a:r>
              <a:rPr lang="en-US" altLang="en-US" dirty="0" smtClean="0"/>
              <a:t>form in </a:t>
            </a:r>
            <a:r>
              <a:rPr lang="en-US" altLang="en-US" dirty="0" err="1" smtClean="0"/>
              <a:t>dtd</a:t>
            </a:r>
            <a:r>
              <a:rPr lang="en-US" altLang="en-US" dirty="0" smtClean="0"/>
              <a:t>,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  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&lt;!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ATTLIST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i="1" dirty="0">
                <a:solidFill>
                  <a:schemeClr val="folHlink"/>
                </a:solidFill>
                <a:latin typeface="Trebuchet MS" pitchFamily="34" charset="0"/>
              </a:rPr>
              <a:t>element-name </a:t>
            </a:r>
            <a:r>
              <a:rPr lang="en-US" altLang="en-US" i="1" dirty="0" err="1" smtClean="0">
                <a:solidFill>
                  <a:schemeClr val="folHlink"/>
                </a:solidFill>
                <a:latin typeface="Trebuchet MS" pitchFamily="34" charset="0"/>
              </a:rPr>
              <a:t>att</a:t>
            </a:r>
            <a:r>
              <a:rPr lang="en-US" altLang="en-US" i="1" dirty="0" smtClean="0">
                <a:solidFill>
                  <a:schemeClr val="folHlink"/>
                </a:solidFill>
                <a:latin typeface="Trebuchet MS" pitchFamily="34" charset="0"/>
              </a:rPr>
              <a:t>-name  </a:t>
            </a:r>
            <a:r>
              <a:rPr lang="en-US" altLang="en-US" i="1" dirty="0">
                <a:solidFill>
                  <a:schemeClr val="folHlink"/>
                </a:solidFill>
                <a:latin typeface="Trebuchet MS" pitchFamily="34" charset="0"/>
              </a:rPr>
              <a:t>type  requirement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endParaRPr lang="en-US" altLang="en-US" sz="2400" dirty="0">
              <a:solidFill>
                <a:schemeClr val="accent2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 XML: </a:t>
            </a: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&lt;dog name="Spot" age="3"&gt;&lt;/dog&gt;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 DTD: </a:t>
            </a: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&lt;!ATTLIST dog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			name  CDATA  #REQUIRED</a:t>
            </a:r>
            <a:b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			age     CDATA  #IMPLIED &gt;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272" y="1690689"/>
            <a:ext cx="8115300" cy="4662486"/>
          </a:xfrm>
        </p:spPr>
        <p:txBody>
          <a:bodyPr/>
          <a:lstStyle/>
          <a:p>
            <a:r>
              <a:rPr lang="en-US" altLang="en-US" dirty="0"/>
              <a:t>XML:  Extensible Markup Language</a:t>
            </a:r>
          </a:p>
          <a:p>
            <a:r>
              <a:rPr lang="en-US" altLang="en-US" dirty="0"/>
              <a:t>Defined by the WWW Consortium (W3C)</a:t>
            </a:r>
          </a:p>
          <a:p>
            <a:r>
              <a:rPr lang="en-US" altLang="en-US" dirty="0" smtClean="0"/>
              <a:t>Documents </a:t>
            </a:r>
            <a:r>
              <a:rPr lang="en-US" altLang="en-US" dirty="0"/>
              <a:t>have tags giving extra information about sections of the document</a:t>
            </a:r>
          </a:p>
          <a:p>
            <a:pPr lvl="1"/>
            <a:r>
              <a:rPr lang="en-US" altLang="en-US" dirty="0"/>
              <a:t>E.g.  </a:t>
            </a:r>
            <a:r>
              <a:rPr lang="en-US" altLang="en-US" dirty="0">
                <a:solidFill>
                  <a:srgbClr val="993300"/>
                </a:solidFill>
              </a:rPr>
              <a:t>&lt;title&gt; XML &lt;/title&gt;  &lt;slide&gt; Introduction …&lt;/slide&gt;</a:t>
            </a:r>
          </a:p>
          <a:p>
            <a:r>
              <a:rPr lang="en-US" altLang="en-US" b="1" dirty="0"/>
              <a:t>Extensible</a:t>
            </a:r>
            <a:r>
              <a:rPr lang="en-US" altLang="en-US" dirty="0"/>
              <a:t>, unlike HTML</a:t>
            </a:r>
          </a:p>
          <a:p>
            <a:pPr lvl="1"/>
            <a:r>
              <a:rPr lang="en-US" altLang="en-US" dirty="0"/>
              <a:t>Users can add new tags, and </a:t>
            </a:r>
            <a:r>
              <a:rPr lang="en-US" altLang="en-US" i="1" dirty="0"/>
              <a:t>separately</a:t>
            </a:r>
            <a:r>
              <a:rPr lang="en-US" altLang="en-US" dirty="0"/>
              <a:t> specify how the tag should be handled for display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49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723900"/>
            <a:ext cx="7315200" cy="685800"/>
          </a:xfrm>
        </p:spPr>
        <p:txBody>
          <a:bodyPr/>
          <a:lstStyle/>
          <a:p>
            <a:r>
              <a:rPr lang="en-US" altLang="en-US" dirty="0" smtClean="0"/>
              <a:t>Attribute Requirements</a:t>
            </a: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8666"/>
            <a:ext cx="8077200" cy="3962401"/>
          </a:xfrm>
        </p:spPr>
        <p:txBody>
          <a:bodyPr/>
          <a:lstStyle/>
          <a:p>
            <a:r>
              <a:rPr lang="en-US" altLang="en-US" dirty="0" smtClean="0"/>
              <a:t>Recall that an attribute has the form</a:t>
            </a:r>
            <a:br>
              <a:rPr lang="en-US" altLang="en-US" dirty="0" smtClean="0"/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&lt;!ATTLIST</a:t>
            </a:r>
            <a:r>
              <a:rPr lang="en-US" altLang="en-US" sz="2000" dirty="0" smtClean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sz="2000" i="1" dirty="0" smtClean="0">
                <a:solidFill>
                  <a:schemeClr val="folHlink"/>
                </a:solidFill>
                <a:latin typeface="Trebuchet MS" pitchFamily="34" charset="0"/>
              </a:rPr>
              <a:t>element-name  </a:t>
            </a:r>
            <a:r>
              <a:rPr lang="en-US" altLang="en-US" sz="2000" i="1" dirty="0" err="1" smtClean="0">
                <a:solidFill>
                  <a:schemeClr val="folHlink"/>
                </a:solidFill>
                <a:latin typeface="Trebuchet MS" pitchFamily="34" charset="0"/>
              </a:rPr>
              <a:t>att</a:t>
            </a:r>
            <a:r>
              <a:rPr lang="en-US" altLang="en-US" sz="2000" i="1" dirty="0" smtClean="0">
                <a:solidFill>
                  <a:schemeClr val="folHlink"/>
                </a:solidFill>
                <a:latin typeface="Trebuchet MS" pitchFamily="34" charset="0"/>
              </a:rPr>
              <a:t>-name  type  requirement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endParaRPr lang="en-US" altLang="en-US" sz="2000" dirty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dirty="0"/>
              <a:t>The </a:t>
            </a:r>
            <a:r>
              <a:rPr lang="en-US" altLang="en-US" i="1" dirty="0"/>
              <a:t>requirement</a:t>
            </a:r>
            <a:r>
              <a:rPr lang="en-US" altLang="en-US" dirty="0"/>
              <a:t> is one of: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default value</a:t>
            </a:r>
            <a:r>
              <a:rPr lang="en-US" altLang="en-US" dirty="0"/>
              <a:t>, enclosed in quotes</a:t>
            </a:r>
          </a:p>
          <a:p>
            <a:pPr lvl="2"/>
            <a:r>
              <a:rPr lang="en-US" altLang="en-US" dirty="0"/>
              <a:t>Example: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&lt;!ATTLIST degree CDATA "PhD"&gt;</a:t>
            </a:r>
            <a:endParaRPr lang="en-US" altLang="en-US" dirty="0">
              <a:solidFill>
                <a:schemeClr val="accent2"/>
              </a:solidFill>
            </a:endParaRP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#REQUIRED</a:t>
            </a:r>
            <a:endParaRPr lang="en-US" altLang="en-US" dirty="0">
              <a:solidFill>
                <a:schemeClr val="accent2"/>
              </a:solidFill>
            </a:endParaRPr>
          </a:p>
          <a:p>
            <a:pPr lvl="2"/>
            <a:r>
              <a:rPr lang="en-US" altLang="en-US" dirty="0"/>
              <a:t>The attribute must be present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#IMPLIED</a:t>
            </a:r>
            <a:endParaRPr lang="en-US" altLang="en-US" dirty="0">
              <a:solidFill>
                <a:schemeClr val="accent2"/>
              </a:solidFill>
            </a:endParaRPr>
          </a:p>
          <a:p>
            <a:pPr lvl="2"/>
            <a:r>
              <a:rPr lang="en-US" altLang="en-US" dirty="0"/>
              <a:t>The attribute is optional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#FIXED "value"</a:t>
            </a:r>
            <a:endParaRPr lang="en-US" altLang="en-US" dirty="0">
              <a:solidFill>
                <a:schemeClr val="accent2"/>
              </a:solidFill>
            </a:endParaRPr>
          </a:p>
          <a:p>
            <a:pPr lvl="2"/>
            <a:r>
              <a:rPr lang="en-US" altLang="en-US" dirty="0"/>
              <a:t>The attribute always has the given value</a:t>
            </a:r>
          </a:p>
          <a:p>
            <a:pPr lvl="2"/>
            <a:r>
              <a:rPr lang="en-US" altLang="en-US" dirty="0"/>
              <a:t>If specified in the XML, the same value must be used</a:t>
            </a:r>
          </a:p>
        </p:txBody>
      </p:sp>
    </p:spTree>
    <p:extLst>
      <p:ext uri="{BB962C8B-B14F-4D97-AF65-F5344CB8AC3E}">
        <p14:creationId xmlns:p14="http://schemas.microsoft.com/office/powerpoint/2010/main" val="10048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953000"/>
          </a:xfrm>
        </p:spPr>
        <p:txBody>
          <a:bodyPr/>
          <a:lstStyle/>
          <a:p>
            <a:r>
              <a:rPr lang="en-US" altLang="en-US" sz="2400" dirty="0"/>
              <a:t>The format of an attribute is:</a:t>
            </a:r>
            <a:br>
              <a:rPr lang="en-US" altLang="en-US" sz="2400" dirty="0"/>
            </a:br>
            <a:r>
              <a:rPr lang="en-US" altLang="en-US" sz="2400" dirty="0"/>
              <a:t>	</a:t>
            </a:r>
            <a:r>
              <a:rPr lang="en-US" altLang="en-US" sz="2400" dirty="0">
                <a:solidFill>
                  <a:schemeClr val="accent2"/>
                </a:solidFill>
                <a:latin typeface="Trebuchet MS" pitchFamily="34" charset="0"/>
              </a:rPr>
              <a:t>&lt;!ATTLIST </a:t>
            </a:r>
            <a:r>
              <a:rPr lang="en-US" altLang="en-US" sz="2400" i="1" dirty="0">
                <a:solidFill>
                  <a:schemeClr val="folHlink"/>
                </a:solidFill>
                <a:latin typeface="Trebuchet MS" pitchFamily="34" charset="0"/>
              </a:rPr>
              <a:t>element-name</a:t>
            </a:r>
            <a:br>
              <a:rPr lang="en-US" altLang="en-US" sz="2400" i="1" dirty="0">
                <a:solidFill>
                  <a:schemeClr val="folHlink"/>
                </a:solidFill>
                <a:latin typeface="Trebuchet MS" pitchFamily="34" charset="0"/>
              </a:rPr>
            </a:br>
            <a:r>
              <a:rPr lang="en-US" altLang="en-US" sz="2400" i="1" dirty="0">
                <a:solidFill>
                  <a:schemeClr val="folHlink"/>
                </a:solidFill>
                <a:latin typeface="Trebuchet MS" pitchFamily="34" charset="0"/>
              </a:rPr>
              <a:t>		</a:t>
            </a:r>
            <a:r>
              <a:rPr lang="en-US" altLang="en-US" sz="2400" i="1" dirty="0" err="1" smtClean="0">
                <a:solidFill>
                  <a:schemeClr val="folHlink"/>
                </a:solidFill>
                <a:latin typeface="Trebuchet MS" pitchFamily="34" charset="0"/>
              </a:rPr>
              <a:t>att</a:t>
            </a:r>
            <a:r>
              <a:rPr lang="en-US" altLang="en-US" sz="2400" i="1" dirty="0" smtClean="0">
                <a:solidFill>
                  <a:schemeClr val="folHlink"/>
                </a:solidFill>
                <a:latin typeface="Trebuchet MS" pitchFamily="34" charset="0"/>
              </a:rPr>
              <a:t>-name  </a:t>
            </a:r>
            <a:r>
              <a:rPr lang="en-US" altLang="en-US" sz="2400" i="1" dirty="0">
                <a:solidFill>
                  <a:schemeClr val="folHlink"/>
                </a:solidFill>
                <a:latin typeface="Trebuchet MS" pitchFamily="34" charset="0"/>
              </a:rPr>
              <a:t>type  requirement</a:t>
            </a:r>
            <a:br>
              <a:rPr lang="en-US" altLang="en-US" sz="2400" i="1" dirty="0">
                <a:solidFill>
                  <a:schemeClr val="folHlink"/>
                </a:solidFill>
                <a:latin typeface="Trebuchet MS" pitchFamily="34" charset="0"/>
              </a:rPr>
            </a:br>
            <a:r>
              <a:rPr lang="en-US" altLang="en-US" sz="2400" i="1" dirty="0">
                <a:solidFill>
                  <a:schemeClr val="folHlink"/>
                </a:solidFill>
                <a:latin typeface="Trebuchet MS" pitchFamily="34" charset="0"/>
              </a:rPr>
              <a:t>		</a:t>
            </a:r>
            <a:r>
              <a:rPr lang="en-US" altLang="en-US" sz="2400" i="1" dirty="0" err="1" smtClean="0">
                <a:solidFill>
                  <a:schemeClr val="folHlink"/>
                </a:solidFill>
                <a:latin typeface="Trebuchet MS" pitchFamily="34" charset="0"/>
              </a:rPr>
              <a:t>att</a:t>
            </a:r>
            <a:r>
              <a:rPr lang="en-US" altLang="en-US" sz="2400" i="1" dirty="0" smtClean="0">
                <a:solidFill>
                  <a:schemeClr val="folHlink"/>
                </a:solidFill>
                <a:latin typeface="Trebuchet MS" pitchFamily="34" charset="0"/>
              </a:rPr>
              <a:t>-name  </a:t>
            </a:r>
            <a:r>
              <a:rPr lang="en-US" altLang="en-US" sz="2400" i="1" dirty="0">
                <a:solidFill>
                  <a:schemeClr val="folHlink"/>
                </a:solidFill>
                <a:latin typeface="Trebuchet MS" pitchFamily="34" charset="0"/>
              </a:rPr>
              <a:t>type  requirement</a:t>
            </a:r>
            <a:r>
              <a:rPr lang="en-US" altLang="en-US" sz="2400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where the </a:t>
            </a:r>
            <a:r>
              <a:rPr lang="en-US" altLang="en-US" sz="2400" i="1" dirty="0"/>
              <a:t>name-type-requirement</a:t>
            </a:r>
            <a:r>
              <a:rPr lang="en-US" altLang="en-US" sz="2400" dirty="0"/>
              <a:t> may be repeated as many times as desired</a:t>
            </a:r>
          </a:p>
          <a:p>
            <a:pPr lvl="1"/>
            <a:r>
              <a:rPr lang="en-US" altLang="en-US" sz="2000" dirty="0"/>
              <a:t>Note that only spaces separate the parts, so careful counting is essential</a:t>
            </a:r>
          </a:p>
          <a:p>
            <a:pPr lvl="1"/>
            <a:r>
              <a:rPr lang="en-US" altLang="en-US" sz="2000" dirty="0"/>
              <a:t>The </a:t>
            </a:r>
            <a:r>
              <a:rPr lang="en-US" altLang="en-US" sz="2000" i="1" dirty="0"/>
              <a:t>element-name</a:t>
            </a:r>
            <a:r>
              <a:rPr lang="en-US" altLang="en-US" sz="2000" dirty="0"/>
              <a:t> tells which element may have these attributes</a:t>
            </a:r>
          </a:p>
          <a:p>
            <a:pPr lvl="1"/>
            <a:r>
              <a:rPr lang="en-US" altLang="en-US" sz="2000" dirty="0"/>
              <a:t>The </a:t>
            </a:r>
            <a:r>
              <a:rPr lang="en-US" altLang="en-US" sz="2000" i="1" dirty="0" err="1" smtClean="0"/>
              <a:t>att</a:t>
            </a:r>
            <a:r>
              <a:rPr lang="en-US" altLang="en-US" sz="2000" i="1" dirty="0" smtClean="0"/>
              <a:t>-name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is the name of the attribute</a:t>
            </a:r>
          </a:p>
          <a:p>
            <a:pPr lvl="1"/>
            <a:r>
              <a:rPr lang="en-US" altLang="en-US" sz="2000" dirty="0"/>
              <a:t>Each element has a </a:t>
            </a:r>
            <a:r>
              <a:rPr lang="en-US" altLang="en-US" sz="2000" i="1" dirty="0"/>
              <a:t>type</a:t>
            </a:r>
            <a:r>
              <a:rPr lang="en-US" altLang="en-US" sz="2000" dirty="0"/>
              <a:t>, such as </a:t>
            </a: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CDATA</a:t>
            </a:r>
            <a:r>
              <a:rPr lang="en-US" altLang="en-US" sz="2000" dirty="0"/>
              <a:t> (character data)</a:t>
            </a:r>
          </a:p>
          <a:p>
            <a:pPr lvl="1"/>
            <a:r>
              <a:rPr lang="en-US" altLang="en-US" sz="2000" dirty="0"/>
              <a:t>Each element may be required, optional, or “fixed”</a:t>
            </a:r>
          </a:p>
          <a:p>
            <a:pPr lvl="1"/>
            <a:r>
              <a:rPr lang="en-US" altLang="en-US" sz="2000" dirty="0"/>
              <a:t>In the XML, attributes may occur in any order</a:t>
            </a:r>
          </a:p>
        </p:txBody>
      </p:sp>
    </p:spTree>
    <p:extLst>
      <p:ext uri="{BB962C8B-B14F-4D97-AF65-F5344CB8AC3E}">
        <p14:creationId xmlns:p14="http://schemas.microsoft.com/office/powerpoint/2010/main" val="128062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attribute types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r>
              <a:rPr lang="en-US" altLang="en-US" dirty="0"/>
              <a:t>There are ten attribute types</a:t>
            </a:r>
          </a:p>
          <a:p>
            <a:r>
              <a:rPr lang="en-US" altLang="en-US" dirty="0"/>
              <a:t>These are the most important ones: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CDATA</a:t>
            </a:r>
            <a:r>
              <a:rPr lang="en-US" altLang="en-US" dirty="0">
                <a:solidFill>
                  <a:schemeClr val="accent2"/>
                </a:solidFill>
              </a:rPr>
              <a:t>	</a:t>
            </a:r>
            <a:r>
              <a:rPr lang="en-US" altLang="en-US" dirty="0"/>
              <a:t>		The value is character data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man|woman|child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dirty="0"/>
              <a:t>	The value is one from this list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ID</a:t>
            </a:r>
            <a:r>
              <a:rPr lang="en-US" altLang="en-US" dirty="0"/>
              <a:t>			The value is a unique identifier</a:t>
            </a:r>
          </a:p>
          <a:p>
            <a:pPr lvl="2"/>
            <a:r>
              <a:rPr lang="en-US" altLang="en-US" dirty="0"/>
              <a:t>ID values must be legal XML names and must be unique within the document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NMTOKEN</a:t>
            </a:r>
            <a:r>
              <a:rPr lang="en-US" altLang="en-US" dirty="0"/>
              <a:t>		The value is a legal XML name</a:t>
            </a:r>
          </a:p>
          <a:p>
            <a:pPr lvl="2"/>
            <a:r>
              <a:rPr lang="en-US" altLang="en-US" dirty="0"/>
              <a:t>This is sometimes used to disallow whitespace in the </a:t>
            </a:r>
            <a:r>
              <a:rPr lang="en-US" altLang="en-US" dirty="0" smtClean="0"/>
              <a:t>name</a:t>
            </a:r>
          </a:p>
          <a:p>
            <a:pPr lvl="2"/>
            <a:r>
              <a:rPr lang="en-US" altLang="en-US" dirty="0" smtClean="0"/>
              <a:t>It also disallows numbers, since an XML name cannot begin with a digit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84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 important attribute types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617" y="1544715"/>
            <a:ext cx="8682362" cy="4632248"/>
          </a:xfrm>
        </p:spPr>
        <p:txBody>
          <a:bodyPr>
            <a:normAutofit fontScale="92500"/>
          </a:bodyPr>
          <a:lstStyle/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IDREF</a:t>
            </a:r>
            <a:r>
              <a:rPr lang="en-US" altLang="en-US" dirty="0"/>
              <a:t>		The ID of another element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IDREFS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	</a:t>
            </a:r>
            <a:r>
              <a:rPr lang="en-US" altLang="en-US" dirty="0"/>
              <a:t>	A list of other </a:t>
            </a:r>
            <a:r>
              <a:rPr lang="en-US" altLang="en-US" dirty="0" smtClean="0"/>
              <a:t>IDs</a:t>
            </a:r>
          </a:p>
          <a:p>
            <a:pPr marL="0" indent="0">
              <a:buNone/>
            </a:pPr>
            <a:r>
              <a:rPr lang="it-IT" sz="1800" dirty="0" smtClean="0">
                <a:solidFill>
                  <a:srgbClr val="C00000"/>
                </a:solidFill>
              </a:rPr>
              <a:t>&lt;person </a:t>
            </a:r>
            <a:r>
              <a:rPr lang="it-IT" sz="1800" dirty="0">
                <a:solidFill>
                  <a:srgbClr val="C00000"/>
                </a:solidFill>
              </a:rPr>
              <a:t>person_id="e10001" parent_id="e10002 e10003</a:t>
            </a:r>
            <a:r>
              <a:rPr lang="it-IT" sz="1800" dirty="0" smtClean="0">
                <a:solidFill>
                  <a:srgbClr val="C00000"/>
                </a:solidFill>
              </a:rPr>
              <a:t>"&gt;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&lt;!</a:t>
            </a:r>
            <a:r>
              <a:rPr lang="en-US" sz="1800" dirty="0">
                <a:solidFill>
                  <a:srgbClr val="C00000"/>
                </a:solidFill>
              </a:rPr>
              <a:t>ATTLIST person 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                             </a:t>
            </a:r>
            <a:r>
              <a:rPr lang="en-US" sz="1800" dirty="0" err="1" smtClean="0">
                <a:solidFill>
                  <a:srgbClr val="C00000"/>
                </a:solidFill>
              </a:rPr>
              <a:t>person_id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ID #REQUIRED </a:t>
            </a:r>
            <a:r>
              <a:rPr lang="en-US" sz="1800" dirty="0" smtClean="0">
                <a:solidFill>
                  <a:srgbClr val="C00000"/>
                </a:solidFill>
              </a:rPr>
              <a:t/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>
                <a:solidFill>
                  <a:srgbClr val="C00000"/>
                </a:solidFill>
              </a:rPr>
              <a:t>                             </a:t>
            </a:r>
            <a:r>
              <a:rPr lang="en-US" sz="1800" dirty="0" err="1" smtClean="0">
                <a:solidFill>
                  <a:srgbClr val="C00000"/>
                </a:solidFill>
              </a:rPr>
              <a:t>parent_id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IDREFS #IMPLIED&gt;</a:t>
            </a:r>
            <a:endParaRPr lang="en-US" altLang="en-US" sz="1800" dirty="0">
              <a:solidFill>
                <a:srgbClr val="C00000"/>
              </a:solidFill>
            </a:endParaRP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NMTOKENS</a:t>
            </a:r>
            <a:r>
              <a:rPr lang="en-US" altLang="en-US" dirty="0"/>
              <a:t>	A list of valid XML names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ENTITY</a:t>
            </a:r>
            <a:r>
              <a:rPr lang="en-US" altLang="en-US" dirty="0"/>
              <a:t>		An entity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ENTITIES</a:t>
            </a:r>
            <a:r>
              <a:rPr lang="en-US" altLang="en-US" dirty="0"/>
              <a:t>		A list of </a:t>
            </a:r>
            <a:r>
              <a:rPr lang="en-US" altLang="en-US" dirty="0" smtClean="0"/>
              <a:t>entities (&amp;entity-name;)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1900" dirty="0">
                <a:solidFill>
                  <a:srgbClr val="C00000"/>
                </a:solidFill>
              </a:rPr>
              <a:t>&lt;author&gt;&amp;writer;&amp;copyright;&lt;/author</a:t>
            </a:r>
            <a:r>
              <a:rPr lang="en-US" sz="1900" dirty="0" smtClean="0">
                <a:solidFill>
                  <a:srgbClr val="C00000"/>
                </a:solidFill>
              </a:rPr>
              <a:t>&gt;</a:t>
            </a:r>
            <a:br>
              <a:rPr lang="en-US" sz="1900" dirty="0" smtClean="0">
                <a:solidFill>
                  <a:srgbClr val="C00000"/>
                </a:solidFill>
              </a:rPr>
            </a:br>
            <a:r>
              <a:rPr lang="en-US" sz="1900" dirty="0">
                <a:solidFill>
                  <a:srgbClr val="C00000"/>
                </a:solidFill>
              </a:rPr>
              <a:t>&lt;!ENTITY writer "Donald Duck."&gt;</a:t>
            </a:r>
            <a:br>
              <a:rPr lang="en-US" sz="1900" dirty="0">
                <a:solidFill>
                  <a:srgbClr val="C00000"/>
                </a:solidFill>
              </a:rPr>
            </a:br>
            <a:r>
              <a:rPr lang="en-US" sz="1900" dirty="0">
                <a:solidFill>
                  <a:srgbClr val="C00000"/>
                </a:solidFill>
              </a:rPr>
              <a:t>&lt;!ENTITY copyright "Copyright W3Schools."&gt;</a:t>
            </a:r>
            <a:endParaRPr lang="en-US" altLang="en-US" dirty="0">
              <a:solidFill>
                <a:srgbClr val="C00000"/>
              </a:solidFill>
            </a:endParaRPr>
          </a:p>
          <a:p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NOTATION</a:t>
            </a:r>
            <a:r>
              <a:rPr lang="en-US" altLang="en-US" dirty="0"/>
              <a:t> </a:t>
            </a:r>
            <a:r>
              <a:rPr lang="en-US" altLang="en-US" dirty="0" smtClean="0"/>
              <a:t>    A notation (format of non-xml data within xml document)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869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7b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Update your bookstore.dtd to include the attributes of the following bookstore.xml</a:t>
            </a:r>
          </a:p>
          <a:p>
            <a:pPr>
              <a:spcBef>
                <a:spcPct val="50000"/>
              </a:spcBef>
            </a:pPr>
            <a:endParaRPr lang="en-US" alt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3" y="2865905"/>
            <a:ext cx="5851543" cy="331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04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/>
              <a:t>Inline DTDs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If a DTD is used only by a single XML document, it can be put directly in that document:</a:t>
            </a:r>
          </a:p>
          <a:p>
            <a:pPr lvl="1">
              <a:buFontTx/>
              <a:buChar char=" "/>
            </a:pP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&lt;?xml version="1.0"&gt;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&lt;!DOCTYPE myRootElement [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rgbClr val="FFFF82"/>
                </a:solidFill>
                <a:latin typeface="Trebuchet MS" pitchFamily="34" charset="0"/>
              </a:rPr>
              <a:t>   </a:t>
            </a:r>
            <a:r>
              <a:rPr lang="en-US" altLang="en-US">
                <a:solidFill>
                  <a:schemeClr val="accent1"/>
                </a:solidFill>
                <a:latin typeface="Trebuchet MS" pitchFamily="34" charset="0"/>
              </a:rPr>
              <a:t> &lt;!-- DTD content goes here --&gt;</a:t>
            </a:r>
            <a:br>
              <a:rPr lang="en-US" altLang="en-US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]&gt;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&lt;myRootElement&gt;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rgbClr val="FFFF82"/>
                </a:solidFill>
                <a:latin typeface="Trebuchet MS" pitchFamily="34" charset="0"/>
              </a:rPr>
              <a:t>    </a:t>
            </a:r>
            <a:r>
              <a:rPr lang="en-US" altLang="en-US">
                <a:solidFill>
                  <a:schemeClr val="accent1"/>
                </a:solidFill>
                <a:latin typeface="Trebuchet MS" pitchFamily="34" charset="0"/>
              </a:rPr>
              <a:t> &lt;!-- XML content goes here --&gt;</a:t>
            </a:r>
            <a:br>
              <a:rPr lang="en-US" altLang="en-US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&lt;/myRootElement&gt;</a:t>
            </a:r>
          </a:p>
          <a:p>
            <a:r>
              <a:rPr lang="en-US" altLang="en-US"/>
              <a:t>An inline DTD can be used only by the document in which it occurs</a:t>
            </a:r>
          </a:p>
        </p:txBody>
      </p:sp>
    </p:spTree>
    <p:extLst>
      <p:ext uri="{BB962C8B-B14F-4D97-AF65-F5344CB8AC3E}">
        <p14:creationId xmlns:p14="http://schemas.microsoft.com/office/powerpoint/2010/main" val="161163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/>
              <a:t>External DTDs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400"/>
              <a:t>An external DTD (a DTD that is a separate document) is declared with a </a:t>
            </a: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SYSTEM</a:t>
            </a:r>
            <a:r>
              <a:rPr lang="en-US" altLang="en-US" sz="2400"/>
              <a:t> or a </a:t>
            </a:r>
            <a:r>
              <a:rPr lang="en-US" altLang="en-US" sz="240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400"/>
              <a:t> command:</a:t>
            </a:r>
          </a:p>
          <a:p>
            <a:pPr lvl="1">
              <a:buFontTx/>
              <a:buChar char=" "/>
            </a:pPr>
            <a:r>
              <a:rPr lang="en-US" altLang="en-US" sz="2000">
                <a:solidFill>
                  <a:srgbClr val="FFFF82"/>
                </a:solidFill>
                <a:latin typeface="Trebuchet MS" pitchFamily="34" charset="0"/>
              </a:rPr>
              <a:t>   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&lt;!DOCTYPE myRootElement SYSTEM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"http://www.mysite.com/mydoc.dtd"&gt;</a:t>
            </a:r>
            <a:endParaRPr lang="en-US" altLang="en-US" sz="2000">
              <a:solidFill>
                <a:schemeClr val="accent2"/>
              </a:solidFill>
            </a:endParaRPr>
          </a:p>
          <a:p>
            <a:pPr lvl="1"/>
            <a:r>
              <a:rPr lang="en-US" altLang="en-US" sz="2000"/>
              <a:t>The name that appears after 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DOCTYPE</a:t>
            </a:r>
            <a:r>
              <a:rPr lang="en-US" altLang="en-US" sz="2000"/>
              <a:t> (in this example, 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myRootElement</a:t>
            </a:r>
            <a:r>
              <a:rPr lang="en-US" altLang="en-US" sz="2000"/>
              <a:t>) must match the name of the XML document’s root element</a:t>
            </a:r>
          </a:p>
          <a:p>
            <a:pPr lvl="1"/>
            <a:r>
              <a:rPr lang="en-US" altLang="en-US" sz="2000"/>
              <a:t>Use 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SYSTEM</a:t>
            </a:r>
            <a:r>
              <a:rPr lang="en-US" altLang="en-US" sz="2000"/>
              <a:t> for external DTDs that you define yourself, and use 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PUBLIC</a:t>
            </a:r>
            <a:r>
              <a:rPr lang="en-US" altLang="en-US" sz="2000"/>
              <a:t> for official, published DTDs</a:t>
            </a:r>
          </a:p>
          <a:p>
            <a:pPr lvl="1"/>
            <a:r>
              <a:rPr lang="en-US" altLang="en-US" sz="2000"/>
              <a:t>External DTDs can only be referenced with a URL</a:t>
            </a:r>
          </a:p>
          <a:p>
            <a:r>
              <a:rPr lang="en-US" altLang="en-US" sz="2400"/>
              <a:t>The file extension for an external DTD is</a:t>
            </a:r>
            <a:r>
              <a:rPr lang="en-US" altLang="en-US" sz="240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.dtd</a:t>
            </a:r>
          </a:p>
          <a:p>
            <a:r>
              <a:rPr lang="en-US" altLang="en-US" sz="2400"/>
              <a:t>External DTDs are almost always preferable to inline DTDs, since they can be used by more than one document</a:t>
            </a:r>
          </a:p>
        </p:txBody>
      </p:sp>
    </p:spTree>
    <p:extLst>
      <p:ext uri="{BB962C8B-B14F-4D97-AF65-F5344CB8AC3E}">
        <p14:creationId xmlns:p14="http://schemas.microsoft.com/office/powerpoint/2010/main" val="71029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example: XML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60868" y="1690689"/>
            <a:ext cx="423333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&lt;!DOCTYPE </a:t>
            </a:r>
            <a:r>
              <a:rPr lang="en-US" altLang="en-US" dirty="0" err="1">
                <a:solidFill>
                  <a:schemeClr val="tx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 SYSTEM</a:t>
            </a:r>
            <a:b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"http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://www.mysite.com/mydoc.dtd"&gt;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date&gt;</a:t>
            </a:r>
            <a:r>
              <a:rPr lang="en-US" altLang="en-US" dirty="0">
                <a:latin typeface="Trebuchet MS" pitchFamily="34" charset="0"/>
              </a:rPr>
              <a:t>05/29/2002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&lt;/date&gt;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city&gt;</a:t>
            </a:r>
            <a:r>
              <a:rPr lang="en-US" altLang="en-US" dirty="0">
                <a:latin typeface="Trebuchet MS" pitchFamily="34" charset="0"/>
              </a:rPr>
              <a:t>Philadelphia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&lt;/city&gt;</a:t>
            </a:r>
            <a:r>
              <a:rPr lang="en-US" altLang="en-US" dirty="0">
                <a:latin typeface="Trebuchet MS" pitchFamily="34" charset="0"/>
              </a:rPr>
              <a:t>,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                 	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state&gt;</a:t>
            </a:r>
            <a:r>
              <a:rPr lang="en-US" altLang="en-US" dirty="0">
                <a:latin typeface="Trebuchet MS" pitchFamily="34" charset="0"/>
              </a:rPr>
              <a:t>PA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&lt;/state&gt;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country&gt;</a:t>
            </a:r>
            <a:r>
              <a:rPr lang="en-US" altLang="en-US" dirty="0">
                <a:latin typeface="Trebuchet MS" pitchFamily="34" charset="0"/>
              </a:rPr>
              <a:t>USA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&lt;/country&gt;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high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84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&lt;/high&gt;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low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51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&lt;/low&gt;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343400" y="1608667"/>
            <a:ext cx="4800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mydoc.dtd</a:t>
            </a:r>
          </a:p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(date, location, temperature-range)&gt;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date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location (city, state, country)&gt;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city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state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country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temperature-range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  ((low, high)|(high, low))&gt;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low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high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low scale (C|F) #REQUIRED&gt; 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high scale (C|F) #REQUIRED&gt;</a:t>
            </a:r>
            <a:endParaRPr lang="en-US" altLang="en-US" sz="1800" dirty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Limitations of DTDs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648200"/>
          </a:xfrm>
        </p:spPr>
        <p:txBody>
          <a:bodyPr/>
          <a:lstStyle/>
          <a:p>
            <a:r>
              <a:rPr lang="en-US" altLang="en-US" sz="2400" dirty="0"/>
              <a:t>DTDs are a very weak specification language</a:t>
            </a:r>
          </a:p>
          <a:p>
            <a:pPr lvl="1"/>
            <a:r>
              <a:rPr lang="en-US" altLang="en-US" sz="2000" dirty="0"/>
              <a:t>You can’t put </a:t>
            </a:r>
            <a:r>
              <a:rPr lang="en-US" altLang="en-US" sz="2000" i="1" dirty="0"/>
              <a:t>any</a:t>
            </a:r>
            <a:r>
              <a:rPr lang="en-US" altLang="en-US" sz="2000" dirty="0"/>
              <a:t> restrictions on element contents</a:t>
            </a:r>
          </a:p>
          <a:p>
            <a:pPr lvl="1"/>
            <a:r>
              <a:rPr lang="en-US" altLang="en-US" sz="2000" dirty="0"/>
              <a:t>It’s difficult to specify:</a:t>
            </a:r>
          </a:p>
          <a:p>
            <a:pPr lvl="2"/>
            <a:r>
              <a:rPr lang="en-US" altLang="en-US" sz="1800" dirty="0"/>
              <a:t>All the children must occur, but may be in any order</a:t>
            </a:r>
          </a:p>
          <a:p>
            <a:pPr lvl="2"/>
            <a:r>
              <a:rPr lang="en-US" altLang="en-US" sz="1800" dirty="0"/>
              <a:t>This element must occur a certain number of times</a:t>
            </a:r>
          </a:p>
          <a:p>
            <a:pPr lvl="1"/>
            <a:r>
              <a:rPr lang="en-US" altLang="en-US" sz="2000" dirty="0"/>
              <a:t>There are only ten data types for attribute values</a:t>
            </a:r>
          </a:p>
          <a:p>
            <a:r>
              <a:rPr lang="en-US" altLang="en-US" sz="2400" dirty="0"/>
              <a:t>But most of all: DTDs aren’t written in XML!</a:t>
            </a:r>
          </a:p>
          <a:p>
            <a:pPr lvl="1"/>
            <a:r>
              <a:rPr lang="en-US" altLang="en-US" sz="2000" dirty="0"/>
              <a:t>If you want to do any validation, you need one parser for the XML </a:t>
            </a:r>
            <a:r>
              <a:rPr lang="en-US" altLang="en-US" sz="2000" i="1" dirty="0"/>
              <a:t>and another</a:t>
            </a:r>
            <a:r>
              <a:rPr lang="en-US" altLang="en-US" sz="2000" dirty="0"/>
              <a:t> for the DTD</a:t>
            </a:r>
          </a:p>
          <a:p>
            <a:pPr lvl="1"/>
            <a:r>
              <a:rPr lang="en-US" altLang="en-US" sz="2000" dirty="0"/>
              <a:t>This makes XML parsing harder than it needs to be</a:t>
            </a:r>
          </a:p>
          <a:p>
            <a:pPr lvl="1"/>
            <a:r>
              <a:rPr lang="en-US" altLang="en-US" sz="2000" dirty="0"/>
              <a:t>There is a newer and more powerful technology: </a:t>
            </a:r>
            <a:r>
              <a:rPr lang="en-US" altLang="en-US" sz="2000" dirty="0">
                <a:solidFill>
                  <a:schemeClr val="tx2"/>
                </a:solidFill>
              </a:rPr>
              <a:t>XML Schemas</a:t>
            </a:r>
          </a:p>
          <a:p>
            <a:pPr lvl="1"/>
            <a:r>
              <a:rPr lang="en-US" altLang="en-US" sz="2000" dirty="0"/>
              <a:t>However, DTDs are still very much in use</a:t>
            </a:r>
          </a:p>
        </p:txBody>
      </p:sp>
    </p:spTree>
    <p:extLst>
      <p:ext uri="{BB962C8B-B14F-4D97-AF65-F5344CB8AC3E}">
        <p14:creationId xmlns:p14="http://schemas.microsoft.com/office/powerpoint/2010/main" val="99758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Program Interface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761067"/>
            <a:ext cx="7962900" cy="3869267"/>
          </a:xfrm>
        </p:spPr>
        <p:txBody>
          <a:bodyPr/>
          <a:lstStyle/>
          <a:p>
            <a:r>
              <a:rPr lang="en-US" altLang="en-US" dirty="0"/>
              <a:t>There are two standard application program interfaces to XML data:</a:t>
            </a:r>
          </a:p>
          <a:p>
            <a:pPr lvl="1"/>
            <a:r>
              <a:rPr lang="en-US" altLang="en-US" b="1" dirty="0"/>
              <a:t>SAX </a:t>
            </a:r>
            <a:r>
              <a:rPr lang="en-US" altLang="en-US" dirty="0"/>
              <a:t>(Simple API for XML)</a:t>
            </a:r>
          </a:p>
          <a:p>
            <a:pPr lvl="2"/>
            <a:r>
              <a:rPr lang="en-US" altLang="en-US" dirty="0"/>
              <a:t>Based on parser model, user provides event handlers for parsing events </a:t>
            </a:r>
          </a:p>
          <a:p>
            <a:pPr lvl="3"/>
            <a:r>
              <a:rPr lang="en-US" altLang="en-US" dirty="0"/>
              <a:t>E.g. start of element, end of element</a:t>
            </a:r>
          </a:p>
          <a:p>
            <a:pPr lvl="1"/>
            <a:r>
              <a:rPr lang="en-US" altLang="en-US" b="1" dirty="0" smtClean="0"/>
              <a:t>DOM </a:t>
            </a:r>
            <a:r>
              <a:rPr lang="en-US" altLang="en-US" dirty="0"/>
              <a:t>(Document Object Model)</a:t>
            </a:r>
          </a:p>
          <a:p>
            <a:pPr lvl="2"/>
            <a:r>
              <a:rPr lang="en-US" altLang="en-US" b="1" dirty="0"/>
              <a:t>XML </a:t>
            </a:r>
            <a:r>
              <a:rPr lang="en-US" altLang="en-US" dirty="0"/>
              <a:t>data is parsed into a tree representation </a:t>
            </a:r>
          </a:p>
          <a:p>
            <a:pPr lvl="2"/>
            <a:r>
              <a:rPr lang="en-US" altLang="en-US" dirty="0"/>
              <a:t>Variety of functions provided for traversing the DOM tree</a:t>
            </a:r>
          </a:p>
          <a:p>
            <a:pPr lvl="2"/>
            <a:r>
              <a:rPr lang="en-US" altLang="en-US" dirty="0"/>
              <a:t>E.g.:  Java DOM API provides Node class with methods</a:t>
            </a:r>
            <a:br>
              <a:rPr lang="en-US" altLang="en-US" dirty="0"/>
            </a:br>
            <a:r>
              <a:rPr lang="en-US" altLang="en-US" dirty="0"/>
              <a:t>          </a:t>
            </a:r>
            <a:r>
              <a:rPr lang="en-US" altLang="en-US" dirty="0" err="1">
                <a:solidFill>
                  <a:srgbClr val="993300"/>
                </a:solidFill>
              </a:rPr>
              <a:t>getParentNode</a:t>
            </a:r>
            <a:r>
              <a:rPr lang="en-US" altLang="en-US" dirty="0">
                <a:solidFill>
                  <a:srgbClr val="993300"/>
                </a:solidFill>
              </a:rPr>
              <a:t>( ), </a:t>
            </a:r>
            <a:r>
              <a:rPr lang="en-US" altLang="en-US" dirty="0" err="1">
                <a:solidFill>
                  <a:srgbClr val="993300"/>
                </a:solidFill>
              </a:rPr>
              <a:t>getFirstChild</a:t>
            </a:r>
            <a:r>
              <a:rPr lang="en-US" altLang="en-US" dirty="0">
                <a:solidFill>
                  <a:srgbClr val="993300"/>
                </a:solidFill>
              </a:rPr>
              <a:t>( ), </a:t>
            </a:r>
            <a:r>
              <a:rPr lang="en-US" altLang="en-US" dirty="0" err="1">
                <a:solidFill>
                  <a:srgbClr val="993300"/>
                </a:solidFill>
              </a:rPr>
              <a:t>getNextSibling</a:t>
            </a:r>
            <a:r>
              <a:rPr lang="en-US" altLang="en-US" dirty="0">
                <a:solidFill>
                  <a:srgbClr val="993300"/>
                </a:solidFill>
              </a:rPr>
              <a:t>( )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 </a:t>
            </a:r>
            <a:r>
              <a:rPr lang="en-US" altLang="en-US" dirty="0" err="1">
                <a:solidFill>
                  <a:srgbClr val="993300"/>
                </a:solidFill>
              </a:rPr>
              <a:t>getAttribute</a:t>
            </a:r>
            <a:r>
              <a:rPr lang="en-US" altLang="en-US" dirty="0">
                <a:solidFill>
                  <a:srgbClr val="993300"/>
                </a:solidFill>
              </a:rPr>
              <a:t>( ), </a:t>
            </a:r>
            <a:r>
              <a:rPr lang="en-US" altLang="en-US" dirty="0" err="1">
                <a:solidFill>
                  <a:srgbClr val="993300"/>
                </a:solidFill>
              </a:rPr>
              <a:t>getData</a:t>
            </a:r>
            <a:r>
              <a:rPr lang="en-US" altLang="en-US" dirty="0">
                <a:solidFill>
                  <a:srgbClr val="993300"/>
                </a:solidFill>
              </a:rPr>
              <a:t>( ) (for text node)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 </a:t>
            </a:r>
            <a:r>
              <a:rPr lang="en-US" altLang="en-US" dirty="0" err="1">
                <a:solidFill>
                  <a:srgbClr val="993300"/>
                </a:solidFill>
              </a:rPr>
              <a:t>getElementsByTagName</a:t>
            </a:r>
            <a:r>
              <a:rPr lang="en-US" altLang="en-US" dirty="0">
                <a:solidFill>
                  <a:srgbClr val="993300"/>
                </a:solidFill>
              </a:rPr>
              <a:t>( ), …</a:t>
            </a:r>
          </a:p>
          <a:p>
            <a:pPr lvl="2"/>
            <a:r>
              <a:rPr lang="en-US" altLang="en-US" dirty="0"/>
              <a:t>Also provides functions for updating DOM tree</a:t>
            </a:r>
          </a:p>
        </p:txBody>
      </p:sp>
    </p:spTree>
    <p:extLst>
      <p:ext uri="{BB962C8B-B14F-4D97-AF65-F5344CB8AC3E}">
        <p14:creationId xmlns:p14="http://schemas.microsoft.com/office/powerpoint/2010/main" val="203727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Introduction (Cont.)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534" y="1490133"/>
            <a:ext cx="8191500" cy="5210175"/>
          </a:xfrm>
        </p:spPr>
        <p:txBody>
          <a:bodyPr/>
          <a:lstStyle/>
          <a:p>
            <a:r>
              <a:rPr lang="en-US" altLang="en-US" dirty="0"/>
              <a:t>The ability to specify new tags, and to create nested tag structures make XML a great way to exchange </a:t>
            </a:r>
            <a:r>
              <a:rPr lang="en-US" altLang="en-US" b="1" dirty="0"/>
              <a:t>data</a:t>
            </a:r>
            <a:r>
              <a:rPr lang="en-US" altLang="en-US" dirty="0"/>
              <a:t>, not just documents.</a:t>
            </a:r>
          </a:p>
          <a:p>
            <a:pPr lvl="1"/>
            <a:r>
              <a:rPr lang="en-US" altLang="en-US" sz="1600" dirty="0"/>
              <a:t>Much of the use of XML has been in data exchange applications, not as a replacement for HTML</a:t>
            </a:r>
          </a:p>
          <a:p>
            <a:r>
              <a:rPr lang="en-US" altLang="en-US" dirty="0"/>
              <a:t>Tags make data (relatively) self-documenting </a:t>
            </a:r>
          </a:p>
          <a:p>
            <a:pPr lvl="1"/>
            <a:r>
              <a:rPr lang="en-US" altLang="en-US" sz="1600" dirty="0"/>
              <a:t>E.g.</a:t>
            </a:r>
            <a:br>
              <a:rPr lang="en-US" altLang="en-US" sz="1600" dirty="0"/>
            </a:br>
            <a:r>
              <a:rPr lang="en-US" altLang="en-US" sz="16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endParaRPr lang="en-US" alt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1" indent="0"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</a:t>
            </a:r>
            <a:r>
              <a:rPr lang="en-US" altLang="en-US" sz="1600" dirty="0" smtClean="0">
                <a:solidFill>
                  <a:srgbClr val="993300"/>
                </a:solidFill>
              </a:rPr>
              <a:t>       &lt;</a:t>
            </a:r>
            <a:r>
              <a:rPr lang="en-US" altLang="en-US" sz="1600" dirty="0">
                <a:solidFill>
                  <a:srgbClr val="993300"/>
                </a:solidFill>
              </a:rPr>
              <a:t>bank&gt;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&lt;account&gt;  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      Downtown &lt;/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&lt;balance&gt;              500        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&lt;depositor&gt;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 Johnson &lt;/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&lt;/depositor&gt;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&lt;/bank&gt;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endParaRPr lang="en-US" altLang="en-US" sz="16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Storage of XML Data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74800"/>
            <a:ext cx="7962900" cy="4707467"/>
          </a:xfrm>
        </p:spPr>
        <p:txBody>
          <a:bodyPr>
            <a:normAutofit/>
          </a:bodyPr>
          <a:lstStyle/>
          <a:p>
            <a:r>
              <a:rPr lang="en-US" altLang="en-US" dirty="0"/>
              <a:t>XML data can be stored in </a:t>
            </a:r>
          </a:p>
          <a:p>
            <a:pPr lvl="1"/>
            <a:r>
              <a:rPr lang="en-US" altLang="en-US" sz="2400" dirty="0"/>
              <a:t>Non-relational data stores</a:t>
            </a:r>
          </a:p>
          <a:p>
            <a:pPr lvl="2"/>
            <a:r>
              <a:rPr lang="en-US" altLang="en-US" sz="1800" dirty="0"/>
              <a:t>Flat files</a:t>
            </a:r>
          </a:p>
          <a:p>
            <a:pPr lvl="3"/>
            <a:r>
              <a:rPr lang="en-US" altLang="en-US" sz="1600" dirty="0"/>
              <a:t>Natural for storing XML</a:t>
            </a:r>
          </a:p>
          <a:p>
            <a:pPr lvl="2"/>
            <a:r>
              <a:rPr lang="en-US" altLang="en-US" sz="1800" dirty="0" smtClean="0"/>
              <a:t>XML databases</a:t>
            </a:r>
            <a:endParaRPr lang="en-US" altLang="en-US" sz="1800" dirty="0"/>
          </a:p>
          <a:p>
            <a:pPr lvl="3"/>
            <a:r>
              <a:rPr lang="en-US" altLang="en-US" sz="1600" dirty="0"/>
              <a:t>Database built specifically for storing XML data, supporting DOM model </a:t>
            </a:r>
            <a:endParaRPr lang="en-US" altLang="en-US" sz="1600" dirty="0" smtClean="0"/>
          </a:p>
          <a:p>
            <a:pPr lvl="3"/>
            <a:r>
              <a:rPr lang="en-US" altLang="en-US" sz="1600" dirty="0" smtClean="0"/>
              <a:t>Oracle Berkeley DB XML, </a:t>
            </a:r>
            <a:r>
              <a:rPr lang="en-US" altLang="en-US" sz="1600" dirty="0" err="1" smtClean="0"/>
              <a:t>eXist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BaseX</a:t>
            </a:r>
            <a:endParaRPr lang="en-US" altLang="en-US" sz="1600" dirty="0" smtClean="0"/>
          </a:p>
          <a:p>
            <a:pPr lvl="1"/>
            <a:r>
              <a:rPr lang="en-US" altLang="en-US" sz="2400" dirty="0" smtClean="0"/>
              <a:t>Relational </a:t>
            </a:r>
            <a:r>
              <a:rPr lang="en-US" altLang="en-US" sz="2400" dirty="0"/>
              <a:t>databases</a:t>
            </a:r>
          </a:p>
          <a:p>
            <a:pPr lvl="2"/>
            <a:r>
              <a:rPr lang="en-US" altLang="en-US" sz="1800" dirty="0"/>
              <a:t>Data must be translated into relational form</a:t>
            </a:r>
          </a:p>
          <a:p>
            <a:pPr lvl="2"/>
            <a:r>
              <a:rPr lang="en-US" altLang="en-US" sz="1800" dirty="0"/>
              <a:t>Advantage:  mature database systems</a:t>
            </a:r>
          </a:p>
          <a:p>
            <a:pPr lvl="2"/>
            <a:r>
              <a:rPr lang="en-US" altLang="en-US" sz="1800" dirty="0" smtClean="0"/>
              <a:t>Disadvantages</a:t>
            </a:r>
            <a:r>
              <a:rPr lang="en-US" altLang="en-US" sz="1800" dirty="0"/>
              <a:t>: overhead of translating data and </a:t>
            </a:r>
            <a:r>
              <a:rPr lang="en-US" altLang="en-US" sz="1800" dirty="0" smtClean="0"/>
              <a:t>queries</a:t>
            </a:r>
          </a:p>
          <a:p>
            <a:pPr lvl="2"/>
            <a:r>
              <a:rPr lang="en-US" altLang="en-US" sz="1800" dirty="0" smtClean="0"/>
              <a:t>IBM </a:t>
            </a:r>
            <a:r>
              <a:rPr lang="en-US" altLang="en-US" sz="1800" dirty="0"/>
              <a:t>DB2, Oracle, MS SQL Server, PostgreSQL</a:t>
            </a:r>
          </a:p>
          <a:p>
            <a:pPr lvl="2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943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799" y="762000"/>
            <a:ext cx="8322733" cy="6096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Storage of XML in Relational </a:t>
            </a:r>
            <a:r>
              <a:rPr lang="en-US" altLang="en-US" dirty="0" smtClean="0"/>
              <a:t>Databases :String </a:t>
            </a:r>
            <a:r>
              <a:rPr lang="en-US" altLang="en-US" dirty="0"/>
              <a:t>Representation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608667"/>
            <a:ext cx="7848600" cy="4715933"/>
          </a:xfrm>
        </p:spPr>
        <p:txBody>
          <a:bodyPr>
            <a:normAutofit/>
          </a:bodyPr>
          <a:lstStyle/>
          <a:p>
            <a:r>
              <a:rPr lang="en-US" altLang="en-US" dirty="0"/>
              <a:t>Store each top level element as a string field of a tuple in a relational database</a:t>
            </a:r>
          </a:p>
          <a:p>
            <a:pPr lvl="1"/>
            <a:r>
              <a:rPr lang="en-US" altLang="en-US" dirty="0"/>
              <a:t>Use a single relation to store all elements, or</a:t>
            </a:r>
          </a:p>
          <a:p>
            <a:pPr lvl="1"/>
            <a:r>
              <a:rPr lang="en-US" altLang="en-US" dirty="0"/>
              <a:t>Use a separate relation for each top-level element type</a:t>
            </a:r>
          </a:p>
          <a:p>
            <a:pPr lvl="2"/>
            <a:r>
              <a:rPr lang="en-US" altLang="en-US" dirty="0"/>
              <a:t>E.g.  account, customer, depositor relations</a:t>
            </a:r>
          </a:p>
          <a:p>
            <a:r>
              <a:rPr lang="en-US" altLang="en-US" dirty="0" smtClean="0"/>
              <a:t>Benefits</a:t>
            </a:r>
            <a:r>
              <a:rPr lang="en-US" altLang="en-US" dirty="0"/>
              <a:t>: </a:t>
            </a:r>
          </a:p>
          <a:p>
            <a:pPr lvl="1"/>
            <a:r>
              <a:rPr lang="en-US" altLang="en-US" dirty="0"/>
              <a:t>Can store any XML data even without DTD</a:t>
            </a:r>
          </a:p>
          <a:p>
            <a:pPr lvl="1"/>
            <a:r>
              <a:rPr lang="en-US" altLang="en-US" dirty="0"/>
              <a:t>As long as there are many top-level elements in a document, strings are small compared to full document</a:t>
            </a:r>
          </a:p>
          <a:p>
            <a:r>
              <a:rPr lang="en-US" altLang="en-US" dirty="0" smtClean="0"/>
              <a:t>Drawback</a:t>
            </a:r>
            <a:r>
              <a:rPr lang="en-US" altLang="en-US" b="1" dirty="0"/>
              <a:t>:</a:t>
            </a:r>
            <a:r>
              <a:rPr lang="en-US" altLang="en-US" dirty="0"/>
              <a:t> Need to parse strings to access values inside the elements</a:t>
            </a:r>
          </a:p>
          <a:p>
            <a:pPr lvl="1"/>
            <a:r>
              <a:rPr lang="en-US" altLang="en-US" dirty="0"/>
              <a:t>Parsing is slow.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03324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Mapping XML Data to Relations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867" y="1608668"/>
            <a:ext cx="8039100" cy="4876800"/>
          </a:xfrm>
        </p:spPr>
        <p:txBody>
          <a:bodyPr/>
          <a:lstStyle/>
          <a:p>
            <a:r>
              <a:rPr lang="en-US" altLang="en-US" dirty="0"/>
              <a:t>Relation created for each element type whose schema is known:</a:t>
            </a:r>
          </a:p>
          <a:p>
            <a:pPr lvl="1"/>
            <a:r>
              <a:rPr lang="en-US" altLang="en-US" dirty="0"/>
              <a:t>An id attribute to store a unique id for each element</a:t>
            </a:r>
          </a:p>
          <a:p>
            <a:pPr lvl="1"/>
            <a:r>
              <a:rPr lang="en-US" altLang="en-US" dirty="0"/>
              <a:t>A relation attribute corresponding to each element attribute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dirty="0" err="1"/>
              <a:t>parent_id</a:t>
            </a:r>
            <a:r>
              <a:rPr lang="en-US" altLang="en-US" dirty="0"/>
              <a:t> attribute to keep track of parent element</a:t>
            </a:r>
          </a:p>
          <a:p>
            <a:r>
              <a:rPr lang="en-US" altLang="en-US" dirty="0" smtClean="0"/>
              <a:t>All </a:t>
            </a:r>
            <a:r>
              <a:rPr lang="en-US" altLang="en-US" dirty="0" err="1"/>
              <a:t>subelements</a:t>
            </a:r>
            <a:r>
              <a:rPr lang="en-US" altLang="en-US" dirty="0"/>
              <a:t> that occur only once can become relation attributes</a:t>
            </a:r>
          </a:p>
          <a:p>
            <a:pPr lvl="1"/>
            <a:r>
              <a:rPr lang="en-US" altLang="en-US" dirty="0"/>
              <a:t>For text-valued </a:t>
            </a:r>
            <a:r>
              <a:rPr lang="en-US" altLang="en-US" dirty="0" err="1"/>
              <a:t>subelements</a:t>
            </a:r>
            <a:r>
              <a:rPr lang="en-US" altLang="en-US" dirty="0"/>
              <a:t>, store the text as attribute value</a:t>
            </a:r>
          </a:p>
          <a:p>
            <a:pPr lvl="1"/>
            <a:r>
              <a:rPr lang="en-US" altLang="en-US" dirty="0"/>
              <a:t>For complex </a:t>
            </a:r>
            <a:r>
              <a:rPr lang="en-US" altLang="en-US" dirty="0" err="1"/>
              <a:t>subelements</a:t>
            </a:r>
            <a:r>
              <a:rPr lang="en-US" altLang="en-US" dirty="0"/>
              <a:t>, can store the id of the </a:t>
            </a:r>
            <a:r>
              <a:rPr lang="en-US" altLang="en-US" dirty="0" err="1"/>
              <a:t>subelement</a:t>
            </a:r>
            <a:endParaRPr lang="en-US" altLang="en-US" dirty="0"/>
          </a:p>
          <a:p>
            <a:r>
              <a:rPr lang="en-US" altLang="en-US" dirty="0" err="1"/>
              <a:t>Subelements</a:t>
            </a:r>
            <a:r>
              <a:rPr lang="en-US" altLang="en-US" dirty="0"/>
              <a:t> that can occur multiple times represented in a separate table</a:t>
            </a:r>
          </a:p>
          <a:p>
            <a:pPr lvl="1"/>
            <a:r>
              <a:rPr lang="en-US" altLang="en-US" dirty="0"/>
              <a:t>Similar to handling of multivalued attributes when converting ER diagrams to tables</a:t>
            </a:r>
          </a:p>
        </p:txBody>
      </p:sp>
    </p:spTree>
    <p:extLst>
      <p:ext uri="{BB962C8B-B14F-4D97-AF65-F5344CB8AC3E}">
        <p14:creationId xmlns:p14="http://schemas.microsoft.com/office/powerpoint/2010/main" val="159584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XML: Motivation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83266"/>
            <a:ext cx="7886700" cy="5133975"/>
          </a:xfrm>
        </p:spPr>
        <p:txBody>
          <a:bodyPr>
            <a:normAutofit/>
          </a:bodyPr>
          <a:lstStyle/>
          <a:p>
            <a:r>
              <a:rPr lang="en-US" altLang="en-US" dirty="0"/>
              <a:t>Data interchange is critical in today’s networked world</a:t>
            </a:r>
          </a:p>
          <a:p>
            <a:pPr lvl="1"/>
            <a:r>
              <a:rPr lang="en-US" altLang="en-US" dirty="0"/>
              <a:t>Examples:</a:t>
            </a:r>
          </a:p>
          <a:p>
            <a:pPr lvl="2"/>
            <a:r>
              <a:rPr lang="en-US" altLang="en-US" dirty="0"/>
              <a:t>Banking:  funds transfer</a:t>
            </a:r>
          </a:p>
          <a:p>
            <a:pPr lvl="2"/>
            <a:r>
              <a:rPr lang="en-US" altLang="en-US" dirty="0"/>
              <a:t>Order processing (especially inter-company orders)</a:t>
            </a:r>
          </a:p>
          <a:p>
            <a:pPr lvl="2"/>
            <a:r>
              <a:rPr lang="en-US" altLang="en-US" dirty="0"/>
              <a:t>Scientific data</a:t>
            </a:r>
          </a:p>
          <a:p>
            <a:pPr lvl="3"/>
            <a:r>
              <a:rPr lang="en-US" altLang="en-US" dirty="0" smtClean="0"/>
              <a:t>Chemistry, Genetics </a:t>
            </a:r>
            <a:endParaRPr lang="en-US" altLang="en-US" dirty="0"/>
          </a:p>
          <a:p>
            <a:pPr lvl="1"/>
            <a:r>
              <a:rPr lang="en-US" altLang="en-US" dirty="0"/>
              <a:t>Paper flow of information between organizations is being replaced by electronic flow of information</a:t>
            </a:r>
          </a:p>
          <a:p>
            <a:r>
              <a:rPr lang="en-US" altLang="en-US" dirty="0"/>
              <a:t>Each application area has its own set of standards for representing information</a:t>
            </a:r>
          </a:p>
          <a:p>
            <a:r>
              <a:rPr lang="en-US" altLang="en-US" dirty="0"/>
              <a:t>XML has become the basis for all new generation data interchange </a:t>
            </a:r>
            <a:r>
              <a:rPr lang="en-US" altLang="en-US" dirty="0" smtClean="0"/>
              <a:t>formats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awhile, XML (extensible markup language) was the only choice for open data interchange. But over the years there has been a lot of transformation in the world of open data sharing. The more lightweight JSON (</a:t>
            </a:r>
            <a:r>
              <a:rPr lang="en-US" dirty="0" err="1"/>
              <a:t>Javascript</a:t>
            </a:r>
            <a:r>
              <a:rPr lang="en-US" dirty="0"/>
              <a:t> object notation) has become a popular alternative to XML for various reasons. 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0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Motivation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334" y="1524000"/>
            <a:ext cx="8229600" cy="5257800"/>
          </a:xfrm>
        </p:spPr>
        <p:txBody>
          <a:bodyPr/>
          <a:lstStyle/>
          <a:p>
            <a:r>
              <a:rPr lang="en-US" altLang="en-US" dirty="0"/>
              <a:t>Earlier generation formats were based on plain text with line headers indicating the meaning of fields</a:t>
            </a:r>
          </a:p>
          <a:p>
            <a:pPr lvl="1"/>
            <a:r>
              <a:rPr lang="en-US" altLang="en-US" dirty="0"/>
              <a:t>Similar in concept to email headers</a:t>
            </a:r>
          </a:p>
          <a:p>
            <a:pPr lvl="1"/>
            <a:r>
              <a:rPr lang="en-US" altLang="en-US" dirty="0"/>
              <a:t>Does not allow for nested structures, no standard “type” language</a:t>
            </a:r>
          </a:p>
          <a:p>
            <a:pPr lvl="1"/>
            <a:r>
              <a:rPr lang="en-US" altLang="en-US" dirty="0"/>
              <a:t>Tied too closely to low level document structure (lines, spaces,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Each XML based standard defines what are valid elements, using</a:t>
            </a:r>
          </a:p>
          <a:p>
            <a:pPr lvl="1"/>
            <a:r>
              <a:rPr lang="en-US" altLang="en-US" dirty="0"/>
              <a:t> XML type specification languages to specify the syntax</a:t>
            </a:r>
          </a:p>
          <a:p>
            <a:pPr lvl="2"/>
            <a:r>
              <a:rPr lang="en-US" altLang="en-US" dirty="0"/>
              <a:t>DTD (Document Type Descriptors)</a:t>
            </a:r>
          </a:p>
          <a:p>
            <a:pPr lvl="2"/>
            <a:r>
              <a:rPr lang="en-US" altLang="en-US" dirty="0"/>
              <a:t>XML Schema</a:t>
            </a:r>
          </a:p>
          <a:p>
            <a:pPr lvl="1"/>
            <a:r>
              <a:rPr lang="en-US" altLang="en-US" dirty="0"/>
              <a:t>Plus textual descriptions of the semantics</a:t>
            </a:r>
          </a:p>
          <a:p>
            <a:r>
              <a:rPr lang="en-US" altLang="en-US" dirty="0"/>
              <a:t>XML allows new tags to be defined as required</a:t>
            </a:r>
          </a:p>
          <a:p>
            <a:pPr lvl="1"/>
            <a:r>
              <a:rPr lang="en-US" altLang="en-US" dirty="0"/>
              <a:t>However, this may be constrained by DTDs</a:t>
            </a:r>
          </a:p>
          <a:p>
            <a:r>
              <a:rPr lang="en-US" altLang="en-US" dirty="0"/>
              <a:t>A wide variety of tools is available for parsing, browsing and querying XML documents/data</a:t>
            </a:r>
          </a:p>
          <a:p>
            <a:pPr lvl="2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15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365126"/>
            <a:ext cx="8320617" cy="1325563"/>
          </a:xfrm>
        </p:spPr>
        <p:txBody>
          <a:bodyPr/>
          <a:lstStyle/>
          <a:p>
            <a:r>
              <a:rPr lang="en-US" altLang="en-US" dirty="0"/>
              <a:t>Comparison with </a:t>
            </a:r>
            <a:r>
              <a:rPr lang="en-US" altLang="en-US" dirty="0" smtClean="0"/>
              <a:t>Structured (Relational) </a:t>
            </a:r>
            <a:r>
              <a:rPr lang="en-US" altLang="en-US" dirty="0"/>
              <a:t>Data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Inefficient: tags, which in effect represent schema information, are repeated</a:t>
            </a:r>
          </a:p>
          <a:p>
            <a:r>
              <a:rPr lang="en-US" altLang="en-US" dirty="0"/>
              <a:t>Better than relational tuples as a data-exchange format</a:t>
            </a:r>
          </a:p>
          <a:p>
            <a:pPr lvl="1"/>
            <a:r>
              <a:rPr lang="en-US" altLang="en-US" dirty="0"/>
              <a:t>Unlike relational tuples, XML data is self-documenting due to presence of tags</a:t>
            </a:r>
          </a:p>
          <a:p>
            <a:pPr lvl="1"/>
            <a:r>
              <a:rPr lang="en-US" altLang="en-US" dirty="0"/>
              <a:t>Non-rigid format: tags can be added</a:t>
            </a:r>
          </a:p>
          <a:p>
            <a:pPr lvl="1"/>
            <a:r>
              <a:rPr lang="en-US" altLang="en-US" dirty="0"/>
              <a:t>Allows nested structures</a:t>
            </a:r>
          </a:p>
          <a:p>
            <a:pPr lvl="1"/>
            <a:r>
              <a:rPr lang="en-US" altLang="en-US" dirty="0"/>
              <a:t>Wide acceptance, not only in database systems, but also in browsers, tools,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2348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Tag</a:t>
            </a:r>
            <a:r>
              <a:rPr lang="en-US" altLang="en-US" dirty="0"/>
              <a:t>:  label for a section of data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Element</a:t>
            </a:r>
            <a:r>
              <a:rPr lang="en-US" altLang="en-US" dirty="0"/>
              <a:t>: section of data beginning with &lt;</a:t>
            </a:r>
            <a:r>
              <a:rPr lang="en-US" altLang="en-US" i="1" dirty="0" err="1"/>
              <a:t>tagname</a:t>
            </a:r>
            <a:r>
              <a:rPr lang="en-US" altLang="en-US" dirty="0"/>
              <a:t>&gt; and ending with matching &lt;/</a:t>
            </a:r>
            <a:r>
              <a:rPr lang="en-US" altLang="en-US" i="1" dirty="0" err="1"/>
              <a:t>tagname</a:t>
            </a:r>
            <a:r>
              <a:rPr lang="en-US" altLang="en-US" dirty="0"/>
              <a:t>&gt;</a:t>
            </a:r>
          </a:p>
          <a:p>
            <a:r>
              <a:rPr lang="en-US" altLang="en-US" dirty="0"/>
              <a:t>Elements must be properly </a:t>
            </a:r>
            <a:r>
              <a:rPr lang="en-US" altLang="en-US" dirty="0">
                <a:solidFill>
                  <a:schemeClr val="tx2"/>
                </a:solidFill>
              </a:rPr>
              <a:t>nested</a:t>
            </a:r>
          </a:p>
          <a:p>
            <a:pPr lvl="1"/>
            <a:r>
              <a:rPr lang="en-US" altLang="en-US" dirty="0"/>
              <a:t>Proper nesting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&lt;/balance&gt; &lt;/account&gt; </a:t>
            </a:r>
          </a:p>
          <a:p>
            <a:pPr lvl="1"/>
            <a:r>
              <a:rPr lang="en-US" altLang="en-US" dirty="0"/>
              <a:t>Improper nesting 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&lt;/account&gt; &lt;/balance&gt; </a:t>
            </a:r>
          </a:p>
          <a:p>
            <a:pPr lvl="1"/>
            <a:r>
              <a:rPr lang="en-US" altLang="en-US" dirty="0"/>
              <a:t>Formally:  every start tag must have a unique matching end tag, that is in the context of the same parent element.</a:t>
            </a:r>
          </a:p>
          <a:p>
            <a:r>
              <a:rPr lang="en-US" altLang="en-US" dirty="0"/>
              <a:t>Every document must have a single top-level element</a:t>
            </a:r>
          </a:p>
          <a:p>
            <a:pPr lvl="1"/>
            <a:endParaRPr lang="en-US" altLang="en-US" dirty="0"/>
          </a:p>
          <a:p>
            <a:pPr lvl="2">
              <a:buFont typeface="Webding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63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Nested Elements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557867"/>
            <a:ext cx="8001000" cy="5181600"/>
          </a:xfrm>
        </p:spPr>
        <p:txBody>
          <a:bodyPr/>
          <a:lstStyle/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r>
              <a:rPr lang="en-US" altLang="en-US" dirty="0" smtClean="0"/>
              <a:t> 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&lt;</a:t>
            </a:r>
            <a:r>
              <a:rPr lang="en-US" altLang="en-US" dirty="0"/>
              <a:t>bank-1&gt;</a:t>
            </a:r>
            <a:br>
              <a:rPr lang="en-US" altLang="en-US" dirty="0"/>
            </a:b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sz="2400" dirty="0">
                <a:solidFill>
                  <a:srgbClr val="993300"/>
                </a:solidFill>
              </a:rPr>
              <a:t>   </a:t>
            </a:r>
            <a:r>
              <a:rPr lang="en-US" altLang="en-US" dirty="0">
                <a:solidFill>
                  <a:srgbClr val="993300"/>
                </a:solidFill>
              </a:rPr>
              <a:t>&lt;customer&gt;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993300"/>
                </a:solidFill>
              </a:rPr>
              <a:t>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 Hayes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&lt;customer_street&gt; Main &lt;/customer_street&gt;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     Harrison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006666"/>
                </a:solidFill>
              </a:rPr>
              <a:t>&lt;account&gt;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&lt;account_number&gt; A-102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      </a:t>
            </a:r>
            <a:r>
              <a:rPr lang="en-US" altLang="en-US" sz="2000" dirty="0" err="1">
                <a:solidFill>
                  <a:srgbClr val="006666"/>
                </a:solidFill>
              </a:rPr>
              <a:t>Perryridge</a:t>
            </a:r>
            <a:r>
              <a:rPr lang="en-US" altLang="en-US" sz="2000" dirty="0">
                <a:solidFill>
                  <a:srgbClr val="006666"/>
                </a:solidFill>
              </a:rPr>
              <a:t> &lt;/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&lt;balance&gt;               400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     …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&lt;/account&gt;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 &lt;/customer&gt;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dirty="0" smtClean="0"/>
              <a:t>&lt;/</a:t>
            </a:r>
            <a:r>
              <a:rPr lang="en-US" altLang="en-US" dirty="0"/>
              <a:t>bank-1&gt;</a:t>
            </a:r>
          </a:p>
        </p:txBody>
      </p:sp>
    </p:spTree>
    <p:extLst>
      <p:ext uri="{BB962C8B-B14F-4D97-AF65-F5344CB8AC3E}">
        <p14:creationId xmlns:p14="http://schemas.microsoft.com/office/powerpoint/2010/main" val="210617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11327</TotalTime>
  <Words>2191</Words>
  <Application>Microsoft Office PowerPoint</Application>
  <PresentationFormat>On-screen Show (4:3)</PresentationFormat>
  <Paragraphs>371</Paragraphs>
  <Slides>42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XML: Extensible Markup Language</vt:lpstr>
      <vt:lpstr>XML</vt:lpstr>
      <vt:lpstr>Introduction</vt:lpstr>
      <vt:lpstr>XML Introduction (Cont.)</vt:lpstr>
      <vt:lpstr>XML: Motivation</vt:lpstr>
      <vt:lpstr>XML Motivation (Cont.)</vt:lpstr>
      <vt:lpstr>Comparison with Structured (Relational) Data</vt:lpstr>
      <vt:lpstr>Structure of XML Data</vt:lpstr>
      <vt:lpstr>Example of Nested Elements</vt:lpstr>
      <vt:lpstr>Motivation for Nesting</vt:lpstr>
      <vt:lpstr>Structure of XML Data (Cont.)</vt:lpstr>
      <vt:lpstr>Attributes</vt:lpstr>
      <vt:lpstr>Class Activity 6</vt:lpstr>
      <vt:lpstr>Attributes vs. Subelements</vt:lpstr>
      <vt:lpstr>Namespaces</vt:lpstr>
      <vt:lpstr>More on XML Syntax</vt:lpstr>
      <vt:lpstr>XML Document Schema</vt:lpstr>
      <vt:lpstr>Why DTDs?</vt:lpstr>
      <vt:lpstr>Document Type Definition (DTD)</vt:lpstr>
      <vt:lpstr>An XML example</vt:lpstr>
      <vt:lpstr>A DTD example</vt:lpstr>
      <vt:lpstr>ELEMENT descriptions</vt:lpstr>
      <vt:lpstr>Elements without children</vt:lpstr>
      <vt:lpstr>Elements with unstructured children</vt:lpstr>
      <vt:lpstr>Elements with children</vt:lpstr>
      <vt:lpstr>Elements with mixed content</vt:lpstr>
      <vt:lpstr>An expanded DTD example</vt:lpstr>
      <vt:lpstr>Class Activity 7a</vt:lpstr>
      <vt:lpstr>Attributes</vt:lpstr>
      <vt:lpstr>Attribute Requirements</vt:lpstr>
      <vt:lpstr>Attributes</vt:lpstr>
      <vt:lpstr>Important attribute types</vt:lpstr>
      <vt:lpstr>Less important attribute types</vt:lpstr>
      <vt:lpstr>Class Activity 7b</vt:lpstr>
      <vt:lpstr>Inline DTDs</vt:lpstr>
      <vt:lpstr>External DTDs</vt:lpstr>
      <vt:lpstr>Another example: XML</vt:lpstr>
      <vt:lpstr>Limitations of DTDs</vt:lpstr>
      <vt:lpstr>Application Program Interface</vt:lpstr>
      <vt:lpstr>Storage of XML Data</vt:lpstr>
      <vt:lpstr>Storage of XML in Relational Databases :String Representation</vt:lpstr>
      <vt:lpstr>Mapping XML Data to Relations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303</cp:revision>
  <dcterms:created xsi:type="dcterms:W3CDTF">2009-12-29T10:39:27Z</dcterms:created>
  <dcterms:modified xsi:type="dcterms:W3CDTF">2018-02-12T20:30:36Z</dcterms:modified>
</cp:coreProperties>
</file>