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8" r:id="rId3"/>
    <p:sldId id="352" r:id="rId4"/>
    <p:sldId id="259" r:id="rId5"/>
    <p:sldId id="260" r:id="rId6"/>
    <p:sldId id="314" r:id="rId7"/>
    <p:sldId id="265" r:id="rId8"/>
    <p:sldId id="261" r:id="rId9"/>
    <p:sldId id="262" r:id="rId10"/>
    <p:sldId id="263" r:id="rId11"/>
    <p:sldId id="267" r:id="rId12"/>
    <p:sldId id="313" r:id="rId13"/>
    <p:sldId id="269" r:id="rId14"/>
    <p:sldId id="270" r:id="rId15"/>
    <p:sldId id="347" r:id="rId16"/>
    <p:sldId id="315" r:id="rId17"/>
    <p:sldId id="318" r:id="rId18"/>
    <p:sldId id="351" r:id="rId19"/>
    <p:sldId id="319" r:id="rId20"/>
    <p:sldId id="320" r:id="rId21"/>
    <p:sldId id="321" r:id="rId22"/>
    <p:sldId id="322" r:id="rId23"/>
    <p:sldId id="323" r:id="rId24"/>
    <p:sldId id="324" r:id="rId25"/>
    <p:sldId id="344" r:id="rId26"/>
    <p:sldId id="342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53" r:id="rId43"/>
    <p:sldId id="345" r:id="rId44"/>
    <p:sldId id="343" r:id="rId45"/>
    <p:sldId id="316" r:id="rId46"/>
    <p:sldId id="346" r:id="rId47"/>
    <p:sldId id="273" r:id="rId48"/>
    <p:sldId id="286" r:id="rId49"/>
    <p:sldId id="287" r:id="rId50"/>
    <p:sldId id="308" r:id="rId51"/>
    <p:sldId id="309" r:id="rId52"/>
    <p:sldId id="310" r:id="rId53"/>
    <p:sldId id="311" r:id="rId54"/>
    <p:sldId id="312" r:id="rId55"/>
    <p:sldId id="348" r:id="rId56"/>
    <p:sldId id="349" r:id="rId57"/>
    <p:sldId id="350" r:id="rId58"/>
    <p:sldId id="302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01DF4704-8C94-4FBC-8C20-D05E3AA21C9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2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F276CF73-E10D-4290-8367-B372D1E84DC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22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EF0F443A-D253-4C90-BCD3-475A6597795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56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6A46AF79-1178-49C2-B91F-9124031F96E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9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6A46AF79-1178-49C2-B91F-9124031F96E3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9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34F47153-89C4-41FF-86DD-0FB3725801C4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60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1D98E5D7-5A9A-45AE-8838-D517099E759E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2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EC394-6924-4CEE-B32F-997BBF24CA0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 i="1"/>
              <a:t>10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353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A6545-627B-47BC-BF01-E66B0B484C0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 i="1"/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36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A9D93-64A7-4F73-AFED-DB4F8763BE2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 i="1"/>
              <a:t>12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86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B182A2E4-5147-4E9E-AEBE-B08045FD31D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47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B5D18-CA79-4B6A-9E1B-18B25E4713E8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 i="1"/>
              <a:t>13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13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3D0EF-4858-4896-820F-562A8BC15EA0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1225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66838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0863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78063" defTabSz="908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35263" defTabSz="908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2463" defTabSz="908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49663" defTabSz="908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r>
              <a:rPr lang="en-US" altLang="en-US" sz="1000" i="1"/>
              <a:t>6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718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423F8-5EBC-44E9-9A17-45AC277D1280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 i="1"/>
              <a:t>13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893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C6BD-8638-463D-B96D-9C9FC48371F3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 i="1"/>
              <a:t>15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058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8AFAA-6CC8-4940-8EA5-9C4E26F18F4B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 i="1"/>
              <a:t>16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82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C3D508FA-D1CC-40D2-AF3F-5797BB2B01A8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9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B182A2E4-5147-4E9E-AEBE-B08045FD31D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4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48A199A2-7221-40FD-83E6-A83861C632C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483021BE-90AB-450F-B465-C310C12F655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0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b"/>
          <a:lstStyle>
            <a:lvl1pPr defTabSz="93027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r"/>
            <a:fld id="{3C4F4A7A-9373-4F89-8069-329BF78B5B62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9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54954B17-41C9-46F0-9C0C-35AC69F0D70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0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A6DA7A5B-658E-4156-9D27-8F6DDB94635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279299" indent="-36829963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23340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572677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22013" indent="-224668" defTabSz="914274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A6FEF41E-680A-4AA4-B92D-CA7B5025706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2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C38308-8D4E-43BB-BEF0-B686528A6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65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-boo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814234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8345" y="5549371"/>
            <a:ext cx="5645436" cy="1397306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hlinkClick r:id="rId3"/>
              </a:rPr>
              <a:t>www.db-book.com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41" y="592579"/>
            <a:ext cx="8111509" cy="911756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Sparse Index Files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41" y="1504335"/>
            <a:ext cx="7432675" cy="24955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99"/>
                </a:solidFill>
              </a:rPr>
              <a:t>Sparse Index</a:t>
            </a:r>
            <a:r>
              <a:rPr lang="en-US" altLang="en-US" dirty="0" smtClean="0"/>
              <a:t>:  contains index records for only some search-key values.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Applicable when records are sequentially ordered on search-key</a:t>
            </a:r>
          </a:p>
          <a:p>
            <a:r>
              <a:rPr lang="en-US" altLang="en-US" dirty="0" smtClean="0"/>
              <a:t>To locate a record with search-key value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we: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Find index record with largest search-key value &lt; </a:t>
            </a:r>
            <a:r>
              <a:rPr lang="en-US" altLang="en-US" i="1" dirty="0" smtClean="0">
                <a:ea typeface="ＭＳ Ｐゴシック" pitchFamily="34" charset="-128"/>
              </a:rPr>
              <a:t>K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Search file sequentially starting at the record to which the index record points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22" y="3703638"/>
            <a:ext cx="68548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0113" y="5306219"/>
            <a:ext cx="3062817" cy="1264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 smtClean="0"/>
              <a:t>Compared to dense indices:</a:t>
            </a:r>
          </a:p>
          <a:p>
            <a:pPr lvl="1" fontAlgn="auto">
              <a:spcAft>
                <a:spcPts val="0"/>
              </a:spcAft>
            </a:pPr>
            <a:r>
              <a:rPr lang="en-US" altLang="en-US" dirty="0" smtClean="0">
                <a:ea typeface="ＭＳ Ｐゴシック" pitchFamily="34" charset="-128"/>
              </a:rPr>
              <a:t>Less space and less maintenance overhead for insertions and deletions.</a:t>
            </a:r>
          </a:p>
          <a:p>
            <a:pPr lvl="1" fontAlgn="auto">
              <a:spcAft>
                <a:spcPts val="0"/>
              </a:spcAft>
            </a:pPr>
            <a:r>
              <a:rPr lang="en-US" altLang="en-US" dirty="0" smtClean="0">
                <a:ea typeface="ＭＳ Ｐゴシック" pitchFamily="34" charset="-128"/>
              </a:rPr>
              <a:t>Generally slower than dense index for locating records.</a:t>
            </a:r>
          </a:p>
        </p:txBody>
      </p:sp>
    </p:spTree>
    <p:extLst>
      <p:ext uri="{BB962C8B-B14F-4D97-AF65-F5344CB8AC3E}">
        <p14:creationId xmlns:p14="http://schemas.microsoft.com/office/powerpoint/2010/main" val="33611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Multilevel Index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056" y="1681359"/>
            <a:ext cx="7661275" cy="3241286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If primary index does not fit in memory, access becomes expensive.</a:t>
            </a:r>
          </a:p>
          <a:p>
            <a:r>
              <a:rPr lang="en-US" altLang="en-US" dirty="0" smtClean="0"/>
              <a:t>Solution: treat primary index kept on disk as a sequential file and construct a sparse index on it.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outer index – a sparse index of primary index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inner index – the primary index file</a:t>
            </a:r>
          </a:p>
          <a:p>
            <a:r>
              <a:rPr lang="en-US" altLang="en-US" dirty="0" smtClean="0"/>
              <a:t>If even outer index is too large to fit in main memory, yet another level of index can be created, and so on.</a:t>
            </a:r>
          </a:p>
          <a:p>
            <a:r>
              <a:rPr lang="en-US" altLang="en-US" dirty="0" smtClean="0"/>
              <a:t>Indices at all levels must be updated on insertion or deletion from the file.</a:t>
            </a:r>
          </a:p>
        </p:txBody>
      </p:sp>
    </p:spTree>
    <p:extLst>
      <p:ext uri="{BB962C8B-B14F-4D97-AF65-F5344CB8AC3E}">
        <p14:creationId xmlns:p14="http://schemas.microsoft.com/office/powerpoint/2010/main" val="13034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503242" y="4200525"/>
            <a:ext cx="8369300" cy="2389188"/>
            <a:chOff x="336" y="2094"/>
            <a:chExt cx="5272" cy="2026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336" y="3600"/>
              <a:ext cx="760" cy="52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248" y="3600"/>
              <a:ext cx="760" cy="52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515" y="3678"/>
              <a:ext cx="31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Data</a:t>
              </a:r>
            </a:p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Page</a:t>
              </a: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1427" y="3678"/>
              <a:ext cx="31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Data</a:t>
              </a:r>
            </a:p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Page</a:t>
              </a: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160" y="3600"/>
              <a:ext cx="760" cy="52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072" y="3600"/>
              <a:ext cx="760" cy="52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2339" y="3678"/>
              <a:ext cx="31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Data</a:t>
              </a:r>
            </a:p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Page</a:t>
              </a: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3251" y="3678"/>
              <a:ext cx="31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Data</a:t>
              </a:r>
            </a:p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Page</a:t>
              </a: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3936" y="3600"/>
              <a:ext cx="760" cy="52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4848" y="3600"/>
              <a:ext cx="760" cy="52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4115" y="3678"/>
              <a:ext cx="31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Data</a:t>
              </a:r>
            </a:p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Page</a:t>
              </a: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5027" y="3678"/>
              <a:ext cx="31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Data</a:t>
              </a:r>
            </a:p>
            <a:p>
              <a:pPr eaLnBrk="0" hangingPunct="0"/>
              <a:r>
                <a:rPr lang="en-US" altLang="en-US" sz="1200">
                  <a:solidFill>
                    <a:schemeClr val="tx2"/>
                  </a:solidFill>
                  <a:latin typeface="Book Antiqua" pitchFamily="18" charset="0"/>
                </a:rPr>
                <a:t>Page</a:t>
              </a:r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877" y="306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928" y="306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1183" y="306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1234" y="306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1490" y="306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1541" y="306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1797" y="306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1848" y="306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2104" y="306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auto">
            <a:xfrm>
              <a:off x="3529" y="306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3580" y="306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3836" y="306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3887" y="306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4143" y="306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4194" y="306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4449" y="306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4502" y="306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auto">
            <a:xfrm>
              <a:off x="4756" y="3061"/>
              <a:ext cx="53" cy="255"/>
            </a:xfrm>
            <a:custGeom>
              <a:avLst/>
              <a:gdLst>
                <a:gd name="T0" fmla="*/ 0 w 53"/>
                <a:gd name="T1" fmla="*/ 254 h 255"/>
                <a:gd name="T2" fmla="*/ 0 w 53"/>
                <a:gd name="T3" fmla="*/ 0 h 255"/>
                <a:gd name="T4" fmla="*/ 52 w 53"/>
                <a:gd name="T5" fmla="*/ 0 h 255"/>
                <a:gd name="T6" fmla="*/ 52 w 53"/>
                <a:gd name="T7" fmla="*/ 254 h 255"/>
                <a:gd name="T8" fmla="*/ 0 w 53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3913" y="3079"/>
              <a:ext cx="23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1254" y="3079"/>
              <a:ext cx="23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960" y="3079"/>
              <a:ext cx="17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3600" y="3073"/>
              <a:ext cx="23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1536" y="3073"/>
              <a:ext cx="23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1872" y="3079"/>
              <a:ext cx="23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4224" y="3079"/>
              <a:ext cx="23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4512" y="3079"/>
              <a:ext cx="23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43</a:t>
              </a:r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 flipH="1">
              <a:off x="1488" y="2340"/>
              <a:ext cx="1433" cy="7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3050" y="2350"/>
              <a:ext cx="1126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 flipH="1">
              <a:off x="480" y="331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 flipH="1">
              <a:off x="960" y="331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 flipH="1">
              <a:off x="1632" y="3312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2016" y="331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 flipH="1">
              <a:off x="3552" y="331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>
              <a:off x="4032" y="3312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>
              <a:off x="4320" y="3312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>
              <a:off x="4656" y="3312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5" name="Freeform 51"/>
            <p:cNvSpPr>
              <a:spLocks/>
            </p:cNvSpPr>
            <p:nvPr/>
          </p:nvSpPr>
          <p:spPr bwMode="auto">
            <a:xfrm>
              <a:off x="2813" y="2094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6" name="Freeform 52"/>
            <p:cNvSpPr>
              <a:spLocks/>
            </p:cNvSpPr>
            <p:nvPr/>
          </p:nvSpPr>
          <p:spPr bwMode="auto">
            <a:xfrm>
              <a:off x="2864" y="2094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7" name="Freeform 53"/>
            <p:cNvSpPr>
              <a:spLocks/>
            </p:cNvSpPr>
            <p:nvPr/>
          </p:nvSpPr>
          <p:spPr bwMode="auto">
            <a:xfrm>
              <a:off x="3120" y="2094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2888" y="2112"/>
              <a:ext cx="23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17</a:t>
              </a:r>
            </a:p>
          </p:txBody>
        </p:sp>
      </p:grp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475726" y="3232724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1923526" y="3232724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759888" y="3324799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2207688" y="3324799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3371326" y="3232724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4819126" y="3232724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3655488" y="3324799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5103288" y="3324799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6190726" y="3232724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7638526" y="3232724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6474888" y="3324799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7922688" y="3324799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grpSp>
        <p:nvGrpSpPr>
          <p:cNvPr id="21614" name="Group 110"/>
          <p:cNvGrpSpPr>
            <a:grpSpLocks/>
          </p:cNvGrpSpPr>
          <p:nvPr/>
        </p:nvGrpSpPr>
        <p:grpSpPr bwMode="auto">
          <a:xfrm>
            <a:off x="2534713" y="1645224"/>
            <a:ext cx="3979863" cy="311150"/>
            <a:chOff x="1522" y="327"/>
            <a:chExt cx="2507" cy="196"/>
          </a:xfrm>
        </p:grpSpPr>
        <p:sp>
          <p:nvSpPr>
            <p:cNvPr id="21573" name="Freeform 69"/>
            <p:cNvSpPr>
              <a:spLocks/>
            </p:cNvSpPr>
            <p:nvPr/>
          </p:nvSpPr>
          <p:spPr bwMode="auto">
            <a:xfrm>
              <a:off x="1522" y="327"/>
              <a:ext cx="307" cy="190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74" name="Freeform 70"/>
            <p:cNvSpPr>
              <a:spLocks/>
            </p:cNvSpPr>
            <p:nvPr/>
          </p:nvSpPr>
          <p:spPr bwMode="auto">
            <a:xfrm>
              <a:off x="1573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75" name="Freeform 71"/>
            <p:cNvSpPr>
              <a:spLocks/>
            </p:cNvSpPr>
            <p:nvPr/>
          </p:nvSpPr>
          <p:spPr bwMode="auto">
            <a:xfrm>
              <a:off x="1828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76" name="Freeform 72"/>
            <p:cNvSpPr>
              <a:spLocks/>
            </p:cNvSpPr>
            <p:nvPr/>
          </p:nvSpPr>
          <p:spPr bwMode="auto">
            <a:xfrm>
              <a:off x="1879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77" name="Freeform 73"/>
            <p:cNvSpPr>
              <a:spLocks/>
            </p:cNvSpPr>
            <p:nvPr/>
          </p:nvSpPr>
          <p:spPr bwMode="auto">
            <a:xfrm>
              <a:off x="2135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78" name="Freeform 74"/>
            <p:cNvSpPr>
              <a:spLocks/>
            </p:cNvSpPr>
            <p:nvPr/>
          </p:nvSpPr>
          <p:spPr bwMode="auto">
            <a:xfrm>
              <a:off x="2186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79" name="Freeform 75"/>
            <p:cNvSpPr>
              <a:spLocks/>
            </p:cNvSpPr>
            <p:nvPr/>
          </p:nvSpPr>
          <p:spPr bwMode="auto">
            <a:xfrm>
              <a:off x="2442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0" name="Freeform 76"/>
            <p:cNvSpPr>
              <a:spLocks/>
            </p:cNvSpPr>
            <p:nvPr/>
          </p:nvSpPr>
          <p:spPr bwMode="auto">
            <a:xfrm>
              <a:off x="2493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1" name="Freeform 77"/>
            <p:cNvSpPr>
              <a:spLocks/>
            </p:cNvSpPr>
            <p:nvPr/>
          </p:nvSpPr>
          <p:spPr bwMode="auto">
            <a:xfrm>
              <a:off x="2749" y="327"/>
              <a:ext cx="52" cy="190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2" name="Freeform 78"/>
            <p:cNvSpPr>
              <a:spLocks/>
            </p:cNvSpPr>
            <p:nvPr/>
          </p:nvSpPr>
          <p:spPr bwMode="auto">
            <a:xfrm>
              <a:off x="2749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4" name="Freeform 80"/>
            <p:cNvSpPr>
              <a:spLocks/>
            </p:cNvSpPr>
            <p:nvPr/>
          </p:nvSpPr>
          <p:spPr bwMode="auto">
            <a:xfrm>
              <a:off x="3056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5" name="Freeform 81"/>
            <p:cNvSpPr>
              <a:spLocks/>
            </p:cNvSpPr>
            <p:nvPr/>
          </p:nvSpPr>
          <p:spPr bwMode="auto">
            <a:xfrm>
              <a:off x="3107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6" name="Freeform 82"/>
            <p:cNvSpPr>
              <a:spLocks/>
            </p:cNvSpPr>
            <p:nvPr/>
          </p:nvSpPr>
          <p:spPr bwMode="auto">
            <a:xfrm>
              <a:off x="3363" y="328"/>
              <a:ext cx="307" cy="190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7" name="Freeform 83"/>
            <p:cNvSpPr>
              <a:spLocks/>
            </p:cNvSpPr>
            <p:nvPr/>
          </p:nvSpPr>
          <p:spPr bwMode="auto">
            <a:xfrm>
              <a:off x="3414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8" name="Freeform 84"/>
            <p:cNvSpPr>
              <a:spLocks/>
            </p:cNvSpPr>
            <p:nvPr/>
          </p:nvSpPr>
          <p:spPr bwMode="auto">
            <a:xfrm>
              <a:off x="3669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89" name="Freeform 85"/>
            <p:cNvSpPr>
              <a:spLocks/>
            </p:cNvSpPr>
            <p:nvPr/>
          </p:nvSpPr>
          <p:spPr bwMode="auto">
            <a:xfrm>
              <a:off x="3722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90" name="Freeform 86"/>
            <p:cNvSpPr>
              <a:spLocks/>
            </p:cNvSpPr>
            <p:nvPr/>
          </p:nvSpPr>
          <p:spPr bwMode="auto">
            <a:xfrm>
              <a:off x="3976" y="328"/>
              <a:ext cx="53" cy="190"/>
            </a:xfrm>
            <a:custGeom>
              <a:avLst/>
              <a:gdLst>
                <a:gd name="T0" fmla="*/ 0 w 53"/>
                <a:gd name="T1" fmla="*/ 254 h 255"/>
                <a:gd name="T2" fmla="*/ 0 w 53"/>
                <a:gd name="T3" fmla="*/ 0 h 255"/>
                <a:gd name="T4" fmla="*/ 52 w 53"/>
                <a:gd name="T5" fmla="*/ 0 h 255"/>
                <a:gd name="T6" fmla="*/ 52 w 53"/>
                <a:gd name="T7" fmla="*/ 254 h 255"/>
                <a:gd name="T8" fmla="*/ 0 w 53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91" name="Rectangle 87"/>
            <p:cNvSpPr>
              <a:spLocks noChangeArrowheads="1"/>
            </p:cNvSpPr>
            <p:nvPr/>
          </p:nvSpPr>
          <p:spPr bwMode="auto">
            <a:xfrm>
              <a:off x="3133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21592" name="Rectangle 88"/>
            <p:cNvSpPr>
              <a:spLocks noChangeArrowheads="1"/>
            </p:cNvSpPr>
            <p:nvPr/>
          </p:nvSpPr>
          <p:spPr bwMode="auto">
            <a:xfrm>
              <a:off x="1899" y="341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21593" name="Rectangle 89"/>
            <p:cNvSpPr>
              <a:spLocks noChangeArrowheads="1"/>
            </p:cNvSpPr>
            <p:nvPr/>
          </p:nvSpPr>
          <p:spPr bwMode="auto">
            <a:xfrm>
              <a:off x="1605" y="341"/>
              <a:ext cx="17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1594" name="Rectangle 90"/>
            <p:cNvSpPr>
              <a:spLocks noChangeArrowheads="1"/>
            </p:cNvSpPr>
            <p:nvPr/>
          </p:nvSpPr>
          <p:spPr bwMode="auto">
            <a:xfrm>
              <a:off x="2820" y="337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1595" name="Rectangle 91"/>
            <p:cNvSpPr>
              <a:spLocks noChangeArrowheads="1"/>
            </p:cNvSpPr>
            <p:nvPr/>
          </p:nvSpPr>
          <p:spPr bwMode="auto">
            <a:xfrm>
              <a:off x="2181" y="336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21596" name="Rectangle 92"/>
            <p:cNvSpPr>
              <a:spLocks noChangeArrowheads="1"/>
            </p:cNvSpPr>
            <p:nvPr/>
          </p:nvSpPr>
          <p:spPr bwMode="auto">
            <a:xfrm>
              <a:off x="2517" y="341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21597" name="Rectangle 93"/>
            <p:cNvSpPr>
              <a:spLocks noChangeArrowheads="1"/>
            </p:cNvSpPr>
            <p:nvPr/>
          </p:nvSpPr>
          <p:spPr bwMode="auto">
            <a:xfrm>
              <a:off x="3444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21598" name="Rectangle 94"/>
            <p:cNvSpPr>
              <a:spLocks noChangeArrowheads="1"/>
            </p:cNvSpPr>
            <p:nvPr/>
          </p:nvSpPr>
          <p:spPr bwMode="auto">
            <a:xfrm>
              <a:off x="3732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43</a:t>
              </a:r>
            </a:p>
          </p:txBody>
        </p:sp>
      </p:grpSp>
      <p:sp>
        <p:nvSpPr>
          <p:cNvPr id="21601" name="Line 97"/>
          <p:cNvSpPr>
            <a:spLocks noChangeShapeType="1"/>
          </p:cNvSpPr>
          <p:nvPr/>
        </p:nvSpPr>
        <p:spPr bwMode="auto">
          <a:xfrm flipH="1">
            <a:off x="704326" y="1940499"/>
            <a:ext cx="206692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1602" name="Line 98"/>
          <p:cNvSpPr>
            <a:spLocks noChangeShapeType="1"/>
          </p:cNvSpPr>
          <p:nvPr/>
        </p:nvSpPr>
        <p:spPr bwMode="auto">
          <a:xfrm flipH="1">
            <a:off x="1466326" y="1950024"/>
            <a:ext cx="1781175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1603" name="Line 99"/>
          <p:cNvSpPr>
            <a:spLocks noChangeShapeType="1"/>
          </p:cNvSpPr>
          <p:nvPr/>
        </p:nvSpPr>
        <p:spPr bwMode="auto">
          <a:xfrm flipH="1">
            <a:off x="2533126" y="1950024"/>
            <a:ext cx="116205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1604" name="Line 100"/>
          <p:cNvSpPr>
            <a:spLocks noChangeShapeType="1"/>
          </p:cNvSpPr>
          <p:nvPr/>
        </p:nvSpPr>
        <p:spPr bwMode="auto">
          <a:xfrm flipH="1">
            <a:off x="3676126" y="1940499"/>
            <a:ext cx="54292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1605" name="Line 101"/>
          <p:cNvSpPr>
            <a:spLocks noChangeShapeType="1"/>
          </p:cNvSpPr>
          <p:nvPr/>
        </p:nvSpPr>
        <p:spPr bwMode="auto">
          <a:xfrm>
            <a:off x="4790551" y="1940499"/>
            <a:ext cx="79057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1606" name="Line 102"/>
          <p:cNvSpPr>
            <a:spLocks noChangeShapeType="1"/>
          </p:cNvSpPr>
          <p:nvPr/>
        </p:nvSpPr>
        <p:spPr bwMode="auto">
          <a:xfrm>
            <a:off x="5262038" y="1940499"/>
            <a:ext cx="1157288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1607" name="Line 103"/>
          <p:cNvSpPr>
            <a:spLocks noChangeShapeType="1"/>
          </p:cNvSpPr>
          <p:nvPr/>
        </p:nvSpPr>
        <p:spPr bwMode="auto">
          <a:xfrm>
            <a:off x="5714476" y="1945261"/>
            <a:ext cx="1162050" cy="128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1608" name="Line 104"/>
          <p:cNvSpPr>
            <a:spLocks noChangeShapeType="1"/>
          </p:cNvSpPr>
          <p:nvPr/>
        </p:nvSpPr>
        <p:spPr bwMode="auto">
          <a:xfrm>
            <a:off x="6228826" y="1950024"/>
            <a:ext cx="209550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1615" name="Rectangle 111"/>
          <p:cNvSpPr>
            <a:spLocks noChangeArrowheads="1"/>
          </p:cNvSpPr>
          <p:nvPr/>
        </p:nvSpPr>
        <p:spPr bwMode="auto">
          <a:xfrm>
            <a:off x="4948238" y="4133850"/>
            <a:ext cx="127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upper index</a:t>
            </a:r>
          </a:p>
        </p:txBody>
      </p:sp>
      <p:sp>
        <p:nvSpPr>
          <p:cNvPr id="21616" name="Rectangle 112"/>
          <p:cNvSpPr>
            <a:spLocks noChangeArrowheads="1"/>
          </p:cNvSpPr>
          <p:nvPr/>
        </p:nvSpPr>
        <p:spPr bwMode="auto">
          <a:xfrm>
            <a:off x="7742242" y="5272088"/>
            <a:ext cx="127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lower index</a:t>
            </a:r>
          </a:p>
        </p:txBody>
      </p:sp>
      <p:sp>
        <p:nvSpPr>
          <p:cNvPr id="21617" name="Rectangle 113"/>
          <p:cNvSpPr>
            <a:spLocks noChangeArrowheads="1"/>
          </p:cNvSpPr>
          <p:nvPr/>
        </p:nvSpPr>
        <p:spPr bwMode="auto">
          <a:xfrm>
            <a:off x="207437" y="4428067"/>
            <a:ext cx="222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Multilevel Index</a:t>
            </a:r>
          </a:p>
        </p:txBody>
      </p:sp>
      <p:sp>
        <p:nvSpPr>
          <p:cNvPr id="21618" name="Rectangle 114"/>
          <p:cNvSpPr>
            <a:spLocks noChangeArrowheads="1"/>
          </p:cNvSpPr>
          <p:nvPr/>
        </p:nvSpPr>
        <p:spPr bwMode="auto">
          <a:xfrm>
            <a:off x="118538" y="1562674"/>
            <a:ext cx="239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level Index</a:t>
            </a:r>
          </a:p>
        </p:txBody>
      </p:sp>
      <p:sp>
        <p:nvSpPr>
          <p:cNvPr id="105" name="Rectangle 2"/>
          <p:cNvSpPr txBox="1">
            <a:spLocks noChangeArrowheads="1"/>
          </p:cNvSpPr>
          <p:nvPr/>
        </p:nvSpPr>
        <p:spPr>
          <a:xfrm>
            <a:off x="427047" y="795867"/>
            <a:ext cx="7886700" cy="56726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Multilevel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Index Update:  Deletion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239" y="4206875"/>
            <a:ext cx="7993063" cy="2480225"/>
          </a:xfrm>
        </p:spPr>
        <p:txBody>
          <a:bodyPr>
            <a:normAutofit lnSpcReduction="10000"/>
          </a:bodyPr>
          <a:lstStyle/>
          <a:p>
            <a:r>
              <a:rPr lang="en-US" altLang="en-US" sz="2000" b="1" dirty="0" smtClean="0"/>
              <a:t>Single-level index entry deletion:</a:t>
            </a:r>
          </a:p>
          <a:p>
            <a:pPr lvl="1"/>
            <a:r>
              <a:rPr lang="en-US" altLang="en-US" sz="2000" b="1" dirty="0" smtClean="0">
                <a:ea typeface="ＭＳ Ｐゴシック" pitchFamily="34" charset="-128"/>
              </a:rPr>
              <a:t>Dense indices</a:t>
            </a:r>
            <a:r>
              <a:rPr lang="en-US" altLang="en-US" sz="2000" dirty="0" smtClean="0">
                <a:ea typeface="ＭＳ Ｐゴシック" pitchFamily="34" charset="-128"/>
              </a:rPr>
              <a:t> – deletion of search-key is similar to file record deletion.</a:t>
            </a:r>
          </a:p>
          <a:p>
            <a:pPr lvl="1"/>
            <a:r>
              <a:rPr lang="en-US" altLang="en-US" sz="2000" b="1" dirty="0" smtClean="0">
                <a:ea typeface="ＭＳ Ｐゴシック" pitchFamily="34" charset="-128"/>
              </a:rPr>
              <a:t>Sparse indices</a:t>
            </a:r>
            <a:r>
              <a:rPr lang="en-US" altLang="en-US" sz="2000" dirty="0" smtClean="0">
                <a:ea typeface="ＭＳ Ｐゴシック" pitchFamily="34" charset="-128"/>
              </a:rPr>
              <a:t> –</a:t>
            </a:r>
          </a:p>
          <a:p>
            <a:pPr lvl="2"/>
            <a:r>
              <a:rPr lang="en-US" altLang="en-US" sz="2000" dirty="0" smtClean="0">
                <a:ea typeface="ＭＳ Ｐゴシック" pitchFamily="34" charset="-128"/>
              </a:rPr>
              <a:t> if an entry for the search key exists in the index, it is deleted by replacing the entry in the index with the next search-key value in the file (in search-key order).  </a:t>
            </a:r>
          </a:p>
          <a:p>
            <a:pPr lvl="2"/>
            <a:r>
              <a:rPr lang="en-US" altLang="en-US" sz="2000" dirty="0" smtClean="0">
                <a:ea typeface="ＭＳ Ｐゴシック" pitchFamily="34" charset="-128"/>
              </a:rPr>
              <a:t>If the next search-key value already has an index entry, the entry is deleted instead of being replaced.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80" y="1553370"/>
            <a:ext cx="6064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54239" y="2501106"/>
            <a:ext cx="37401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itchFamily="18" charset="0"/>
              <a:buChar char="–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/>
              <a:t>If deleted record was the only record in the file with its particular search-key value, the search-key is deleted from the index also.</a:t>
            </a:r>
          </a:p>
        </p:txBody>
      </p:sp>
    </p:spTree>
    <p:extLst>
      <p:ext uri="{BB962C8B-B14F-4D97-AF65-F5344CB8AC3E}">
        <p14:creationId xmlns:p14="http://schemas.microsoft.com/office/powerpoint/2010/main" val="33415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Index Update:  Insertion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70" y="1681359"/>
            <a:ext cx="7661275" cy="3842106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Single-level index insertion: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Perform a lookup using the search-key value appearing in the record to be inserted.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if the search-key value does not appear in the index, insert it.</a:t>
            </a:r>
          </a:p>
          <a:p>
            <a:r>
              <a:rPr lang="en-US" altLang="en-US" b="1" dirty="0" smtClean="0"/>
              <a:t>Multilevel insertion and deletion:</a:t>
            </a:r>
            <a:r>
              <a:rPr lang="en-US" altLang="en-US" dirty="0" smtClean="0"/>
              <a:t>  algorithms are simple extensions of the single-level algorithms</a:t>
            </a:r>
          </a:p>
        </p:txBody>
      </p:sp>
    </p:spTree>
    <p:extLst>
      <p:ext uri="{BB962C8B-B14F-4D97-AF65-F5344CB8AC3E}">
        <p14:creationId xmlns:p14="http://schemas.microsoft.com/office/powerpoint/2010/main" val="39783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B36F-69E6-4353-A2D4-2EE46C8C84A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924800" cy="8382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Arial" pitchFamily="34" charset="0"/>
              </a:rPr>
              <a:t>ISAM Limitations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Arial" pitchFamily="34" charset="0"/>
              </a:rPr>
              <a:t>Problems with ISAM:</a:t>
            </a:r>
          </a:p>
          <a:p>
            <a:endParaRPr lang="en-US" altLang="en-US" sz="2000" dirty="0">
              <a:latin typeface="Arial" pitchFamily="34" charset="0"/>
            </a:endParaRPr>
          </a:p>
          <a:p>
            <a:r>
              <a:rPr lang="en-US" altLang="en-US" sz="2000" dirty="0">
                <a:latin typeface="Arial" pitchFamily="34" charset="0"/>
              </a:rPr>
              <a:t>What if the index itself is too large to fit entirely in RAM at the same time? </a:t>
            </a:r>
            <a:endParaRPr lang="en-US" altLang="en-US" sz="2000" dirty="0">
              <a:latin typeface="Arial" pitchFamily="34" charset="0"/>
              <a:ea typeface="ＭＳ Ｐゴシック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performance </a:t>
            </a:r>
            <a:r>
              <a:rPr lang="en-US" altLang="en-US" sz="2000" dirty="0">
                <a:ea typeface="ＭＳ Ｐゴシック" pitchFamily="34" charset="-128"/>
              </a:rPr>
              <a:t>degrades as file </a:t>
            </a:r>
            <a:r>
              <a:rPr lang="en-US" altLang="en-US" sz="2000" dirty="0" smtClean="0">
                <a:ea typeface="ＭＳ Ｐゴシック" pitchFamily="34" charset="-128"/>
              </a:rPr>
              <a:t>grows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Periodic </a:t>
            </a:r>
            <a:r>
              <a:rPr lang="en-US" altLang="en-US" sz="2000" dirty="0">
                <a:ea typeface="ＭＳ Ｐゴシック" pitchFamily="34" charset="-128"/>
              </a:rPr>
              <a:t>reorganization of entire file is required</a:t>
            </a:r>
            <a:r>
              <a:rPr lang="en-US" altLang="en-US" sz="2000" dirty="0" smtClean="0">
                <a:ea typeface="ＭＳ Ｐゴシック" pitchFamily="34" charset="-128"/>
              </a:rPr>
              <a:t>.</a:t>
            </a:r>
            <a:endParaRPr lang="en-US" altLang="en-US" sz="2000" dirty="0" smtClean="0"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itchFamily="34" charset="0"/>
              </a:rPr>
              <a:t>Insertion </a:t>
            </a:r>
            <a:r>
              <a:rPr lang="en-US" altLang="en-US" sz="2000" dirty="0">
                <a:latin typeface="Arial" pitchFamily="34" charset="0"/>
              </a:rPr>
              <a:t>and deletion could be very expensive if all records after the inserted or deleted one have to shift up or down, crossing block boundaries.</a:t>
            </a:r>
          </a:p>
        </p:txBody>
      </p:sp>
    </p:spTree>
    <p:extLst>
      <p:ext uri="{BB962C8B-B14F-4D97-AF65-F5344CB8AC3E}">
        <p14:creationId xmlns:p14="http://schemas.microsoft.com/office/powerpoint/2010/main" val="22775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500-49D6-41A1-A2B6-1C4BA8FF864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 Trees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532468"/>
            <a:ext cx="7886700" cy="518900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B-tree </a:t>
            </a:r>
            <a:r>
              <a:rPr lang="en-US" altLang="en-US" dirty="0"/>
              <a:t>indices are an alternative to indexed-sequential </a:t>
            </a:r>
            <a:r>
              <a:rPr lang="en-US" altLang="en-US" dirty="0" smtClean="0"/>
              <a:t>files</a:t>
            </a:r>
          </a:p>
          <a:p>
            <a:r>
              <a:rPr lang="en-US" altLang="en-US" dirty="0" smtClean="0"/>
              <a:t>B-tree </a:t>
            </a:r>
            <a:r>
              <a:rPr lang="en-US" altLang="en-US" dirty="0"/>
              <a:t>is one of the most important data structures in computer science.</a:t>
            </a:r>
          </a:p>
          <a:p>
            <a:r>
              <a:rPr lang="en-US" altLang="en-US" dirty="0"/>
              <a:t>What does B stand for? 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dirty="0" smtClean="0"/>
              <a:t>Several </a:t>
            </a:r>
            <a:r>
              <a:rPr lang="en-US" altLang="en-US" dirty="0"/>
              <a:t>versions of B-trees have been proposed, </a:t>
            </a:r>
            <a:r>
              <a:rPr lang="en-US" altLang="en-US" dirty="0" smtClean="0"/>
              <a:t>including B+ trees.</a:t>
            </a:r>
            <a:endParaRPr lang="en-US" altLang="en-US" dirty="0"/>
          </a:p>
          <a:p>
            <a:r>
              <a:rPr lang="en-US" b="1" dirty="0"/>
              <a:t>B-tree</a:t>
            </a:r>
            <a:r>
              <a:rPr lang="en-US" dirty="0"/>
              <a:t> is a self-balancing tree data structure that keeps data sorted and allows searches, sequential access, insertions, and deletions in logarithmic time</a:t>
            </a:r>
            <a:r>
              <a:rPr lang="en-US" dirty="0" smtClean="0"/>
              <a:t>.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automatically reorganizes itself with small, local, changes, in the face of insertions and deletions.  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Reorganization of entire file is not required to maintain performance.</a:t>
            </a:r>
          </a:p>
          <a:p>
            <a:r>
              <a:rPr lang="en-US" altLang="en-US" sz="2000" dirty="0"/>
              <a:t>(Minor) disadvantage of B-trees: 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extra insertion and deletion overhead, space overhead.</a:t>
            </a:r>
          </a:p>
          <a:p>
            <a:r>
              <a:rPr lang="en-US" altLang="en-US" sz="2000" dirty="0"/>
              <a:t>Advantages of B-trees outweigh disadvantages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B-trees are used extensively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7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B-Tree Order</a:t>
            </a:r>
            <a:endParaRPr lang="en-US" dirty="0">
              <a:ea typeface="+mj-ea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90689"/>
            <a:ext cx="7767638" cy="4843460"/>
          </a:xfrm>
        </p:spPr>
        <p:txBody>
          <a:bodyPr>
            <a:noAutofit/>
          </a:bodyPr>
          <a:lstStyle/>
          <a:p>
            <a:r>
              <a:rPr lang="en-US" dirty="0"/>
              <a:t>The literature on B-trees is not uniform in its </a:t>
            </a:r>
            <a:r>
              <a:rPr lang="en-US" dirty="0" smtClean="0"/>
              <a:t>terminology. </a:t>
            </a:r>
          </a:p>
          <a:p>
            <a:r>
              <a:rPr lang="en-US" dirty="0" smtClean="0"/>
              <a:t>We’ll follow the following definition of </a:t>
            </a:r>
            <a:r>
              <a:rPr lang="en-US" dirty="0"/>
              <a:t>a B-tree of order </a:t>
            </a:r>
            <a:r>
              <a:rPr lang="en-US" i="1" dirty="0"/>
              <a:t>m</a:t>
            </a:r>
            <a:r>
              <a:rPr lang="en-US" dirty="0"/>
              <a:t> </a:t>
            </a:r>
            <a:r>
              <a:rPr lang="en-US" dirty="0" smtClean="0"/>
              <a:t>: is </a:t>
            </a:r>
            <a:r>
              <a:rPr lang="en-US" dirty="0"/>
              <a:t>a tree which satisfies the following properties:</a:t>
            </a:r>
          </a:p>
          <a:p>
            <a:pPr lvl="1"/>
            <a:r>
              <a:rPr lang="en-US" sz="1600" dirty="0" smtClean="0"/>
              <a:t>Key order</a:t>
            </a:r>
          </a:p>
          <a:p>
            <a:pPr lvl="1"/>
            <a:r>
              <a:rPr lang="en-US" sz="1600" dirty="0" smtClean="0"/>
              <a:t>Every </a:t>
            </a:r>
            <a:r>
              <a:rPr lang="en-US" sz="1600" dirty="0"/>
              <a:t>node has at most </a:t>
            </a:r>
            <a:r>
              <a:rPr lang="en-US" sz="1600" i="1" dirty="0">
                <a:solidFill>
                  <a:schemeClr val="accent1"/>
                </a:solidFill>
              </a:rPr>
              <a:t>m</a:t>
            </a:r>
            <a:r>
              <a:rPr lang="en-US" sz="1600" dirty="0">
                <a:solidFill>
                  <a:schemeClr val="accent1"/>
                </a:solidFill>
              </a:rPr>
              <a:t> </a:t>
            </a:r>
            <a:r>
              <a:rPr lang="en-US" sz="1600" dirty="0"/>
              <a:t>children.</a:t>
            </a:r>
          </a:p>
          <a:p>
            <a:pPr lvl="1"/>
            <a:r>
              <a:rPr lang="en-US" sz="1600" dirty="0"/>
              <a:t>Every non-leaf node (except root) has at least </a:t>
            </a:r>
            <a:r>
              <a:rPr lang="en-US" sz="1600" dirty="0">
                <a:solidFill>
                  <a:schemeClr val="accent1"/>
                </a:solidFill>
              </a:rPr>
              <a:t>⌈</a:t>
            </a:r>
            <a:r>
              <a:rPr lang="en-US" sz="1600" i="1" dirty="0">
                <a:solidFill>
                  <a:schemeClr val="accent1"/>
                </a:solidFill>
              </a:rPr>
              <a:t>m</a:t>
            </a:r>
            <a:r>
              <a:rPr lang="en-US" sz="1600" dirty="0">
                <a:solidFill>
                  <a:schemeClr val="accent1"/>
                </a:solidFill>
              </a:rPr>
              <a:t>/2⌉ </a:t>
            </a:r>
            <a:r>
              <a:rPr lang="en-US" sz="1600" dirty="0"/>
              <a:t>children.</a:t>
            </a:r>
          </a:p>
          <a:p>
            <a:pPr lvl="1"/>
            <a:r>
              <a:rPr lang="en-US" sz="1600" dirty="0"/>
              <a:t>The root has at least two children if it is not a leaf node.</a:t>
            </a:r>
          </a:p>
          <a:p>
            <a:pPr lvl="1"/>
            <a:r>
              <a:rPr lang="en-US" sz="1600" dirty="0"/>
              <a:t>A non-leaf node with </a:t>
            </a:r>
            <a:r>
              <a:rPr lang="en-US" sz="1600" i="1" dirty="0"/>
              <a:t>k</a:t>
            </a:r>
            <a:r>
              <a:rPr lang="en-US" sz="1600" dirty="0"/>
              <a:t> children contains </a:t>
            </a:r>
            <a:r>
              <a:rPr lang="en-US" sz="1600" i="1" dirty="0">
                <a:solidFill>
                  <a:schemeClr val="accent1"/>
                </a:solidFill>
              </a:rPr>
              <a:t>k</a:t>
            </a:r>
            <a:r>
              <a:rPr lang="en-US" sz="1600" dirty="0">
                <a:solidFill>
                  <a:schemeClr val="accent1"/>
                </a:solidFill>
              </a:rPr>
              <a:t>−1</a:t>
            </a:r>
            <a:r>
              <a:rPr lang="en-US" sz="1600" dirty="0"/>
              <a:t> keys.</a:t>
            </a:r>
          </a:p>
          <a:p>
            <a:pPr lvl="1"/>
            <a:r>
              <a:rPr lang="en-US" sz="1600" dirty="0"/>
              <a:t>All leaves appear in the same level</a:t>
            </a:r>
          </a:p>
          <a:p>
            <a:endParaRPr lang="en-US" altLang="en-US" sz="2000" dirty="0" smtClean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7" y="4435672"/>
            <a:ext cx="7162800" cy="20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B-Tree Order</a:t>
            </a:r>
            <a:endParaRPr lang="en-US" dirty="0">
              <a:ea typeface="+mj-ea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90689"/>
            <a:ext cx="7767638" cy="4843460"/>
          </a:xfrm>
        </p:spPr>
        <p:txBody>
          <a:bodyPr>
            <a:noAutofit/>
          </a:bodyPr>
          <a:lstStyle/>
          <a:p>
            <a:r>
              <a:rPr lang="en-US" sz="2000" dirty="0"/>
              <a:t>The order, or branching factor, </a:t>
            </a:r>
            <a:r>
              <a:rPr lang="en-US" sz="2000" i="1" dirty="0"/>
              <a:t>b</a:t>
            </a:r>
            <a:r>
              <a:rPr lang="en-US" sz="2000" dirty="0"/>
              <a:t> of a </a:t>
            </a:r>
            <a:r>
              <a:rPr lang="en-US" sz="2000" dirty="0" smtClean="0"/>
              <a:t>B </a:t>
            </a:r>
            <a:r>
              <a:rPr lang="en-US" sz="2000" dirty="0"/>
              <a:t>tree measures the capacity of nodes (i.e., the number of children nodes) for internal nodes in the tree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18090"/>
              </p:ext>
            </p:extLst>
          </p:nvPr>
        </p:nvGraphicFramePr>
        <p:xfrm>
          <a:off x="704850" y="2710762"/>
          <a:ext cx="7886700" cy="2926080"/>
        </p:xfrm>
        <a:graphic>
          <a:graphicData uri="http://schemas.openxmlformats.org/drawingml/2006/table">
            <a:tbl>
              <a:tblPr/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Node Type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Children Type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Min Number of Children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Max Number of </a:t>
                      </a:r>
                      <a:r>
                        <a:rPr lang="en-US" dirty="0" smtClean="0">
                          <a:effectLst/>
                        </a:rPr>
                        <a:t>Children (or records)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Example </a:t>
                      </a:r>
                      <a:r>
                        <a:rPr lang="en-US" dirty="0" smtClean="0">
                          <a:effectLst/>
                        </a:rPr>
                        <a:t> b=7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Example </a:t>
                      </a:r>
                      <a:r>
                        <a:rPr lang="en-US" dirty="0" smtClean="0">
                          <a:effectLst/>
                        </a:rPr>
                        <a:t>b=100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Root Node (when it is the only node in the tree)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Records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b-1 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1–6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1–99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Root Node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Internal Nodes or Leaf Nodes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>
                          <a:effectLst/>
                          <a:latin typeface="Nimbus Roman No9 L"/>
                        </a:rPr>
                        <a:t>b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2–7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2–100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Internal Node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Internal Nodes or Leaf Nodes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Ceil(b/2)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>
                          <a:effectLst/>
                          <a:latin typeface="Nimbus Roman No9 L"/>
                        </a:rPr>
                        <a:t>b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4–7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50–100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Leaf Node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Records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Ceil(b/2) </a:t>
                      </a:r>
                      <a:r>
                        <a:rPr lang="en-US" dirty="0">
                          <a:effectLst/>
                        </a:rPr>
                        <a:t>-</a:t>
                      </a:r>
                      <a:r>
                        <a:rPr lang="en-US" dirty="0" smtClean="0">
                          <a:effectLst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b-1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3–6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49–99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1" descr="{\displaystyle b=7}"/>
          <p:cNvSpPr>
            <a:spLocks noChangeAspect="1" noChangeArrowheads="1"/>
          </p:cNvSpPr>
          <p:nvPr/>
        </p:nvSpPr>
        <p:spPr bwMode="auto">
          <a:xfrm>
            <a:off x="628650" y="2435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AutoShape 2" descr="{\displaystyle b=100}"/>
          <p:cNvSpPr>
            <a:spLocks noChangeAspect="1" noChangeArrowheads="1"/>
          </p:cNvSpPr>
          <p:nvPr/>
        </p:nvSpPr>
        <p:spPr bwMode="auto">
          <a:xfrm>
            <a:off x="628650" y="2435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" name="AutoShape 3" descr="b-1"/>
          <p:cNvSpPr>
            <a:spLocks noChangeAspect="1" noChangeArrowheads="1"/>
          </p:cNvSpPr>
          <p:nvPr/>
        </p:nvSpPr>
        <p:spPr bwMode="auto">
          <a:xfrm>
            <a:off x="628650" y="2435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AutoShape 4" descr="\lceil b/2\rceil "/>
          <p:cNvSpPr>
            <a:spLocks noChangeAspect="1" noChangeArrowheads="1"/>
          </p:cNvSpPr>
          <p:nvPr/>
        </p:nvSpPr>
        <p:spPr bwMode="auto">
          <a:xfrm>
            <a:off x="628650" y="2435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AutoShape 5" descr="\lceil b/2\rceil -1"/>
          <p:cNvSpPr>
            <a:spLocks noChangeAspect="1" noChangeArrowheads="1"/>
          </p:cNvSpPr>
          <p:nvPr/>
        </p:nvSpPr>
        <p:spPr bwMode="auto">
          <a:xfrm>
            <a:off x="628650" y="2435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AutoShape 6" descr="b-1"/>
          <p:cNvSpPr>
            <a:spLocks noChangeAspect="1" noChangeArrowheads="1"/>
          </p:cNvSpPr>
          <p:nvPr/>
        </p:nvSpPr>
        <p:spPr bwMode="auto">
          <a:xfrm>
            <a:off x="628650" y="2435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77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825625"/>
            <a:ext cx="8515351" cy="4351338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Suppose we start with an empty B-tree and keys arrive in the following order:1  12  8  2  25  5  14  28  17  7  52  16  48  68  3  26  29  53  55  45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want to construct a B-tree of order </a:t>
            </a:r>
            <a:r>
              <a:rPr lang="en-US" altLang="en-US" dirty="0" smtClean="0"/>
              <a:t>5 (5-1 keys in each node)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first four items go into the root: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To put the fifth item in the root would </a:t>
            </a:r>
            <a:r>
              <a:rPr lang="en-US" altLang="en-US" dirty="0" smtClean="0"/>
              <a:t>violate the size of node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Therefore, when 25 arrives, pick the middle key to make a new root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Constructing a B-tree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352800" y="4211638"/>
            <a:ext cx="4810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33813" y="42116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311650" y="4211638"/>
            <a:ext cx="477838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8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789488" y="4211638"/>
            <a:ext cx="479425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560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Basic Concepts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227" y="1536279"/>
            <a:ext cx="7699375" cy="5203825"/>
          </a:xfrm>
        </p:spPr>
        <p:txBody>
          <a:bodyPr/>
          <a:lstStyle/>
          <a:p>
            <a:r>
              <a:rPr lang="en-US" altLang="en-US" dirty="0" smtClean="0"/>
              <a:t>Indexing mechanisms used to speed up access to desired data.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E.g., author catalog in library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Search Key</a:t>
            </a:r>
            <a:r>
              <a:rPr lang="en-US" altLang="en-US" dirty="0" smtClean="0"/>
              <a:t> - attribute to set of attributes used to look up records in a file.</a:t>
            </a:r>
          </a:p>
          <a:p>
            <a:r>
              <a:rPr lang="en-US" altLang="en-US" dirty="0" smtClean="0"/>
              <a:t>An </a:t>
            </a:r>
            <a:r>
              <a:rPr lang="en-US" altLang="en-US" b="1" dirty="0" smtClean="0">
                <a:solidFill>
                  <a:srgbClr val="000099"/>
                </a:solidFill>
              </a:rPr>
              <a:t>index file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consists of records (called </a:t>
            </a:r>
            <a:r>
              <a:rPr lang="en-US" altLang="en-US" b="1" dirty="0" smtClean="0">
                <a:solidFill>
                  <a:srgbClr val="000099"/>
                </a:solidFill>
              </a:rPr>
              <a:t>index entries</a:t>
            </a:r>
            <a:r>
              <a:rPr lang="en-US" altLang="en-US" dirty="0" smtClean="0"/>
              <a:t>) of the form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Index files are typically much smaller than the original file </a:t>
            </a:r>
          </a:p>
          <a:p>
            <a:r>
              <a:rPr lang="en-US" altLang="en-US" dirty="0" smtClean="0"/>
              <a:t>Two basic kinds of indices:</a:t>
            </a:r>
          </a:p>
          <a:p>
            <a:pPr lvl="1"/>
            <a:r>
              <a:rPr lang="en-US" altLang="en-US" b="1" dirty="0" smtClean="0">
                <a:ea typeface="ＭＳ Ｐゴシック" pitchFamily="34" charset="-128"/>
              </a:rPr>
              <a:t>Ordered indices:  </a:t>
            </a:r>
            <a:r>
              <a:rPr lang="en-US" altLang="en-US" dirty="0" smtClean="0">
                <a:ea typeface="ＭＳ Ｐゴシック" pitchFamily="34" charset="-128"/>
              </a:rPr>
              <a:t>search keys are stored in sorted order</a:t>
            </a:r>
          </a:p>
          <a:p>
            <a:pPr lvl="1"/>
            <a:r>
              <a:rPr lang="en-US" altLang="en-US" b="1" dirty="0" smtClean="0">
                <a:ea typeface="ＭＳ Ｐゴシック" pitchFamily="34" charset="-128"/>
              </a:rPr>
              <a:t>Hash indices:</a:t>
            </a:r>
            <a:r>
              <a:rPr lang="en-US" altLang="en-US" dirty="0" smtClean="0">
                <a:ea typeface="ＭＳ Ｐゴシック" pitchFamily="34" charset="-128"/>
              </a:rPr>
              <a:t>  search keys are distributed uniformly across “buckets” using a “hash function”.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83126" y="4045453"/>
            <a:ext cx="1506538" cy="38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/>
              <a:t>search-key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357914" y="4043866"/>
            <a:ext cx="1184275" cy="38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17226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3276600" y="2362200"/>
            <a:ext cx="685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038600" y="2362200"/>
            <a:ext cx="685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Constructing a B-tree (contd.)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819400" y="3124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300413" y="3124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778250" y="2133600"/>
            <a:ext cx="4778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8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256088" y="3124200"/>
            <a:ext cx="47942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12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702175" y="3124200"/>
            <a:ext cx="47942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25</a:t>
            </a:r>
          </a:p>
        </p:txBody>
      </p:sp>
      <p:grpSp>
        <p:nvGrpSpPr>
          <p:cNvPr id="31767" name="Group 23"/>
          <p:cNvGrpSpPr>
            <a:grpSpLocks/>
          </p:cNvGrpSpPr>
          <p:nvPr/>
        </p:nvGrpSpPr>
        <p:grpSpPr bwMode="auto">
          <a:xfrm>
            <a:off x="685800" y="3581400"/>
            <a:ext cx="7848600" cy="2057400"/>
            <a:chOff x="432" y="2256"/>
            <a:chExt cx="4944" cy="1296"/>
          </a:xfrm>
        </p:grpSpPr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432" y="2256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itchFamily="18" charset="0"/>
                </a:rPr>
                <a:t>6, 14, 28 get added to the leaf nodes: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 flipH="1">
              <a:off x="2064" y="2845"/>
              <a:ext cx="43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2544" y="2845"/>
              <a:ext cx="43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584" y="3325"/>
              <a:ext cx="303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887" y="3325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380" y="2701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2681" y="3325"/>
              <a:ext cx="302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962" y="3325"/>
              <a:ext cx="302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2147" y="3325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3264" y="3325"/>
              <a:ext cx="302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3545" y="3325"/>
              <a:ext cx="302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2971800" y="3048000"/>
            <a:ext cx="914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191000" y="3048000"/>
            <a:ext cx="381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495800" y="3048000"/>
            <a:ext cx="1371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Constructing a B-tree (contd.)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Adding 17 to the right leaf node would over-fill it, so we take the middle key, </a:t>
            </a:r>
            <a:r>
              <a:rPr lang="en-US" altLang="en-US" sz="2400" dirty="0" smtClean="0">
                <a:latin typeface="Times New Roman" pitchFamily="18" charset="0"/>
              </a:rPr>
              <a:t>push </a:t>
            </a:r>
            <a:r>
              <a:rPr lang="en-US" altLang="en-US" sz="2400" dirty="0">
                <a:latin typeface="Times New Roman" pitchFamily="18" charset="0"/>
              </a:rPr>
              <a:t>it (to the root) and split the leaf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89350" y="26670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8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170363" y="26670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17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070350" y="3602038"/>
            <a:ext cx="4810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12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551363" y="36020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14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365750" y="3602038"/>
            <a:ext cx="4810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25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846763" y="36020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28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0" y="3602038"/>
            <a:ext cx="4810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767013" y="36020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179763" y="36020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6</a:t>
            </a:r>
          </a:p>
        </p:txBody>
      </p:sp>
      <p:grpSp>
        <p:nvGrpSpPr>
          <p:cNvPr id="32802" name="Group 34"/>
          <p:cNvGrpSpPr>
            <a:grpSpLocks/>
          </p:cNvGrpSpPr>
          <p:nvPr/>
        </p:nvGrpSpPr>
        <p:grpSpPr bwMode="auto">
          <a:xfrm>
            <a:off x="533400" y="4038600"/>
            <a:ext cx="8229600" cy="1828800"/>
            <a:chOff x="336" y="2544"/>
            <a:chExt cx="5184" cy="1152"/>
          </a:xfrm>
        </p:grpSpPr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336" y="2544"/>
              <a:ext cx="5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7, 52, 16, 48 get added to the leaf nodes</a:t>
              </a:r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H="1">
              <a:off x="1392" y="3120"/>
              <a:ext cx="105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2640" y="3120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2832" y="3120"/>
              <a:ext cx="110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788" name="Text Box 20"/>
            <p:cNvSpPr txBox="1">
              <a:spLocks noChangeArrowheads="1"/>
            </p:cNvSpPr>
            <p:nvPr/>
          </p:nvSpPr>
          <p:spPr bwMode="auto">
            <a:xfrm>
              <a:off x="2324" y="2880"/>
              <a:ext cx="303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2789" name="Text Box 21"/>
            <p:cNvSpPr txBox="1">
              <a:spLocks noChangeArrowheads="1"/>
            </p:cNvSpPr>
            <p:nvPr/>
          </p:nvSpPr>
          <p:spPr bwMode="auto">
            <a:xfrm>
              <a:off x="2627" y="2880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17</a:t>
              </a:r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2208" y="3469"/>
              <a:ext cx="303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511" y="3469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3380" y="3469"/>
              <a:ext cx="303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3683" y="3469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32794" name="Text Box 26"/>
            <p:cNvSpPr txBox="1">
              <a:spLocks noChangeArrowheads="1"/>
            </p:cNvSpPr>
            <p:nvPr/>
          </p:nvSpPr>
          <p:spPr bwMode="auto">
            <a:xfrm>
              <a:off x="816" y="3469"/>
              <a:ext cx="303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2795" name="Text Box 27"/>
            <p:cNvSpPr txBox="1">
              <a:spLocks noChangeArrowheads="1"/>
            </p:cNvSpPr>
            <p:nvPr/>
          </p:nvSpPr>
          <p:spPr bwMode="auto">
            <a:xfrm>
              <a:off x="1119" y="3469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2796" name="Text Box 28"/>
            <p:cNvSpPr txBox="1">
              <a:spLocks noChangeArrowheads="1"/>
            </p:cNvSpPr>
            <p:nvPr/>
          </p:nvSpPr>
          <p:spPr bwMode="auto">
            <a:xfrm>
              <a:off x="1379" y="3469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2797" name="Text Box 29"/>
            <p:cNvSpPr txBox="1">
              <a:spLocks noChangeArrowheads="1"/>
            </p:cNvSpPr>
            <p:nvPr/>
          </p:nvSpPr>
          <p:spPr bwMode="auto">
            <a:xfrm>
              <a:off x="2784" y="3469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32798" name="Text Box 30"/>
            <p:cNvSpPr txBox="1">
              <a:spLocks noChangeArrowheads="1"/>
            </p:cNvSpPr>
            <p:nvPr/>
          </p:nvSpPr>
          <p:spPr bwMode="auto">
            <a:xfrm>
              <a:off x="3956" y="3469"/>
              <a:ext cx="303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48</a:t>
              </a:r>
            </a:p>
          </p:txBody>
        </p:sp>
        <p:sp>
          <p:nvSpPr>
            <p:cNvPr id="32799" name="Text Box 31"/>
            <p:cNvSpPr txBox="1">
              <a:spLocks noChangeArrowheads="1"/>
            </p:cNvSpPr>
            <p:nvPr/>
          </p:nvSpPr>
          <p:spPr bwMode="auto">
            <a:xfrm>
              <a:off x="4259" y="3469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52</a:t>
              </a:r>
            </a:p>
          </p:txBody>
        </p:sp>
        <p:sp>
          <p:nvSpPr>
            <p:cNvPr id="32801" name="Text Box 33"/>
            <p:cNvSpPr txBox="1">
              <a:spLocks noChangeArrowheads="1"/>
            </p:cNvSpPr>
            <p:nvPr/>
          </p:nvSpPr>
          <p:spPr bwMode="auto">
            <a:xfrm>
              <a:off x="1619" y="3469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6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1219200" y="3505200"/>
            <a:ext cx="1981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2362200" y="3505200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6576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4495800" y="35052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4800600" y="3505200"/>
            <a:ext cx="2743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Constructing a B-tree (contd.)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" pitchFamily="18" charset="0"/>
              </a:rPr>
              <a:t>Adding 68 causes us to split the right most leaf, </a:t>
            </a:r>
            <a:r>
              <a:rPr lang="en-US" altLang="en-US" sz="2400" dirty="0" smtClean="0">
                <a:latin typeface="Times" pitchFamily="18" charset="0"/>
              </a:rPr>
              <a:t>pushing </a:t>
            </a:r>
            <a:r>
              <a:rPr lang="en-US" altLang="en-US" sz="2400" dirty="0">
                <a:latin typeface="Times" pitchFamily="18" charset="0"/>
              </a:rPr>
              <a:t>48 to the root, and adding 3 causes us to split the left most leaf, </a:t>
            </a:r>
            <a:r>
              <a:rPr lang="en-US" altLang="en-US" sz="2400" dirty="0" smtClean="0">
                <a:latin typeface="Times" pitchFamily="18" charset="0"/>
              </a:rPr>
              <a:t>pushing </a:t>
            </a:r>
            <a:r>
              <a:rPr lang="en-US" altLang="en-US" sz="2400" dirty="0">
                <a:latin typeface="Times" pitchFamily="18" charset="0"/>
              </a:rPr>
              <a:t>3 to the root; 26, 29, 53, 55 then go into the leaves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0" y="3124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3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529013" y="3124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8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962400" y="3124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17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443413" y="3124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48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584950" y="4287838"/>
            <a:ext cx="4810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52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65963" y="42878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53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499350" y="4287838"/>
            <a:ext cx="4810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55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980363" y="42878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68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495800" y="4287838"/>
            <a:ext cx="4810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25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976813" y="42878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26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410200" y="4287838"/>
            <a:ext cx="4810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28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891213" y="4287838"/>
            <a:ext cx="477837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29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8580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16681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86055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6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234156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7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97180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12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45281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14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886200" y="4267200"/>
            <a:ext cx="4778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16</a:t>
            </a:r>
          </a:p>
        </p:txBody>
      </p:sp>
      <p:grpSp>
        <p:nvGrpSpPr>
          <p:cNvPr id="33826" name="Group 34"/>
          <p:cNvGrpSpPr>
            <a:grpSpLocks/>
          </p:cNvGrpSpPr>
          <p:nvPr/>
        </p:nvGrpSpPr>
        <p:grpSpPr bwMode="auto">
          <a:xfrm>
            <a:off x="381000" y="4876800"/>
            <a:ext cx="8305800" cy="1066800"/>
            <a:chOff x="240" y="3072"/>
            <a:chExt cx="5232" cy="672"/>
          </a:xfrm>
        </p:grpSpPr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240" y="3072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itchFamily="18" charset="0"/>
                </a:rPr>
                <a:t>Adding 45 causes a split of</a:t>
              </a:r>
              <a:r>
                <a:rPr lang="en-US" altLang="en-US" sz="2400">
                  <a:latin typeface="Times" pitchFamily="18" charset="0"/>
                </a:rPr>
                <a:t> </a:t>
              </a:r>
            </a:p>
          </p:txBody>
        </p:sp>
        <p:sp>
          <p:nvSpPr>
            <p:cNvPr id="33821" name="Text Box 29"/>
            <p:cNvSpPr txBox="1">
              <a:spLocks noChangeArrowheads="1"/>
            </p:cNvSpPr>
            <p:nvPr/>
          </p:nvSpPr>
          <p:spPr bwMode="auto">
            <a:xfrm>
              <a:off x="2496" y="3120"/>
              <a:ext cx="303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33822" name="Text Box 30"/>
            <p:cNvSpPr txBox="1">
              <a:spLocks noChangeArrowheads="1"/>
            </p:cNvSpPr>
            <p:nvPr/>
          </p:nvSpPr>
          <p:spPr bwMode="auto">
            <a:xfrm>
              <a:off x="2799" y="3120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3072" y="3120"/>
              <a:ext cx="303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3375" y="3120"/>
              <a:ext cx="30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6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33825" name="Text Box 33"/>
            <p:cNvSpPr txBox="1">
              <a:spLocks noChangeArrowheads="1"/>
            </p:cNvSpPr>
            <p:nvPr/>
          </p:nvSpPr>
          <p:spPr bwMode="auto">
            <a:xfrm>
              <a:off x="240" y="3456"/>
              <a:ext cx="52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</a:rPr>
                <a:t>and </a:t>
              </a:r>
              <a:r>
                <a:rPr lang="en-US" altLang="en-US" sz="2400" dirty="0" smtClean="0">
                  <a:latin typeface="Times New Roman" pitchFamily="18" charset="0"/>
                </a:rPr>
                <a:t>pushing </a:t>
              </a:r>
              <a:r>
                <a:rPr lang="en-US" altLang="en-US" sz="2400" dirty="0">
                  <a:latin typeface="Times New Roman" pitchFamily="18" charset="0"/>
                </a:rPr>
                <a:t>28 to the root then causes the root to split</a:t>
              </a:r>
              <a:endParaRPr lang="en-US" altLang="en-US" sz="2400" dirty="0"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3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1" name="Line 25"/>
          <p:cNvSpPr>
            <a:spLocks noChangeShapeType="1"/>
          </p:cNvSpPr>
          <p:nvPr/>
        </p:nvSpPr>
        <p:spPr bwMode="auto">
          <a:xfrm flipH="1">
            <a:off x="762000" y="3352800"/>
            <a:ext cx="1371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>
            <a:off x="1981200" y="3352800"/>
            <a:ext cx="457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2819400" y="3352800"/>
            <a:ext cx="533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H="1">
            <a:off x="4724400" y="3352800"/>
            <a:ext cx="990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>
            <a:off x="5943600" y="3352800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6400800" y="3352800"/>
            <a:ext cx="1219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2438400" y="2438400"/>
            <a:ext cx="1447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4114800" y="2438400"/>
            <a:ext cx="1981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Constructing a B-tree (contd.)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778250" y="2133600"/>
            <a:ext cx="4778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17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957388" y="2971800"/>
            <a:ext cx="48101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3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38400" y="2971800"/>
            <a:ext cx="4778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8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614988" y="2971800"/>
            <a:ext cx="48101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28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096000" y="2971800"/>
            <a:ext cx="4778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48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0480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8581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52400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6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00501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7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66700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12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14801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14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581400" y="4267200"/>
            <a:ext cx="4778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16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73735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52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21836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53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765175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55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813276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68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26720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25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74821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26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486400" y="4267200"/>
            <a:ext cx="4810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29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967413" y="4267200"/>
            <a:ext cx="4778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latin typeface="Times New Roman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8588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Inserting into a B-Tree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dirty="0"/>
              <a:t>Attempt to insert the new key into a leaf</a:t>
            </a:r>
          </a:p>
          <a:p>
            <a:r>
              <a:rPr lang="en-US" altLang="en-US" dirty="0"/>
              <a:t>If this would result in that leaf becoming too big, split the leaf into two, </a:t>
            </a:r>
            <a:r>
              <a:rPr lang="en-US" altLang="en-US" dirty="0" smtClean="0"/>
              <a:t>pushing </a:t>
            </a:r>
            <a:r>
              <a:rPr lang="en-US" altLang="en-US" dirty="0"/>
              <a:t>the middle key to the leaf’s parent</a:t>
            </a:r>
          </a:p>
          <a:p>
            <a:r>
              <a:rPr lang="en-US" altLang="en-US" dirty="0"/>
              <a:t>If this would result in the parent becoming too big, split the parent into two, </a:t>
            </a:r>
            <a:r>
              <a:rPr lang="en-US" altLang="en-US" dirty="0" smtClean="0"/>
              <a:t>pushing </a:t>
            </a:r>
            <a:r>
              <a:rPr lang="en-US" altLang="en-US" dirty="0"/>
              <a:t>the middle key</a:t>
            </a:r>
          </a:p>
          <a:p>
            <a:r>
              <a:rPr lang="en-US" altLang="en-US" dirty="0"/>
              <a:t>This strategy might have to be repeated all the way to the top</a:t>
            </a:r>
          </a:p>
          <a:p>
            <a:r>
              <a:rPr lang="en-US" altLang="en-US" dirty="0"/>
              <a:t>If necessary, the root is split in two and the middle key is </a:t>
            </a:r>
            <a:r>
              <a:rPr lang="en-US" altLang="en-US" dirty="0" smtClean="0"/>
              <a:t>pushed </a:t>
            </a:r>
            <a:r>
              <a:rPr lang="en-US" altLang="en-US" dirty="0"/>
              <a:t>to a new root, making the tree one level higher</a:t>
            </a:r>
          </a:p>
        </p:txBody>
      </p:sp>
    </p:spTree>
    <p:extLst>
      <p:ext uri="{BB962C8B-B14F-4D97-AF65-F5344CB8AC3E}">
        <p14:creationId xmlns:p14="http://schemas.microsoft.com/office/powerpoint/2010/main" val="18382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dirty="0"/>
              <a:t>Class Activity </a:t>
            </a:r>
            <a:r>
              <a:rPr lang="en-GB" altLang="en-US" dirty="0" smtClean="0"/>
              <a:t>9a</a:t>
            </a:r>
            <a:endParaRPr lang="en-GB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GB" altLang="en-US" dirty="0"/>
              <a:t>Insert the following keys to </a:t>
            </a:r>
            <a:r>
              <a:rPr lang="en-GB" altLang="en-US" dirty="0" smtClean="0"/>
              <a:t>a order 5 </a:t>
            </a:r>
            <a:r>
              <a:rPr lang="en-GB" altLang="en-US" dirty="0"/>
              <a:t>B-tree:</a:t>
            </a:r>
          </a:p>
          <a:p>
            <a:r>
              <a:rPr lang="en-GB" altLang="en-US" dirty="0"/>
              <a:t>3, 7, 9, 23, 45, 1, 5, 14, 25, 24, 13, 11, 8, 19, 4, 31, 35, 56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46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4202-AAD7-4C9D-A613-8DB27F05A76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800000"/>
                </a:solidFill>
                <a:latin typeface="Arial" pitchFamily="34" charset="0"/>
              </a:rPr>
              <a:t>Deletion in B-Tree </a:t>
            </a:r>
            <a:r>
              <a:rPr lang="en-US" altLang="en-US" sz="3200" dirty="0">
                <a:solidFill>
                  <a:srgbClr val="800000"/>
                </a:solidFill>
                <a:latin typeface="Arial" pitchFamily="34" charset="0"/>
              </a:rPr>
              <a:t>Example with m = 5</a:t>
            </a:r>
          </a:p>
        </p:txBody>
      </p:sp>
      <p:sp>
        <p:nvSpPr>
          <p:cNvPr id="54317" name="AutoShape 45"/>
          <p:cNvSpPr>
            <a:spLocks noChangeArrowheads="1"/>
          </p:cNvSpPr>
          <p:nvPr/>
        </p:nvSpPr>
        <p:spPr bwMode="auto">
          <a:xfrm>
            <a:off x="9906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19" name="Rectangle 47"/>
          <p:cNvSpPr>
            <a:spLocks noChangeArrowheads="1"/>
          </p:cNvSpPr>
          <p:nvPr/>
        </p:nvSpPr>
        <p:spPr bwMode="auto">
          <a:xfrm>
            <a:off x="12192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19050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2438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8</a:t>
            </a:r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>
            <a:off x="1219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27" name="Line 55"/>
          <p:cNvSpPr>
            <a:spLocks noChangeShapeType="1"/>
          </p:cNvSpPr>
          <p:nvPr/>
        </p:nvSpPr>
        <p:spPr bwMode="auto">
          <a:xfrm>
            <a:off x="160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28" name="Line 56"/>
          <p:cNvSpPr>
            <a:spLocks noChangeShapeType="1"/>
          </p:cNvSpPr>
          <p:nvPr/>
        </p:nvSpPr>
        <p:spPr bwMode="auto">
          <a:xfrm>
            <a:off x="1828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29" name="Line 57"/>
          <p:cNvSpPr>
            <a:spLocks noChangeShapeType="1"/>
          </p:cNvSpPr>
          <p:nvPr/>
        </p:nvSpPr>
        <p:spPr bwMode="auto">
          <a:xfrm>
            <a:off x="220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>
            <a:off x="281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>
            <a:off x="3048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>
            <a:off x="3429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37" name="Line 65"/>
          <p:cNvSpPr>
            <a:spLocks noChangeShapeType="1"/>
          </p:cNvSpPr>
          <p:nvPr/>
        </p:nvSpPr>
        <p:spPr bwMode="auto">
          <a:xfrm>
            <a:off x="2438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38" name="AutoShape 66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39" name="Rectangle 67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12</a:t>
            </a:r>
          </a:p>
        </p:txBody>
      </p:sp>
      <p:sp>
        <p:nvSpPr>
          <p:cNvPr id="54343" name="Line 71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44" name="Line 72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45" name="Line 73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51" name="AutoShape 79"/>
          <p:cNvSpPr>
            <a:spLocks noChangeArrowheads="1"/>
          </p:cNvSpPr>
          <p:nvPr/>
        </p:nvSpPr>
        <p:spPr bwMode="auto">
          <a:xfrm>
            <a:off x="50292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52" name="Rectangle 80"/>
          <p:cNvSpPr>
            <a:spLocks noChangeArrowheads="1"/>
          </p:cNvSpPr>
          <p:nvPr/>
        </p:nvSpPr>
        <p:spPr bwMode="auto">
          <a:xfrm>
            <a:off x="5257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13</a:t>
            </a:r>
          </a:p>
        </p:txBody>
      </p:sp>
      <p:sp>
        <p:nvSpPr>
          <p:cNvPr id="54353" name="Rectangle 81"/>
          <p:cNvSpPr>
            <a:spLocks noChangeArrowheads="1"/>
          </p:cNvSpPr>
          <p:nvPr/>
        </p:nvSpPr>
        <p:spPr bwMode="auto">
          <a:xfrm>
            <a:off x="57912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54356" name="Line 84"/>
          <p:cNvSpPr>
            <a:spLocks noChangeShapeType="1"/>
          </p:cNvSpPr>
          <p:nvPr/>
        </p:nvSpPr>
        <p:spPr bwMode="auto">
          <a:xfrm>
            <a:off x="5257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57" name="Line 85"/>
          <p:cNvSpPr>
            <a:spLocks noChangeShapeType="1"/>
          </p:cNvSpPr>
          <p:nvPr/>
        </p:nvSpPr>
        <p:spPr bwMode="auto">
          <a:xfrm>
            <a:off x="5638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5867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59" name="Line 87"/>
          <p:cNvSpPr>
            <a:spLocks noChangeShapeType="1"/>
          </p:cNvSpPr>
          <p:nvPr/>
        </p:nvSpPr>
        <p:spPr bwMode="auto">
          <a:xfrm>
            <a:off x="6248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60" name="Line 88"/>
          <p:cNvSpPr>
            <a:spLocks noChangeShapeType="1"/>
          </p:cNvSpPr>
          <p:nvPr/>
        </p:nvSpPr>
        <p:spPr bwMode="auto">
          <a:xfrm>
            <a:off x="6858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61" name="Line 89"/>
          <p:cNvSpPr>
            <a:spLocks noChangeShapeType="1"/>
          </p:cNvSpPr>
          <p:nvPr/>
        </p:nvSpPr>
        <p:spPr bwMode="auto">
          <a:xfrm>
            <a:off x="7086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62" name="Line 90"/>
          <p:cNvSpPr>
            <a:spLocks noChangeShapeType="1"/>
          </p:cNvSpPr>
          <p:nvPr/>
        </p:nvSpPr>
        <p:spPr bwMode="auto">
          <a:xfrm>
            <a:off x="7467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63" name="Line 91"/>
          <p:cNvSpPr>
            <a:spLocks noChangeShapeType="1"/>
          </p:cNvSpPr>
          <p:nvPr/>
        </p:nvSpPr>
        <p:spPr bwMode="auto">
          <a:xfrm>
            <a:off x="6477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68" name="Oval 96"/>
          <p:cNvSpPr>
            <a:spLocks noChangeArrowheads="1"/>
          </p:cNvSpPr>
          <p:nvPr/>
        </p:nvSpPr>
        <p:spPr bwMode="auto">
          <a:xfrm>
            <a:off x="990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69" name="Line 97"/>
          <p:cNvSpPr>
            <a:spLocks noChangeShapeType="1"/>
          </p:cNvSpPr>
          <p:nvPr/>
        </p:nvSpPr>
        <p:spPr bwMode="auto">
          <a:xfrm>
            <a:off x="1066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0" name="Rectangle 98"/>
          <p:cNvSpPr>
            <a:spLocks noChangeArrowheads="1"/>
          </p:cNvSpPr>
          <p:nvPr/>
        </p:nvSpPr>
        <p:spPr bwMode="auto">
          <a:xfrm>
            <a:off x="990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1" name="Oval 99"/>
          <p:cNvSpPr>
            <a:spLocks noChangeArrowheads="1"/>
          </p:cNvSpPr>
          <p:nvPr/>
        </p:nvSpPr>
        <p:spPr bwMode="auto">
          <a:xfrm>
            <a:off x="1600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2" name="Line 100"/>
          <p:cNvSpPr>
            <a:spLocks noChangeShapeType="1"/>
          </p:cNvSpPr>
          <p:nvPr/>
        </p:nvSpPr>
        <p:spPr bwMode="auto">
          <a:xfrm>
            <a:off x="1676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3" name="Rectangle 101"/>
          <p:cNvSpPr>
            <a:spLocks noChangeArrowheads="1"/>
          </p:cNvSpPr>
          <p:nvPr/>
        </p:nvSpPr>
        <p:spPr bwMode="auto">
          <a:xfrm>
            <a:off x="1600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4" name="Oval 102"/>
          <p:cNvSpPr>
            <a:spLocks noChangeArrowheads="1"/>
          </p:cNvSpPr>
          <p:nvPr/>
        </p:nvSpPr>
        <p:spPr bwMode="auto">
          <a:xfrm>
            <a:off x="2286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5" name="Line 103"/>
          <p:cNvSpPr>
            <a:spLocks noChangeShapeType="1"/>
          </p:cNvSpPr>
          <p:nvPr/>
        </p:nvSpPr>
        <p:spPr bwMode="auto">
          <a:xfrm>
            <a:off x="2362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6" name="Rectangle 104"/>
          <p:cNvSpPr>
            <a:spLocks noChangeArrowheads="1"/>
          </p:cNvSpPr>
          <p:nvPr/>
        </p:nvSpPr>
        <p:spPr bwMode="auto">
          <a:xfrm>
            <a:off x="2286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7" name="Oval 105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8" name="Line 106"/>
          <p:cNvSpPr>
            <a:spLocks noChangeShapeType="1"/>
          </p:cNvSpPr>
          <p:nvPr/>
        </p:nvSpPr>
        <p:spPr bwMode="auto">
          <a:xfrm>
            <a:off x="2971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79" name="Rectangle 107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0" name="Oval 108"/>
          <p:cNvSpPr>
            <a:spLocks noChangeArrowheads="1"/>
          </p:cNvSpPr>
          <p:nvPr/>
        </p:nvSpPr>
        <p:spPr bwMode="auto">
          <a:xfrm>
            <a:off x="5029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1" name="Line 109"/>
          <p:cNvSpPr>
            <a:spLocks noChangeShapeType="1"/>
          </p:cNvSpPr>
          <p:nvPr/>
        </p:nvSpPr>
        <p:spPr bwMode="auto">
          <a:xfrm>
            <a:off x="5105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2" name="Rectangle 110"/>
          <p:cNvSpPr>
            <a:spLocks noChangeArrowheads="1"/>
          </p:cNvSpPr>
          <p:nvPr/>
        </p:nvSpPr>
        <p:spPr bwMode="auto">
          <a:xfrm>
            <a:off x="5029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3" name="Oval 11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4" name="Line 112"/>
          <p:cNvSpPr>
            <a:spLocks noChangeShapeType="1"/>
          </p:cNvSpPr>
          <p:nvPr/>
        </p:nvSpPr>
        <p:spPr bwMode="auto">
          <a:xfrm>
            <a:off x="5791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5" name="Rectangle 113"/>
          <p:cNvSpPr>
            <a:spLocks noChangeArrowheads="1"/>
          </p:cNvSpPr>
          <p:nvPr/>
        </p:nvSpPr>
        <p:spPr bwMode="auto">
          <a:xfrm>
            <a:off x="5715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6" name="Oval 114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7" name="Line 115"/>
          <p:cNvSpPr>
            <a:spLocks noChangeShapeType="1"/>
          </p:cNvSpPr>
          <p:nvPr/>
        </p:nvSpPr>
        <p:spPr bwMode="auto">
          <a:xfrm>
            <a:off x="6400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8" name="Rectangle 116"/>
          <p:cNvSpPr>
            <a:spLocks noChangeArrowheads="1"/>
          </p:cNvSpPr>
          <p:nvPr/>
        </p:nvSpPr>
        <p:spPr bwMode="auto">
          <a:xfrm>
            <a:off x="6324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89" name="Oval 117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90" name="Line 118"/>
          <p:cNvSpPr>
            <a:spLocks noChangeShapeType="1"/>
          </p:cNvSpPr>
          <p:nvPr/>
        </p:nvSpPr>
        <p:spPr bwMode="auto">
          <a:xfrm>
            <a:off x="3657600" y="1981200"/>
            <a:ext cx="2438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93" name="Line 121"/>
          <p:cNvSpPr>
            <a:spLocks noChangeShapeType="1"/>
          </p:cNvSpPr>
          <p:nvPr/>
        </p:nvSpPr>
        <p:spPr bwMode="auto">
          <a:xfrm flipH="1">
            <a:off x="2286000" y="1981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394" name="Text Box 122"/>
          <p:cNvSpPr txBox="1">
            <a:spLocks noChangeArrowheads="1"/>
          </p:cNvSpPr>
          <p:nvPr/>
        </p:nvSpPr>
        <p:spPr bwMode="auto">
          <a:xfrm>
            <a:off x="762000" y="4572000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The root has </a:t>
            </a:r>
            <a:r>
              <a:rPr lang="en-US" altLang="en-US" dirty="0" smtClean="0">
                <a:latin typeface="Arial" pitchFamily="34" charset="0"/>
              </a:rPr>
              <a:t>between </a:t>
            </a:r>
            <a:r>
              <a:rPr lang="en-US" altLang="en-US" dirty="0">
                <a:latin typeface="Arial" pitchFamily="34" charset="0"/>
              </a:rPr>
              <a:t>2 and </a:t>
            </a:r>
            <a:r>
              <a:rPr lang="en-US" altLang="en-US" i="1" dirty="0">
                <a:latin typeface="Arial" pitchFamily="34" charset="0"/>
              </a:rPr>
              <a:t>m</a:t>
            </a:r>
            <a:r>
              <a:rPr lang="en-US" altLang="en-US" dirty="0">
                <a:latin typeface="Arial" pitchFamily="34" charset="0"/>
              </a:rPr>
              <a:t> children.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Each non-root internal node has between </a:t>
            </a:r>
            <a:r>
              <a:rPr lang="en-US" altLang="en-US" dirty="0">
                <a:latin typeface="Arial" pitchFamily="34" charset="0"/>
                <a:sym typeface="Symbol" pitchFamily="18" charset="2"/>
              </a:rPr>
              <a:t></a:t>
            </a:r>
            <a:r>
              <a:rPr lang="en-US" altLang="en-US" i="1" dirty="0">
                <a:latin typeface="Arial" pitchFamily="34" charset="0"/>
              </a:rPr>
              <a:t>m</a:t>
            </a:r>
            <a:r>
              <a:rPr lang="en-US" altLang="en-US" dirty="0">
                <a:latin typeface="Arial" pitchFamily="34" charset="0"/>
              </a:rPr>
              <a:t>/2</a:t>
            </a:r>
            <a:r>
              <a:rPr lang="en-US" altLang="en-US" dirty="0">
                <a:latin typeface="Arial" pitchFamily="34" charset="0"/>
                <a:sym typeface="Symbol" pitchFamily="18" charset="2"/>
              </a:rPr>
              <a:t></a:t>
            </a:r>
            <a:r>
              <a:rPr lang="en-US" altLang="en-US" dirty="0">
                <a:latin typeface="Arial" pitchFamily="34" charset="0"/>
              </a:rPr>
              <a:t> and </a:t>
            </a:r>
            <a:r>
              <a:rPr lang="en-US" altLang="en-US" i="1" dirty="0">
                <a:latin typeface="Arial" pitchFamily="34" charset="0"/>
              </a:rPr>
              <a:t>m</a:t>
            </a:r>
            <a:r>
              <a:rPr lang="en-US" altLang="en-US" dirty="0">
                <a:latin typeface="Arial" pitchFamily="34" charset="0"/>
              </a:rPr>
              <a:t> children.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All external nodes are at the same level. </a:t>
            </a:r>
          </a:p>
        </p:txBody>
      </p:sp>
    </p:spTree>
    <p:extLst>
      <p:ext uri="{BB962C8B-B14F-4D97-AF65-F5344CB8AC3E}">
        <p14:creationId xmlns:p14="http://schemas.microsoft.com/office/powerpoint/2010/main" val="41050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CB5F-791B-4928-A086-9882F8E5DD1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7772400" cy="838200"/>
          </a:xfrm>
        </p:spPr>
        <p:txBody>
          <a:bodyPr/>
          <a:lstStyle/>
          <a:p>
            <a:r>
              <a:rPr lang="en-US" altLang="en-US" sz="4000" dirty="0">
                <a:solidFill>
                  <a:srgbClr val="800000"/>
                </a:solidFill>
                <a:latin typeface="Arial" pitchFamily="34" charset="0"/>
              </a:rPr>
              <a:t>Insert 10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9906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192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9050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438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8</a:t>
            </a: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1219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160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1828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220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281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3048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3429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2438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12</a:t>
            </a: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7" name="AutoShape 25"/>
          <p:cNvSpPr>
            <a:spLocks noChangeArrowheads="1"/>
          </p:cNvSpPr>
          <p:nvPr/>
        </p:nvSpPr>
        <p:spPr bwMode="auto">
          <a:xfrm>
            <a:off x="50292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5257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13</a:t>
            </a:r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57912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>
            <a:off x="5257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>
            <a:off x="5638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>
            <a:off x="5867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>
            <a:off x="6248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>
            <a:off x="6858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>
            <a:off x="7086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6" name="Line 34"/>
          <p:cNvSpPr>
            <a:spLocks noChangeShapeType="1"/>
          </p:cNvSpPr>
          <p:nvPr/>
        </p:nvSpPr>
        <p:spPr bwMode="auto">
          <a:xfrm>
            <a:off x="7467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>
            <a:off x="6477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8" name="Oval 36"/>
          <p:cNvSpPr>
            <a:spLocks noChangeArrowheads="1"/>
          </p:cNvSpPr>
          <p:nvPr/>
        </p:nvSpPr>
        <p:spPr bwMode="auto">
          <a:xfrm>
            <a:off x="990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>
            <a:off x="1066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0" name="Rectangle 38"/>
          <p:cNvSpPr>
            <a:spLocks noChangeArrowheads="1"/>
          </p:cNvSpPr>
          <p:nvPr/>
        </p:nvSpPr>
        <p:spPr bwMode="auto">
          <a:xfrm>
            <a:off x="990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1" name="Oval 39"/>
          <p:cNvSpPr>
            <a:spLocks noChangeArrowheads="1"/>
          </p:cNvSpPr>
          <p:nvPr/>
        </p:nvSpPr>
        <p:spPr bwMode="auto">
          <a:xfrm>
            <a:off x="1600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>
            <a:off x="1676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3" name="Rectangle 41"/>
          <p:cNvSpPr>
            <a:spLocks noChangeArrowheads="1"/>
          </p:cNvSpPr>
          <p:nvPr/>
        </p:nvSpPr>
        <p:spPr bwMode="auto">
          <a:xfrm>
            <a:off x="1600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4" name="Oval 42"/>
          <p:cNvSpPr>
            <a:spLocks noChangeArrowheads="1"/>
          </p:cNvSpPr>
          <p:nvPr/>
        </p:nvSpPr>
        <p:spPr bwMode="auto">
          <a:xfrm>
            <a:off x="2286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5" name="Line 43"/>
          <p:cNvSpPr>
            <a:spLocks noChangeShapeType="1"/>
          </p:cNvSpPr>
          <p:nvPr/>
        </p:nvSpPr>
        <p:spPr bwMode="auto">
          <a:xfrm>
            <a:off x="2362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6" name="Rectangle 44"/>
          <p:cNvSpPr>
            <a:spLocks noChangeArrowheads="1"/>
          </p:cNvSpPr>
          <p:nvPr/>
        </p:nvSpPr>
        <p:spPr bwMode="auto">
          <a:xfrm>
            <a:off x="2286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7" name="Oval 45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8" name="Line 46"/>
          <p:cNvSpPr>
            <a:spLocks noChangeShapeType="1"/>
          </p:cNvSpPr>
          <p:nvPr/>
        </p:nvSpPr>
        <p:spPr bwMode="auto">
          <a:xfrm>
            <a:off x="2971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59" name="Rectangle 47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0" name="Oval 48"/>
          <p:cNvSpPr>
            <a:spLocks noChangeArrowheads="1"/>
          </p:cNvSpPr>
          <p:nvPr/>
        </p:nvSpPr>
        <p:spPr bwMode="auto">
          <a:xfrm>
            <a:off x="5029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1" name="Line 49"/>
          <p:cNvSpPr>
            <a:spLocks noChangeShapeType="1"/>
          </p:cNvSpPr>
          <p:nvPr/>
        </p:nvSpPr>
        <p:spPr bwMode="auto">
          <a:xfrm>
            <a:off x="5105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5029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3" name="Oval 5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4" name="Line 52"/>
          <p:cNvSpPr>
            <a:spLocks noChangeShapeType="1"/>
          </p:cNvSpPr>
          <p:nvPr/>
        </p:nvSpPr>
        <p:spPr bwMode="auto">
          <a:xfrm>
            <a:off x="5791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5" name="Rectangle 53"/>
          <p:cNvSpPr>
            <a:spLocks noChangeArrowheads="1"/>
          </p:cNvSpPr>
          <p:nvPr/>
        </p:nvSpPr>
        <p:spPr bwMode="auto">
          <a:xfrm>
            <a:off x="5715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6" name="Oval 54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>
            <a:off x="6400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8" name="Rectangle 56"/>
          <p:cNvSpPr>
            <a:spLocks noChangeArrowheads="1"/>
          </p:cNvSpPr>
          <p:nvPr/>
        </p:nvSpPr>
        <p:spPr bwMode="auto">
          <a:xfrm>
            <a:off x="6324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69" name="Oval 57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70" name="Line 58"/>
          <p:cNvSpPr>
            <a:spLocks noChangeShapeType="1"/>
          </p:cNvSpPr>
          <p:nvPr/>
        </p:nvSpPr>
        <p:spPr bwMode="auto">
          <a:xfrm>
            <a:off x="3657600" y="1981200"/>
            <a:ext cx="2438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71" name="Oval 59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 flipH="1">
            <a:off x="2286000" y="1981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73" name="Text Box 61"/>
          <p:cNvSpPr txBox="1">
            <a:spLocks noChangeArrowheads="1"/>
          </p:cNvSpPr>
          <p:nvPr/>
        </p:nvSpPr>
        <p:spPr bwMode="auto">
          <a:xfrm>
            <a:off x="533400" y="4343400"/>
            <a:ext cx="815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We find the location for 10 by following a path from the root using the stored key values to guide the search.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search falls out the tree at the 4th child of the 1st child of the root.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1st child of the root has room for the new element, so we store it there.</a:t>
            </a:r>
          </a:p>
        </p:txBody>
      </p:sp>
      <p:sp>
        <p:nvSpPr>
          <p:cNvPr id="90174" name="Rectangle 62"/>
          <p:cNvSpPr>
            <a:spLocks noChangeArrowheads="1"/>
          </p:cNvSpPr>
          <p:nvPr/>
        </p:nvSpPr>
        <p:spPr bwMode="auto">
          <a:xfrm>
            <a:off x="2971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90175" name="Oval 63"/>
          <p:cNvSpPr>
            <a:spLocks noChangeArrowheads="1"/>
          </p:cNvSpPr>
          <p:nvPr/>
        </p:nvSpPr>
        <p:spPr bwMode="auto">
          <a:xfrm>
            <a:off x="35052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76" name="Line 64"/>
          <p:cNvSpPr>
            <a:spLocks noChangeShapeType="1"/>
          </p:cNvSpPr>
          <p:nvPr/>
        </p:nvSpPr>
        <p:spPr bwMode="auto">
          <a:xfrm>
            <a:off x="3581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177" name="Rectangle 65"/>
          <p:cNvSpPr>
            <a:spLocks noChangeArrowheads="1"/>
          </p:cNvSpPr>
          <p:nvPr/>
        </p:nvSpPr>
        <p:spPr bwMode="auto">
          <a:xfrm>
            <a:off x="3505200" y="3810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15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0870-C9E4-4356-9841-DE996DC5D80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Insert 11</a:t>
            </a: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9906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2192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9050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438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8</a:t>
            </a: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219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60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1828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220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281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3048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3429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2438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12</a:t>
            </a: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50292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5257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13</a:t>
            </a: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57912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itchFamily="34" charset="0"/>
              </a:rPr>
              <a:t>27</a:t>
            </a:r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5257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5638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5867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6248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6858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>
            <a:off x="7086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0" name="Line 34"/>
          <p:cNvSpPr>
            <a:spLocks noChangeShapeType="1"/>
          </p:cNvSpPr>
          <p:nvPr/>
        </p:nvSpPr>
        <p:spPr bwMode="auto">
          <a:xfrm>
            <a:off x="7467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>
            <a:off x="6477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990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3" name="Line 37"/>
          <p:cNvSpPr>
            <a:spLocks noChangeShapeType="1"/>
          </p:cNvSpPr>
          <p:nvPr/>
        </p:nvSpPr>
        <p:spPr bwMode="auto">
          <a:xfrm>
            <a:off x="1066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990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600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1676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7" name="Rectangle 41"/>
          <p:cNvSpPr>
            <a:spLocks noChangeArrowheads="1"/>
          </p:cNvSpPr>
          <p:nvPr/>
        </p:nvSpPr>
        <p:spPr bwMode="auto">
          <a:xfrm>
            <a:off x="1600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8" name="Oval 42"/>
          <p:cNvSpPr>
            <a:spLocks noChangeArrowheads="1"/>
          </p:cNvSpPr>
          <p:nvPr/>
        </p:nvSpPr>
        <p:spPr bwMode="auto">
          <a:xfrm>
            <a:off x="2286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>
            <a:off x="2362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2286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>
            <a:off x="2971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4" name="Oval 48"/>
          <p:cNvSpPr>
            <a:spLocks noChangeArrowheads="1"/>
          </p:cNvSpPr>
          <p:nvPr/>
        </p:nvSpPr>
        <p:spPr bwMode="auto">
          <a:xfrm>
            <a:off x="5029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>
            <a:off x="5105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6" name="Rectangle 50"/>
          <p:cNvSpPr>
            <a:spLocks noChangeArrowheads="1"/>
          </p:cNvSpPr>
          <p:nvPr/>
        </p:nvSpPr>
        <p:spPr bwMode="auto">
          <a:xfrm>
            <a:off x="5029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7" name="Oval 5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8" name="Line 52"/>
          <p:cNvSpPr>
            <a:spLocks noChangeShapeType="1"/>
          </p:cNvSpPr>
          <p:nvPr/>
        </p:nvSpPr>
        <p:spPr bwMode="auto">
          <a:xfrm>
            <a:off x="5791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89" name="Rectangle 53"/>
          <p:cNvSpPr>
            <a:spLocks noChangeArrowheads="1"/>
          </p:cNvSpPr>
          <p:nvPr/>
        </p:nvSpPr>
        <p:spPr bwMode="auto">
          <a:xfrm>
            <a:off x="5715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90" name="Oval 54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91" name="Line 55"/>
          <p:cNvSpPr>
            <a:spLocks noChangeShapeType="1"/>
          </p:cNvSpPr>
          <p:nvPr/>
        </p:nvSpPr>
        <p:spPr bwMode="auto">
          <a:xfrm>
            <a:off x="6400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92" name="Rectangle 56"/>
          <p:cNvSpPr>
            <a:spLocks noChangeArrowheads="1"/>
          </p:cNvSpPr>
          <p:nvPr/>
        </p:nvSpPr>
        <p:spPr bwMode="auto">
          <a:xfrm>
            <a:off x="6324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93" name="Oval 57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94" name="Line 58"/>
          <p:cNvSpPr>
            <a:spLocks noChangeShapeType="1"/>
          </p:cNvSpPr>
          <p:nvPr/>
        </p:nvSpPr>
        <p:spPr bwMode="auto">
          <a:xfrm>
            <a:off x="3657600" y="1981200"/>
            <a:ext cx="2438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95" name="Oval 59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96" name="Line 60"/>
          <p:cNvSpPr>
            <a:spLocks noChangeShapeType="1"/>
          </p:cNvSpPr>
          <p:nvPr/>
        </p:nvSpPr>
        <p:spPr bwMode="auto">
          <a:xfrm flipH="1">
            <a:off x="2286000" y="1981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197" name="Text Box 61"/>
          <p:cNvSpPr txBox="1">
            <a:spLocks noChangeArrowheads="1"/>
          </p:cNvSpPr>
          <p:nvPr/>
        </p:nvSpPr>
        <p:spPr bwMode="auto">
          <a:xfrm>
            <a:off x="533400" y="4343400"/>
            <a:ext cx="8153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We fall out of the tree at the child to the right of key 10.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But there is no more room in the left child of the root to hold 11.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Therefore, we must </a:t>
            </a:r>
            <a:r>
              <a:rPr lang="en-US" altLang="en-US" i="1" dirty="0">
                <a:latin typeface="Arial" pitchFamily="34" charset="0"/>
              </a:rPr>
              <a:t>split</a:t>
            </a:r>
            <a:r>
              <a:rPr lang="en-US" altLang="en-US" dirty="0">
                <a:latin typeface="Arial" pitchFamily="34" charset="0"/>
              </a:rPr>
              <a:t> this node</a:t>
            </a:r>
            <a:r>
              <a:rPr lang="en-US" altLang="en-US" dirty="0" smtClean="0">
                <a:latin typeface="Arial" pitchFamily="34" charset="0"/>
              </a:rPr>
              <a:t>...</a:t>
            </a:r>
          </a:p>
          <a:p>
            <a:pPr>
              <a:spcBef>
                <a:spcPct val="50000"/>
              </a:spcBef>
            </a:pPr>
            <a:r>
              <a:rPr lang="en-US" dirty="0"/>
              <a:t> </a:t>
            </a:r>
            <a:r>
              <a:rPr lang="en-US" dirty="0" smtClean="0"/>
              <a:t>⌊(</a:t>
            </a:r>
            <a:r>
              <a:rPr lang="en-US" i="1" dirty="0" smtClean="0"/>
              <a:t>m-1)/2</a:t>
            </a:r>
            <a:r>
              <a:rPr lang="en-US" dirty="0" smtClean="0"/>
              <a:t>⌋ to left node and ⌈(</a:t>
            </a:r>
            <a:r>
              <a:rPr lang="en-US" i="1" dirty="0" smtClean="0"/>
              <a:t>m-1)/2</a:t>
            </a:r>
            <a:r>
              <a:rPr lang="en-US" dirty="0" smtClean="0"/>
              <a:t>⌉ to right node.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" pitchFamily="34" charset="0"/>
              </a:rPr>
              <a:t>Ex: if order m=5,  out of (2,3,8,10,11) keys,  2 keys to left (2,3) and 2 keys to right (10, 11) and middle key (8) to separator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91198" name="Rectangle 62"/>
          <p:cNvSpPr>
            <a:spLocks noChangeArrowheads="1"/>
          </p:cNvSpPr>
          <p:nvPr/>
        </p:nvSpPr>
        <p:spPr bwMode="auto">
          <a:xfrm>
            <a:off x="2971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10</a:t>
            </a:r>
            <a:endParaRPr lang="en-US" altLang="en-US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1199" name="Oval 63"/>
          <p:cNvSpPr>
            <a:spLocks noChangeArrowheads="1"/>
          </p:cNvSpPr>
          <p:nvPr/>
        </p:nvSpPr>
        <p:spPr bwMode="auto">
          <a:xfrm>
            <a:off x="3505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200" name="Line 64"/>
          <p:cNvSpPr>
            <a:spLocks noChangeShapeType="1"/>
          </p:cNvSpPr>
          <p:nvPr/>
        </p:nvSpPr>
        <p:spPr bwMode="auto">
          <a:xfrm>
            <a:off x="3581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201" name="Rectangle 65"/>
          <p:cNvSpPr>
            <a:spLocks noChangeArrowheads="1"/>
          </p:cNvSpPr>
          <p:nvPr/>
        </p:nvSpPr>
        <p:spPr bwMode="auto">
          <a:xfrm>
            <a:off x="3505200" y="38100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202" name="Rectangle 66"/>
          <p:cNvSpPr>
            <a:spLocks noChangeArrowheads="1"/>
          </p:cNvSpPr>
          <p:nvPr/>
        </p:nvSpPr>
        <p:spPr bwMode="auto">
          <a:xfrm>
            <a:off x="3810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Arial" pitchFamily="34" charset="0"/>
              </a:rPr>
              <a:t>11</a:t>
            </a: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3810000" y="2971800"/>
            <a:ext cx="685800" cy="6858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 </a:t>
            </a: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  </a:t>
            </a: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\lfloor x\rfloor "/>
          <p:cNvSpPr>
            <a:spLocks noChangeAspect="1" noChangeArrowheads="1"/>
          </p:cNvSpPr>
          <p:nvPr/>
        </p:nvSpPr>
        <p:spPr bwMode="auto">
          <a:xfrm>
            <a:off x="161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 descr="\lceil x\rceil "/>
          <p:cNvSpPr>
            <a:spLocks noChangeAspect="1" noChangeArrowheads="1"/>
          </p:cNvSpPr>
          <p:nvPr/>
        </p:nvSpPr>
        <p:spPr bwMode="auto">
          <a:xfrm>
            <a:off x="542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</a:t>
            </a: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  </a:t>
            </a: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5" descr="\lfloor x\rfloor "/>
          <p:cNvSpPr>
            <a:spLocks noChangeAspect="1" noChangeArrowheads="1"/>
          </p:cNvSpPr>
          <p:nvPr/>
        </p:nvSpPr>
        <p:spPr bwMode="auto">
          <a:xfrm>
            <a:off x="3143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\lceil x\rceil "/>
          <p:cNvSpPr>
            <a:spLocks noChangeAspect="1" noChangeArrowheads="1"/>
          </p:cNvSpPr>
          <p:nvPr/>
        </p:nvSpPr>
        <p:spPr bwMode="auto">
          <a:xfrm>
            <a:off x="6953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FBD7-2428-40E1-B5DF-F6D3DFA3A5D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Insert 11 (Continued)</a:t>
            </a: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3048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2192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33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914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1143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1524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2133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2743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36576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12</a:t>
            </a: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85" name="AutoShape 25"/>
          <p:cNvSpPr>
            <a:spLocks noChangeArrowheads="1"/>
          </p:cNvSpPr>
          <p:nvPr/>
        </p:nvSpPr>
        <p:spPr bwMode="auto">
          <a:xfrm>
            <a:off x="62484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>
            <a:off x="6477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13</a:t>
            </a: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70104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>
            <a:off x="6477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89" name="Line 29"/>
          <p:cNvSpPr>
            <a:spLocks noChangeShapeType="1"/>
          </p:cNvSpPr>
          <p:nvPr/>
        </p:nvSpPr>
        <p:spPr bwMode="auto">
          <a:xfrm>
            <a:off x="6858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0" name="Line 30"/>
          <p:cNvSpPr>
            <a:spLocks noChangeShapeType="1"/>
          </p:cNvSpPr>
          <p:nvPr/>
        </p:nvSpPr>
        <p:spPr bwMode="auto">
          <a:xfrm>
            <a:off x="7086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>
            <a:off x="7467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2" name="Line 32"/>
          <p:cNvSpPr>
            <a:spLocks noChangeShapeType="1"/>
          </p:cNvSpPr>
          <p:nvPr/>
        </p:nvSpPr>
        <p:spPr bwMode="auto">
          <a:xfrm>
            <a:off x="8077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3" name="Line 33"/>
          <p:cNvSpPr>
            <a:spLocks noChangeShapeType="1"/>
          </p:cNvSpPr>
          <p:nvPr/>
        </p:nvSpPr>
        <p:spPr bwMode="auto">
          <a:xfrm>
            <a:off x="8305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4" name="Line 34"/>
          <p:cNvSpPr>
            <a:spLocks noChangeShapeType="1"/>
          </p:cNvSpPr>
          <p:nvPr/>
        </p:nvSpPr>
        <p:spPr bwMode="auto">
          <a:xfrm>
            <a:off x="8686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5" name="Line 35"/>
          <p:cNvSpPr>
            <a:spLocks noChangeShapeType="1"/>
          </p:cNvSpPr>
          <p:nvPr/>
        </p:nvSpPr>
        <p:spPr bwMode="auto">
          <a:xfrm>
            <a:off x="7696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304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381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8" name="Rectangle 38"/>
          <p:cNvSpPr>
            <a:spLocks noChangeArrowheads="1"/>
          </p:cNvSpPr>
          <p:nvPr/>
        </p:nvSpPr>
        <p:spPr bwMode="auto">
          <a:xfrm>
            <a:off x="304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914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00" name="Line 40"/>
          <p:cNvSpPr>
            <a:spLocks noChangeShapeType="1"/>
          </p:cNvSpPr>
          <p:nvPr/>
        </p:nvSpPr>
        <p:spPr bwMode="auto">
          <a:xfrm>
            <a:off x="990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01" name="Rectangle 41"/>
          <p:cNvSpPr>
            <a:spLocks noChangeArrowheads="1"/>
          </p:cNvSpPr>
          <p:nvPr/>
        </p:nvSpPr>
        <p:spPr bwMode="auto">
          <a:xfrm>
            <a:off x="914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02" name="Oval 42"/>
          <p:cNvSpPr>
            <a:spLocks noChangeArrowheads="1"/>
          </p:cNvSpPr>
          <p:nvPr/>
        </p:nvSpPr>
        <p:spPr bwMode="auto">
          <a:xfrm>
            <a:off x="1600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03" name="Line 43"/>
          <p:cNvSpPr>
            <a:spLocks noChangeShapeType="1"/>
          </p:cNvSpPr>
          <p:nvPr/>
        </p:nvSpPr>
        <p:spPr bwMode="auto">
          <a:xfrm>
            <a:off x="1676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1600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08" name="Oval 48"/>
          <p:cNvSpPr>
            <a:spLocks noChangeArrowheads="1"/>
          </p:cNvSpPr>
          <p:nvPr/>
        </p:nvSpPr>
        <p:spPr bwMode="auto">
          <a:xfrm>
            <a:off x="624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09" name="Line 49"/>
          <p:cNvSpPr>
            <a:spLocks noChangeShapeType="1"/>
          </p:cNvSpPr>
          <p:nvPr/>
        </p:nvSpPr>
        <p:spPr bwMode="auto">
          <a:xfrm>
            <a:off x="632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0" name="Rectangle 50"/>
          <p:cNvSpPr>
            <a:spLocks noChangeArrowheads="1"/>
          </p:cNvSpPr>
          <p:nvPr/>
        </p:nvSpPr>
        <p:spPr bwMode="auto">
          <a:xfrm>
            <a:off x="624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1" name="Oval 51"/>
          <p:cNvSpPr>
            <a:spLocks noChangeArrowheads="1"/>
          </p:cNvSpPr>
          <p:nvPr/>
        </p:nvSpPr>
        <p:spPr bwMode="auto">
          <a:xfrm>
            <a:off x="6934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2" name="Line 52"/>
          <p:cNvSpPr>
            <a:spLocks noChangeShapeType="1"/>
          </p:cNvSpPr>
          <p:nvPr/>
        </p:nvSpPr>
        <p:spPr bwMode="auto">
          <a:xfrm>
            <a:off x="7010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3" name="Rectangle 53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7543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5" name="Line 55"/>
          <p:cNvSpPr>
            <a:spLocks noChangeShapeType="1"/>
          </p:cNvSpPr>
          <p:nvPr/>
        </p:nvSpPr>
        <p:spPr bwMode="auto">
          <a:xfrm>
            <a:off x="7620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6" name="Rectangle 56"/>
          <p:cNvSpPr>
            <a:spLocks noChangeArrowheads="1"/>
          </p:cNvSpPr>
          <p:nvPr/>
        </p:nvSpPr>
        <p:spPr bwMode="auto">
          <a:xfrm>
            <a:off x="7543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7" name="Oval 57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8" name="Line 58"/>
          <p:cNvSpPr>
            <a:spLocks noChangeShapeType="1"/>
          </p:cNvSpPr>
          <p:nvPr/>
        </p:nvSpPr>
        <p:spPr bwMode="auto">
          <a:xfrm>
            <a:off x="4267200" y="1981200"/>
            <a:ext cx="2971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9" name="Oval 59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20" name="Line 60"/>
          <p:cNvSpPr>
            <a:spLocks noChangeShapeType="1"/>
          </p:cNvSpPr>
          <p:nvPr/>
        </p:nvSpPr>
        <p:spPr bwMode="auto">
          <a:xfrm flipH="1">
            <a:off x="2286000" y="1981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21" name="Text Box 61"/>
          <p:cNvSpPr txBox="1">
            <a:spLocks noChangeArrowheads="1"/>
          </p:cNvSpPr>
          <p:nvPr/>
        </p:nvSpPr>
        <p:spPr bwMode="auto">
          <a:xfrm>
            <a:off x="533400" y="434340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" pitchFamily="34" charset="0"/>
              </a:rPr>
              <a:t>The </a:t>
            </a:r>
            <a:r>
              <a:rPr lang="en-US" altLang="en-US" dirty="0">
                <a:latin typeface="Arial" pitchFamily="34" charset="0"/>
              </a:rPr>
              <a:t>parent gets one new child.  (If the parent become </a:t>
            </a:r>
            <a:r>
              <a:rPr lang="en-US" altLang="en-US" dirty="0" smtClean="0">
                <a:latin typeface="Arial" pitchFamily="34" charset="0"/>
              </a:rPr>
              <a:t>overflow, </a:t>
            </a:r>
            <a:r>
              <a:rPr lang="en-US" altLang="en-US" dirty="0">
                <a:latin typeface="Arial" pitchFamily="34" charset="0"/>
              </a:rPr>
              <a:t>then it, too, will have to be split).</a:t>
            </a:r>
          </a:p>
        </p:txBody>
      </p:sp>
      <p:sp>
        <p:nvSpPr>
          <p:cNvPr id="92228" name="AutoShape 68"/>
          <p:cNvSpPr>
            <a:spLocks noChangeArrowheads="1"/>
          </p:cNvSpPr>
          <p:nvPr/>
        </p:nvSpPr>
        <p:spPr bwMode="auto">
          <a:xfrm>
            <a:off x="32766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29" name="Rectangle 69"/>
          <p:cNvSpPr>
            <a:spLocks noChangeArrowheads="1"/>
          </p:cNvSpPr>
          <p:nvPr/>
        </p:nvSpPr>
        <p:spPr bwMode="auto">
          <a:xfrm>
            <a:off x="35052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92230" name="Rectangle 70"/>
          <p:cNvSpPr>
            <a:spLocks noChangeArrowheads="1"/>
          </p:cNvSpPr>
          <p:nvPr/>
        </p:nvSpPr>
        <p:spPr bwMode="auto">
          <a:xfrm>
            <a:off x="4114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11</a:t>
            </a:r>
          </a:p>
        </p:txBody>
      </p:sp>
      <p:sp>
        <p:nvSpPr>
          <p:cNvPr id="92232" name="Line 72"/>
          <p:cNvSpPr>
            <a:spLocks noChangeShapeType="1"/>
          </p:cNvSpPr>
          <p:nvPr/>
        </p:nvSpPr>
        <p:spPr bwMode="auto">
          <a:xfrm>
            <a:off x="3505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3" name="Line 73"/>
          <p:cNvSpPr>
            <a:spLocks noChangeShapeType="1"/>
          </p:cNvSpPr>
          <p:nvPr/>
        </p:nvSpPr>
        <p:spPr bwMode="auto">
          <a:xfrm>
            <a:off x="3886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4" name="Line 74"/>
          <p:cNvSpPr>
            <a:spLocks noChangeShapeType="1"/>
          </p:cNvSpPr>
          <p:nvPr/>
        </p:nvSpPr>
        <p:spPr bwMode="auto">
          <a:xfrm>
            <a:off x="4114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5" name="Line 75"/>
          <p:cNvSpPr>
            <a:spLocks noChangeShapeType="1"/>
          </p:cNvSpPr>
          <p:nvPr/>
        </p:nvSpPr>
        <p:spPr bwMode="auto">
          <a:xfrm>
            <a:off x="4495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6" name="Line 76"/>
          <p:cNvSpPr>
            <a:spLocks noChangeShapeType="1"/>
          </p:cNvSpPr>
          <p:nvPr/>
        </p:nvSpPr>
        <p:spPr bwMode="auto">
          <a:xfrm>
            <a:off x="5105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7" name="Line 77"/>
          <p:cNvSpPr>
            <a:spLocks noChangeShapeType="1"/>
          </p:cNvSpPr>
          <p:nvPr/>
        </p:nvSpPr>
        <p:spPr bwMode="auto">
          <a:xfrm>
            <a:off x="5334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8" name="Line 78"/>
          <p:cNvSpPr>
            <a:spLocks noChangeShapeType="1"/>
          </p:cNvSpPr>
          <p:nvPr/>
        </p:nvSpPr>
        <p:spPr bwMode="auto">
          <a:xfrm>
            <a:off x="5715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9" name="Line 79"/>
          <p:cNvSpPr>
            <a:spLocks noChangeShapeType="1"/>
          </p:cNvSpPr>
          <p:nvPr/>
        </p:nvSpPr>
        <p:spPr bwMode="auto">
          <a:xfrm>
            <a:off x="4724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0" name="Oval 80"/>
          <p:cNvSpPr>
            <a:spLocks noChangeArrowheads="1"/>
          </p:cNvSpPr>
          <p:nvPr/>
        </p:nvSpPr>
        <p:spPr bwMode="auto">
          <a:xfrm>
            <a:off x="3276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1" name="Line 81"/>
          <p:cNvSpPr>
            <a:spLocks noChangeShapeType="1"/>
          </p:cNvSpPr>
          <p:nvPr/>
        </p:nvSpPr>
        <p:spPr bwMode="auto">
          <a:xfrm>
            <a:off x="3352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2" name="Rectangle 82"/>
          <p:cNvSpPr>
            <a:spLocks noChangeArrowheads="1"/>
          </p:cNvSpPr>
          <p:nvPr/>
        </p:nvSpPr>
        <p:spPr bwMode="auto">
          <a:xfrm>
            <a:off x="3276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3" name="Oval 83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4" name="Line 84"/>
          <p:cNvSpPr>
            <a:spLocks noChangeShapeType="1"/>
          </p:cNvSpPr>
          <p:nvPr/>
        </p:nvSpPr>
        <p:spPr bwMode="auto">
          <a:xfrm>
            <a:off x="3962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5" name="Rectangle 85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6" name="Oval 86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7" name="Line 87"/>
          <p:cNvSpPr>
            <a:spLocks noChangeShapeType="1"/>
          </p:cNvSpPr>
          <p:nvPr/>
        </p:nvSpPr>
        <p:spPr bwMode="auto">
          <a:xfrm>
            <a:off x="4648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8" name="Rectangle 88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56" name="Line 96"/>
          <p:cNvSpPr>
            <a:spLocks noChangeShapeType="1"/>
          </p:cNvSpPr>
          <p:nvPr/>
        </p:nvSpPr>
        <p:spPr bwMode="auto">
          <a:xfrm>
            <a:off x="3657600" y="1981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57" name="Oval 97"/>
          <p:cNvSpPr>
            <a:spLocks noChangeArrowheads="1"/>
          </p:cNvSpPr>
          <p:nvPr/>
        </p:nvSpPr>
        <p:spPr bwMode="auto">
          <a:xfrm>
            <a:off x="41910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58" name="Rectangle 98"/>
          <p:cNvSpPr>
            <a:spLocks noChangeArrowheads="1"/>
          </p:cNvSpPr>
          <p:nvPr/>
        </p:nvSpPr>
        <p:spPr bwMode="auto">
          <a:xfrm>
            <a:off x="3124200" y="1752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1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SQL Syntax</a:t>
            </a:r>
            <a:endParaRPr lang="en-US" dirty="0">
              <a:ea typeface="+mj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227" y="1536279"/>
            <a:ext cx="7699375" cy="3543721"/>
          </a:xfrm>
        </p:spPr>
        <p:txBody>
          <a:bodyPr/>
          <a:lstStyle/>
          <a:p>
            <a:r>
              <a:rPr lang="en-US" altLang="en-US" dirty="0" smtClean="0"/>
              <a:t>To create an index for a table</a:t>
            </a:r>
          </a:p>
          <a:p>
            <a:pPr lvl="1"/>
            <a:r>
              <a:rPr lang="en-US" altLang="en-US" dirty="0" smtClean="0"/>
              <a:t>There may be other options based on the DBMS</a:t>
            </a:r>
            <a:r>
              <a:rPr lang="en-US" altLang="en-US" dirty="0" smtClean="0">
                <a:solidFill>
                  <a:schemeClr val="accent1"/>
                </a:solidFill>
              </a:rPr>
              <a:t/>
            </a:r>
            <a:br>
              <a:rPr lang="en-US" altLang="en-US" dirty="0" smtClean="0">
                <a:solidFill>
                  <a:schemeClr val="accent1"/>
                </a:solidFill>
              </a:rPr>
            </a:br>
            <a:r>
              <a:rPr lang="en-US" altLang="en-US" dirty="0" smtClean="0">
                <a:solidFill>
                  <a:schemeClr val="accent1"/>
                </a:solidFill>
              </a:rPr>
              <a:t/>
            </a:r>
            <a:br>
              <a:rPr lang="en-US" altLang="en-US" dirty="0" smtClean="0">
                <a:solidFill>
                  <a:schemeClr val="accent1"/>
                </a:solidFill>
              </a:rPr>
            </a:br>
            <a:r>
              <a:rPr lang="en-US" altLang="en-US" dirty="0" smtClean="0">
                <a:solidFill>
                  <a:schemeClr val="accent1"/>
                </a:solidFill>
              </a:rPr>
              <a:t>CREATE INDEX </a:t>
            </a:r>
            <a:r>
              <a:rPr lang="en-US" altLang="en-US" dirty="0" err="1" smtClean="0"/>
              <a:t>Index_Name</a:t>
            </a:r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 smtClean="0">
                <a:solidFill>
                  <a:schemeClr val="accent1"/>
                </a:solidFill>
                <a:ea typeface="ＭＳ Ｐゴシック" pitchFamily="34" charset="-128"/>
              </a:rPr>
              <a:t>ON</a:t>
            </a:r>
            <a:r>
              <a:rPr lang="en-US" altLang="en-US" dirty="0" smtClean="0">
                <a:ea typeface="ＭＳ Ｐゴシック" pitchFamily="34" charset="-128"/>
              </a:rPr>
              <a:t>   </a:t>
            </a:r>
            <a:r>
              <a:rPr lang="en-US" altLang="en-US" dirty="0" err="1" smtClean="0">
                <a:ea typeface="ＭＳ Ｐゴシック" pitchFamily="34" charset="-128"/>
              </a:rPr>
              <a:t>Table_Name</a:t>
            </a:r>
            <a:r>
              <a:rPr lang="en-US" altLang="en-US" dirty="0" smtClean="0">
                <a:ea typeface="ＭＳ Ｐゴシック" pitchFamily="34" charset="-128"/>
              </a:rPr>
              <a:t> (</a:t>
            </a:r>
            <a:r>
              <a:rPr lang="en-US" altLang="en-US" dirty="0" err="1" smtClean="0">
                <a:ea typeface="ＭＳ Ｐゴシック" pitchFamily="34" charset="-128"/>
              </a:rPr>
              <a:t>index_column_name</a:t>
            </a:r>
            <a:r>
              <a:rPr lang="en-US" altLang="en-US" dirty="0" smtClean="0">
                <a:ea typeface="ＭＳ Ｐゴシック" pitchFamily="34" charset="-128"/>
              </a:rPr>
              <a:t>, ….., ….)</a:t>
            </a:r>
          </a:p>
          <a:p>
            <a:pPr marL="0" indent="0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/>
              <a:t>To see if the indexes exist on the table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1"/>
                </a:solidFill>
              </a:rPr>
              <a:t>SHOW INDEXES FROM </a:t>
            </a:r>
            <a:r>
              <a:rPr lang="en-US" altLang="en-US" dirty="0" err="1" smtClean="0"/>
              <a:t>Table_Name</a:t>
            </a:r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6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7D3A-CC3A-4946-9108-49250C408F4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8</a:t>
            </a:r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3048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33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2192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533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914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1143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1524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2133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2743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36576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12</a:t>
            </a:r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8" name="AutoShape 24"/>
          <p:cNvSpPr>
            <a:spLocks noChangeArrowheads="1"/>
          </p:cNvSpPr>
          <p:nvPr/>
        </p:nvSpPr>
        <p:spPr bwMode="auto">
          <a:xfrm>
            <a:off x="62484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6477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13</a:t>
            </a:r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70104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3211" name="Line 27"/>
          <p:cNvSpPr>
            <a:spLocks noChangeShapeType="1"/>
          </p:cNvSpPr>
          <p:nvPr/>
        </p:nvSpPr>
        <p:spPr bwMode="auto">
          <a:xfrm>
            <a:off x="6477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>
            <a:off x="6858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>
            <a:off x="7086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>
            <a:off x="7467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15" name="Line 31"/>
          <p:cNvSpPr>
            <a:spLocks noChangeShapeType="1"/>
          </p:cNvSpPr>
          <p:nvPr/>
        </p:nvSpPr>
        <p:spPr bwMode="auto">
          <a:xfrm>
            <a:off x="8077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16" name="Line 32"/>
          <p:cNvSpPr>
            <a:spLocks noChangeShapeType="1"/>
          </p:cNvSpPr>
          <p:nvPr/>
        </p:nvSpPr>
        <p:spPr bwMode="auto">
          <a:xfrm>
            <a:off x="8305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17" name="Line 33"/>
          <p:cNvSpPr>
            <a:spLocks noChangeShapeType="1"/>
          </p:cNvSpPr>
          <p:nvPr/>
        </p:nvSpPr>
        <p:spPr bwMode="auto">
          <a:xfrm>
            <a:off x="8686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18" name="Line 34"/>
          <p:cNvSpPr>
            <a:spLocks noChangeShapeType="1"/>
          </p:cNvSpPr>
          <p:nvPr/>
        </p:nvSpPr>
        <p:spPr bwMode="auto">
          <a:xfrm>
            <a:off x="7696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304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0" name="Line 36"/>
          <p:cNvSpPr>
            <a:spLocks noChangeShapeType="1"/>
          </p:cNvSpPr>
          <p:nvPr/>
        </p:nvSpPr>
        <p:spPr bwMode="auto">
          <a:xfrm>
            <a:off x="381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1" name="Rectangle 37"/>
          <p:cNvSpPr>
            <a:spLocks noChangeArrowheads="1"/>
          </p:cNvSpPr>
          <p:nvPr/>
        </p:nvSpPr>
        <p:spPr bwMode="auto">
          <a:xfrm>
            <a:off x="304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914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>
            <a:off x="990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914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1600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6" name="Line 42"/>
          <p:cNvSpPr>
            <a:spLocks noChangeShapeType="1"/>
          </p:cNvSpPr>
          <p:nvPr/>
        </p:nvSpPr>
        <p:spPr bwMode="auto">
          <a:xfrm>
            <a:off x="1676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1600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624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29" name="Line 45"/>
          <p:cNvSpPr>
            <a:spLocks noChangeShapeType="1"/>
          </p:cNvSpPr>
          <p:nvPr/>
        </p:nvSpPr>
        <p:spPr bwMode="auto">
          <a:xfrm>
            <a:off x="632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624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6934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2" name="Line 48"/>
          <p:cNvSpPr>
            <a:spLocks noChangeShapeType="1"/>
          </p:cNvSpPr>
          <p:nvPr/>
        </p:nvSpPr>
        <p:spPr bwMode="auto">
          <a:xfrm>
            <a:off x="7010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3" name="Rectangle 4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543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5" name="Line 51"/>
          <p:cNvSpPr>
            <a:spLocks noChangeShapeType="1"/>
          </p:cNvSpPr>
          <p:nvPr/>
        </p:nvSpPr>
        <p:spPr bwMode="auto">
          <a:xfrm>
            <a:off x="7620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6" name="Rectangle 52"/>
          <p:cNvSpPr>
            <a:spLocks noChangeArrowheads="1"/>
          </p:cNvSpPr>
          <p:nvPr/>
        </p:nvSpPr>
        <p:spPr bwMode="auto">
          <a:xfrm>
            <a:off x="7543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8" name="Line 54"/>
          <p:cNvSpPr>
            <a:spLocks noChangeShapeType="1"/>
          </p:cNvSpPr>
          <p:nvPr/>
        </p:nvSpPr>
        <p:spPr bwMode="auto">
          <a:xfrm>
            <a:off x="4267200" y="1981200"/>
            <a:ext cx="2971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40" name="Line 56"/>
          <p:cNvSpPr>
            <a:spLocks noChangeShapeType="1"/>
          </p:cNvSpPr>
          <p:nvPr/>
        </p:nvSpPr>
        <p:spPr bwMode="auto">
          <a:xfrm flipH="1">
            <a:off x="2286000" y="1981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41" name="Text Box 57"/>
          <p:cNvSpPr txBox="1">
            <a:spLocks noChangeArrowheads="1"/>
          </p:cNvSpPr>
          <p:nvPr/>
        </p:nvSpPr>
        <p:spPr bwMode="auto">
          <a:xfrm>
            <a:off x="533400" y="4343400"/>
            <a:ext cx="81534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Removing 8 might force us to move another key up from one of the children.  It could either be the 3 from the 1st child or the 10 from the second child. 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However, neither child has more than the minimum number of children </a:t>
            </a:r>
            <a:r>
              <a:rPr lang="en-US" altLang="en-US" dirty="0" smtClean="0">
                <a:latin typeface="Arial" pitchFamily="34" charset="0"/>
              </a:rPr>
              <a:t>(2), </a:t>
            </a:r>
            <a:r>
              <a:rPr lang="en-US" altLang="en-US" dirty="0">
                <a:latin typeface="Arial" pitchFamily="34" charset="0"/>
              </a:rPr>
              <a:t>so the two nodes will have to be merged.  Nothing moves up.</a:t>
            </a:r>
          </a:p>
        </p:txBody>
      </p:sp>
      <p:sp>
        <p:nvSpPr>
          <p:cNvPr id="93242" name="AutoShape 58"/>
          <p:cNvSpPr>
            <a:spLocks noChangeArrowheads="1"/>
          </p:cNvSpPr>
          <p:nvPr/>
        </p:nvSpPr>
        <p:spPr bwMode="auto">
          <a:xfrm>
            <a:off x="32766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43" name="Rectangle 59"/>
          <p:cNvSpPr>
            <a:spLocks noChangeArrowheads="1"/>
          </p:cNvSpPr>
          <p:nvPr/>
        </p:nvSpPr>
        <p:spPr bwMode="auto">
          <a:xfrm>
            <a:off x="35052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93244" name="Rectangle 60"/>
          <p:cNvSpPr>
            <a:spLocks noChangeArrowheads="1"/>
          </p:cNvSpPr>
          <p:nvPr/>
        </p:nvSpPr>
        <p:spPr bwMode="auto">
          <a:xfrm>
            <a:off x="4114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11</a:t>
            </a:r>
          </a:p>
        </p:txBody>
      </p:sp>
      <p:sp>
        <p:nvSpPr>
          <p:cNvPr id="93245" name="Line 61"/>
          <p:cNvSpPr>
            <a:spLocks noChangeShapeType="1"/>
          </p:cNvSpPr>
          <p:nvPr/>
        </p:nvSpPr>
        <p:spPr bwMode="auto">
          <a:xfrm>
            <a:off x="3505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46" name="Line 62"/>
          <p:cNvSpPr>
            <a:spLocks noChangeShapeType="1"/>
          </p:cNvSpPr>
          <p:nvPr/>
        </p:nvSpPr>
        <p:spPr bwMode="auto">
          <a:xfrm>
            <a:off x="3886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47" name="Line 63"/>
          <p:cNvSpPr>
            <a:spLocks noChangeShapeType="1"/>
          </p:cNvSpPr>
          <p:nvPr/>
        </p:nvSpPr>
        <p:spPr bwMode="auto">
          <a:xfrm>
            <a:off x="4114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48" name="Line 64"/>
          <p:cNvSpPr>
            <a:spLocks noChangeShapeType="1"/>
          </p:cNvSpPr>
          <p:nvPr/>
        </p:nvSpPr>
        <p:spPr bwMode="auto">
          <a:xfrm>
            <a:off x="4495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49" name="Line 65"/>
          <p:cNvSpPr>
            <a:spLocks noChangeShapeType="1"/>
          </p:cNvSpPr>
          <p:nvPr/>
        </p:nvSpPr>
        <p:spPr bwMode="auto">
          <a:xfrm>
            <a:off x="5105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0" name="Line 66"/>
          <p:cNvSpPr>
            <a:spLocks noChangeShapeType="1"/>
          </p:cNvSpPr>
          <p:nvPr/>
        </p:nvSpPr>
        <p:spPr bwMode="auto">
          <a:xfrm>
            <a:off x="5334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1" name="Line 67"/>
          <p:cNvSpPr>
            <a:spLocks noChangeShapeType="1"/>
          </p:cNvSpPr>
          <p:nvPr/>
        </p:nvSpPr>
        <p:spPr bwMode="auto">
          <a:xfrm>
            <a:off x="57150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2" name="Line 68"/>
          <p:cNvSpPr>
            <a:spLocks noChangeShapeType="1"/>
          </p:cNvSpPr>
          <p:nvPr/>
        </p:nvSpPr>
        <p:spPr bwMode="auto">
          <a:xfrm>
            <a:off x="4724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3276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4" name="Line 70"/>
          <p:cNvSpPr>
            <a:spLocks noChangeShapeType="1"/>
          </p:cNvSpPr>
          <p:nvPr/>
        </p:nvSpPr>
        <p:spPr bwMode="auto">
          <a:xfrm>
            <a:off x="3352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5" name="Rectangle 71"/>
          <p:cNvSpPr>
            <a:spLocks noChangeArrowheads="1"/>
          </p:cNvSpPr>
          <p:nvPr/>
        </p:nvSpPr>
        <p:spPr bwMode="auto">
          <a:xfrm>
            <a:off x="3276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>
            <a:off x="3962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59" name="Oval 75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60" name="Line 76"/>
          <p:cNvSpPr>
            <a:spLocks noChangeShapeType="1"/>
          </p:cNvSpPr>
          <p:nvPr/>
        </p:nvSpPr>
        <p:spPr bwMode="auto">
          <a:xfrm>
            <a:off x="4648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61" name="Rectangle 77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62" name="Line 78"/>
          <p:cNvSpPr>
            <a:spLocks noChangeShapeType="1"/>
          </p:cNvSpPr>
          <p:nvPr/>
        </p:nvSpPr>
        <p:spPr bwMode="auto">
          <a:xfrm>
            <a:off x="3657600" y="1981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63" name="Oval 79"/>
          <p:cNvSpPr>
            <a:spLocks noChangeArrowheads="1"/>
          </p:cNvSpPr>
          <p:nvPr/>
        </p:nvSpPr>
        <p:spPr bwMode="auto">
          <a:xfrm>
            <a:off x="41910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3264" name="Rectangle 80"/>
          <p:cNvSpPr>
            <a:spLocks noChangeArrowheads="1"/>
          </p:cNvSpPr>
          <p:nvPr/>
        </p:nvSpPr>
        <p:spPr bwMode="auto">
          <a:xfrm>
            <a:off x="3124200" y="1752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8</a:t>
            </a:r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8301-4A21-4DE0-9A57-42FA12179CF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8 (Continued)</a:t>
            </a: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1143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3716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057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137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198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2971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320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3581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259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12</a:t>
            </a: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32" name="AutoShape 24"/>
          <p:cNvSpPr>
            <a:spLocks noChangeArrowheads="1"/>
          </p:cNvSpPr>
          <p:nvPr/>
        </p:nvSpPr>
        <p:spPr bwMode="auto">
          <a:xfrm>
            <a:off x="4572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8006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13</a:t>
            </a: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5334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4800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>
            <a:off x="518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>
            <a:off x="541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38" name="Line 30"/>
          <p:cNvSpPr>
            <a:spLocks noChangeShapeType="1"/>
          </p:cNvSpPr>
          <p:nvPr/>
        </p:nvSpPr>
        <p:spPr bwMode="auto">
          <a:xfrm>
            <a:off x="579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>
            <a:off x="640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>
            <a:off x="662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1" name="Line 33"/>
          <p:cNvSpPr>
            <a:spLocks noChangeShapeType="1"/>
          </p:cNvSpPr>
          <p:nvPr/>
        </p:nvSpPr>
        <p:spPr bwMode="auto">
          <a:xfrm>
            <a:off x="701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2" name="Line 34"/>
          <p:cNvSpPr>
            <a:spLocks noChangeShapeType="1"/>
          </p:cNvSpPr>
          <p:nvPr/>
        </p:nvSpPr>
        <p:spPr bwMode="auto">
          <a:xfrm>
            <a:off x="601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3" name="Oval 35"/>
          <p:cNvSpPr>
            <a:spLocks noChangeArrowheads="1"/>
          </p:cNvSpPr>
          <p:nvPr/>
        </p:nvSpPr>
        <p:spPr bwMode="auto">
          <a:xfrm>
            <a:off x="1143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4" name="Line 36"/>
          <p:cNvSpPr>
            <a:spLocks noChangeShapeType="1"/>
          </p:cNvSpPr>
          <p:nvPr/>
        </p:nvSpPr>
        <p:spPr bwMode="auto">
          <a:xfrm>
            <a:off x="1219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1143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6" name="Oval 38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7" name="Line 39"/>
          <p:cNvSpPr>
            <a:spLocks noChangeShapeType="1"/>
          </p:cNvSpPr>
          <p:nvPr/>
        </p:nvSpPr>
        <p:spPr bwMode="auto">
          <a:xfrm>
            <a:off x="1828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1752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49" name="Oval 41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0" name="Line 42"/>
          <p:cNvSpPr>
            <a:spLocks noChangeShapeType="1"/>
          </p:cNvSpPr>
          <p:nvPr/>
        </p:nvSpPr>
        <p:spPr bwMode="auto">
          <a:xfrm>
            <a:off x="251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1" name="Rectangle 43"/>
          <p:cNvSpPr>
            <a:spLocks noChangeArrowheads="1"/>
          </p:cNvSpPr>
          <p:nvPr/>
        </p:nvSpPr>
        <p:spPr bwMode="auto">
          <a:xfrm>
            <a:off x="243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2" name="Oval 44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3" name="Line 45"/>
          <p:cNvSpPr>
            <a:spLocks noChangeShapeType="1"/>
          </p:cNvSpPr>
          <p:nvPr/>
        </p:nvSpPr>
        <p:spPr bwMode="auto">
          <a:xfrm>
            <a:off x="4648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4" name="Rectangle 46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5" name="Oval 47"/>
          <p:cNvSpPr>
            <a:spLocks noChangeArrowheads="1"/>
          </p:cNvSpPr>
          <p:nvPr/>
        </p:nvSpPr>
        <p:spPr bwMode="auto">
          <a:xfrm>
            <a:off x="5257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5334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7" name="Rectangle 49"/>
          <p:cNvSpPr>
            <a:spLocks noChangeArrowheads="1"/>
          </p:cNvSpPr>
          <p:nvPr/>
        </p:nvSpPr>
        <p:spPr bwMode="auto">
          <a:xfrm>
            <a:off x="5257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8" name="Oval 50"/>
          <p:cNvSpPr>
            <a:spLocks noChangeArrowheads="1"/>
          </p:cNvSpPr>
          <p:nvPr/>
        </p:nvSpPr>
        <p:spPr bwMode="auto">
          <a:xfrm>
            <a:off x="5867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60" name="Rectangle 52"/>
          <p:cNvSpPr>
            <a:spLocks noChangeArrowheads="1"/>
          </p:cNvSpPr>
          <p:nvPr/>
        </p:nvSpPr>
        <p:spPr bwMode="auto">
          <a:xfrm>
            <a:off x="5867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61" name="Oval 53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63" name="Oval 55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>
            <a:off x="2743200" y="1981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67" name="Rectangle 59"/>
          <p:cNvSpPr>
            <a:spLocks noChangeArrowheads="1"/>
          </p:cNvSpPr>
          <p:nvPr/>
        </p:nvSpPr>
        <p:spPr bwMode="auto">
          <a:xfrm>
            <a:off x="2590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94268" name="Rectangle 60"/>
          <p:cNvSpPr>
            <a:spLocks noChangeArrowheads="1"/>
          </p:cNvSpPr>
          <p:nvPr/>
        </p:nvSpPr>
        <p:spPr bwMode="auto">
          <a:xfrm>
            <a:off x="32004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11</a:t>
            </a:r>
          </a:p>
        </p:txBody>
      </p:sp>
      <p:sp>
        <p:nvSpPr>
          <p:cNvPr id="94277" name="Oval 69"/>
          <p:cNvSpPr>
            <a:spLocks noChangeArrowheads="1"/>
          </p:cNvSpPr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78" name="Line 70"/>
          <p:cNvSpPr>
            <a:spLocks noChangeShapeType="1"/>
          </p:cNvSpPr>
          <p:nvPr/>
        </p:nvSpPr>
        <p:spPr bwMode="auto">
          <a:xfrm>
            <a:off x="3124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79" name="Rectangle 71"/>
          <p:cNvSpPr>
            <a:spLocks noChangeArrowheads="1"/>
          </p:cNvSpPr>
          <p:nvPr/>
        </p:nvSpPr>
        <p:spPr bwMode="auto">
          <a:xfrm>
            <a:off x="3048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80" name="Oval 72"/>
          <p:cNvSpPr>
            <a:spLocks noChangeArrowheads="1"/>
          </p:cNvSpPr>
          <p:nvPr/>
        </p:nvSpPr>
        <p:spPr bwMode="auto">
          <a:xfrm>
            <a:off x="3657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81" name="Line 73"/>
          <p:cNvSpPr>
            <a:spLocks noChangeShapeType="1"/>
          </p:cNvSpPr>
          <p:nvPr/>
        </p:nvSpPr>
        <p:spPr bwMode="auto">
          <a:xfrm>
            <a:off x="3733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82" name="Rectangle 74"/>
          <p:cNvSpPr>
            <a:spLocks noChangeArrowheads="1"/>
          </p:cNvSpPr>
          <p:nvPr/>
        </p:nvSpPr>
        <p:spPr bwMode="auto">
          <a:xfrm>
            <a:off x="3657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86" name="Line 78"/>
          <p:cNvSpPr>
            <a:spLocks noChangeShapeType="1"/>
          </p:cNvSpPr>
          <p:nvPr/>
        </p:nvSpPr>
        <p:spPr bwMode="auto">
          <a:xfrm>
            <a:off x="3657600" y="19812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40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C07-F636-489C-BD29-4AEA325D5E5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13</a:t>
            </a: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1143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3716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057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37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198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2971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320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3581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259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12</a:t>
            </a: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56" name="AutoShape 24"/>
          <p:cNvSpPr>
            <a:spLocks noChangeArrowheads="1"/>
          </p:cNvSpPr>
          <p:nvPr/>
        </p:nvSpPr>
        <p:spPr bwMode="auto">
          <a:xfrm>
            <a:off x="4572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48006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13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5334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>
            <a:off x="4800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518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>
            <a:off x="541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>
            <a:off x="579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>
            <a:off x="640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>
            <a:off x="662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>
            <a:off x="701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>
            <a:off x="601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7" name="Oval 35"/>
          <p:cNvSpPr>
            <a:spLocks noChangeArrowheads="1"/>
          </p:cNvSpPr>
          <p:nvPr/>
        </p:nvSpPr>
        <p:spPr bwMode="auto">
          <a:xfrm>
            <a:off x="1143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>
            <a:off x="1219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69" name="Rectangle 37"/>
          <p:cNvSpPr>
            <a:spLocks noChangeArrowheads="1"/>
          </p:cNvSpPr>
          <p:nvPr/>
        </p:nvSpPr>
        <p:spPr bwMode="auto">
          <a:xfrm>
            <a:off x="1143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0" name="Oval 38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>
            <a:off x="1828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2" name="Rectangle 40"/>
          <p:cNvSpPr>
            <a:spLocks noChangeArrowheads="1"/>
          </p:cNvSpPr>
          <p:nvPr/>
        </p:nvSpPr>
        <p:spPr bwMode="auto">
          <a:xfrm>
            <a:off x="1752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3" name="Oval 41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4" name="Line 42"/>
          <p:cNvSpPr>
            <a:spLocks noChangeShapeType="1"/>
          </p:cNvSpPr>
          <p:nvPr/>
        </p:nvSpPr>
        <p:spPr bwMode="auto">
          <a:xfrm>
            <a:off x="251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5" name="Rectangle 43"/>
          <p:cNvSpPr>
            <a:spLocks noChangeArrowheads="1"/>
          </p:cNvSpPr>
          <p:nvPr/>
        </p:nvSpPr>
        <p:spPr bwMode="auto">
          <a:xfrm>
            <a:off x="243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6" name="Oval 44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>
            <a:off x="4648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79" name="Oval 47"/>
          <p:cNvSpPr>
            <a:spLocks noChangeArrowheads="1"/>
          </p:cNvSpPr>
          <p:nvPr/>
        </p:nvSpPr>
        <p:spPr bwMode="auto">
          <a:xfrm>
            <a:off x="5257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0" name="Line 48"/>
          <p:cNvSpPr>
            <a:spLocks noChangeShapeType="1"/>
          </p:cNvSpPr>
          <p:nvPr/>
        </p:nvSpPr>
        <p:spPr bwMode="auto">
          <a:xfrm>
            <a:off x="5334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5257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2" name="Oval 50"/>
          <p:cNvSpPr>
            <a:spLocks noChangeArrowheads="1"/>
          </p:cNvSpPr>
          <p:nvPr/>
        </p:nvSpPr>
        <p:spPr bwMode="auto">
          <a:xfrm>
            <a:off x="5867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3" name="Line 51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5867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5" name="Oval 53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6" name="Oval 54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7" name="Line 55"/>
          <p:cNvSpPr>
            <a:spLocks noChangeShapeType="1"/>
          </p:cNvSpPr>
          <p:nvPr/>
        </p:nvSpPr>
        <p:spPr bwMode="auto">
          <a:xfrm flipH="1">
            <a:off x="2743200" y="1981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88" name="Text Box 56"/>
          <p:cNvSpPr txBox="1">
            <a:spLocks noChangeArrowheads="1"/>
          </p:cNvSpPr>
          <p:nvPr/>
        </p:nvSpPr>
        <p:spPr bwMode="auto">
          <a:xfrm>
            <a:off x="533400" y="434340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Removing 13 would cause the node containing it to become </a:t>
            </a:r>
            <a:r>
              <a:rPr lang="en-US" altLang="en-US" dirty="0" smtClean="0">
                <a:latin typeface="Arial" pitchFamily="34" charset="0"/>
              </a:rPr>
              <a:t>underflow.</a:t>
            </a:r>
            <a:endParaRPr lang="en-US" altLang="en-US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To fix this, we try to reassign one key from a sibling that has spares.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 </a:t>
            </a:r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2590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32004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11</a:t>
            </a:r>
          </a:p>
        </p:txBody>
      </p:sp>
      <p:sp>
        <p:nvSpPr>
          <p:cNvPr id="95291" name="Oval 59"/>
          <p:cNvSpPr>
            <a:spLocks noChangeArrowheads="1"/>
          </p:cNvSpPr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92" name="Line 60"/>
          <p:cNvSpPr>
            <a:spLocks noChangeShapeType="1"/>
          </p:cNvSpPr>
          <p:nvPr/>
        </p:nvSpPr>
        <p:spPr bwMode="auto">
          <a:xfrm>
            <a:off x="3124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93" name="Rectangle 61"/>
          <p:cNvSpPr>
            <a:spLocks noChangeArrowheads="1"/>
          </p:cNvSpPr>
          <p:nvPr/>
        </p:nvSpPr>
        <p:spPr bwMode="auto">
          <a:xfrm>
            <a:off x="3048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94" name="Oval 62"/>
          <p:cNvSpPr>
            <a:spLocks noChangeArrowheads="1"/>
          </p:cNvSpPr>
          <p:nvPr/>
        </p:nvSpPr>
        <p:spPr bwMode="auto">
          <a:xfrm>
            <a:off x="3657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3733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96" name="Rectangle 64"/>
          <p:cNvSpPr>
            <a:spLocks noChangeArrowheads="1"/>
          </p:cNvSpPr>
          <p:nvPr/>
        </p:nvSpPr>
        <p:spPr bwMode="auto">
          <a:xfrm>
            <a:off x="3657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297" name="Line 65"/>
          <p:cNvSpPr>
            <a:spLocks noChangeShapeType="1"/>
          </p:cNvSpPr>
          <p:nvPr/>
        </p:nvSpPr>
        <p:spPr bwMode="auto">
          <a:xfrm>
            <a:off x="3657600" y="19812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72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964-D7A3-4AA7-A896-0646724B49B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13 (Cont)</a:t>
            </a:r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1143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3716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057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137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198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2971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320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581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59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Arial" pitchFamily="34" charset="0"/>
              </a:rPr>
              <a:t>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80" name="AutoShape 24"/>
          <p:cNvSpPr>
            <a:spLocks noChangeArrowheads="1"/>
          </p:cNvSpPr>
          <p:nvPr/>
        </p:nvSpPr>
        <p:spPr bwMode="auto">
          <a:xfrm>
            <a:off x="4572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48006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334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>
            <a:off x="4800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>
            <a:off x="518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>
            <a:off x="541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86" name="Line 30"/>
          <p:cNvSpPr>
            <a:spLocks noChangeShapeType="1"/>
          </p:cNvSpPr>
          <p:nvPr/>
        </p:nvSpPr>
        <p:spPr bwMode="auto">
          <a:xfrm>
            <a:off x="579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>
            <a:off x="640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88" name="Line 32"/>
          <p:cNvSpPr>
            <a:spLocks noChangeShapeType="1"/>
          </p:cNvSpPr>
          <p:nvPr/>
        </p:nvSpPr>
        <p:spPr bwMode="auto">
          <a:xfrm>
            <a:off x="662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89" name="Line 33"/>
          <p:cNvSpPr>
            <a:spLocks noChangeShapeType="1"/>
          </p:cNvSpPr>
          <p:nvPr/>
        </p:nvSpPr>
        <p:spPr bwMode="auto">
          <a:xfrm>
            <a:off x="701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0" name="Line 34"/>
          <p:cNvSpPr>
            <a:spLocks noChangeShapeType="1"/>
          </p:cNvSpPr>
          <p:nvPr/>
        </p:nvSpPr>
        <p:spPr bwMode="auto">
          <a:xfrm>
            <a:off x="601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1" name="Oval 35"/>
          <p:cNvSpPr>
            <a:spLocks noChangeArrowheads="1"/>
          </p:cNvSpPr>
          <p:nvPr/>
        </p:nvSpPr>
        <p:spPr bwMode="auto">
          <a:xfrm>
            <a:off x="1143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2" name="Line 36"/>
          <p:cNvSpPr>
            <a:spLocks noChangeShapeType="1"/>
          </p:cNvSpPr>
          <p:nvPr/>
        </p:nvSpPr>
        <p:spPr bwMode="auto">
          <a:xfrm>
            <a:off x="1219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3" name="Rectangle 37"/>
          <p:cNvSpPr>
            <a:spLocks noChangeArrowheads="1"/>
          </p:cNvSpPr>
          <p:nvPr/>
        </p:nvSpPr>
        <p:spPr bwMode="auto">
          <a:xfrm>
            <a:off x="1143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4" name="Oval 38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5" name="Line 39"/>
          <p:cNvSpPr>
            <a:spLocks noChangeShapeType="1"/>
          </p:cNvSpPr>
          <p:nvPr/>
        </p:nvSpPr>
        <p:spPr bwMode="auto">
          <a:xfrm>
            <a:off x="1828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6" name="Rectangle 40"/>
          <p:cNvSpPr>
            <a:spLocks noChangeArrowheads="1"/>
          </p:cNvSpPr>
          <p:nvPr/>
        </p:nvSpPr>
        <p:spPr bwMode="auto">
          <a:xfrm>
            <a:off x="1752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7" name="Oval 41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8" name="Line 42"/>
          <p:cNvSpPr>
            <a:spLocks noChangeShapeType="1"/>
          </p:cNvSpPr>
          <p:nvPr/>
        </p:nvSpPr>
        <p:spPr bwMode="auto">
          <a:xfrm>
            <a:off x="251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299" name="Rectangle 43"/>
          <p:cNvSpPr>
            <a:spLocks noChangeArrowheads="1"/>
          </p:cNvSpPr>
          <p:nvPr/>
        </p:nvSpPr>
        <p:spPr bwMode="auto">
          <a:xfrm>
            <a:off x="243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0" name="Oval 44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1" name="Line 45"/>
          <p:cNvSpPr>
            <a:spLocks noChangeShapeType="1"/>
          </p:cNvSpPr>
          <p:nvPr/>
        </p:nvSpPr>
        <p:spPr bwMode="auto">
          <a:xfrm>
            <a:off x="4648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2" name="Rectangle 46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3" name="Oval 47"/>
          <p:cNvSpPr>
            <a:spLocks noChangeArrowheads="1"/>
          </p:cNvSpPr>
          <p:nvPr/>
        </p:nvSpPr>
        <p:spPr bwMode="auto">
          <a:xfrm>
            <a:off x="5257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4" name="Line 48"/>
          <p:cNvSpPr>
            <a:spLocks noChangeShapeType="1"/>
          </p:cNvSpPr>
          <p:nvPr/>
        </p:nvSpPr>
        <p:spPr bwMode="auto">
          <a:xfrm>
            <a:off x="5334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5" name="Rectangle 49"/>
          <p:cNvSpPr>
            <a:spLocks noChangeArrowheads="1"/>
          </p:cNvSpPr>
          <p:nvPr/>
        </p:nvSpPr>
        <p:spPr bwMode="auto">
          <a:xfrm>
            <a:off x="5257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6" name="Oval 50"/>
          <p:cNvSpPr>
            <a:spLocks noChangeArrowheads="1"/>
          </p:cNvSpPr>
          <p:nvPr/>
        </p:nvSpPr>
        <p:spPr bwMode="auto">
          <a:xfrm>
            <a:off x="5867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7" name="Line 51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8" name="Rectangle 52"/>
          <p:cNvSpPr>
            <a:spLocks noChangeArrowheads="1"/>
          </p:cNvSpPr>
          <p:nvPr/>
        </p:nvSpPr>
        <p:spPr bwMode="auto">
          <a:xfrm>
            <a:off x="5867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09" name="Oval 53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10" name="Oval 54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11" name="Line 55"/>
          <p:cNvSpPr>
            <a:spLocks noChangeShapeType="1"/>
          </p:cNvSpPr>
          <p:nvPr/>
        </p:nvSpPr>
        <p:spPr bwMode="auto">
          <a:xfrm flipH="1">
            <a:off x="2743200" y="1981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12" name="Text Box 56"/>
          <p:cNvSpPr txBox="1">
            <a:spLocks noChangeArrowheads="1"/>
          </p:cNvSpPr>
          <p:nvPr/>
        </p:nvSpPr>
        <p:spPr bwMode="auto">
          <a:xfrm>
            <a:off x="533400" y="4343400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13 is replaced by the parent’s key 12.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parent’s key 12 is replaced by the spare key 11 from the left sibling.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sibling has one fewer element.</a:t>
            </a:r>
          </a:p>
        </p:txBody>
      </p:sp>
      <p:sp>
        <p:nvSpPr>
          <p:cNvPr id="96313" name="Rectangle 57"/>
          <p:cNvSpPr>
            <a:spLocks noChangeArrowheads="1"/>
          </p:cNvSpPr>
          <p:nvPr/>
        </p:nvSpPr>
        <p:spPr bwMode="auto">
          <a:xfrm>
            <a:off x="2590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96315" name="Oval 59"/>
          <p:cNvSpPr>
            <a:spLocks noChangeArrowheads="1"/>
          </p:cNvSpPr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16" name="Line 60"/>
          <p:cNvSpPr>
            <a:spLocks noChangeShapeType="1"/>
          </p:cNvSpPr>
          <p:nvPr/>
        </p:nvSpPr>
        <p:spPr bwMode="auto">
          <a:xfrm>
            <a:off x="3124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17" name="Rectangle 61"/>
          <p:cNvSpPr>
            <a:spLocks noChangeArrowheads="1"/>
          </p:cNvSpPr>
          <p:nvPr/>
        </p:nvSpPr>
        <p:spPr bwMode="auto">
          <a:xfrm>
            <a:off x="3048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6321" name="Line 65"/>
          <p:cNvSpPr>
            <a:spLocks noChangeShapeType="1"/>
          </p:cNvSpPr>
          <p:nvPr/>
        </p:nvSpPr>
        <p:spPr bwMode="auto">
          <a:xfrm>
            <a:off x="3657600" y="19812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0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99FA-E525-4A25-A740-31C5D921D8F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11</a:t>
            </a:r>
          </a:p>
        </p:txBody>
      </p:sp>
      <p:sp>
        <p:nvSpPr>
          <p:cNvPr id="97283" name="AutoShape 3"/>
          <p:cNvSpPr>
            <a:spLocks noChangeArrowheads="1"/>
          </p:cNvSpPr>
          <p:nvPr/>
        </p:nvSpPr>
        <p:spPr bwMode="auto">
          <a:xfrm>
            <a:off x="1143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3716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057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137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198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2971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320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3581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259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>
            <a:off x="4572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48006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5334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4800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>
            <a:off x="518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541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579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640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662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701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601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auto">
          <a:xfrm>
            <a:off x="1143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1219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1143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>
            <a:off x="1828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1752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1" name="Oval 41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>
            <a:off x="251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243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4" name="Oval 44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>
            <a:off x="4648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7" name="Oval 47"/>
          <p:cNvSpPr>
            <a:spLocks noChangeArrowheads="1"/>
          </p:cNvSpPr>
          <p:nvPr/>
        </p:nvSpPr>
        <p:spPr bwMode="auto">
          <a:xfrm>
            <a:off x="5257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8" name="Line 48"/>
          <p:cNvSpPr>
            <a:spLocks noChangeShapeType="1"/>
          </p:cNvSpPr>
          <p:nvPr/>
        </p:nvSpPr>
        <p:spPr bwMode="auto">
          <a:xfrm>
            <a:off x="5334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29" name="Rectangle 49"/>
          <p:cNvSpPr>
            <a:spLocks noChangeArrowheads="1"/>
          </p:cNvSpPr>
          <p:nvPr/>
        </p:nvSpPr>
        <p:spPr bwMode="auto">
          <a:xfrm>
            <a:off x="5257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30" name="Oval 50"/>
          <p:cNvSpPr>
            <a:spLocks noChangeArrowheads="1"/>
          </p:cNvSpPr>
          <p:nvPr/>
        </p:nvSpPr>
        <p:spPr bwMode="auto">
          <a:xfrm>
            <a:off x="5867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31" name="Line 51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32" name="Rectangle 52"/>
          <p:cNvSpPr>
            <a:spLocks noChangeArrowheads="1"/>
          </p:cNvSpPr>
          <p:nvPr/>
        </p:nvSpPr>
        <p:spPr bwMode="auto">
          <a:xfrm>
            <a:off x="5867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33" name="Oval 53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34" name="Oval 54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35" name="Line 55"/>
          <p:cNvSpPr>
            <a:spLocks noChangeShapeType="1"/>
          </p:cNvSpPr>
          <p:nvPr/>
        </p:nvSpPr>
        <p:spPr bwMode="auto">
          <a:xfrm flipH="1">
            <a:off x="2743200" y="1981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533400" y="4343400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11 is in a non-leaf, so replace it by the value immediately preceding: 10.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10 is at leaf, and this node has spares, so just delete it there.</a:t>
            </a:r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2590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97338" name="Oval 58"/>
          <p:cNvSpPr>
            <a:spLocks noChangeArrowheads="1"/>
          </p:cNvSpPr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39" name="Line 59"/>
          <p:cNvSpPr>
            <a:spLocks noChangeShapeType="1"/>
          </p:cNvSpPr>
          <p:nvPr/>
        </p:nvSpPr>
        <p:spPr bwMode="auto">
          <a:xfrm>
            <a:off x="3124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40" name="Rectangle 60"/>
          <p:cNvSpPr>
            <a:spLocks noChangeArrowheads="1"/>
          </p:cNvSpPr>
          <p:nvPr/>
        </p:nvSpPr>
        <p:spPr bwMode="auto">
          <a:xfrm>
            <a:off x="3048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7341" name="Line 61"/>
          <p:cNvSpPr>
            <a:spLocks noChangeShapeType="1"/>
          </p:cNvSpPr>
          <p:nvPr/>
        </p:nvSpPr>
        <p:spPr bwMode="auto">
          <a:xfrm>
            <a:off x="3657600" y="19812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5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CD7-18A4-4669-8F6C-72588C2DD108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11 (Cont)</a:t>
            </a: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1143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3716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057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137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198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2971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320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3581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259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Arial" pitchFamily="34" charset="0"/>
              </a:rPr>
              <a:t>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8" name="AutoShape 24"/>
          <p:cNvSpPr>
            <a:spLocks noChangeArrowheads="1"/>
          </p:cNvSpPr>
          <p:nvPr/>
        </p:nvSpPr>
        <p:spPr bwMode="auto">
          <a:xfrm>
            <a:off x="4572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48006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5334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4800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518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541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>
            <a:off x="579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640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662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701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601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39" name="Oval 35"/>
          <p:cNvSpPr>
            <a:spLocks noChangeArrowheads="1"/>
          </p:cNvSpPr>
          <p:nvPr/>
        </p:nvSpPr>
        <p:spPr bwMode="auto">
          <a:xfrm>
            <a:off x="1143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1219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1143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2" name="Oval 38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3" name="Line 39"/>
          <p:cNvSpPr>
            <a:spLocks noChangeShapeType="1"/>
          </p:cNvSpPr>
          <p:nvPr/>
        </p:nvSpPr>
        <p:spPr bwMode="auto">
          <a:xfrm>
            <a:off x="1828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1752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5" name="Oval 41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251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243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8" name="Oval 44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49" name="Line 45"/>
          <p:cNvSpPr>
            <a:spLocks noChangeShapeType="1"/>
          </p:cNvSpPr>
          <p:nvPr/>
        </p:nvSpPr>
        <p:spPr bwMode="auto">
          <a:xfrm>
            <a:off x="4648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0" name="Rectangle 46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1" name="Oval 47"/>
          <p:cNvSpPr>
            <a:spLocks noChangeArrowheads="1"/>
          </p:cNvSpPr>
          <p:nvPr/>
        </p:nvSpPr>
        <p:spPr bwMode="auto">
          <a:xfrm>
            <a:off x="5257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2" name="Line 48"/>
          <p:cNvSpPr>
            <a:spLocks noChangeShapeType="1"/>
          </p:cNvSpPr>
          <p:nvPr/>
        </p:nvSpPr>
        <p:spPr bwMode="auto">
          <a:xfrm>
            <a:off x="5334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3" name="Rectangle 49"/>
          <p:cNvSpPr>
            <a:spLocks noChangeArrowheads="1"/>
          </p:cNvSpPr>
          <p:nvPr/>
        </p:nvSpPr>
        <p:spPr bwMode="auto">
          <a:xfrm>
            <a:off x="5257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4" name="Oval 50"/>
          <p:cNvSpPr>
            <a:spLocks noChangeArrowheads="1"/>
          </p:cNvSpPr>
          <p:nvPr/>
        </p:nvSpPr>
        <p:spPr bwMode="auto">
          <a:xfrm>
            <a:off x="5867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5" name="Line 51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6" name="Rectangle 52"/>
          <p:cNvSpPr>
            <a:spLocks noChangeArrowheads="1"/>
          </p:cNvSpPr>
          <p:nvPr/>
        </p:nvSpPr>
        <p:spPr bwMode="auto">
          <a:xfrm>
            <a:off x="5867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7" name="Oval 53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8" name="Oval 54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59" name="Line 55"/>
          <p:cNvSpPr>
            <a:spLocks noChangeShapeType="1"/>
          </p:cNvSpPr>
          <p:nvPr/>
        </p:nvSpPr>
        <p:spPr bwMode="auto">
          <a:xfrm flipH="1">
            <a:off x="2743200" y="1981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8365" name="Line 61"/>
          <p:cNvSpPr>
            <a:spLocks noChangeShapeType="1"/>
          </p:cNvSpPr>
          <p:nvPr/>
        </p:nvSpPr>
        <p:spPr bwMode="auto">
          <a:xfrm>
            <a:off x="3657600" y="19812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10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F73-0E26-43EC-ABDE-1C17E1DF08F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2</a:t>
            </a:r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>
            <a:off x="1143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3716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0574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3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137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198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2971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320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3581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>
            <a:off x="259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3124200" y="175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auto">
          <a:xfrm>
            <a:off x="4572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48006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5334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27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4800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518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5410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579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640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>
            <a:off x="662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>
            <a:off x="701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2" name="Line 34"/>
          <p:cNvSpPr>
            <a:spLocks noChangeShapeType="1"/>
          </p:cNvSpPr>
          <p:nvPr/>
        </p:nvSpPr>
        <p:spPr bwMode="auto">
          <a:xfrm>
            <a:off x="6019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3" name="Oval 35"/>
          <p:cNvSpPr>
            <a:spLocks noChangeArrowheads="1"/>
          </p:cNvSpPr>
          <p:nvPr/>
        </p:nvSpPr>
        <p:spPr bwMode="auto">
          <a:xfrm>
            <a:off x="1143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1219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1143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6" name="Oval 38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7" name="Line 39"/>
          <p:cNvSpPr>
            <a:spLocks noChangeShapeType="1"/>
          </p:cNvSpPr>
          <p:nvPr/>
        </p:nvSpPr>
        <p:spPr bwMode="auto">
          <a:xfrm>
            <a:off x="1828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8" name="Rectangle 40"/>
          <p:cNvSpPr>
            <a:spLocks noChangeArrowheads="1"/>
          </p:cNvSpPr>
          <p:nvPr/>
        </p:nvSpPr>
        <p:spPr bwMode="auto">
          <a:xfrm>
            <a:off x="1752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69" name="Oval 41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>
            <a:off x="251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1" name="Rectangle 43"/>
          <p:cNvSpPr>
            <a:spLocks noChangeArrowheads="1"/>
          </p:cNvSpPr>
          <p:nvPr/>
        </p:nvSpPr>
        <p:spPr bwMode="auto">
          <a:xfrm>
            <a:off x="243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2" name="Oval 44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3" name="Line 45"/>
          <p:cNvSpPr>
            <a:spLocks noChangeShapeType="1"/>
          </p:cNvSpPr>
          <p:nvPr/>
        </p:nvSpPr>
        <p:spPr bwMode="auto">
          <a:xfrm>
            <a:off x="4648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4" name="Rectangle 46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5" name="Oval 47"/>
          <p:cNvSpPr>
            <a:spLocks noChangeArrowheads="1"/>
          </p:cNvSpPr>
          <p:nvPr/>
        </p:nvSpPr>
        <p:spPr bwMode="auto">
          <a:xfrm>
            <a:off x="52578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6" name="Line 48"/>
          <p:cNvSpPr>
            <a:spLocks noChangeShapeType="1"/>
          </p:cNvSpPr>
          <p:nvPr/>
        </p:nvSpPr>
        <p:spPr bwMode="auto">
          <a:xfrm>
            <a:off x="5334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7" name="Rectangle 49"/>
          <p:cNvSpPr>
            <a:spLocks noChangeArrowheads="1"/>
          </p:cNvSpPr>
          <p:nvPr/>
        </p:nvSpPr>
        <p:spPr bwMode="auto">
          <a:xfrm>
            <a:off x="52578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8" name="Oval 50"/>
          <p:cNvSpPr>
            <a:spLocks noChangeArrowheads="1"/>
          </p:cNvSpPr>
          <p:nvPr/>
        </p:nvSpPr>
        <p:spPr bwMode="auto">
          <a:xfrm>
            <a:off x="5867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79" name="Line 51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80" name="Rectangle 52"/>
          <p:cNvSpPr>
            <a:spLocks noChangeArrowheads="1"/>
          </p:cNvSpPr>
          <p:nvPr/>
        </p:nvSpPr>
        <p:spPr bwMode="auto">
          <a:xfrm>
            <a:off x="5867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81" name="Oval 53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82" name="Oval 54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83" name="Line 55"/>
          <p:cNvSpPr>
            <a:spLocks noChangeShapeType="1"/>
          </p:cNvSpPr>
          <p:nvPr/>
        </p:nvSpPr>
        <p:spPr bwMode="auto">
          <a:xfrm flipH="1">
            <a:off x="2743200" y="1981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9384" name="Text Box 56"/>
          <p:cNvSpPr txBox="1">
            <a:spLocks noChangeArrowheads="1"/>
          </p:cNvSpPr>
          <p:nvPr/>
        </p:nvSpPr>
        <p:spPr bwMode="auto">
          <a:xfrm>
            <a:off x="533400" y="4343400"/>
            <a:ext cx="8305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Although 2 is at leaf level, removing it leads to an </a:t>
            </a:r>
            <a:r>
              <a:rPr lang="en-US" altLang="en-US" dirty="0" smtClean="0">
                <a:latin typeface="Arial" pitchFamily="34" charset="0"/>
              </a:rPr>
              <a:t>underflow node</a:t>
            </a:r>
            <a:r>
              <a:rPr lang="en-US" altLang="en-US" dirty="0">
                <a:latin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The node has no left sibling.  It does have a right sibling, but that node is at its minimum occupancy already.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Therefore, the node must be merged with its right sibling.</a:t>
            </a:r>
          </a:p>
        </p:txBody>
      </p:sp>
      <p:sp>
        <p:nvSpPr>
          <p:cNvPr id="99385" name="Line 57"/>
          <p:cNvSpPr>
            <a:spLocks noChangeShapeType="1"/>
          </p:cNvSpPr>
          <p:nvPr/>
        </p:nvSpPr>
        <p:spPr bwMode="auto">
          <a:xfrm>
            <a:off x="3657600" y="19812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86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505-C5BA-4BF7-83F5-7253631939C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2 (Cont)</a:t>
            </a:r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1143000" y="2971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371600" y="3124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9050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1371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175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1981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2362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2971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3200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3581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2590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>
            <a:off x="2895600" y="1600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32004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27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3124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3505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4724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>
            <a:off x="5334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75" name="Line 23"/>
          <p:cNvSpPr>
            <a:spLocks noChangeShapeType="1"/>
          </p:cNvSpPr>
          <p:nvPr/>
        </p:nvSpPr>
        <p:spPr bwMode="auto">
          <a:xfrm>
            <a:off x="4343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2590800" y="3124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0387" name="Oval 35"/>
          <p:cNvSpPr>
            <a:spLocks noChangeArrowheads="1"/>
          </p:cNvSpPr>
          <p:nvPr/>
        </p:nvSpPr>
        <p:spPr bwMode="auto">
          <a:xfrm>
            <a:off x="1143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88" name="Line 36"/>
          <p:cNvSpPr>
            <a:spLocks noChangeShapeType="1"/>
          </p:cNvSpPr>
          <p:nvPr/>
        </p:nvSpPr>
        <p:spPr bwMode="auto">
          <a:xfrm>
            <a:off x="1219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1143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0" name="Oval 38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1" name="Line 39"/>
          <p:cNvSpPr>
            <a:spLocks noChangeShapeType="1"/>
          </p:cNvSpPr>
          <p:nvPr/>
        </p:nvSpPr>
        <p:spPr bwMode="auto">
          <a:xfrm>
            <a:off x="1828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1752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3" name="Oval 41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2514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5" name="Rectangle 43"/>
          <p:cNvSpPr>
            <a:spLocks noChangeArrowheads="1"/>
          </p:cNvSpPr>
          <p:nvPr/>
        </p:nvSpPr>
        <p:spPr bwMode="auto">
          <a:xfrm>
            <a:off x="24384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6" name="Oval 44"/>
          <p:cNvSpPr>
            <a:spLocks noChangeArrowheads="1"/>
          </p:cNvSpPr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3124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8" name="Rectangle 46"/>
          <p:cNvSpPr>
            <a:spLocks noChangeArrowheads="1"/>
          </p:cNvSpPr>
          <p:nvPr/>
        </p:nvSpPr>
        <p:spPr bwMode="auto">
          <a:xfrm>
            <a:off x="30480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399" name="Oval 47"/>
          <p:cNvSpPr>
            <a:spLocks noChangeArrowheads="1"/>
          </p:cNvSpPr>
          <p:nvPr/>
        </p:nvSpPr>
        <p:spPr bwMode="auto">
          <a:xfrm>
            <a:off x="3657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>
            <a:off x="3733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401" name="Rectangle 49"/>
          <p:cNvSpPr>
            <a:spLocks noChangeArrowheads="1"/>
          </p:cNvSpPr>
          <p:nvPr/>
        </p:nvSpPr>
        <p:spPr bwMode="auto">
          <a:xfrm>
            <a:off x="3657600" y="3810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406" name="Oval 54"/>
          <p:cNvSpPr>
            <a:spLocks noChangeArrowheads="1"/>
          </p:cNvSpPr>
          <p:nvPr/>
        </p:nvSpPr>
        <p:spPr bwMode="auto">
          <a:xfrm>
            <a:off x="29718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2743200" y="1981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0408" name="Text Box 56"/>
          <p:cNvSpPr txBox="1">
            <a:spLocks noChangeArrowheads="1"/>
          </p:cNvSpPr>
          <p:nvPr/>
        </p:nvSpPr>
        <p:spPr bwMode="auto">
          <a:xfrm>
            <a:off x="533400" y="4343400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result is illegal, because the root does not have at least 2 children.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Therefore, we must remove the root, making its child the new root.</a:t>
            </a:r>
          </a:p>
        </p:txBody>
      </p:sp>
    </p:spTree>
    <p:extLst>
      <p:ext uri="{BB962C8B-B14F-4D97-AF65-F5344CB8AC3E}">
        <p14:creationId xmlns:p14="http://schemas.microsoft.com/office/powerpoint/2010/main" val="3377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7995-9798-4D37-BD88-05C7C36F8A6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Remove 2 (Cont)</a:t>
            </a: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3048000" y="2209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276600" y="2362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810000" y="2362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32766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36576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38862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42672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48768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51054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54864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44958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5105400" y="2362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27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4495800" y="2362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31242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30480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36576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>
            <a:off x="37338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36576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44196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43434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>
            <a:off x="50292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49530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13" name="Oval 37"/>
          <p:cNvSpPr>
            <a:spLocks noChangeArrowheads="1"/>
          </p:cNvSpPr>
          <p:nvPr/>
        </p:nvSpPr>
        <p:spPr bwMode="auto">
          <a:xfrm>
            <a:off x="55626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>
            <a:off x="56388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55626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533400" y="4343400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new B-tree has only one node, the root.</a:t>
            </a:r>
          </a:p>
        </p:txBody>
      </p:sp>
    </p:spTree>
    <p:extLst>
      <p:ext uri="{BB962C8B-B14F-4D97-AF65-F5344CB8AC3E}">
        <p14:creationId xmlns:p14="http://schemas.microsoft.com/office/powerpoint/2010/main" val="2400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AA56-40A8-4385-A6D0-979837DC454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Insert 49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3048000" y="2209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276600" y="2362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810000" y="2362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32766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36576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38862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42672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48768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1054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54864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44958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5105400" y="2362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27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4495800" y="2362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2416" name="Oval 16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31242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30480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19" name="Oval 19"/>
          <p:cNvSpPr>
            <a:spLocks noChangeArrowheads="1"/>
          </p:cNvSpPr>
          <p:nvPr/>
        </p:nvSpPr>
        <p:spPr bwMode="auto">
          <a:xfrm>
            <a:off x="36576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37338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36576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2" name="Oval 22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44196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43434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5" name="Oval 25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50292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49530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8" name="Oval 28"/>
          <p:cNvSpPr>
            <a:spLocks noChangeArrowheads="1"/>
          </p:cNvSpPr>
          <p:nvPr/>
        </p:nvSpPr>
        <p:spPr bwMode="auto">
          <a:xfrm>
            <a:off x="55626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>
            <a:off x="56388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5562600" y="3048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533400" y="4343400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Let’s put an element into this B-tree.</a:t>
            </a:r>
          </a:p>
        </p:txBody>
      </p:sp>
    </p:spTree>
    <p:extLst>
      <p:ext uri="{BB962C8B-B14F-4D97-AF65-F5344CB8AC3E}">
        <p14:creationId xmlns:p14="http://schemas.microsoft.com/office/powerpoint/2010/main" val="29091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Index Evaluation Metrics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Access types supported efficiently.  E.g.,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records with a specified value in the attribute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or records with an attribute value falling in a specified range of values.</a:t>
            </a:r>
          </a:p>
          <a:p>
            <a:r>
              <a:rPr lang="en-US" altLang="en-US" dirty="0" smtClean="0"/>
              <a:t>Access time</a:t>
            </a:r>
          </a:p>
          <a:p>
            <a:r>
              <a:rPr lang="en-US" altLang="en-US" dirty="0" smtClean="0"/>
              <a:t>Insertion time</a:t>
            </a:r>
          </a:p>
          <a:p>
            <a:r>
              <a:rPr lang="en-US" altLang="en-US" dirty="0" smtClean="0"/>
              <a:t>Deletion time</a:t>
            </a:r>
          </a:p>
          <a:p>
            <a:r>
              <a:rPr lang="en-US" altLang="en-US" dirty="0" smtClean="0"/>
              <a:t>Space overhead</a:t>
            </a:r>
          </a:p>
        </p:txBody>
      </p:sp>
    </p:spTree>
    <p:extLst>
      <p:ext uri="{BB962C8B-B14F-4D97-AF65-F5344CB8AC3E}">
        <p14:creationId xmlns:p14="http://schemas.microsoft.com/office/powerpoint/2010/main" val="18619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2391-1128-4728-BF07-5E87F438630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Insert 49 (Cont)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1219200" y="2362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447800" y="2514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981200" y="2514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4478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18288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057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2438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30480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32766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36576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26670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12192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12954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1219200" y="32004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3" name="Oval 19"/>
          <p:cNvSpPr>
            <a:spLocks noChangeArrowheads="1"/>
          </p:cNvSpPr>
          <p:nvPr/>
        </p:nvSpPr>
        <p:spPr bwMode="auto">
          <a:xfrm>
            <a:off x="18288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1905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1828800" y="32004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6" name="Oval 22"/>
          <p:cNvSpPr>
            <a:spLocks noChangeArrowheads="1"/>
          </p:cNvSpPr>
          <p:nvPr/>
        </p:nvSpPr>
        <p:spPr bwMode="auto">
          <a:xfrm>
            <a:off x="2514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25908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2514600" y="32004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533400" y="4343400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Adding this key make the node overfull, so it must be split into two.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But this node was the root.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So we must construct a new root, and make these its children.</a:t>
            </a:r>
          </a:p>
        </p:txBody>
      </p:sp>
      <p:sp>
        <p:nvSpPr>
          <p:cNvPr id="103456" name="AutoShape 32"/>
          <p:cNvSpPr>
            <a:spLocks noChangeArrowheads="1"/>
          </p:cNvSpPr>
          <p:nvPr/>
        </p:nvSpPr>
        <p:spPr bwMode="auto">
          <a:xfrm>
            <a:off x="4800600" y="23622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5029200" y="2514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27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5562600" y="2514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Arial" pitchFamily="34" charset="0"/>
              </a:rPr>
              <a:t>49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>
            <a:off x="50292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>
            <a:off x="54102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>
            <a:off x="56388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>
            <a:off x="60198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63" name="Line 39"/>
          <p:cNvSpPr>
            <a:spLocks noChangeShapeType="1"/>
          </p:cNvSpPr>
          <p:nvPr/>
        </p:nvSpPr>
        <p:spPr bwMode="auto">
          <a:xfrm>
            <a:off x="6629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68580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>
            <a:off x="72390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>
            <a:off x="6248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68" name="Rectangle 44"/>
          <p:cNvSpPr>
            <a:spLocks noChangeArrowheads="1"/>
          </p:cNvSpPr>
          <p:nvPr/>
        </p:nvSpPr>
        <p:spPr bwMode="auto">
          <a:xfrm>
            <a:off x="2667000" y="2514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3469" name="Oval 45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70" name="Line 46"/>
          <p:cNvSpPr>
            <a:spLocks noChangeShapeType="1"/>
          </p:cNvSpPr>
          <p:nvPr/>
        </p:nvSpPr>
        <p:spPr bwMode="auto">
          <a:xfrm>
            <a:off x="48768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4800600" y="32004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72" name="Oval 48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73" name="Line 49"/>
          <p:cNvSpPr>
            <a:spLocks noChangeShapeType="1"/>
          </p:cNvSpPr>
          <p:nvPr/>
        </p:nvSpPr>
        <p:spPr bwMode="auto">
          <a:xfrm>
            <a:off x="54864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74" name="Rectangle 50"/>
          <p:cNvSpPr>
            <a:spLocks noChangeArrowheads="1"/>
          </p:cNvSpPr>
          <p:nvPr/>
        </p:nvSpPr>
        <p:spPr bwMode="auto">
          <a:xfrm>
            <a:off x="5410200" y="32004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75" name="Oval 51"/>
          <p:cNvSpPr>
            <a:spLocks noChangeArrowheads="1"/>
          </p:cNvSpPr>
          <p:nvPr/>
        </p:nvSpPr>
        <p:spPr bwMode="auto">
          <a:xfrm>
            <a:off x="60960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76" name="Line 52"/>
          <p:cNvSpPr>
            <a:spLocks noChangeShapeType="1"/>
          </p:cNvSpPr>
          <p:nvPr/>
        </p:nvSpPr>
        <p:spPr bwMode="auto">
          <a:xfrm>
            <a:off x="61722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77" name="Rectangle 53"/>
          <p:cNvSpPr>
            <a:spLocks noChangeArrowheads="1"/>
          </p:cNvSpPr>
          <p:nvPr/>
        </p:nvSpPr>
        <p:spPr bwMode="auto">
          <a:xfrm>
            <a:off x="6096000" y="32004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81" name="Oval 57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82" name="Line 58"/>
          <p:cNvSpPr>
            <a:spLocks noChangeShapeType="1"/>
          </p:cNvSpPr>
          <p:nvPr/>
        </p:nvSpPr>
        <p:spPr bwMode="auto">
          <a:xfrm>
            <a:off x="32004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3124200" y="32004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E3B-4CF4-43E2-B2E6-BD056E49016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800000"/>
                </a:solidFill>
                <a:latin typeface="Arial" pitchFamily="34" charset="0"/>
              </a:rPr>
              <a:t>Insert 49 (Cont)</a:t>
            </a: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1219200" y="30480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447800" y="3200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981200" y="32004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10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4478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18288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2057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2438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3048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32766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36576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2667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12192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12954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1219200" y="38862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18288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19050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1828800" y="38862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2514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25908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514600" y="38862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533400" y="4572000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middle key (12) is moved up into the root.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The result is a B-tree with one more level.</a:t>
            </a:r>
          </a:p>
        </p:txBody>
      </p:sp>
      <p:sp>
        <p:nvSpPr>
          <p:cNvPr id="104472" name="AutoShape 24"/>
          <p:cNvSpPr>
            <a:spLocks noChangeArrowheads="1"/>
          </p:cNvSpPr>
          <p:nvPr/>
        </p:nvSpPr>
        <p:spPr bwMode="auto">
          <a:xfrm>
            <a:off x="4800600" y="30480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5029200" y="32004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27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5562600" y="32004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</a:rPr>
              <a:t>49</a:t>
            </a:r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>
            <a:off x="50292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>
            <a:off x="54102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>
            <a:off x="56388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60198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6629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>
            <a:off x="6858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7239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6248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4" name="Oval 36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5" name="Line 37"/>
          <p:cNvSpPr>
            <a:spLocks noChangeShapeType="1"/>
          </p:cNvSpPr>
          <p:nvPr/>
        </p:nvSpPr>
        <p:spPr bwMode="auto">
          <a:xfrm>
            <a:off x="48768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6" name="Rectangle 38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54102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54864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89" name="Rectangle 41"/>
          <p:cNvSpPr>
            <a:spLocks noChangeArrowheads="1"/>
          </p:cNvSpPr>
          <p:nvPr/>
        </p:nvSpPr>
        <p:spPr bwMode="auto">
          <a:xfrm>
            <a:off x="5410200" y="38862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60960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>
            <a:off x="61722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92" name="Rectangle 44"/>
          <p:cNvSpPr>
            <a:spLocks noChangeArrowheads="1"/>
          </p:cNvSpPr>
          <p:nvPr/>
        </p:nvSpPr>
        <p:spPr bwMode="auto">
          <a:xfrm>
            <a:off x="6096000" y="38862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96" name="AutoShape 48"/>
          <p:cNvSpPr>
            <a:spLocks noChangeArrowheads="1"/>
          </p:cNvSpPr>
          <p:nvPr/>
        </p:nvSpPr>
        <p:spPr bwMode="auto">
          <a:xfrm>
            <a:off x="2971800" y="14478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497" name="Rectangle 49"/>
          <p:cNvSpPr>
            <a:spLocks noChangeArrowheads="1"/>
          </p:cNvSpPr>
          <p:nvPr/>
        </p:nvSpPr>
        <p:spPr bwMode="auto">
          <a:xfrm>
            <a:off x="3200400" y="16002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4499" name="Line 51"/>
          <p:cNvSpPr>
            <a:spLocks noChangeShapeType="1"/>
          </p:cNvSpPr>
          <p:nvPr/>
        </p:nvSpPr>
        <p:spPr bwMode="auto">
          <a:xfrm>
            <a:off x="3200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00" name="Line 52"/>
          <p:cNvSpPr>
            <a:spLocks noChangeShapeType="1"/>
          </p:cNvSpPr>
          <p:nvPr/>
        </p:nvSpPr>
        <p:spPr bwMode="auto">
          <a:xfrm>
            <a:off x="3581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01" name="Line 53"/>
          <p:cNvSpPr>
            <a:spLocks noChangeShapeType="1"/>
          </p:cNvSpPr>
          <p:nvPr/>
        </p:nvSpPr>
        <p:spPr bwMode="auto">
          <a:xfrm>
            <a:off x="3810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02" name="Line 54"/>
          <p:cNvSpPr>
            <a:spLocks noChangeShapeType="1"/>
          </p:cNvSpPr>
          <p:nvPr/>
        </p:nvSpPr>
        <p:spPr bwMode="auto">
          <a:xfrm>
            <a:off x="4191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03" name="Line 55"/>
          <p:cNvSpPr>
            <a:spLocks noChangeShapeType="1"/>
          </p:cNvSpPr>
          <p:nvPr/>
        </p:nvSpPr>
        <p:spPr bwMode="auto">
          <a:xfrm>
            <a:off x="4800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04" name="Line 56"/>
          <p:cNvSpPr>
            <a:spLocks noChangeShapeType="1"/>
          </p:cNvSpPr>
          <p:nvPr/>
        </p:nvSpPr>
        <p:spPr bwMode="auto">
          <a:xfrm>
            <a:off x="5029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05" name="Line 57"/>
          <p:cNvSpPr>
            <a:spLocks noChangeShapeType="1"/>
          </p:cNvSpPr>
          <p:nvPr/>
        </p:nvSpPr>
        <p:spPr bwMode="auto">
          <a:xfrm>
            <a:off x="5410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06" name="Line 58"/>
          <p:cNvSpPr>
            <a:spLocks noChangeShapeType="1"/>
          </p:cNvSpPr>
          <p:nvPr/>
        </p:nvSpPr>
        <p:spPr bwMode="auto">
          <a:xfrm>
            <a:off x="4419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24" name="Oval 76"/>
          <p:cNvSpPr>
            <a:spLocks noChangeArrowheads="1"/>
          </p:cNvSpPr>
          <p:nvPr/>
        </p:nvSpPr>
        <p:spPr bwMode="auto">
          <a:xfrm>
            <a:off x="2971800" y="1752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25" name="Line 77"/>
          <p:cNvSpPr>
            <a:spLocks noChangeShapeType="1"/>
          </p:cNvSpPr>
          <p:nvPr/>
        </p:nvSpPr>
        <p:spPr bwMode="auto">
          <a:xfrm flipH="1">
            <a:off x="2514600" y="18288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26" name="Oval 78"/>
          <p:cNvSpPr>
            <a:spLocks noChangeArrowheads="1"/>
          </p:cNvSpPr>
          <p:nvPr/>
        </p:nvSpPr>
        <p:spPr bwMode="auto">
          <a:xfrm>
            <a:off x="3657600" y="1752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4527" name="Line 79"/>
          <p:cNvSpPr>
            <a:spLocks noChangeShapeType="1"/>
          </p:cNvSpPr>
          <p:nvPr/>
        </p:nvSpPr>
        <p:spPr bwMode="auto">
          <a:xfrm>
            <a:off x="3733800" y="18288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63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Deleting a B-Tree keys – leaf key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4"/>
            <a:ext cx="7886700" cy="4418158"/>
          </a:xfrm>
          <a:ln/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Delete key: on underflow, may need to merge</a:t>
            </a:r>
          </a:p>
          <a:p>
            <a:r>
              <a:rPr lang="en-US" altLang="en-US" dirty="0" smtClean="0"/>
              <a:t>Delete a key at a leaf – no underflow (easy)</a:t>
            </a:r>
          </a:p>
          <a:p>
            <a:pPr lvl="1"/>
            <a:r>
              <a:rPr lang="en-US" altLang="en-US" dirty="0" smtClean="0"/>
              <a:t>Just delete the key</a:t>
            </a:r>
          </a:p>
          <a:p>
            <a:r>
              <a:rPr lang="en-US" altLang="en-US" dirty="0" smtClean="0"/>
              <a:t>Delete a leaf-key, underflow, and rich </a:t>
            </a:r>
            <a:r>
              <a:rPr lang="en-US" altLang="en-US" dirty="0"/>
              <a:t>sibling </a:t>
            </a:r>
            <a:r>
              <a:rPr lang="en-US" altLang="en-US" dirty="0" smtClean="0"/>
              <a:t>(left </a:t>
            </a:r>
            <a:r>
              <a:rPr lang="en-US" altLang="en-US" dirty="0"/>
              <a:t>sibling </a:t>
            </a:r>
            <a:r>
              <a:rPr lang="en-US" altLang="en-US" dirty="0" smtClean="0"/>
              <a:t>or right </a:t>
            </a:r>
            <a:r>
              <a:rPr lang="en-US" altLang="en-US" dirty="0"/>
              <a:t>sibling 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Rich can give a key, without underflow. </a:t>
            </a:r>
          </a:p>
          <a:p>
            <a:pPr lvl="1"/>
            <a:r>
              <a:rPr lang="en-US" altLang="en-US" dirty="0" smtClean="0"/>
              <a:t>But, borrowing a key: only THROUGH the parent</a:t>
            </a:r>
            <a:r>
              <a:rPr lang="en-US" altLang="en-US" dirty="0"/>
              <a:t> </a:t>
            </a:r>
            <a:r>
              <a:rPr lang="en-US" altLang="en-US" dirty="0" smtClean="0"/>
              <a:t>(parent key to delete node, and highest key of left sibling or lowest key of right sibling to parent)</a:t>
            </a:r>
          </a:p>
          <a:p>
            <a:r>
              <a:rPr lang="en-US" altLang="en-US" dirty="0" smtClean="0"/>
              <a:t>Delete a leaf-key, underflow and poor sibling</a:t>
            </a:r>
          </a:p>
          <a:p>
            <a:pPr lvl="1"/>
            <a:r>
              <a:rPr lang="en-US" altLang="en-US" dirty="0" smtClean="0"/>
              <a:t>Merge by pulling a key from the parent (exact reversal from insertion, ‘split and push up’ vs ‘merge and pull down’)</a:t>
            </a:r>
          </a:p>
          <a:p>
            <a:pPr lvl="1"/>
            <a:r>
              <a:rPr lang="en-US" altLang="en-US" dirty="0" smtClean="0"/>
              <a:t>Merge with left sibling or right sibling (if left does not exist) and pull the parent down to merged node</a:t>
            </a:r>
          </a:p>
          <a:p>
            <a:pPr lvl="1"/>
            <a:r>
              <a:rPr lang="en-US" altLang="en-US" dirty="0" smtClean="0"/>
              <a:t>If parent underflow: repeat recursively</a:t>
            </a:r>
          </a:p>
        </p:txBody>
      </p:sp>
    </p:spTree>
    <p:extLst>
      <p:ext uri="{BB962C8B-B14F-4D97-AF65-F5344CB8AC3E}">
        <p14:creationId xmlns:p14="http://schemas.microsoft.com/office/powerpoint/2010/main" val="18427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Deleting a B-Tree keys – Non leaf key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4"/>
            <a:ext cx="7886700" cy="2626303"/>
          </a:xfrm>
          <a:ln/>
        </p:spPr>
        <p:txBody>
          <a:bodyPr>
            <a:normAutofit lnSpcReduction="10000"/>
          </a:bodyPr>
          <a:lstStyle/>
          <a:p>
            <a:r>
              <a:rPr lang="en-US" dirty="0"/>
              <a:t>Each element in </a:t>
            </a:r>
            <a:r>
              <a:rPr lang="en-US" dirty="0" smtClean="0"/>
              <a:t>a non-leaf (internal node) </a:t>
            </a:r>
            <a:r>
              <a:rPr lang="en-US" dirty="0"/>
              <a:t>acts as a separation value for two subtrees, therefore we need to find a replacement for separation. 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the largest element in the left subtree is still less than the separator.  </a:t>
            </a:r>
            <a:endParaRPr lang="en-US" dirty="0" smtClean="0"/>
          </a:p>
          <a:p>
            <a:r>
              <a:rPr lang="en-US" altLang="en-US" dirty="0" smtClean="0"/>
              <a:t>Delete a key at a non leaf </a:t>
            </a:r>
          </a:p>
          <a:p>
            <a:pPr lvl="1"/>
            <a:r>
              <a:rPr lang="en-US" altLang="en-US" dirty="0" smtClean="0"/>
              <a:t>Just delete the key and replace highest from left sub-tree leaf, if underflow, repeat recursively </a:t>
            </a:r>
          </a:p>
          <a:p>
            <a:r>
              <a:rPr lang="en-US" altLang="en-US" dirty="0" smtClean="0"/>
              <a:t>Deleting a non-leaf eventually deletes a leaf key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34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dirty="0"/>
              <a:t>Class Activity </a:t>
            </a:r>
            <a:r>
              <a:rPr lang="en-GB" altLang="en-US" dirty="0" smtClean="0"/>
              <a:t>9b</a:t>
            </a:r>
            <a:endParaRPr lang="en-GB" alt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GB" altLang="en-US" dirty="0"/>
              <a:t>Given </a:t>
            </a:r>
            <a:r>
              <a:rPr lang="en-GB" altLang="en-US" dirty="0" smtClean="0"/>
              <a:t>order 5 </a:t>
            </a:r>
            <a:r>
              <a:rPr lang="en-GB" altLang="en-US" dirty="0"/>
              <a:t>B-tree created by these data (last exercise):</a:t>
            </a:r>
          </a:p>
          <a:p>
            <a:r>
              <a:rPr lang="en-GB" altLang="en-US" dirty="0"/>
              <a:t>3, 7, 9, 23, 45, 1, 5, 14, 25, 24, 13, 11, 8, 19, 4, 31, 35, 56</a:t>
            </a:r>
          </a:p>
          <a:p>
            <a:endParaRPr lang="en-GB" altLang="en-US" dirty="0"/>
          </a:p>
          <a:p>
            <a:r>
              <a:rPr lang="en-GB" altLang="en-US" dirty="0"/>
              <a:t>Add these further keys: 2, 6,12</a:t>
            </a:r>
          </a:p>
          <a:p>
            <a:endParaRPr lang="en-GB" altLang="en-US" dirty="0"/>
          </a:p>
          <a:p>
            <a:r>
              <a:rPr lang="en-GB" altLang="en-US" dirty="0"/>
              <a:t>Delete these keys: 4, 5, 7, 3, 14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335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2500-49D6-41A1-A2B6-1C4BA8FF864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 </a:t>
            </a:r>
            <a:r>
              <a:rPr lang="en-US" altLang="en-US" dirty="0" smtClean="0"/>
              <a:t>Trees vs B+ tree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2075931"/>
            <a:ext cx="8015563" cy="370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B-Tree Index File Example</a:t>
            </a:r>
          </a:p>
        </p:txBody>
      </p:sp>
      <p:sp>
        <p:nvSpPr>
          <p:cNvPr id="49155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90525" y="3862388"/>
            <a:ext cx="7848600" cy="463550"/>
          </a:xfrm>
          <a:noFill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mtClean="0"/>
              <a:t>B-tree (above) and B+-tree (below) on same data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9" y="1531145"/>
            <a:ext cx="847566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6"/>
          <a:stretch>
            <a:fillRect/>
          </a:stretch>
        </p:blipFill>
        <p:spPr bwMode="auto">
          <a:xfrm>
            <a:off x="247650" y="4431408"/>
            <a:ext cx="86487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Example of B</a:t>
            </a:r>
            <a:r>
              <a:rPr lang="en-US" altLang="en-US" baseline="30000" smtClean="0">
                <a:effectLst/>
              </a:rPr>
              <a:t>+</a:t>
            </a:r>
            <a:r>
              <a:rPr lang="en-US" altLang="en-US" smtClean="0">
                <a:effectLst/>
              </a:rPr>
              <a:t>-Tree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" y="1690689"/>
            <a:ext cx="84439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710214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-Tree  Insertion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17738" y="5921375"/>
            <a:ext cx="475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B</a:t>
            </a:r>
            <a:r>
              <a:rPr lang="en-US" altLang="en-US" sz="1800" baseline="30000"/>
              <a:t>+</a:t>
            </a:r>
            <a:r>
              <a:rPr lang="en-US" altLang="en-US" sz="1800"/>
              <a:t>-Tree before and after insertion of “Adams”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3748736"/>
            <a:ext cx="8799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127000" y="1557338"/>
            <a:ext cx="86487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-Tree  Insertion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0" y="3764757"/>
            <a:ext cx="85121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1" y="1846548"/>
            <a:ext cx="7311344" cy="17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2154238" y="5921375"/>
            <a:ext cx="488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B</a:t>
            </a:r>
            <a:r>
              <a:rPr lang="en-US" altLang="en-US" sz="1800" baseline="30000"/>
              <a:t>+</a:t>
            </a:r>
            <a:r>
              <a:rPr lang="en-US" altLang="en-US" sz="1800"/>
              <a:t>-Tree before and after insertion of “Lamport”</a:t>
            </a:r>
          </a:p>
        </p:txBody>
      </p:sp>
    </p:spTree>
    <p:extLst>
      <p:ext uri="{BB962C8B-B14F-4D97-AF65-F5344CB8AC3E}">
        <p14:creationId xmlns:p14="http://schemas.microsoft.com/office/powerpoint/2010/main" val="585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Ordered Indices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794" y="1591712"/>
            <a:ext cx="7848600" cy="4876800"/>
          </a:xfrm>
        </p:spPr>
        <p:txBody>
          <a:bodyPr/>
          <a:lstStyle/>
          <a:p>
            <a:r>
              <a:rPr lang="en-US" altLang="en-US" dirty="0" smtClean="0"/>
              <a:t>In an ordered index, index entries are stored sorted on the search key value.  E.g., author catalog in library.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Primary index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in a sequentially ordered file, the index whose search key specifies the sequential order of the file.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The search key of a primary index is usually but not necessarily the primary key.</a:t>
            </a:r>
          </a:p>
          <a:p>
            <a:pPr lvl="1"/>
            <a:r>
              <a:rPr lang="en-US" altLang="en-US" dirty="0">
                <a:solidFill>
                  <a:srgbClr val="000099"/>
                </a:solidFill>
              </a:rPr>
              <a:t>Index-sequential file</a:t>
            </a:r>
            <a:r>
              <a:rPr lang="en-US" altLang="en-US" b="1" dirty="0"/>
              <a:t>:</a:t>
            </a:r>
            <a:r>
              <a:rPr lang="en-US" altLang="en-US" dirty="0"/>
              <a:t> ordered sequential file with a primary index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Indexed Sequential Access Method (ISAM)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Secondary index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an index whose search key specifies an order different from the sequential order of the file.   </a:t>
            </a:r>
          </a:p>
        </p:txBody>
      </p:sp>
    </p:spTree>
    <p:extLst>
      <p:ext uri="{BB962C8B-B14F-4D97-AF65-F5344CB8AC3E}">
        <p14:creationId xmlns:p14="http://schemas.microsoft.com/office/powerpoint/2010/main" val="147835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2684"/>
            <a:ext cx="7848600" cy="5334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sz="3600"/>
              <a:t>Inserting 16*, 8* into Example B+ tree</a:t>
            </a:r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3230563" y="1488347"/>
            <a:ext cx="557212" cy="465137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3324225" y="1488347"/>
            <a:ext cx="1588" cy="465137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3786188" y="1488347"/>
            <a:ext cx="560387" cy="465137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3881438" y="1488347"/>
            <a:ext cx="1587" cy="465137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4344988" y="1488347"/>
            <a:ext cx="558800" cy="465137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>
            <a:off x="4438650" y="1488347"/>
            <a:ext cx="1588" cy="465137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Freeform 9"/>
          <p:cNvSpPr>
            <a:spLocks/>
          </p:cNvSpPr>
          <p:nvPr/>
        </p:nvSpPr>
        <p:spPr bwMode="auto">
          <a:xfrm>
            <a:off x="4902200" y="1488347"/>
            <a:ext cx="560388" cy="465137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Freeform 10"/>
          <p:cNvSpPr>
            <a:spLocks/>
          </p:cNvSpPr>
          <p:nvPr/>
        </p:nvSpPr>
        <p:spPr bwMode="auto">
          <a:xfrm>
            <a:off x="4994275" y="1488347"/>
            <a:ext cx="1588" cy="465137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5461000" y="1488347"/>
            <a:ext cx="93663" cy="465137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304800" y="2923447"/>
            <a:ext cx="373063" cy="373062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1058863" y="1893159"/>
            <a:ext cx="2219325" cy="1009650"/>
          </a:xfrm>
          <a:custGeom>
            <a:avLst/>
            <a:gdLst>
              <a:gd name="T0" fmla="*/ 1397 w 1398"/>
              <a:gd name="T1" fmla="*/ 0 h 636"/>
              <a:gd name="T2" fmla="*/ 0 w 1398"/>
              <a:gd name="T3" fmla="*/ 635 h 636"/>
              <a:gd name="T4" fmla="*/ 1397 w 1398"/>
              <a:gd name="T5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8" h="636">
                <a:moveTo>
                  <a:pt x="1397" y="0"/>
                </a:moveTo>
                <a:lnTo>
                  <a:pt x="0" y="635"/>
                </a:lnTo>
                <a:lnTo>
                  <a:pt x="13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1058863" y="2826609"/>
            <a:ext cx="119062" cy="76200"/>
          </a:xfrm>
          <a:custGeom>
            <a:avLst/>
            <a:gdLst>
              <a:gd name="T0" fmla="*/ 74 w 75"/>
              <a:gd name="T1" fmla="*/ 33 h 48"/>
              <a:gd name="T2" fmla="*/ 0 w 75"/>
              <a:gd name="T3" fmla="*/ 47 h 48"/>
              <a:gd name="T4" fmla="*/ 59 w 75"/>
              <a:gd name="T5" fmla="*/ 0 h 48"/>
              <a:gd name="T6" fmla="*/ 74 w 75"/>
              <a:gd name="T7" fmla="*/ 3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48">
                <a:moveTo>
                  <a:pt x="74" y="33"/>
                </a:moveTo>
                <a:lnTo>
                  <a:pt x="0" y="47"/>
                </a:lnTo>
                <a:lnTo>
                  <a:pt x="59" y="0"/>
                </a:lnTo>
                <a:lnTo>
                  <a:pt x="74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5507038" y="1880459"/>
            <a:ext cx="2219325" cy="1011238"/>
          </a:xfrm>
          <a:custGeom>
            <a:avLst/>
            <a:gdLst>
              <a:gd name="T0" fmla="*/ 0 w 1398"/>
              <a:gd name="T1" fmla="*/ 0 h 637"/>
              <a:gd name="T2" fmla="*/ 1397 w 1398"/>
              <a:gd name="T3" fmla="*/ 636 h 637"/>
              <a:gd name="T4" fmla="*/ 0 w 1398"/>
              <a:gd name="T5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8" h="637">
                <a:moveTo>
                  <a:pt x="0" y="0"/>
                </a:moveTo>
                <a:lnTo>
                  <a:pt x="1397" y="6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Freeform 16"/>
          <p:cNvSpPr>
            <a:spLocks/>
          </p:cNvSpPr>
          <p:nvPr/>
        </p:nvSpPr>
        <p:spPr bwMode="auto">
          <a:xfrm>
            <a:off x="7607300" y="2813909"/>
            <a:ext cx="119063" cy="77788"/>
          </a:xfrm>
          <a:custGeom>
            <a:avLst/>
            <a:gdLst>
              <a:gd name="T0" fmla="*/ 15 w 75"/>
              <a:gd name="T1" fmla="*/ 0 h 49"/>
              <a:gd name="T2" fmla="*/ 74 w 75"/>
              <a:gd name="T3" fmla="*/ 48 h 49"/>
              <a:gd name="T4" fmla="*/ 0 w 75"/>
              <a:gd name="T5" fmla="*/ 34 h 49"/>
              <a:gd name="T6" fmla="*/ 15 w 75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49">
                <a:moveTo>
                  <a:pt x="15" y="0"/>
                </a:moveTo>
                <a:lnTo>
                  <a:pt x="74" y="48"/>
                </a:lnTo>
                <a:lnTo>
                  <a:pt x="0" y="34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1981200" y="1394684"/>
            <a:ext cx="5857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Root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917950" y="1559784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475163" y="1559784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045075" y="1548672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3384550" y="1559784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5216525" y="2920272"/>
            <a:ext cx="609600" cy="373062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6359525" y="2920272"/>
            <a:ext cx="609600" cy="373062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Freeform 24"/>
          <p:cNvSpPr>
            <a:spLocks/>
          </p:cNvSpPr>
          <p:nvPr/>
        </p:nvSpPr>
        <p:spPr bwMode="auto">
          <a:xfrm>
            <a:off x="7426325" y="2920272"/>
            <a:ext cx="677863" cy="373062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4987925" y="1853472"/>
            <a:ext cx="1676400" cy="1066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4378325" y="1853472"/>
            <a:ext cx="1066800" cy="1066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2782888" y="2920272"/>
            <a:ext cx="1824037" cy="358775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3844925" y="1853472"/>
            <a:ext cx="457200" cy="1066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6511925" y="3148872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654925" y="3148872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5445125" y="3148872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896" name="Group 32"/>
          <p:cNvGrpSpPr>
            <a:grpSpLocks/>
          </p:cNvGrpSpPr>
          <p:nvPr/>
        </p:nvGrpSpPr>
        <p:grpSpPr bwMode="auto">
          <a:xfrm>
            <a:off x="306388" y="2923447"/>
            <a:ext cx="1485900" cy="373062"/>
            <a:chOff x="193" y="1731"/>
            <a:chExt cx="936" cy="235"/>
          </a:xfrm>
        </p:grpSpPr>
        <p:sp>
          <p:nvSpPr>
            <p:cNvPr id="36897" name="Freeform 33"/>
            <p:cNvSpPr>
              <a:spLocks/>
            </p:cNvSpPr>
            <p:nvPr/>
          </p:nvSpPr>
          <p:spPr bwMode="auto">
            <a:xfrm>
              <a:off x="426" y="173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auto">
            <a:xfrm>
              <a:off x="660" y="173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auto">
            <a:xfrm>
              <a:off x="894" y="173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193" y="1740"/>
              <a:ext cx="21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2*</a:t>
              </a:r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433" y="1733"/>
              <a:ext cx="21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3*</a:t>
              </a:r>
            </a:p>
          </p:txBody>
        </p:sp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668" y="1733"/>
              <a:ext cx="21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5*</a:t>
              </a:r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902" y="1740"/>
              <a:ext cx="21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7*</a:t>
              </a:r>
            </a:p>
          </p:txBody>
        </p:sp>
      </p:grpSp>
      <p:grpSp>
        <p:nvGrpSpPr>
          <p:cNvPr id="36904" name="Group 40"/>
          <p:cNvGrpSpPr>
            <a:grpSpLocks/>
          </p:cNvGrpSpPr>
          <p:nvPr/>
        </p:nvGrpSpPr>
        <p:grpSpPr bwMode="auto">
          <a:xfrm>
            <a:off x="1801813" y="2934559"/>
            <a:ext cx="373062" cy="373063"/>
            <a:chOff x="1968" y="912"/>
            <a:chExt cx="235" cy="235"/>
          </a:xfrm>
        </p:grpSpPr>
        <p:sp>
          <p:nvSpPr>
            <p:cNvPr id="36905" name="Freeform 41"/>
            <p:cNvSpPr>
              <a:spLocks/>
            </p:cNvSpPr>
            <p:nvPr/>
          </p:nvSpPr>
          <p:spPr bwMode="auto">
            <a:xfrm>
              <a:off x="1968" y="9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Rectangle 42"/>
            <p:cNvSpPr>
              <a:spLocks noChangeArrowheads="1"/>
            </p:cNvSpPr>
            <p:nvPr/>
          </p:nvSpPr>
          <p:spPr bwMode="auto">
            <a:xfrm>
              <a:off x="1968" y="912"/>
              <a:ext cx="212" cy="181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8*</a:t>
              </a:r>
            </a:p>
          </p:txBody>
        </p:sp>
      </p:grp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796925" y="6349272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3235325" y="6349272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2590800" y="1547084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457200" y="3435924"/>
            <a:ext cx="7799388" cy="2363788"/>
            <a:chOff x="288" y="2112"/>
            <a:chExt cx="4913" cy="1489"/>
          </a:xfrm>
        </p:grpSpPr>
        <p:sp>
          <p:nvSpPr>
            <p:cNvPr id="36911" name="Rectangle 47"/>
            <p:cNvSpPr>
              <a:spLocks noChangeArrowheads="1"/>
            </p:cNvSpPr>
            <p:nvPr/>
          </p:nvSpPr>
          <p:spPr bwMode="auto">
            <a:xfrm>
              <a:off x="1942" y="2257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Freeform 48"/>
            <p:cNvSpPr>
              <a:spLocks/>
            </p:cNvSpPr>
            <p:nvPr/>
          </p:nvSpPr>
          <p:spPr bwMode="auto">
            <a:xfrm>
              <a:off x="2541" y="2459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49"/>
            <p:cNvSpPr>
              <a:spLocks/>
            </p:cNvSpPr>
            <p:nvPr/>
          </p:nvSpPr>
          <p:spPr bwMode="auto">
            <a:xfrm>
              <a:off x="3242" y="2459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50"/>
            <p:cNvSpPr>
              <a:spLocks/>
            </p:cNvSpPr>
            <p:nvPr/>
          </p:nvSpPr>
          <p:spPr bwMode="auto">
            <a:xfrm>
              <a:off x="288" y="3363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51"/>
            <p:cNvSpPr>
              <a:spLocks/>
            </p:cNvSpPr>
            <p:nvPr/>
          </p:nvSpPr>
          <p:spPr bwMode="auto">
            <a:xfrm>
              <a:off x="1488" y="336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52"/>
            <p:cNvSpPr>
              <a:spLocks/>
            </p:cNvSpPr>
            <p:nvPr/>
          </p:nvSpPr>
          <p:spPr bwMode="auto">
            <a:xfrm>
              <a:off x="1728" y="336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3"/>
            <p:cNvSpPr>
              <a:spLocks/>
            </p:cNvSpPr>
            <p:nvPr/>
          </p:nvSpPr>
          <p:spPr bwMode="auto">
            <a:xfrm>
              <a:off x="763" y="3302"/>
              <a:ext cx="75" cy="48"/>
            </a:xfrm>
            <a:custGeom>
              <a:avLst/>
              <a:gdLst>
                <a:gd name="T0" fmla="*/ 74 w 75"/>
                <a:gd name="T1" fmla="*/ 33 h 48"/>
                <a:gd name="T2" fmla="*/ 0 w 75"/>
                <a:gd name="T3" fmla="*/ 47 h 48"/>
                <a:gd name="T4" fmla="*/ 59 w 75"/>
                <a:gd name="T5" fmla="*/ 0 h 48"/>
                <a:gd name="T6" fmla="*/ 74 w 75"/>
                <a:gd name="T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8">
                  <a:moveTo>
                    <a:pt x="74" y="33"/>
                  </a:moveTo>
                  <a:lnTo>
                    <a:pt x="0" y="47"/>
                  </a:lnTo>
                  <a:lnTo>
                    <a:pt x="59" y="0"/>
                  </a:lnTo>
                  <a:lnTo>
                    <a:pt x="74" y="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4"/>
            <p:cNvSpPr>
              <a:spLocks/>
            </p:cNvSpPr>
            <p:nvPr/>
          </p:nvSpPr>
          <p:spPr bwMode="auto">
            <a:xfrm>
              <a:off x="4888" y="3294"/>
              <a:ext cx="75" cy="49"/>
            </a:xfrm>
            <a:custGeom>
              <a:avLst/>
              <a:gdLst>
                <a:gd name="T0" fmla="*/ 15 w 75"/>
                <a:gd name="T1" fmla="*/ 0 h 49"/>
                <a:gd name="T2" fmla="*/ 74 w 75"/>
                <a:gd name="T3" fmla="*/ 48 h 49"/>
                <a:gd name="T4" fmla="*/ 0 w 75"/>
                <a:gd name="T5" fmla="*/ 34 h 49"/>
                <a:gd name="T6" fmla="*/ 15 w 7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9">
                  <a:moveTo>
                    <a:pt x="15" y="0"/>
                  </a:moveTo>
                  <a:lnTo>
                    <a:pt x="74" y="48"/>
                  </a:lnTo>
                  <a:lnTo>
                    <a:pt x="0" y="34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Line 55"/>
            <p:cNvSpPr>
              <a:spLocks noChangeShapeType="1"/>
            </p:cNvSpPr>
            <p:nvPr/>
          </p:nvSpPr>
          <p:spPr bwMode="auto">
            <a:xfrm>
              <a:off x="2806" y="3601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6920" name="Group 56"/>
            <p:cNvGrpSpPr>
              <a:grpSpLocks/>
            </p:cNvGrpSpPr>
            <p:nvPr/>
          </p:nvGrpSpPr>
          <p:grpSpPr bwMode="auto">
            <a:xfrm>
              <a:off x="289" y="2112"/>
              <a:ext cx="4912" cy="1486"/>
              <a:chOff x="289" y="2112"/>
              <a:chExt cx="4912" cy="1486"/>
            </a:xfrm>
          </p:grpSpPr>
          <p:grpSp>
            <p:nvGrpSpPr>
              <p:cNvPr id="36921" name="Group 57"/>
              <p:cNvGrpSpPr>
                <a:grpSpLocks/>
              </p:cNvGrpSpPr>
              <p:nvPr/>
            </p:nvGrpSpPr>
            <p:grpSpPr bwMode="auto">
              <a:xfrm>
                <a:off x="289" y="2459"/>
                <a:ext cx="4912" cy="1139"/>
                <a:chOff x="289" y="2459"/>
                <a:chExt cx="4912" cy="1139"/>
              </a:xfrm>
            </p:grpSpPr>
            <p:sp>
              <p:nvSpPr>
                <p:cNvPr id="36922" name="Freeform 58"/>
                <p:cNvSpPr>
                  <a:spLocks/>
                </p:cNvSpPr>
                <p:nvPr/>
              </p:nvSpPr>
              <p:spPr bwMode="auto">
                <a:xfrm>
                  <a:off x="522" y="3363"/>
                  <a:ext cx="235" cy="235"/>
                </a:xfrm>
                <a:custGeom>
                  <a:avLst/>
                  <a:gdLst>
                    <a:gd name="T0" fmla="*/ 0 w 235"/>
                    <a:gd name="T1" fmla="*/ 234 h 235"/>
                    <a:gd name="T2" fmla="*/ 0 w 235"/>
                    <a:gd name="T3" fmla="*/ 0 h 235"/>
                    <a:gd name="T4" fmla="*/ 234 w 235"/>
                    <a:gd name="T5" fmla="*/ 0 h 235"/>
                    <a:gd name="T6" fmla="*/ 234 w 235"/>
                    <a:gd name="T7" fmla="*/ 234 h 235"/>
                    <a:gd name="T8" fmla="*/ 0 w 235"/>
                    <a:gd name="T9" fmla="*/ 23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5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lnTo>
                        <a:pt x="234" y="234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3" name="Rectangle 59"/>
                <p:cNvSpPr>
                  <a:spLocks noChangeArrowheads="1"/>
                </p:cNvSpPr>
                <p:nvPr/>
              </p:nvSpPr>
              <p:spPr bwMode="auto">
                <a:xfrm>
                  <a:off x="289" y="3372"/>
                  <a:ext cx="212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altLang="en-US" sz="13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2*</a:t>
                  </a:r>
                </a:p>
              </p:txBody>
            </p:sp>
            <p:sp>
              <p:nvSpPr>
                <p:cNvPr id="36924" name="Rectangle 60"/>
                <p:cNvSpPr>
                  <a:spLocks noChangeArrowheads="1"/>
                </p:cNvSpPr>
                <p:nvPr/>
              </p:nvSpPr>
              <p:spPr bwMode="auto">
                <a:xfrm>
                  <a:off x="1488" y="3360"/>
                  <a:ext cx="212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altLang="en-US" sz="13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5*</a:t>
                  </a:r>
                </a:p>
              </p:txBody>
            </p:sp>
            <p:sp>
              <p:nvSpPr>
                <p:cNvPr id="36925" name="Rectangle 61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212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altLang="en-US" sz="13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7*</a:t>
                  </a:r>
                </a:p>
              </p:txBody>
            </p:sp>
            <p:sp>
              <p:nvSpPr>
                <p:cNvPr id="36926" name="Freeform 62"/>
                <p:cNvSpPr>
                  <a:spLocks/>
                </p:cNvSpPr>
                <p:nvPr/>
              </p:nvSpPr>
              <p:spPr bwMode="auto">
                <a:xfrm>
                  <a:off x="3382" y="3361"/>
                  <a:ext cx="384" cy="235"/>
                </a:xfrm>
                <a:custGeom>
                  <a:avLst/>
                  <a:gdLst>
                    <a:gd name="T0" fmla="*/ 0 w 235"/>
                    <a:gd name="T1" fmla="*/ 234 h 235"/>
                    <a:gd name="T2" fmla="*/ 0 w 235"/>
                    <a:gd name="T3" fmla="*/ 0 h 235"/>
                    <a:gd name="T4" fmla="*/ 234 w 235"/>
                    <a:gd name="T5" fmla="*/ 0 h 235"/>
                    <a:gd name="T6" fmla="*/ 234 w 235"/>
                    <a:gd name="T7" fmla="*/ 234 h 235"/>
                    <a:gd name="T8" fmla="*/ 0 w 235"/>
                    <a:gd name="T9" fmla="*/ 23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5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lnTo>
                        <a:pt x="234" y="234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7" name="Freeform 63"/>
                <p:cNvSpPr>
                  <a:spLocks/>
                </p:cNvSpPr>
                <p:nvPr/>
              </p:nvSpPr>
              <p:spPr bwMode="auto">
                <a:xfrm>
                  <a:off x="4102" y="3361"/>
                  <a:ext cx="384" cy="235"/>
                </a:xfrm>
                <a:custGeom>
                  <a:avLst/>
                  <a:gdLst>
                    <a:gd name="T0" fmla="*/ 0 w 235"/>
                    <a:gd name="T1" fmla="*/ 234 h 235"/>
                    <a:gd name="T2" fmla="*/ 0 w 235"/>
                    <a:gd name="T3" fmla="*/ 0 h 235"/>
                    <a:gd name="T4" fmla="*/ 234 w 235"/>
                    <a:gd name="T5" fmla="*/ 0 h 235"/>
                    <a:gd name="T6" fmla="*/ 234 w 235"/>
                    <a:gd name="T7" fmla="*/ 234 h 235"/>
                    <a:gd name="T8" fmla="*/ 0 w 235"/>
                    <a:gd name="T9" fmla="*/ 23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5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lnTo>
                        <a:pt x="234" y="234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8" name="Freeform 64"/>
                <p:cNvSpPr>
                  <a:spLocks/>
                </p:cNvSpPr>
                <p:nvPr/>
              </p:nvSpPr>
              <p:spPr bwMode="auto">
                <a:xfrm>
                  <a:off x="4774" y="3361"/>
                  <a:ext cx="427" cy="235"/>
                </a:xfrm>
                <a:custGeom>
                  <a:avLst/>
                  <a:gdLst>
                    <a:gd name="T0" fmla="*/ 0 w 235"/>
                    <a:gd name="T1" fmla="*/ 234 h 235"/>
                    <a:gd name="T2" fmla="*/ 0 w 235"/>
                    <a:gd name="T3" fmla="*/ 0 h 235"/>
                    <a:gd name="T4" fmla="*/ 234 w 235"/>
                    <a:gd name="T5" fmla="*/ 0 h 235"/>
                    <a:gd name="T6" fmla="*/ 234 w 235"/>
                    <a:gd name="T7" fmla="*/ 234 h 235"/>
                    <a:gd name="T8" fmla="*/ 0 w 235"/>
                    <a:gd name="T9" fmla="*/ 23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5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lnTo>
                        <a:pt x="234" y="234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9" name="Freeform 65"/>
                <p:cNvSpPr>
                  <a:spLocks/>
                </p:cNvSpPr>
                <p:nvPr/>
              </p:nvSpPr>
              <p:spPr bwMode="auto">
                <a:xfrm>
                  <a:off x="2614" y="3361"/>
                  <a:ext cx="384" cy="235"/>
                </a:xfrm>
                <a:custGeom>
                  <a:avLst/>
                  <a:gdLst>
                    <a:gd name="T0" fmla="*/ 0 w 235"/>
                    <a:gd name="T1" fmla="*/ 234 h 235"/>
                    <a:gd name="T2" fmla="*/ 0 w 235"/>
                    <a:gd name="T3" fmla="*/ 0 h 235"/>
                    <a:gd name="T4" fmla="*/ 234 w 235"/>
                    <a:gd name="T5" fmla="*/ 0 h 235"/>
                    <a:gd name="T6" fmla="*/ 234 w 235"/>
                    <a:gd name="T7" fmla="*/ 234 h 235"/>
                    <a:gd name="T8" fmla="*/ 0 w 235"/>
                    <a:gd name="T9" fmla="*/ 23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5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lnTo>
                        <a:pt x="234" y="234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6930" name="Group 66"/>
                <p:cNvGrpSpPr>
                  <a:grpSpLocks/>
                </p:cNvGrpSpPr>
                <p:nvPr/>
              </p:nvGrpSpPr>
              <p:grpSpPr bwMode="auto">
                <a:xfrm>
                  <a:off x="529" y="2459"/>
                  <a:ext cx="4434" cy="1087"/>
                  <a:chOff x="529" y="2459"/>
                  <a:chExt cx="4434" cy="1087"/>
                </a:xfrm>
              </p:grpSpPr>
              <p:sp>
                <p:nvSpPr>
                  <p:cNvPr id="36931" name="Freeform 67"/>
                  <p:cNvSpPr>
                    <a:spLocks/>
                  </p:cNvSpPr>
                  <p:nvPr/>
                </p:nvSpPr>
                <p:spPr bwMode="auto">
                  <a:xfrm>
                    <a:off x="763" y="2714"/>
                    <a:ext cx="1398" cy="636"/>
                  </a:xfrm>
                  <a:custGeom>
                    <a:avLst/>
                    <a:gdLst>
                      <a:gd name="T0" fmla="*/ 1397 w 1398"/>
                      <a:gd name="T1" fmla="*/ 0 h 636"/>
                      <a:gd name="T2" fmla="*/ 0 w 1398"/>
                      <a:gd name="T3" fmla="*/ 635 h 636"/>
                      <a:gd name="T4" fmla="*/ 1397 w 1398"/>
                      <a:gd name="T5" fmla="*/ 0 h 6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98" h="636">
                        <a:moveTo>
                          <a:pt x="1397" y="0"/>
                        </a:moveTo>
                        <a:lnTo>
                          <a:pt x="0" y="635"/>
                        </a:lnTo>
                        <a:lnTo>
                          <a:pt x="139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2" name="Freeform 68"/>
                  <p:cNvSpPr>
                    <a:spLocks/>
                  </p:cNvSpPr>
                  <p:nvPr/>
                </p:nvSpPr>
                <p:spPr bwMode="auto">
                  <a:xfrm>
                    <a:off x="3565" y="2706"/>
                    <a:ext cx="1398" cy="637"/>
                  </a:xfrm>
                  <a:custGeom>
                    <a:avLst/>
                    <a:gdLst>
                      <a:gd name="T0" fmla="*/ 0 w 1398"/>
                      <a:gd name="T1" fmla="*/ 0 h 637"/>
                      <a:gd name="T2" fmla="*/ 1397 w 1398"/>
                      <a:gd name="T3" fmla="*/ 636 h 637"/>
                      <a:gd name="T4" fmla="*/ 0 w 1398"/>
                      <a:gd name="T5" fmla="*/ 0 h 6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98" h="637">
                        <a:moveTo>
                          <a:pt x="0" y="0"/>
                        </a:moveTo>
                        <a:lnTo>
                          <a:pt x="1397" y="63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3365"/>
                    <a:ext cx="212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3*</a:t>
                    </a:r>
                  </a:p>
                </p:txBody>
              </p:sp>
              <p:grpSp>
                <p:nvGrpSpPr>
                  <p:cNvPr id="36934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2131" y="2459"/>
                    <a:ext cx="1464" cy="293"/>
                    <a:chOff x="2131" y="2459"/>
                    <a:chExt cx="1464" cy="293"/>
                  </a:xfrm>
                </p:grpSpPr>
                <p:sp>
                  <p:nvSpPr>
                    <p:cNvPr id="36935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2833" y="2459"/>
                      <a:ext cx="352" cy="293"/>
                    </a:xfrm>
                    <a:custGeom>
                      <a:avLst/>
                      <a:gdLst>
                        <a:gd name="T0" fmla="*/ 0 w 352"/>
                        <a:gd name="T1" fmla="*/ 292 h 293"/>
                        <a:gd name="T2" fmla="*/ 0 w 352"/>
                        <a:gd name="T3" fmla="*/ 0 h 293"/>
                        <a:gd name="T4" fmla="*/ 351 w 352"/>
                        <a:gd name="T5" fmla="*/ 0 h 293"/>
                        <a:gd name="T6" fmla="*/ 351 w 352"/>
                        <a:gd name="T7" fmla="*/ 292 h 293"/>
                        <a:gd name="T8" fmla="*/ 0 w 352"/>
                        <a:gd name="T9" fmla="*/ 292 h 2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2" h="293">
                          <a:moveTo>
                            <a:pt x="0" y="292"/>
                          </a:moveTo>
                          <a:lnTo>
                            <a:pt x="0" y="0"/>
                          </a:lnTo>
                          <a:lnTo>
                            <a:pt x="351" y="0"/>
                          </a:lnTo>
                          <a:lnTo>
                            <a:pt x="351" y="292"/>
                          </a:lnTo>
                          <a:lnTo>
                            <a:pt x="0" y="292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6936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1" y="2459"/>
                      <a:ext cx="1464" cy="293"/>
                      <a:chOff x="2131" y="2459"/>
                      <a:chExt cx="1464" cy="293"/>
                    </a:xfrm>
                  </p:grpSpPr>
                  <p:sp>
                    <p:nvSpPr>
                      <p:cNvPr id="36937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2" y="2459"/>
                        <a:ext cx="1" cy="293"/>
                      </a:xfrm>
                      <a:custGeom>
                        <a:avLst/>
                        <a:gdLst>
                          <a:gd name="T0" fmla="*/ 0 w 1"/>
                          <a:gd name="T1" fmla="*/ 0 h 293"/>
                          <a:gd name="T2" fmla="*/ 0 w 1"/>
                          <a:gd name="T3" fmla="*/ 292 h 293"/>
                          <a:gd name="T4" fmla="*/ 0 w 1"/>
                          <a:gd name="T5" fmla="*/ 0 h 2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293">
                            <a:moveTo>
                              <a:pt x="0" y="0"/>
                            </a:moveTo>
                            <a:lnTo>
                              <a:pt x="0" y="29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6938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31" y="2459"/>
                        <a:ext cx="1464" cy="293"/>
                        <a:chOff x="2131" y="2459"/>
                        <a:chExt cx="1464" cy="293"/>
                      </a:xfrm>
                    </p:grpSpPr>
                    <p:sp>
                      <p:nvSpPr>
                        <p:cNvPr id="36939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84" y="2459"/>
                          <a:ext cx="353" cy="293"/>
                        </a:xfrm>
                        <a:custGeom>
                          <a:avLst/>
                          <a:gdLst>
                            <a:gd name="T0" fmla="*/ 0 w 353"/>
                            <a:gd name="T1" fmla="*/ 292 h 293"/>
                            <a:gd name="T2" fmla="*/ 0 w 353"/>
                            <a:gd name="T3" fmla="*/ 0 h 293"/>
                            <a:gd name="T4" fmla="*/ 352 w 353"/>
                            <a:gd name="T5" fmla="*/ 0 h 293"/>
                            <a:gd name="T6" fmla="*/ 352 w 353"/>
                            <a:gd name="T7" fmla="*/ 292 h 293"/>
                            <a:gd name="T8" fmla="*/ 0 w 353"/>
                            <a:gd name="T9" fmla="*/ 292 h 29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53" h="293">
                              <a:moveTo>
                                <a:pt x="0" y="292"/>
                              </a:moveTo>
                              <a:lnTo>
                                <a:pt x="0" y="0"/>
                              </a:lnTo>
                              <a:lnTo>
                                <a:pt x="352" y="0"/>
                              </a:lnTo>
                              <a:lnTo>
                                <a:pt x="352" y="292"/>
                              </a:lnTo>
                              <a:lnTo>
                                <a:pt x="0" y="292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36940" name="Group 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31" y="2459"/>
                          <a:ext cx="1464" cy="293"/>
                          <a:chOff x="2131" y="2459"/>
                          <a:chExt cx="1464" cy="293"/>
                        </a:xfrm>
                      </p:grpSpPr>
                      <p:sp>
                        <p:nvSpPr>
                          <p:cNvPr id="36941" name="Rectangl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4" y="2504"/>
                            <a:ext cx="230" cy="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lIns="90488" tIns="44450" rIns="90488" bIns="44450">
                            <a:spAutoFit/>
                          </a:bodyPr>
                          <a:lstStyle/>
                          <a:p>
                            <a:pPr eaLnBrk="0" hangingPunct="0"/>
                            <a:r>
                              <a:rPr lang="en-US" altLang="en-US" sz="13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</a:rPr>
                              <a:t>17</a:t>
                            </a:r>
                          </a:p>
                        </p:txBody>
                      </p:sp>
                      <p:grpSp>
                        <p:nvGrpSpPr>
                          <p:cNvPr id="36942" name="Group 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31" y="2459"/>
                            <a:ext cx="1464" cy="293"/>
                            <a:chOff x="2131" y="2459"/>
                            <a:chExt cx="1464" cy="293"/>
                          </a:xfrm>
                        </p:grpSpPr>
                        <p:sp>
                          <p:nvSpPr>
                            <p:cNvPr id="36943" name="Freeform 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131" y="2459"/>
                              <a:ext cx="351" cy="293"/>
                            </a:xfrm>
                            <a:custGeom>
                              <a:avLst/>
                              <a:gdLst>
                                <a:gd name="T0" fmla="*/ 0 w 351"/>
                                <a:gd name="T1" fmla="*/ 292 h 293"/>
                                <a:gd name="T2" fmla="*/ 0 w 351"/>
                                <a:gd name="T3" fmla="*/ 0 h 293"/>
                                <a:gd name="T4" fmla="*/ 350 w 351"/>
                                <a:gd name="T5" fmla="*/ 0 h 293"/>
                                <a:gd name="T6" fmla="*/ 350 w 351"/>
                                <a:gd name="T7" fmla="*/ 292 h 293"/>
                                <a:gd name="T8" fmla="*/ 0 w 351"/>
                                <a:gd name="T9" fmla="*/ 292 h 2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51" h="293">
                                  <a:moveTo>
                                    <a:pt x="0" y="292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350" y="0"/>
                                  </a:lnTo>
                                  <a:lnTo>
                                    <a:pt x="350" y="292"/>
                                  </a:lnTo>
                                  <a:lnTo>
                                    <a:pt x="0" y="29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36944" name="Freeform 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190" y="2459"/>
                              <a:ext cx="1" cy="293"/>
                            </a:xfrm>
                            <a:custGeom>
                              <a:avLst/>
                              <a:gdLst>
                                <a:gd name="T0" fmla="*/ 0 w 1"/>
                                <a:gd name="T1" fmla="*/ 0 h 293"/>
                                <a:gd name="T2" fmla="*/ 0 w 1"/>
                                <a:gd name="T3" fmla="*/ 292 h 293"/>
                                <a:gd name="T4" fmla="*/ 0 w 1"/>
                                <a:gd name="T5" fmla="*/ 0 h 2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1" h="293">
                                  <a:moveTo>
                                    <a:pt x="0" y="0"/>
                                  </a:moveTo>
                                  <a:lnTo>
                                    <a:pt x="0" y="292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36945" name="Freeform 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81" y="2459"/>
                              <a:ext cx="353" cy="293"/>
                            </a:xfrm>
                            <a:custGeom>
                              <a:avLst/>
                              <a:gdLst>
                                <a:gd name="T0" fmla="*/ 0 w 353"/>
                                <a:gd name="T1" fmla="*/ 292 h 293"/>
                                <a:gd name="T2" fmla="*/ 0 w 353"/>
                                <a:gd name="T3" fmla="*/ 0 h 293"/>
                                <a:gd name="T4" fmla="*/ 352 w 353"/>
                                <a:gd name="T5" fmla="*/ 0 h 293"/>
                                <a:gd name="T6" fmla="*/ 352 w 353"/>
                                <a:gd name="T7" fmla="*/ 292 h 293"/>
                                <a:gd name="T8" fmla="*/ 0 w 353"/>
                                <a:gd name="T9" fmla="*/ 292 h 2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53" h="293">
                                  <a:moveTo>
                                    <a:pt x="0" y="292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352" y="0"/>
                                  </a:lnTo>
                                  <a:lnTo>
                                    <a:pt x="352" y="292"/>
                                  </a:lnTo>
                                  <a:lnTo>
                                    <a:pt x="0" y="29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36946" name="Freeform 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36" y="2459"/>
                              <a:ext cx="59" cy="293"/>
                            </a:xfrm>
                            <a:custGeom>
                              <a:avLst/>
                              <a:gdLst>
                                <a:gd name="T0" fmla="*/ 0 w 59"/>
                                <a:gd name="T1" fmla="*/ 292 h 293"/>
                                <a:gd name="T2" fmla="*/ 0 w 59"/>
                                <a:gd name="T3" fmla="*/ 0 h 293"/>
                                <a:gd name="T4" fmla="*/ 58 w 59"/>
                                <a:gd name="T5" fmla="*/ 0 h 293"/>
                                <a:gd name="T6" fmla="*/ 58 w 59"/>
                                <a:gd name="T7" fmla="*/ 292 h 293"/>
                                <a:gd name="T8" fmla="*/ 0 w 59"/>
                                <a:gd name="T9" fmla="*/ 292 h 2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9" h="293">
                                  <a:moveTo>
                                    <a:pt x="0" y="292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58" y="0"/>
                                  </a:lnTo>
                                  <a:lnTo>
                                    <a:pt x="58" y="292"/>
                                  </a:lnTo>
                                  <a:lnTo>
                                    <a:pt x="0" y="29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36947" name="Rectangle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915" y="2504"/>
                              <a:ext cx="230" cy="1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lIns="90488" tIns="44450" rIns="90488" bIns="44450">
                              <a:spAutoFit/>
                            </a:bodyPr>
                            <a:lstStyle/>
                            <a:p>
                              <a:pPr eaLnBrk="0" hangingPunct="0"/>
                              <a:r>
                                <a:rPr lang="en-US" altLang="en-US" sz="1300" b="1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</a:rPr>
                                <a:t>24</a:t>
                              </a:r>
                            </a:p>
                          </p:txBody>
                        </p:sp>
                        <p:sp>
                          <p:nvSpPr>
                            <p:cNvPr id="36948" name="Rectangle 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74" y="2497"/>
                              <a:ext cx="230" cy="1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lIns="90488" tIns="44450" rIns="90488" bIns="44450">
                              <a:spAutoFit/>
                            </a:bodyPr>
                            <a:lstStyle/>
                            <a:p>
                              <a:pPr eaLnBrk="0" hangingPunct="0"/>
                              <a:r>
                                <a:rPr lang="en-US" altLang="en-US" sz="1300" b="1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</a:rPr>
                                <a:t>30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6949" name="Rectangl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8" y="2504"/>
                            <a:ext cx="230" cy="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lIns="90488" tIns="44450" rIns="90488" bIns="44450">
                            <a:spAutoFit/>
                          </a:bodyPr>
                          <a:lstStyle/>
                          <a:p>
                            <a:pPr eaLnBrk="0" hangingPunct="0"/>
                            <a:r>
                              <a:rPr lang="en-US" altLang="en-US" sz="13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</a:rPr>
                              <a:t>13</a:t>
                            </a: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3695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238" y="2689"/>
                    <a:ext cx="1056" cy="6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695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54" y="2689"/>
                    <a:ext cx="672" cy="6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6952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2518" y="2689"/>
                    <a:ext cx="288" cy="6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953" name="Line 89"/>
                <p:cNvSpPr>
                  <a:spLocks noChangeShapeType="1"/>
                </p:cNvSpPr>
                <p:nvPr/>
              </p:nvSpPr>
              <p:spPr bwMode="auto">
                <a:xfrm>
                  <a:off x="2710" y="3505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954" name="Line 90"/>
                <p:cNvSpPr>
                  <a:spLocks noChangeShapeType="1"/>
                </p:cNvSpPr>
                <p:nvPr/>
              </p:nvSpPr>
              <p:spPr bwMode="auto">
                <a:xfrm>
                  <a:off x="4198" y="3505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955" name="Line 91"/>
                <p:cNvSpPr>
                  <a:spLocks noChangeShapeType="1"/>
                </p:cNvSpPr>
                <p:nvPr/>
              </p:nvSpPr>
              <p:spPr bwMode="auto">
                <a:xfrm>
                  <a:off x="4918" y="3505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956" name="Line 92"/>
                <p:cNvSpPr>
                  <a:spLocks noChangeShapeType="1"/>
                </p:cNvSpPr>
                <p:nvPr/>
              </p:nvSpPr>
              <p:spPr bwMode="auto">
                <a:xfrm>
                  <a:off x="3526" y="3505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6957" name="Group 93"/>
                <p:cNvGrpSpPr>
                  <a:grpSpLocks/>
                </p:cNvGrpSpPr>
                <p:nvPr/>
              </p:nvGrpSpPr>
              <p:grpSpPr bwMode="auto">
                <a:xfrm>
                  <a:off x="1968" y="3360"/>
                  <a:ext cx="235" cy="235"/>
                  <a:chOff x="1968" y="912"/>
                  <a:chExt cx="235" cy="235"/>
                </a:xfrm>
              </p:grpSpPr>
              <p:sp>
                <p:nvSpPr>
                  <p:cNvPr id="36958" name="Freeform 94"/>
                  <p:cNvSpPr>
                    <a:spLocks/>
                  </p:cNvSpPr>
                  <p:nvPr/>
                </p:nvSpPr>
                <p:spPr bwMode="auto">
                  <a:xfrm>
                    <a:off x="1968" y="912"/>
                    <a:ext cx="235" cy="235"/>
                  </a:xfrm>
                  <a:custGeom>
                    <a:avLst/>
                    <a:gdLst>
                      <a:gd name="T0" fmla="*/ 0 w 235"/>
                      <a:gd name="T1" fmla="*/ 234 h 235"/>
                      <a:gd name="T2" fmla="*/ 0 w 235"/>
                      <a:gd name="T3" fmla="*/ 0 h 235"/>
                      <a:gd name="T4" fmla="*/ 234 w 235"/>
                      <a:gd name="T5" fmla="*/ 0 h 235"/>
                      <a:gd name="T6" fmla="*/ 234 w 235"/>
                      <a:gd name="T7" fmla="*/ 234 h 235"/>
                      <a:gd name="T8" fmla="*/ 0 w 235"/>
                      <a:gd name="T9" fmla="*/ 234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5" h="235">
                        <a:moveTo>
                          <a:pt x="0" y="23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lnTo>
                          <a:pt x="234" y="234"/>
                        </a:lnTo>
                        <a:lnTo>
                          <a:pt x="0" y="23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5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912"/>
                    <a:ext cx="212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8*</a:t>
                    </a:r>
                  </a:p>
                </p:txBody>
              </p:sp>
            </p:grpSp>
            <p:sp>
              <p:nvSpPr>
                <p:cNvPr id="36960" name="Freeform 96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35" cy="235"/>
                </a:xfrm>
                <a:custGeom>
                  <a:avLst/>
                  <a:gdLst>
                    <a:gd name="T0" fmla="*/ 0 w 235"/>
                    <a:gd name="T1" fmla="*/ 234 h 235"/>
                    <a:gd name="T2" fmla="*/ 0 w 235"/>
                    <a:gd name="T3" fmla="*/ 0 h 235"/>
                    <a:gd name="T4" fmla="*/ 234 w 235"/>
                    <a:gd name="T5" fmla="*/ 0 h 235"/>
                    <a:gd name="T6" fmla="*/ 234 w 235"/>
                    <a:gd name="T7" fmla="*/ 234 h 235"/>
                    <a:gd name="T8" fmla="*/ 0 w 235"/>
                    <a:gd name="T9" fmla="*/ 23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5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lnTo>
                        <a:pt x="234" y="234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1" name="Freeform 97"/>
                <p:cNvSpPr>
                  <a:spLocks/>
                </p:cNvSpPr>
                <p:nvPr/>
              </p:nvSpPr>
              <p:spPr bwMode="auto">
                <a:xfrm>
                  <a:off x="1008" y="3360"/>
                  <a:ext cx="235" cy="235"/>
                </a:xfrm>
                <a:custGeom>
                  <a:avLst/>
                  <a:gdLst>
                    <a:gd name="T0" fmla="*/ 0 w 235"/>
                    <a:gd name="T1" fmla="*/ 234 h 235"/>
                    <a:gd name="T2" fmla="*/ 0 w 235"/>
                    <a:gd name="T3" fmla="*/ 0 h 235"/>
                    <a:gd name="T4" fmla="*/ 234 w 235"/>
                    <a:gd name="T5" fmla="*/ 0 h 235"/>
                    <a:gd name="T6" fmla="*/ 234 w 235"/>
                    <a:gd name="T7" fmla="*/ 234 h 235"/>
                    <a:gd name="T8" fmla="*/ 0 w 235"/>
                    <a:gd name="T9" fmla="*/ 23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5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lnTo>
                        <a:pt x="234" y="234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2" name="Freeform 98"/>
                <p:cNvSpPr>
                  <a:spLocks/>
                </p:cNvSpPr>
                <p:nvPr/>
              </p:nvSpPr>
              <p:spPr bwMode="auto">
                <a:xfrm>
                  <a:off x="2208" y="3360"/>
                  <a:ext cx="235" cy="235"/>
                </a:xfrm>
                <a:custGeom>
                  <a:avLst/>
                  <a:gdLst>
                    <a:gd name="T0" fmla="*/ 0 w 235"/>
                    <a:gd name="T1" fmla="*/ 234 h 235"/>
                    <a:gd name="T2" fmla="*/ 0 w 235"/>
                    <a:gd name="T3" fmla="*/ 0 h 235"/>
                    <a:gd name="T4" fmla="*/ 234 w 235"/>
                    <a:gd name="T5" fmla="*/ 0 h 235"/>
                    <a:gd name="T6" fmla="*/ 234 w 235"/>
                    <a:gd name="T7" fmla="*/ 234 h 235"/>
                    <a:gd name="T8" fmla="*/ 0 w 235"/>
                    <a:gd name="T9" fmla="*/ 23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5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lnTo>
                        <a:pt x="234" y="234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963" name="Line 99"/>
              <p:cNvSpPr>
                <a:spLocks noChangeShapeType="1"/>
              </p:cNvSpPr>
              <p:nvPr/>
            </p:nvSpPr>
            <p:spPr bwMode="auto">
              <a:xfrm>
                <a:off x="2592" y="21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64" name="Line 100"/>
              <p:cNvSpPr>
                <a:spLocks noChangeShapeType="1"/>
              </p:cNvSpPr>
              <p:nvPr/>
            </p:nvSpPr>
            <p:spPr bwMode="auto">
              <a:xfrm>
                <a:off x="2688" y="21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65" name="Line 101"/>
              <p:cNvSpPr>
                <a:spLocks noChangeShapeType="1"/>
              </p:cNvSpPr>
              <p:nvPr/>
            </p:nvSpPr>
            <p:spPr bwMode="auto">
              <a:xfrm>
                <a:off x="2544" y="2208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966" name="Line 102"/>
            <p:cNvSpPr>
              <a:spLocks noChangeShapeType="1"/>
            </p:cNvSpPr>
            <p:nvPr/>
          </p:nvSpPr>
          <p:spPr bwMode="auto">
            <a:xfrm flipV="1">
              <a:off x="2640" y="2208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67" name="Group 103"/>
          <p:cNvGrpSpPr>
            <a:grpSpLocks/>
          </p:cNvGrpSpPr>
          <p:nvPr/>
        </p:nvGrpSpPr>
        <p:grpSpPr bwMode="auto">
          <a:xfrm>
            <a:off x="331788" y="3339372"/>
            <a:ext cx="1998662" cy="1295400"/>
            <a:chOff x="209" y="1993"/>
            <a:chExt cx="1259" cy="816"/>
          </a:xfrm>
        </p:grpSpPr>
        <p:sp>
          <p:nvSpPr>
            <p:cNvPr id="36968" name="Rectangle 104"/>
            <p:cNvSpPr>
              <a:spLocks noChangeArrowheads="1"/>
            </p:cNvSpPr>
            <p:nvPr/>
          </p:nvSpPr>
          <p:spPr bwMode="auto">
            <a:xfrm>
              <a:off x="209" y="1993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You overflow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6969" name="Picture 105" descr="PE01832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" y="2399"/>
              <a:ext cx="449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970" name="Group 106"/>
            <p:cNvGrpSpPr>
              <a:grpSpLocks/>
            </p:cNvGrpSpPr>
            <p:nvPr/>
          </p:nvGrpSpPr>
          <p:grpSpPr bwMode="auto">
            <a:xfrm>
              <a:off x="916" y="2228"/>
              <a:ext cx="198" cy="151"/>
              <a:chOff x="897" y="2238"/>
              <a:chExt cx="198" cy="151"/>
            </a:xfrm>
          </p:grpSpPr>
          <p:sp>
            <p:nvSpPr>
              <p:cNvPr id="36971" name="Freeform 107"/>
              <p:cNvSpPr>
                <a:spLocks/>
              </p:cNvSpPr>
              <p:nvPr/>
            </p:nvSpPr>
            <p:spPr bwMode="auto">
              <a:xfrm>
                <a:off x="897" y="2238"/>
                <a:ext cx="198" cy="151"/>
              </a:xfrm>
              <a:custGeom>
                <a:avLst/>
                <a:gdLst>
                  <a:gd name="T0" fmla="*/ 0 w 198"/>
                  <a:gd name="T1" fmla="*/ 151 h 151"/>
                  <a:gd name="T2" fmla="*/ 66 w 198"/>
                  <a:gd name="T3" fmla="*/ 38 h 151"/>
                  <a:gd name="T4" fmla="*/ 198 w 198"/>
                  <a:gd name="T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" h="151">
                    <a:moveTo>
                      <a:pt x="0" y="151"/>
                    </a:moveTo>
                    <a:cubicBezTo>
                      <a:pt x="16" y="107"/>
                      <a:pt x="33" y="63"/>
                      <a:pt x="66" y="38"/>
                    </a:cubicBezTo>
                    <a:cubicBezTo>
                      <a:pt x="99" y="13"/>
                      <a:pt x="148" y="6"/>
                      <a:pt x="19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72" name="Freeform 108"/>
              <p:cNvSpPr>
                <a:spLocks/>
              </p:cNvSpPr>
              <p:nvPr/>
            </p:nvSpPr>
            <p:spPr bwMode="auto">
              <a:xfrm>
                <a:off x="963" y="2290"/>
                <a:ext cx="114" cy="90"/>
              </a:xfrm>
              <a:custGeom>
                <a:avLst/>
                <a:gdLst>
                  <a:gd name="T0" fmla="*/ 0 w 104"/>
                  <a:gd name="T1" fmla="*/ 90 h 90"/>
                  <a:gd name="T2" fmla="*/ 47 w 104"/>
                  <a:gd name="T3" fmla="*/ 14 h 90"/>
                  <a:gd name="T4" fmla="*/ 104 w 104"/>
                  <a:gd name="T5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90">
                    <a:moveTo>
                      <a:pt x="0" y="90"/>
                    </a:moveTo>
                    <a:cubicBezTo>
                      <a:pt x="15" y="59"/>
                      <a:pt x="30" y="28"/>
                      <a:pt x="47" y="14"/>
                    </a:cubicBezTo>
                    <a:cubicBezTo>
                      <a:pt x="64" y="0"/>
                      <a:pt x="95" y="6"/>
                      <a:pt x="104" y="5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73" name="Freeform 109"/>
              <p:cNvSpPr>
                <a:spLocks/>
              </p:cNvSpPr>
              <p:nvPr/>
            </p:nvSpPr>
            <p:spPr bwMode="auto">
              <a:xfrm>
                <a:off x="1001" y="2323"/>
                <a:ext cx="85" cy="66"/>
              </a:xfrm>
              <a:custGeom>
                <a:avLst/>
                <a:gdLst>
                  <a:gd name="T0" fmla="*/ 0 w 85"/>
                  <a:gd name="T1" fmla="*/ 66 h 66"/>
                  <a:gd name="T2" fmla="*/ 29 w 85"/>
                  <a:gd name="T3" fmla="*/ 19 h 66"/>
                  <a:gd name="T4" fmla="*/ 85 w 85"/>
                  <a:gd name="T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66">
                    <a:moveTo>
                      <a:pt x="0" y="66"/>
                    </a:moveTo>
                    <a:cubicBezTo>
                      <a:pt x="7" y="48"/>
                      <a:pt x="15" y="30"/>
                      <a:pt x="29" y="19"/>
                    </a:cubicBezTo>
                    <a:cubicBezTo>
                      <a:pt x="43" y="8"/>
                      <a:pt x="64" y="4"/>
                      <a:pt x="8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6974" name="Text Box 110"/>
          <p:cNvSpPr txBox="1">
            <a:spLocks noChangeArrowheads="1"/>
          </p:cNvSpPr>
          <p:nvPr/>
        </p:nvSpPr>
        <p:spPr bwMode="auto">
          <a:xfrm>
            <a:off x="457200" y="5890484"/>
            <a:ext cx="8077199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400" dirty="0">
                <a:latin typeface="Arial" panose="020B0604020202020204" pitchFamily="34" charset="0"/>
              </a:rPr>
              <a:t>One new child (leaf node) generated; must add one more pointer to its parent, thus one more key value as well</a:t>
            </a:r>
            <a:r>
              <a:rPr lang="en-US" altLang="en-US" sz="1400" dirty="0" smtClean="0">
                <a:latin typeface="Arial" panose="020B0604020202020204" pitchFamily="34" charset="0"/>
              </a:rPr>
              <a:t>.</a:t>
            </a:r>
            <a:endParaRPr lang="en-US" altLang="en-US" sz="14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 smtClean="0"/>
              <a:t>⌊</a:t>
            </a:r>
            <a:r>
              <a:rPr lang="en-US" sz="1400" i="1" dirty="0" smtClean="0"/>
              <a:t>m/2</a:t>
            </a:r>
            <a:r>
              <a:rPr lang="en-US" sz="1400" dirty="0" smtClean="0"/>
              <a:t>⌋ keys </a:t>
            </a:r>
            <a:r>
              <a:rPr lang="en-US" sz="1400" dirty="0"/>
              <a:t>to left node and </a:t>
            </a:r>
            <a:r>
              <a:rPr lang="en-US" sz="1400" dirty="0" smtClean="0"/>
              <a:t>⌈</a:t>
            </a:r>
            <a:r>
              <a:rPr lang="en-US" sz="1400" i="1" dirty="0" smtClean="0"/>
              <a:t>m/2</a:t>
            </a:r>
            <a:r>
              <a:rPr lang="en-US" sz="1400" dirty="0" smtClean="0"/>
              <a:t>⌉ keys </a:t>
            </a:r>
            <a:r>
              <a:rPr lang="en-US" sz="1400" dirty="0"/>
              <a:t>to right </a:t>
            </a:r>
            <a:r>
              <a:rPr lang="en-US" sz="1400" dirty="0" smtClean="0"/>
              <a:t>node</a:t>
            </a:r>
            <a:r>
              <a:rPr lang="en-US" sz="1400" dirty="0"/>
              <a:t> </a:t>
            </a:r>
            <a:r>
              <a:rPr lang="en-US" sz="1400" dirty="0" smtClean="0"/>
              <a:t>when copy up. </a:t>
            </a:r>
            <a:endParaRPr lang="en-US" sz="1400" dirty="0"/>
          </a:p>
        </p:txBody>
      </p:sp>
      <p:sp>
        <p:nvSpPr>
          <p:cNvPr id="36975" name="Line 111"/>
          <p:cNvSpPr>
            <a:spLocks noChangeShapeType="1"/>
          </p:cNvSpPr>
          <p:nvPr/>
        </p:nvSpPr>
        <p:spPr bwMode="auto">
          <a:xfrm>
            <a:off x="3732213" y="2918684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76" name="Line 112"/>
          <p:cNvSpPr>
            <a:spLocks noChangeShapeType="1"/>
          </p:cNvSpPr>
          <p:nvPr/>
        </p:nvSpPr>
        <p:spPr bwMode="auto">
          <a:xfrm>
            <a:off x="3252788" y="2932972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77" name="Line 113"/>
          <p:cNvSpPr>
            <a:spLocks noChangeShapeType="1"/>
          </p:cNvSpPr>
          <p:nvPr/>
        </p:nvSpPr>
        <p:spPr bwMode="auto">
          <a:xfrm>
            <a:off x="4167188" y="2918684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78" name="Text Box 114"/>
          <p:cNvSpPr txBox="1">
            <a:spLocks noChangeArrowheads="1"/>
          </p:cNvSpPr>
          <p:nvPr/>
        </p:nvSpPr>
        <p:spPr bwMode="auto">
          <a:xfrm>
            <a:off x="2740025" y="2971072"/>
            <a:ext cx="101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Arial" panose="020B0604020202020204" pitchFamily="34" charset="0"/>
              </a:rPr>
              <a:t>  </a:t>
            </a:r>
            <a:r>
              <a:rPr lang="en-US" altLang="en-US" sz="1400" b="1">
                <a:latin typeface="Arial" panose="020B0604020202020204" pitchFamily="34" charset="0"/>
              </a:rPr>
              <a:t>14*    15*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6979" name="Text Box 115"/>
          <p:cNvSpPr txBox="1">
            <a:spLocks noChangeArrowheads="1"/>
          </p:cNvSpPr>
          <p:nvPr/>
        </p:nvSpPr>
        <p:spPr bwMode="auto">
          <a:xfrm>
            <a:off x="3732213" y="2955197"/>
            <a:ext cx="468312" cy="3048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00" b="1">
                <a:latin typeface="Arial" panose="020B0604020202020204" pitchFamily="34" charset="0"/>
              </a:rPr>
              <a:t>16*</a:t>
            </a:r>
          </a:p>
        </p:txBody>
      </p:sp>
    </p:spTree>
    <p:extLst>
      <p:ext uri="{BB962C8B-B14F-4D97-AF65-F5344CB8AC3E}">
        <p14:creationId xmlns:p14="http://schemas.microsoft.com/office/powerpoint/2010/main" val="13080579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74" grpId="0" autoUpdateAnimBg="0"/>
      <p:bldP spid="36979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65896"/>
            <a:ext cx="8153400" cy="5334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algn="l"/>
            <a:r>
              <a:rPr lang="en-US" altLang="en-US" sz="3600"/>
              <a:t>Inserting 8* (cont.)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16771"/>
            <a:ext cx="2667000" cy="2697163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2800">
                <a:solidFill>
                  <a:srgbClr val="FF0000"/>
                </a:solidFill>
              </a:rPr>
              <a:t>Copy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up</a:t>
            </a:r>
            <a:r>
              <a:rPr lang="en-US" altLang="en-US" sz="2800"/>
              <a:t> the middle value (leaf split)</a:t>
            </a:r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3152775" y="3226509"/>
            <a:ext cx="360363" cy="360362"/>
          </a:xfrm>
          <a:custGeom>
            <a:avLst/>
            <a:gdLst>
              <a:gd name="T0" fmla="*/ 0 w 227"/>
              <a:gd name="T1" fmla="*/ 226 h 227"/>
              <a:gd name="T2" fmla="*/ 0 w 227"/>
              <a:gd name="T3" fmla="*/ 0 h 227"/>
              <a:gd name="T4" fmla="*/ 226 w 227"/>
              <a:gd name="T5" fmla="*/ 0 h 227"/>
              <a:gd name="T6" fmla="*/ 226 w 227"/>
              <a:gd name="T7" fmla="*/ 226 h 227"/>
              <a:gd name="T8" fmla="*/ 0 w 227"/>
              <a:gd name="T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3511550" y="3226509"/>
            <a:ext cx="361950" cy="360362"/>
          </a:xfrm>
          <a:custGeom>
            <a:avLst/>
            <a:gdLst>
              <a:gd name="T0" fmla="*/ 0 w 228"/>
              <a:gd name="T1" fmla="*/ 226 h 227"/>
              <a:gd name="T2" fmla="*/ 0 w 228"/>
              <a:gd name="T3" fmla="*/ 0 h 227"/>
              <a:gd name="T4" fmla="*/ 227 w 228"/>
              <a:gd name="T5" fmla="*/ 0 h 227"/>
              <a:gd name="T6" fmla="*/ 227 w 228"/>
              <a:gd name="T7" fmla="*/ 226 h 227"/>
              <a:gd name="T8" fmla="*/ 0 w 228"/>
              <a:gd name="T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227">
                <a:moveTo>
                  <a:pt x="0" y="226"/>
                </a:moveTo>
                <a:lnTo>
                  <a:pt x="0" y="0"/>
                </a:lnTo>
                <a:lnTo>
                  <a:pt x="227" y="0"/>
                </a:lnTo>
                <a:lnTo>
                  <a:pt x="227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3871913" y="3226509"/>
            <a:ext cx="360362" cy="360362"/>
          </a:xfrm>
          <a:custGeom>
            <a:avLst/>
            <a:gdLst>
              <a:gd name="T0" fmla="*/ 0 w 227"/>
              <a:gd name="T1" fmla="*/ 226 h 227"/>
              <a:gd name="T2" fmla="*/ 0 w 227"/>
              <a:gd name="T3" fmla="*/ 0 h 227"/>
              <a:gd name="T4" fmla="*/ 226 w 227"/>
              <a:gd name="T5" fmla="*/ 0 h 227"/>
              <a:gd name="T6" fmla="*/ 226 w 227"/>
              <a:gd name="T7" fmla="*/ 226 h 227"/>
              <a:gd name="T8" fmla="*/ 0 w 227"/>
              <a:gd name="T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4230688" y="3226509"/>
            <a:ext cx="360362" cy="360362"/>
          </a:xfrm>
          <a:custGeom>
            <a:avLst/>
            <a:gdLst>
              <a:gd name="T0" fmla="*/ 0 w 227"/>
              <a:gd name="T1" fmla="*/ 226 h 227"/>
              <a:gd name="T2" fmla="*/ 0 w 227"/>
              <a:gd name="T3" fmla="*/ 0 h 227"/>
              <a:gd name="T4" fmla="*/ 226 w 227"/>
              <a:gd name="T5" fmla="*/ 0 h 227"/>
              <a:gd name="T6" fmla="*/ 226 w 227"/>
              <a:gd name="T7" fmla="*/ 226 h 227"/>
              <a:gd name="T8" fmla="*/ 0 w 227"/>
              <a:gd name="T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4960938" y="3237621"/>
            <a:ext cx="360362" cy="360363"/>
          </a:xfrm>
          <a:custGeom>
            <a:avLst/>
            <a:gdLst>
              <a:gd name="T0" fmla="*/ 0 w 227"/>
              <a:gd name="T1" fmla="*/ 226 h 227"/>
              <a:gd name="T2" fmla="*/ 0 w 227"/>
              <a:gd name="T3" fmla="*/ 0 h 227"/>
              <a:gd name="T4" fmla="*/ 226 w 227"/>
              <a:gd name="T5" fmla="*/ 0 h 227"/>
              <a:gd name="T6" fmla="*/ 226 w 227"/>
              <a:gd name="T7" fmla="*/ 226 h 227"/>
              <a:gd name="T8" fmla="*/ 0 w 227"/>
              <a:gd name="T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5319713" y="3237621"/>
            <a:ext cx="361950" cy="360363"/>
          </a:xfrm>
          <a:custGeom>
            <a:avLst/>
            <a:gdLst>
              <a:gd name="T0" fmla="*/ 0 w 228"/>
              <a:gd name="T1" fmla="*/ 226 h 227"/>
              <a:gd name="T2" fmla="*/ 0 w 228"/>
              <a:gd name="T3" fmla="*/ 0 h 227"/>
              <a:gd name="T4" fmla="*/ 227 w 228"/>
              <a:gd name="T5" fmla="*/ 0 h 227"/>
              <a:gd name="T6" fmla="*/ 227 w 228"/>
              <a:gd name="T7" fmla="*/ 226 h 227"/>
              <a:gd name="T8" fmla="*/ 0 w 228"/>
              <a:gd name="T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227">
                <a:moveTo>
                  <a:pt x="0" y="226"/>
                </a:moveTo>
                <a:lnTo>
                  <a:pt x="0" y="0"/>
                </a:lnTo>
                <a:lnTo>
                  <a:pt x="227" y="0"/>
                </a:lnTo>
                <a:lnTo>
                  <a:pt x="227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5680075" y="3237621"/>
            <a:ext cx="360363" cy="360363"/>
          </a:xfrm>
          <a:custGeom>
            <a:avLst/>
            <a:gdLst>
              <a:gd name="T0" fmla="*/ 0 w 227"/>
              <a:gd name="T1" fmla="*/ 226 h 227"/>
              <a:gd name="T2" fmla="*/ 0 w 227"/>
              <a:gd name="T3" fmla="*/ 0 h 227"/>
              <a:gd name="T4" fmla="*/ 226 w 227"/>
              <a:gd name="T5" fmla="*/ 0 h 227"/>
              <a:gd name="T6" fmla="*/ 226 w 227"/>
              <a:gd name="T7" fmla="*/ 226 h 227"/>
              <a:gd name="T8" fmla="*/ 0 w 227"/>
              <a:gd name="T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6038850" y="3237621"/>
            <a:ext cx="360363" cy="360363"/>
          </a:xfrm>
          <a:custGeom>
            <a:avLst/>
            <a:gdLst>
              <a:gd name="T0" fmla="*/ 0 w 227"/>
              <a:gd name="T1" fmla="*/ 226 h 227"/>
              <a:gd name="T2" fmla="*/ 0 w 227"/>
              <a:gd name="T3" fmla="*/ 0 h 227"/>
              <a:gd name="T4" fmla="*/ 226 w 227"/>
              <a:gd name="T5" fmla="*/ 0 h 227"/>
              <a:gd name="T6" fmla="*/ 226 w 227"/>
              <a:gd name="T7" fmla="*/ 226 h 227"/>
              <a:gd name="T8" fmla="*/ 0 w 227"/>
              <a:gd name="T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4792663" y="2312109"/>
            <a:ext cx="449262" cy="403225"/>
          </a:xfrm>
          <a:custGeom>
            <a:avLst/>
            <a:gdLst>
              <a:gd name="T0" fmla="*/ 0 w 283"/>
              <a:gd name="T1" fmla="*/ 253 h 254"/>
              <a:gd name="T2" fmla="*/ 0 w 283"/>
              <a:gd name="T3" fmla="*/ 0 h 254"/>
              <a:gd name="T4" fmla="*/ 282 w 283"/>
              <a:gd name="T5" fmla="*/ 0 h 254"/>
              <a:gd name="T6" fmla="*/ 282 w 283"/>
              <a:gd name="T7" fmla="*/ 253 h 254"/>
              <a:gd name="T8" fmla="*/ 0 w 283"/>
              <a:gd name="T9" fmla="*/ 25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254">
                <a:moveTo>
                  <a:pt x="0" y="253"/>
                </a:moveTo>
                <a:lnTo>
                  <a:pt x="0" y="0"/>
                </a:lnTo>
                <a:lnTo>
                  <a:pt x="282" y="0"/>
                </a:lnTo>
                <a:lnTo>
                  <a:pt x="282" y="253"/>
                </a:lnTo>
                <a:lnTo>
                  <a:pt x="0" y="25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5129213" y="2321634"/>
            <a:ext cx="1587" cy="371475"/>
          </a:xfrm>
          <a:custGeom>
            <a:avLst/>
            <a:gdLst>
              <a:gd name="T0" fmla="*/ 0 w 1"/>
              <a:gd name="T1" fmla="*/ 0 h 234"/>
              <a:gd name="T2" fmla="*/ 0 w 1"/>
              <a:gd name="T3" fmla="*/ 233 h 234"/>
              <a:gd name="T4" fmla="*/ 0 w 1"/>
              <a:gd name="T5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4">
                <a:moveTo>
                  <a:pt x="0" y="0"/>
                </a:moveTo>
                <a:lnTo>
                  <a:pt x="0" y="23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5740400" y="2256546"/>
            <a:ext cx="173038" cy="2381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H="1">
            <a:off x="5702300" y="2280359"/>
            <a:ext cx="38100" cy="79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H="1">
            <a:off x="5670550" y="2288296"/>
            <a:ext cx="31750" cy="63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5634038" y="2294646"/>
            <a:ext cx="36512" cy="174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5634038" y="2312109"/>
            <a:ext cx="19050" cy="444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5653088" y="2356559"/>
            <a:ext cx="12700" cy="3968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H="1">
            <a:off x="5619750" y="2396246"/>
            <a:ext cx="46038" cy="1428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5583238" y="2410534"/>
            <a:ext cx="36512" cy="4762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5538788" y="2415296"/>
            <a:ext cx="44450" cy="47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5341938" y="2420059"/>
            <a:ext cx="196850" cy="1270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5341938" y="2399421"/>
            <a:ext cx="104775" cy="53975"/>
          </a:xfrm>
          <a:custGeom>
            <a:avLst/>
            <a:gdLst>
              <a:gd name="T0" fmla="*/ 65 w 66"/>
              <a:gd name="T1" fmla="*/ 33 h 34"/>
              <a:gd name="T2" fmla="*/ 0 w 66"/>
              <a:gd name="T3" fmla="*/ 21 h 34"/>
              <a:gd name="T4" fmla="*/ 63 w 66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" h="34">
                <a:moveTo>
                  <a:pt x="65" y="33"/>
                </a:moveTo>
                <a:lnTo>
                  <a:pt x="0" y="21"/>
                </a:lnTo>
                <a:lnTo>
                  <a:pt x="63" y="0"/>
                </a:lnTo>
              </a:path>
            </a:pathLst>
          </a:custGeom>
          <a:noFill/>
          <a:ln w="12700" cap="rnd" cmpd="sng">
            <a:solidFill>
              <a:srgbClr val="FF82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3152775" y="3234446"/>
            <a:ext cx="3365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2*</a:t>
            </a: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3522663" y="3223334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3*</a:t>
            </a: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4959350" y="3223334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5*</a:t>
            </a: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5319713" y="3234446"/>
            <a:ext cx="3365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7*</a:t>
            </a: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5689600" y="3245559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8*</a:t>
            </a: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4824413" y="2351796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5924550" y="2088271"/>
            <a:ext cx="3175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FF8200"/>
                </a:solidFill>
                <a:latin typeface="Arial" panose="020B0604020202020204" pitchFamily="34" charset="0"/>
              </a:rPr>
              <a:t>Entry to be inserted in parent node.</a:t>
            </a: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5924550" y="2300996"/>
            <a:ext cx="13573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FF8200"/>
                </a:solidFill>
                <a:latin typeface="Arial" panose="020B0604020202020204" pitchFamily="34" charset="0"/>
              </a:rPr>
              <a:t>(Note that 5 is</a:t>
            </a: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5937250" y="2491496"/>
            <a:ext cx="285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FF8200"/>
                </a:solidFill>
                <a:latin typeface="Arial" panose="020B0604020202020204" pitchFamily="34" charset="0"/>
              </a:rPr>
              <a:t>continues to appear in the leaf.)</a:t>
            </a:r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7989888" y="2302584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6989763" y="2304171"/>
            <a:ext cx="1460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FF8200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1400" i="1">
                <a:solidFill>
                  <a:srgbClr val="FF8200"/>
                </a:solidFill>
                <a:latin typeface="Arial" panose="020B0604020202020204" pitchFamily="34" charset="0"/>
              </a:rPr>
              <a:t>copied up</a:t>
            </a:r>
            <a:r>
              <a:rPr lang="en-US" altLang="en-US" sz="1400" b="1">
                <a:solidFill>
                  <a:srgbClr val="FF8200"/>
                </a:solidFill>
                <a:latin typeface="Arial" panose="020B0604020202020204" pitchFamily="34" charset="0"/>
              </a:rPr>
              <a:t> and</a:t>
            </a:r>
          </a:p>
        </p:txBody>
      </p:sp>
      <p:sp>
        <p:nvSpPr>
          <p:cNvPr id="38950" name="Arc 38"/>
          <p:cNvSpPr>
            <a:spLocks/>
          </p:cNvSpPr>
          <p:nvPr/>
        </p:nvSpPr>
        <p:spPr bwMode="auto">
          <a:xfrm rot="19020000">
            <a:off x="4572000" y="3005846"/>
            <a:ext cx="3810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1" name="Arc 39"/>
          <p:cNvSpPr>
            <a:spLocks/>
          </p:cNvSpPr>
          <p:nvPr/>
        </p:nvSpPr>
        <p:spPr bwMode="auto">
          <a:xfrm>
            <a:off x="5181600" y="2623259"/>
            <a:ext cx="3048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7832725" y="4761621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4267200" y="1704096"/>
            <a:ext cx="1981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4343400" y="170409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6172200" y="170409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5257800" y="170409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4876800" y="170409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>
            <a:off x="4800600" y="170409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59" name="Line 47"/>
          <p:cNvSpPr>
            <a:spLocks noChangeShapeType="1"/>
          </p:cNvSpPr>
          <p:nvPr/>
        </p:nvSpPr>
        <p:spPr bwMode="auto">
          <a:xfrm>
            <a:off x="5334000" y="170409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>
            <a:off x="5715000" y="170409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>
            <a:off x="5791200" y="170409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4267200" y="1704096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400" b="1">
                <a:latin typeface="Arial" panose="020B0604020202020204" pitchFamily="34" charset="0"/>
              </a:rPr>
              <a:t>13       17      24     30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 flipH="1">
            <a:off x="3810000" y="1932696"/>
            <a:ext cx="457200" cy="1295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6553200" y="3228096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7086600" y="3228096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7620000" y="3228096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8153400" y="3228096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8" name="Line 56"/>
          <p:cNvSpPr>
            <a:spLocks noChangeShapeType="1"/>
          </p:cNvSpPr>
          <p:nvPr/>
        </p:nvSpPr>
        <p:spPr bwMode="auto">
          <a:xfrm>
            <a:off x="4800600" y="2008896"/>
            <a:ext cx="1981200" cy="1219200"/>
          </a:xfrm>
          <a:prstGeom prst="line">
            <a:avLst/>
          </a:prstGeom>
          <a:noFill/>
          <a:ln w="12700">
            <a:solidFill>
              <a:srgbClr val="969696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>
            <a:off x="5334000" y="2008896"/>
            <a:ext cx="1981200" cy="1219200"/>
          </a:xfrm>
          <a:prstGeom prst="line">
            <a:avLst/>
          </a:prstGeom>
          <a:noFill/>
          <a:ln w="12700">
            <a:solidFill>
              <a:srgbClr val="969696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>
            <a:off x="5791200" y="2008896"/>
            <a:ext cx="2133600" cy="1219200"/>
          </a:xfrm>
          <a:prstGeom prst="line">
            <a:avLst/>
          </a:prstGeom>
          <a:noFill/>
          <a:ln w="12700">
            <a:solidFill>
              <a:srgbClr val="969696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>
            <a:off x="6172200" y="2008896"/>
            <a:ext cx="2209800" cy="1219200"/>
          </a:xfrm>
          <a:prstGeom prst="line">
            <a:avLst/>
          </a:prstGeom>
          <a:noFill/>
          <a:ln w="12700">
            <a:solidFill>
              <a:srgbClr val="969696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972" name="Group 60"/>
          <p:cNvGrpSpPr>
            <a:grpSpLocks/>
          </p:cNvGrpSpPr>
          <p:nvPr/>
        </p:nvGrpSpPr>
        <p:grpSpPr bwMode="auto">
          <a:xfrm>
            <a:off x="2547938" y="4036134"/>
            <a:ext cx="5853112" cy="1227137"/>
            <a:chOff x="1605" y="2333"/>
            <a:chExt cx="3687" cy="773"/>
          </a:xfrm>
        </p:grpSpPr>
        <p:sp>
          <p:nvSpPr>
            <p:cNvPr id="38973" name="AutoShape 61"/>
            <p:cNvSpPr>
              <a:spLocks noChangeArrowheads="1"/>
            </p:cNvSpPr>
            <p:nvPr/>
          </p:nvSpPr>
          <p:spPr bwMode="auto">
            <a:xfrm>
              <a:off x="2955" y="2333"/>
              <a:ext cx="132" cy="170"/>
            </a:xfrm>
            <a:prstGeom prst="downArrow">
              <a:avLst>
                <a:gd name="adj1" fmla="val 50000"/>
                <a:gd name="adj2" fmla="val 3219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74" name="Group 62"/>
            <p:cNvGrpSpPr>
              <a:grpSpLocks/>
            </p:cNvGrpSpPr>
            <p:nvPr/>
          </p:nvGrpSpPr>
          <p:grpSpPr bwMode="auto">
            <a:xfrm>
              <a:off x="1605" y="2645"/>
              <a:ext cx="3687" cy="461"/>
              <a:chOff x="1643" y="2636"/>
              <a:chExt cx="3687" cy="461"/>
            </a:xfrm>
          </p:grpSpPr>
          <p:pic>
            <p:nvPicPr>
              <p:cNvPr id="38975" name="Picture 63" descr="PE0183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" y="2674"/>
                <a:ext cx="449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976" name="Rectangle 64"/>
              <p:cNvSpPr>
                <a:spLocks noChangeArrowheads="1"/>
              </p:cNvSpPr>
              <p:nvPr/>
            </p:nvSpPr>
            <p:spPr bwMode="auto">
              <a:xfrm>
                <a:off x="3588" y="2636"/>
                <a:ext cx="7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You overflow!</a:t>
                </a:r>
                <a:r>
                  <a:rPr lang="en-US" altLang="en-US" sz="1800">
                    <a:latin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38977" name="Group 65"/>
              <p:cNvGrpSpPr>
                <a:grpSpLocks/>
              </p:cNvGrpSpPr>
              <p:nvPr/>
            </p:nvGrpSpPr>
            <p:grpSpPr bwMode="auto">
              <a:xfrm>
                <a:off x="1643" y="2663"/>
                <a:ext cx="3192" cy="434"/>
                <a:chOff x="1643" y="2663"/>
                <a:chExt cx="3192" cy="434"/>
              </a:xfrm>
            </p:grpSpPr>
            <p:sp>
              <p:nvSpPr>
                <p:cNvPr id="38978" name="Freeform 66"/>
                <p:cNvSpPr>
                  <a:spLocks/>
                </p:cNvSpPr>
                <p:nvPr/>
              </p:nvSpPr>
              <p:spPr bwMode="auto">
                <a:xfrm>
                  <a:off x="4662" y="2663"/>
                  <a:ext cx="97" cy="293"/>
                </a:xfrm>
                <a:custGeom>
                  <a:avLst/>
                  <a:gdLst>
                    <a:gd name="T0" fmla="*/ 78 w 97"/>
                    <a:gd name="T1" fmla="*/ 0 h 293"/>
                    <a:gd name="T2" fmla="*/ 3 w 97"/>
                    <a:gd name="T3" fmla="*/ 132 h 293"/>
                    <a:gd name="T4" fmla="*/ 97 w 97"/>
                    <a:gd name="T5" fmla="*/ 29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7" h="293">
                      <a:moveTo>
                        <a:pt x="78" y="0"/>
                      </a:moveTo>
                      <a:cubicBezTo>
                        <a:pt x="39" y="41"/>
                        <a:pt x="0" y="83"/>
                        <a:pt x="3" y="132"/>
                      </a:cubicBezTo>
                      <a:cubicBezTo>
                        <a:pt x="6" y="181"/>
                        <a:pt x="81" y="266"/>
                        <a:pt x="97" y="293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79" name="Freeform 67"/>
                <p:cNvSpPr>
                  <a:spLocks/>
                </p:cNvSpPr>
                <p:nvPr/>
              </p:nvSpPr>
              <p:spPr bwMode="auto">
                <a:xfrm>
                  <a:off x="4730" y="2693"/>
                  <a:ext cx="97" cy="227"/>
                </a:xfrm>
                <a:custGeom>
                  <a:avLst/>
                  <a:gdLst>
                    <a:gd name="T0" fmla="*/ 78 w 97"/>
                    <a:gd name="T1" fmla="*/ 0 h 293"/>
                    <a:gd name="T2" fmla="*/ 3 w 97"/>
                    <a:gd name="T3" fmla="*/ 132 h 293"/>
                    <a:gd name="T4" fmla="*/ 97 w 97"/>
                    <a:gd name="T5" fmla="*/ 29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7" h="293">
                      <a:moveTo>
                        <a:pt x="78" y="0"/>
                      </a:moveTo>
                      <a:cubicBezTo>
                        <a:pt x="39" y="41"/>
                        <a:pt x="0" y="83"/>
                        <a:pt x="3" y="132"/>
                      </a:cubicBezTo>
                      <a:cubicBezTo>
                        <a:pt x="6" y="181"/>
                        <a:pt x="81" y="266"/>
                        <a:pt x="97" y="293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80" name="Freeform 68"/>
                <p:cNvSpPr>
                  <a:spLocks/>
                </p:cNvSpPr>
                <p:nvPr/>
              </p:nvSpPr>
              <p:spPr bwMode="auto">
                <a:xfrm>
                  <a:off x="4795" y="2729"/>
                  <a:ext cx="40" cy="113"/>
                </a:xfrm>
                <a:custGeom>
                  <a:avLst/>
                  <a:gdLst>
                    <a:gd name="T0" fmla="*/ 30 w 40"/>
                    <a:gd name="T1" fmla="*/ 0 h 113"/>
                    <a:gd name="T2" fmla="*/ 2 w 40"/>
                    <a:gd name="T3" fmla="*/ 66 h 113"/>
                    <a:gd name="T4" fmla="*/ 40 w 40"/>
                    <a:gd name="T5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113">
                      <a:moveTo>
                        <a:pt x="30" y="0"/>
                      </a:moveTo>
                      <a:cubicBezTo>
                        <a:pt x="15" y="23"/>
                        <a:pt x="0" y="47"/>
                        <a:pt x="2" y="66"/>
                      </a:cubicBezTo>
                      <a:cubicBezTo>
                        <a:pt x="4" y="85"/>
                        <a:pt x="34" y="105"/>
                        <a:pt x="40" y="113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8981" name="Group 69"/>
                <p:cNvGrpSpPr>
                  <a:grpSpLocks/>
                </p:cNvGrpSpPr>
                <p:nvPr/>
              </p:nvGrpSpPr>
              <p:grpSpPr bwMode="auto">
                <a:xfrm>
                  <a:off x="1643" y="2701"/>
                  <a:ext cx="2153" cy="396"/>
                  <a:chOff x="1661" y="3258"/>
                  <a:chExt cx="2153" cy="396"/>
                </a:xfrm>
              </p:grpSpPr>
              <p:grpSp>
                <p:nvGrpSpPr>
                  <p:cNvPr id="38982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661" y="3258"/>
                    <a:ext cx="2153" cy="396"/>
                    <a:chOff x="1709" y="2871"/>
                    <a:chExt cx="2153" cy="396"/>
                  </a:xfrm>
                </p:grpSpPr>
                <p:sp>
                  <p:nvSpPr>
                    <p:cNvPr id="38983" name="Line 7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09" y="3031"/>
                      <a:ext cx="227" cy="2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0800" algn="ctr" rotWithShape="0">
                              <a:schemeClr val="bg2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8984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8" y="2871"/>
                      <a:ext cx="1689" cy="396"/>
                      <a:chOff x="1908" y="2871"/>
                      <a:chExt cx="1689" cy="396"/>
                    </a:xfrm>
                  </p:grpSpPr>
                  <p:sp>
                    <p:nvSpPr>
                      <p:cNvPr id="38985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8" y="2871"/>
                        <a:ext cx="1689" cy="20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08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/>
                        <a:r>
                          <a:rPr lang="en-US" altLang="en-US" sz="1600">
                            <a:latin typeface="Arial" panose="020B0604020202020204" pitchFamily="34" charset="0"/>
                          </a:rPr>
                          <a:t> </a:t>
                        </a:r>
                        <a:r>
                          <a:rPr lang="en-US" altLang="en-US" sz="1600" b="1">
                            <a:latin typeface="Arial" panose="020B0604020202020204" pitchFamily="34" charset="0"/>
                          </a:rPr>
                          <a:t> 5       13     17     24     30</a:t>
                        </a:r>
                        <a:endParaRPr lang="en-US" altLang="en-US" sz="16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986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64" y="2871"/>
                        <a:ext cx="265" cy="20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08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8987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1" y="2872"/>
                        <a:ext cx="321" cy="208"/>
                        <a:chOff x="1907" y="2861"/>
                        <a:chExt cx="321" cy="208"/>
                      </a:xfrm>
                    </p:grpSpPr>
                    <p:sp>
                      <p:nvSpPr>
                        <p:cNvPr id="38988" name="Rectangle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07" y="2861"/>
                          <a:ext cx="56" cy="20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08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989" name="Rectangl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3" y="2861"/>
                          <a:ext cx="265" cy="207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08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8990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871"/>
                        <a:ext cx="321" cy="208"/>
                        <a:chOff x="1907" y="2861"/>
                        <a:chExt cx="321" cy="208"/>
                      </a:xfrm>
                    </p:grpSpPr>
                    <p:sp>
                      <p:nvSpPr>
                        <p:cNvPr id="38991" name="Rectangle 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07" y="2861"/>
                          <a:ext cx="56" cy="20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08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992" name="Rectangle 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3" y="2861"/>
                          <a:ext cx="265" cy="207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08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8993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11" y="2873"/>
                        <a:ext cx="321" cy="208"/>
                        <a:chOff x="1907" y="2861"/>
                        <a:chExt cx="321" cy="208"/>
                      </a:xfrm>
                    </p:grpSpPr>
                    <p:sp>
                      <p:nvSpPr>
                        <p:cNvPr id="38994" name="Rectangle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07" y="2861"/>
                          <a:ext cx="56" cy="20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08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995" name="Rectangle 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3" y="2861"/>
                          <a:ext cx="265" cy="207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08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8996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172" y="3012"/>
                        <a:ext cx="85" cy="25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 type="arrow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08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8997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7" y="3031"/>
                      <a:ext cx="0" cy="2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0800" algn="ctr" rotWithShape="0">
                              <a:schemeClr val="bg2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98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8" y="3031"/>
                      <a:ext cx="38" cy="21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0800" algn="ctr" rotWithShape="0">
                              <a:schemeClr val="bg2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99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9" y="3031"/>
                      <a:ext cx="94" cy="21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0800" algn="ctr" rotWithShape="0">
                              <a:schemeClr val="bg2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00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3031"/>
                      <a:ext cx="302" cy="20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0800" algn="ctr" rotWithShape="0">
                              <a:schemeClr val="bg2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9001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8" y="3267"/>
                    <a:ext cx="9" cy="20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298765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22425-60A2-4FEE-9848-EEF689CAA256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989888" y="1970088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3011488" y="5397500"/>
            <a:ext cx="404812" cy="401638"/>
          </a:xfrm>
          <a:custGeom>
            <a:avLst/>
            <a:gdLst>
              <a:gd name="T0" fmla="*/ 0 w 255"/>
              <a:gd name="T1" fmla="*/ 252 h 253"/>
              <a:gd name="T2" fmla="*/ 0 w 255"/>
              <a:gd name="T3" fmla="*/ 0 h 253"/>
              <a:gd name="T4" fmla="*/ 254 w 255"/>
              <a:gd name="T5" fmla="*/ 0 h 253"/>
              <a:gd name="T6" fmla="*/ 254 w 255"/>
              <a:gd name="T7" fmla="*/ 252 h 253"/>
              <a:gd name="T8" fmla="*/ 0 w 255"/>
              <a:gd name="T9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53">
                <a:moveTo>
                  <a:pt x="0" y="252"/>
                </a:moveTo>
                <a:lnTo>
                  <a:pt x="0" y="0"/>
                </a:lnTo>
                <a:lnTo>
                  <a:pt x="254" y="0"/>
                </a:lnTo>
                <a:lnTo>
                  <a:pt x="254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3092450" y="5397500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52 h 253"/>
              <a:gd name="T4" fmla="*/ 0 w 1"/>
              <a:gd name="T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3414713" y="5397500"/>
            <a:ext cx="401637" cy="401638"/>
          </a:xfrm>
          <a:custGeom>
            <a:avLst/>
            <a:gdLst>
              <a:gd name="T0" fmla="*/ 0 w 253"/>
              <a:gd name="T1" fmla="*/ 252 h 253"/>
              <a:gd name="T2" fmla="*/ 0 w 253"/>
              <a:gd name="T3" fmla="*/ 0 h 253"/>
              <a:gd name="T4" fmla="*/ 252 w 253"/>
              <a:gd name="T5" fmla="*/ 0 h 253"/>
              <a:gd name="T6" fmla="*/ 252 w 253"/>
              <a:gd name="T7" fmla="*/ 252 h 253"/>
              <a:gd name="T8" fmla="*/ 0 w 253"/>
              <a:gd name="T9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253">
                <a:moveTo>
                  <a:pt x="0" y="252"/>
                </a:moveTo>
                <a:lnTo>
                  <a:pt x="0" y="0"/>
                </a:lnTo>
                <a:lnTo>
                  <a:pt x="252" y="0"/>
                </a:lnTo>
                <a:lnTo>
                  <a:pt x="252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>
            <a:off x="3494088" y="5397500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52 h 253"/>
              <a:gd name="T4" fmla="*/ 0 w 1"/>
              <a:gd name="T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3814763" y="5397500"/>
            <a:ext cx="403225" cy="401638"/>
          </a:xfrm>
          <a:custGeom>
            <a:avLst/>
            <a:gdLst>
              <a:gd name="T0" fmla="*/ 0 w 254"/>
              <a:gd name="T1" fmla="*/ 252 h 253"/>
              <a:gd name="T2" fmla="*/ 0 w 254"/>
              <a:gd name="T3" fmla="*/ 0 h 253"/>
              <a:gd name="T4" fmla="*/ 253 w 254"/>
              <a:gd name="T5" fmla="*/ 0 h 253"/>
              <a:gd name="T6" fmla="*/ 253 w 254"/>
              <a:gd name="T7" fmla="*/ 252 h 253"/>
              <a:gd name="T8" fmla="*/ 0 w 254"/>
              <a:gd name="T9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3895725" y="5397500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52 h 253"/>
              <a:gd name="T4" fmla="*/ 0 w 1"/>
              <a:gd name="T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4297363" y="5397500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52 h 253"/>
              <a:gd name="T4" fmla="*/ 0 w 1"/>
              <a:gd name="T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5021263" y="5397500"/>
            <a:ext cx="403225" cy="401638"/>
          </a:xfrm>
          <a:custGeom>
            <a:avLst/>
            <a:gdLst>
              <a:gd name="T0" fmla="*/ 0 w 254"/>
              <a:gd name="T1" fmla="*/ 252 h 253"/>
              <a:gd name="T2" fmla="*/ 0 w 254"/>
              <a:gd name="T3" fmla="*/ 0 h 253"/>
              <a:gd name="T4" fmla="*/ 253 w 254"/>
              <a:gd name="T5" fmla="*/ 0 h 253"/>
              <a:gd name="T6" fmla="*/ 253 w 254"/>
              <a:gd name="T7" fmla="*/ 252 h 253"/>
              <a:gd name="T8" fmla="*/ 0 w 254"/>
              <a:gd name="T9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5102225" y="5397500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52 h 253"/>
              <a:gd name="T4" fmla="*/ 0 w 1"/>
              <a:gd name="T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>
            <a:off x="5422900" y="5397500"/>
            <a:ext cx="404813" cy="401638"/>
          </a:xfrm>
          <a:custGeom>
            <a:avLst/>
            <a:gdLst>
              <a:gd name="T0" fmla="*/ 0 w 255"/>
              <a:gd name="T1" fmla="*/ 252 h 253"/>
              <a:gd name="T2" fmla="*/ 0 w 255"/>
              <a:gd name="T3" fmla="*/ 0 h 253"/>
              <a:gd name="T4" fmla="*/ 254 w 255"/>
              <a:gd name="T5" fmla="*/ 0 h 253"/>
              <a:gd name="T6" fmla="*/ 254 w 255"/>
              <a:gd name="T7" fmla="*/ 252 h 253"/>
              <a:gd name="T8" fmla="*/ 0 w 255"/>
              <a:gd name="T9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53">
                <a:moveTo>
                  <a:pt x="0" y="252"/>
                </a:moveTo>
                <a:lnTo>
                  <a:pt x="0" y="0"/>
                </a:lnTo>
                <a:lnTo>
                  <a:pt x="254" y="0"/>
                </a:lnTo>
                <a:lnTo>
                  <a:pt x="254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5503863" y="5397500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52 h 253"/>
              <a:gd name="T4" fmla="*/ 0 w 1"/>
              <a:gd name="T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Freeform 16"/>
          <p:cNvSpPr>
            <a:spLocks/>
          </p:cNvSpPr>
          <p:nvPr/>
        </p:nvSpPr>
        <p:spPr bwMode="auto">
          <a:xfrm>
            <a:off x="5826125" y="5397500"/>
            <a:ext cx="403225" cy="401638"/>
          </a:xfrm>
          <a:custGeom>
            <a:avLst/>
            <a:gdLst>
              <a:gd name="T0" fmla="*/ 0 w 254"/>
              <a:gd name="T1" fmla="*/ 252 h 253"/>
              <a:gd name="T2" fmla="*/ 0 w 254"/>
              <a:gd name="T3" fmla="*/ 0 h 253"/>
              <a:gd name="T4" fmla="*/ 253 w 254"/>
              <a:gd name="T5" fmla="*/ 0 h 253"/>
              <a:gd name="T6" fmla="*/ 253 w 254"/>
              <a:gd name="T7" fmla="*/ 252 h 253"/>
              <a:gd name="T8" fmla="*/ 0 w 254"/>
              <a:gd name="T9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5905500" y="5397500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52 h 253"/>
              <a:gd name="T4" fmla="*/ 0 w 1"/>
              <a:gd name="T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Freeform 18"/>
          <p:cNvSpPr>
            <a:spLocks/>
          </p:cNvSpPr>
          <p:nvPr/>
        </p:nvSpPr>
        <p:spPr bwMode="auto">
          <a:xfrm>
            <a:off x="3814763" y="5273675"/>
            <a:ext cx="55562" cy="104775"/>
          </a:xfrm>
          <a:custGeom>
            <a:avLst/>
            <a:gdLst>
              <a:gd name="T0" fmla="*/ 34 w 35"/>
              <a:gd name="T1" fmla="*/ 9 h 66"/>
              <a:gd name="T2" fmla="*/ 0 w 35"/>
              <a:gd name="T3" fmla="*/ 65 h 66"/>
              <a:gd name="T4" fmla="*/ 3 w 35"/>
              <a:gd name="T5" fmla="*/ 0 h 66"/>
              <a:gd name="T6" fmla="*/ 34 w 35"/>
              <a:gd name="T7" fmla="*/ 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66">
                <a:moveTo>
                  <a:pt x="34" y="9"/>
                </a:moveTo>
                <a:lnTo>
                  <a:pt x="0" y="65"/>
                </a:lnTo>
                <a:lnTo>
                  <a:pt x="3" y="0"/>
                </a:lnTo>
                <a:lnTo>
                  <a:pt x="34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5272088" y="4497388"/>
            <a:ext cx="1587" cy="401637"/>
          </a:xfrm>
          <a:custGeom>
            <a:avLst/>
            <a:gdLst>
              <a:gd name="T0" fmla="*/ 0 w 1"/>
              <a:gd name="T1" fmla="*/ 0 h 253"/>
              <a:gd name="T2" fmla="*/ 0 w 1"/>
              <a:gd name="T3" fmla="*/ 252 h 253"/>
              <a:gd name="T4" fmla="*/ 0 w 1"/>
              <a:gd name="T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5756275" y="4478338"/>
            <a:ext cx="147638" cy="17462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5722938" y="4495800"/>
            <a:ext cx="33337" cy="47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5667375" y="4506913"/>
            <a:ext cx="30163" cy="1587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>
            <a:off x="5665788" y="4522788"/>
            <a:ext cx="1587" cy="206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665788" y="4543425"/>
            <a:ext cx="28575" cy="2540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5694363" y="4568825"/>
            <a:ext cx="25400" cy="2698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5710238" y="4595813"/>
            <a:ext cx="9525" cy="2222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 flipH="1">
            <a:off x="5667375" y="4618038"/>
            <a:ext cx="42863" cy="206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H="1">
            <a:off x="5634038" y="4638675"/>
            <a:ext cx="33337" cy="793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H="1">
            <a:off x="5591175" y="4646613"/>
            <a:ext cx="42863" cy="63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flipH="1">
            <a:off x="5403850" y="4652963"/>
            <a:ext cx="187325" cy="2857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1" name="Freeform 31"/>
          <p:cNvSpPr>
            <a:spLocks/>
          </p:cNvSpPr>
          <p:nvPr/>
        </p:nvSpPr>
        <p:spPr bwMode="auto">
          <a:xfrm>
            <a:off x="5403850" y="4646613"/>
            <a:ext cx="95250" cy="46037"/>
          </a:xfrm>
          <a:custGeom>
            <a:avLst/>
            <a:gdLst>
              <a:gd name="T0" fmla="*/ 59 w 60"/>
              <a:gd name="T1" fmla="*/ 28 h 29"/>
              <a:gd name="T2" fmla="*/ 0 w 60"/>
              <a:gd name="T3" fmla="*/ 22 h 29"/>
              <a:gd name="T4" fmla="*/ 55 w 6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29">
                <a:moveTo>
                  <a:pt x="59" y="28"/>
                </a:moveTo>
                <a:lnTo>
                  <a:pt x="0" y="22"/>
                </a:lnTo>
                <a:lnTo>
                  <a:pt x="55" y="0"/>
                </a:lnTo>
              </a:path>
            </a:pathLst>
          </a:custGeom>
          <a:noFill/>
          <a:ln w="12700" cap="rnd" cmpd="sng">
            <a:solidFill>
              <a:srgbClr val="FF82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5892800" y="4429125"/>
            <a:ext cx="3168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FF8200"/>
                </a:solidFill>
                <a:latin typeface="Arial" panose="020B0604020202020204" pitchFamily="34" charset="0"/>
              </a:rPr>
              <a:t>(Note that 17 is pushed up and only</a:t>
            </a: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7832725" y="4429125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94" name="Group 34"/>
          <p:cNvGrpSpPr>
            <a:grpSpLocks/>
          </p:cNvGrpSpPr>
          <p:nvPr/>
        </p:nvGrpSpPr>
        <p:grpSpPr bwMode="auto">
          <a:xfrm>
            <a:off x="2833688" y="4240213"/>
            <a:ext cx="6221412" cy="1763712"/>
            <a:chOff x="1785" y="2671"/>
            <a:chExt cx="3919" cy="1111"/>
          </a:xfrm>
        </p:grpSpPr>
        <p:grpSp>
          <p:nvGrpSpPr>
            <p:cNvPr id="40995" name="Group 35"/>
            <p:cNvGrpSpPr>
              <a:grpSpLocks/>
            </p:cNvGrpSpPr>
            <p:nvPr/>
          </p:nvGrpSpPr>
          <p:grpSpPr bwMode="auto">
            <a:xfrm>
              <a:off x="3479" y="2671"/>
              <a:ext cx="2225" cy="517"/>
              <a:chOff x="3479" y="2671"/>
              <a:chExt cx="2225" cy="517"/>
            </a:xfrm>
          </p:grpSpPr>
          <p:sp>
            <p:nvSpPr>
              <p:cNvPr id="40996" name="Line 36"/>
              <p:cNvSpPr>
                <a:spLocks noChangeShapeType="1"/>
              </p:cNvSpPr>
              <p:nvPr/>
            </p:nvSpPr>
            <p:spPr bwMode="auto">
              <a:xfrm flipH="1">
                <a:off x="3589" y="2835"/>
                <a:ext cx="16" cy="4"/>
              </a:xfrm>
              <a:prstGeom prst="line">
                <a:avLst/>
              </a:prstGeom>
              <a:noFill/>
              <a:ln w="12700">
                <a:solidFill>
                  <a:srgbClr val="FF82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997" name="Group 37"/>
              <p:cNvGrpSpPr>
                <a:grpSpLocks/>
              </p:cNvGrpSpPr>
              <p:nvPr/>
            </p:nvGrpSpPr>
            <p:grpSpPr bwMode="auto">
              <a:xfrm>
                <a:off x="3479" y="2671"/>
                <a:ext cx="2225" cy="517"/>
                <a:chOff x="3479" y="2671"/>
                <a:chExt cx="2225" cy="517"/>
              </a:xfrm>
            </p:grpSpPr>
            <p:sp>
              <p:nvSpPr>
                <p:cNvPr id="40998" name="Rectangle 38"/>
                <p:cNvSpPr>
                  <a:spLocks noChangeArrowheads="1"/>
                </p:cNvSpPr>
                <p:nvPr/>
              </p:nvSpPr>
              <p:spPr bwMode="auto">
                <a:xfrm>
                  <a:off x="3479" y="2899"/>
                  <a:ext cx="2012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altLang="en-US" sz="1400" b="1">
                      <a:solidFill>
                        <a:srgbClr val="FF8200"/>
                      </a:solidFill>
                      <a:latin typeface="Arial" panose="020B0604020202020204" pitchFamily="34" charset="0"/>
                    </a:rPr>
                    <a:t>appears once in the index. Contrast</a:t>
                  </a:r>
                </a:p>
              </p:txBody>
            </p:sp>
            <p:sp>
              <p:nvSpPr>
                <p:cNvPr id="40999" name="Rectangle 39"/>
                <p:cNvSpPr>
                  <a:spLocks noChangeArrowheads="1"/>
                </p:cNvSpPr>
                <p:nvPr/>
              </p:nvSpPr>
              <p:spPr bwMode="auto">
                <a:xfrm>
                  <a:off x="3712" y="2671"/>
                  <a:ext cx="1992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altLang="en-US" sz="1400" b="1">
                      <a:solidFill>
                        <a:srgbClr val="FF8200"/>
                      </a:solidFill>
                      <a:latin typeface="Arial" panose="020B0604020202020204" pitchFamily="34" charset="0"/>
                    </a:rPr>
                    <a:t>Entry to be inserted in parent node.</a:t>
                  </a:r>
                </a:p>
              </p:txBody>
            </p:sp>
            <p:sp>
              <p:nvSpPr>
                <p:cNvPr id="41000" name="Rectangle 40"/>
                <p:cNvSpPr>
                  <a:spLocks noChangeArrowheads="1"/>
                </p:cNvSpPr>
                <p:nvPr/>
              </p:nvSpPr>
              <p:spPr bwMode="auto">
                <a:xfrm>
                  <a:off x="3712" y="2998"/>
                  <a:ext cx="1210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altLang="en-US" sz="1400" b="1">
                      <a:solidFill>
                        <a:srgbClr val="FF8200"/>
                      </a:solidFill>
                      <a:latin typeface="Arial" panose="020B0604020202020204" pitchFamily="34" charset="0"/>
                    </a:rPr>
                    <a:t>this with a leaf split.)</a:t>
                  </a:r>
                </a:p>
              </p:txBody>
            </p:sp>
            <p:sp>
              <p:nvSpPr>
                <p:cNvPr id="41001" name="Rectangle 41"/>
                <p:cNvSpPr>
                  <a:spLocks noChangeArrowheads="1"/>
                </p:cNvSpPr>
                <p:nvPr/>
              </p:nvSpPr>
              <p:spPr bwMode="auto">
                <a:xfrm>
                  <a:off x="4410" y="2790"/>
                  <a:ext cx="68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02" name="Group 42"/>
            <p:cNvGrpSpPr>
              <a:grpSpLocks/>
            </p:cNvGrpSpPr>
            <p:nvPr/>
          </p:nvGrpSpPr>
          <p:grpSpPr bwMode="auto">
            <a:xfrm>
              <a:off x="1785" y="2702"/>
              <a:ext cx="2451" cy="1080"/>
              <a:chOff x="1776" y="2712"/>
              <a:chExt cx="2451" cy="1080"/>
            </a:xfrm>
          </p:grpSpPr>
          <p:sp>
            <p:nvSpPr>
              <p:cNvPr id="41003" name="Freeform 43"/>
              <p:cNvSpPr>
                <a:spLocks/>
              </p:cNvSpPr>
              <p:nvPr/>
            </p:nvSpPr>
            <p:spPr bwMode="auto">
              <a:xfrm>
                <a:off x="2656" y="3400"/>
                <a:ext cx="254" cy="253"/>
              </a:xfrm>
              <a:custGeom>
                <a:avLst/>
                <a:gdLst>
                  <a:gd name="T0" fmla="*/ 0 w 254"/>
                  <a:gd name="T1" fmla="*/ 252 h 253"/>
                  <a:gd name="T2" fmla="*/ 0 w 254"/>
                  <a:gd name="T3" fmla="*/ 0 h 253"/>
                  <a:gd name="T4" fmla="*/ 253 w 254"/>
                  <a:gd name="T5" fmla="*/ 0 h 253"/>
                  <a:gd name="T6" fmla="*/ 253 w 254"/>
                  <a:gd name="T7" fmla="*/ 252 h 253"/>
                  <a:gd name="T8" fmla="*/ 0 w 254"/>
                  <a:gd name="T9" fmla="*/ 25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53">
                    <a:moveTo>
                      <a:pt x="0" y="252"/>
                    </a:moveTo>
                    <a:lnTo>
                      <a:pt x="0" y="0"/>
                    </a:lnTo>
                    <a:lnTo>
                      <a:pt x="253" y="0"/>
                    </a:lnTo>
                    <a:lnTo>
                      <a:pt x="253" y="252"/>
                    </a:lnTo>
                    <a:lnTo>
                      <a:pt x="0" y="25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4" name="Freeform 44"/>
              <p:cNvSpPr>
                <a:spLocks/>
              </p:cNvSpPr>
              <p:nvPr/>
            </p:nvSpPr>
            <p:spPr bwMode="auto">
              <a:xfrm>
                <a:off x="2910" y="3400"/>
                <a:ext cx="51" cy="253"/>
              </a:xfrm>
              <a:custGeom>
                <a:avLst/>
                <a:gdLst>
                  <a:gd name="T0" fmla="*/ 0 w 51"/>
                  <a:gd name="T1" fmla="*/ 252 h 253"/>
                  <a:gd name="T2" fmla="*/ 0 w 51"/>
                  <a:gd name="T3" fmla="*/ 0 h 253"/>
                  <a:gd name="T4" fmla="*/ 50 w 51"/>
                  <a:gd name="T5" fmla="*/ 0 h 253"/>
                  <a:gd name="T6" fmla="*/ 50 w 51"/>
                  <a:gd name="T7" fmla="*/ 252 h 253"/>
                  <a:gd name="T8" fmla="*/ 0 w 51"/>
                  <a:gd name="T9" fmla="*/ 25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53">
                    <a:moveTo>
                      <a:pt x="0" y="252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50" y="252"/>
                    </a:lnTo>
                    <a:lnTo>
                      <a:pt x="0" y="25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5" name="Freeform 45"/>
              <p:cNvSpPr>
                <a:spLocks/>
              </p:cNvSpPr>
              <p:nvPr/>
            </p:nvSpPr>
            <p:spPr bwMode="auto">
              <a:xfrm>
                <a:off x="3923" y="3400"/>
                <a:ext cx="254" cy="253"/>
              </a:xfrm>
              <a:custGeom>
                <a:avLst/>
                <a:gdLst>
                  <a:gd name="T0" fmla="*/ 0 w 254"/>
                  <a:gd name="T1" fmla="*/ 252 h 253"/>
                  <a:gd name="T2" fmla="*/ 0 w 254"/>
                  <a:gd name="T3" fmla="*/ 0 h 253"/>
                  <a:gd name="T4" fmla="*/ 253 w 254"/>
                  <a:gd name="T5" fmla="*/ 0 h 253"/>
                  <a:gd name="T6" fmla="*/ 253 w 254"/>
                  <a:gd name="T7" fmla="*/ 252 h 253"/>
                  <a:gd name="T8" fmla="*/ 0 w 254"/>
                  <a:gd name="T9" fmla="*/ 25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53">
                    <a:moveTo>
                      <a:pt x="0" y="252"/>
                    </a:moveTo>
                    <a:lnTo>
                      <a:pt x="0" y="0"/>
                    </a:lnTo>
                    <a:lnTo>
                      <a:pt x="253" y="0"/>
                    </a:lnTo>
                    <a:lnTo>
                      <a:pt x="253" y="252"/>
                    </a:lnTo>
                    <a:lnTo>
                      <a:pt x="0" y="25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6" name="Freeform 46"/>
              <p:cNvSpPr>
                <a:spLocks/>
              </p:cNvSpPr>
              <p:nvPr/>
            </p:nvSpPr>
            <p:spPr bwMode="auto">
              <a:xfrm>
                <a:off x="3973" y="3400"/>
                <a:ext cx="1" cy="253"/>
              </a:xfrm>
              <a:custGeom>
                <a:avLst/>
                <a:gdLst>
                  <a:gd name="T0" fmla="*/ 0 w 1"/>
                  <a:gd name="T1" fmla="*/ 0 h 253"/>
                  <a:gd name="T2" fmla="*/ 0 w 1"/>
                  <a:gd name="T3" fmla="*/ 252 h 253"/>
                  <a:gd name="T4" fmla="*/ 0 w 1"/>
                  <a:gd name="T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53">
                    <a:moveTo>
                      <a:pt x="0" y="0"/>
                    </a:moveTo>
                    <a:lnTo>
                      <a:pt x="0" y="25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7" name="Freeform 47"/>
              <p:cNvSpPr>
                <a:spLocks/>
              </p:cNvSpPr>
              <p:nvPr/>
            </p:nvSpPr>
            <p:spPr bwMode="auto">
              <a:xfrm>
                <a:off x="4176" y="3400"/>
                <a:ext cx="51" cy="253"/>
              </a:xfrm>
              <a:custGeom>
                <a:avLst/>
                <a:gdLst>
                  <a:gd name="T0" fmla="*/ 0 w 51"/>
                  <a:gd name="T1" fmla="*/ 252 h 253"/>
                  <a:gd name="T2" fmla="*/ 0 w 51"/>
                  <a:gd name="T3" fmla="*/ 0 h 253"/>
                  <a:gd name="T4" fmla="*/ 50 w 51"/>
                  <a:gd name="T5" fmla="*/ 0 h 253"/>
                  <a:gd name="T6" fmla="*/ 50 w 51"/>
                  <a:gd name="T7" fmla="*/ 252 h 253"/>
                  <a:gd name="T8" fmla="*/ 0 w 51"/>
                  <a:gd name="T9" fmla="*/ 25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53">
                    <a:moveTo>
                      <a:pt x="0" y="252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50" y="252"/>
                    </a:lnTo>
                    <a:lnTo>
                      <a:pt x="0" y="25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8" name="Freeform 48"/>
              <p:cNvSpPr>
                <a:spLocks/>
              </p:cNvSpPr>
              <p:nvPr/>
            </p:nvSpPr>
            <p:spPr bwMode="auto">
              <a:xfrm>
                <a:off x="2403" y="2712"/>
                <a:ext cx="198" cy="676"/>
              </a:xfrm>
              <a:custGeom>
                <a:avLst/>
                <a:gdLst>
                  <a:gd name="T0" fmla="*/ 197 w 198"/>
                  <a:gd name="T1" fmla="*/ 0 h 676"/>
                  <a:gd name="T2" fmla="*/ 0 w 198"/>
                  <a:gd name="T3" fmla="*/ 675 h 676"/>
                  <a:gd name="T4" fmla="*/ 197 w 198"/>
                  <a:gd name="T5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" h="676">
                    <a:moveTo>
                      <a:pt x="197" y="0"/>
                    </a:moveTo>
                    <a:lnTo>
                      <a:pt x="0" y="675"/>
                    </a:lnTo>
                    <a:lnTo>
                      <a:pt x="197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9" name="Freeform 49"/>
              <p:cNvSpPr>
                <a:spLocks/>
              </p:cNvSpPr>
              <p:nvPr/>
            </p:nvSpPr>
            <p:spPr bwMode="auto">
              <a:xfrm>
                <a:off x="3068" y="2833"/>
                <a:ext cx="305" cy="253"/>
              </a:xfrm>
              <a:custGeom>
                <a:avLst/>
                <a:gdLst>
                  <a:gd name="T0" fmla="*/ 0 w 305"/>
                  <a:gd name="T1" fmla="*/ 252 h 253"/>
                  <a:gd name="T2" fmla="*/ 0 w 305"/>
                  <a:gd name="T3" fmla="*/ 0 h 253"/>
                  <a:gd name="T4" fmla="*/ 304 w 305"/>
                  <a:gd name="T5" fmla="*/ 0 h 253"/>
                  <a:gd name="T6" fmla="*/ 304 w 305"/>
                  <a:gd name="T7" fmla="*/ 252 h 253"/>
                  <a:gd name="T8" fmla="*/ 0 w 305"/>
                  <a:gd name="T9" fmla="*/ 25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253">
                    <a:moveTo>
                      <a:pt x="0" y="252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252"/>
                    </a:lnTo>
                    <a:lnTo>
                      <a:pt x="0" y="25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0" name="Rectangle 50"/>
              <p:cNvSpPr>
                <a:spLocks noChangeArrowheads="1"/>
              </p:cNvSpPr>
              <p:nvPr/>
            </p:nvSpPr>
            <p:spPr bwMode="auto">
              <a:xfrm>
                <a:off x="1954" y="3411"/>
                <a:ext cx="172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1011" name="Rectangle 51"/>
              <p:cNvSpPr>
                <a:spLocks noChangeArrowheads="1"/>
              </p:cNvSpPr>
              <p:nvPr/>
            </p:nvSpPr>
            <p:spPr bwMode="auto">
              <a:xfrm>
                <a:off x="3213" y="3411"/>
                <a:ext cx="23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41012" name="Rectangle 52"/>
              <p:cNvSpPr>
                <a:spLocks noChangeArrowheads="1"/>
              </p:cNvSpPr>
              <p:nvPr/>
            </p:nvSpPr>
            <p:spPr bwMode="auto">
              <a:xfrm>
                <a:off x="3467" y="3411"/>
                <a:ext cx="23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41013" name="Rectangle 53"/>
              <p:cNvSpPr>
                <a:spLocks noChangeArrowheads="1"/>
              </p:cNvSpPr>
              <p:nvPr/>
            </p:nvSpPr>
            <p:spPr bwMode="auto">
              <a:xfrm>
                <a:off x="3100" y="2836"/>
                <a:ext cx="23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41014" name="Rectangle 54"/>
              <p:cNvSpPr>
                <a:spLocks noChangeArrowheads="1"/>
              </p:cNvSpPr>
              <p:nvPr/>
            </p:nvSpPr>
            <p:spPr bwMode="auto">
              <a:xfrm>
                <a:off x="2207" y="3411"/>
                <a:ext cx="23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41015" name="Arc 55"/>
              <p:cNvSpPr>
                <a:spLocks/>
              </p:cNvSpPr>
              <p:nvPr/>
            </p:nvSpPr>
            <p:spPr bwMode="auto">
              <a:xfrm>
                <a:off x="3360" y="3027"/>
                <a:ext cx="192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6" name="Line 56"/>
              <p:cNvSpPr>
                <a:spLocks noChangeShapeType="1"/>
              </p:cNvSpPr>
              <p:nvPr/>
            </p:nvSpPr>
            <p:spPr bwMode="auto">
              <a:xfrm>
                <a:off x="2160" y="3600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17" name="Line 57"/>
              <p:cNvSpPr>
                <a:spLocks noChangeShapeType="1"/>
              </p:cNvSpPr>
              <p:nvPr/>
            </p:nvSpPr>
            <p:spPr bwMode="auto">
              <a:xfrm>
                <a:off x="2448" y="3648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18" name="Line 58"/>
              <p:cNvSpPr>
                <a:spLocks noChangeShapeType="1"/>
              </p:cNvSpPr>
              <p:nvPr/>
            </p:nvSpPr>
            <p:spPr bwMode="auto">
              <a:xfrm>
                <a:off x="3168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19" name="Line 59"/>
              <p:cNvSpPr>
                <a:spLocks noChangeShapeType="1"/>
              </p:cNvSpPr>
              <p:nvPr/>
            </p:nvSpPr>
            <p:spPr bwMode="auto">
              <a:xfrm>
                <a:off x="3456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20" name="Line 60"/>
              <p:cNvSpPr>
                <a:spLocks noChangeShapeType="1"/>
              </p:cNvSpPr>
              <p:nvPr/>
            </p:nvSpPr>
            <p:spPr bwMode="auto">
              <a:xfrm>
                <a:off x="3696" y="3600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21" name="Line 61"/>
              <p:cNvSpPr>
                <a:spLocks noChangeShapeType="1"/>
              </p:cNvSpPr>
              <p:nvPr/>
            </p:nvSpPr>
            <p:spPr bwMode="auto">
              <a:xfrm flipH="1">
                <a:off x="1776" y="3600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1022" name="Text Box 62"/>
          <p:cNvSpPr txBox="1">
            <a:spLocks noChangeArrowheads="1"/>
          </p:cNvSpPr>
          <p:nvPr/>
        </p:nvSpPr>
        <p:spPr bwMode="auto">
          <a:xfrm>
            <a:off x="457200" y="555625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/>
              <a:t>Insertion into B+ tree (cont.)</a:t>
            </a:r>
          </a:p>
        </p:txBody>
      </p:sp>
      <p:grpSp>
        <p:nvGrpSpPr>
          <p:cNvPr id="41023" name="Group 63"/>
          <p:cNvGrpSpPr>
            <a:grpSpLocks/>
          </p:cNvGrpSpPr>
          <p:nvPr/>
        </p:nvGrpSpPr>
        <p:grpSpPr bwMode="auto">
          <a:xfrm>
            <a:off x="3627438" y="1766888"/>
            <a:ext cx="3417887" cy="628650"/>
            <a:chOff x="1661" y="3258"/>
            <a:chExt cx="2153" cy="396"/>
          </a:xfrm>
        </p:grpSpPr>
        <p:grpSp>
          <p:nvGrpSpPr>
            <p:cNvPr id="41024" name="Group 64"/>
            <p:cNvGrpSpPr>
              <a:grpSpLocks/>
            </p:cNvGrpSpPr>
            <p:nvPr/>
          </p:nvGrpSpPr>
          <p:grpSpPr bwMode="auto">
            <a:xfrm>
              <a:off x="1661" y="3258"/>
              <a:ext cx="2153" cy="396"/>
              <a:chOff x="1709" y="2871"/>
              <a:chExt cx="2153" cy="396"/>
            </a:xfrm>
          </p:grpSpPr>
          <p:sp>
            <p:nvSpPr>
              <p:cNvPr id="41025" name="Line 65"/>
              <p:cNvSpPr>
                <a:spLocks noChangeShapeType="1"/>
              </p:cNvSpPr>
              <p:nvPr/>
            </p:nvSpPr>
            <p:spPr bwMode="auto">
              <a:xfrm flipH="1">
                <a:off x="1709" y="3031"/>
                <a:ext cx="227" cy="2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26" name="Group 66"/>
              <p:cNvGrpSpPr>
                <a:grpSpLocks/>
              </p:cNvGrpSpPr>
              <p:nvPr/>
            </p:nvGrpSpPr>
            <p:grpSpPr bwMode="auto">
              <a:xfrm>
                <a:off x="1908" y="2871"/>
                <a:ext cx="1689" cy="396"/>
                <a:chOff x="1908" y="2871"/>
                <a:chExt cx="1689" cy="396"/>
              </a:xfrm>
            </p:grpSpPr>
            <p:sp>
              <p:nvSpPr>
                <p:cNvPr id="41027" name="Rectangle 67"/>
                <p:cNvSpPr>
                  <a:spLocks noChangeArrowheads="1"/>
                </p:cNvSpPr>
                <p:nvPr/>
              </p:nvSpPr>
              <p:spPr bwMode="auto">
                <a:xfrm>
                  <a:off x="1908" y="2871"/>
                  <a:ext cx="1689" cy="2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r>
                    <a:rPr lang="en-US" altLang="en-US" sz="160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>
                      <a:latin typeface="Arial" panose="020B0604020202020204" pitchFamily="34" charset="0"/>
                    </a:rPr>
                    <a:t> 5       13     17     24     30</a:t>
                  </a:r>
                  <a:endParaRPr lang="en-US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028" name="Rectangle 68"/>
                <p:cNvSpPr>
                  <a:spLocks noChangeArrowheads="1"/>
                </p:cNvSpPr>
                <p:nvPr/>
              </p:nvSpPr>
              <p:spPr bwMode="auto">
                <a:xfrm>
                  <a:off x="1964" y="2871"/>
                  <a:ext cx="265" cy="20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029" name="Group 69"/>
                <p:cNvGrpSpPr>
                  <a:grpSpLocks/>
                </p:cNvGrpSpPr>
                <p:nvPr/>
              </p:nvGrpSpPr>
              <p:grpSpPr bwMode="auto">
                <a:xfrm>
                  <a:off x="2561" y="2872"/>
                  <a:ext cx="321" cy="208"/>
                  <a:chOff x="1907" y="2861"/>
                  <a:chExt cx="321" cy="208"/>
                </a:xfrm>
              </p:grpSpPr>
              <p:sp>
                <p:nvSpPr>
                  <p:cNvPr id="4103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907" y="2861"/>
                    <a:ext cx="56" cy="20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963" y="2861"/>
                    <a:ext cx="265" cy="207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32" name="Group 72"/>
                <p:cNvGrpSpPr>
                  <a:grpSpLocks/>
                </p:cNvGrpSpPr>
                <p:nvPr/>
              </p:nvGrpSpPr>
              <p:grpSpPr bwMode="auto">
                <a:xfrm>
                  <a:off x="2880" y="2871"/>
                  <a:ext cx="321" cy="208"/>
                  <a:chOff x="1907" y="2861"/>
                  <a:chExt cx="321" cy="208"/>
                </a:xfrm>
              </p:grpSpPr>
              <p:sp>
                <p:nvSpPr>
                  <p:cNvPr id="4103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907" y="2861"/>
                    <a:ext cx="56" cy="20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963" y="2861"/>
                    <a:ext cx="265" cy="207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35" name="Group 75"/>
                <p:cNvGrpSpPr>
                  <a:grpSpLocks/>
                </p:cNvGrpSpPr>
                <p:nvPr/>
              </p:nvGrpSpPr>
              <p:grpSpPr bwMode="auto">
                <a:xfrm>
                  <a:off x="3211" y="2873"/>
                  <a:ext cx="321" cy="208"/>
                  <a:chOff x="1907" y="2861"/>
                  <a:chExt cx="321" cy="208"/>
                </a:xfrm>
              </p:grpSpPr>
              <p:sp>
                <p:nvSpPr>
                  <p:cNvPr id="41036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907" y="2861"/>
                    <a:ext cx="56" cy="20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7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963" y="2861"/>
                    <a:ext cx="265" cy="207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08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172" y="3012"/>
                  <a:ext cx="85" cy="25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1039" name="Line 79"/>
              <p:cNvSpPr>
                <a:spLocks noChangeShapeType="1"/>
              </p:cNvSpPr>
              <p:nvPr/>
            </p:nvSpPr>
            <p:spPr bwMode="auto">
              <a:xfrm>
                <a:off x="2587" y="3031"/>
                <a:ext cx="0" cy="2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40" name="Line 80"/>
              <p:cNvSpPr>
                <a:spLocks noChangeShapeType="1"/>
              </p:cNvSpPr>
              <p:nvPr/>
            </p:nvSpPr>
            <p:spPr bwMode="auto">
              <a:xfrm>
                <a:off x="2908" y="3031"/>
                <a:ext cx="38" cy="2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41" name="Line 81"/>
              <p:cNvSpPr>
                <a:spLocks noChangeShapeType="1"/>
              </p:cNvSpPr>
              <p:nvPr/>
            </p:nvSpPr>
            <p:spPr bwMode="auto">
              <a:xfrm>
                <a:off x="3239" y="3031"/>
                <a:ext cx="94" cy="2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42" name="Line 82"/>
              <p:cNvSpPr>
                <a:spLocks noChangeShapeType="1"/>
              </p:cNvSpPr>
              <p:nvPr/>
            </p:nvSpPr>
            <p:spPr bwMode="auto">
              <a:xfrm>
                <a:off x="3560" y="3031"/>
                <a:ext cx="302" cy="2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043" name="Line 83"/>
            <p:cNvSpPr>
              <a:spLocks noChangeShapeType="1"/>
            </p:cNvSpPr>
            <p:nvPr/>
          </p:nvSpPr>
          <p:spPr bwMode="auto">
            <a:xfrm flipH="1">
              <a:off x="2238" y="3267"/>
              <a:ext cx="9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044" name="Rectangle 84"/>
          <p:cNvSpPr>
            <a:spLocks noChangeArrowheads="1"/>
          </p:cNvSpPr>
          <p:nvPr/>
        </p:nvSpPr>
        <p:spPr bwMode="auto">
          <a:xfrm>
            <a:off x="411956" y="1546081"/>
            <a:ext cx="2230438" cy="433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23838" indent="-22383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Understand difference between </a:t>
            </a:r>
            <a:r>
              <a:rPr lang="en-US" altLang="en-US" sz="2000" dirty="0">
                <a:solidFill>
                  <a:srgbClr val="FF0000"/>
                </a:solidFill>
              </a:rPr>
              <a:t>copy-up</a:t>
            </a:r>
            <a:r>
              <a:rPr lang="en-US" altLang="en-US" sz="2000" dirty="0"/>
              <a:t> and </a:t>
            </a:r>
            <a:r>
              <a:rPr lang="en-US" altLang="en-US" sz="2000" smtClean="0">
                <a:solidFill>
                  <a:srgbClr val="FF0000"/>
                </a:solidFill>
              </a:rPr>
              <a:t>push-up </a:t>
            </a:r>
            <a:r>
              <a:rPr lang="en-US" altLang="en-US" sz="2000" smtClean="0"/>
              <a:t>(similar </a:t>
            </a:r>
            <a:r>
              <a:rPr lang="en-US" altLang="en-US" sz="2000" dirty="0" smtClean="0"/>
              <a:t>to </a:t>
            </a:r>
            <a:r>
              <a:rPr lang="en-US" altLang="en-US" sz="2000" smtClean="0"/>
              <a:t>B-tree promote)</a:t>
            </a:r>
            <a:endParaRPr lang="en-US" altLang="en-US" sz="2000" dirty="0"/>
          </a:p>
          <a:p>
            <a:endParaRPr lang="en-US" altLang="en-US" sz="2000" dirty="0">
              <a:solidFill>
                <a:srgbClr val="FF0000"/>
              </a:solidFill>
            </a:endParaRPr>
          </a:p>
          <a:p>
            <a:r>
              <a:rPr lang="en-US" altLang="en-US" sz="2000" dirty="0"/>
              <a:t>Observe how minimum occupancy is guaranteed in both leaf and index </a:t>
            </a:r>
            <a:r>
              <a:rPr lang="en-US" altLang="en-US" sz="2000" dirty="0" err="1"/>
              <a:t>pg</a:t>
            </a:r>
            <a:r>
              <a:rPr lang="en-US" altLang="en-US" sz="2000" dirty="0"/>
              <a:t> splits.</a:t>
            </a:r>
          </a:p>
          <a:p>
            <a:endParaRPr lang="en-US" altLang="en-US" sz="2000" dirty="0"/>
          </a:p>
        </p:txBody>
      </p:sp>
      <p:sp>
        <p:nvSpPr>
          <p:cNvPr id="41045" name="Text Box 85"/>
          <p:cNvSpPr txBox="1">
            <a:spLocks noChangeArrowheads="1"/>
          </p:cNvSpPr>
          <p:nvPr/>
        </p:nvSpPr>
        <p:spPr bwMode="auto">
          <a:xfrm>
            <a:off x="2874963" y="2798763"/>
            <a:ext cx="54197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We split this node, redistribute entries evenly, and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push up</a:t>
            </a:r>
            <a:r>
              <a:rPr lang="en-US" altLang="en-US" sz="2000" dirty="0">
                <a:latin typeface="Arial" panose="020B0604020202020204" pitchFamily="34" charset="0"/>
              </a:rPr>
              <a:t> middle key.</a:t>
            </a:r>
            <a:r>
              <a:rPr lang="en-US" alt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</a:t>
            </a:r>
          </a:p>
        </p:txBody>
      </p:sp>
    </p:spTree>
    <p:extLst>
      <p:ext uri="{BB962C8B-B14F-4D97-AF65-F5344CB8AC3E}">
        <p14:creationId xmlns:p14="http://schemas.microsoft.com/office/powerpoint/2010/main" val="42503499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4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142-1AC8-4C1B-A66C-7DB76B45780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altLang="en-US" sz="3600"/>
              <a:t>Example B+ Tree After Inserting 8*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20700" y="4938713"/>
            <a:ext cx="69008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 typeface="Monotype Sorts" charset="0"/>
              <a:buNone/>
            </a:pPr>
            <a:r>
              <a:rPr lang="en-US" altLang="en-US"/>
              <a:t>Notice that root was split, leading to increase in height.</a:t>
            </a:r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293688" y="3711575"/>
            <a:ext cx="327025" cy="325438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619125" y="3711575"/>
            <a:ext cx="325438" cy="325438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942975" y="3711575"/>
            <a:ext cx="327025" cy="325438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1268413" y="3711575"/>
            <a:ext cx="325437" cy="325438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04800" y="369093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2*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30238" y="369093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3*</a:t>
            </a:r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>
            <a:off x="3462338" y="209391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Freeform 14"/>
          <p:cNvSpPr>
            <a:spLocks/>
          </p:cNvSpPr>
          <p:nvPr/>
        </p:nvSpPr>
        <p:spPr bwMode="auto">
          <a:xfrm>
            <a:off x="3541713" y="209391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3948113" y="20939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4029075" y="209391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4435475" y="20939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4516438" y="209391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4922838" y="20939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5003800" y="209391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Freeform 21"/>
          <p:cNvSpPr>
            <a:spLocks/>
          </p:cNvSpPr>
          <p:nvPr/>
        </p:nvSpPr>
        <p:spPr bwMode="auto">
          <a:xfrm>
            <a:off x="5410200" y="2093913"/>
            <a:ext cx="82550" cy="404812"/>
          </a:xfrm>
          <a:custGeom>
            <a:avLst/>
            <a:gdLst>
              <a:gd name="T0" fmla="*/ 0 w 52"/>
              <a:gd name="T1" fmla="*/ 254 h 255"/>
              <a:gd name="T2" fmla="*/ 0 w 52"/>
              <a:gd name="T3" fmla="*/ 0 h 255"/>
              <a:gd name="T4" fmla="*/ 51 w 52"/>
              <a:gd name="T5" fmla="*/ 0 h 255"/>
              <a:gd name="T6" fmla="*/ 51 w 52"/>
              <a:gd name="T7" fmla="*/ 254 h 255"/>
              <a:gd name="T8" fmla="*/ 0 w 52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3074988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Freeform 23"/>
          <p:cNvSpPr>
            <a:spLocks/>
          </p:cNvSpPr>
          <p:nvPr/>
        </p:nvSpPr>
        <p:spPr bwMode="auto">
          <a:xfrm>
            <a:off x="3400425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Freeform 24"/>
          <p:cNvSpPr>
            <a:spLocks/>
          </p:cNvSpPr>
          <p:nvPr/>
        </p:nvSpPr>
        <p:spPr bwMode="auto">
          <a:xfrm>
            <a:off x="3725863" y="37195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>
            <a:off x="4049713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Freeform 26"/>
          <p:cNvSpPr>
            <a:spLocks/>
          </p:cNvSpPr>
          <p:nvPr/>
        </p:nvSpPr>
        <p:spPr bwMode="auto">
          <a:xfrm>
            <a:off x="4486275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Freeform 27"/>
          <p:cNvSpPr>
            <a:spLocks/>
          </p:cNvSpPr>
          <p:nvPr/>
        </p:nvSpPr>
        <p:spPr bwMode="auto">
          <a:xfrm>
            <a:off x="4811713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Freeform 28"/>
          <p:cNvSpPr>
            <a:spLocks/>
          </p:cNvSpPr>
          <p:nvPr/>
        </p:nvSpPr>
        <p:spPr bwMode="auto">
          <a:xfrm>
            <a:off x="5137150" y="3719513"/>
            <a:ext cx="323850" cy="325437"/>
          </a:xfrm>
          <a:custGeom>
            <a:avLst/>
            <a:gdLst>
              <a:gd name="T0" fmla="*/ 0 w 204"/>
              <a:gd name="T1" fmla="*/ 204 h 205"/>
              <a:gd name="T2" fmla="*/ 0 w 204"/>
              <a:gd name="T3" fmla="*/ 0 h 205"/>
              <a:gd name="T4" fmla="*/ 203 w 204"/>
              <a:gd name="T5" fmla="*/ 0 h 205"/>
              <a:gd name="T6" fmla="*/ 203 w 204"/>
              <a:gd name="T7" fmla="*/ 204 h 205"/>
              <a:gd name="T8" fmla="*/ 0 w 204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05">
                <a:moveTo>
                  <a:pt x="0" y="204"/>
                </a:moveTo>
                <a:lnTo>
                  <a:pt x="0" y="0"/>
                </a:lnTo>
                <a:lnTo>
                  <a:pt x="203" y="0"/>
                </a:lnTo>
                <a:lnTo>
                  <a:pt x="203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5459413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Freeform 30"/>
          <p:cNvSpPr>
            <a:spLocks/>
          </p:cNvSpPr>
          <p:nvPr/>
        </p:nvSpPr>
        <p:spPr bwMode="auto">
          <a:xfrm>
            <a:off x="5897563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Freeform 31"/>
          <p:cNvSpPr>
            <a:spLocks/>
          </p:cNvSpPr>
          <p:nvPr/>
        </p:nvSpPr>
        <p:spPr bwMode="auto">
          <a:xfrm>
            <a:off x="6223000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6546850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Freeform 33"/>
          <p:cNvSpPr>
            <a:spLocks/>
          </p:cNvSpPr>
          <p:nvPr/>
        </p:nvSpPr>
        <p:spPr bwMode="auto">
          <a:xfrm>
            <a:off x="6870700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Freeform 34"/>
          <p:cNvSpPr>
            <a:spLocks/>
          </p:cNvSpPr>
          <p:nvPr/>
        </p:nvSpPr>
        <p:spPr bwMode="auto">
          <a:xfrm>
            <a:off x="7297738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Freeform 35"/>
          <p:cNvSpPr>
            <a:spLocks/>
          </p:cNvSpPr>
          <p:nvPr/>
        </p:nvSpPr>
        <p:spPr bwMode="auto">
          <a:xfrm>
            <a:off x="7623175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Freeform 36"/>
          <p:cNvSpPr>
            <a:spLocks/>
          </p:cNvSpPr>
          <p:nvPr/>
        </p:nvSpPr>
        <p:spPr bwMode="auto">
          <a:xfrm>
            <a:off x="7947025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Freeform 37"/>
          <p:cNvSpPr>
            <a:spLocks/>
          </p:cNvSpPr>
          <p:nvPr/>
        </p:nvSpPr>
        <p:spPr bwMode="auto">
          <a:xfrm>
            <a:off x="8270875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Freeform 38"/>
          <p:cNvSpPr>
            <a:spLocks/>
          </p:cNvSpPr>
          <p:nvPr/>
        </p:nvSpPr>
        <p:spPr bwMode="auto">
          <a:xfrm>
            <a:off x="1341438" y="286226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1422400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Freeform 40"/>
          <p:cNvSpPr>
            <a:spLocks/>
          </p:cNvSpPr>
          <p:nvPr/>
        </p:nvSpPr>
        <p:spPr bwMode="auto">
          <a:xfrm>
            <a:off x="1827213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1908175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2314575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1" name="Freeform 43"/>
          <p:cNvSpPr>
            <a:spLocks/>
          </p:cNvSpPr>
          <p:nvPr/>
        </p:nvSpPr>
        <p:spPr bwMode="auto">
          <a:xfrm>
            <a:off x="2395538" y="286226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2" name="Freeform 44"/>
          <p:cNvSpPr>
            <a:spLocks/>
          </p:cNvSpPr>
          <p:nvPr/>
        </p:nvSpPr>
        <p:spPr bwMode="auto">
          <a:xfrm>
            <a:off x="2801938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3" name="Freeform 45"/>
          <p:cNvSpPr>
            <a:spLocks/>
          </p:cNvSpPr>
          <p:nvPr/>
        </p:nvSpPr>
        <p:spPr bwMode="auto">
          <a:xfrm>
            <a:off x="2882900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4" name="Freeform 46"/>
          <p:cNvSpPr>
            <a:spLocks/>
          </p:cNvSpPr>
          <p:nvPr/>
        </p:nvSpPr>
        <p:spPr bwMode="auto">
          <a:xfrm>
            <a:off x="3289300" y="2862263"/>
            <a:ext cx="82550" cy="404812"/>
          </a:xfrm>
          <a:custGeom>
            <a:avLst/>
            <a:gdLst>
              <a:gd name="T0" fmla="*/ 0 w 52"/>
              <a:gd name="T1" fmla="*/ 254 h 255"/>
              <a:gd name="T2" fmla="*/ 0 w 52"/>
              <a:gd name="T3" fmla="*/ 0 h 255"/>
              <a:gd name="T4" fmla="*/ 51 w 52"/>
              <a:gd name="T5" fmla="*/ 0 h 255"/>
              <a:gd name="T6" fmla="*/ 51 w 52"/>
              <a:gd name="T7" fmla="*/ 254 h 255"/>
              <a:gd name="T8" fmla="*/ 0 w 52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Freeform 47"/>
          <p:cNvSpPr>
            <a:spLocks/>
          </p:cNvSpPr>
          <p:nvPr/>
        </p:nvSpPr>
        <p:spPr bwMode="auto">
          <a:xfrm>
            <a:off x="5551488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Freeform 48"/>
          <p:cNvSpPr>
            <a:spLocks/>
          </p:cNvSpPr>
          <p:nvPr/>
        </p:nvSpPr>
        <p:spPr bwMode="auto">
          <a:xfrm>
            <a:off x="5632450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Freeform 49"/>
          <p:cNvSpPr>
            <a:spLocks/>
          </p:cNvSpPr>
          <p:nvPr/>
        </p:nvSpPr>
        <p:spPr bwMode="auto">
          <a:xfrm>
            <a:off x="6038850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Freeform 50"/>
          <p:cNvSpPr>
            <a:spLocks/>
          </p:cNvSpPr>
          <p:nvPr/>
        </p:nvSpPr>
        <p:spPr bwMode="auto">
          <a:xfrm>
            <a:off x="6119813" y="286226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9" name="Freeform 51"/>
          <p:cNvSpPr>
            <a:spLocks/>
          </p:cNvSpPr>
          <p:nvPr/>
        </p:nvSpPr>
        <p:spPr bwMode="auto">
          <a:xfrm>
            <a:off x="6526213" y="286226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0" name="Freeform 52"/>
          <p:cNvSpPr>
            <a:spLocks/>
          </p:cNvSpPr>
          <p:nvPr/>
        </p:nvSpPr>
        <p:spPr bwMode="auto">
          <a:xfrm>
            <a:off x="6607175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1" name="Freeform 53"/>
          <p:cNvSpPr>
            <a:spLocks/>
          </p:cNvSpPr>
          <p:nvPr/>
        </p:nvSpPr>
        <p:spPr bwMode="auto">
          <a:xfrm>
            <a:off x="7011988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2" name="Freeform 54"/>
          <p:cNvSpPr>
            <a:spLocks/>
          </p:cNvSpPr>
          <p:nvPr/>
        </p:nvSpPr>
        <p:spPr bwMode="auto">
          <a:xfrm>
            <a:off x="7096125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Freeform 55"/>
          <p:cNvSpPr>
            <a:spLocks/>
          </p:cNvSpPr>
          <p:nvPr/>
        </p:nvSpPr>
        <p:spPr bwMode="auto">
          <a:xfrm>
            <a:off x="7499350" y="2862263"/>
            <a:ext cx="84138" cy="404812"/>
          </a:xfrm>
          <a:custGeom>
            <a:avLst/>
            <a:gdLst>
              <a:gd name="T0" fmla="*/ 0 w 53"/>
              <a:gd name="T1" fmla="*/ 254 h 255"/>
              <a:gd name="T2" fmla="*/ 0 w 53"/>
              <a:gd name="T3" fmla="*/ 0 h 255"/>
              <a:gd name="T4" fmla="*/ 52 w 53"/>
              <a:gd name="T5" fmla="*/ 0 h 255"/>
              <a:gd name="T6" fmla="*/ 52 w 53"/>
              <a:gd name="T7" fmla="*/ 254 h 255"/>
              <a:gd name="T8" fmla="*/ 0 w 53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4" name="Freeform 56"/>
          <p:cNvSpPr>
            <a:spLocks/>
          </p:cNvSpPr>
          <p:nvPr/>
        </p:nvSpPr>
        <p:spPr bwMode="auto">
          <a:xfrm>
            <a:off x="925513" y="3184525"/>
            <a:ext cx="446087" cy="496888"/>
          </a:xfrm>
          <a:custGeom>
            <a:avLst/>
            <a:gdLst>
              <a:gd name="T0" fmla="*/ 280 w 281"/>
              <a:gd name="T1" fmla="*/ 0 h 313"/>
              <a:gd name="T2" fmla="*/ 0 w 281"/>
              <a:gd name="T3" fmla="*/ 312 h 313"/>
              <a:gd name="T4" fmla="*/ 280 w 281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Freeform 57"/>
          <p:cNvSpPr>
            <a:spLocks/>
          </p:cNvSpPr>
          <p:nvPr/>
        </p:nvSpPr>
        <p:spPr bwMode="auto">
          <a:xfrm>
            <a:off x="925513" y="3587750"/>
            <a:ext cx="87312" cy="93663"/>
          </a:xfrm>
          <a:custGeom>
            <a:avLst/>
            <a:gdLst>
              <a:gd name="T0" fmla="*/ 54 w 55"/>
              <a:gd name="T1" fmla="*/ 21 h 59"/>
              <a:gd name="T2" fmla="*/ 0 w 55"/>
              <a:gd name="T3" fmla="*/ 58 h 59"/>
              <a:gd name="T4" fmla="*/ 30 w 55"/>
              <a:gd name="T5" fmla="*/ 0 h 59"/>
              <a:gd name="T6" fmla="*/ 54 w 55"/>
              <a:gd name="T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Freeform 58"/>
          <p:cNvSpPr>
            <a:spLocks/>
          </p:cNvSpPr>
          <p:nvPr/>
        </p:nvSpPr>
        <p:spPr bwMode="auto">
          <a:xfrm>
            <a:off x="1857375" y="3184525"/>
            <a:ext cx="449263" cy="506413"/>
          </a:xfrm>
          <a:custGeom>
            <a:avLst/>
            <a:gdLst>
              <a:gd name="T0" fmla="*/ 0 w 283"/>
              <a:gd name="T1" fmla="*/ 0 h 319"/>
              <a:gd name="T2" fmla="*/ 282 w 283"/>
              <a:gd name="T3" fmla="*/ 318 h 319"/>
              <a:gd name="T4" fmla="*/ 0 w 283"/>
              <a:gd name="T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" h="319">
                <a:moveTo>
                  <a:pt x="0" y="0"/>
                </a:moveTo>
                <a:lnTo>
                  <a:pt x="282" y="3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7" name="Freeform 59"/>
          <p:cNvSpPr>
            <a:spLocks/>
          </p:cNvSpPr>
          <p:nvPr/>
        </p:nvSpPr>
        <p:spPr bwMode="auto">
          <a:xfrm>
            <a:off x="2217738" y="3598863"/>
            <a:ext cx="88900" cy="92075"/>
          </a:xfrm>
          <a:custGeom>
            <a:avLst/>
            <a:gdLst>
              <a:gd name="T0" fmla="*/ 24 w 56"/>
              <a:gd name="T1" fmla="*/ 0 h 58"/>
              <a:gd name="T2" fmla="*/ 55 w 56"/>
              <a:gd name="T3" fmla="*/ 57 h 58"/>
              <a:gd name="T4" fmla="*/ 0 w 56"/>
              <a:gd name="T5" fmla="*/ 21 h 58"/>
              <a:gd name="T6" fmla="*/ 24 w 56"/>
              <a:gd name="T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8">
                <a:moveTo>
                  <a:pt x="24" y="0"/>
                </a:moveTo>
                <a:lnTo>
                  <a:pt x="55" y="57"/>
                </a:lnTo>
                <a:lnTo>
                  <a:pt x="0" y="21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8" name="Freeform 60"/>
          <p:cNvSpPr>
            <a:spLocks/>
          </p:cNvSpPr>
          <p:nvPr/>
        </p:nvSpPr>
        <p:spPr bwMode="auto">
          <a:xfrm>
            <a:off x="2355850" y="3184525"/>
            <a:ext cx="1330325" cy="517525"/>
          </a:xfrm>
          <a:custGeom>
            <a:avLst/>
            <a:gdLst>
              <a:gd name="T0" fmla="*/ 0 w 838"/>
              <a:gd name="T1" fmla="*/ 0 h 326"/>
              <a:gd name="T2" fmla="*/ 837 w 838"/>
              <a:gd name="T3" fmla="*/ 325 h 326"/>
              <a:gd name="T4" fmla="*/ 0 w 838"/>
              <a:gd name="T5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8" h="326">
                <a:moveTo>
                  <a:pt x="0" y="0"/>
                </a:moveTo>
                <a:lnTo>
                  <a:pt x="837" y="32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9" name="Freeform 61"/>
          <p:cNvSpPr>
            <a:spLocks/>
          </p:cNvSpPr>
          <p:nvPr/>
        </p:nvSpPr>
        <p:spPr bwMode="auto">
          <a:xfrm>
            <a:off x="3581400" y="3640138"/>
            <a:ext cx="104775" cy="61912"/>
          </a:xfrm>
          <a:custGeom>
            <a:avLst/>
            <a:gdLst>
              <a:gd name="T0" fmla="*/ 11 w 66"/>
              <a:gd name="T1" fmla="*/ 0 h 39"/>
              <a:gd name="T2" fmla="*/ 65 w 66"/>
              <a:gd name="T3" fmla="*/ 38 h 39"/>
              <a:gd name="T4" fmla="*/ 0 w 66"/>
              <a:gd name="T5" fmla="*/ 30 h 39"/>
              <a:gd name="T6" fmla="*/ 11 w 66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39">
                <a:moveTo>
                  <a:pt x="11" y="0"/>
                </a:moveTo>
                <a:lnTo>
                  <a:pt x="65" y="38"/>
                </a:lnTo>
                <a:lnTo>
                  <a:pt x="0" y="3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0" name="Freeform 62"/>
          <p:cNvSpPr>
            <a:spLocks/>
          </p:cNvSpPr>
          <p:nvPr/>
        </p:nvSpPr>
        <p:spPr bwMode="auto">
          <a:xfrm>
            <a:off x="5137150" y="3205163"/>
            <a:ext cx="446088" cy="496887"/>
          </a:xfrm>
          <a:custGeom>
            <a:avLst/>
            <a:gdLst>
              <a:gd name="T0" fmla="*/ 280 w 281"/>
              <a:gd name="T1" fmla="*/ 0 h 313"/>
              <a:gd name="T2" fmla="*/ 0 w 281"/>
              <a:gd name="T3" fmla="*/ 312 h 313"/>
              <a:gd name="T4" fmla="*/ 280 w 281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1" name="Freeform 63"/>
          <p:cNvSpPr>
            <a:spLocks/>
          </p:cNvSpPr>
          <p:nvPr/>
        </p:nvSpPr>
        <p:spPr bwMode="auto">
          <a:xfrm>
            <a:off x="5137150" y="3608388"/>
            <a:ext cx="87313" cy="93662"/>
          </a:xfrm>
          <a:custGeom>
            <a:avLst/>
            <a:gdLst>
              <a:gd name="T0" fmla="*/ 54 w 55"/>
              <a:gd name="T1" fmla="*/ 21 h 59"/>
              <a:gd name="T2" fmla="*/ 0 w 55"/>
              <a:gd name="T3" fmla="*/ 58 h 59"/>
              <a:gd name="T4" fmla="*/ 30 w 55"/>
              <a:gd name="T5" fmla="*/ 0 h 59"/>
              <a:gd name="T6" fmla="*/ 54 w 55"/>
              <a:gd name="T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2" name="Freeform 64"/>
          <p:cNvSpPr>
            <a:spLocks/>
          </p:cNvSpPr>
          <p:nvPr/>
        </p:nvSpPr>
        <p:spPr bwMode="auto">
          <a:xfrm>
            <a:off x="6069013" y="3205163"/>
            <a:ext cx="458787" cy="476250"/>
          </a:xfrm>
          <a:custGeom>
            <a:avLst/>
            <a:gdLst>
              <a:gd name="T0" fmla="*/ 0 w 289"/>
              <a:gd name="T1" fmla="*/ 0 h 300"/>
              <a:gd name="T2" fmla="*/ 288 w 289"/>
              <a:gd name="T3" fmla="*/ 299 h 300"/>
              <a:gd name="T4" fmla="*/ 0 w 289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300">
                <a:moveTo>
                  <a:pt x="0" y="0"/>
                </a:moveTo>
                <a:lnTo>
                  <a:pt x="288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3" name="Freeform 65"/>
          <p:cNvSpPr>
            <a:spLocks/>
          </p:cNvSpPr>
          <p:nvPr/>
        </p:nvSpPr>
        <p:spPr bwMode="auto">
          <a:xfrm>
            <a:off x="6437313" y="3589338"/>
            <a:ext cx="90487" cy="92075"/>
          </a:xfrm>
          <a:custGeom>
            <a:avLst/>
            <a:gdLst>
              <a:gd name="T0" fmla="*/ 23 w 57"/>
              <a:gd name="T1" fmla="*/ 0 h 58"/>
              <a:gd name="T2" fmla="*/ 56 w 57"/>
              <a:gd name="T3" fmla="*/ 57 h 58"/>
              <a:gd name="T4" fmla="*/ 0 w 57"/>
              <a:gd name="T5" fmla="*/ 22 h 58"/>
              <a:gd name="T6" fmla="*/ 23 w 57"/>
              <a:gd name="T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8">
                <a:moveTo>
                  <a:pt x="23" y="0"/>
                </a:moveTo>
                <a:lnTo>
                  <a:pt x="56" y="57"/>
                </a:lnTo>
                <a:lnTo>
                  <a:pt x="0" y="22"/>
                </a:lnTo>
                <a:lnTo>
                  <a:pt x="2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4" name="Freeform 66"/>
          <p:cNvSpPr>
            <a:spLocks/>
          </p:cNvSpPr>
          <p:nvPr/>
        </p:nvSpPr>
        <p:spPr bwMode="auto">
          <a:xfrm>
            <a:off x="6556375" y="3214688"/>
            <a:ext cx="1362075" cy="476250"/>
          </a:xfrm>
          <a:custGeom>
            <a:avLst/>
            <a:gdLst>
              <a:gd name="T0" fmla="*/ 0 w 858"/>
              <a:gd name="T1" fmla="*/ 0 h 300"/>
              <a:gd name="T2" fmla="*/ 857 w 858"/>
              <a:gd name="T3" fmla="*/ 299 h 300"/>
              <a:gd name="T4" fmla="*/ 0 w 858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300">
                <a:moveTo>
                  <a:pt x="0" y="0"/>
                </a:moveTo>
                <a:lnTo>
                  <a:pt x="857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5" name="Freeform 67"/>
          <p:cNvSpPr>
            <a:spLocks/>
          </p:cNvSpPr>
          <p:nvPr/>
        </p:nvSpPr>
        <p:spPr bwMode="auto">
          <a:xfrm>
            <a:off x="7812088" y="3632200"/>
            <a:ext cx="106362" cy="58738"/>
          </a:xfrm>
          <a:custGeom>
            <a:avLst/>
            <a:gdLst>
              <a:gd name="T0" fmla="*/ 11 w 67"/>
              <a:gd name="T1" fmla="*/ 0 h 37"/>
              <a:gd name="T2" fmla="*/ 66 w 67"/>
              <a:gd name="T3" fmla="*/ 36 h 37"/>
              <a:gd name="T4" fmla="*/ 0 w 67"/>
              <a:gd name="T5" fmla="*/ 31 h 37"/>
              <a:gd name="T6" fmla="*/ 11 w 67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7">
                <a:moveTo>
                  <a:pt x="11" y="0"/>
                </a:moveTo>
                <a:lnTo>
                  <a:pt x="66" y="36"/>
                </a:lnTo>
                <a:lnTo>
                  <a:pt x="0" y="3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6" name="Freeform 68"/>
          <p:cNvSpPr>
            <a:spLocks/>
          </p:cNvSpPr>
          <p:nvPr/>
        </p:nvSpPr>
        <p:spPr bwMode="auto">
          <a:xfrm>
            <a:off x="2314575" y="2446338"/>
            <a:ext cx="1177925" cy="396875"/>
          </a:xfrm>
          <a:custGeom>
            <a:avLst/>
            <a:gdLst>
              <a:gd name="T0" fmla="*/ 741 w 742"/>
              <a:gd name="T1" fmla="*/ 0 h 250"/>
              <a:gd name="T2" fmla="*/ 0 w 742"/>
              <a:gd name="T3" fmla="*/ 249 h 250"/>
              <a:gd name="T4" fmla="*/ 741 w 742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7" name="Freeform 69"/>
          <p:cNvSpPr>
            <a:spLocks/>
          </p:cNvSpPr>
          <p:nvPr/>
        </p:nvSpPr>
        <p:spPr bwMode="auto">
          <a:xfrm>
            <a:off x="2314575" y="2784475"/>
            <a:ext cx="106363" cy="58738"/>
          </a:xfrm>
          <a:custGeom>
            <a:avLst/>
            <a:gdLst>
              <a:gd name="T0" fmla="*/ 66 w 67"/>
              <a:gd name="T1" fmla="*/ 31 h 37"/>
              <a:gd name="T2" fmla="*/ 0 w 67"/>
              <a:gd name="T3" fmla="*/ 36 h 37"/>
              <a:gd name="T4" fmla="*/ 56 w 67"/>
              <a:gd name="T5" fmla="*/ 0 h 37"/>
              <a:gd name="T6" fmla="*/ 66 w 67"/>
              <a:gd name="T7" fmla="*/ 3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8" name="Freeform 70"/>
          <p:cNvSpPr>
            <a:spLocks/>
          </p:cNvSpPr>
          <p:nvPr/>
        </p:nvSpPr>
        <p:spPr bwMode="auto">
          <a:xfrm>
            <a:off x="3978275" y="2455863"/>
            <a:ext cx="1992313" cy="387350"/>
          </a:xfrm>
          <a:custGeom>
            <a:avLst/>
            <a:gdLst>
              <a:gd name="T0" fmla="*/ 0 w 1255"/>
              <a:gd name="T1" fmla="*/ 0 h 244"/>
              <a:gd name="T2" fmla="*/ 1254 w 1255"/>
              <a:gd name="T3" fmla="*/ 243 h 244"/>
              <a:gd name="T4" fmla="*/ 0 w 1255"/>
              <a:gd name="T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9" name="Freeform 71"/>
          <p:cNvSpPr>
            <a:spLocks/>
          </p:cNvSpPr>
          <p:nvPr/>
        </p:nvSpPr>
        <p:spPr bwMode="auto">
          <a:xfrm>
            <a:off x="5864225" y="2797175"/>
            <a:ext cx="106363" cy="50800"/>
          </a:xfrm>
          <a:custGeom>
            <a:avLst/>
            <a:gdLst>
              <a:gd name="T0" fmla="*/ 6 w 67"/>
              <a:gd name="T1" fmla="*/ 0 h 32"/>
              <a:gd name="T2" fmla="*/ 66 w 67"/>
              <a:gd name="T3" fmla="*/ 28 h 32"/>
              <a:gd name="T4" fmla="*/ 0 w 67"/>
              <a:gd name="T5" fmla="*/ 31 h 32"/>
              <a:gd name="T6" fmla="*/ 6 w 67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0" name="Freeform 72"/>
          <p:cNvSpPr>
            <a:spLocks/>
          </p:cNvSpPr>
          <p:nvPr/>
        </p:nvSpPr>
        <p:spPr bwMode="auto">
          <a:xfrm>
            <a:off x="1676400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1" name="Freeform 73"/>
          <p:cNvSpPr>
            <a:spLocks/>
          </p:cNvSpPr>
          <p:nvPr/>
        </p:nvSpPr>
        <p:spPr bwMode="auto">
          <a:xfrm>
            <a:off x="2000250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2" name="Freeform 74"/>
          <p:cNvSpPr>
            <a:spLocks/>
          </p:cNvSpPr>
          <p:nvPr/>
        </p:nvSpPr>
        <p:spPr bwMode="auto">
          <a:xfrm>
            <a:off x="2325688" y="37195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3" name="Freeform 75"/>
          <p:cNvSpPr>
            <a:spLocks/>
          </p:cNvSpPr>
          <p:nvPr/>
        </p:nvSpPr>
        <p:spPr bwMode="auto">
          <a:xfrm>
            <a:off x="2649538" y="37195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2640013" y="1800225"/>
            <a:ext cx="5857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Root</a:t>
            </a:r>
          </a:p>
        </p:txBody>
      </p:sp>
      <p:sp>
        <p:nvSpPr>
          <p:cNvPr id="43085" name="Rectangle 77"/>
          <p:cNvSpPr>
            <a:spLocks noChangeArrowheads="1"/>
          </p:cNvSpPr>
          <p:nvPr/>
        </p:nvSpPr>
        <p:spPr bwMode="auto">
          <a:xfrm>
            <a:off x="3594100" y="212248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5664200" y="2879725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6161088" y="289083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3036888" y="3717925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14*</a:t>
            </a:r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3360738" y="3717925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15*</a:t>
            </a:r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4486275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19*</a:t>
            </a:r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4792663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20*</a:t>
            </a:r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5106988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22*</a:t>
            </a:r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5857875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24*</a:t>
            </a:r>
          </a:p>
        </p:txBody>
      </p:sp>
      <p:sp>
        <p:nvSpPr>
          <p:cNvPr id="43094" name="Rectangle 86"/>
          <p:cNvSpPr>
            <a:spLocks noChangeArrowheads="1"/>
          </p:cNvSpPr>
          <p:nvPr/>
        </p:nvSpPr>
        <p:spPr bwMode="auto">
          <a:xfrm>
            <a:off x="6192838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27*</a:t>
            </a:r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6496050" y="37084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29*</a:t>
            </a:r>
          </a:p>
        </p:txBody>
      </p:sp>
      <p:sp>
        <p:nvSpPr>
          <p:cNvPr id="43096" name="Rectangle 88"/>
          <p:cNvSpPr>
            <a:spLocks noChangeArrowheads="1"/>
          </p:cNvSpPr>
          <p:nvPr/>
        </p:nvSpPr>
        <p:spPr bwMode="auto">
          <a:xfrm>
            <a:off x="7267575" y="37084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33*</a:t>
            </a:r>
          </a:p>
        </p:txBody>
      </p:sp>
      <p:sp>
        <p:nvSpPr>
          <p:cNvPr id="43097" name="Rectangle 89"/>
          <p:cNvSpPr>
            <a:spLocks noChangeArrowheads="1"/>
          </p:cNvSpPr>
          <p:nvPr/>
        </p:nvSpPr>
        <p:spPr bwMode="auto">
          <a:xfrm>
            <a:off x="7593013" y="37084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34*</a:t>
            </a:r>
          </a:p>
        </p:txBody>
      </p:sp>
      <p:sp>
        <p:nvSpPr>
          <p:cNvPr id="43098" name="Rectangle 90"/>
          <p:cNvSpPr>
            <a:spLocks noChangeArrowheads="1"/>
          </p:cNvSpPr>
          <p:nvPr/>
        </p:nvSpPr>
        <p:spPr bwMode="auto">
          <a:xfrm>
            <a:off x="7907338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38*</a:t>
            </a:r>
          </a:p>
        </p:txBody>
      </p:sp>
      <p:sp>
        <p:nvSpPr>
          <p:cNvPr id="43099" name="Rectangle 91"/>
          <p:cNvSpPr>
            <a:spLocks noChangeArrowheads="1"/>
          </p:cNvSpPr>
          <p:nvPr/>
        </p:nvSpPr>
        <p:spPr bwMode="auto">
          <a:xfrm>
            <a:off x="8231188" y="3687763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39*</a:t>
            </a:r>
          </a:p>
        </p:txBody>
      </p:sp>
      <p:sp>
        <p:nvSpPr>
          <p:cNvPr id="43100" name="Rectangle 92"/>
          <p:cNvSpPr>
            <a:spLocks noChangeArrowheads="1"/>
          </p:cNvSpPr>
          <p:nvPr/>
        </p:nvSpPr>
        <p:spPr bwMode="auto">
          <a:xfrm>
            <a:off x="1939925" y="289083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3101" name="Rectangle 93"/>
          <p:cNvSpPr>
            <a:spLocks noChangeArrowheads="1"/>
          </p:cNvSpPr>
          <p:nvPr/>
        </p:nvSpPr>
        <p:spPr bwMode="auto">
          <a:xfrm>
            <a:off x="1473200" y="2890838"/>
            <a:ext cx="273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3102" name="Rectangle 94"/>
          <p:cNvSpPr>
            <a:spLocks noChangeArrowheads="1"/>
          </p:cNvSpPr>
          <p:nvPr/>
        </p:nvSpPr>
        <p:spPr bwMode="auto">
          <a:xfrm>
            <a:off x="2009775" y="36972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7*</a:t>
            </a:r>
          </a:p>
        </p:txBody>
      </p:sp>
      <p:sp>
        <p:nvSpPr>
          <p:cNvPr id="43103" name="Rectangle 95"/>
          <p:cNvSpPr>
            <a:spLocks noChangeArrowheads="1"/>
          </p:cNvSpPr>
          <p:nvPr/>
        </p:nvSpPr>
        <p:spPr bwMode="auto">
          <a:xfrm>
            <a:off x="1687513" y="36972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5*</a:t>
            </a:r>
          </a:p>
        </p:txBody>
      </p:sp>
      <p:sp>
        <p:nvSpPr>
          <p:cNvPr id="43104" name="Rectangle 96"/>
          <p:cNvSpPr>
            <a:spLocks noChangeArrowheads="1"/>
          </p:cNvSpPr>
          <p:nvPr/>
        </p:nvSpPr>
        <p:spPr bwMode="auto">
          <a:xfrm>
            <a:off x="2325688" y="36972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</a:rPr>
              <a:t>8*</a:t>
            </a:r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>
            <a:off x="3048000" y="16764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6" name="Arc 98"/>
          <p:cNvSpPr>
            <a:spLocks/>
          </p:cNvSpPr>
          <p:nvPr/>
        </p:nvSpPr>
        <p:spPr bwMode="auto">
          <a:xfrm rot="13440000">
            <a:off x="70104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7" name="Arc 99"/>
          <p:cNvSpPr>
            <a:spLocks/>
          </p:cNvSpPr>
          <p:nvPr/>
        </p:nvSpPr>
        <p:spPr bwMode="auto">
          <a:xfrm rot="13440000">
            <a:off x="14478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8" name="Arc 100"/>
          <p:cNvSpPr>
            <a:spLocks/>
          </p:cNvSpPr>
          <p:nvPr/>
        </p:nvSpPr>
        <p:spPr bwMode="auto">
          <a:xfrm rot="13440000">
            <a:off x="28194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9" name="Arc 101"/>
          <p:cNvSpPr>
            <a:spLocks/>
          </p:cNvSpPr>
          <p:nvPr/>
        </p:nvSpPr>
        <p:spPr bwMode="auto">
          <a:xfrm rot="13440000">
            <a:off x="42672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0" name="Arc 102"/>
          <p:cNvSpPr>
            <a:spLocks/>
          </p:cNvSpPr>
          <p:nvPr/>
        </p:nvSpPr>
        <p:spPr bwMode="auto">
          <a:xfrm rot="13440000">
            <a:off x="56388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53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BE3-8A7D-4052-BDD0-1BF520F6184D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8077200" cy="110490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3600"/>
              <a:t>Inserting a Data Entry into a B+ Tree: Summary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229600" cy="4953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800"/>
              <a:t>Find correct leaf </a:t>
            </a:r>
            <a:r>
              <a:rPr lang="en-US" altLang="en-US" sz="2800" i="1"/>
              <a:t>L.</a:t>
            </a: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Put data entry onto </a:t>
            </a:r>
            <a:r>
              <a:rPr lang="en-US" altLang="en-US" sz="2800" i="1"/>
              <a:t>L</a:t>
            </a:r>
            <a:r>
              <a:rPr lang="en-US" altLang="en-US" sz="2800"/>
              <a:t>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/>
              <a:t>If </a:t>
            </a:r>
            <a:r>
              <a:rPr lang="en-US" altLang="en-US" sz="2400" i="1"/>
              <a:t>L </a:t>
            </a:r>
            <a:r>
              <a:rPr lang="en-US" altLang="en-US" sz="2400"/>
              <a:t>has enough space, </a:t>
            </a:r>
            <a:r>
              <a:rPr lang="en-US" altLang="en-US" sz="2400" i="1"/>
              <a:t>done</a:t>
            </a:r>
            <a:r>
              <a:rPr lang="en-US" altLang="en-US" sz="2400"/>
              <a:t>!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/>
              <a:t>Else, must </a:t>
            </a:r>
            <a:r>
              <a:rPr lang="en-US" altLang="en-US" sz="2400" i="1" u="sng">
                <a:solidFill>
                  <a:schemeClr val="accent2"/>
                </a:solidFill>
              </a:rPr>
              <a:t>split</a:t>
            </a:r>
            <a:r>
              <a:rPr lang="en-US" altLang="en-US" sz="2400">
                <a:solidFill>
                  <a:schemeClr val="accent2"/>
                </a:solidFill>
              </a:rPr>
              <a:t>  </a:t>
            </a:r>
            <a:r>
              <a:rPr lang="en-US" altLang="en-US" sz="2400" i="1"/>
              <a:t>L (into L and a new node L2)</a:t>
            </a:r>
            <a:endParaRPr lang="en-US" altLang="en-US" sz="2400"/>
          </a:p>
          <a:p>
            <a:pPr lvl="2">
              <a:lnSpc>
                <a:spcPct val="90000"/>
              </a:lnSpc>
            </a:pPr>
            <a:r>
              <a:rPr lang="en-US" altLang="en-US" sz="2000"/>
              <a:t>Redistribute entries evenly, put middle key in L2</a:t>
            </a:r>
          </a:p>
          <a:p>
            <a:pPr lvl="2">
              <a:lnSpc>
                <a:spcPct val="90000"/>
              </a:lnSpc>
            </a:pPr>
            <a:r>
              <a:rPr lang="en-US" altLang="en-US" sz="2000" b="1" u="sng">
                <a:solidFill>
                  <a:schemeClr val="accent2"/>
                </a:solidFill>
              </a:rPr>
              <a:t>copy up</a:t>
            </a:r>
            <a:r>
              <a:rPr lang="en-US" altLang="en-US" sz="2000" b="1">
                <a:solidFill>
                  <a:schemeClr val="accent2"/>
                </a:solidFill>
              </a:rPr>
              <a:t> </a:t>
            </a:r>
            <a:r>
              <a:rPr lang="en-US" altLang="en-US" sz="2000"/>
              <a:t>middle key.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Insert index entry pointing to </a:t>
            </a:r>
            <a:r>
              <a:rPr lang="en-US" altLang="en-US" sz="2000" i="1"/>
              <a:t>L2 </a:t>
            </a:r>
            <a:r>
              <a:rPr lang="en-US" altLang="en-US" sz="2000"/>
              <a:t>into parent of </a:t>
            </a:r>
            <a:r>
              <a:rPr lang="en-US" altLang="en-US" sz="2000" i="1"/>
              <a:t>L</a:t>
            </a:r>
            <a:r>
              <a:rPr lang="en-US" altLang="en-US" sz="20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can happen recursively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>
                <a:solidFill>
                  <a:schemeClr val="accent2"/>
                </a:solidFill>
              </a:rPr>
              <a:t>To split index node</a:t>
            </a:r>
            <a:r>
              <a:rPr lang="en-US" altLang="en-US" sz="2400"/>
              <a:t>, redistribute entries evenly, but </a:t>
            </a:r>
            <a:r>
              <a:rPr lang="en-US" altLang="en-US" sz="2400" b="1" u="sng">
                <a:solidFill>
                  <a:schemeClr val="accent2"/>
                </a:solidFill>
              </a:rPr>
              <a:t>push up</a:t>
            </a:r>
            <a:r>
              <a:rPr lang="en-US" altLang="en-US" sz="2400" b="1">
                <a:solidFill>
                  <a:schemeClr val="accent2"/>
                </a:solidFill>
              </a:rPr>
              <a:t> </a:t>
            </a:r>
            <a:r>
              <a:rPr lang="en-US" altLang="en-US" sz="2400"/>
              <a:t>middle key.  (Contrast with leaf splits.)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Splits “grow” tree; root split increases height.  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/>
              <a:t>Tree growth: gets </a:t>
            </a:r>
            <a:r>
              <a:rPr lang="en-US" altLang="en-US" sz="2400" i="1" u="sng">
                <a:solidFill>
                  <a:schemeClr val="accent2"/>
                </a:solidFill>
              </a:rPr>
              <a:t>wider</a:t>
            </a:r>
            <a:r>
              <a:rPr lang="en-US" altLang="en-US" sz="2400"/>
              <a:t> or </a:t>
            </a:r>
            <a:r>
              <a:rPr lang="en-US" altLang="en-US" sz="2400" i="1" u="sng">
                <a:solidFill>
                  <a:schemeClr val="accent2"/>
                </a:solidFill>
              </a:rPr>
              <a:t>one level taller at top.</a:t>
            </a:r>
          </a:p>
        </p:txBody>
      </p:sp>
    </p:spTree>
    <p:extLst>
      <p:ext uri="{BB962C8B-B14F-4D97-AF65-F5344CB8AC3E}">
        <p14:creationId xmlns:p14="http://schemas.microsoft.com/office/powerpoint/2010/main" val="36102425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6CE-C726-4FBC-AF77-ADF4668C1E49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altLang="en-US"/>
              <a:t>Delete 19* and 20*</a:t>
            </a:r>
          </a:p>
        </p:txBody>
      </p:sp>
      <p:sp>
        <p:nvSpPr>
          <p:cNvPr id="49157" name="Freeform 5"/>
          <p:cNvSpPr>
            <a:spLocks/>
          </p:cNvSpPr>
          <p:nvPr/>
        </p:nvSpPr>
        <p:spPr bwMode="auto">
          <a:xfrm>
            <a:off x="293688" y="3711575"/>
            <a:ext cx="327025" cy="325438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619125" y="3711575"/>
            <a:ext cx="325438" cy="325438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942975" y="3711575"/>
            <a:ext cx="327025" cy="325438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>
            <a:off x="1268413" y="3711575"/>
            <a:ext cx="325437" cy="325438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04800" y="369093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2*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30238" y="369093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3*</a:t>
            </a:r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3462338" y="209391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64" name="Freeform 12"/>
          <p:cNvSpPr>
            <a:spLocks/>
          </p:cNvSpPr>
          <p:nvPr/>
        </p:nvSpPr>
        <p:spPr bwMode="auto">
          <a:xfrm>
            <a:off x="3541713" y="209391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65" name="Freeform 13"/>
          <p:cNvSpPr>
            <a:spLocks/>
          </p:cNvSpPr>
          <p:nvPr/>
        </p:nvSpPr>
        <p:spPr bwMode="auto">
          <a:xfrm>
            <a:off x="3948113" y="20939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4029075" y="209391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67" name="Freeform 15"/>
          <p:cNvSpPr>
            <a:spLocks/>
          </p:cNvSpPr>
          <p:nvPr/>
        </p:nvSpPr>
        <p:spPr bwMode="auto">
          <a:xfrm>
            <a:off x="4435475" y="20939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4516438" y="209391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4922838" y="20939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>
            <a:off x="5003800" y="209391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5410200" y="2093913"/>
            <a:ext cx="82550" cy="404812"/>
          </a:xfrm>
          <a:custGeom>
            <a:avLst/>
            <a:gdLst>
              <a:gd name="T0" fmla="*/ 0 w 52"/>
              <a:gd name="T1" fmla="*/ 254 h 255"/>
              <a:gd name="T2" fmla="*/ 0 w 52"/>
              <a:gd name="T3" fmla="*/ 0 h 255"/>
              <a:gd name="T4" fmla="*/ 51 w 52"/>
              <a:gd name="T5" fmla="*/ 0 h 255"/>
              <a:gd name="T6" fmla="*/ 51 w 52"/>
              <a:gd name="T7" fmla="*/ 254 h 255"/>
              <a:gd name="T8" fmla="*/ 0 w 52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>
            <a:off x="3074988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3" name="Freeform 21"/>
          <p:cNvSpPr>
            <a:spLocks/>
          </p:cNvSpPr>
          <p:nvPr/>
        </p:nvSpPr>
        <p:spPr bwMode="auto">
          <a:xfrm>
            <a:off x="3400425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3725863" y="37195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5" name="Freeform 23"/>
          <p:cNvSpPr>
            <a:spLocks/>
          </p:cNvSpPr>
          <p:nvPr/>
        </p:nvSpPr>
        <p:spPr bwMode="auto">
          <a:xfrm>
            <a:off x="4049713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6" name="Freeform 24"/>
          <p:cNvSpPr>
            <a:spLocks/>
          </p:cNvSpPr>
          <p:nvPr/>
        </p:nvSpPr>
        <p:spPr bwMode="auto">
          <a:xfrm>
            <a:off x="4486275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7" name="Freeform 25"/>
          <p:cNvSpPr>
            <a:spLocks/>
          </p:cNvSpPr>
          <p:nvPr/>
        </p:nvSpPr>
        <p:spPr bwMode="auto">
          <a:xfrm>
            <a:off x="4811713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8" name="Freeform 26"/>
          <p:cNvSpPr>
            <a:spLocks/>
          </p:cNvSpPr>
          <p:nvPr/>
        </p:nvSpPr>
        <p:spPr bwMode="auto">
          <a:xfrm>
            <a:off x="5137150" y="3719513"/>
            <a:ext cx="323850" cy="325437"/>
          </a:xfrm>
          <a:custGeom>
            <a:avLst/>
            <a:gdLst>
              <a:gd name="T0" fmla="*/ 0 w 204"/>
              <a:gd name="T1" fmla="*/ 204 h 205"/>
              <a:gd name="T2" fmla="*/ 0 w 204"/>
              <a:gd name="T3" fmla="*/ 0 h 205"/>
              <a:gd name="T4" fmla="*/ 203 w 204"/>
              <a:gd name="T5" fmla="*/ 0 h 205"/>
              <a:gd name="T6" fmla="*/ 203 w 204"/>
              <a:gd name="T7" fmla="*/ 204 h 205"/>
              <a:gd name="T8" fmla="*/ 0 w 204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05">
                <a:moveTo>
                  <a:pt x="0" y="204"/>
                </a:moveTo>
                <a:lnTo>
                  <a:pt x="0" y="0"/>
                </a:lnTo>
                <a:lnTo>
                  <a:pt x="203" y="0"/>
                </a:lnTo>
                <a:lnTo>
                  <a:pt x="203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79" name="Freeform 27"/>
          <p:cNvSpPr>
            <a:spLocks/>
          </p:cNvSpPr>
          <p:nvPr/>
        </p:nvSpPr>
        <p:spPr bwMode="auto">
          <a:xfrm>
            <a:off x="5459413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0" name="Freeform 28"/>
          <p:cNvSpPr>
            <a:spLocks/>
          </p:cNvSpPr>
          <p:nvPr/>
        </p:nvSpPr>
        <p:spPr bwMode="auto">
          <a:xfrm>
            <a:off x="5897563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1" name="Freeform 29"/>
          <p:cNvSpPr>
            <a:spLocks/>
          </p:cNvSpPr>
          <p:nvPr/>
        </p:nvSpPr>
        <p:spPr bwMode="auto">
          <a:xfrm>
            <a:off x="6223000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2" name="Freeform 30"/>
          <p:cNvSpPr>
            <a:spLocks/>
          </p:cNvSpPr>
          <p:nvPr/>
        </p:nvSpPr>
        <p:spPr bwMode="auto">
          <a:xfrm>
            <a:off x="6546850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3" name="Freeform 31"/>
          <p:cNvSpPr>
            <a:spLocks/>
          </p:cNvSpPr>
          <p:nvPr/>
        </p:nvSpPr>
        <p:spPr bwMode="auto">
          <a:xfrm>
            <a:off x="6870700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4" name="Freeform 32"/>
          <p:cNvSpPr>
            <a:spLocks/>
          </p:cNvSpPr>
          <p:nvPr/>
        </p:nvSpPr>
        <p:spPr bwMode="auto">
          <a:xfrm>
            <a:off x="7297738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5" name="Freeform 33"/>
          <p:cNvSpPr>
            <a:spLocks/>
          </p:cNvSpPr>
          <p:nvPr/>
        </p:nvSpPr>
        <p:spPr bwMode="auto">
          <a:xfrm>
            <a:off x="7623175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6" name="Freeform 34"/>
          <p:cNvSpPr>
            <a:spLocks/>
          </p:cNvSpPr>
          <p:nvPr/>
        </p:nvSpPr>
        <p:spPr bwMode="auto">
          <a:xfrm>
            <a:off x="7947025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7" name="Freeform 35"/>
          <p:cNvSpPr>
            <a:spLocks/>
          </p:cNvSpPr>
          <p:nvPr/>
        </p:nvSpPr>
        <p:spPr bwMode="auto">
          <a:xfrm>
            <a:off x="8270875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8" name="Freeform 36"/>
          <p:cNvSpPr>
            <a:spLocks/>
          </p:cNvSpPr>
          <p:nvPr/>
        </p:nvSpPr>
        <p:spPr bwMode="auto">
          <a:xfrm>
            <a:off x="1341438" y="286226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89" name="Freeform 37"/>
          <p:cNvSpPr>
            <a:spLocks/>
          </p:cNvSpPr>
          <p:nvPr/>
        </p:nvSpPr>
        <p:spPr bwMode="auto">
          <a:xfrm>
            <a:off x="1422400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0" name="Freeform 38"/>
          <p:cNvSpPr>
            <a:spLocks/>
          </p:cNvSpPr>
          <p:nvPr/>
        </p:nvSpPr>
        <p:spPr bwMode="auto">
          <a:xfrm>
            <a:off x="1827213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1" name="Freeform 39"/>
          <p:cNvSpPr>
            <a:spLocks/>
          </p:cNvSpPr>
          <p:nvPr/>
        </p:nvSpPr>
        <p:spPr bwMode="auto">
          <a:xfrm>
            <a:off x="1908175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2" name="Freeform 40"/>
          <p:cNvSpPr>
            <a:spLocks/>
          </p:cNvSpPr>
          <p:nvPr/>
        </p:nvSpPr>
        <p:spPr bwMode="auto">
          <a:xfrm>
            <a:off x="2314575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3" name="Freeform 41"/>
          <p:cNvSpPr>
            <a:spLocks/>
          </p:cNvSpPr>
          <p:nvPr/>
        </p:nvSpPr>
        <p:spPr bwMode="auto">
          <a:xfrm>
            <a:off x="2395538" y="286226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4" name="Freeform 42"/>
          <p:cNvSpPr>
            <a:spLocks/>
          </p:cNvSpPr>
          <p:nvPr/>
        </p:nvSpPr>
        <p:spPr bwMode="auto">
          <a:xfrm>
            <a:off x="2801938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5" name="Freeform 43"/>
          <p:cNvSpPr>
            <a:spLocks/>
          </p:cNvSpPr>
          <p:nvPr/>
        </p:nvSpPr>
        <p:spPr bwMode="auto">
          <a:xfrm>
            <a:off x="2882900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6" name="Freeform 44"/>
          <p:cNvSpPr>
            <a:spLocks/>
          </p:cNvSpPr>
          <p:nvPr/>
        </p:nvSpPr>
        <p:spPr bwMode="auto">
          <a:xfrm>
            <a:off x="3289300" y="2862263"/>
            <a:ext cx="82550" cy="404812"/>
          </a:xfrm>
          <a:custGeom>
            <a:avLst/>
            <a:gdLst>
              <a:gd name="T0" fmla="*/ 0 w 52"/>
              <a:gd name="T1" fmla="*/ 254 h 255"/>
              <a:gd name="T2" fmla="*/ 0 w 52"/>
              <a:gd name="T3" fmla="*/ 0 h 255"/>
              <a:gd name="T4" fmla="*/ 51 w 52"/>
              <a:gd name="T5" fmla="*/ 0 h 255"/>
              <a:gd name="T6" fmla="*/ 51 w 52"/>
              <a:gd name="T7" fmla="*/ 254 h 255"/>
              <a:gd name="T8" fmla="*/ 0 w 52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7" name="Freeform 45"/>
          <p:cNvSpPr>
            <a:spLocks/>
          </p:cNvSpPr>
          <p:nvPr/>
        </p:nvSpPr>
        <p:spPr bwMode="auto">
          <a:xfrm>
            <a:off x="5551488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8" name="Freeform 46"/>
          <p:cNvSpPr>
            <a:spLocks/>
          </p:cNvSpPr>
          <p:nvPr/>
        </p:nvSpPr>
        <p:spPr bwMode="auto">
          <a:xfrm>
            <a:off x="5632450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199" name="Freeform 47"/>
          <p:cNvSpPr>
            <a:spLocks/>
          </p:cNvSpPr>
          <p:nvPr/>
        </p:nvSpPr>
        <p:spPr bwMode="auto">
          <a:xfrm>
            <a:off x="6038850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0" name="Freeform 48"/>
          <p:cNvSpPr>
            <a:spLocks/>
          </p:cNvSpPr>
          <p:nvPr/>
        </p:nvSpPr>
        <p:spPr bwMode="auto">
          <a:xfrm>
            <a:off x="6119813" y="286226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1" name="Freeform 49"/>
          <p:cNvSpPr>
            <a:spLocks/>
          </p:cNvSpPr>
          <p:nvPr/>
        </p:nvSpPr>
        <p:spPr bwMode="auto">
          <a:xfrm>
            <a:off x="6526213" y="286226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2" name="Freeform 50"/>
          <p:cNvSpPr>
            <a:spLocks/>
          </p:cNvSpPr>
          <p:nvPr/>
        </p:nvSpPr>
        <p:spPr bwMode="auto">
          <a:xfrm>
            <a:off x="6607175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3" name="Freeform 51"/>
          <p:cNvSpPr>
            <a:spLocks/>
          </p:cNvSpPr>
          <p:nvPr/>
        </p:nvSpPr>
        <p:spPr bwMode="auto">
          <a:xfrm>
            <a:off x="7011988" y="28622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4" name="Freeform 52"/>
          <p:cNvSpPr>
            <a:spLocks/>
          </p:cNvSpPr>
          <p:nvPr/>
        </p:nvSpPr>
        <p:spPr bwMode="auto">
          <a:xfrm>
            <a:off x="7096125" y="28622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5" name="Freeform 53"/>
          <p:cNvSpPr>
            <a:spLocks/>
          </p:cNvSpPr>
          <p:nvPr/>
        </p:nvSpPr>
        <p:spPr bwMode="auto">
          <a:xfrm>
            <a:off x="7499350" y="2862263"/>
            <a:ext cx="84138" cy="404812"/>
          </a:xfrm>
          <a:custGeom>
            <a:avLst/>
            <a:gdLst>
              <a:gd name="T0" fmla="*/ 0 w 53"/>
              <a:gd name="T1" fmla="*/ 254 h 255"/>
              <a:gd name="T2" fmla="*/ 0 w 53"/>
              <a:gd name="T3" fmla="*/ 0 h 255"/>
              <a:gd name="T4" fmla="*/ 52 w 53"/>
              <a:gd name="T5" fmla="*/ 0 h 255"/>
              <a:gd name="T6" fmla="*/ 52 w 53"/>
              <a:gd name="T7" fmla="*/ 254 h 255"/>
              <a:gd name="T8" fmla="*/ 0 w 53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6" name="Freeform 54"/>
          <p:cNvSpPr>
            <a:spLocks/>
          </p:cNvSpPr>
          <p:nvPr/>
        </p:nvSpPr>
        <p:spPr bwMode="auto">
          <a:xfrm>
            <a:off x="925513" y="3184525"/>
            <a:ext cx="446087" cy="496888"/>
          </a:xfrm>
          <a:custGeom>
            <a:avLst/>
            <a:gdLst>
              <a:gd name="T0" fmla="*/ 280 w 281"/>
              <a:gd name="T1" fmla="*/ 0 h 313"/>
              <a:gd name="T2" fmla="*/ 0 w 281"/>
              <a:gd name="T3" fmla="*/ 312 h 313"/>
              <a:gd name="T4" fmla="*/ 280 w 281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7" name="Freeform 55"/>
          <p:cNvSpPr>
            <a:spLocks/>
          </p:cNvSpPr>
          <p:nvPr/>
        </p:nvSpPr>
        <p:spPr bwMode="auto">
          <a:xfrm>
            <a:off x="925513" y="3587750"/>
            <a:ext cx="87312" cy="93663"/>
          </a:xfrm>
          <a:custGeom>
            <a:avLst/>
            <a:gdLst>
              <a:gd name="T0" fmla="*/ 54 w 55"/>
              <a:gd name="T1" fmla="*/ 21 h 59"/>
              <a:gd name="T2" fmla="*/ 0 w 55"/>
              <a:gd name="T3" fmla="*/ 58 h 59"/>
              <a:gd name="T4" fmla="*/ 30 w 55"/>
              <a:gd name="T5" fmla="*/ 0 h 59"/>
              <a:gd name="T6" fmla="*/ 54 w 55"/>
              <a:gd name="T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8" name="Freeform 56"/>
          <p:cNvSpPr>
            <a:spLocks/>
          </p:cNvSpPr>
          <p:nvPr/>
        </p:nvSpPr>
        <p:spPr bwMode="auto">
          <a:xfrm>
            <a:off x="1857375" y="3184525"/>
            <a:ext cx="449263" cy="506413"/>
          </a:xfrm>
          <a:custGeom>
            <a:avLst/>
            <a:gdLst>
              <a:gd name="T0" fmla="*/ 0 w 283"/>
              <a:gd name="T1" fmla="*/ 0 h 319"/>
              <a:gd name="T2" fmla="*/ 282 w 283"/>
              <a:gd name="T3" fmla="*/ 318 h 319"/>
              <a:gd name="T4" fmla="*/ 0 w 283"/>
              <a:gd name="T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" h="319">
                <a:moveTo>
                  <a:pt x="0" y="0"/>
                </a:moveTo>
                <a:lnTo>
                  <a:pt x="282" y="3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09" name="Freeform 57"/>
          <p:cNvSpPr>
            <a:spLocks/>
          </p:cNvSpPr>
          <p:nvPr/>
        </p:nvSpPr>
        <p:spPr bwMode="auto">
          <a:xfrm>
            <a:off x="2217738" y="3598863"/>
            <a:ext cx="88900" cy="92075"/>
          </a:xfrm>
          <a:custGeom>
            <a:avLst/>
            <a:gdLst>
              <a:gd name="T0" fmla="*/ 24 w 56"/>
              <a:gd name="T1" fmla="*/ 0 h 58"/>
              <a:gd name="T2" fmla="*/ 55 w 56"/>
              <a:gd name="T3" fmla="*/ 57 h 58"/>
              <a:gd name="T4" fmla="*/ 0 w 56"/>
              <a:gd name="T5" fmla="*/ 21 h 58"/>
              <a:gd name="T6" fmla="*/ 24 w 56"/>
              <a:gd name="T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8">
                <a:moveTo>
                  <a:pt x="24" y="0"/>
                </a:moveTo>
                <a:lnTo>
                  <a:pt x="55" y="57"/>
                </a:lnTo>
                <a:lnTo>
                  <a:pt x="0" y="21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0" name="Freeform 58"/>
          <p:cNvSpPr>
            <a:spLocks/>
          </p:cNvSpPr>
          <p:nvPr/>
        </p:nvSpPr>
        <p:spPr bwMode="auto">
          <a:xfrm>
            <a:off x="2355850" y="3184525"/>
            <a:ext cx="1330325" cy="517525"/>
          </a:xfrm>
          <a:custGeom>
            <a:avLst/>
            <a:gdLst>
              <a:gd name="T0" fmla="*/ 0 w 838"/>
              <a:gd name="T1" fmla="*/ 0 h 326"/>
              <a:gd name="T2" fmla="*/ 837 w 838"/>
              <a:gd name="T3" fmla="*/ 325 h 326"/>
              <a:gd name="T4" fmla="*/ 0 w 838"/>
              <a:gd name="T5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8" h="326">
                <a:moveTo>
                  <a:pt x="0" y="0"/>
                </a:moveTo>
                <a:lnTo>
                  <a:pt x="837" y="32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1" name="Freeform 59"/>
          <p:cNvSpPr>
            <a:spLocks/>
          </p:cNvSpPr>
          <p:nvPr/>
        </p:nvSpPr>
        <p:spPr bwMode="auto">
          <a:xfrm>
            <a:off x="3581400" y="3640138"/>
            <a:ext cx="104775" cy="61912"/>
          </a:xfrm>
          <a:custGeom>
            <a:avLst/>
            <a:gdLst>
              <a:gd name="T0" fmla="*/ 11 w 66"/>
              <a:gd name="T1" fmla="*/ 0 h 39"/>
              <a:gd name="T2" fmla="*/ 65 w 66"/>
              <a:gd name="T3" fmla="*/ 38 h 39"/>
              <a:gd name="T4" fmla="*/ 0 w 66"/>
              <a:gd name="T5" fmla="*/ 30 h 39"/>
              <a:gd name="T6" fmla="*/ 11 w 66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39">
                <a:moveTo>
                  <a:pt x="11" y="0"/>
                </a:moveTo>
                <a:lnTo>
                  <a:pt x="65" y="38"/>
                </a:lnTo>
                <a:lnTo>
                  <a:pt x="0" y="3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2" name="Freeform 60"/>
          <p:cNvSpPr>
            <a:spLocks/>
          </p:cNvSpPr>
          <p:nvPr/>
        </p:nvSpPr>
        <p:spPr bwMode="auto">
          <a:xfrm>
            <a:off x="5137150" y="3205163"/>
            <a:ext cx="446088" cy="496887"/>
          </a:xfrm>
          <a:custGeom>
            <a:avLst/>
            <a:gdLst>
              <a:gd name="T0" fmla="*/ 280 w 281"/>
              <a:gd name="T1" fmla="*/ 0 h 313"/>
              <a:gd name="T2" fmla="*/ 0 w 281"/>
              <a:gd name="T3" fmla="*/ 312 h 313"/>
              <a:gd name="T4" fmla="*/ 280 w 281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3" name="Freeform 61"/>
          <p:cNvSpPr>
            <a:spLocks/>
          </p:cNvSpPr>
          <p:nvPr/>
        </p:nvSpPr>
        <p:spPr bwMode="auto">
          <a:xfrm>
            <a:off x="5137150" y="3608388"/>
            <a:ext cx="87313" cy="93662"/>
          </a:xfrm>
          <a:custGeom>
            <a:avLst/>
            <a:gdLst>
              <a:gd name="T0" fmla="*/ 54 w 55"/>
              <a:gd name="T1" fmla="*/ 21 h 59"/>
              <a:gd name="T2" fmla="*/ 0 w 55"/>
              <a:gd name="T3" fmla="*/ 58 h 59"/>
              <a:gd name="T4" fmla="*/ 30 w 55"/>
              <a:gd name="T5" fmla="*/ 0 h 59"/>
              <a:gd name="T6" fmla="*/ 54 w 55"/>
              <a:gd name="T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4" name="Freeform 62"/>
          <p:cNvSpPr>
            <a:spLocks/>
          </p:cNvSpPr>
          <p:nvPr/>
        </p:nvSpPr>
        <p:spPr bwMode="auto">
          <a:xfrm>
            <a:off x="6069013" y="3205163"/>
            <a:ext cx="458787" cy="476250"/>
          </a:xfrm>
          <a:custGeom>
            <a:avLst/>
            <a:gdLst>
              <a:gd name="T0" fmla="*/ 0 w 289"/>
              <a:gd name="T1" fmla="*/ 0 h 300"/>
              <a:gd name="T2" fmla="*/ 288 w 289"/>
              <a:gd name="T3" fmla="*/ 299 h 300"/>
              <a:gd name="T4" fmla="*/ 0 w 289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300">
                <a:moveTo>
                  <a:pt x="0" y="0"/>
                </a:moveTo>
                <a:lnTo>
                  <a:pt x="288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5" name="Freeform 63"/>
          <p:cNvSpPr>
            <a:spLocks/>
          </p:cNvSpPr>
          <p:nvPr/>
        </p:nvSpPr>
        <p:spPr bwMode="auto">
          <a:xfrm>
            <a:off x="6437313" y="3589338"/>
            <a:ext cx="90487" cy="92075"/>
          </a:xfrm>
          <a:custGeom>
            <a:avLst/>
            <a:gdLst>
              <a:gd name="T0" fmla="*/ 23 w 57"/>
              <a:gd name="T1" fmla="*/ 0 h 58"/>
              <a:gd name="T2" fmla="*/ 56 w 57"/>
              <a:gd name="T3" fmla="*/ 57 h 58"/>
              <a:gd name="T4" fmla="*/ 0 w 57"/>
              <a:gd name="T5" fmla="*/ 22 h 58"/>
              <a:gd name="T6" fmla="*/ 23 w 57"/>
              <a:gd name="T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8">
                <a:moveTo>
                  <a:pt x="23" y="0"/>
                </a:moveTo>
                <a:lnTo>
                  <a:pt x="56" y="57"/>
                </a:lnTo>
                <a:lnTo>
                  <a:pt x="0" y="22"/>
                </a:lnTo>
                <a:lnTo>
                  <a:pt x="2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6" name="Freeform 64"/>
          <p:cNvSpPr>
            <a:spLocks/>
          </p:cNvSpPr>
          <p:nvPr/>
        </p:nvSpPr>
        <p:spPr bwMode="auto">
          <a:xfrm>
            <a:off x="6556375" y="3214688"/>
            <a:ext cx="1362075" cy="476250"/>
          </a:xfrm>
          <a:custGeom>
            <a:avLst/>
            <a:gdLst>
              <a:gd name="T0" fmla="*/ 0 w 858"/>
              <a:gd name="T1" fmla="*/ 0 h 300"/>
              <a:gd name="T2" fmla="*/ 857 w 858"/>
              <a:gd name="T3" fmla="*/ 299 h 300"/>
              <a:gd name="T4" fmla="*/ 0 w 858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300">
                <a:moveTo>
                  <a:pt x="0" y="0"/>
                </a:moveTo>
                <a:lnTo>
                  <a:pt x="857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7" name="Freeform 65"/>
          <p:cNvSpPr>
            <a:spLocks/>
          </p:cNvSpPr>
          <p:nvPr/>
        </p:nvSpPr>
        <p:spPr bwMode="auto">
          <a:xfrm>
            <a:off x="7812088" y="3632200"/>
            <a:ext cx="106362" cy="58738"/>
          </a:xfrm>
          <a:custGeom>
            <a:avLst/>
            <a:gdLst>
              <a:gd name="T0" fmla="*/ 11 w 67"/>
              <a:gd name="T1" fmla="*/ 0 h 37"/>
              <a:gd name="T2" fmla="*/ 66 w 67"/>
              <a:gd name="T3" fmla="*/ 36 h 37"/>
              <a:gd name="T4" fmla="*/ 0 w 67"/>
              <a:gd name="T5" fmla="*/ 31 h 37"/>
              <a:gd name="T6" fmla="*/ 11 w 67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7">
                <a:moveTo>
                  <a:pt x="11" y="0"/>
                </a:moveTo>
                <a:lnTo>
                  <a:pt x="66" y="36"/>
                </a:lnTo>
                <a:lnTo>
                  <a:pt x="0" y="3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8" name="Freeform 66"/>
          <p:cNvSpPr>
            <a:spLocks/>
          </p:cNvSpPr>
          <p:nvPr/>
        </p:nvSpPr>
        <p:spPr bwMode="auto">
          <a:xfrm>
            <a:off x="2314575" y="2446338"/>
            <a:ext cx="1177925" cy="396875"/>
          </a:xfrm>
          <a:custGeom>
            <a:avLst/>
            <a:gdLst>
              <a:gd name="T0" fmla="*/ 741 w 742"/>
              <a:gd name="T1" fmla="*/ 0 h 250"/>
              <a:gd name="T2" fmla="*/ 0 w 742"/>
              <a:gd name="T3" fmla="*/ 249 h 250"/>
              <a:gd name="T4" fmla="*/ 741 w 742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19" name="Freeform 67"/>
          <p:cNvSpPr>
            <a:spLocks/>
          </p:cNvSpPr>
          <p:nvPr/>
        </p:nvSpPr>
        <p:spPr bwMode="auto">
          <a:xfrm>
            <a:off x="2314575" y="2784475"/>
            <a:ext cx="106363" cy="58738"/>
          </a:xfrm>
          <a:custGeom>
            <a:avLst/>
            <a:gdLst>
              <a:gd name="T0" fmla="*/ 66 w 67"/>
              <a:gd name="T1" fmla="*/ 31 h 37"/>
              <a:gd name="T2" fmla="*/ 0 w 67"/>
              <a:gd name="T3" fmla="*/ 36 h 37"/>
              <a:gd name="T4" fmla="*/ 56 w 67"/>
              <a:gd name="T5" fmla="*/ 0 h 37"/>
              <a:gd name="T6" fmla="*/ 66 w 67"/>
              <a:gd name="T7" fmla="*/ 3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20" name="Freeform 68"/>
          <p:cNvSpPr>
            <a:spLocks/>
          </p:cNvSpPr>
          <p:nvPr/>
        </p:nvSpPr>
        <p:spPr bwMode="auto">
          <a:xfrm>
            <a:off x="3978275" y="2455863"/>
            <a:ext cx="1992313" cy="387350"/>
          </a:xfrm>
          <a:custGeom>
            <a:avLst/>
            <a:gdLst>
              <a:gd name="T0" fmla="*/ 0 w 1255"/>
              <a:gd name="T1" fmla="*/ 0 h 244"/>
              <a:gd name="T2" fmla="*/ 1254 w 1255"/>
              <a:gd name="T3" fmla="*/ 243 h 244"/>
              <a:gd name="T4" fmla="*/ 0 w 1255"/>
              <a:gd name="T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21" name="Freeform 69"/>
          <p:cNvSpPr>
            <a:spLocks/>
          </p:cNvSpPr>
          <p:nvPr/>
        </p:nvSpPr>
        <p:spPr bwMode="auto">
          <a:xfrm>
            <a:off x="5864225" y="2797175"/>
            <a:ext cx="106363" cy="50800"/>
          </a:xfrm>
          <a:custGeom>
            <a:avLst/>
            <a:gdLst>
              <a:gd name="T0" fmla="*/ 6 w 67"/>
              <a:gd name="T1" fmla="*/ 0 h 32"/>
              <a:gd name="T2" fmla="*/ 66 w 67"/>
              <a:gd name="T3" fmla="*/ 28 h 32"/>
              <a:gd name="T4" fmla="*/ 0 w 67"/>
              <a:gd name="T5" fmla="*/ 31 h 32"/>
              <a:gd name="T6" fmla="*/ 6 w 67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22" name="Freeform 70"/>
          <p:cNvSpPr>
            <a:spLocks/>
          </p:cNvSpPr>
          <p:nvPr/>
        </p:nvSpPr>
        <p:spPr bwMode="auto">
          <a:xfrm>
            <a:off x="1676400" y="37195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23" name="Freeform 71"/>
          <p:cNvSpPr>
            <a:spLocks/>
          </p:cNvSpPr>
          <p:nvPr/>
        </p:nvSpPr>
        <p:spPr bwMode="auto">
          <a:xfrm>
            <a:off x="2000250" y="37195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24" name="Freeform 72"/>
          <p:cNvSpPr>
            <a:spLocks/>
          </p:cNvSpPr>
          <p:nvPr/>
        </p:nvSpPr>
        <p:spPr bwMode="auto">
          <a:xfrm>
            <a:off x="2325688" y="37195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25" name="Freeform 73"/>
          <p:cNvSpPr>
            <a:spLocks/>
          </p:cNvSpPr>
          <p:nvPr/>
        </p:nvSpPr>
        <p:spPr bwMode="auto">
          <a:xfrm>
            <a:off x="2649538" y="37195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26" name="Rectangle 74"/>
          <p:cNvSpPr>
            <a:spLocks noChangeArrowheads="1"/>
          </p:cNvSpPr>
          <p:nvPr/>
        </p:nvSpPr>
        <p:spPr bwMode="auto">
          <a:xfrm>
            <a:off x="2640013" y="1800225"/>
            <a:ext cx="5857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Arial" pitchFamily="34" charset="0"/>
              </a:rPr>
              <a:t>Root</a:t>
            </a:r>
          </a:p>
        </p:txBody>
      </p:sp>
      <p:sp>
        <p:nvSpPr>
          <p:cNvPr id="49227" name="Rectangle 75"/>
          <p:cNvSpPr>
            <a:spLocks noChangeArrowheads="1"/>
          </p:cNvSpPr>
          <p:nvPr/>
        </p:nvSpPr>
        <p:spPr bwMode="auto">
          <a:xfrm>
            <a:off x="3594100" y="212248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17</a:t>
            </a:r>
          </a:p>
        </p:txBody>
      </p:sp>
      <p:sp>
        <p:nvSpPr>
          <p:cNvPr id="49228" name="Rectangle 76"/>
          <p:cNvSpPr>
            <a:spLocks noChangeArrowheads="1"/>
          </p:cNvSpPr>
          <p:nvPr/>
        </p:nvSpPr>
        <p:spPr bwMode="auto">
          <a:xfrm>
            <a:off x="5664200" y="2879725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24</a:t>
            </a:r>
          </a:p>
        </p:txBody>
      </p:sp>
      <p:sp>
        <p:nvSpPr>
          <p:cNvPr id="49229" name="Rectangle 77"/>
          <p:cNvSpPr>
            <a:spLocks noChangeArrowheads="1"/>
          </p:cNvSpPr>
          <p:nvPr/>
        </p:nvSpPr>
        <p:spPr bwMode="auto">
          <a:xfrm>
            <a:off x="6161088" y="289083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49230" name="Rectangle 78"/>
          <p:cNvSpPr>
            <a:spLocks noChangeArrowheads="1"/>
          </p:cNvSpPr>
          <p:nvPr/>
        </p:nvSpPr>
        <p:spPr bwMode="auto">
          <a:xfrm>
            <a:off x="3036888" y="3717925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14*</a:t>
            </a:r>
          </a:p>
        </p:txBody>
      </p:sp>
      <p:sp>
        <p:nvSpPr>
          <p:cNvPr id="49231" name="Rectangle 79"/>
          <p:cNvSpPr>
            <a:spLocks noChangeArrowheads="1"/>
          </p:cNvSpPr>
          <p:nvPr/>
        </p:nvSpPr>
        <p:spPr bwMode="auto">
          <a:xfrm>
            <a:off x="3360738" y="3717925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16*</a:t>
            </a:r>
          </a:p>
        </p:txBody>
      </p:sp>
      <p:sp>
        <p:nvSpPr>
          <p:cNvPr id="49232" name="Rectangle 80"/>
          <p:cNvSpPr>
            <a:spLocks noChangeArrowheads="1"/>
          </p:cNvSpPr>
          <p:nvPr/>
        </p:nvSpPr>
        <p:spPr bwMode="auto">
          <a:xfrm>
            <a:off x="4486275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19*</a:t>
            </a:r>
          </a:p>
        </p:txBody>
      </p:sp>
      <p:sp>
        <p:nvSpPr>
          <p:cNvPr id="49233" name="Rectangle 81"/>
          <p:cNvSpPr>
            <a:spLocks noChangeArrowheads="1"/>
          </p:cNvSpPr>
          <p:nvPr/>
        </p:nvSpPr>
        <p:spPr bwMode="auto">
          <a:xfrm>
            <a:off x="4792663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20*</a:t>
            </a:r>
          </a:p>
        </p:txBody>
      </p:sp>
      <p:sp>
        <p:nvSpPr>
          <p:cNvPr id="49234" name="Rectangle 82"/>
          <p:cNvSpPr>
            <a:spLocks noChangeArrowheads="1"/>
          </p:cNvSpPr>
          <p:nvPr/>
        </p:nvSpPr>
        <p:spPr bwMode="auto">
          <a:xfrm>
            <a:off x="5106988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22*</a:t>
            </a:r>
          </a:p>
        </p:txBody>
      </p:sp>
      <p:sp>
        <p:nvSpPr>
          <p:cNvPr id="49235" name="Rectangle 83"/>
          <p:cNvSpPr>
            <a:spLocks noChangeArrowheads="1"/>
          </p:cNvSpPr>
          <p:nvPr/>
        </p:nvSpPr>
        <p:spPr bwMode="auto">
          <a:xfrm>
            <a:off x="5857875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24*</a:t>
            </a:r>
          </a:p>
        </p:txBody>
      </p:sp>
      <p:sp>
        <p:nvSpPr>
          <p:cNvPr id="49236" name="Rectangle 84"/>
          <p:cNvSpPr>
            <a:spLocks noChangeArrowheads="1"/>
          </p:cNvSpPr>
          <p:nvPr/>
        </p:nvSpPr>
        <p:spPr bwMode="auto">
          <a:xfrm>
            <a:off x="6192838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27*</a:t>
            </a:r>
          </a:p>
        </p:txBody>
      </p:sp>
      <p:sp>
        <p:nvSpPr>
          <p:cNvPr id="49237" name="Rectangle 85"/>
          <p:cNvSpPr>
            <a:spLocks noChangeArrowheads="1"/>
          </p:cNvSpPr>
          <p:nvPr/>
        </p:nvSpPr>
        <p:spPr bwMode="auto">
          <a:xfrm>
            <a:off x="6496050" y="37084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29*</a:t>
            </a:r>
          </a:p>
        </p:txBody>
      </p:sp>
      <p:sp>
        <p:nvSpPr>
          <p:cNvPr id="49238" name="Rectangle 86"/>
          <p:cNvSpPr>
            <a:spLocks noChangeArrowheads="1"/>
          </p:cNvSpPr>
          <p:nvPr/>
        </p:nvSpPr>
        <p:spPr bwMode="auto">
          <a:xfrm>
            <a:off x="7267575" y="37084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33*</a:t>
            </a:r>
          </a:p>
        </p:txBody>
      </p:sp>
      <p:sp>
        <p:nvSpPr>
          <p:cNvPr id="49239" name="Rectangle 87"/>
          <p:cNvSpPr>
            <a:spLocks noChangeArrowheads="1"/>
          </p:cNvSpPr>
          <p:nvPr/>
        </p:nvSpPr>
        <p:spPr bwMode="auto">
          <a:xfrm>
            <a:off x="7593013" y="37084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34*</a:t>
            </a:r>
          </a:p>
        </p:txBody>
      </p:sp>
      <p:sp>
        <p:nvSpPr>
          <p:cNvPr id="49240" name="Rectangle 88"/>
          <p:cNvSpPr>
            <a:spLocks noChangeArrowheads="1"/>
          </p:cNvSpPr>
          <p:nvPr/>
        </p:nvSpPr>
        <p:spPr bwMode="auto">
          <a:xfrm>
            <a:off x="7907338" y="36972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38*</a:t>
            </a:r>
          </a:p>
        </p:txBody>
      </p:sp>
      <p:sp>
        <p:nvSpPr>
          <p:cNvPr id="49241" name="Rectangle 89"/>
          <p:cNvSpPr>
            <a:spLocks noChangeArrowheads="1"/>
          </p:cNvSpPr>
          <p:nvPr/>
        </p:nvSpPr>
        <p:spPr bwMode="auto">
          <a:xfrm>
            <a:off x="8231188" y="3687763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39*</a:t>
            </a:r>
          </a:p>
        </p:txBody>
      </p:sp>
      <p:sp>
        <p:nvSpPr>
          <p:cNvPr id="49242" name="Rectangle 90"/>
          <p:cNvSpPr>
            <a:spLocks noChangeArrowheads="1"/>
          </p:cNvSpPr>
          <p:nvPr/>
        </p:nvSpPr>
        <p:spPr bwMode="auto">
          <a:xfrm>
            <a:off x="1939925" y="289083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49243" name="Rectangle 91"/>
          <p:cNvSpPr>
            <a:spLocks noChangeArrowheads="1"/>
          </p:cNvSpPr>
          <p:nvPr/>
        </p:nvSpPr>
        <p:spPr bwMode="auto">
          <a:xfrm>
            <a:off x="1473200" y="2890838"/>
            <a:ext cx="273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49244" name="Rectangle 92"/>
          <p:cNvSpPr>
            <a:spLocks noChangeArrowheads="1"/>
          </p:cNvSpPr>
          <p:nvPr/>
        </p:nvSpPr>
        <p:spPr bwMode="auto">
          <a:xfrm>
            <a:off x="2009775" y="36972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7*</a:t>
            </a:r>
          </a:p>
        </p:txBody>
      </p:sp>
      <p:sp>
        <p:nvSpPr>
          <p:cNvPr id="49245" name="Rectangle 93"/>
          <p:cNvSpPr>
            <a:spLocks noChangeArrowheads="1"/>
          </p:cNvSpPr>
          <p:nvPr/>
        </p:nvSpPr>
        <p:spPr bwMode="auto">
          <a:xfrm>
            <a:off x="1687513" y="36972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5*</a:t>
            </a:r>
          </a:p>
        </p:txBody>
      </p:sp>
      <p:sp>
        <p:nvSpPr>
          <p:cNvPr id="49246" name="Rectangle 94"/>
          <p:cNvSpPr>
            <a:spLocks noChangeArrowheads="1"/>
          </p:cNvSpPr>
          <p:nvPr/>
        </p:nvSpPr>
        <p:spPr bwMode="auto">
          <a:xfrm>
            <a:off x="2325688" y="36972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8*</a:t>
            </a:r>
          </a:p>
        </p:txBody>
      </p:sp>
      <p:sp>
        <p:nvSpPr>
          <p:cNvPr id="49247" name="Line 95"/>
          <p:cNvSpPr>
            <a:spLocks noChangeShapeType="1"/>
          </p:cNvSpPr>
          <p:nvPr/>
        </p:nvSpPr>
        <p:spPr bwMode="auto">
          <a:xfrm>
            <a:off x="3048000" y="16764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48" name="Arc 96"/>
          <p:cNvSpPr>
            <a:spLocks/>
          </p:cNvSpPr>
          <p:nvPr/>
        </p:nvSpPr>
        <p:spPr bwMode="auto">
          <a:xfrm rot="13440000">
            <a:off x="70104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49" name="Arc 97"/>
          <p:cNvSpPr>
            <a:spLocks/>
          </p:cNvSpPr>
          <p:nvPr/>
        </p:nvSpPr>
        <p:spPr bwMode="auto">
          <a:xfrm rot="13440000">
            <a:off x="14478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50" name="Arc 98"/>
          <p:cNvSpPr>
            <a:spLocks/>
          </p:cNvSpPr>
          <p:nvPr/>
        </p:nvSpPr>
        <p:spPr bwMode="auto">
          <a:xfrm rot="13440000">
            <a:off x="28194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51" name="Arc 99"/>
          <p:cNvSpPr>
            <a:spLocks/>
          </p:cNvSpPr>
          <p:nvPr/>
        </p:nvSpPr>
        <p:spPr bwMode="auto">
          <a:xfrm rot="13440000">
            <a:off x="42672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52" name="Arc 100"/>
          <p:cNvSpPr>
            <a:spLocks/>
          </p:cNvSpPr>
          <p:nvPr/>
        </p:nvSpPr>
        <p:spPr bwMode="auto">
          <a:xfrm rot="13440000">
            <a:off x="5638800" y="3505200"/>
            <a:ext cx="3048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253" name="Line 101"/>
          <p:cNvSpPr>
            <a:spLocks noChangeShapeType="1"/>
          </p:cNvSpPr>
          <p:nvPr/>
        </p:nvSpPr>
        <p:spPr bwMode="auto">
          <a:xfrm>
            <a:off x="4856163" y="4557713"/>
            <a:ext cx="15875" cy="29845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_tradnl"/>
          </a:p>
        </p:txBody>
      </p:sp>
      <p:grpSp>
        <p:nvGrpSpPr>
          <p:cNvPr id="49254" name="Group 102"/>
          <p:cNvGrpSpPr>
            <a:grpSpLocks/>
          </p:cNvGrpSpPr>
          <p:nvPr/>
        </p:nvGrpSpPr>
        <p:grpSpPr bwMode="auto">
          <a:xfrm>
            <a:off x="4419600" y="4211638"/>
            <a:ext cx="1395413" cy="644525"/>
            <a:chOff x="2784" y="2653"/>
            <a:chExt cx="879" cy="406"/>
          </a:xfrm>
        </p:grpSpPr>
        <p:sp>
          <p:nvSpPr>
            <p:cNvPr id="49255" name="AutoShape 103"/>
            <p:cNvSpPr>
              <a:spLocks noChangeArrowheads="1"/>
            </p:cNvSpPr>
            <p:nvPr/>
          </p:nvSpPr>
          <p:spPr bwMode="auto">
            <a:xfrm>
              <a:off x="3154" y="2653"/>
              <a:ext cx="123" cy="142"/>
            </a:xfrm>
            <a:prstGeom prst="downArrow">
              <a:avLst>
                <a:gd name="adj1" fmla="val 50000"/>
                <a:gd name="adj2" fmla="val 2886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49256" name="Group 104"/>
            <p:cNvGrpSpPr>
              <a:grpSpLocks/>
            </p:cNvGrpSpPr>
            <p:nvPr/>
          </p:nvGrpSpPr>
          <p:grpSpPr bwMode="auto">
            <a:xfrm>
              <a:off x="2784" y="2866"/>
              <a:ext cx="879" cy="193"/>
              <a:chOff x="2784" y="2866"/>
              <a:chExt cx="879" cy="193"/>
            </a:xfrm>
          </p:grpSpPr>
          <p:sp>
            <p:nvSpPr>
              <p:cNvPr id="49257" name="Rectangle 105"/>
              <p:cNvSpPr>
                <a:spLocks noChangeArrowheads="1"/>
              </p:cNvSpPr>
              <p:nvPr/>
            </p:nvSpPr>
            <p:spPr bwMode="auto">
              <a:xfrm>
                <a:off x="2852" y="2871"/>
                <a:ext cx="811" cy="1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258" name="Line 106"/>
              <p:cNvSpPr>
                <a:spLocks noChangeShapeType="1"/>
              </p:cNvSpPr>
              <p:nvPr/>
            </p:nvSpPr>
            <p:spPr bwMode="auto">
              <a:xfrm>
                <a:off x="3248" y="2871"/>
                <a:ext cx="0" cy="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s-ES_tradnl"/>
              </a:p>
            </p:txBody>
          </p:sp>
          <p:sp>
            <p:nvSpPr>
              <p:cNvPr id="49259" name="Line 107"/>
              <p:cNvSpPr>
                <a:spLocks noChangeShapeType="1"/>
              </p:cNvSpPr>
              <p:nvPr/>
            </p:nvSpPr>
            <p:spPr bwMode="auto">
              <a:xfrm>
                <a:off x="3465" y="2871"/>
                <a:ext cx="0" cy="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s-ES_tradnl"/>
              </a:p>
            </p:txBody>
          </p:sp>
          <p:sp>
            <p:nvSpPr>
              <p:cNvPr id="49260" name="Text Box 108"/>
              <p:cNvSpPr txBox="1">
                <a:spLocks noChangeArrowheads="1"/>
              </p:cNvSpPr>
              <p:nvPr/>
            </p:nvSpPr>
            <p:spPr bwMode="auto">
              <a:xfrm>
                <a:off x="2784" y="2866"/>
                <a:ext cx="29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>
                    <a:latin typeface="Arial" pitchFamily="34" charset="0"/>
                  </a:rPr>
                  <a:t> </a:t>
                </a:r>
                <a:r>
                  <a:rPr lang="en-US" altLang="en-US" sz="1200" b="1">
                    <a:latin typeface="Arial" pitchFamily="34" charset="0"/>
                  </a:rPr>
                  <a:t>22*</a:t>
                </a:r>
                <a:endParaRPr lang="en-US" altLang="en-US" sz="1400">
                  <a:latin typeface="Arial" pitchFamily="34" charset="0"/>
                </a:endParaRPr>
              </a:p>
            </p:txBody>
          </p:sp>
        </p:grpSp>
      </p:grpSp>
      <p:grpSp>
        <p:nvGrpSpPr>
          <p:cNvPr id="49261" name="Group 109"/>
          <p:cNvGrpSpPr>
            <a:grpSpLocks/>
          </p:cNvGrpSpPr>
          <p:nvPr/>
        </p:nvGrpSpPr>
        <p:grpSpPr bwMode="auto">
          <a:xfrm>
            <a:off x="6067425" y="4241800"/>
            <a:ext cx="1322388" cy="1519238"/>
            <a:chOff x="3822" y="2672"/>
            <a:chExt cx="833" cy="957"/>
          </a:xfrm>
        </p:grpSpPr>
        <p:sp>
          <p:nvSpPr>
            <p:cNvPr id="49262" name="AutoShape 110"/>
            <p:cNvSpPr>
              <a:spLocks noChangeArrowheads="1"/>
            </p:cNvSpPr>
            <p:nvPr/>
          </p:nvSpPr>
          <p:spPr bwMode="auto">
            <a:xfrm>
              <a:off x="4098" y="2672"/>
              <a:ext cx="104" cy="671"/>
            </a:xfrm>
            <a:prstGeom prst="downArrow">
              <a:avLst>
                <a:gd name="adj1" fmla="val 50000"/>
                <a:gd name="adj2" fmla="val 161298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49263" name="Group 111"/>
            <p:cNvGrpSpPr>
              <a:grpSpLocks/>
            </p:cNvGrpSpPr>
            <p:nvPr/>
          </p:nvGrpSpPr>
          <p:grpSpPr bwMode="auto">
            <a:xfrm>
              <a:off x="3822" y="3437"/>
              <a:ext cx="833" cy="192"/>
              <a:chOff x="3822" y="3437"/>
              <a:chExt cx="833" cy="192"/>
            </a:xfrm>
          </p:grpSpPr>
          <p:grpSp>
            <p:nvGrpSpPr>
              <p:cNvPr id="49264" name="Group 112"/>
              <p:cNvGrpSpPr>
                <a:grpSpLocks/>
              </p:cNvGrpSpPr>
              <p:nvPr/>
            </p:nvGrpSpPr>
            <p:grpSpPr bwMode="auto">
              <a:xfrm>
                <a:off x="3871" y="3437"/>
                <a:ext cx="784" cy="189"/>
                <a:chOff x="3871" y="3437"/>
                <a:chExt cx="784" cy="189"/>
              </a:xfrm>
            </p:grpSpPr>
            <p:sp>
              <p:nvSpPr>
                <p:cNvPr id="49265" name="Rectangle 113"/>
                <p:cNvSpPr>
                  <a:spLocks noChangeArrowheads="1"/>
                </p:cNvSpPr>
                <p:nvPr/>
              </p:nvSpPr>
              <p:spPr bwMode="auto">
                <a:xfrm>
                  <a:off x="3871" y="3437"/>
                  <a:ext cx="784" cy="18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altLang="en-US" sz="1800">
                    <a:latin typeface="Arial" pitchFamily="34" charset="0"/>
                  </a:endParaRPr>
                </a:p>
              </p:txBody>
            </p:sp>
            <p:sp>
              <p:nvSpPr>
                <p:cNvPr id="49266" name="Line 114"/>
                <p:cNvSpPr>
                  <a:spLocks noChangeShapeType="1"/>
                </p:cNvSpPr>
                <p:nvPr/>
              </p:nvSpPr>
              <p:spPr bwMode="auto">
                <a:xfrm>
                  <a:off x="4259" y="3437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s-ES_tradnl"/>
                </a:p>
              </p:txBody>
            </p:sp>
            <p:sp>
              <p:nvSpPr>
                <p:cNvPr id="49267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457" y="3437"/>
                  <a:ext cx="9" cy="18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s-ES_tradnl"/>
                </a:p>
              </p:txBody>
            </p:sp>
            <p:sp>
              <p:nvSpPr>
                <p:cNvPr id="49268" name="Line 116"/>
                <p:cNvSpPr>
                  <a:spLocks noChangeShapeType="1"/>
                </p:cNvSpPr>
                <p:nvPr/>
              </p:nvSpPr>
              <p:spPr bwMode="auto">
                <a:xfrm>
                  <a:off x="4051" y="3437"/>
                  <a:ext cx="0" cy="18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s-ES_tradnl"/>
                </a:p>
              </p:txBody>
            </p:sp>
          </p:grpSp>
          <p:sp>
            <p:nvSpPr>
              <p:cNvPr id="49269" name="Text Box 117"/>
              <p:cNvSpPr txBox="1">
                <a:spLocks noChangeArrowheads="1"/>
              </p:cNvSpPr>
              <p:nvPr/>
            </p:nvSpPr>
            <p:spPr bwMode="auto">
              <a:xfrm>
                <a:off x="3822" y="3437"/>
                <a:ext cx="46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latin typeface="Arial" pitchFamily="34" charset="0"/>
                  </a:rPr>
                  <a:t> </a:t>
                </a:r>
                <a:r>
                  <a:rPr lang="en-US" altLang="en-US" sz="1200">
                    <a:latin typeface="Arial" pitchFamily="34" charset="0"/>
                  </a:rPr>
                  <a:t>27* 29*</a:t>
                </a:r>
                <a:endParaRPr lang="en-US" altLang="en-US" sz="1400">
                  <a:latin typeface="Arial" pitchFamily="34" charset="0"/>
                </a:endParaRPr>
              </a:p>
            </p:txBody>
          </p:sp>
        </p:grpSp>
      </p:grpSp>
      <p:sp>
        <p:nvSpPr>
          <p:cNvPr id="49270" name="Line 118"/>
          <p:cNvSpPr>
            <a:spLocks noChangeShapeType="1"/>
          </p:cNvSpPr>
          <p:nvPr/>
        </p:nvSpPr>
        <p:spPr bwMode="auto">
          <a:xfrm flipH="1">
            <a:off x="5441950" y="3222625"/>
            <a:ext cx="149225" cy="2173288"/>
          </a:xfrm>
          <a:prstGeom prst="line">
            <a:avLst/>
          </a:prstGeom>
          <a:noFill/>
          <a:ln w="12700">
            <a:solidFill>
              <a:srgbClr val="99CC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_tradnl"/>
          </a:p>
        </p:txBody>
      </p:sp>
      <p:sp>
        <p:nvSpPr>
          <p:cNvPr id="49271" name="Line 119"/>
          <p:cNvSpPr>
            <a:spLocks noChangeShapeType="1"/>
          </p:cNvSpPr>
          <p:nvPr/>
        </p:nvSpPr>
        <p:spPr bwMode="auto">
          <a:xfrm>
            <a:off x="6086475" y="3222625"/>
            <a:ext cx="314325" cy="2159000"/>
          </a:xfrm>
          <a:prstGeom prst="line">
            <a:avLst/>
          </a:prstGeom>
          <a:noFill/>
          <a:ln w="12700">
            <a:solidFill>
              <a:srgbClr val="99CC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_tradnl"/>
          </a:p>
        </p:txBody>
      </p:sp>
      <p:pic>
        <p:nvPicPr>
          <p:cNvPr id="49272" name="Picture 120" descr="an0115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978400"/>
            <a:ext cx="9874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273" name="Group 121"/>
          <p:cNvGrpSpPr>
            <a:grpSpLocks/>
          </p:cNvGrpSpPr>
          <p:nvPr/>
        </p:nvGrpSpPr>
        <p:grpSpPr bwMode="auto">
          <a:xfrm>
            <a:off x="4437063" y="5024438"/>
            <a:ext cx="1381125" cy="779462"/>
            <a:chOff x="2795" y="3165"/>
            <a:chExt cx="870" cy="491"/>
          </a:xfrm>
        </p:grpSpPr>
        <p:sp>
          <p:nvSpPr>
            <p:cNvPr id="49274" name="AutoShape 122"/>
            <p:cNvSpPr>
              <a:spLocks noChangeArrowheads="1"/>
            </p:cNvSpPr>
            <p:nvPr/>
          </p:nvSpPr>
          <p:spPr bwMode="auto">
            <a:xfrm>
              <a:off x="3156" y="3165"/>
              <a:ext cx="123" cy="142"/>
            </a:xfrm>
            <a:prstGeom prst="downArrow">
              <a:avLst>
                <a:gd name="adj1" fmla="val 50000"/>
                <a:gd name="adj2" fmla="val 2886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49275" name="Group 123"/>
            <p:cNvGrpSpPr>
              <a:grpSpLocks/>
            </p:cNvGrpSpPr>
            <p:nvPr/>
          </p:nvGrpSpPr>
          <p:grpSpPr bwMode="auto">
            <a:xfrm>
              <a:off x="2795" y="3444"/>
              <a:ext cx="870" cy="212"/>
              <a:chOff x="2795" y="3444"/>
              <a:chExt cx="870" cy="212"/>
            </a:xfrm>
          </p:grpSpPr>
          <p:sp>
            <p:nvSpPr>
              <p:cNvPr id="49276" name="Text Box 124"/>
              <p:cNvSpPr txBox="1">
                <a:spLocks noChangeArrowheads="1"/>
              </p:cNvSpPr>
              <p:nvPr/>
            </p:nvSpPr>
            <p:spPr bwMode="auto">
              <a:xfrm>
                <a:off x="2795" y="3444"/>
                <a:ext cx="51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>
                    <a:latin typeface="Arial" pitchFamily="34" charset="0"/>
                  </a:rPr>
                  <a:t> </a:t>
                </a:r>
                <a:r>
                  <a:rPr lang="en-US" altLang="en-US" sz="1200" b="1">
                    <a:latin typeface="Arial" pitchFamily="34" charset="0"/>
                  </a:rPr>
                  <a:t>22*   24*</a:t>
                </a:r>
                <a:endParaRPr lang="en-US" altLang="en-US" sz="1400">
                  <a:latin typeface="Arial" pitchFamily="34" charset="0"/>
                </a:endParaRPr>
              </a:p>
            </p:txBody>
          </p:sp>
          <p:grpSp>
            <p:nvGrpSpPr>
              <p:cNvPr id="49277" name="Group 125"/>
              <p:cNvGrpSpPr>
                <a:grpSpLocks/>
              </p:cNvGrpSpPr>
              <p:nvPr/>
            </p:nvGrpSpPr>
            <p:grpSpPr bwMode="auto">
              <a:xfrm>
                <a:off x="2854" y="3460"/>
                <a:ext cx="811" cy="196"/>
                <a:chOff x="2882" y="3459"/>
                <a:chExt cx="811" cy="196"/>
              </a:xfrm>
            </p:grpSpPr>
            <p:sp>
              <p:nvSpPr>
                <p:cNvPr id="4927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882" y="3459"/>
                  <a:ext cx="811" cy="1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49279" name="Line 127"/>
                <p:cNvSpPr>
                  <a:spLocks noChangeShapeType="1"/>
                </p:cNvSpPr>
                <p:nvPr/>
              </p:nvSpPr>
              <p:spPr bwMode="auto">
                <a:xfrm>
                  <a:off x="3278" y="3459"/>
                  <a:ext cx="0" cy="1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s-ES_tradnl"/>
                </a:p>
              </p:txBody>
            </p:sp>
            <p:sp>
              <p:nvSpPr>
                <p:cNvPr id="49280" name="Line 128"/>
                <p:cNvSpPr>
                  <a:spLocks noChangeShapeType="1"/>
                </p:cNvSpPr>
                <p:nvPr/>
              </p:nvSpPr>
              <p:spPr bwMode="auto">
                <a:xfrm>
                  <a:off x="3495" y="3459"/>
                  <a:ext cx="0" cy="1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s-ES_tradnl"/>
                </a:p>
              </p:txBody>
            </p:sp>
            <p:sp>
              <p:nvSpPr>
                <p:cNvPr id="49281" name="Line 129"/>
                <p:cNvSpPr>
                  <a:spLocks noChangeShapeType="1"/>
                </p:cNvSpPr>
                <p:nvPr/>
              </p:nvSpPr>
              <p:spPr bwMode="auto">
                <a:xfrm>
                  <a:off x="3097" y="3466"/>
                  <a:ext cx="0" cy="18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08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s-ES_tradnl"/>
                </a:p>
              </p:txBody>
            </p:sp>
          </p:grpSp>
        </p:grpSp>
      </p:grpSp>
      <p:sp>
        <p:nvSpPr>
          <p:cNvPr id="49282" name="Text Box 130"/>
          <p:cNvSpPr txBox="1">
            <a:spLocks noChangeArrowheads="1"/>
          </p:cNvSpPr>
          <p:nvPr/>
        </p:nvSpPr>
        <p:spPr bwMode="auto">
          <a:xfrm rot="-1204625">
            <a:off x="3265488" y="4475163"/>
            <a:ext cx="1458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>
                <a:solidFill>
                  <a:schemeClr val="hlink"/>
                </a:solidFill>
                <a:latin typeface="Arial" pitchFamily="34" charset="0"/>
              </a:rPr>
              <a:t>You underflow</a:t>
            </a:r>
          </a:p>
        </p:txBody>
      </p:sp>
      <p:sp>
        <p:nvSpPr>
          <p:cNvPr id="49283" name="Text Box 131"/>
          <p:cNvSpPr txBox="1">
            <a:spLocks noChangeArrowheads="1"/>
          </p:cNvSpPr>
          <p:nvPr/>
        </p:nvSpPr>
        <p:spPr bwMode="auto">
          <a:xfrm>
            <a:off x="3970338" y="6102350"/>
            <a:ext cx="363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F0000"/>
                </a:solidFill>
                <a:latin typeface="Arial" pitchFamily="34" charset="0"/>
              </a:rPr>
              <a:t>Have we still forgot something?</a:t>
            </a:r>
          </a:p>
        </p:txBody>
      </p:sp>
    </p:spTree>
    <p:extLst>
      <p:ext uri="{BB962C8B-B14F-4D97-AF65-F5344CB8AC3E}">
        <p14:creationId xmlns:p14="http://schemas.microsoft.com/office/powerpoint/2010/main" val="37822570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3" grpId="0" animBg="1"/>
      <p:bldP spid="49270" grpId="0" animBg="1"/>
      <p:bldP spid="49271" grpId="0" animBg="1"/>
      <p:bldP spid="49282" grpId="0" autoUpdateAnimBg="0"/>
      <p:bldP spid="4928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A209-4F46-448A-903E-C3410736C5BD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altLang="en-US"/>
              <a:t>Deleting 19* and 20* (cont.)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6125" y="4545013"/>
            <a:ext cx="7924800" cy="18288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Notice how 27 is </a:t>
            </a:r>
            <a:r>
              <a:rPr lang="en-US" altLang="en-US" sz="2800" i="1">
                <a:solidFill>
                  <a:schemeClr val="accent2"/>
                </a:solidFill>
              </a:rPr>
              <a:t>copied up</a:t>
            </a:r>
            <a:r>
              <a:rPr lang="en-U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But can we move it up?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Now we want to delete 24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Underflow again! But can we redistribute this time?</a:t>
            </a: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293688" y="4016375"/>
            <a:ext cx="327025" cy="325438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619125" y="4016375"/>
            <a:ext cx="325438" cy="325438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>
            <a:off x="942975" y="4016375"/>
            <a:ext cx="327025" cy="325438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1268413" y="4016375"/>
            <a:ext cx="325437" cy="325438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04800" y="399573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2*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30238" y="399573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3*</a:t>
            </a:r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3462338" y="239871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3541713" y="239871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3948113" y="23987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29075" y="239871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16" name="Freeform 16"/>
          <p:cNvSpPr>
            <a:spLocks/>
          </p:cNvSpPr>
          <p:nvPr/>
        </p:nvSpPr>
        <p:spPr bwMode="auto">
          <a:xfrm>
            <a:off x="4435475" y="23987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4516438" y="239871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18" name="Freeform 18"/>
          <p:cNvSpPr>
            <a:spLocks/>
          </p:cNvSpPr>
          <p:nvPr/>
        </p:nvSpPr>
        <p:spPr bwMode="auto">
          <a:xfrm>
            <a:off x="4922838" y="239871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19" name="Freeform 19"/>
          <p:cNvSpPr>
            <a:spLocks/>
          </p:cNvSpPr>
          <p:nvPr/>
        </p:nvSpPr>
        <p:spPr bwMode="auto">
          <a:xfrm>
            <a:off x="5003800" y="239871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0" name="Freeform 20"/>
          <p:cNvSpPr>
            <a:spLocks/>
          </p:cNvSpPr>
          <p:nvPr/>
        </p:nvSpPr>
        <p:spPr bwMode="auto">
          <a:xfrm>
            <a:off x="5410200" y="2398713"/>
            <a:ext cx="82550" cy="404812"/>
          </a:xfrm>
          <a:custGeom>
            <a:avLst/>
            <a:gdLst>
              <a:gd name="T0" fmla="*/ 0 w 52"/>
              <a:gd name="T1" fmla="*/ 254 h 255"/>
              <a:gd name="T2" fmla="*/ 0 w 52"/>
              <a:gd name="T3" fmla="*/ 0 h 255"/>
              <a:gd name="T4" fmla="*/ 51 w 52"/>
              <a:gd name="T5" fmla="*/ 0 h 255"/>
              <a:gd name="T6" fmla="*/ 51 w 52"/>
              <a:gd name="T7" fmla="*/ 254 h 255"/>
              <a:gd name="T8" fmla="*/ 0 w 52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1" name="Freeform 21"/>
          <p:cNvSpPr>
            <a:spLocks/>
          </p:cNvSpPr>
          <p:nvPr/>
        </p:nvSpPr>
        <p:spPr bwMode="auto">
          <a:xfrm>
            <a:off x="3074988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2" name="Freeform 22"/>
          <p:cNvSpPr>
            <a:spLocks/>
          </p:cNvSpPr>
          <p:nvPr/>
        </p:nvSpPr>
        <p:spPr bwMode="auto">
          <a:xfrm>
            <a:off x="3400425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3" name="Freeform 23"/>
          <p:cNvSpPr>
            <a:spLocks/>
          </p:cNvSpPr>
          <p:nvPr/>
        </p:nvSpPr>
        <p:spPr bwMode="auto">
          <a:xfrm>
            <a:off x="3725863" y="40243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4" name="Freeform 24"/>
          <p:cNvSpPr>
            <a:spLocks/>
          </p:cNvSpPr>
          <p:nvPr/>
        </p:nvSpPr>
        <p:spPr bwMode="auto">
          <a:xfrm>
            <a:off x="4049713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4486275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4811713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7" name="Freeform 27"/>
          <p:cNvSpPr>
            <a:spLocks/>
          </p:cNvSpPr>
          <p:nvPr/>
        </p:nvSpPr>
        <p:spPr bwMode="auto">
          <a:xfrm>
            <a:off x="5137150" y="4024313"/>
            <a:ext cx="323850" cy="325437"/>
          </a:xfrm>
          <a:custGeom>
            <a:avLst/>
            <a:gdLst>
              <a:gd name="T0" fmla="*/ 0 w 204"/>
              <a:gd name="T1" fmla="*/ 204 h 205"/>
              <a:gd name="T2" fmla="*/ 0 w 204"/>
              <a:gd name="T3" fmla="*/ 0 h 205"/>
              <a:gd name="T4" fmla="*/ 203 w 204"/>
              <a:gd name="T5" fmla="*/ 0 h 205"/>
              <a:gd name="T6" fmla="*/ 203 w 204"/>
              <a:gd name="T7" fmla="*/ 204 h 205"/>
              <a:gd name="T8" fmla="*/ 0 w 204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05">
                <a:moveTo>
                  <a:pt x="0" y="204"/>
                </a:moveTo>
                <a:lnTo>
                  <a:pt x="0" y="0"/>
                </a:lnTo>
                <a:lnTo>
                  <a:pt x="203" y="0"/>
                </a:lnTo>
                <a:lnTo>
                  <a:pt x="203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8" name="Freeform 28"/>
          <p:cNvSpPr>
            <a:spLocks/>
          </p:cNvSpPr>
          <p:nvPr/>
        </p:nvSpPr>
        <p:spPr bwMode="auto">
          <a:xfrm>
            <a:off x="5459413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29" name="Freeform 29"/>
          <p:cNvSpPr>
            <a:spLocks/>
          </p:cNvSpPr>
          <p:nvPr/>
        </p:nvSpPr>
        <p:spPr bwMode="auto">
          <a:xfrm>
            <a:off x="5897563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0" name="Freeform 30"/>
          <p:cNvSpPr>
            <a:spLocks/>
          </p:cNvSpPr>
          <p:nvPr/>
        </p:nvSpPr>
        <p:spPr bwMode="auto">
          <a:xfrm>
            <a:off x="6223000" y="40243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1" name="Freeform 31"/>
          <p:cNvSpPr>
            <a:spLocks/>
          </p:cNvSpPr>
          <p:nvPr/>
        </p:nvSpPr>
        <p:spPr bwMode="auto">
          <a:xfrm>
            <a:off x="6546850" y="40243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2" name="Freeform 32"/>
          <p:cNvSpPr>
            <a:spLocks/>
          </p:cNvSpPr>
          <p:nvPr/>
        </p:nvSpPr>
        <p:spPr bwMode="auto">
          <a:xfrm>
            <a:off x="6870700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3" name="Freeform 33"/>
          <p:cNvSpPr>
            <a:spLocks/>
          </p:cNvSpPr>
          <p:nvPr/>
        </p:nvSpPr>
        <p:spPr bwMode="auto">
          <a:xfrm>
            <a:off x="7297738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4" name="Freeform 34"/>
          <p:cNvSpPr>
            <a:spLocks/>
          </p:cNvSpPr>
          <p:nvPr/>
        </p:nvSpPr>
        <p:spPr bwMode="auto">
          <a:xfrm>
            <a:off x="7623175" y="40243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5" name="Freeform 35"/>
          <p:cNvSpPr>
            <a:spLocks/>
          </p:cNvSpPr>
          <p:nvPr/>
        </p:nvSpPr>
        <p:spPr bwMode="auto">
          <a:xfrm>
            <a:off x="7947025" y="40243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6" name="Freeform 36"/>
          <p:cNvSpPr>
            <a:spLocks/>
          </p:cNvSpPr>
          <p:nvPr/>
        </p:nvSpPr>
        <p:spPr bwMode="auto">
          <a:xfrm>
            <a:off x="8270875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7" name="Freeform 37"/>
          <p:cNvSpPr>
            <a:spLocks/>
          </p:cNvSpPr>
          <p:nvPr/>
        </p:nvSpPr>
        <p:spPr bwMode="auto">
          <a:xfrm>
            <a:off x="1341438" y="316706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8" name="Freeform 38"/>
          <p:cNvSpPr>
            <a:spLocks/>
          </p:cNvSpPr>
          <p:nvPr/>
        </p:nvSpPr>
        <p:spPr bwMode="auto">
          <a:xfrm>
            <a:off x="1422400" y="31670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39" name="Freeform 39"/>
          <p:cNvSpPr>
            <a:spLocks/>
          </p:cNvSpPr>
          <p:nvPr/>
        </p:nvSpPr>
        <p:spPr bwMode="auto">
          <a:xfrm>
            <a:off x="1827213" y="31670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0" name="Freeform 40"/>
          <p:cNvSpPr>
            <a:spLocks/>
          </p:cNvSpPr>
          <p:nvPr/>
        </p:nvSpPr>
        <p:spPr bwMode="auto">
          <a:xfrm>
            <a:off x="1908175" y="31670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1" name="Freeform 41"/>
          <p:cNvSpPr>
            <a:spLocks/>
          </p:cNvSpPr>
          <p:nvPr/>
        </p:nvSpPr>
        <p:spPr bwMode="auto">
          <a:xfrm>
            <a:off x="2314575" y="31670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2" name="Freeform 42"/>
          <p:cNvSpPr>
            <a:spLocks/>
          </p:cNvSpPr>
          <p:nvPr/>
        </p:nvSpPr>
        <p:spPr bwMode="auto">
          <a:xfrm>
            <a:off x="2395538" y="316706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3" name="Freeform 43"/>
          <p:cNvSpPr>
            <a:spLocks/>
          </p:cNvSpPr>
          <p:nvPr/>
        </p:nvSpPr>
        <p:spPr bwMode="auto">
          <a:xfrm>
            <a:off x="2801938" y="31670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4" name="Freeform 44"/>
          <p:cNvSpPr>
            <a:spLocks/>
          </p:cNvSpPr>
          <p:nvPr/>
        </p:nvSpPr>
        <p:spPr bwMode="auto">
          <a:xfrm>
            <a:off x="2882900" y="31670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5" name="Freeform 45"/>
          <p:cNvSpPr>
            <a:spLocks/>
          </p:cNvSpPr>
          <p:nvPr/>
        </p:nvSpPr>
        <p:spPr bwMode="auto">
          <a:xfrm>
            <a:off x="3289300" y="3167063"/>
            <a:ext cx="82550" cy="404812"/>
          </a:xfrm>
          <a:custGeom>
            <a:avLst/>
            <a:gdLst>
              <a:gd name="T0" fmla="*/ 0 w 52"/>
              <a:gd name="T1" fmla="*/ 254 h 255"/>
              <a:gd name="T2" fmla="*/ 0 w 52"/>
              <a:gd name="T3" fmla="*/ 0 h 255"/>
              <a:gd name="T4" fmla="*/ 51 w 52"/>
              <a:gd name="T5" fmla="*/ 0 h 255"/>
              <a:gd name="T6" fmla="*/ 51 w 52"/>
              <a:gd name="T7" fmla="*/ 254 h 255"/>
              <a:gd name="T8" fmla="*/ 0 w 52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6" name="Freeform 46"/>
          <p:cNvSpPr>
            <a:spLocks/>
          </p:cNvSpPr>
          <p:nvPr/>
        </p:nvSpPr>
        <p:spPr bwMode="auto">
          <a:xfrm>
            <a:off x="5551488" y="31670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7" name="Freeform 47"/>
          <p:cNvSpPr>
            <a:spLocks/>
          </p:cNvSpPr>
          <p:nvPr/>
        </p:nvSpPr>
        <p:spPr bwMode="auto">
          <a:xfrm>
            <a:off x="5632450" y="31670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8" name="Freeform 48"/>
          <p:cNvSpPr>
            <a:spLocks/>
          </p:cNvSpPr>
          <p:nvPr/>
        </p:nvSpPr>
        <p:spPr bwMode="auto">
          <a:xfrm>
            <a:off x="6038850" y="31670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49" name="Freeform 49"/>
          <p:cNvSpPr>
            <a:spLocks/>
          </p:cNvSpPr>
          <p:nvPr/>
        </p:nvSpPr>
        <p:spPr bwMode="auto">
          <a:xfrm>
            <a:off x="6119813" y="3167063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0" name="Freeform 50"/>
          <p:cNvSpPr>
            <a:spLocks/>
          </p:cNvSpPr>
          <p:nvPr/>
        </p:nvSpPr>
        <p:spPr bwMode="auto">
          <a:xfrm>
            <a:off x="6526213" y="3167063"/>
            <a:ext cx="487362" cy="404812"/>
          </a:xfrm>
          <a:custGeom>
            <a:avLst/>
            <a:gdLst>
              <a:gd name="T0" fmla="*/ 0 w 307"/>
              <a:gd name="T1" fmla="*/ 254 h 255"/>
              <a:gd name="T2" fmla="*/ 0 w 307"/>
              <a:gd name="T3" fmla="*/ 0 h 255"/>
              <a:gd name="T4" fmla="*/ 306 w 307"/>
              <a:gd name="T5" fmla="*/ 0 h 255"/>
              <a:gd name="T6" fmla="*/ 306 w 307"/>
              <a:gd name="T7" fmla="*/ 254 h 255"/>
              <a:gd name="T8" fmla="*/ 0 w 307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1" name="Freeform 51"/>
          <p:cNvSpPr>
            <a:spLocks/>
          </p:cNvSpPr>
          <p:nvPr/>
        </p:nvSpPr>
        <p:spPr bwMode="auto">
          <a:xfrm>
            <a:off x="6607175" y="31670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2" name="Freeform 52"/>
          <p:cNvSpPr>
            <a:spLocks/>
          </p:cNvSpPr>
          <p:nvPr/>
        </p:nvSpPr>
        <p:spPr bwMode="auto">
          <a:xfrm>
            <a:off x="7011988" y="3167063"/>
            <a:ext cx="488950" cy="404812"/>
          </a:xfrm>
          <a:custGeom>
            <a:avLst/>
            <a:gdLst>
              <a:gd name="T0" fmla="*/ 0 w 308"/>
              <a:gd name="T1" fmla="*/ 254 h 255"/>
              <a:gd name="T2" fmla="*/ 0 w 308"/>
              <a:gd name="T3" fmla="*/ 0 h 255"/>
              <a:gd name="T4" fmla="*/ 307 w 308"/>
              <a:gd name="T5" fmla="*/ 0 h 255"/>
              <a:gd name="T6" fmla="*/ 307 w 308"/>
              <a:gd name="T7" fmla="*/ 254 h 255"/>
              <a:gd name="T8" fmla="*/ 0 w 308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3" name="Freeform 53"/>
          <p:cNvSpPr>
            <a:spLocks/>
          </p:cNvSpPr>
          <p:nvPr/>
        </p:nvSpPr>
        <p:spPr bwMode="auto">
          <a:xfrm>
            <a:off x="7096125" y="3167063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54 h 255"/>
              <a:gd name="T4" fmla="*/ 0 w 1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4" name="Freeform 54"/>
          <p:cNvSpPr>
            <a:spLocks/>
          </p:cNvSpPr>
          <p:nvPr/>
        </p:nvSpPr>
        <p:spPr bwMode="auto">
          <a:xfrm>
            <a:off x="7499350" y="3167063"/>
            <a:ext cx="84138" cy="404812"/>
          </a:xfrm>
          <a:custGeom>
            <a:avLst/>
            <a:gdLst>
              <a:gd name="T0" fmla="*/ 0 w 53"/>
              <a:gd name="T1" fmla="*/ 254 h 255"/>
              <a:gd name="T2" fmla="*/ 0 w 53"/>
              <a:gd name="T3" fmla="*/ 0 h 255"/>
              <a:gd name="T4" fmla="*/ 52 w 53"/>
              <a:gd name="T5" fmla="*/ 0 h 255"/>
              <a:gd name="T6" fmla="*/ 52 w 53"/>
              <a:gd name="T7" fmla="*/ 254 h 255"/>
              <a:gd name="T8" fmla="*/ 0 w 53"/>
              <a:gd name="T9" fmla="*/ 25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5" name="Freeform 55"/>
          <p:cNvSpPr>
            <a:spLocks/>
          </p:cNvSpPr>
          <p:nvPr/>
        </p:nvSpPr>
        <p:spPr bwMode="auto">
          <a:xfrm>
            <a:off x="925513" y="3489325"/>
            <a:ext cx="446087" cy="496888"/>
          </a:xfrm>
          <a:custGeom>
            <a:avLst/>
            <a:gdLst>
              <a:gd name="T0" fmla="*/ 280 w 281"/>
              <a:gd name="T1" fmla="*/ 0 h 313"/>
              <a:gd name="T2" fmla="*/ 0 w 281"/>
              <a:gd name="T3" fmla="*/ 312 h 313"/>
              <a:gd name="T4" fmla="*/ 280 w 281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6" name="Freeform 56"/>
          <p:cNvSpPr>
            <a:spLocks/>
          </p:cNvSpPr>
          <p:nvPr/>
        </p:nvSpPr>
        <p:spPr bwMode="auto">
          <a:xfrm>
            <a:off x="925513" y="3892550"/>
            <a:ext cx="87312" cy="93663"/>
          </a:xfrm>
          <a:custGeom>
            <a:avLst/>
            <a:gdLst>
              <a:gd name="T0" fmla="*/ 54 w 55"/>
              <a:gd name="T1" fmla="*/ 21 h 59"/>
              <a:gd name="T2" fmla="*/ 0 w 55"/>
              <a:gd name="T3" fmla="*/ 58 h 59"/>
              <a:gd name="T4" fmla="*/ 30 w 55"/>
              <a:gd name="T5" fmla="*/ 0 h 59"/>
              <a:gd name="T6" fmla="*/ 54 w 55"/>
              <a:gd name="T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7" name="Freeform 57"/>
          <p:cNvSpPr>
            <a:spLocks/>
          </p:cNvSpPr>
          <p:nvPr/>
        </p:nvSpPr>
        <p:spPr bwMode="auto">
          <a:xfrm>
            <a:off x="1857375" y="3489325"/>
            <a:ext cx="449263" cy="506413"/>
          </a:xfrm>
          <a:custGeom>
            <a:avLst/>
            <a:gdLst>
              <a:gd name="T0" fmla="*/ 0 w 283"/>
              <a:gd name="T1" fmla="*/ 0 h 319"/>
              <a:gd name="T2" fmla="*/ 282 w 283"/>
              <a:gd name="T3" fmla="*/ 318 h 319"/>
              <a:gd name="T4" fmla="*/ 0 w 283"/>
              <a:gd name="T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" h="319">
                <a:moveTo>
                  <a:pt x="0" y="0"/>
                </a:moveTo>
                <a:lnTo>
                  <a:pt x="282" y="3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8" name="Freeform 58"/>
          <p:cNvSpPr>
            <a:spLocks/>
          </p:cNvSpPr>
          <p:nvPr/>
        </p:nvSpPr>
        <p:spPr bwMode="auto">
          <a:xfrm>
            <a:off x="2217738" y="3903663"/>
            <a:ext cx="88900" cy="92075"/>
          </a:xfrm>
          <a:custGeom>
            <a:avLst/>
            <a:gdLst>
              <a:gd name="T0" fmla="*/ 24 w 56"/>
              <a:gd name="T1" fmla="*/ 0 h 58"/>
              <a:gd name="T2" fmla="*/ 55 w 56"/>
              <a:gd name="T3" fmla="*/ 57 h 58"/>
              <a:gd name="T4" fmla="*/ 0 w 56"/>
              <a:gd name="T5" fmla="*/ 21 h 58"/>
              <a:gd name="T6" fmla="*/ 24 w 56"/>
              <a:gd name="T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8">
                <a:moveTo>
                  <a:pt x="24" y="0"/>
                </a:moveTo>
                <a:lnTo>
                  <a:pt x="55" y="57"/>
                </a:lnTo>
                <a:lnTo>
                  <a:pt x="0" y="21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59" name="Freeform 59"/>
          <p:cNvSpPr>
            <a:spLocks/>
          </p:cNvSpPr>
          <p:nvPr/>
        </p:nvSpPr>
        <p:spPr bwMode="auto">
          <a:xfrm>
            <a:off x="2355850" y="3489325"/>
            <a:ext cx="1330325" cy="517525"/>
          </a:xfrm>
          <a:custGeom>
            <a:avLst/>
            <a:gdLst>
              <a:gd name="T0" fmla="*/ 0 w 838"/>
              <a:gd name="T1" fmla="*/ 0 h 326"/>
              <a:gd name="T2" fmla="*/ 837 w 838"/>
              <a:gd name="T3" fmla="*/ 325 h 326"/>
              <a:gd name="T4" fmla="*/ 0 w 838"/>
              <a:gd name="T5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8" h="326">
                <a:moveTo>
                  <a:pt x="0" y="0"/>
                </a:moveTo>
                <a:lnTo>
                  <a:pt x="837" y="32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0" name="Freeform 60"/>
          <p:cNvSpPr>
            <a:spLocks/>
          </p:cNvSpPr>
          <p:nvPr/>
        </p:nvSpPr>
        <p:spPr bwMode="auto">
          <a:xfrm>
            <a:off x="3581400" y="3944938"/>
            <a:ext cx="104775" cy="61912"/>
          </a:xfrm>
          <a:custGeom>
            <a:avLst/>
            <a:gdLst>
              <a:gd name="T0" fmla="*/ 11 w 66"/>
              <a:gd name="T1" fmla="*/ 0 h 39"/>
              <a:gd name="T2" fmla="*/ 65 w 66"/>
              <a:gd name="T3" fmla="*/ 38 h 39"/>
              <a:gd name="T4" fmla="*/ 0 w 66"/>
              <a:gd name="T5" fmla="*/ 30 h 39"/>
              <a:gd name="T6" fmla="*/ 11 w 66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39">
                <a:moveTo>
                  <a:pt x="11" y="0"/>
                </a:moveTo>
                <a:lnTo>
                  <a:pt x="65" y="38"/>
                </a:lnTo>
                <a:lnTo>
                  <a:pt x="0" y="3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1" name="Freeform 61"/>
          <p:cNvSpPr>
            <a:spLocks/>
          </p:cNvSpPr>
          <p:nvPr/>
        </p:nvSpPr>
        <p:spPr bwMode="auto">
          <a:xfrm>
            <a:off x="5137150" y="3509963"/>
            <a:ext cx="446088" cy="496887"/>
          </a:xfrm>
          <a:custGeom>
            <a:avLst/>
            <a:gdLst>
              <a:gd name="T0" fmla="*/ 280 w 281"/>
              <a:gd name="T1" fmla="*/ 0 h 313"/>
              <a:gd name="T2" fmla="*/ 0 w 281"/>
              <a:gd name="T3" fmla="*/ 312 h 313"/>
              <a:gd name="T4" fmla="*/ 280 w 281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2" name="Freeform 62"/>
          <p:cNvSpPr>
            <a:spLocks/>
          </p:cNvSpPr>
          <p:nvPr/>
        </p:nvSpPr>
        <p:spPr bwMode="auto">
          <a:xfrm>
            <a:off x="5137150" y="3913188"/>
            <a:ext cx="87313" cy="93662"/>
          </a:xfrm>
          <a:custGeom>
            <a:avLst/>
            <a:gdLst>
              <a:gd name="T0" fmla="*/ 54 w 55"/>
              <a:gd name="T1" fmla="*/ 21 h 59"/>
              <a:gd name="T2" fmla="*/ 0 w 55"/>
              <a:gd name="T3" fmla="*/ 58 h 59"/>
              <a:gd name="T4" fmla="*/ 30 w 55"/>
              <a:gd name="T5" fmla="*/ 0 h 59"/>
              <a:gd name="T6" fmla="*/ 54 w 55"/>
              <a:gd name="T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3" name="Freeform 63"/>
          <p:cNvSpPr>
            <a:spLocks/>
          </p:cNvSpPr>
          <p:nvPr/>
        </p:nvSpPr>
        <p:spPr bwMode="auto">
          <a:xfrm>
            <a:off x="6069013" y="3509963"/>
            <a:ext cx="458787" cy="476250"/>
          </a:xfrm>
          <a:custGeom>
            <a:avLst/>
            <a:gdLst>
              <a:gd name="T0" fmla="*/ 0 w 289"/>
              <a:gd name="T1" fmla="*/ 0 h 300"/>
              <a:gd name="T2" fmla="*/ 288 w 289"/>
              <a:gd name="T3" fmla="*/ 299 h 300"/>
              <a:gd name="T4" fmla="*/ 0 w 289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300">
                <a:moveTo>
                  <a:pt x="0" y="0"/>
                </a:moveTo>
                <a:lnTo>
                  <a:pt x="288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4" name="Freeform 64"/>
          <p:cNvSpPr>
            <a:spLocks/>
          </p:cNvSpPr>
          <p:nvPr/>
        </p:nvSpPr>
        <p:spPr bwMode="auto">
          <a:xfrm>
            <a:off x="6437313" y="3894138"/>
            <a:ext cx="90487" cy="92075"/>
          </a:xfrm>
          <a:custGeom>
            <a:avLst/>
            <a:gdLst>
              <a:gd name="T0" fmla="*/ 23 w 57"/>
              <a:gd name="T1" fmla="*/ 0 h 58"/>
              <a:gd name="T2" fmla="*/ 56 w 57"/>
              <a:gd name="T3" fmla="*/ 57 h 58"/>
              <a:gd name="T4" fmla="*/ 0 w 57"/>
              <a:gd name="T5" fmla="*/ 22 h 58"/>
              <a:gd name="T6" fmla="*/ 23 w 57"/>
              <a:gd name="T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8">
                <a:moveTo>
                  <a:pt x="23" y="0"/>
                </a:moveTo>
                <a:lnTo>
                  <a:pt x="56" y="57"/>
                </a:lnTo>
                <a:lnTo>
                  <a:pt x="0" y="22"/>
                </a:lnTo>
                <a:lnTo>
                  <a:pt x="2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5" name="Freeform 65"/>
          <p:cNvSpPr>
            <a:spLocks/>
          </p:cNvSpPr>
          <p:nvPr/>
        </p:nvSpPr>
        <p:spPr bwMode="auto">
          <a:xfrm>
            <a:off x="6556375" y="3519488"/>
            <a:ext cx="1362075" cy="476250"/>
          </a:xfrm>
          <a:custGeom>
            <a:avLst/>
            <a:gdLst>
              <a:gd name="T0" fmla="*/ 0 w 858"/>
              <a:gd name="T1" fmla="*/ 0 h 300"/>
              <a:gd name="T2" fmla="*/ 857 w 858"/>
              <a:gd name="T3" fmla="*/ 299 h 300"/>
              <a:gd name="T4" fmla="*/ 0 w 858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300">
                <a:moveTo>
                  <a:pt x="0" y="0"/>
                </a:moveTo>
                <a:lnTo>
                  <a:pt x="857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6" name="Freeform 66"/>
          <p:cNvSpPr>
            <a:spLocks/>
          </p:cNvSpPr>
          <p:nvPr/>
        </p:nvSpPr>
        <p:spPr bwMode="auto">
          <a:xfrm>
            <a:off x="7812088" y="3937000"/>
            <a:ext cx="106362" cy="58738"/>
          </a:xfrm>
          <a:custGeom>
            <a:avLst/>
            <a:gdLst>
              <a:gd name="T0" fmla="*/ 11 w 67"/>
              <a:gd name="T1" fmla="*/ 0 h 37"/>
              <a:gd name="T2" fmla="*/ 66 w 67"/>
              <a:gd name="T3" fmla="*/ 36 h 37"/>
              <a:gd name="T4" fmla="*/ 0 w 67"/>
              <a:gd name="T5" fmla="*/ 31 h 37"/>
              <a:gd name="T6" fmla="*/ 11 w 67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7">
                <a:moveTo>
                  <a:pt x="11" y="0"/>
                </a:moveTo>
                <a:lnTo>
                  <a:pt x="66" y="36"/>
                </a:lnTo>
                <a:lnTo>
                  <a:pt x="0" y="3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7" name="Freeform 67"/>
          <p:cNvSpPr>
            <a:spLocks/>
          </p:cNvSpPr>
          <p:nvPr/>
        </p:nvSpPr>
        <p:spPr bwMode="auto">
          <a:xfrm>
            <a:off x="2314575" y="2751138"/>
            <a:ext cx="1177925" cy="396875"/>
          </a:xfrm>
          <a:custGeom>
            <a:avLst/>
            <a:gdLst>
              <a:gd name="T0" fmla="*/ 741 w 742"/>
              <a:gd name="T1" fmla="*/ 0 h 250"/>
              <a:gd name="T2" fmla="*/ 0 w 742"/>
              <a:gd name="T3" fmla="*/ 249 h 250"/>
              <a:gd name="T4" fmla="*/ 741 w 742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8" name="Freeform 68"/>
          <p:cNvSpPr>
            <a:spLocks/>
          </p:cNvSpPr>
          <p:nvPr/>
        </p:nvSpPr>
        <p:spPr bwMode="auto">
          <a:xfrm>
            <a:off x="2314575" y="3089275"/>
            <a:ext cx="106363" cy="58738"/>
          </a:xfrm>
          <a:custGeom>
            <a:avLst/>
            <a:gdLst>
              <a:gd name="T0" fmla="*/ 66 w 67"/>
              <a:gd name="T1" fmla="*/ 31 h 37"/>
              <a:gd name="T2" fmla="*/ 0 w 67"/>
              <a:gd name="T3" fmla="*/ 36 h 37"/>
              <a:gd name="T4" fmla="*/ 56 w 67"/>
              <a:gd name="T5" fmla="*/ 0 h 37"/>
              <a:gd name="T6" fmla="*/ 66 w 67"/>
              <a:gd name="T7" fmla="*/ 3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69" name="Freeform 69"/>
          <p:cNvSpPr>
            <a:spLocks/>
          </p:cNvSpPr>
          <p:nvPr/>
        </p:nvSpPr>
        <p:spPr bwMode="auto">
          <a:xfrm>
            <a:off x="3978275" y="2760663"/>
            <a:ext cx="1992313" cy="387350"/>
          </a:xfrm>
          <a:custGeom>
            <a:avLst/>
            <a:gdLst>
              <a:gd name="T0" fmla="*/ 0 w 1255"/>
              <a:gd name="T1" fmla="*/ 0 h 244"/>
              <a:gd name="T2" fmla="*/ 1254 w 1255"/>
              <a:gd name="T3" fmla="*/ 243 h 244"/>
              <a:gd name="T4" fmla="*/ 0 w 1255"/>
              <a:gd name="T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70" name="Freeform 70"/>
          <p:cNvSpPr>
            <a:spLocks/>
          </p:cNvSpPr>
          <p:nvPr/>
        </p:nvSpPr>
        <p:spPr bwMode="auto">
          <a:xfrm>
            <a:off x="5864225" y="3101975"/>
            <a:ext cx="106363" cy="50800"/>
          </a:xfrm>
          <a:custGeom>
            <a:avLst/>
            <a:gdLst>
              <a:gd name="T0" fmla="*/ 6 w 67"/>
              <a:gd name="T1" fmla="*/ 0 h 32"/>
              <a:gd name="T2" fmla="*/ 66 w 67"/>
              <a:gd name="T3" fmla="*/ 28 h 32"/>
              <a:gd name="T4" fmla="*/ 0 w 67"/>
              <a:gd name="T5" fmla="*/ 31 h 32"/>
              <a:gd name="T6" fmla="*/ 6 w 67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71" name="Freeform 71"/>
          <p:cNvSpPr>
            <a:spLocks/>
          </p:cNvSpPr>
          <p:nvPr/>
        </p:nvSpPr>
        <p:spPr bwMode="auto">
          <a:xfrm>
            <a:off x="1676400" y="4024313"/>
            <a:ext cx="325438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72" name="Freeform 72"/>
          <p:cNvSpPr>
            <a:spLocks/>
          </p:cNvSpPr>
          <p:nvPr/>
        </p:nvSpPr>
        <p:spPr bwMode="auto">
          <a:xfrm>
            <a:off x="2000250" y="4024313"/>
            <a:ext cx="327025" cy="325437"/>
          </a:xfrm>
          <a:custGeom>
            <a:avLst/>
            <a:gdLst>
              <a:gd name="T0" fmla="*/ 0 w 206"/>
              <a:gd name="T1" fmla="*/ 204 h 205"/>
              <a:gd name="T2" fmla="*/ 0 w 206"/>
              <a:gd name="T3" fmla="*/ 0 h 205"/>
              <a:gd name="T4" fmla="*/ 205 w 206"/>
              <a:gd name="T5" fmla="*/ 0 h 205"/>
              <a:gd name="T6" fmla="*/ 205 w 206"/>
              <a:gd name="T7" fmla="*/ 204 h 205"/>
              <a:gd name="T8" fmla="*/ 0 w 206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73" name="Freeform 73"/>
          <p:cNvSpPr>
            <a:spLocks/>
          </p:cNvSpPr>
          <p:nvPr/>
        </p:nvSpPr>
        <p:spPr bwMode="auto">
          <a:xfrm>
            <a:off x="2325688" y="40243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74" name="Freeform 74"/>
          <p:cNvSpPr>
            <a:spLocks/>
          </p:cNvSpPr>
          <p:nvPr/>
        </p:nvSpPr>
        <p:spPr bwMode="auto">
          <a:xfrm>
            <a:off x="2649538" y="4024313"/>
            <a:ext cx="325437" cy="325437"/>
          </a:xfrm>
          <a:custGeom>
            <a:avLst/>
            <a:gdLst>
              <a:gd name="T0" fmla="*/ 0 w 205"/>
              <a:gd name="T1" fmla="*/ 204 h 205"/>
              <a:gd name="T2" fmla="*/ 0 w 205"/>
              <a:gd name="T3" fmla="*/ 0 h 205"/>
              <a:gd name="T4" fmla="*/ 204 w 205"/>
              <a:gd name="T5" fmla="*/ 0 h 205"/>
              <a:gd name="T6" fmla="*/ 204 w 205"/>
              <a:gd name="T7" fmla="*/ 204 h 205"/>
              <a:gd name="T8" fmla="*/ 0 w 205"/>
              <a:gd name="T9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75" name="Rectangle 75"/>
          <p:cNvSpPr>
            <a:spLocks noChangeArrowheads="1"/>
          </p:cNvSpPr>
          <p:nvPr/>
        </p:nvSpPr>
        <p:spPr bwMode="auto">
          <a:xfrm>
            <a:off x="2868613" y="2028825"/>
            <a:ext cx="5857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Arial" pitchFamily="34" charset="0"/>
              </a:rPr>
              <a:t>Root</a:t>
            </a:r>
          </a:p>
        </p:txBody>
      </p:sp>
      <p:sp>
        <p:nvSpPr>
          <p:cNvPr id="51276" name="Rectangle 76"/>
          <p:cNvSpPr>
            <a:spLocks noChangeArrowheads="1"/>
          </p:cNvSpPr>
          <p:nvPr/>
        </p:nvSpPr>
        <p:spPr bwMode="auto">
          <a:xfrm>
            <a:off x="3594100" y="242728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17</a:t>
            </a:r>
          </a:p>
        </p:txBody>
      </p:sp>
      <p:sp>
        <p:nvSpPr>
          <p:cNvPr id="51277" name="Rectangle 77"/>
          <p:cNvSpPr>
            <a:spLocks noChangeArrowheads="1"/>
          </p:cNvSpPr>
          <p:nvPr/>
        </p:nvSpPr>
        <p:spPr bwMode="auto">
          <a:xfrm>
            <a:off x="6161088" y="319563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51278" name="Rectangle 78"/>
          <p:cNvSpPr>
            <a:spLocks noChangeArrowheads="1"/>
          </p:cNvSpPr>
          <p:nvPr/>
        </p:nvSpPr>
        <p:spPr bwMode="auto">
          <a:xfrm>
            <a:off x="3036888" y="4022725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14*</a:t>
            </a:r>
          </a:p>
        </p:txBody>
      </p:sp>
      <p:sp>
        <p:nvSpPr>
          <p:cNvPr id="51279" name="Rectangle 79"/>
          <p:cNvSpPr>
            <a:spLocks noChangeArrowheads="1"/>
          </p:cNvSpPr>
          <p:nvPr/>
        </p:nvSpPr>
        <p:spPr bwMode="auto">
          <a:xfrm>
            <a:off x="3360738" y="4022725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16*</a:t>
            </a:r>
          </a:p>
        </p:txBody>
      </p:sp>
      <p:sp>
        <p:nvSpPr>
          <p:cNvPr id="51280" name="Rectangle 80"/>
          <p:cNvSpPr>
            <a:spLocks noChangeArrowheads="1"/>
          </p:cNvSpPr>
          <p:nvPr/>
        </p:nvSpPr>
        <p:spPr bwMode="auto">
          <a:xfrm>
            <a:off x="7267575" y="40132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33*</a:t>
            </a:r>
          </a:p>
        </p:txBody>
      </p:sp>
      <p:sp>
        <p:nvSpPr>
          <p:cNvPr id="51281" name="Rectangle 81"/>
          <p:cNvSpPr>
            <a:spLocks noChangeArrowheads="1"/>
          </p:cNvSpPr>
          <p:nvPr/>
        </p:nvSpPr>
        <p:spPr bwMode="auto">
          <a:xfrm>
            <a:off x="7593013" y="40132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34*</a:t>
            </a:r>
          </a:p>
        </p:txBody>
      </p:sp>
      <p:sp>
        <p:nvSpPr>
          <p:cNvPr id="51282" name="Rectangle 82"/>
          <p:cNvSpPr>
            <a:spLocks noChangeArrowheads="1"/>
          </p:cNvSpPr>
          <p:nvPr/>
        </p:nvSpPr>
        <p:spPr bwMode="auto">
          <a:xfrm>
            <a:off x="7907338" y="40020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38*</a:t>
            </a:r>
          </a:p>
        </p:txBody>
      </p:sp>
      <p:sp>
        <p:nvSpPr>
          <p:cNvPr id="51283" name="Rectangle 83"/>
          <p:cNvSpPr>
            <a:spLocks noChangeArrowheads="1"/>
          </p:cNvSpPr>
          <p:nvPr/>
        </p:nvSpPr>
        <p:spPr bwMode="auto">
          <a:xfrm>
            <a:off x="8231188" y="3992563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39*</a:t>
            </a:r>
          </a:p>
        </p:txBody>
      </p:sp>
      <p:sp>
        <p:nvSpPr>
          <p:cNvPr id="51284" name="Rectangle 84"/>
          <p:cNvSpPr>
            <a:spLocks noChangeArrowheads="1"/>
          </p:cNvSpPr>
          <p:nvPr/>
        </p:nvSpPr>
        <p:spPr bwMode="auto">
          <a:xfrm>
            <a:off x="1939925" y="3195638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51285" name="Rectangle 85"/>
          <p:cNvSpPr>
            <a:spLocks noChangeArrowheads="1"/>
          </p:cNvSpPr>
          <p:nvPr/>
        </p:nvSpPr>
        <p:spPr bwMode="auto">
          <a:xfrm>
            <a:off x="1473200" y="3195638"/>
            <a:ext cx="273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2009775" y="40020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7*</a:t>
            </a:r>
          </a:p>
        </p:txBody>
      </p:sp>
      <p:sp>
        <p:nvSpPr>
          <p:cNvPr id="51287" name="Rectangle 87"/>
          <p:cNvSpPr>
            <a:spLocks noChangeArrowheads="1"/>
          </p:cNvSpPr>
          <p:nvPr/>
        </p:nvSpPr>
        <p:spPr bwMode="auto">
          <a:xfrm>
            <a:off x="1687513" y="40020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5*</a:t>
            </a:r>
          </a:p>
        </p:txBody>
      </p:sp>
      <p:sp>
        <p:nvSpPr>
          <p:cNvPr id="51288" name="Rectangle 88"/>
          <p:cNvSpPr>
            <a:spLocks noChangeArrowheads="1"/>
          </p:cNvSpPr>
          <p:nvPr/>
        </p:nvSpPr>
        <p:spPr bwMode="auto">
          <a:xfrm>
            <a:off x="2325688" y="40020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8*</a:t>
            </a:r>
          </a:p>
        </p:txBody>
      </p:sp>
      <p:sp>
        <p:nvSpPr>
          <p:cNvPr id="51289" name="Rectangle 89"/>
          <p:cNvSpPr>
            <a:spLocks noChangeArrowheads="1"/>
          </p:cNvSpPr>
          <p:nvPr/>
        </p:nvSpPr>
        <p:spPr bwMode="auto">
          <a:xfrm>
            <a:off x="4486275" y="40020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22*</a:t>
            </a:r>
          </a:p>
        </p:txBody>
      </p:sp>
      <p:sp>
        <p:nvSpPr>
          <p:cNvPr id="51290" name="Rectangle 90"/>
          <p:cNvSpPr>
            <a:spLocks noChangeArrowheads="1"/>
          </p:cNvSpPr>
          <p:nvPr/>
        </p:nvSpPr>
        <p:spPr bwMode="auto">
          <a:xfrm>
            <a:off x="4792663" y="40020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24*</a:t>
            </a:r>
          </a:p>
        </p:txBody>
      </p:sp>
      <p:sp>
        <p:nvSpPr>
          <p:cNvPr id="51291" name="Rectangle 91"/>
          <p:cNvSpPr>
            <a:spLocks noChangeArrowheads="1"/>
          </p:cNvSpPr>
          <p:nvPr/>
        </p:nvSpPr>
        <p:spPr bwMode="auto">
          <a:xfrm>
            <a:off x="5664200" y="3184525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27</a:t>
            </a:r>
          </a:p>
        </p:txBody>
      </p:sp>
      <p:sp>
        <p:nvSpPr>
          <p:cNvPr id="51292" name="Rectangle 92"/>
          <p:cNvSpPr>
            <a:spLocks noChangeArrowheads="1"/>
          </p:cNvSpPr>
          <p:nvPr/>
        </p:nvSpPr>
        <p:spPr bwMode="auto">
          <a:xfrm>
            <a:off x="5857875" y="40020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27*</a:t>
            </a:r>
          </a:p>
        </p:txBody>
      </p:sp>
      <p:sp>
        <p:nvSpPr>
          <p:cNvPr id="51293" name="Rectangle 93"/>
          <p:cNvSpPr>
            <a:spLocks noChangeArrowheads="1"/>
          </p:cNvSpPr>
          <p:nvPr/>
        </p:nvSpPr>
        <p:spPr bwMode="auto">
          <a:xfrm>
            <a:off x="6192838" y="40020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29*</a:t>
            </a:r>
          </a:p>
        </p:txBody>
      </p:sp>
      <p:sp>
        <p:nvSpPr>
          <p:cNvPr id="51294" name="Line 94"/>
          <p:cNvSpPr>
            <a:spLocks noChangeShapeType="1"/>
          </p:cNvSpPr>
          <p:nvPr/>
        </p:nvSpPr>
        <p:spPr bwMode="auto">
          <a:xfrm>
            <a:off x="3276600" y="19812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95" name="Arc 95"/>
          <p:cNvSpPr>
            <a:spLocks/>
          </p:cNvSpPr>
          <p:nvPr/>
        </p:nvSpPr>
        <p:spPr bwMode="auto">
          <a:xfrm rot="18420000">
            <a:off x="1447800" y="38163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96" name="Arc 96"/>
          <p:cNvSpPr>
            <a:spLocks/>
          </p:cNvSpPr>
          <p:nvPr/>
        </p:nvSpPr>
        <p:spPr bwMode="auto">
          <a:xfrm rot="18420000">
            <a:off x="2895600" y="38163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97" name="Arc 97"/>
          <p:cNvSpPr>
            <a:spLocks/>
          </p:cNvSpPr>
          <p:nvPr/>
        </p:nvSpPr>
        <p:spPr bwMode="auto">
          <a:xfrm rot="18420000">
            <a:off x="4267200" y="38163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98" name="Arc 98"/>
          <p:cNvSpPr>
            <a:spLocks/>
          </p:cNvSpPr>
          <p:nvPr/>
        </p:nvSpPr>
        <p:spPr bwMode="auto">
          <a:xfrm rot="18420000">
            <a:off x="5715000" y="38163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299" name="Arc 99"/>
          <p:cNvSpPr>
            <a:spLocks/>
          </p:cNvSpPr>
          <p:nvPr/>
        </p:nvSpPr>
        <p:spPr bwMode="auto">
          <a:xfrm rot="18420000">
            <a:off x="7162800" y="38163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74519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592-EAEF-41E9-8FF4-019B038A496C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25450" y="715963"/>
            <a:ext cx="4919663" cy="5334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/>
              <a:t> Deleting 24*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64214"/>
            <a:ext cx="4038600" cy="2590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Observe the two leaf nodes are merged, and 27 is discarded from their parent, but …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Observe </a:t>
            </a:r>
            <a:r>
              <a:rPr lang="en-US" altLang="en-US" sz="2800" dirty="0">
                <a:solidFill>
                  <a:schemeClr val="accent2"/>
                </a:solidFill>
              </a:rPr>
              <a:t>`</a:t>
            </a:r>
            <a:r>
              <a:rPr lang="en-US" altLang="en-US" sz="2800" i="1" dirty="0">
                <a:solidFill>
                  <a:schemeClr val="accent2"/>
                </a:solidFill>
              </a:rPr>
              <a:t>pull down</a:t>
            </a:r>
            <a:r>
              <a:rPr lang="en-US" altLang="en-US" sz="2800" dirty="0">
                <a:solidFill>
                  <a:schemeClr val="accent2"/>
                </a:solidFill>
              </a:rPr>
              <a:t>’ </a:t>
            </a:r>
            <a:r>
              <a:rPr lang="en-US" altLang="en-US" sz="2800" dirty="0"/>
              <a:t>of index entry (below).</a:t>
            </a:r>
          </a:p>
        </p:txBody>
      </p:sp>
      <p:sp>
        <p:nvSpPr>
          <p:cNvPr id="53254" name="Freeform 6"/>
          <p:cNvSpPr>
            <a:spLocks/>
          </p:cNvSpPr>
          <p:nvPr/>
        </p:nvSpPr>
        <p:spPr bwMode="auto">
          <a:xfrm>
            <a:off x="4735513" y="2901950"/>
            <a:ext cx="436562" cy="376238"/>
          </a:xfrm>
          <a:custGeom>
            <a:avLst/>
            <a:gdLst>
              <a:gd name="T0" fmla="*/ 0 w 275"/>
              <a:gd name="T1" fmla="*/ 236 h 237"/>
              <a:gd name="T2" fmla="*/ 0 w 275"/>
              <a:gd name="T3" fmla="*/ 0 h 237"/>
              <a:gd name="T4" fmla="*/ 274 w 275"/>
              <a:gd name="T5" fmla="*/ 0 h 237"/>
              <a:gd name="T6" fmla="*/ 274 w 275"/>
              <a:gd name="T7" fmla="*/ 236 h 237"/>
              <a:gd name="T8" fmla="*/ 0 w 275"/>
              <a:gd name="T9" fmla="*/ 23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55" name="Freeform 7"/>
          <p:cNvSpPr>
            <a:spLocks/>
          </p:cNvSpPr>
          <p:nvPr/>
        </p:nvSpPr>
        <p:spPr bwMode="auto">
          <a:xfrm>
            <a:off x="5170488" y="2901950"/>
            <a:ext cx="434975" cy="376238"/>
          </a:xfrm>
          <a:custGeom>
            <a:avLst/>
            <a:gdLst>
              <a:gd name="T0" fmla="*/ 0 w 274"/>
              <a:gd name="T1" fmla="*/ 236 h 237"/>
              <a:gd name="T2" fmla="*/ 0 w 274"/>
              <a:gd name="T3" fmla="*/ 0 h 237"/>
              <a:gd name="T4" fmla="*/ 273 w 274"/>
              <a:gd name="T5" fmla="*/ 0 h 237"/>
              <a:gd name="T6" fmla="*/ 273 w 274"/>
              <a:gd name="T7" fmla="*/ 236 h 237"/>
              <a:gd name="T8" fmla="*/ 0 w 274"/>
              <a:gd name="T9" fmla="*/ 23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>
            <a:off x="5603875" y="2901950"/>
            <a:ext cx="434975" cy="376238"/>
          </a:xfrm>
          <a:custGeom>
            <a:avLst/>
            <a:gdLst>
              <a:gd name="T0" fmla="*/ 0 w 274"/>
              <a:gd name="T1" fmla="*/ 236 h 237"/>
              <a:gd name="T2" fmla="*/ 0 w 274"/>
              <a:gd name="T3" fmla="*/ 0 h 237"/>
              <a:gd name="T4" fmla="*/ 273 w 274"/>
              <a:gd name="T5" fmla="*/ 0 h 237"/>
              <a:gd name="T6" fmla="*/ 273 w 274"/>
              <a:gd name="T7" fmla="*/ 236 h 237"/>
              <a:gd name="T8" fmla="*/ 0 w 274"/>
              <a:gd name="T9" fmla="*/ 23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>
            <a:off x="6037263" y="2901950"/>
            <a:ext cx="434975" cy="376238"/>
          </a:xfrm>
          <a:custGeom>
            <a:avLst/>
            <a:gdLst>
              <a:gd name="T0" fmla="*/ 0 w 274"/>
              <a:gd name="T1" fmla="*/ 236 h 237"/>
              <a:gd name="T2" fmla="*/ 0 w 274"/>
              <a:gd name="T3" fmla="*/ 0 h 237"/>
              <a:gd name="T4" fmla="*/ 273 w 274"/>
              <a:gd name="T5" fmla="*/ 0 h 237"/>
              <a:gd name="T6" fmla="*/ 273 w 274"/>
              <a:gd name="T7" fmla="*/ 236 h 237"/>
              <a:gd name="T8" fmla="*/ 0 w 274"/>
              <a:gd name="T9" fmla="*/ 23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6634163" y="2901950"/>
            <a:ext cx="434975" cy="376238"/>
          </a:xfrm>
          <a:custGeom>
            <a:avLst/>
            <a:gdLst>
              <a:gd name="T0" fmla="*/ 0 w 274"/>
              <a:gd name="T1" fmla="*/ 236 h 237"/>
              <a:gd name="T2" fmla="*/ 0 w 274"/>
              <a:gd name="T3" fmla="*/ 0 h 237"/>
              <a:gd name="T4" fmla="*/ 273 w 274"/>
              <a:gd name="T5" fmla="*/ 0 h 237"/>
              <a:gd name="T6" fmla="*/ 273 w 274"/>
              <a:gd name="T7" fmla="*/ 236 h 237"/>
              <a:gd name="T8" fmla="*/ 0 w 274"/>
              <a:gd name="T9" fmla="*/ 23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7067550" y="2901950"/>
            <a:ext cx="436563" cy="376238"/>
          </a:xfrm>
          <a:custGeom>
            <a:avLst/>
            <a:gdLst>
              <a:gd name="T0" fmla="*/ 0 w 275"/>
              <a:gd name="T1" fmla="*/ 236 h 237"/>
              <a:gd name="T2" fmla="*/ 0 w 275"/>
              <a:gd name="T3" fmla="*/ 0 h 237"/>
              <a:gd name="T4" fmla="*/ 274 w 275"/>
              <a:gd name="T5" fmla="*/ 0 h 237"/>
              <a:gd name="T6" fmla="*/ 274 w 275"/>
              <a:gd name="T7" fmla="*/ 236 h 237"/>
              <a:gd name="T8" fmla="*/ 0 w 275"/>
              <a:gd name="T9" fmla="*/ 23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7502525" y="2901950"/>
            <a:ext cx="434975" cy="376238"/>
          </a:xfrm>
          <a:custGeom>
            <a:avLst/>
            <a:gdLst>
              <a:gd name="T0" fmla="*/ 0 w 274"/>
              <a:gd name="T1" fmla="*/ 236 h 237"/>
              <a:gd name="T2" fmla="*/ 0 w 274"/>
              <a:gd name="T3" fmla="*/ 0 h 237"/>
              <a:gd name="T4" fmla="*/ 273 w 274"/>
              <a:gd name="T5" fmla="*/ 0 h 237"/>
              <a:gd name="T6" fmla="*/ 273 w 274"/>
              <a:gd name="T7" fmla="*/ 236 h 237"/>
              <a:gd name="T8" fmla="*/ 0 w 274"/>
              <a:gd name="T9" fmla="*/ 23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7935913" y="2901950"/>
            <a:ext cx="436562" cy="376238"/>
          </a:xfrm>
          <a:custGeom>
            <a:avLst/>
            <a:gdLst>
              <a:gd name="T0" fmla="*/ 0 w 275"/>
              <a:gd name="T1" fmla="*/ 236 h 237"/>
              <a:gd name="T2" fmla="*/ 0 w 275"/>
              <a:gd name="T3" fmla="*/ 0 h 237"/>
              <a:gd name="T4" fmla="*/ 274 w 275"/>
              <a:gd name="T5" fmla="*/ 0 h 237"/>
              <a:gd name="T6" fmla="*/ 274 w 275"/>
              <a:gd name="T7" fmla="*/ 236 h 237"/>
              <a:gd name="T8" fmla="*/ 0 w 275"/>
              <a:gd name="T9" fmla="*/ 23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2" name="Freeform 14"/>
          <p:cNvSpPr>
            <a:spLocks/>
          </p:cNvSpPr>
          <p:nvPr/>
        </p:nvSpPr>
        <p:spPr bwMode="auto">
          <a:xfrm>
            <a:off x="6159500" y="1905000"/>
            <a:ext cx="652463" cy="469900"/>
          </a:xfrm>
          <a:custGeom>
            <a:avLst/>
            <a:gdLst>
              <a:gd name="T0" fmla="*/ 0 w 411"/>
              <a:gd name="T1" fmla="*/ 295 h 296"/>
              <a:gd name="T2" fmla="*/ 0 w 411"/>
              <a:gd name="T3" fmla="*/ 0 h 296"/>
              <a:gd name="T4" fmla="*/ 410 w 411"/>
              <a:gd name="T5" fmla="*/ 0 h 296"/>
              <a:gd name="T6" fmla="*/ 410 w 411"/>
              <a:gd name="T7" fmla="*/ 295 h 296"/>
              <a:gd name="T8" fmla="*/ 0 w 411"/>
              <a:gd name="T9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296">
                <a:moveTo>
                  <a:pt x="0" y="295"/>
                </a:moveTo>
                <a:lnTo>
                  <a:pt x="0" y="0"/>
                </a:lnTo>
                <a:lnTo>
                  <a:pt x="410" y="0"/>
                </a:lnTo>
                <a:lnTo>
                  <a:pt x="410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3" name="Freeform 15"/>
          <p:cNvSpPr>
            <a:spLocks/>
          </p:cNvSpPr>
          <p:nvPr/>
        </p:nvSpPr>
        <p:spPr bwMode="auto">
          <a:xfrm>
            <a:off x="6267450" y="1905000"/>
            <a:ext cx="1588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95 h 296"/>
              <a:gd name="T4" fmla="*/ 0 w 1"/>
              <a:gd name="T5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6810375" y="1905000"/>
            <a:ext cx="654050" cy="469900"/>
          </a:xfrm>
          <a:custGeom>
            <a:avLst/>
            <a:gdLst>
              <a:gd name="T0" fmla="*/ 0 w 412"/>
              <a:gd name="T1" fmla="*/ 295 h 296"/>
              <a:gd name="T2" fmla="*/ 0 w 412"/>
              <a:gd name="T3" fmla="*/ 0 h 296"/>
              <a:gd name="T4" fmla="*/ 411 w 412"/>
              <a:gd name="T5" fmla="*/ 0 h 296"/>
              <a:gd name="T6" fmla="*/ 411 w 412"/>
              <a:gd name="T7" fmla="*/ 295 h 296"/>
              <a:gd name="T8" fmla="*/ 0 w 412"/>
              <a:gd name="T9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296">
                <a:moveTo>
                  <a:pt x="0" y="295"/>
                </a:moveTo>
                <a:lnTo>
                  <a:pt x="0" y="0"/>
                </a:lnTo>
                <a:lnTo>
                  <a:pt x="411" y="0"/>
                </a:lnTo>
                <a:lnTo>
                  <a:pt x="411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6919913" y="1905000"/>
            <a:ext cx="1587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95 h 296"/>
              <a:gd name="T4" fmla="*/ 0 w 1"/>
              <a:gd name="T5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7462838" y="1905000"/>
            <a:ext cx="652462" cy="469900"/>
          </a:xfrm>
          <a:custGeom>
            <a:avLst/>
            <a:gdLst>
              <a:gd name="T0" fmla="*/ 0 w 411"/>
              <a:gd name="T1" fmla="*/ 295 h 296"/>
              <a:gd name="T2" fmla="*/ 0 w 411"/>
              <a:gd name="T3" fmla="*/ 0 h 296"/>
              <a:gd name="T4" fmla="*/ 410 w 411"/>
              <a:gd name="T5" fmla="*/ 0 h 296"/>
              <a:gd name="T6" fmla="*/ 410 w 411"/>
              <a:gd name="T7" fmla="*/ 295 h 296"/>
              <a:gd name="T8" fmla="*/ 0 w 411"/>
              <a:gd name="T9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296">
                <a:moveTo>
                  <a:pt x="0" y="295"/>
                </a:moveTo>
                <a:lnTo>
                  <a:pt x="0" y="0"/>
                </a:lnTo>
                <a:lnTo>
                  <a:pt x="410" y="0"/>
                </a:lnTo>
                <a:lnTo>
                  <a:pt x="410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7569200" y="1905000"/>
            <a:ext cx="1588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95 h 296"/>
              <a:gd name="T4" fmla="*/ 0 w 1"/>
              <a:gd name="T5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8113713" y="1905000"/>
            <a:ext cx="650875" cy="469900"/>
          </a:xfrm>
          <a:custGeom>
            <a:avLst/>
            <a:gdLst>
              <a:gd name="T0" fmla="*/ 0 w 410"/>
              <a:gd name="T1" fmla="*/ 295 h 296"/>
              <a:gd name="T2" fmla="*/ 0 w 410"/>
              <a:gd name="T3" fmla="*/ 0 h 296"/>
              <a:gd name="T4" fmla="*/ 409 w 410"/>
              <a:gd name="T5" fmla="*/ 0 h 296"/>
              <a:gd name="T6" fmla="*/ 409 w 410"/>
              <a:gd name="T7" fmla="*/ 295 h 296"/>
              <a:gd name="T8" fmla="*/ 0 w 410"/>
              <a:gd name="T9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0" h="296">
                <a:moveTo>
                  <a:pt x="0" y="295"/>
                </a:moveTo>
                <a:lnTo>
                  <a:pt x="0" y="0"/>
                </a:lnTo>
                <a:lnTo>
                  <a:pt x="409" y="0"/>
                </a:lnTo>
                <a:lnTo>
                  <a:pt x="409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8221663" y="1905000"/>
            <a:ext cx="1587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95 h 296"/>
              <a:gd name="T4" fmla="*/ 0 w 1"/>
              <a:gd name="T5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70" name="Freeform 22"/>
          <p:cNvSpPr>
            <a:spLocks/>
          </p:cNvSpPr>
          <p:nvPr/>
        </p:nvSpPr>
        <p:spPr bwMode="auto">
          <a:xfrm>
            <a:off x="8763000" y="1905000"/>
            <a:ext cx="111125" cy="469900"/>
          </a:xfrm>
          <a:custGeom>
            <a:avLst/>
            <a:gdLst>
              <a:gd name="T0" fmla="*/ 0 w 70"/>
              <a:gd name="T1" fmla="*/ 295 h 296"/>
              <a:gd name="T2" fmla="*/ 0 w 70"/>
              <a:gd name="T3" fmla="*/ 0 h 296"/>
              <a:gd name="T4" fmla="*/ 69 w 70"/>
              <a:gd name="T5" fmla="*/ 0 h 296"/>
              <a:gd name="T6" fmla="*/ 69 w 70"/>
              <a:gd name="T7" fmla="*/ 295 h 296"/>
              <a:gd name="T8" fmla="*/ 0 w 70"/>
              <a:gd name="T9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96">
                <a:moveTo>
                  <a:pt x="0" y="295"/>
                </a:moveTo>
                <a:lnTo>
                  <a:pt x="0" y="0"/>
                </a:lnTo>
                <a:lnTo>
                  <a:pt x="69" y="0"/>
                </a:lnTo>
                <a:lnTo>
                  <a:pt x="69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71" name="Freeform 23"/>
          <p:cNvSpPr>
            <a:spLocks/>
          </p:cNvSpPr>
          <p:nvPr/>
        </p:nvSpPr>
        <p:spPr bwMode="auto">
          <a:xfrm>
            <a:off x="5603875" y="2303463"/>
            <a:ext cx="598488" cy="576262"/>
          </a:xfrm>
          <a:custGeom>
            <a:avLst/>
            <a:gdLst>
              <a:gd name="T0" fmla="*/ 376 w 377"/>
              <a:gd name="T1" fmla="*/ 0 h 363"/>
              <a:gd name="T2" fmla="*/ 0 w 377"/>
              <a:gd name="T3" fmla="*/ 362 h 363"/>
              <a:gd name="T4" fmla="*/ 376 w 377"/>
              <a:gd name="T5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" h="363">
                <a:moveTo>
                  <a:pt x="376" y="0"/>
                </a:moveTo>
                <a:lnTo>
                  <a:pt x="0" y="362"/>
                </a:lnTo>
                <a:lnTo>
                  <a:pt x="37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72" name="Freeform 24"/>
          <p:cNvSpPr>
            <a:spLocks/>
          </p:cNvSpPr>
          <p:nvPr/>
        </p:nvSpPr>
        <p:spPr bwMode="auto">
          <a:xfrm>
            <a:off x="5603875" y="2771775"/>
            <a:ext cx="115888" cy="107950"/>
          </a:xfrm>
          <a:custGeom>
            <a:avLst/>
            <a:gdLst>
              <a:gd name="T0" fmla="*/ 72 w 73"/>
              <a:gd name="T1" fmla="*/ 24 h 68"/>
              <a:gd name="T2" fmla="*/ 0 w 73"/>
              <a:gd name="T3" fmla="*/ 67 h 68"/>
              <a:gd name="T4" fmla="*/ 41 w 73"/>
              <a:gd name="T5" fmla="*/ 0 h 68"/>
              <a:gd name="T6" fmla="*/ 72 w 73"/>
              <a:gd name="T7" fmla="*/ 2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8">
                <a:moveTo>
                  <a:pt x="72" y="24"/>
                </a:moveTo>
                <a:lnTo>
                  <a:pt x="0" y="67"/>
                </a:lnTo>
                <a:lnTo>
                  <a:pt x="41" y="0"/>
                </a:lnTo>
                <a:lnTo>
                  <a:pt x="7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73" name="Freeform 25"/>
          <p:cNvSpPr>
            <a:spLocks/>
          </p:cNvSpPr>
          <p:nvPr/>
        </p:nvSpPr>
        <p:spPr bwMode="auto">
          <a:xfrm>
            <a:off x="6850063" y="2303463"/>
            <a:ext cx="614362" cy="552450"/>
          </a:xfrm>
          <a:custGeom>
            <a:avLst/>
            <a:gdLst>
              <a:gd name="T0" fmla="*/ 0 w 387"/>
              <a:gd name="T1" fmla="*/ 0 h 348"/>
              <a:gd name="T2" fmla="*/ 386 w 387"/>
              <a:gd name="T3" fmla="*/ 347 h 348"/>
              <a:gd name="T4" fmla="*/ 0 w 387"/>
              <a:gd name="T5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7" h="348">
                <a:moveTo>
                  <a:pt x="0" y="0"/>
                </a:moveTo>
                <a:lnTo>
                  <a:pt x="386" y="34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74" name="Freeform 26"/>
          <p:cNvSpPr>
            <a:spLocks/>
          </p:cNvSpPr>
          <p:nvPr/>
        </p:nvSpPr>
        <p:spPr bwMode="auto">
          <a:xfrm>
            <a:off x="7343775" y="2749550"/>
            <a:ext cx="120650" cy="106363"/>
          </a:xfrm>
          <a:custGeom>
            <a:avLst/>
            <a:gdLst>
              <a:gd name="T0" fmla="*/ 31 w 76"/>
              <a:gd name="T1" fmla="*/ 0 h 67"/>
              <a:gd name="T2" fmla="*/ 75 w 76"/>
              <a:gd name="T3" fmla="*/ 66 h 67"/>
              <a:gd name="T4" fmla="*/ 0 w 76"/>
              <a:gd name="T5" fmla="*/ 25 h 67"/>
              <a:gd name="T6" fmla="*/ 31 w 76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7">
                <a:moveTo>
                  <a:pt x="31" y="0"/>
                </a:moveTo>
                <a:lnTo>
                  <a:pt x="75" y="66"/>
                </a:lnTo>
                <a:lnTo>
                  <a:pt x="0" y="25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75" name="Freeform 27"/>
          <p:cNvSpPr>
            <a:spLocks/>
          </p:cNvSpPr>
          <p:nvPr/>
        </p:nvSpPr>
        <p:spPr bwMode="auto">
          <a:xfrm>
            <a:off x="5305425" y="1458913"/>
            <a:ext cx="1303338" cy="412750"/>
          </a:xfrm>
          <a:custGeom>
            <a:avLst/>
            <a:gdLst>
              <a:gd name="T0" fmla="*/ 0 w 821"/>
              <a:gd name="T1" fmla="*/ 0 h 260"/>
              <a:gd name="T2" fmla="*/ 820 w 821"/>
              <a:gd name="T3" fmla="*/ 259 h 260"/>
              <a:gd name="T4" fmla="*/ 0 w 821"/>
              <a:gd name="T5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1" h="260">
                <a:moveTo>
                  <a:pt x="0" y="0"/>
                </a:moveTo>
                <a:lnTo>
                  <a:pt x="820" y="25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76" name="Freeform 28"/>
          <p:cNvSpPr>
            <a:spLocks/>
          </p:cNvSpPr>
          <p:nvPr/>
        </p:nvSpPr>
        <p:spPr bwMode="auto">
          <a:xfrm>
            <a:off x="6467475" y="1803400"/>
            <a:ext cx="141288" cy="68263"/>
          </a:xfrm>
          <a:custGeom>
            <a:avLst/>
            <a:gdLst>
              <a:gd name="T0" fmla="*/ 14 w 89"/>
              <a:gd name="T1" fmla="*/ 0 h 43"/>
              <a:gd name="T2" fmla="*/ 88 w 89"/>
              <a:gd name="T3" fmla="*/ 42 h 43"/>
              <a:gd name="T4" fmla="*/ 0 w 89"/>
              <a:gd name="T5" fmla="*/ 34 h 43"/>
              <a:gd name="T6" fmla="*/ 14 w 89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3">
                <a:moveTo>
                  <a:pt x="14" y="0"/>
                </a:moveTo>
                <a:lnTo>
                  <a:pt x="88" y="42"/>
                </a:lnTo>
                <a:lnTo>
                  <a:pt x="0" y="34"/>
                </a:lnTo>
                <a:lnTo>
                  <a:pt x="1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6353175" y="2028825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4738688" y="297815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22*</a:t>
            </a: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5173663" y="297815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27*</a:t>
            </a: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5592763" y="2989263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29*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6624638" y="2989263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33*</a:t>
            </a:r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7059613" y="2989263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34*</a:t>
            </a:r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7478713" y="297815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38*</a:t>
            </a:r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7913688" y="296703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39*</a:t>
            </a:r>
          </a:p>
        </p:txBody>
      </p:sp>
      <p:sp>
        <p:nvSpPr>
          <p:cNvPr id="53285" name="Arc 37"/>
          <p:cNvSpPr>
            <a:spLocks/>
          </p:cNvSpPr>
          <p:nvPr/>
        </p:nvSpPr>
        <p:spPr bwMode="auto">
          <a:xfrm rot="18420000">
            <a:off x="4495800" y="26733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86" name="Arc 38"/>
          <p:cNvSpPr>
            <a:spLocks/>
          </p:cNvSpPr>
          <p:nvPr/>
        </p:nvSpPr>
        <p:spPr bwMode="auto">
          <a:xfrm rot="18420000">
            <a:off x="6324600" y="26733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87" name="Freeform 39"/>
          <p:cNvSpPr>
            <a:spLocks/>
          </p:cNvSpPr>
          <p:nvPr/>
        </p:nvSpPr>
        <p:spPr bwMode="auto">
          <a:xfrm>
            <a:off x="280988" y="5875338"/>
            <a:ext cx="381000" cy="382587"/>
          </a:xfrm>
          <a:custGeom>
            <a:avLst/>
            <a:gdLst>
              <a:gd name="T0" fmla="*/ 0 w 240"/>
              <a:gd name="T1" fmla="*/ 240 h 241"/>
              <a:gd name="T2" fmla="*/ 0 w 240"/>
              <a:gd name="T3" fmla="*/ 0 h 241"/>
              <a:gd name="T4" fmla="*/ 239 w 240"/>
              <a:gd name="T5" fmla="*/ 0 h 241"/>
              <a:gd name="T6" fmla="*/ 239 w 240"/>
              <a:gd name="T7" fmla="*/ 240 h 241"/>
              <a:gd name="T8" fmla="*/ 0 w 240"/>
              <a:gd name="T9" fmla="*/ 24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1">
                <a:moveTo>
                  <a:pt x="0" y="240"/>
                </a:moveTo>
                <a:lnTo>
                  <a:pt x="0" y="0"/>
                </a:lnTo>
                <a:lnTo>
                  <a:pt x="239" y="0"/>
                </a:lnTo>
                <a:lnTo>
                  <a:pt x="239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88" name="Freeform 40"/>
          <p:cNvSpPr>
            <a:spLocks/>
          </p:cNvSpPr>
          <p:nvPr/>
        </p:nvSpPr>
        <p:spPr bwMode="auto">
          <a:xfrm>
            <a:off x="660400" y="5875338"/>
            <a:ext cx="384175" cy="382587"/>
          </a:xfrm>
          <a:custGeom>
            <a:avLst/>
            <a:gdLst>
              <a:gd name="T0" fmla="*/ 0 w 242"/>
              <a:gd name="T1" fmla="*/ 240 h 241"/>
              <a:gd name="T2" fmla="*/ 0 w 242"/>
              <a:gd name="T3" fmla="*/ 0 h 241"/>
              <a:gd name="T4" fmla="*/ 241 w 242"/>
              <a:gd name="T5" fmla="*/ 0 h 241"/>
              <a:gd name="T6" fmla="*/ 241 w 242"/>
              <a:gd name="T7" fmla="*/ 240 h 241"/>
              <a:gd name="T8" fmla="*/ 0 w 242"/>
              <a:gd name="T9" fmla="*/ 24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1">
                <a:moveTo>
                  <a:pt x="0" y="240"/>
                </a:moveTo>
                <a:lnTo>
                  <a:pt x="0" y="0"/>
                </a:lnTo>
                <a:lnTo>
                  <a:pt x="241" y="0"/>
                </a:lnTo>
                <a:lnTo>
                  <a:pt x="241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89" name="Freeform 41"/>
          <p:cNvSpPr>
            <a:spLocks/>
          </p:cNvSpPr>
          <p:nvPr/>
        </p:nvSpPr>
        <p:spPr bwMode="auto">
          <a:xfrm>
            <a:off x="1042988" y="5875338"/>
            <a:ext cx="384175" cy="382587"/>
          </a:xfrm>
          <a:custGeom>
            <a:avLst/>
            <a:gdLst>
              <a:gd name="T0" fmla="*/ 0 w 242"/>
              <a:gd name="T1" fmla="*/ 240 h 241"/>
              <a:gd name="T2" fmla="*/ 0 w 242"/>
              <a:gd name="T3" fmla="*/ 0 h 241"/>
              <a:gd name="T4" fmla="*/ 241 w 242"/>
              <a:gd name="T5" fmla="*/ 0 h 241"/>
              <a:gd name="T6" fmla="*/ 241 w 242"/>
              <a:gd name="T7" fmla="*/ 240 h 241"/>
              <a:gd name="T8" fmla="*/ 0 w 242"/>
              <a:gd name="T9" fmla="*/ 24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1">
                <a:moveTo>
                  <a:pt x="0" y="240"/>
                </a:moveTo>
                <a:lnTo>
                  <a:pt x="0" y="0"/>
                </a:lnTo>
                <a:lnTo>
                  <a:pt x="241" y="0"/>
                </a:lnTo>
                <a:lnTo>
                  <a:pt x="241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0" name="Freeform 42"/>
          <p:cNvSpPr>
            <a:spLocks/>
          </p:cNvSpPr>
          <p:nvPr/>
        </p:nvSpPr>
        <p:spPr bwMode="auto">
          <a:xfrm>
            <a:off x="1425575" y="5875338"/>
            <a:ext cx="382588" cy="382587"/>
          </a:xfrm>
          <a:custGeom>
            <a:avLst/>
            <a:gdLst>
              <a:gd name="T0" fmla="*/ 0 w 241"/>
              <a:gd name="T1" fmla="*/ 240 h 241"/>
              <a:gd name="T2" fmla="*/ 0 w 241"/>
              <a:gd name="T3" fmla="*/ 0 h 241"/>
              <a:gd name="T4" fmla="*/ 240 w 241"/>
              <a:gd name="T5" fmla="*/ 0 h 241"/>
              <a:gd name="T6" fmla="*/ 240 w 241"/>
              <a:gd name="T7" fmla="*/ 240 h 241"/>
              <a:gd name="T8" fmla="*/ 0 w 241"/>
              <a:gd name="T9" fmla="*/ 24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1">
                <a:moveTo>
                  <a:pt x="0" y="240"/>
                </a:moveTo>
                <a:lnTo>
                  <a:pt x="0" y="0"/>
                </a:lnTo>
                <a:lnTo>
                  <a:pt x="240" y="0"/>
                </a:lnTo>
                <a:lnTo>
                  <a:pt x="240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1" name="Freeform 43"/>
          <p:cNvSpPr>
            <a:spLocks/>
          </p:cNvSpPr>
          <p:nvPr/>
        </p:nvSpPr>
        <p:spPr bwMode="auto">
          <a:xfrm>
            <a:off x="3595688" y="5888038"/>
            <a:ext cx="382587" cy="381000"/>
          </a:xfrm>
          <a:custGeom>
            <a:avLst/>
            <a:gdLst>
              <a:gd name="T0" fmla="*/ 0 w 241"/>
              <a:gd name="T1" fmla="*/ 239 h 240"/>
              <a:gd name="T2" fmla="*/ 0 w 241"/>
              <a:gd name="T3" fmla="*/ 0 h 240"/>
              <a:gd name="T4" fmla="*/ 240 w 241"/>
              <a:gd name="T5" fmla="*/ 0 h 240"/>
              <a:gd name="T6" fmla="*/ 240 w 241"/>
              <a:gd name="T7" fmla="*/ 239 h 240"/>
              <a:gd name="T8" fmla="*/ 0 w 241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2" name="Freeform 44"/>
          <p:cNvSpPr>
            <a:spLocks/>
          </p:cNvSpPr>
          <p:nvPr/>
        </p:nvSpPr>
        <p:spPr bwMode="auto">
          <a:xfrm>
            <a:off x="3976688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3" name="Freeform 45"/>
          <p:cNvSpPr>
            <a:spLocks/>
          </p:cNvSpPr>
          <p:nvPr/>
        </p:nvSpPr>
        <p:spPr bwMode="auto">
          <a:xfrm>
            <a:off x="4359275" y="5888038"/>
            <a:ext cx="382588" cy="381000"/>
          </a:xfrm>
          <a:custGeom>
            <a:avLst/>
            <a:gdLst>
              <a:gd name="T0" fmla="*/ 0 w 241"/>
              <a:gd name="T1" fmla="*/ 239 h 240"/>
              <a:gd name="T2" fmla="*/ 0 w 241"/>
              <a:gd name="T3" fmla="*/ 0 h 240"/>
              <a:gd name="T4" fmla="*/ 240 w 241"/>
              <a:gd name="T5" fmla="*/ 0 h 240"/>
              <a:gd name="T6" fmla="*/ 240 w 241"/>
              <a:gd name="T7" fmla="*/ 239 h 240"/>
              <a:gd name="T8" fmla="*/ 0 w 241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4" name="Freeform 46"/>
          <p:cNvSpPr>
            <a:spLocks/>
          </p:cNvSpPr>
          <p:nvPr/>
        </p:nvSpPr>
        <p:spPr bwMode="auto">
          <a:xfrm>
            <a:off x="4740275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5" name="Freeform 47"/>
          <p:cNvSpPr>
            <a:spLocks/>
          </p:cNvSpPr>
          <p:nvPr/>
        </p:nvSpPr>
        <p:spPr bwMode="auto">
          <a:xfrm>
            <a:off x="5253038" y="5888038"/>
            <a:ext cx="382587" cy="381000"/>
          </a:xfrm>
          <a:custGeom>
            <a:avLst/>
            <a:gdLst>
              <a:gd name="T0" fmla="*/ 0 w 241"/>
              <a:gd name="T1" fmla="*/ 239 h 240"/>
              <a:gd name="T2" fmla="*/ 0 w 241"/>
              <a:gd name="T3" fmla="*/ 0 h 240"/>
              <a:gd name="T4" fmla="*/ 240 w 241"/>
              <a:gd name="T5" fmla="*/ 0 h 240"/>
              <a:gd name="T6" fmla="*/ 240 w 241"/>
              <a:gd name="T7" fmla="*/ 239 h 240"/>
              <a:gd name="T8" fmla="*/ 0 w 241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6" name="Freeform 48"/>
          <p:cNvSpPr>
            <a:spLocks/>
          </p:cNvSpPr>
          <p:nvPr/>
        </p:nvSpPr>
        <p:spPr bwMode="auto">
          <a:xfrm>
            <a:off x="5634038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7" name="Freeform 49"/>
          <p:cNvSpPr>
            <a:spLocks/>
          </p:cNvSpPr>
          <p:nvPr/>
        </p:nvSpPr>
        <p:spPr bwMode="auto">
          <a:xfrm>
            <a:off x="6016625" y="5888038"/>
            <a:ext cx="382588" cy="381000"/>
          </a:xfrm>
          <a:custGeom>
            <a:avLst/>
            <a:gdLst>
              <a:gd name="T0" fmla="*/ 0 w 241"/>
              <a:gd name="T1" fmla="*/ 239 h 240"/>
              <a:gd name="T2" fmla="*/ 0 w 241"/>
              <a:gd name="T3" fmla="*/ 0 h 240"/>
              <a:gd name="T4" fmla="*/ 240 w 241"/>
              <a:gd name="T5" fmla="*/ 0 h 240"/>
              <a:gd name="T6" fmla="*/ 240 w 241"/>
              <a:gd name="T7" fmla="*/ 239 h 240"/>
              <a:gd name="T8" fmla="*/ 0 w 241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8" name="Freeform 50"/>
          <p:cNvSpPr>
            <a:spLocks/>
          </p:cNvSpPr>
          <p:nvPr/>
        </p:nvSpPr>
        <p:spPr bwMode="auto">
          <a:xfrm>
            <a:off x="6397625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299" name="Freeform 51"/>
          <p:cNvSpPr>
            <a:spLocks/>
          </p:cNvSpPr>
          <p:nvPr/>
        </p:nvSpPr>
        <p:spPr bwMode="auto">
          <a:xfrm>
            <a:off x="6910388" y="5888038"/>
            <a:ext cx="382587" cy="381000"/>
          </a:xfrm>
          <a:custGeom>
            <a:avLst/>
            <a:gdLst>
              <a:gd name="T0" fmla="*/ 0 w 241"/>
              <a:gd name="T1" fmla="*/ 239 h 240"/>
              <a:gd name="T2" fmla="*/ 0 w 241"/>
              <a:gd name="T3" fmla="*/ 0 h 240"/>
              <a:gd name="T4" fmla="*/ 240 w 241"/>
              <a:gd name="T5" fmla="*/ 0 h 240"/>
              <a:gd name="T6" fmla="*/ 240 w 241"/>
              <a:gd name="T7" fmla="*/ 239 h 240"/>
              <a:gd name="T8" fmla="*/ 0 w 241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0" name="Freeform 52"/>
          <p:cNvSpPr>
            <a:spLocks/>
          </p:cNvSpPr>
          <p:nvPr/>
        </p:nvSpPr>
        <p:spPr bwMode="auto">
          <a:xfrm>
            <a:off x="7291388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1" name="Freeform 53"/>
          <p:cNvSpPr>
            <a:spLocks/>
          </p:cNvSpPr>
          <p:nvPr/>
        </p:nvSpPr>
        <p:spPr bwMode="auto">
          <a:xfrm>
            <a:off x="7673975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2" name="Freeform 54"/>
          <p:cNvSpPr>
            <a:spLocks/>
          </p:cNvSpPr>
          <p:nvPr/>
        </p:nvSpPr>
        <p:spPr bwMode="auto">
          <a:xfrm>
            <a:off x="8056563" y="5888038"/>
            <a:ext cx="381000" cy="381000"/>
          </a:xfrm>
          <a:custGeom>
            <a:avLst/>
            <a:gdLst>
              <a:gd name="T0" fmla="*/ 0 w 240"/>
              <a:gd name="T1" fmla="*/ 239 h 240"/>
              <a:gd name="T2" fmla="*/ 0 w 240"/>
              <a:gd name="T3" fmla="*/ 0 h 240"/>
              <a:gd name="T4" fmla="*/ 239 w 240"/>
              <a:gd name="T5" fmla="*/ 0 h 240"/>
              <a:gd name="T6" fmla="*/ 239 w 240"/>
              <a:gd name="T7" fmla="*/ 239 h 240"/>
              <a:gd name="T8" fmla="*/ 0 w 240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0" y="239"/>
                </a:moveTo>
                <a:lnTo>
                  <a:pt x="0" y="0"/>
                </a:lnTo>
                <a:lnTo>
                  <a:pt x="239" y="0"/>
                </a:lnTo>
                <a:lnTo>
                  <a:pt x="239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3" name="Freeform 55"/>
          <p:cNvSpPr>
            <a:spLocks/>
          </p:cNvSpPr>
          <p:nvPr/>
        </p:nvSpPr>
        <p:spPr bwMode="auto">
          <a:xfrm>
            <a:off x="1947863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4" name="Freeform 56"/>
          <p:cNvSpPr>
            <a:spLocks/>
          </p:cNvSpPr>
          <p:nvPr/>
        </p:nvSpPr>
        <p:spPr bwMode="auto">
          <a:xfrm>
            <a:off x="2330450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5" name="Freeform 57"/>
          <p:cNvSpPr>
            <a:spLocks/>
          </p:cNvSpPr>
          <p:nvPr/>
        </p:nvSpPr>
        <p:spPr bwMode="auto">
          <a:xfrm>
            <a:off x="2713038" y="5888038"/>
            <a:ext cx="382587" cy="381000"/>
          </a:xfrm>
          <a:custGeom>
            <a:avLst/>
            <a:gdLst>
              <a:gd name="T0" fmla="*/ 0 w 241"/>
              <a:gd name="T1" fmla="*/ 239 h 240"/>
              <a:gd name="T2" fmla="*/ 0 w 241"/>
              <a:gd name="T3" fmla="*/ 0 h 240"/>
              <a:gd name="T4" fmla="*/ 240 w 241"/>
              <a:gd name="T5" fmla="*/ 0 h 240"/>
              <a:gd name="T6" fmla="*/ 240 w 241"/>
              <a:gd name="T7" fmla="*/ 239 h 240"/>
              <a:gd name="T8" fmla="*/ 0 w 241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6" name="Freeform 58"/>
          <p:cNvSpPr>
            <a:spLocks/>
          </p:cNvSpPr>
          <p:nvPr/>
        </p:nvSpPr>
        <p:spPr bwMode="auto">
          <a:xfrm>
            <a:off x="3094038" y="5888038"/>
            <a:ext cx="384175" cy="381000"/>
          </a:xfrm>
          <a:custGeom>
            <a:avLst/>
            <a:gdLst>
              <a:gd name="T0" fmla="*/ 0 w 242"/>
              <a:gd name="T1" fmla="*/ 239 h 240"/>
              <a:gd name="T2" fmla="*/ 0 w 242"/>
              <a:gd name="T3" fmla="*/ 0 h 240"/>
              <a:gd name="T4" fmla="*/ 241 w 242"/>
              <a:gd name="T5" fmla="*/ 0 h 240"/>
              <a:gd name="T6" fmla="*/ 241 w 242"/>
              <a:gd name="T7" fmla="*/ 239 h 240"/>
              <a:gd name="T8" fmla="*/ 0 w 242"/>
              <a:gd name="T9" fmla="*/ 2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7" name="Freeform 59"/>
          <p:cNvSpPr>
            <a:spLocks/>
          </p:cNvSpPr>
          <p:nvPr/>
        </p:nvSpPr>
        <p:spPr bwMode="auto">
          <a:xfrm>
            <a:off x="3154363" y="4497388"/>
            <a:ext cx="573087" cy="474662"/>
          </a:xfrm>
          <a:custGeom>
            <a:avLst/>
            <a:gdLst>
              <a:gd name="T0" fmla="*/ 0 w 361"/>
              <a:gd name="T1" fmla="*/ 298 h 299"/>
              <a:gd name="T2" fmla="*/ 0 w 361"/>
              <a:gd name="T3" fmla="*/ 0 h 299"/>
              <a:gd name="T4" fmla="*/ 360 w 361"/>
              <a:gd name="T5" fmla="*/ 0 h 299"/>
              <a:gd name="T6" fmla="*/ 360 w 361"/>
              <a:gd name="T7" fmla="*/ 298 h 299"/>
              <a:gd name="T8" fmla="*/ 0 w 361"/>
              <a:gd name="T9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1" h="299">
                <a:moveTo>
                  <a:pt x="0" y="298"/>
                </a:moveTo>
                <a:lnTo>
                  <a:pt x="0" y="0"/>
                </a:lnTo>
                <a:lnTo>
                  <a:pt x="360" y="0"/>
                </a:lnTo>
                <a:lnTo>
                  <a:pt x="360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8" name="Freeform 60"/>
          <p:cNvSpPr>
            <a:spLocks/>
          </p:cNvSpPr>
          <p:nvPr/>
        </p:nvSpPr>
        <p:spPr bwMode="auto">
          <a:xfrm>
            <a:off x="3249613" y="4497388"/>
            <a:ext cx="1587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98 h 299"/>
              <a:gd name="T4" fmla="*/ 0 w 1"/>
              <a:gd name="T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09" name="Freeform 61"/>
          <p:cNvSpPr>
            <a:spLocks/>
          </p:cNvSpPr>
          <p:nvPr/>
        </p:nvSpPr>
        <p:spPr bwMode="auto">
          <a:xfrm>
            <a:off x="3725863" y="4497388"/>
            <a:ext cx="574675" cy="474662"/>
          </a:xfrm>
          <a:custGeom>
            <a:avLst/>
            <a:gdLst>
              <a:gd name="T0" fmla="*/ 0 w 362"/>
              <a:gd name="T1" fmla="*/ 298 h 299"/>
              <a:gd name="T2" fmla="*/ 0 w 362"/>
              <a:gd name="T3" fmla="*/ 0 h 299"/>
              <a:gd name="T4" fmla="*/ 361 w 362"/>
              <a:gd name="T5" fmla="*/ 0 h 299"/>
              <a:gd name="T6" fmla="*/ 361 w 362"/>
              <a:gd name="T7" fmla="*/ 298 h 299"/>
              <a:gd name="T8" fmla="*/ 0 w 362"/>
              <a:gd name="T9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299">
                <a:moveTo>
                  <a:pt x="0" y="298"/>
                </a:moveTo>
                <a:lnTo>
                  <a:pt x="0" y="0"/>
                </a:lnTo>
                <a:lnTo>
                  <a:pt x="361" y="0"/>
                </a:lnTo>
                <a:lnTo>
                  <a:pt x="3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0" name="Freeform 62"/>
          <p:cNvSpPr>
            <a:spLocks/>
          </p:cNvSpPr>
          <p:nvPr/>
        </p:nvSpPr>
        <p:spPr bwMode="auto">
          <a:xfrm>
            <a:off x="3822700" y="4497388"/>
            <a:ext cx="1588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98 h 299"/>
              <a:gd name="T4" fmla="*/ 0 w 1"/>
              <a:gd name="T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1" name="Freeform 63"/>
          <p:cNvSpPr>
            <a:spLocks/>
          </p:cNvSpPr>
          <p:nvPr/>
        </p:nvSpPr>
        <p:spPr bwMode="auto">
          <a:xfrm>
            <a:off x="4298950" y="4497388"/>
            <a:ext cx="573088" cy="474662"/>
          </a:xfrm>
          <a:custGeom>
            <a:avLst/>
            <a:gdLst>
              <a:gd name="T0" fmla="*/ 0 w 361"/>
              <a:gd name="T1" fmla="*/ 298 h 299"/>
              <a:gd name="T2" fmla="*/ 0 w 361"/>
              <a:gd name="T3" fmla="*/ 0 h 299"/>
              <a:gd name="T4" fmla="*/ 360 w 361"/>
              <a:gd name="T5" fmla="*/ 0 h 299"/>
              <a:gd name="T6" fmla="*/ 360 w 361"/>
              <a:gd name="T7" fmla="*/ 298 h 299"/>
              <a:gd name="T8" fmla="*/ 0 w 361"/>
              <a:gd name="T9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1" h="299">
                <a:moveTo>
                  <a:pt x="0" y="298"/>
                </a:moveTo>
                <a:lnTo>
                  <a:pt x="0" y="0"/>
                </a:lnTo>
                <a:lnTo>
                  <a:pt x="360" y="0"/>
                </a:lnTo>
                <a:lnTo>
                  <a:pt x="360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2" name="Freeform 64"/>
          <p:cNvSpPr>
            <a:spLocks/>
          </p:cNvSpPr>
          <p:nvPr/>
        </p:nvSpPr>
        <p:spPr bwMode="auto">
          <a:xfrm>
            <a:off x="4394200" y="4497388"/>
            <a:ext cx="1588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98 h 299"/>
              <a:gd name="T4" fmla="*/ 0 w 1"/>
              <a:gd name="T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3" name="Freeform 65"/>
          <p:cNvSpPr>
            <a:spLocks/>
          </p:cNvSpPr>
          <p:nvPr/>
        </p:nvSpPr>
        <p:spPr bwMode="auto">
          <a:xfrm>
            <a:off x="4870450" y="4497388"/>
            <a:ext cx="574675" cy="474662"/>
          </a:xfrm>
          <a:custGeom>
            <a:avLst/>
            <a:gdLst>
              <a:gd name="T0" fmla="*/ 0 w 362"/>
              <a:gd name="T1" fmla="*/ 298 h 299"/>
              <a:gd name="T2" fmla="*/ 0 w 362"/>
              <a:gd name="T3" fmla="*/ 0 h 299"/>
              <a:gd name="T4" fmla="*/ 361 w 362"/>
              <a:gd name="T5" fmla="*/ 0 h 299"/>
              <a:gd name="T6" fmla="*/ 361 w 362"/>
              <a:gd name="T7" fmla="*/ 298 h 299"/>
              <a:gd name="T8" fmla="*/ 0 w 362"/>
              <a:gd name="T9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299">
                <a:moveTo>
                  <a:pt x="0" y="298"/>
                </a:moveTo>
                <a:lnTo>
                  <a:pt x="0" y="0"/>
                </a:lnTo>
                <a:lnTo>
                  <a:pt x="361" y="0"/>
                </a:lnTo>
                <a:lnTo>
                  <a:pt x="3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4" name="Freeform 66"/>
          <p:cNvSpPr>
            <a:spLocks/>
          </p:cNvSpPr>
          <p:nvPr/>
        </p:nvSpPr>
        <p:spPr bwMode="auto">
          <a:xfrm>
            <a:off x="4967288" y="4497388"/>
            <a:ext cx="1587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98 h 299"/>
              <a:gd name="T4" fmla="*/ 0 w 1"/>
              <a:gd name="T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5" name="Freeform 67"/>
          <p:cNvSpPr>
            <a:spLocks/>
          </p:cNvSpPr>
          <p:nvPr/>
        </p:nvSpPr>
        <p:spPr bwMode="auto">
          <a:xfrm>
            <a:off x="5443538" y="4497388"/>
            <a:ext cx="98425" cy="474662"/>
          </a:xfrm>
          <a:custGeom>
            <a:avLst/>
            <a:gdLst>
              <a:gd name="T0" fmla="*/ 0 w 62"/>
              <a:gd name="T1" fmla="*/ 298 h 299"/>
              <a:gd name="T2" fmla="*/ 0 w 62"/>
              <a:gd name="T3" fmla="*/ 0 h 299"/>
              <a:gd name="T4" fmla="*/ 61 w 62"/>
              <a:gd name="T5" fmla="*/ 0 h 299"/>
              <a:gd name="T6" fmla="*/ 61 w 62"/>
              <a:gd name="T7" fmla="*/ 298 h 299"/>
              <a:gd name="T8" fmla="*/ 0 w 62"/>
              <a:gd name="T9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299">
                <a:moveTo>
                  <a:pt x="0" y="298"/>
                </a:moveTo>
                <a:lnTo>
                  <a:pt x="0" y="0"/>
                </a:lnTo>
                <a:lnTo>
                  <a:pt x="61" y="0"/>
                </a:lnTo>
                <a:lnTo>
                  <a:pt x="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6" name="Freeform 68"/>
          <p:cNvSpPr>
            <a:spLocks/>
          </p:cNvSpPr>
          <p:nvPr/>
        </p:nvSpPr>
        <p:spPr bwMode="auto">
          <a:xfrm>
            <a:off x="1030288" y="4900613"/>
            <a:ext cx="2173287" cy="963612"/>
          </a:xfrm>
          <a:custGeom>
            <a:avLst/>
            <a:gdLst>
              <a:gd name="T0" fmla="*/ 1368 w 1369"/>
              <a:gd name="T1" fmla="*/ 0 h 607"/>
              <a:gd name="T2" fmla="*/ 0 w 1369"/>
              <a:gd name="T3" fmla="*/ 606 h 607"/>
              <a:gd name="T4" fmla="*/ 1368 w 1369"/>
              <a:gd name="T5" fmla="*/ 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9" h="607">
                <a:moveTo>
                  <a:pt x="1368" y="0"/>
                </a:moveTo>
                <a:lnTo>
                  <a:pt x="0" y="606"/>
                </a:lnTo>
                <a:lnTo>
                  <a:pt x="136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7" name="Freeform 69"/>
          <p:cNvSpPr>
            <a:spLocks/>
          </p:cNvSpPr>
          <p:nvPr/>
        </p:nvSpPr>
        <p:spPr bwMode="auto">
          <a:xfrm>
            <a:off x="1030288" y="5788025"/>
            <a:ext cx="123825" cy="76200"/>
          </a:xfrm>
          <a:custGeom>
            <a:avLst/>
            <a:gdLst>
              <a:gd name="T0" fmla="*/ 77 w 78"/>
              <a:gd name="T1" fmla="*/ 33 h 48"/>
              <a:gd name="T2" fmla="*/ 0 w 78"/>
              <a:gd name="T3" fmla="*/ 47 h 48"/>
              <a:gd name="T4" fmla="*/ 61 w 78"/>
              <a:gd name="T5" fmla="*/ 0 h 48"/>
              <a:gd name="T6" fmla="*/ 77 w 78"/>
              <a:gd name="T7" fmla="*/ 3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48">
                <a:moveTo>
                  <a:pt x="77" y="33"/>
                </a:moveTo>
                <a:lnTo>
                  <a:pt x="0" y="47"/>
                </a:lnTo>
                <a:lnTo>
                  <a:pt x="61" y="0"/>
                </a:lnTo>
                <a:lnTo>
                  <a:pt x="77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8" name="Freeform 70"/>
          <p:cNvSpPr>
            <a:spLocks/>
          </p:cNvSpPr>
          <p:nvPr/>
        </p:nvSpPr>
        <p:spPr bwMode="auto">
          <a:xfrm>
            <a:off x="2724150" y="4900613"/>
            <a:ext cx="1039813" cy="963612"/>
          </a:xfrm>
          <a:custGeom>
            <a:avLst/>
            <a:gdLst>
              <a:gd name="T0" fmla="*/ 654 w 655"/>
              <a:gd name="T1" fmla="*/ 0 h 607"/>
              <a:gd name="T2" fmla="*/ 0 w 655"/>
              <a:gd name="T3" fmla="*/ 606 h 607"/>
              <a:gd name="T4" fmla="*/ 654 w 655"/>
              <a:gd name="T5" fmla="*/ 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5" h="607">
                <a:moveTo>
                  <a:pt x="654" y="0"/>
                </a:moveTo>
                <a:lnTo>
                  <a:pt x="0" y="606"/>
                </a:lnTo>
                <a:lnTo>
                  <a:pt x="65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19" name="Freeform 71"/>
          <p:cNvSpPr>
            <a:spLocks/>
          </p:cNvSpPr>
          <p:nvPr/>
        </p:nvSpPr>
        <p:spPr bwMode="auto">
          <a:xfrm>
            <a:off x="2724150" y="5759450"/>
            <a:ext cx="109538" cy="104775"/>
          </a:xfrm>
          <a:custGeom>
            <a:avLst/>
            <a:gdLst>
              <a:gd name="T0" fmla="*/ 68 w 69"/>
              <a:gd name="T1" fmla="*/ 28 h 66"/>
              <a:gd name="T2" fmla="*/ 0 w 69"/>
              <a:gd name="T3" fmla="*/ 65 h 66"/>
              <a:gd name="T4" fmla="*/ 43 w 69"/>
              <a:gd name="T5" fmla="*/ 0 h 66"/>
              <a:gd name="T6" fmla="*/ 68 w 69"/>
              <a:gd name="T7" fmla="*/ 2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66">
                <a:moveTo>
                  <a:pt x="68" y="28"/>
                </a:moveTo>
                <a:lnTo>
                  <a:pt x="0" y="65"/>
                </a:lnTo>
                <a:lnTo>
                  <a:pt x="43" y="0"/>
                </a:lnTo>
                <a:lnTo>
                  <a:pt x="68" y="2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20" name="Freeform 72"/>
          <p:cNvSpPr>
            <a:spLocks/>
          </p:cNvSpPr>
          <p:nvPr/>
        </p:nvSpPr>
        <p:spPr bwMode="auto">
          <a:xfrm>
            <a:off x="4333875" y="4913313"/>
            <a:ext cx="1588" cy="963612"/>
          </a:xfrm>
          <a:custGeom>
            <a:avLst/>
            <a:gdLst>
              <a:gd name="T0" fmla="*/ 0 w 1"/>
              <a:gd name="T1" fmla="*/ 0 h 607"/>
              <a:gd name="T2" fmla="*/ 0 w 1"/>
              <a:gd name="T3" fmla="*/ 606 h 607"/>
              <a:gd name="T4" fmla="*/ 0 w 1"/>
              <a:gd name="T5" fmla="*/ 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07">
                <a:moveTo>
                  <a:pt x="0" y="0"/>
                </a:moveTo>
                <a:lnTo>
                  <a:pt x="0" y="60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21" name="Freeform 73"/>
          <p:cNvSpPr>
            <a:spLocks/>
          </p:cNvSpPr>
          <p:nvPr/>
        </p:nvSpPr>
        <p:spPr bwMode="auto">
          <a:xfrm>
            <a:off x="4303713" y="5756275"/>
            <a:ext cx="63500" cy="120650"/>
          </a:xfrm>
          <a:custGeom>
            <a:avLst/>
            <a:gdLst>
              <a:gd name="T0" fmla="*/ 39 w 40"/>
              <a:gd name="T1" fmla="*/ 0 h 76"/>
              <a:gd name="T2" fmla="*/ 19 w 40"/>
              <a:gd name="T3" fmla="*/ 75 h 76"/>
              <a:gd name="T4" fmla="*/ 0 w 40"/>
              <a:gd name="T5" fmla="*/ 0 h 76"/>
              <a:gd name="T6" fmla="*/ 39 w 40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76">
                <a:moveTo>
                  <a:pt x="39" y="0"/>
                </a:moveTo>
                <a:lnTo>
                  <a:pt x="19" y="75"/>
                </a:lnTo>
                <a:lnTo>
                  <a:pt x="0" y="0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22" name="Freeform 74"/>
          <p:cNvSpPr>
            <a:spLocks/>
          </p:cNvSpPr>
          <p:nvPr/>
        </p:nvSpPr>
        <p:spPr bwMode="auto">
          <a:xfrm>
            <a:off x="4918075" y="4913313"/>
            <a:ext cx="1087438" cy="963612"/>
          </a:xfrm>
          <a:custGeom>
            <a:avLst/>
            <a:gdLst>
              <a:gd name="T0" fmla="*/ 0 w 685"/>
              <a:gd name="T1" fmla="*/ 0 h 607"/>
              <a:gd name="T2" fmla="*/ 684 w 685"/>
              <a:gd name="T3" fmla="*/ 606 h 607"/>
              <a:gd name="T4" fmla="*/ 0 w 685"/>
              <a:gd name="T5" fmla="*/ 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5" h="607">
                <a:moveTo>
                  <a:pt x="0" y="0"/>
                </a:moveTo>
                <a:lnTo>
                  <a:pt x="684" y="60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23" name="Freeform 75"/>
          <p:cNvSpPr>
            <a:spLocks/>
          </p:cNvSpPr>
          <p:nvPr/>
        </p:nvSpPr>
        <p:spPr bwMode="auto">
          <a:xfrm>
            <a:off x="5895975" y="5773738"/>
            <a:ext cx="109538" cy="103187"/>
          </a:xfrm>
          <a:custGeom>
            <a:avLst/>
            <a:gdLst>
              <a:gd name="T0" fmla="*/ 24 w 69"/>
              <a:gd name="T1" fmla="*/ 0 h 65"/>
              <a:gd name="T2" fmla="*/ 68 w 69"/>
              <a:gd name="T3" fmla="*/ 64 h 65"/>
              <a:gd name="T4" fmla="*/ 0 w 69"/>
              <a:gd name="T5" fmla="*/ 28 h 65"/>
              <a:gd name="T6" fmla="*/ 24 w 69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65">
                <a:moveTo>
                  <a:pt x="24" y="0"/>
                </a:moveTo>
                <a:lnTo>
                  <a:pt x="68" y="64"/>
                </a:lnTo>
                <a:lnTo>
                  <a:pt x="0" y="28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24" name="Freeform 76"/>
          <p:cNvSpPr>
            <a:spLocks/>
          </p:cNvSpPr>
          <p:nvPr/>
        </p:nvSpPr>
        <p:spPr bwMode="auto">
          <a:xfrm>
            <a:off x="5478463" y="4913313"/>
            <a:ext cx="2197100" cy="950912"/>
          </a:xfrm>
          <a:custGeom>
            <a:avLst/>
            <a:gdLst>
              <a:gd name="T0" fmla="*/ 0 w 1384"/>
              <a:gd name="T1" fmla="*/ 0 h 599"/>
              <a:gd name="T2" fmla="*/ 1383 w 1384"/>
              <a:gd name="T3" fmla="*/ 598 h 599"/>
              <a:gd name="T4" fmla="*/ 0 w 1384"/>
              <a:gd name="T5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4" h="599">
                <a:moveTo>
                  <a:pt x="0" y="0"/>
                </a:moveTo>
                <a:lnTo>
                  <a:pt x="1383" y="5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25" name="Freeform 77"/>
          <p:cNvSpPr>
            <a:spLocks/>
          </p:cNvSpPr>
          <p:nvPr/>
        </p:nvSpPr>
        <p:spPr bwMode="auto">
          <a:xfrm>
            <a:off x="7553325" y="5788025"/>
            <a:ext cx="122238" cy="76200"/>
          </a:xfrm>
          <a:custGeom>
            <a:avLst/>
            <a:gdLst>
              <a:gd name="T0" fmla="*/ 15 w 77"/>
              <a:gd name="T1" fmla="*/ 0 h 48"/>
              <a:gd name="T2" fmla="*/ 76 w 77"/>
              <a:gd name="T3" fmla="*/ 47 h 48"/>
              <a:gd name="T4" fmla="*/ 0 w 77"/>
              <a:gd name="T5" fmla="*/ 35 h 48"/>
              <a:gd name="T6" fmla="*/ 15 w 7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48">
                <a:moveTo>
                  <a:pt x="15" y="0"/>
                </a:moveTo>
                <a:lnTo>
                  <a:pt x="76" y="47"/>
                </a:lnTo>
                <a:lnTo>
                  <a:pt x="0" y="35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26" name="Rectangle 78"/>
          <p:cNvSpPr>
            <a:spLocks noChangeArrowheads="1"/>
          </p:cNvSpPr>
          <p:nvPr/>
        </p:nvSpPr>
        <p:spPr bwMode="auto">
          <a:xfrm>
            <a:off x="284163" y="58943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2*</a:t>
            </a:r>
          </a:p>
        </p:txBody>
      </p:sp>
      <p:sp>
        <p:nvSpPr>
          <p:cNvPr id="53327" name="Rectangle 79"/>
          <p:cNvSpPr>
            <a:spLocks noChangeArrowheads="1"/>
          </p:cNvSpPr>
          <p:nvPr/>
        </p:nvSpPr>
        <p:spPr bwMode="auto">
          <a:xfrm>
            <a:off x="677863" y="5883275"/>
            <a:ext cx="3365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3*</a:t>
            </a:r>
          </a:p>
        </p:txBody>
      </p:sp>
      <p:sp>
        <p:nvSpPr>
          <p:cNvPr id="53328" name="Rectangle 80"/>
          <p:cNvSpPr>
            <a:spLocks noChangeArrowheads="1"/>
          </p:cNvSpPr>
          <p:nvPr/>
        </p:nvSpPr>
        <p:spPr bwMode="auto">
          <a:xfrm>
            <a:off x="2360613" y="58943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7*</a:t>
            </a:r>
          </a:p>
        </p:txBody>
      </p:sp>
      <p:sp>
        <p:nvSpPr>
          <p:cNvPr id="53329" name="Rectangle 81"/>
          <p:cNvSpPr>
            <a:spLocks noChangeArrowheads="1"/>
          </p:cNvSpPr>
          <p:nvPr/>
        </p:nvSpPr>
        <p:spPr bwMode="auto">
          <a:xfrm>
            <a:off x="3563938" y="59182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14*</a:t>
            </a:r>
          </a:p>
        </p:txBody>
      </p:sp>
      <p:sp>
        <p:nvSpPr>
          <p:cNvPr id="53330" name="Rectangle 82"/>
          <p:cNvSpPr>
            <a:spLocks noChangeArrowheads="1"/>
          </p:cNvSpPr>
          <p:nvPr/>
        </p:nvSpPr>
        <p:spPr bwMode="auto">
          <a:xfrm>
            <a:off x="3946525" y="59182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16*</a:t>
            </a:r>
          </a:p>
        </p:txBody>
      </p:sp>
      <p:sp>
        <p:nvSpPr>
          <p:cNvPr id="53331" name="Rectangle 83"/>
          <p:cNvSpPr>
            <a:spLocks noChangeArrowheads="1"/>
          </p:cNvSpPr>
          <p:nvPr/>
        </p:nvSpPr>
        <p:spPr bwMode="auto">
          <a:xfrm>
            <a:off x="5245100" y="58943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22*</a:t>
            </a:r>
          </a:p>
        </p:txBody>
      </p:sp>
      <p:sp>
        <p:nvSpPr>
          <p:cNvPr id="53332" name="Rectangle 84"/>
          <p:cNvSpPr>
            <a:spLocks noChangeArrowheads="1"/>
          </p:cNvSpPr>
          <p:nvPr/>
        </p:nvSpPr>
        <p:spPr bwMode="auto">
          <a:xfrm>
            <a:off x="5627688" y="59070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27*</a:t>
            </a:r>
          </a:p>
        </p:txBody>
      </p:sp>
      <p:sp>
        <p:nvSpPr>
          <p:cNvPr id="53333" name="Rectangle 85"/>
          <p:cNvSpPr>
            <a:spLocks noChangeArrowheads="1"/>
          </p:cNvSpPr>
          <p:nvPr/>
        </p:nvSpPr>
        <p:spPr bwMode="auto">
          <a:xfrm>
            <a:off x="6021388" y="5918200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29*</a:t>
            </a:r>
          </a:p>
        </p:txBody>
      </p:sp>
      <p:sp>
        <p:nvSpPr>
          <p:cNvPr id="53334" name="Rectangle 86"/>
          <p:cNvSpPr>
            <a:spLocks noChangeArrowheads="1"/>
          </p:cNvSpPr>
          <p:nvPr/>
        </p:nvSpPr>
        <p:spPr bwMode="auto">
          <a:xfrm>
            <a:off x="6891338" y="59070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33*</a:t>
            </a:r>
          </a:p>
        </p:txBody>
      </p:sp>
      <p:sp>
        <p:nvSpPr>
          <p:cNvPr id="53335" name="Rectangle 87"/>
          <p:cNvSpPr>
            <a:spLocks noChangeArrowheads="1"/>
          </p:cNvSpPr>
          <p:nvPr/>
        </p:nvSpPr>
        <p:spPr bwMode="auto">
          <a:xfrm>
            <a:off x="7273925" y="59070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34*</a:t>
            </a:r>
          </a:p>
        </p:txBody>
      </p:sp>
      <p:sp>
        <p:nvSpPr>
          <p:cNvPr id="53336" name="Rectangle 88"/>
          <p:cNvSpPr>
            <a:spLocks noChangeArrowheads="1"/>
          </p:cNvSpPr>
          <p:nvPr/>
        </p:nvSpPr>
        <p:spPr bwMode="auto">
          <a:xfrm>
            <a:off x="7643813" y="5894388"/>
            <a:ext cx="428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38*</a:t>
            </a:r>
          </a:p>
        </p:txBody>
      </p:sp>
      <p:sp>
        <p:nvSpPr>
          <p:cNvPr id="53337" name="Rectangle 89"/>
          <p:cNvSpPr>
            <a:spLocks noChangeArrowheads="1"/>
          </p:cNvSpPr>
          <p:nvPr/>
        </p:nvSpPr>
        <p:spPr bwMode="auto">
          <a:xfrm>
            <a:off x="8024813" y="5883275"/>
            <a:ext cx="428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39*</a:t>
            </a:r>
          </a:p>
        </p:txBody>
      </p:sp>
      <p:sp>
        <p:nvSpPr>
          <p:cNvPr id="53338" name="Rectangle 90"/>
          <p:cNvSpPr>
            <a:spLocks noChangeArrowheads="1"/>
          </p:cNvSpPr>
          <p:nvPr/>
        </p:nvSpPr>
        <p:spPr bwMode="auto">
          <a:xfrm>
            <a:off x="1978025" y="58943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5*</a:t>
            </a:r>
          </a:p>
        </p:txBody>
      </p:sp>
      <p:sp>
        <p:nvSpPr>
          <p:cNvPr id="53339" name="Rectangle 91"/>
          <p:cNvSpPr>
            <a:spLocks noChangeArrowheads="1"/>
          </p:cNvSpPr>
          <p:nvPr/>
        </p:nvSpPr>
        <p:spPr bwMode="auto">
          <a:xfrm>
            <a:off x="2728913" y="5894388"/>
            <a:ext cx="336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8*</a:t>
            </a:r>
          </a:p>
        </p:txBody>
      </p:sp>
      <p:sp>
        <p:nvSpPr>
          <p:cNvPr id="53340" name="Rectangle 92"/>
          <p:cNvSpPr>
            <a:spLocks noChangeArrowheads="1"/>
          </p:cNvSpPr>
          <p:nvPr/>
        </p:nvSpPr>
        <p:spPr bwMode="auto">
          <a:xfrm>
            <a:off x="5080000" y="4575175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53341" name="Rectangle 93"/>
          <p:cNvSpPr>
            <a:spLocks noChangeArrowheads="1"/>
          </p:cNvSpPr>
          <p:nvPr/>
        </p:nvSpPr>
        <p:spPr bwMode="auto">
          <a:xfrm>
            <a:off x="3875088" y="4564063"/>
            <a:ext cx="365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53342" name="Rectangle 94"/>
          <p:cNvSpPr>
            <a:spLocks noChangeArrowheads="1"/>
          </p:cNvSpPr>
          <p:nvPr/>
        </p:nvSpPr>
        <p:spPr bwMode="auto">
          <a:xfrm>
            <a:off x="3325813" y="4564063"/>
            <a:ext cx="273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53343" name="Rectangle 95"/>
          <p:cNvSpPr>
            <a:spLocks noChangeArrowheads="1"/>
          </p:cNvSpPr>
          <p:nvPr/>
        </p:nvSpPr>
        <p:spPr bwMode="auto">
          <a:xfrm>
            <a:off x="4459288" y="4575175"/>
            <a:ext cx="365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  <a:latin typeface="Arial" pitchFamily="34" charset="0"/>
              </a:rPr>
              <a:t>17</a:t>
            </a:r>
          </a:p>
        </p:txBody>
      </p:sp>
      <p:sp>
        <p:nvSpPr>
          <p:cNvPr id="53344" name="Arc 96"/>
          <p:cNvSpPr>
            <a:spLocks/>
          </p:cNvSpPr>
          <p:nvPr/>
        </p:nvSpPr>
        <p:spPr bwMode="auto">
          <a:xfrm rot="18420000">
            <a:off x="1752600" y="56451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45" name="Arc 97"/>
          <p:cNvSpPr>
            <a:spLocks/>
          </p:cNvSpPr>
          <p:nvPr/>
        </p:nvSpPr>
        <p:spPr bwMode="auto">
          <a:xfrm rot="18420000">
            <a:off x="3429000" y="56451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46" name="Arc 98"/>
          <p:cNvSpPr>
            <a:spLocks/>
          </p:cNvSpPr>
          <p:nvPr/>
        </p:nvSpPr>
        <p:spPr bwMode="auto">
          <a:xfrm rot="18420000">
            <a:off x="5029200" y="56451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347" name="Arc 99"/>
          <p:cNvSpPr>
            <a:spLocks/>
          </p:cNvSpPr>
          <p:nvPr/>
        </p:nvSpPr>
        <p:spPr bwMode="auto">
          <a:xfrm rot="18420000">
            <a:off x="6629400" y="5645150"/>
            <a:ext cx="304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grpSp>
        <p:nvGrpSpPr>
          <p:cNvPr id="53348" name="Group 100"/>
          <p:cNvGrpSpPr>
            <a:grpSpLocks/>
          </p:cNvGrpSpPr>
          <p:nvPr/>
        </p:nvGrpSpPr>
        <p:grpSpPr bwMode="auto">
          <a:xfrm rot="-2794362">
            <a:off x="7588250" y="-111125"/>
            <a:ext cx="1157288" cy="928688"/>
            <a:chOff x="4572" y="191"/>
            <a:chExt cx="729" cy="585"/>
          </a:xfrm>
        </p:grpSpPr>
        <p:sp>
          <p:nvSpPr>
            <p:cNvPr id="53349" name="Freeform 101"/>
            <p:cNvSpPr>
              <a:spLocks/>
            </p:cNvSpPr>
            <p:nvPr/>
          </p:nvSpPr>
          <p:spPr bwMode="auto">
            <a:xfrm>
              <a:off x="4572" y="191"/>
              <a:ext cx="313" cy="585"/>
            </a:xfrm>
            <a:custGeom>
              <a:avLst/>
              <a:gdLst>
                <a:gd name="T0" fmla="*/ 848 w 938"/>
                <a:gd name="T1" fmla="*/ 1371 h 1755"/>
                <a:gd name="T2" fmla="*/ 861 w 938"/>
                <a:gd name="T3" fmla="*/ 1559 h 1755"/>
                <a:gd name="T4" fmla="*/ 811 w 938"/>
                <a:gd name="T5" fmla="*/ 1679 h 1755"/>
                <a:gd name="T6" fmla="*/ 780 w 938"/>
                <a:gd name="T7" fmla="*/ 1737 h 1755"/>
                <a:gd name="T8" fmla="*/ 709 w 938"/>
                <a:gd name="T9" fmla="*/ 1742 h 1755"/>
                <a:gd name="T10" fmla="*/ 659 w 938"/>
                <a:gd name="T11" fmla="*/ 1736 h 1755"/>
                <a:gd name="T12" fmla="*/ 629 w 938"/>
                <a:gd name="T13" fmla="*/ 1730 h 1755"/>
                <a:gd name="T14" fmla="*/ 646 w 938"/>
                <a:gd name="T15" fmla="*/ 1693 h 1755"/>
                <a:gd name="T16" fmla="*/ 723 w 938"/>
                <a:gd name="T17" fmla="*/ 1660 h 1755"/>
                <a:gd name="T18" fmla="*/ 759 w 938"/>
                <a:gd name="T19" fmla="*/ 1568 h 1755"/>
                <a:gd name="T20" fmla="*/ 742 w 938"/>
                <a:gd name="T21" fmla="*/ 1461 h 1755"/>
                <a:gd name="T22" fmla="*/ 696 w 938"/>
                <a:gd name="T23" fmla="*/ 1456 h 1755"/>
                <a:gd name="T24" fmla="*/ 669 w 938"/>
                <a:gd name="T25" fmla="*/ 1595 h 1755"/>
                <a:gd name="T26" fmla="*/ 614 w 938"/>
                <a:gd name="T27" fmla="*/ 1679 h 1755"/>
                <a:gd name="T28" fmla="*/ 577 w 938"/>
                <a:gd name="T29" fmla="*/ 1700 h 1755"/>
                <a:gd name="T30" fmla="*/ 561 w 938"/>
                <a:gd name="T31" fmla="*/ 1700 h 1755"/>
                <a:gd name="T32" fmla="*/ 523 w 938"/>
                <a:gd name="T33" fmla="*/ 1715 h 1755"/>
                <a:gd name="T34" fmla="*/ 459 w 938"/>
                <a:gd name="T35" fmla="*/ 1692 h 1755"/>
                <a:gd name="T36" fmla="*/ 490 w 938"/>
                <a:gd name="T37" fmla="*/ 1645 h 1755"/>
                <a:gd name="T38" fmla="*/ 561 w 938"/>
                <a:gd name="T39" fmla="*/ 1613 h 1755"/>
                <a:gd name="T40" fmla="*/ 610 w 938"/>
                <a:gd name="T41" fmla="*/ 1534 h 1755"/>
                <a:gd name="T42" fmla="*/ 580 w 938"/>
                <a:gd name="T43" fmla="*/ 1417 h 1755"/>
                <a:gd name="T44" fmla="*/ 540 w 938"/>
                <a:gd name="T45" fmla="*/ 1233 h 1755"/>
                <a:gd name="T46" fmla="*/ 522 w 938"/>
                <a:gd name="T47" fmla="*/ 1146 h 1755"/>
                <a:gd name="T48" fmla="*/ 454 w 938"/>
                <a:gd name="T49" fmla="*/ 1047 h 1755"/>
                <a:gd name="T50" fmla="*/ 409 w 938"/>
                <a:gd name="T51" fmla="*/ 953 h 1755"/>
                <a:gd name="T52" fmla="*/ 365 w 938"/>
                <a:gd name="T53" fmla="*/ 852 h 1755"/>
                <a:gd name="T54" fmla="*/ 365 w 938"/>
                <a:gd name="T55" fmla="*/ 793 h 1755"/>
                <a:gd name="T56" fmla="*/ 331 w 938"/>
                <a:gd name="T57" fmla="*/ 757 h 1755"/>
                <a:gd name="T58" fmla="*/ 285 w 938"/>
                <a:gd name="T59" fmla="*/ 652 h 1755"/>
                <a:gd name="T60" fmla="*/ 271 w 938"/>
                <a:gd name="T61" fmla="*/ 534 h 1755"/>
                <a:gd name="T62" fmla="*/ 224 w 938"/>
                <a:gd name="T63" fmla="*/ 554 h 1755"/>
                <a:gd name="T64" fmla="*/ 149 w 938"/>
                <a:gd name="T65" fmla="*/ 578 h 1755"/>
                <a:gd name="T66" fmla="*/ 111 w 938"/>
                <a:gd name="T67" fmla="*/ 613 h 1755"/>
                <a:gd name="T68" fmla="*/ 81 w 938"/>
                <a:gd name="T69" fmla="*/ 613 h 1755"/>
                <a:gd name="T70" fmla="*/ 108 w 938"/>
                <a:gd name="T71" fmla="*/ 531 h 1755"/>
                <a:gd name="T72" fmla="*/ 156 w 938"/>
                <a:gd name="T73" fmla="*/ 500 h 1755"/>
                <a:gd name="T74" fmla="*/ 72 w 938"/>
                <a:gd name="T75" fmla="*/ 485 h 1755"/>
                <a:gd name="T76" fmla="*/ 0 w 938"/>
                <a:gd name="T77" fmla="*/ 410 h 1755"/>
                <a:gd name="T78" fmla="*/ 31 w 938"/>
                <a:gd name="T79" fmla="*/ 387 h 1755"/>
                <a:gd name="T80" fmla="*/ 103 w 938"/>
                <a:gd name="T81" fmla="*/ 357 h 1755"/>
                <a:gd name="T82" fmla="*/ 204 w 938"/>
                <a:gd name="T83" fmla="*/ 306 h 1755"/>
                <a:gd name="T84" fmla="*/ 238 w 938"/>
                <a:gd name="T85" fmla="*/ 248 h 1755"/>
                <a:gd name="T86" fmla="*/ 296 w 938"/>
                <a:gd name="T87" fmla="*/ 199 h 1755"/>
                <a:gd name="T88" fmla="*/ 285 w 938"/>
                <a:gd name="T89" fmla="*/ 123 h 1755"/>
                <a:gd name="T90" fmla="*/ 277 w 938"/>
                <a:gd name="T91" fmla="*/ 4 h 1755"/>
                <a:gd name="T92" fmla="*/ 309 w 938"/>
                <a:gd name="T93" fmla="*/ 81 h 1755"/>
                <a:gd name="T94" fmla="*/ 345 w 938"/>
                <a:gd name="T95" fmla="*/ 142 h 1755"/>
                <a:gd name="T96" fmla="*/ 396 w 938"/>
                <a:gd name="T97" fmla="*/ 151 h 1755"/>
                <a:gd name="T98" fmla="*/ 434 w 938"/>
                <a:gd name="T99" fmla="*/ 22 h 1755"/>
                <a:gd name="T100" fmla="*/ 472 w 938"/>
                <a:gd name="T101" fmla="*/ 148 h 1755"/>
                <a:gd name="T102" fmla="*/ 514 w 938"/>
                <a:gd name="T103" fmla="*/ 232 h 1755"/>
                <a:gd name="T104" fmla="*/ 540 w 938"/>
                <a:gd name="T105" fmla="*/ 308 h 1755"/>
                <a:gd name="T106" fmla="*/ 590 w 938"/>
                <a:gd name="T107" fmla="*/ 374 h 1755"/>
                <a:gd name="T108" fmla="*/ 633 w 938"/>
                <a:gd name="T109" fmla="*/ 427 h 1755"/>
                <a:gd name="T110" fmla="*/ 686 w 938"/>
                <a:gd name="T111" fmla="*/ 475 h 1755"/>
                <a:gd name="T112" fmla="*/ 740 w 938"/>
                <a:gd name="T113" fmla="*/ 540 h 1755"/>
                <a:gd name="T114" fmla="*/ 858 w 938"/>
                <a:gd name="T115" fmla="*/ 591 h 1755"/>
                <a:gd name="T116" fmla="*/ 907 w 938"/>
                <a:gd name="T117" fmla="*/ 686 h 1755"/>
                <a:gd name="T118" fmla="*/ 909 w 938"/>
                <a:gd name="T119" fmla="*/ 781 h 1755"/>
                <a:gd name="T120" fmla="*/ 938 w 938"/>
                <a:gd name="T121" fmla="*/ 810 h 1755"/>
                <a:gd name="T122" fmla="*/ 889 w 938"/>
                <a:gd name="T123" fmla="*/ 980 h 1755"/>
                <a:gd name="T124" fmla="*/ 861 w 938"/>
                <a:gd name="T125" fmla="*/ 1127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8" h="1755">
                  <a:moveTo>
                    <a:pt x="843" y="1191"/>
                  </a:moveTo>
                  <a:lnTo>
                    <a:pt x="834" y="1234"/>
                  </a:lnTo>
                  <a:lnTo>
                    <a:pt x="844" y="1239"/>
                  </a:lnTo>
                  <a:lnTo>
                    <a:pt x="835" y="1301"/>
                  </a:lnTo>
                  <a:lnTo>
                    <a:pt x="843" y="1306"/>
                  </a:lnTo>
                  <a:lnTo>
                    <a:pt x="848" y="1371"/>
                  </a:lnTo>
                  <a:lnTo>
                    <a:pt x="853" y="1436"/>
                  </a:lnTo>
                  <a:lnTo>
                    <a:pt x="856" y="1448"/>
                  </a:lnTo>
                  <a:lnTo>
                    <a:pt x="860" y="1479"/>
                  </a:lnTo>
                  <a:lnTo>
                    <a:pt x="864" y="1516"/>
                  </a:lnTo>
                  <a:lnTo>
                    <a:pt x="864" y="1554"/>
                  </a:lnTo>
                  <a:lnTo>
                    <a:pt x="861" y="1559"/>
                  </a:lnTo>
                  <a:lnTo>
                    <a:pt x="856" y="1572"/>
                  </a:lnTo>
                  <a:lnTo>
                    <a:pt x="848" y="1590"/>
                  </a:lnTo>
                  <a:lnTo>
                    <a:pt x="838" y="1612"/>
                  </a:lnTo>
                  <a:lnTo>
                    <a:pt x="829" y="1636"/>
                  </a:lnTo>
                  <a:lnTo>
                    <a:pt x="819" y="1660"/>
                  </a:lnTo>
                  <a:lnTo>
                    <a:pt x="811" y="1679"/>
                  </a:lnTo>
                  <a:lnTo>
                    <a:pt x="804" y="1694"/>
                  </a:lnTo>
                  <a:lnTo>
                    <a:pt x="800" y="1706"/>
                  </a:lnTo>
                  <a:lnTo>
                    <a:pt x="797" y="1715"/>
                  </a:lnTo>
                  <a:lnTo>
                    <a:pt x="794" y="1724"/>
                  </a:lnTo>
                  <a:lnTo>
                    <a:pt x="788" y="1730"/>
                  </a:lnTo>
                  <a:lnTo>
                    <a:pt x="780" y="1737"/>
                  </a:lnTo>
                  <a:lnTo>
                    <a:pt x="770" y="1742"/>
                  </a:lnTo>
                  <a:lnTo>
                    <a:pt x="753" y="1746"/>
                  </a:lnTo>
                  <a:lnTo>
                    <a:pt x="732" y="1749"/>
                  </a:lnTo>
                  <a:lnTo>
                    <a:pt x="721" y="1755"/>
                  </a:lnTo>
                  <a:lnTo>
                    <a:pt x="712" y="1742"/>
                  </a:lnTo>
                  <a:lnTo>
                    <a:pt x="709" y="1742"/>
                  </a:lnTo>
                  <a:lnTo>
                    <a:pt x="704" y="1743"/>
                  </a:lnTo>
                  <a:lnTo>
                    <a:pt x="695" y="1743"/>
                  </a:lnTo>
                  <a:lnTo>
                    <a:pt x="686" y="1743"/>
                  </a:lnTo>
                  <a:lnTo>
                    <a:pt x="675" y="1742"/>
                  </a:lnTo>
                  <a:lnTo>
                    <a:pt x="666" y="1740"/>
                  </a:lnTo>
                  <a:lnTo>
                    <a:pt x="659" y="1736"/>
                  </a:lnTo>
                  <a:lnTo>
                    <a:pt x="655" y="1729"/>
                  </a:lnTo>
                  <a:lnTo>
                    <a:pt x="652" y="1730"/>
                  </a:lnTo>
                  <a:lnTo>
                    <a:pt x="647" y="1734"/>
                  </a:lnTo>
                  <a:lnTo>
                    <a:pt x="641" y="1736"/>
                  </a:lnTo>
                  <a:lnTo>
                    <a:pt x="632" y="1733"/>
                  </a:lnTo>
                  <a:lnTo>
                    <a:pt x="629" y="1730"/>
                  </a:lnTo>
                  <a:lnTo>
                    <a:pt x="628" y="1727"/>
                  </a:lnTo>
                  <a:lnTo>
                    <a:pt x="626" y="1724"/>
                  </a:lnTo>
                  <a:lnTo>
                    <a:pt x="625" y="1721"/>
                  </a:lnTo>
                  <a:lnTo>
                    <a:pt x="629" y="1711"/>
                  </a:lnTo>
                  <a:lnTo>
                    <a:pt x="635" y="1701"/>
                  </a:lnTo>
                  <a:lnTo>
                    <a:pt x="646" y="1693"/>
                  </a:lnTo>
                  <a:lnTo>
                    <a:pt x="657" y="1685"/>
                  </a:lnTo>
                  <a:lnTo>
                    <a:pt x="672" y="1678"/>
                  </a:lnTo>
                  <a:lnTo>
                    <a:pt x="688" y="1672"/>
                  </a:lnTo>
                  <a:lnTo>
                    <a:pt x="705" y="1667"/>
                  </a:lnTo>
                  <a:lnTo>
                    <a:pt x="722" y="1662"/>
                  </a:lnTo>
                  <a:lnTo>
                    <a:pt x="723" y="1660"/>
                  </a:lnTo>
                  <a:lnTo>
                    <a:pt x="727" y="1651"/>
                  </a:lnTo>
                  <a:lnTo>
                    <a:pt x="732" y="1638"/>
                  </a:lnTo>
                  <a:lnTo>
                    <a:pt x="739" y="1622"/>
                  </a:lnTo>
                  <a:lnTo>
                    <a:pt x="745" y="1604"/>
                  </a:lnTo>
                  <a:lnTo>
                    <a:pt x="753" y="1586"/>
                  </a:lnTo>
                  <a:lnTo>
                    <a:pt x="759" y="1568"/>
                  </a:lnTo>
                  <a:lnTo>
                    <a:pt x="766" y="1551"/>
                  </a:lnTo>
                  <a:lnTo>
                    <a:pt x="768" y="1536"/>
                  </a:lnTo>
                  <a:lnTo>
                    <a:pt x="767" y="1519"/>
                  </a:lnTo>
                  <a:lnTo>
                    <a:pt x="761" y="1501"/>
                  </a:lnTo>
                  <a:lnTo>
                    <a:pt x="753" y="1482"/>
                  </a:lnTo>
                  <a:lnTo>
                    <a:pt x="742" y="1461"/>
                  </a:lnTo>
                  <a:lnTo>
                    <a:pt x="733" y="1439"/>
                  </a:lnTo>
                  <a:lnTo>
                    <a:pt x="723" y="1416"/>
                  </a:lnTo>
                  <a:lnTo>
                    <a:pt x="715" y="1390"/>
                  </a:lnTo>
                  <a:lnTo>
                    <a:pt x="713" y="1399"/>
                  </a:lnTo>
                  <a:lnTo>
                    <a:pt x="705" y="1424"/>
                  </a:lnTo>
                  <a:lnTo>
                    <a:pt x="696" y="1456"/>
                  </a:lnTo>
                  <a:lnTo>
                    <a:pt x="688" y="1487"/>
                  </a:lnTo>
                  <a:lnTo>
                    <a:pt x="696" y="1555"/>
                  </a:lnTo>
                  <a:lnTo>
                    <a:pt x="693" y="1558"/>
                  </a:lnTo>
                  <a:lnTo>
                    <a:pt x="688" y="1567"/>
                  </a:lnTo>
                  <a:lnTo>
                    <a:pt x="679" y="1580"/>
                  </a:lnTo>
                  <a:lnTo>
                    <a:pt x="669" y="1595"/>
                  </a:lnTo>
                  <a:lnTo>
                    <a:pt x="657" y="1612"/>
                  </a:lnTo>
                  <a:lnTo>
                    <a:pt x="646" y="1627"/>
                  </a:lnTo>
                  <a:lnTo>
                    <a:pt x="635" y="1642"/>
                  </a:lnTo>
                  <a:lnTo>
                    <a:pt x="628" y="1653"/>
                  </a:lnTo>
                  <a:lnTo>
                    <a:pt x="619" y="1669"/>
                  </a:lnTo>
                  <a:lnTo>
                    <a:pt x="614" y="1679"/>
                  </a:lnTo>
                  <a:lnTo>
                    <a:pt x="610" y="1687"/>
                  </a:lnTo>
                  <a:lnTo>
                    <a:pt x="602" y="1694"/>
                  </a:lnTo>
                  <a:lnTo>
                    <a:pt x="595" y="1697"/>
                  </a:lnTo>
                  <a:lnTo>
                    <a:pt x="589" y="1698"/>
                  </a:lnTo>
                  <a:lnTo>
                    <a:pt x="583" y="1700"/>
                  </a:lnTo>
                  <a:lnTo>
                    <a:pt x="577" y="1700"/>
                  </a:lnTo>
                  <a:lnTo>
                    <a:pt x="571" y="1698"/>
                  </a:lnTo>
                  <a:lnTo>
                    <a:pt x="567" y="1698"/>
                  </a:lnTo>
                  <a:lnTo>
                    <a:pt x="565" y="1697"/>
                  </a:lnTo>
                  <a:lnTo>
                    <a:pt x="563" y="1697"/>
                  </a:lnTo>
                  <a:lnTo>
                    <a:pt x="563" y="1697"/>
                  </a:lnTo>
                  <a:lnTo>
                    <a:pt x="561" y="1700"/>
                  </a:lnTo>
                  <a:lnTo>
                    <a:pt x="558" y="1702"/>
                  </a:lnTo>
                  <a:lnTo>
                    <a:pt x="554" y="1705"/>
                  </a:lnTo>
                  <a:lnTo>
                    <a:pt x="549" y="1707"/>
                  </a:lnTo>
                  <a:lnTo>
                    <a:pt x="543" y="1711"/>
                  </a:lnTo>
                  <a:lnTo>
                    <a:pt x="534" y="1714"/>
                  </a:lnTo>
                  <a:lnTo>
                    <a:pt x="523" y="1715"/>
                  </a:lnTo>
                  <a:lnTo>
                    <a:pt x="513" y="1701"/>
                  </a:lnTo>
                  <a:lnTo>
                    <a:pt x="469" y="1700"/>
                  </a:lnTo>
                  <a:lnTo>
                    <a:pt x="465" y="1685"/>
                  </a:lnTo>
                  <a:lnTo>
                    <a:pt x="464" y="1688"/>
                  </a:lnTo>
                  <a:lnTo>
                    <a:pt x="461" y="1692"/>
                  </a:lnTo>
                  <a:lnTo>
                    <a:pt x="459" y="1692"/>
                  </a:lnTo>
                  <a:lnTo>
                    <a:pt x="459" y="1685"/>
                  </a:lnTo>
                  <a:lnTo>
                    <a:pt x="460" y="1679"/>
                  </a:lnTo>
                  <a:lnTo>
                    <a:pt x="464" y="1670"/>
                  </a:lnTo>
                  <a:lnTo>
                    <a:pt x="470" y="1662"/>
                  </a:lnTo>
                  <a:lnTo>
                    <a:pt x="478" y="1653"/>
                  </a:lnTo>
                  <a:lnTo>
                    <a:pt x="490" y="1645"/>
                  </a:lnTo>
                  <a:lnTo>
                    <a:pt x="503" y="1639"/>
                  </a:lnTo>
                  <a:lnTo>
                    <a:pt x="519" y="1634"/>
                  </a:lnTo>
                  <a:lnTo>
                    <a:pt x="539" y="1631"/>
                  </a:lnTo>
                  <a:lnTo>
                    <a:pt x="541" y="1629"/>
                  </a:lnTo>
                  <a:lnTo>
                    <a:pt x="549" y="1622"/>
                  </a:lnTo>
                  <a:lnTo>
                    <a:pt x="561" y="1613"/>
                  </a:lnTo>
                  <a:lnTo>
                    <a:pt x="574" y="1602"/>
                  </a:lnTo>
                  <a:lnTo>
                    <a:pt x="586" y="1587"/>
                  </a:lnTo>
                  <a:lnTo>
                    <a:pt x="598" y="1573"/>
                  </a:lnTo>
                  <a:lnTo>
                    <a:pt x="608" y="1558"/>
                  </a:lnTo>
                  <a:lnTo>
                    <a:pt x="614" y="1544"/>
                  </a:lnTo>
                  <a:lnTo>
                    <a:pt x="610" y="1534"/>
                  </a:lnTo>
                  <a:lnTo>
                    <a:pt x="603" y="1510"/>
                  </a:lnTo>
                  <a:lnTo>
                    <a:pt x="595" y="1476"/>
                  </a:lnTo>
                  <a:lnTo>
                    <a:pt x="593" y="1442"/>
                  </a:lnTo>
                  <a:lnTo>
                    <a:pt x="583" y="1446"/>
                  </a:lnTo>
                  <a:lnTo>
                    <a:pt x="581" y="1438"/>
                  </a:lnTo>
                  <a:lnTo>
                    <a:pt x="580" y="1417"/>
                  </a:lnTo>
                  <a:lnTo>
                    <a:pt x="579" y="1389"/>
                  </a:lnTo>
                  <a:lnTo>
                    <a:pt x="580" y="1358"/>
                  </a:lnTo>
                  <a:lnTo>
                    <a:pt x="574" y="1364"/>
                  </a:lnTo>
                  <a:lnTo>
                    <a:pt x="580" y="1293"/>
                  </a:lnTo>
                  <a:lnTo>
                    <a:pt x="553" y="1289"/>
                  </a:lnTo>
                  <a:lnTo>
                    <a:pt x="540" y="1233"/>
                  </a:lnTo>
                  <a:lnTo>
                    <a:pt x="534" y="1239"/>
                  </a:lnTo>
                  <a:lnTo>
                    <a:pt x="532" y="1230"/>
                  </a:lnTo>
                  <a:lnTo>
                    <a:pt x="528" y="1208"/>
                  </a:lnTo>
                  <a:lnTo>
                    <a:pt x="526" y="1179"/>
                  </a:lnTo>
                  <a:lnTo>
                    <a:pt x="525" y="1149"/>
                  </a:lnTo>
                  <a:lnTo>
                    <a:pt x="522" y="1146"/>
                  </a:lnTo>
                  <a:lnTo>
                    <a:pt x="516" y="1141"/>
                  </a:lnTo>
                  <a:lnTo>
                    <a:pt x="505" y="1131"/>
                  </a:lnTo>
                  <a:lnTo>
                    <a:pt x="494" y="1115"/>
                  </a:lnTo>
                  <a:lnTo>
                    <a:pt x="481" y="1097"/>
                  </a:lnTo>
                  <a:lnTo>
                    <a:pt x="467" y="1074"/>
                  </a:lnTo>
                  <a:lnTo>
                    <a:pt x="454" y="1047"/>
                  </a:lnTo>
                  <a:lnTo>
                    <a:pt x="443" y="1016"/>
                  </a:lnTo>
                  <a:lnTo>
                    <a:pt x="439" y="1011"/>
                  </a:lnTo>
                  <a:lnTo>
                    <a:pt x="432" y="997"/>
                  </a:lnTo>
                  <a:lnTo>
                    <a:pt x="420" y="977"/>
                  </a:lnTo>
                  <a:lnTo>
                    <a:pt x="411" y="956"/>
                  </a:lnTo>
                  <a:lnTo>
                    <a:pt x="409" y="953"/>
                  </a:lnTo>
                  <a:lnTo>
                    <a:pt x="402" y="945"/>
                  </a:lnTo>
                  <a:lnTo>
                    <a:pt x="394" y="932"/>
                  </a:lnTo>
                  <a:lnTo>
                    <a:pt x="385" y="914"/>
                  </a:lnTo>
                  <a:lnTo>
                    <a:pt x="379" y="918"/>
                  </a:lnTo>
                  <a:lnTo>
                    <a:pt x="372" y="868"/>
                  </a:lnTo>
                  <a:lnTo>
                    <a:pt x="365" y="852"/>
                  </a:lnTo>
                  <a:lnTo>
                    <a:pt x="374" y="842"/>
                  </a:lnTo>
                  <a:lnTo>
                    <a:pt x="379" y="807"/>
                  </a:lnTo>
                  <a:lnTo>
                    <a:pt x="378" y="806"/>
                  </a:lnTo>
                  <a:lnTo>
                    <a:pt x="375" y="803"/>
                  </a:lnTo>
                  <a:lnTo>
                    <a:pt x="370" y="798"/>
                  </a:lnTo>
                  <a:lnTo>
                    <a:pt x="365" y="793"/>
                  </a:lnTo>
                  <a:lnTo>
                    <a:pt x="358" y="785"/>
                  </a:lnTo>
                  <a:lnTo>
                    <a:pt x="352" y="776"/>
                  </a:lnTo>
                  <a:lnTo>
                    <a:pt x="345" y="766"/>
                  </a:lnTo>
                  <a:lnTo>
                    <a:pt x="340" y="756"/>
                  </a:lnTo>
                  <a:lnTo>
                    <a:pt x="334" y="763"/>
                  </a:lnTo>
                  <a:lnTo>
                    <a:pt x="331" y="757"/>
                  </a:lnTo>
                  <a:lnTo>
                    <a:pt x="325" y="738"/>
                  </a:lnTo>
                  <a:lnTo>
                    <a:pt x="317" y="709"/>
                  </a:lnTo>
                  <a:lnTo>
                    <a:pt x="308" y="674"/>
                  </a:lnTo>
                  <a:lnTo>
                    <a:pt x="298" y="671"/>
                  </a:lnTo>
                  <a:lnTo>
                    <a:pt x="293" y="682"/>
                  </a:lnTo>
                  <a:lnTo>
                    <a:pt x="285" y="652"/>
                  </a:lnTo>
                  <a:lnTo>
                    <a:pt x="280" y="613"/>
                  </a:lnTo>
                  <a:lnTo>
                    <a:pt x="278" y="570"/>
                  </a:lnTo>
                  <a:lnTo>
                    <a:pt x="280" y="535"/>
                  </a:lnTo>
                  <a:lnTo>
                    <a:pt x="278" y="535"/>
                  </a:lnTo>
                  <a:lnTo>
                    <a:pt x="276" y="535"/>
                  </a:lnTo>
                  <a:lnTo>
                    <a:pt x="271" y="534"/>
                  </a:lnTo>
                  <a:lnTo>
                    <a:pt x="264" y="535"/>
                  </a:lnTo>
                  <a:lnTo>
                    <a:pt x="256" y="536"/>
                  </a:lnTo>
                  <a:lnTo>
                    <a:pt x="249" y="539"/>
                  </a:lnTo>
                  <a:lnTo>
                    <a:pt x="241" y="543"/>
                  </a:lnTo>
                  <a:lnTo>
                    <a:pt x="233" y="548"/>
                  </a:lnTo>
                  <a:lnTo>
                    <a:pt x="224" y="554"/>
                  </a:lnTo>
                  <a:lnTo>
                    <a:pt x="215" y="561"/>
                  </a:lnTo>
                  <a:lnTo>
                    <a:pt x="204" y="566"/>
                  </a:lnTo>
                  <a:lnTo>
                    <a:pt x="192" y="570"/>
                  </a:lnTo>
                  <a:lnTo>
                    <a:pt x="179" y="574"/>
                  </a:lnTo>
                  <a:lnTo>
                    <a:pt x="165" y="576"/>
                  </a:lnTo>
                  <a:lnTo>
                    <a:pt x="149" y="578"/>
                  </a:lnTo>
                  <a:lnTo>
                    <a:pt x="133" y="578"/>
                  </a:lnTo>
                  <a:lnTo>
                    <a:pt x="131" y="580"/>
                  </a:lnTo>
                  <a:lnTo>
                    <a:pt x="129" y="587"/>
                  </a:lnTo>
                  <a:lnTo>
                    <a:pt x="125" y="594"/>
                  </a:lnTo>
                  <a:lnTo>
                    <a:pt x="118" y="603"/>
                  </a:lnTo>
                  <a:lnTo>
                    <a:pt x="111" y="613"/>
                  </a:lnTo>
                  <a:lnTo>
                    <a:pt x="102" y="619"/>
                  </a:lnTo>
                  <a:lnTo>
                    <a:pt x="93" y="622"/>
                  </a:lnTo>
                  <a:lnTo>
                    <a:pt x="81" y="619"/>
                  </a:lnTo>
                  <a:lnTo>
                    <a:pt x="72" y="615"/>
                  </a:lnTo>
                  <a:lnTo>
                    <a:pt x="75" y="615"/>
                  </a:lnTo>
                  <a:lnTo>
                    <a:pt x="81" y="613"/>
                  </a:lnTo>
                  <a:lnTo>
                    <a:pt x="89" y="603"/>
                  </a:lnTo>
                  <a:lnTo>
                    <a:pt x="93" y="584"/>
                  </a:lnTo>
                  <a:lnTo>
                    <a:pt x="94" y="561"/>
                  </a:lnTo>
                  <a:lnTo>
                    <a:pt x="98" y="542"/>
                  </a:lnTo>
                  <a:lnTo>
                    <a:pt x="103" y="533"/>
                  </a:lnTo>
                  <a:lnTo>
                    <a:pt x="108" y="531"/>
                  </a:lnTo>
                  <a:lnTo>
                    <a:pt x="116" y="529"/>
                  </a:lnTo>
                  <a:lnTo>
                    <a:pt x="124" y="524"/>
                  </a:lnTo>
                  <a:lnTo>
                    <a:pt x="134" y="518"/>
                  </a:lnTo>
                  <a:lnTo>
                    <a:pt x="142" y="513"/>
                  </a:lnTo>
                  <a:lnTo>
                    <a:pt x="151" y="507"/>
                  </a:lnTo>
                  <a:lnTo>
                    <a:pt x="156" y="500"/>
                  </a:lnTo>
                  <a:lnTo>
                    <a:pt x="160" y="495"/>
                  </a:lnTo>
                  <a:lnTo>
                    <a:pt x="155" y="495"/>
                  </a:lnTo>
                  <a:lnTo>
                    <a:pt x="140" y="495"/>
                  </a:lnTo>
                  <a:lnTo>
                    <a:pt x="120" y="493"/>
                  </a:lnTo>
                  <a:lnTo>
                    <a:pt x="95" y="490"/>
                  </a:lnTo>
                  <a:lnTo>
                    <a:pt x="72" y="485"/>
                  </a:lnTo>
                  <a:lnTo>
                    <a:pt x="50" y="478"/>
                  </a:lnTo>
                  <a:lnTo>
                    <a:pt x="35" y="468"/>
                  </a:lnTo>
                  <a:lnTo>
                    <a:pt x="27" y="455"/>
                  </a:lnTo>
                  <a:lnTo>
                    <a:pt x="9" y="440"/>
                  </a:lnTo>
                  <a:lnTo>
                    <a:pt x="1" y="424"/>
                  </a:lnTo>
                  <a:lnTo>
                    <a:pt x="0" y="410"/>
                  </a:lnTo>
                  <a:lnTo>
                    <a:pt x="5" y="397"/>
                  </a:lnTo>
                  <a:lnTo>
                    <a:pt x="6" y="397"/>
                  </a:lnTo>
                  <a:lnTo>
                    <a:pt x="10" y="395"/>
                  </a:lnTo>
                  <a:lnTo>
                    <a:pt x="15" y="393"/>
                  </a:lnTo>
                  <a:lnTo>
                    <a:pt x="22" y="389"/>
                  </a:lnTo>
                  <a:lnTo>
                    <a:pt x="31" y="387"/>
                  </a:lnTo>
                  <a:lnTo>
                    <a:pt x="40" y="383"/>
                  </a:lnTo>
                  <a:lnTo>
                    <a:pt x="49" y="379"/>
                  </a:lnTo>
                  <a:lnTo>
                    <a:pt x="58" y="377"/>
                  </a:lnTo>
                  <a:lnTo>
                    <a:pt x="69" y="373"/>
                  </a:lnTo>
                  <a:lnTo>
                    <a:pt x="85" y="366"/>
                  </a:lnTo>
                  <a:lnTo>
                    <a:pt x="103" y="357"/>
                  </a:lnTo>
                  <a:lnTo>
                    <a:pt x="122" y="348"/>
                  </a:lnTo>
                  <a:lnTo>
                    <a:pt x="142" y="339"/>
                  </a:lnTo>
                  <a:lnTo>
                    <a:pt x="160" y="329"/>
                  </a:lnTo>
                  <a:lnTo>
                    <a:pt x="176" y="321"/>
                  </a:lnTo>
                  <a:lnTo>
                    <a:pt x="188" y="316"/>
                  </a:lnTo>
                  <a:lnTo>
                    <a:pt x="204" y="306"/>
                  </a:lnTo>
                  <a:lnTo>
                    <a:pt x="214" y="294"/>
                  </a:lnTo>
                  <a:lnTo>
                    <a:pt x="219" y="282"/>
                  </a:lnTo>
                  <a:lnTo>
                    <a:pt x="222" y="270"/>
                  </a:lnTo>
                  <a:lnTo>
                    <a:pt x="224" y="263"/>
                  </a:lnTo>
                  <a:lnTo>
                    <a:pt x="229" y="255"/>
                  </a:lnTo>
                  <a:lnTo>
                    <a:pt x="238" y="248"/>
                  </a:lnTo>
                  <a:lnTo>
                    <a:pt x="250" y="239"/>
                  </a:lnTo>
                  <a:lnTo>
                    <a:pt x="262" y="230"/>
                  </a:lnTo>
                  <a:lnTo>
                    <a:pt x="274" y="221"/>
                  </a:lnTo>
                  <a:lnTo>
                    <a:pt x="286" y="211"/>
                  </a:lnTo>
                  <a:lnTo>
                    <a:pt x="298" y="202"/>
                  </a:lnTo>
                  <a:lnTo>
                    <a:pt x="296" y="199"/>
                  </a:lnTo>
                  <a:lnTo>
                    <a:pt x="293" y="187"/>
                  </a:lnTo>
                  <a:lnTo>
                    <a:pt x="287" y="174"/>
                  </a:lnTo>
                  <a:lnTo>
                    <a:pt x="283" y="162"/>
                  </a:lnTo>
                  <a:lnTo>
                    <a:pt x="283" y="152"/>
                  </a:lnTo>
                  <a:lnTo>
                    <a:pt x="285" y="138"/>
                  </a:lnTo>
                  <a:lnTo>
                    <a:pt x="285" y="123"/>
                  </a:lnTo>
                  <a:lnTo>
                    <a:pt x="280" y="106"/>
                  </a:lnTo>
                  <a:lnTo>
                    <a:pt x="273" y="84"/>
                  </a:lnTo>
                  <a:lnTo>
                    <a:pt x="272" y="57"/>
                  </a:lnTo>
                  <a:lnTo>
                    <a:pt x="273" y="28"/>
                  </a:lnTo>
                  <a:lnTo>
                    <a:pt x="274" y="0"/>
                  </a:lnTo>
                  <a:lnTo>
                    <a:pt x="277" y="4"/>
                  </a:lnTo>
                  <a:lnTo>
                    <a:pt x="283" y="15"/>
                  </a:lnTo>
                  <a:lnTo>
                    <a:pt x="290" y="31"/>
                  </a:lnTo>
                  <a:lnTo>
                    <a:pt x="294" y="49"/>
                  </a:lnTo>
                  <a:lnTo>
                    <a:pt x="296" y="59"/>
                  </a:lnTo>
                  <a:lnTo>
                    <a:pt x="303" y="70"/>
                  </a:lnTo>
                  <a:lnTo>
                    <a:pt x="309" y="81"/>
                  </a:lnTo>
                  <a:lnTo>
                    <a:pt x="318" y="93"/>
                  </a:lnTo>
                  <a:lnTo>
                    <a:pt x="326" y="104"/>
                  </a:lnTo>
                  <a:lnTo>
                    <a:pt x="332" y="113"/>
                  </a:lnTo>
                  <a:lnTo>
                    <a:pt x="339" y="123"/>
                  </a:lnTo>
                  <a:lnTo>
                    <a:pt x="342" y="130"/>
                  </a:lnTo>
                  <a:lnTo>
                    <a:pt x="345" y="142"/>
                  </a:lnTo>
                  <a:lnTo>
                    <a:pt x="352" y="155"/>
                  </a:lnTo>
                  <a:lnTo>
                    <a:pt x="361" y="168"/>
                  </a:lnTo>
                  <a:lnTo>
                    <a:pt x="371" y="184"/>
                  </a:lnTo>
                  <a:lnTo>
                    <a:pt x="375" y="179"/>
                  </a:lnTo>
                  <a:lnTo>
                    <a:pt x="384" y="168"/>
                  </a:lnTo>
                  <a:lnTo>
                    <a:pt x="396" y="151"/>
                  </a:lnTo>
                  <a:lnTo>
                    <a:pt x="405" y="133"/>
                  </a:lnTo>
                  <a:lnTo>
                    <a:pt x="405" y="121"/>
                  </a:lnTo>
                  <a:lnTo>
                    <a:pt x="406" y="92"/>
                  </a:lnTo>
                  <a:lnTo>
                    <a:pt x="414" y="53"/>
                  </a:lnTo>
                  <a:lnTo>
                    <a:pt x="433" y="17"/>
                  </a:lnTo>
                  <a:lnTo>
                    <a:pt x="434" y="22"/>
                  </a:lnTo>
                  <a:lnTo>
                    <a:pt x="437" y="36"/>
                  </a:lnTo>
                  <a:lnTo>
                    <a:pt x="442" y="57"/>
                  </a:lnTo>
                  <a:lnTo>
                    <a:pt x="449" y="80"/>
                  </a:lnTo>
                  <a:lnTo>
                    <a:pt x="456" y="106"/>
                  </a:lnTo>
                  <a:lnTo>
                    <a:pt x="464" y="129"/>
                  </a:lnTo>
                  <a:lnTo>
                    <a:pt x="472" y="148"/>
                  </a:lnTo>
                  <a:lnTo>
                    <a:pt x="479" y="160"/>
                  </a:lnTo>
                  <a:lnTo>
                    <a:pt x="487" y="170"/>
                  </a:lnTo>
                  <a:lnTo>
                    <a:pt x="495" y="182"/>
                  </a:lnTo>
                  <a:lnTo>
                    <a:pt x="501" y="197"/>
                  </a:lnTo>
                  <a:lnTo>
                    <a:pt x="508" y="214"/>
                  </a:lnTo>
                  <a:lnTo>
                    <a:pt x="514" y="232"/>
                  </a:lnTo>
                  <a:lnTo>
                    <a:pt x="519" y="251"/>
                  </a:lnTo>
                  <a:lnTo>
                    <a:pt x="523" y="272"/>
                  </a:lnTo>
                  <a:lnTo>
                    <a:pt x="525" y="293"/>
                  </a:lnTo>
                  <a:lnTo>
                    <a:pt x="527" y="295"/>
                  </a:lnTo>
                  <a:lnTo>
                    <a:pt x="532" y="300"/>
                  </a:lnTo>
                  <a:lnTo>
                    <a:pt x="540" y="308"/>
                  </a:lnTo>
                  <a:lnTo>
                    <a:pt x="549" y="319"/>
                  </a:lnTo>
                  <a:lnTo>
                    <a:pt x="559" y="330"/>
                  </a:lnTo>
                  <a:lnTo>
                    <a:pt x="570" y="343"/>
                  </a:lnTo>
                  <a:lnTo>
                    <a:pt x="579" y="355"/>
                  </a:lnTo>
                  <a:lnTo>
                    <a:pt x="585" y="365"/>
                  </a:lnTo>
                  <a:lnTo>
                    <a:pt x="590" y="374"/>
                  </a:lnTo>
                  <a:lnTo>
                    <a:pt x="595" y="383"/>
                  </a:lnTo>
                  <a:lnTo>
                    <a:pt x="601" y="391"/>
                  </a:lnTo>
                  <a:lnTo>
                    <a:pt x="607" y="398"/>
                  </a:lnTo>
                  <a:lnTo>
                    <a:pt x="615" y="406"/>
                  </a:lnTo>
                  <a:lnTo>
                    <a:pt x="623" y="417"/>
                  </a:lnTo>
                  <a:lnTo>
                    <a:pt x="633" y="427"/>
                  </a:lnTo>
                  <a:lnTo>
                    <a:pt x="646" y="438"/>
                  </a:lnTo>
                  <a:lnTo>
                    <a:pt x="659" y="450"/>
                  </a:lnTo>
                  <a:lnTo>
                    <a:pt x="668" y="459"/>
                  </a:lnTo>
                  <a:lnTo>
                    <a:pt x="675" y="467"/>
                  </a:lnTo>
                  <a:lnTo>
                    <a:pt x="682" y="472"/>
                  </a:lnTo>
                  <a:lnTo>
                    <a:pt x="686" y="475"/>
                  </a:lnTo>
                  <a:lnTo>
                    <a:pt x="688" y="477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77" y="486"/>
                  </a:lnTo>
                  <a:lnTo>
                    <a:pt x="735" y="539"/>
                  </a:lnTo>
                  <a:lnTo>
                    <a:pt x="740" y="540"/>
                  </a:lnTo>
                  <a:lnTo>
                    <a:pt x="751" y="545"/>
                  </a:lnTo>
                  <a:lnTo>
                    <a:pt x="771" y="553"/>
                  </a:lnTo>
                  <a:lnTo>
                    <a:pt x="793" y="562"/>
                  </a:lnTo>
                  <a:lnTo>
                    <a:pt x="816" y="571"/>
                  </a:lnTo>
                  <a:lnTo>
                    <a:pt x="839" y="582"/>
                  </a:lnTo>
                  <a:lnTo>
                    <a:pt x="858" y="591"/>
                  </a:lnTo>
                  <a:lnTo>
                    <a:pt x="874" y="598"/>
                  </a:lnTo>
                  <a:lnTo>
                    <a:pt x="880" y="610"/>
                  </a:lnTo>
                  <a:lnTo>
                    <a:pt x="888" y="625"/>
                  </a:lnTo>
                  <a:lnTo>
                    <a:pt x="896" y="643"/>
                  </a:lnTo>
                  <a:lnTo>
                    <a:pt x="902" y="664"/>
                  </a:lnTo>
                  <a:lnTo>
                    <a:pt x="907" y="686"/>
                  </a:lnTo>
                  <a:lnTo>
                    <a:pt x="910" y="709"/>
                  </a:lnTo>
                  <a:lnTo>
                    <a:pt x="910" y="731"/>
                  </a:lnTo>
                  <a:lnTo>
                    <a:pt x="907" y="753"/>
                  </a:lnTo>
                  <a:lnTo>
                    <a:pt x="893" y="769"/>
                  </a:lnTo>
                  <a:lnTo>
                    <a:pt x="901" y="775"/>
                  </a:lnTo>
                  <a:lnTo>
                    <a:pt x="909" y="781"/>
                  </a:lnTo>
                  <a:lnTo>
                    <a:pt x="916" y="788"/>
                  </a:lnTo>
                  <a:lnTo>
                    <a:pt x="923" y="794"/>
                  </a:lnTo>
                  <a:lnTo>
                    <a:pt x="929" y="801"/>
                  </a:lnTo>
                  <a:lnTo>
                    <a:pt x="935" y="806"/>
                  </a:lnTo>
                  <a:lnTo>
                    <a:pt x="937" y="809"/>
                  </a:lnTo>
                  <a:lnTo>
                    <a:pt x="938" y="810"/>
                  </a:lnTo>
                  <a:lnTo>
                    <a:pt x="904" y="827"/>
                  </a:lnTo>
                  <a:lnTo>
                    <a:pt x="926" y="848"/>
                  </a:lnTo>
                  <a:lnTo>
                    <a:pt x="902" y="842"/>
                  </a:lnTo>
                  <a:lnTo>
                    <a:pt x="905" y="887"/>
                  </a:lnTo>
                  <a:lnTo>
                    <a:pt x="898" y="939"/>
                  </a:lnTo>
                  <a:lnTo>
                    <a:pt x="889" y="980"/>
                  </a:lnTo>
                  <a:lnTo>
                    <a:pt x="886" y="997"/>
                  </a:lnTo>
                  <a:lnTo>
                    <a:pt x="883" y="1019"/>
                  </a:lnTo>
                  <a:lnTo>
                    <a:pt x="880" y="1044"/>
                  </a:lnTo>
                  <a:lnTo>
                    <a:pt x="874" y="1072"/>
                  </a:lnTo>
                  <a:lnTo>
                    <a:pt x="869" y="1100"/>
                  </a:lnTo>
                  <a:lnTo>
                    <a:pt x="861" y="1127"/>
                  </a:lnTo>
                  <a:lnTo>
                    <a:pt x="855" y="1149"/>
                  </a:lnTo>
                  <a:lnTo>
                    <a:pt x="847" y="1167"/>
                  </a:lnTo>
                  <a:lnTo>
                    <a:pt x="840" y="1177"/>
                  </a:lnTo>
                  <a:lnTo>
                    <a:pt x="843" y="1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0" name="Freeform 102"/>
            <p:cNvSpPr>
              <a:spLocks/>
            </p:cNvSpPr>
            <p:nvPr/>
          </p:nvSpPr>
          <p:spPr bwMode="auto">
            <a:xfrm>
              <a:off x="4852" y="390"/>
              <a:ext cx="449" cy="367"/>
            </a:xfrm>
            <a:custGeom>
              <a:avLst/>
              <a:gdLst>
                <a:gd name="T0" fmla="*/ 83 w 1345"/>
                <a:gd name="T1" fmla="*/ 196 h 1099"/>
                <a:gd name="T2" fmla="*/ 86 w 1345"/>
                <a:gd name="T3" fmla="*/ 250 h 1099"/>
                <a:gd name="T4" fmla="*/ 43 w 1345"/>
                <a:gd name="T5" fmla="*/ 421 h 1099"/>
                <a:gd name="T6" fmla="*/ 7 w 1345"/>
                <a:gd name="T7" fmla="*/ 569 h 1099"/>
                <a:gd name="T8" fmla="*/ 51 w 1345"/>
                <a:gd name="T9" fmla="*/ 609 h 1099"/>
                <a:gd name="T10" fmla="*/ 100 w 1345"/>
                <a:gd name="T11" fmla="*/ 592 h 1099"/>
                <a:gd name="T12" fmla="*/ 186 w 1345"/>
                <a:gd name="T13" fmla="*/ 569 h 1099"/>
                <a:gd name="T14" fmla="*/ 248 w 1345"/>
                <a:gd name="T15" fmla="*/ 564 h 1099"/>
                <a:gd name="T16" fmla="*/ 337 w 1345"/>
                <a:gd name="T17" fmla="*/ 519 h 1099"/>
                <a:gd name="T18" fmla="*/ 370 w 1345"/>
                <a:gd name="T19" fmla="*/ 548 h 1099"/>
                <a:gd name="T20" fmla="*/ 408 w 1345"/>
                <a:gd name="T21" fmla="*/ 546 h 1099"/>
                <a:gd name="T22" fmla="*/ 481 w 1345"/>
                <a:gd name="T23" fmla="*/ 636 h 1099"/>
                <a:gd name="T24" fmla="*/ 548 w 1345"/>
                <a:gd name="T25" fmla="*/ 695 h 1099"/>
                <a:gd name="T26" fmla="*/ 600 w 1345"/>
                <a:gd name="T27" fmla="*/ 743 h 1099"/>
                <a:gd name="T28" fmla="*/ 653 w 1345"/>
                <a:gd name="T29" fmla="*/ 762 h 1099"/>
                <a:gd name="T30" fmla="*/ 715 w 1345"/>
                <a:gd name="T31" fmla="*/ 849 h 1099"/>
                <a:gd name="T32" fmla="*/ 606 w 1345"/>
                <a:gd name="T33" fmla="*/ 989 h 1099"/>
                <a:gd name="T34" fmla="*/ 557 w 1345"/>
                <a:gd name="T35" fmla="*/ 997 h 1099"/>
                <a:gd name="T36" fmla="*/ 533 w 1345"/>
                <a:gd name="T37" fmla="*/ 1038 h 1099"/>
                <a:gd name="T38" fmla="*/ 642 w 1345"/>
                <a:gd name="T39" fmla="*/ 1063 h 1099"/>
                <a:gd name="T40" fmla="*/ 689 w 1345"/>
                <a:gd name="T41" fmla="*/ 1029 h 1099"/>
                <a:gd name="T42" fmla="*/ 815 w 1345"/>
                <a:gd name="T43" fmla="*/ 890 h 1099"/>
                <a:gd name="T44" fmla="*/ 871 w 1345"/>
                <a:gd name="T45" fmla="*/ 827 h 1099"/>
                <a:gd name="T46" fmla="*/ 758 w 1345"/>
                <a:gd name="T47" fmla="*/ 713 h 1099"/>
                <a:gd name="T48" fmla="*/ 765 w 1345"/>
                <a:gd name="T49" fmla="*/ 612 h 1099"/>
                <a:gd name="T50" fmla="*/ 895 w 1345"/>
                <a:gd name="T51" fmla="*/ 689 h 1099"/>
                <a:gd name="T52" fmla="*/ 927 w 1345"/>
                <a:gd name="T53" fmla="*/ 761 h 1099"/>
                <a:gd name="T54" fmla="*/ 957 w 1345"/>
                <a:gd name="T55" fmla="*/ 806 h 1099"/>
                <a:gd name="T56" fmla="*/ 1000 w 1345"/>
                <a:gd name="T57" fmla="*/ 881 h 1099"/>
                <a:gd name="T58" fmla="*/ 1049 w 1345"/>
                <a:gd name="T59" fmla="*/ 921 h 1099"/>
                <a:gd name="T60" fmla="*/ 1113 w 1345"/>
                <a:gd name="T61" fmla="*/ 944 h 1099"/>
                <a:gd name="T62" fmla="*/ 1158 w 1345"/>
                <a:gd name="T63" fmla="*/ 942 h 1099"/>
                <a:gd name="T64" fmla="*/ 1126 w 1345"/>
                <a:gd name="T65" fmla="*/ 877 h 1099"/>
                <a:gd name="T66" fmla="*/ 1114 w 1345"/>
                <a:gd name="T67" fmla="*/ 783 h 1099"/>
                <a:gd name="T68" fmla="*/ 1246 w 1345"/>
                <a:gd name="T69" fmla="*/ 979 h 1099"/>
                <a:gd name="T70" fmla="*/ 1199 w 1345"/>
                <a:gd name="T71" fmla="*/ 1031 h 1099"/>
                <a:gd name="T72" fmla="*/ 1193 w 1345"/>
                <a:gd name="T73" fmla="*/ 1074 h 1099"/>
                <a:gd name="T74" fmla="*/ 1226 w 1345"/>
                <a:gd name="T75" fmla="*/ 1074 h 1099"/>
                <a:gd name="T76" fmla="*/ 1259 w 1345"/>
                <a:gd name="T77" fmla="*/ 1098 h 1099"/>
                <a:gd name="T78" fmla="*/ 1297 w 1345"/>
                <a:gd name="T79" fmla="*/ 1093 h 1099"/>
                <a:gd name="T80" fmla="*/ 1345 w 1345"/>
                <a:gd name="T81" fmla="*/ 1006 h 1099"/>
                <a:gd name="T82" fmla="*/ 1326 w 1345"/>
                <a:gd name="T83" fmla="*/ 915 h 1099"/>
                <a:gd name="T84" fmla="*/ 1269 w 1345"/>
                <a:gd name="T85" fmla="*/ 800 h 1099"/>
                <a:gd name="T86" fmla="*/ 1221 w 1345"/>
                <a:gd name="T87" fmla="*/ 681 h 1099"/>
                <a:gd name="T88" fmla="*/ 1112 w 1345"/>
                <a:gd name="T89" fmla="*/ 624 h 1099"/>
                <a:gd name="T90" fmla="*/ 1081 w 1345"/>
                <a:gd name="T91" fmla="*/ 523 h 1099"/>
                <a:gd name="T92" fmla="*/ 1034 w 1345"/>
                <a:gd name="T93" fmla="*/ 377 h 1099"/>
                <a:gd name="T94" fmla="*/ 984 w 1345"/>
                <a:gd name="T95" fmla="*/ 260 h 1099"/>
                <a:gd name="T96" fmla="*/ 849 w 1345"/>
                <a:gd name="T97" fmla="*/ 107 h 1099"/>
                <a:gd name="T98" fmla="*/ 737 w 1345"/>
                <a:gd name="T99" fmla="*/ 74 h 1099"/>
                <a:gd name="T100" fmla="*/ 644 w 1345"/>
                <a:gd name="T101" fmla="*/ 54 h 1099"/>
                <a:gd name="T102" fmla="*/ 577 w 1345"/>
                <a:gd name="T103" fmla="*/ 48 h 1099"/>
                <a:gd name="T104" fmla="*/ 476 w 1345"/>
                <a:gd name="T105" fmla="*/ 39 h 1099"/>
                <a:gd name="T106" fmla="*/ 281 w 1345"/>
                <a:gd name="T107" fmla="*/ 30 h 1099"/>
                <a:gd name="T108" fmla="*/ 114 w 1345"/>
                <a:gd name="T109" fmla="*/ 15 h 1099"/>
                <a:gd name="T110" fmla="*/ 48 w 1345"/>
                <a:gd name="T111" fmla="*/ 27 h 1099"/>
                <a:gd name="T112" fmla="*/ 67 w 1345"/>
                <a:gd name="T113" fmla="*/ 155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5" h="1099">
                  <a:moveTo>
                    <a:pt x="67" y="155"/>
                  </a:moveTo>
                  <a:lnTo>
                    <a:pt x="53" y="171"/>
                  </a:lnTo>
                  <a:lnTo>
                    <a:pt x="61" y="177"/>
                  </a:lnTo>
                  <a:lnTo>
                    <a:pt x="69" y="183"/>
                  </a:lnTo>
                  <a:lnTo>
                    <a:pt x="76" y="190"/>
                  </a:lnTo>
                  <a:lnTo>
                    <a:pt x="83" y="196"/>
                  </a:lnTo>
                  <a:lnTo>
                    <a:pt x="89" y="203"/>
                  </a:lnTo>
                  <a:lnTo>
                    <a:pt x="95" y="208"/>
                  </a:lnTo>
                  <a:lnTo>
                    <a:pt x="97" y="211"/>
                  </a:lnTo>
                  <a:lnTo>
                    <a:pt x="98" y="212"/>
                  </a:lnTo>
                  <a:lnTo>
                    <a:pt x="64" y="229"/>
                  </a:lnTo>
                  <a:lnTo>
                    <a:pt x="86" y="250"/>
                  </a:lnTo>
                  <a:lnTo>
                    <a:pt x="62" y="244"/>
                  </a:lnTo>
                  <a:lnTo>
                    <a:pt x="65" y="289"/>
                  </a:lnTo>
                  <a:lnTo>
                    <a:pt x="58" y="341"/>
                  </a:lnTo>
                  <a:lnTo>
                    <a:pt x="49" y="382"/>
                  </a:lnTo>
                  <a:lnTo>
                    <a:pt x="46" y="399"/>
                  </a:lnTo>
                  <a:lnTo>
                    <a:pt x="43" y="421"/>
                  </a:lnTo>
                  <a:lnTo>
                    <a:pt x="40" y="446"/>
                  </a:lnTo>
                  <a:lnTo>
                    <a:pt x="34" y="474"/>
                  </a:lnTo>
                  <a:lnTo>
                    <a:pt x="29" y="502"/>
                  </a:lnTo>
                  <a:lnTo>
                    <a:pt x="21" y="529"/>
                  </a:lnTo>
                  <a:lnTo>
                    <a:pt x="15" y="551"/>
                  </a:lnTo>
                  <a:lnTo>
                    <a:pt x="7" y="569"/>
                  </a:lnTo>
                  <a:lnTo>
                    <a:pt x="0" y="579"/>
                  </a:lnTo>
                  <a:lnTo>
                    <a:pt x="3" y="593"/>
                  </a:lnTo>
                  <a:lnTo>
                    <a:pt x="24" y="610"/>
                  </a:lnTo>
                  <a:lnTo>
                    <a:pt x="25" y="593"/>
                  </a:lnTo>
                  <a:lnTo>
                    <a:pt x="39" y="604"/>
                  </a:lnTo>
                  <a:lnTo>
                    <a:pt x="51" y="609"/>
                  </a:lnTo>
                  <a:lnTo>
                    <a:pt x="58" y="609"/>
                  </a:lnTo>
                  <a:lnTo>
                    <a:pt x="61" y="609"/>
                  </a:lnTo>
                  <a:lnTo>
                    <a:pt x="52" y="592"/>
                  </a:lnTo>
                  <a:lnTo>
                    <a:pt x="84" y="608"/>
                  </a:lnTo>
                  <a:lnTo>
                    <a:pt x="83" y="593"/>
                  </a:lnTo>
                  <a:lnTo>
                    <a:pt x="100" y="592"/>
                  </a:lnTo>
                  <a:lnTo>
                    <a:pt x="118" y="590"/>
                  </a:lnTo>
                  <a:lnTo>
                    <a:pt x="136" y="586"/>
                  </a:lnTo>
                  <a:lnTo>
                    <a:pt x="153" y="581"/>
                  </a:lnTo>
                  <a:lnTo>
                    <a:pt x="167" y="575"/>
                  </a:lnTo>
                  <a:lnTo>
                    <a:pt x="178" y="572"/>
                  </a:lnTo>
                  <a:lnTo>
                    <a:pt x="186" y="569"/>
                  </a:lnTo>
                  <a:lnTo>
                    <a:pt x="189" y="568"/>
                  </a:lnTo>
                  <a:lnTo>
                    <a:pt x="193" y="577"/>
                  </a:lnTo>
                  <a:lnTo>
                    <a:pt x="216" y="560"/>
                  </a:lnTo>
                  <a:lnTo>
                    <a:pt x="216" y="566"/>
                  </a:lnTo>
                  <a:lnTo>
                    <a:pt x="245" y="554"/>
                  </a:lnTo>
                  <a:lnTo>
                    <a:pt x="248" y="564"/>
                  </a:lnTo>
                  <a:lnTo>
                    <a:pt x="288" y="539"/>
                  </a:lnTo>
                  <a:lnTo>
                    <a:pt x="300" y="537"/>
                  </a:lnTo>
                  <a:lnTo>
                    <a:pt x="310" y="532"/>
                  </a:lnTo>
                  <a:lnTo>
                    <a:pt x="320" y="528"/>
                  </a:lnTo>
                  <a:lnTo>
                    <a:pt x="329" y="523"/>
                  </a:lnTo>
                  <a:lnTo>
                    <a:pt x="337" y="519"/>
                  </a:lnTo>
                  <a:lnTo>
                    <a:pt x="342" y="515"/>
                  </a:lnTo>
                  <a:lnTo>
                    <a:pt x="346" y="512"/>
                  </a:lnTo>
                  <a:lnTo>
                    <a:pt x="347" y="511"/>
                  </a:lnTo>
                  <a:lnTo>
                    <a:pt x="351" y="546"/>
                  </a:lnTo>
                  <a:lnTo>
                    <a:pt x="361" y="547"/>
                  </a:lnTo>
                  <a:lnTo>
                    <a:pt x="370" y="548"/>
                  </a:lnTo>
                  <a:lnTo>
                    <a:pt x="381" y="548"/>
                  </a:lnTo>
                  <a:lnTo>
                    <a:pt x="390" y="547"/>
                  </a:lnTo>
                  <a:lnTo>
                    <a:pt x="396" y="547"/>
                  </a:lnTo>
                  <a:lnTo>
                    <a:pt x="403" y="547"/>
                  </a:lnTo>
                  <a:lnTo>
                    <a:pt x="407" y="546"/>
                  </a:lnTo>
                  <a:lnTo>
                    <a:pt x="408" y="546"/>
                  </a:lnTo>
                  <a:lnTo>
                    <a:pt x="419" y="566"/>
                  </a:lnTo>
                  <a:lnTo>
                    <a:pt x="431" y="584"/>
                  </a:lnTo>
                  <a:lnTo>
                    <a:pt x="443" y="600"/>
                  </a:lnTo>
                  <a:lnTo>
                    <a:pt x="456" y="613"/>
                  </a:lnTo>
                  <a:lnTo>
                    <a:pt x="468" y="624"/>
                  </a:lnTo>
                  <a:lnTo>
                    <a:pt x="481" y="636"/>
                  </a:lnTo>
                  <a:lnTo>
                    <a:pt x="494" y="645"/>
                  </a:lnTo>
                  <a:lnTo>
                    <a:pt x="507" y="654"/>
                  </a:lnTo>
                  <a:lnTo>
                    <a:pt x="519" y="663"/>
                  </a:lnTo>
                  <a:lnTo>
                    <a:pt x="530" y="673"/>
                  </a:lnTo>
                  <a:lnTo>
                    <a:pt x="539" y="685"/>
                  </a:lnTo>
                  <a:lnTo>
                    <a:pt x="548" y="695"/>
                  </a:lnTo>
                  <a:lnTo>
                    <a:pt x="556" y="706"/>
                  </a:lnTo>
                  <a:lnTo>
                    <a:pt x="564" y="716"/>
                  </a:lnTo>
                  <a:lnTo>
                    <a:pt x="572" y="725"/>
                  </a:lnTo>
                  <a:lnTo>
                    <a:pt x="581" y="733"/>
                  </a:lnTo>
                  <a:lnTo>
                    <a:pt x="590" y="739"/>
                  </a:lnTo>
                  <a:lnTo>
                    <a:pt x="600" y="743"/>
                  </a:lnTo>
                  <a:lnTo>
                    <a:pt x="610" y="747"/>
                  </a:lnTo>
                  <a:lnTo>
                    <a:pt x="621" y="750"/>
                  </a:lnTo>
                  <a:lnTo>
                    <a:pt x="630" y="751"/>
                  </a:lnTo>
                  <a:lnTo>
                    <a:pt x="639" y="753"/>
                  </a:lnTo>
                  <a:lnTo>
                    <a:pt x="646" y="757"/>
                  </a:lnTo>
                  <a:lnTo>
                    <a:pt x="653" y="762"/>
                  </a:lnTo>
                  <a:lnTo>
                    <a:pt x="661" y="771"/>
                  </a:lnTo>
                  <a:lnTo>
                    <a:pt x="670" y="784"/>
                  </a:lnTo>
                  <a:lnTo>
                    <a:pt x="681" y="801"/>
                  </a:lnTo>
                  <a:lnTo>
                    <a:pt x="694" y="818"/>
                  </a:lnTo>
                  <a:lnTo>
                    <a:pt x="704" y="835"/>
                  </a:lnTo>
                  <a:lnTo>
                    <a:pt x="715" y="849"/>
                  </a:lnTo>
                  <a:lnTo>
                    <a:pt x="721" y="859"/>
                  </a:lnTo>
                  <a:lnTo>
                    <a:pt x="724" y="863"/>
                  </a:lnTo>
                  <a:lnTo>
                    <a:pt x="632" y="988"/>
                  </a:lnTo>
                  <a:lnTo>
                    <a:pt x="618" y="985"/>
                  </a:lnTo>
                  <a:lnTo>
                    <a:pt x="612" y="987"/>
                  </a:lnTo>
                  <a:lnTo>
                    <a:pt x="606" y="989"/>
                  </a:lnTo>
                  <a:lnTo>
                    <a:pt x="596" y="989"/>
                  </a:lnTo>
                  <a:lnTo>
                    <a:pt x="588" y="988"/>
                  </a:lnTo>
                  <a:lnTo>
                    <a:pt x="581" y="988"/>
                  </a:lnTo>
                  <a:lnTo>
                    <a:pt x="573" y="991"/>
                  </a:lnTo>
                  <a:lnTo>
                    <a:pt x="565" y="993"/>
                  </a:lnTo>
                  <a:lnTo>
                    <a:pt x="557" y="997"/>
                  </a:lnTo>
                  <a:lnTo>
                    <a:pt x="552" y="1001"/>
                  </a:lnTo>
                  <a:lnTo>
                    <a:pt x="547" y="1006"/>
                  </a:lnTo>
                  <a:lnTo>
                    <a:pt x="544" y="1013"/>
                  </a:lnTo>
                  <a:lnTo>
                    <a:pt x="542" y="1024"/>
                  </a:lnTo>
                  <a:lnTo>
                    <a:pt x="537" y="1032"/>
                  </a:lnTo>
                  <a:lnTo>
                    <a:pt x="533" y="1038"/>
                  </a:lnTo>
                  <a:lnTo>
                    <a:pt x="532" y="1040"/>
                  </a:lnTo>
                  <a:lnTo>
                    <a:pt x="554" y="1060"/>
                  </a:lnTo>
                  <a:lnTo>
                    <a:pt x="554" y="1069"/>
                  </a:lnTo>
                  <a:lnTo>
                    <a:pt x="618" y="1069"/>
                  </a:lnTo>
                  <a:lnTo>
                    <a:pt x="632" y="1067"/>
                  </a:lnTo>
                  <a:lnTo>
                    <a:pt x="642" y="1063"/>
                  </a:lnTo>
                  <a:lnTo>
                    <a:pt x="651" y="1060"/>
                  </a:lnTo>
                  <a:lnTo>
                    <a:pt x="659" y="1056"/>
                  </a:lnTo>
                  <a:lnTo>
                    <a:pt x="666" y="1053"/>
                  </a:lnTo>
                  <a:lnTo>
                    <a:pt x="672" y="1046"/>
                  </a:lnTo>
                  <a:lnTo>
                    <a:pt x="680" y="1038"/>
                  </a:lnTo>
                  <a:lnTo>
                    <a:pt x="689" y="1029"/>
                  </a:lnTo>
                  <a:lnTo>
                    <a:pt x="703" y="1014"/>
                  </a:lnTo>
                  <a:lnTo>
                    <a:pt x="724" y="992"/>
                  </a:lnTo>
                  <a:lnTo>
                    <a:pt x="747" y="966"/>
                  </a:lnTo>
                  <a:lnTo>
                    <a:pt x="771" y="939"/>
                  </a:lnTo>
                  <a:lnTo>
                    <a:pt x="795" y="912"/>
                  </a:lnTo>
                  <a:lnTo>
                    <a:pt x="815" y="890"/>
                  </a:lnTo>
                  <a:lnTo>
                    <a:pt x="828" y="875"/>
                  </a:lnTo>
                  <a:lnTo>
                    <a:pt x="833" y="869"/>
                  </a:lnTo>
                  <a:lnTo>
                    <a:pt x="854" y="857"/>
                  </a:lnTo>
                  <a:lnTo>
                    <a:pt x="864" y="842"/>
                  </a:lnTo>
                  <a:lnTo>
                    <a:pt x="869" y="832"/>
                  </a:lnTo>
                  <a:lnTo>
                    <a:pt x="871" y="827"/>
                  </a:lnTo>
                  <a:lnTo>
                    <a:pt x="847" y="805"/>
                  </a:lnTo>
                  <a:lnTo>
                    <a:pt x="826" y="786"/>
                  </a:lnTo>
                  <a:lnTo>
                    <a:pt x="805" y="766"/>
                  </a:lnTo>
                  <a:lnTo>
                    <a:pt x="786" y="747"/>
                  </a:lnTo>
                  <a:lnTo>
                    <a:pt x="770" y="730"/>
                  </a:lnTo>
                  <a:lnTo>
                    <a:pt x="758" y="713"/>
                  </a:lnTo>
                  <a:lnTo>
                    <a:pt x="749" y="697"/>
                  </a:lnTo>
                  <a:lnTo>
                    <a:pt x="747" y="680"/>
                  </a:lnTo>
                  <a:lnTo>
                    <a:pt x="749" y="650"/>
                  </a:lnTo>
                  <a:lnTo>
                    <a:pt x="756" y="630"/>
                  </a:lnTo>
                  <a:lnTo>
                    <a:pt x="762" y="615"/>
                  </a:lnTo>
                  <a:lnTo>
                    <a:pt x="765" y="612"/>
                  </a:lnTo>
                  <a:lnTo>
                    <a:pt x="782" y="633"/>
                  </a:lnTo>
                  <a:lnTo>
                    <a:pt x="804" y="650"/>
                  </a:lnTo>
                  <a:lnTo>
                    <a:pt x="828" y="663"/>
                  </a:lnTo>
                  <a:lnTo>
                    <a:pt x="853" y="673"/>
                  </a:lnTo>
                  <a:lnTo>
                    <a:pt x="876" y="681"/>
                  </a:lnTo>
                  <a:lnTo>
                    <a:pt x="895" y="689"/>
                  </a:lnTo>
                  <a:lnTo>
                    <a:pt x="909" y="697"/>
                  </a:lnTo>
                  <a:lnTo>
                    <a:pt x="916" y="704"/>
                  </a:lnTo>
                  <a:lnTo>
                    <a:pt x="921" y="722"/>
                  </a:lnTo>
                  <a:lnTo>
                    <a:pt x="925" y="742"/>
                  </a:lnTo>
                  <a:lnTo>
                    <a:pt x="926" y="756"/>
                  </a:lnTo>
                  <a:lnTo>
                    <a:pt x="927" y="761"/>
                  </a:lnTo>
                  <a:lnTo>
                    <a:pt x="935" y="757"/>
                  </a:lnTo>
                  <a:lnTo>
                    <a:pt x="940" y="779"/>
                  </a:lnTo>
                  <a:lnTo>
                    <a:pt x="945" y="796"/>
                  </a:lnTo>
                  <a:lnTo>
                    <a:pt x="949" y="805"/>
                  </a:lnTo>
                  <a:lnTo>
                    <a:pt x="951" y="809"/>
                  </a:lnTo>
                  <a:lnTo>
                    <a:pt x="957" y="806"/>
                  </a:lnTo>
                  <a:lnTo>
                    <a:pt x="962" y="822"/>
                  </a:lnTo>
                  <a:lnTo>
                    <a:pt x="969" y="837"/>
                  </a:lnTo>
                  <a:lnTo>
                    <a:pt x="976" y="850"/>
                  </a:lnTo>
                  <a:lnTo>
                    <a:pt x="985" y="863"/>
                  </a:lnTo>
                  <a:lnTo>
                    <a:pt x="993" y="873"/>
                  </a:lnTo>
                  <a:lnTo>
                    <a:pt x="1000" y="881"/>
                  </a:lnTo>
                  <a:lnTo>
                    <a:pt x="1005" y="886"/>
                  </a:lnTo>
                  <a:lnTo>
                    <a:pt x="1006" y="887"/>
                  </a:lnTo>
                  <a:lnTo>
                    <a:pt x="1015" y="873"/>
                  </a:lnTo>
                  <a:lnTo>
                    <a:pt x="1031" y="902"/>
                  </a:lnTo>
                  <a:lnTo>
                    <a:pt x="1041" y="916"/>
                  </a:lnTo>
                  <a:lnTo>
                    <a:pt x="1049" y="921"/>
                  </a:lnTo>
                  <a:lnTo>
                    <a:pt x="1051" y="921"/>
                  </a:lnTo>
                  <a:lnTo>
                    <a:pt x="1056" y="911"/>
                  </a:lnTo>
                  <a:lnTo>
                    <a:pt x="1076" y="933"/>
                  </a:lnTo>
                  <a:lnTo>
                    <a:pt x="1082" y="924"/>
                  </a:lnTo>
                  <a:lnTo>
                    <a:pt x="1099" y="936"/>
                  </a:lnTo>
                  <a:lnTo>
                    <a:pt x="1113" y="944"/>
                  </a:lnTo>
                  <a:lnTo>
                    <a:pt x="1125" y="949"/>
                  </a:lnTo>
                  <a:lnTo>
                    <a:pt x="1135" y="951"/>
                  </a:lnTo>
                  <a:lnTo>
                    <a:pt x="1143" y="949"/>
                  </a:lnTo>
                  <a:lnTo>
                    <a:pt x="1149" y="948"/>
                  </a:lnTo>
                  <a:lnTo>
                    <a:pt x="1154" y="944"/>
                  </a:lnTo>
                  <a:lnTo>
                    <a:pt x="1158" y="942"/>
                  </a:lnTo>
                  <a:lnTo>
                    <a:pt x="1149" y="930"/>
                  </a:lnTo>
                  <a:lnTo>
                    <a:pt x="1141" y="920"/>
                  </a:lnTo>
                  <a:lnTo>
                    <a:pt x="1135" y="909"/>
                  </a:lnTo>
                  <a:lnTo>
                    <a:pt x="1131" y="899"/>
                  </a:lnTo>
                  <a:lnTo>
                    <a:pt x="1127" y="889"/>
                  </a:lnTo>
                  <a:lnTo>
                    <a:pt x="1126" y="877"/>
                  </a:lnTo>
                  <a:lnTo>
                    <a:pt x="1126" y="866"/>
                  </a:lnTo>
                  <a:lnTo>
                    <a:pt x="1127" y="854"/>
                  </a:lnTo>
                  <a:lnTo>
                    <a:pt x="1128" y="829"/>
                  </a:lnTo>
                  <a:lnTo>
                    <a:pt x="1123" y="806"/>
                  </a:lnTo>
                  <a:lnTo>
                    <a:pt x="1117" y="789"/>
                  </a:lnTo>
                  <a:lnTo>
                    <a:pt x="1114" y="783"/>
                  </a:lnTo>
                  <a:lnTo>
                    <a:pt x="1217" y="858"/>
                  </a:lnTo>
                  <a:lnTo>
                    <a:pt x="1234" y="886"/>
                  </a:lnTo>
                  <a:lnTo>
                    <a:pt x="1243" y="915"/>
                  </a:lnTo>
                  <a:lnTo>
                    <a:pt x="1247" y="939"/>
                  </a:lnTo>
                  <a:lnTo>
                    <a:pt x="1248" y="961"/>
                  </a:lnTo>
                  <a:lnTo>
                    <a:pt x="1246" y="979"/>
                  </a:lnTo>
                  <a:lnTo>
                    <a:pt x="1243" y="993"/>
                  </a:lnTo>
                  <a:lnTo>
                    <a:pt x="1241" y="1002"/>
                  </a:lnTo>
                  <a:lnTo>
                    <a:pt x="1239" y="1005"/>
                  </a:lnTo>
                  <a:lnTo>
                    <a:pt x="1223" y="1011"/>
                  </a:lnTo>
                  <a:lnTo>
                    <a:pt x="1210" y="1020"/>
                  </a:lnTo>
                  <a:lnTo>
                    <a:pt x="1199" y="1031"/>
                  </a:lnTo>
                  <a:lnTo>
                    <a:pt x="1193" y="1042"/>
                  </a:lnTo>
                  <a:lnTo>
                    <a:pt x="1188" y="1054"/>
                  </a:lnTo>
                  <a:lnTo>
                    <a:pt x="1185" y="1063"/>
                  </a:lnTo>
                  <a:lnTo>
                    <a:pt x="1183" y="1069"/>
                  </a:lnTo>
                  <a:lnTo>
                    <a:pt x="1183" y="1072"/>
                  </a:lnTo>
                  <a:lnTo>
                    <a:pt x="1193" y="1074"/>
                  </a:lnTo>
                  <a:lnTo>
                    <a:pt x="1202" y="1077"/>
                  </a:lnTo>
                  <a:lnTo>
                    <a:pt x="1210" y="1077"/>
                  </a:lnTo>
                  <a:lnTo>
                    <a:pt x="1216" y="1077"/>
                  </a:lnTo>
                  <a:lnTo>
                    <a:pt x="1221" y="1076"/>
                  </a:lnTo>
                  <a:lnTo>
                    <a:pt x="1225" y="1076"/>
                  </a:lnTo>
                  <a:lnTo>
                    <a:pt x="1226" y="1074"/>
                  </a:lnTo>
                  <a:lnTo>
                    <a:pt x="1228" y="1074"/>
                  </a:lnTo>
                  <a:lnTo>
                    <a:pt x="1239" y="1076"/>
                  </a:lnTo>
                  <a:lnTo>
                    <a:pt x="1243" y="1085"/>
                  </a:lnTo>
                  <a:lnTo>
                    <a:pt x="1247" y="1090"/>
                  </a:lnTo>
                  <a:lnTo>
                    <a:pt x="1254" y="1095"/>
                  </a:lnTo>
                  <a:lnTo>
                    <a:pt x="1259" y="1098"/>
                  </a:lnTo>
                  <a:lnTo>
                    <a:pt x="1265" y="1099"/>
                  </a:lnTo>
                  <a:lnTo>
                    <a:pt x="1272" y="1099"/>
                  </a:lnTo>
                  <a:lnTo>
                    <a:pt x="1277" y="1098"/>
                  </a:lnTo>
                  <a:lnTo>
                    <a:pt x="1282" y="1096"/>
                  </a:lnTo>
                  <a:lnTo>
                    <a:pt x="1290" y="1094"/>
                  </a:lnTo>
                  <a:lnTo>
                    <a:pt x="1297" y="1093"/>
                  </a:lnTo>
                  <a:lnTo>
                    <a:pt x="1303" y="1091"/>
                  </a:lnTo>
                  <a:lnTo>
                    <a:pt x="1305" y="1091"/>
                  </a:lnTo>
                  <a:lnTo>
                    <a:pt x="1321" y="1058"/>
                  </a:lnTo>
                  <a:lnTo>
                    <a:pt x="1335" y="1041"/>
                  </a:lnTo>
                  <a:lnTo>
                    <a:pt x="1343" y="1024"/>
                  </a:lnTo>
                  <a:lnTo>
                    <a:pt x="1345" y="1006"/>
                  </a:lnTo>
                  <a:lnTo>
                    <a:pt x="1344" y="989"/>
                  </a:lnTo>
                  <a:lnTo>
                    <a:pt x="1341" y="973"/>
                  </a:lnTo>
                  <a:lnTo>
                    <a:pt x="1336" y="957"/>
                  </a:lnTo>
                  <a:lnTo>
                    <a:pt x="1332" y="942"/>
                  </a:lnTo>
                  <a:lnTo>
                    <a:pt x="1330" y="929"/>
                  </a:lnTo>
                  <a:lnTo>
                    <a:pt x="1326" y="915"/>
                  </a:lnTo>
                  <a:lnTo>
                    <a:pt x="1319" y="897"/>
                  </a:lnTo>
                  <a:lnTo>
                    <a:pt x="1309" y="876"/>
                  </a:lnTo>
                  <a:lnTo>
                    <a:pt x="1297" y="854"/>
                  </a:lnTo>
                  <a:lnTo>
                    <a:pt x="1287" y="835"/>
                  </a:lnTo>
                  <a:lnTo>
                    <a:pt x="1277" y="815"/>
                  </a:lnTo>
                  <a:lnTo>
                    <a:pt x="1269" y="800"/>
                  </a:lnTo>
                  <a:lnTo>
                    <a:pt x="1265" y="788"/>
                  </a:lnTo>
                  <a:lnTo>
                    <a:pt x="1263" y="768"/>
                  </a:lnTo>
                  <a:lnTo>
                    <a:pt x="1260" y="746"/>
                  </a:lnTo>
                  <a:lnTo>
                    <a:pt x="1259" y="729"/>
                  </a:lnTo>
                  <a:lnTo>
                    <a:pt x="1257" y="721"/>
                  </a:lnTo>
                  <a:lnTo>
                    <a:pt x="1221" y="681"/>
                  </a:lnTo>
                  <a:lnTo>
                    <a:pt x="1184" y="676"/>
                  </a:lnTo>
                  <a:lnTo>
                    <a:pt x="1165" y="664"/>
                  </a:lnTo>
                  <a:lnTo>
                    <a:pt x="1148" y="653"/>
                  </a:lnTo>
                  <a:lnTo>
                    <a:pt x="1134" y="642"/>
                  </a:lnTo>
                  <a:lnTo>
                    <a:pt x="1122" y="632"/>
                  </a:lnTo>
                  <a:lnTo>
                    <a:pt x="1112" y="624"/>
                  </a:lnTo>
                  <a:lnTo>
                    <a:pt x="1105" y="618"/>
                  </a:lnTo>
                  <a:lnTo>
                    <a:pt x="1101" y="614"/>
                  </a:lnTo>
                  <a:lnTo>
                    <a:pt x="1100" y="613"/>
                  </a:lnTo>
                  <a:lnTo>
                    <a:pt x="1094" y="581"/>
                  </a:lnTo>
                  <a:lnTo>
                    <a:pt x="1087" y="551"/>
                  </a:lnTo>
                  <a:lnTo>
                    <a:pt x="1081" y="523"/>
                  </a:lnTo>
                  <a:lnTo>
                    <a:pt x="1073" y="497"/>
                  </a:lnTo>
                  <a:lnTo>
                    <a:pt x="1068" y="476"/>
                  </a:lnTo>
                  <a:lnTo>
                    <a:pt x="1063" y="459"/>
                  </a:lnTo>
                  <a:lnTo>
                    <a:pt x="1059" y="449"/>
                  </a:lnTo>
                  <a:lnTo>
                    <a:pt x="1058" y="445"/>
                  </a:lnTo>
                  <a:lnTo>
                    <a:pt x="1034" y="377"/>
                  </a:lnTo>
                  <a:lnTo>
                    <a:pt x="1047" y="373"/>
                  </a:lnTo>
                  <a:lnTo>
                    <a:pt x="1003" y="298"/>
                  </a:lnTo>
                  <a:lnTo>
                    <a:pt x="1002" y="296"/>
                  </a:lnTo>
                  <a:lnTo>
                    <a:pt x="1000" y="288"/>
                  </a:lnTo>
                  <a:lnTo>
                    <a:pt x="994" y="276"/>
                  </a:lnTo>
                  <a:lnTo>
                    <a:pt x="984" y="260"/>
                  </a:lnTo>
                  <a:lnTo>
                    <a:pt x="963" y="229"/>
                  </a:lnTo>
                  <a:lnTo>
                    <a:pt x="943" y="198"/>
                  </a:lnTo>
                  <a:lnTo>
                    <a:pt x="921" y="169"/>
                  </a:lnTo>
                  <a:lnTo>
                    <a:pt x="899" y="145"/>
                  </a:lnTo>
                  <a:lnTo>
                    <a:pt x="875" y="123"/>
                  </a:lnTo>
                  <a:lnTo>
                    <a:pt x="849" y="107"/>
                  </a:lnTo>
                  <a:lnTo>
                    <a:pt x="822" y="97"/>
                  </a:lnTo>
                  <a:lnTo>
                    <a:pt x="793" y="93"/>
                  </a:lnTo>
                  <a:lnTo>
                    <a:pt x="780" y="88"/>
                  </a:lnTo>
                  <a:lnTo>
                    <a:pt x="766" y="83"/>
                  </a:lnTo>
                  <a:lnTo>
                    <a:pt x="752" y="79"/>
                  </a:lnTo>
                  <a:lnTo>
                    <a:pt x="737" y="74"/>
                  </a:lnTo>
                  <a:lnTo>
                    <a:pt x="721" y="70"/>
                  </a:lnTo>
                  <a:lnTo>
                    <a:pt x="706" y="66"/>
                  </a:lnTo>
                  <a:lnTo>
                    <a:pt x="690" y="62"/>
                  </a:lnTo>
                  <a:lnTo>
                    <a:pt x="675" y="60"/>
                  </a:lnTo>
                  <a:lnTo>
                    <a:pt x="659" y="57"/>
                  </a:lnTo>
                  <a:lnTo>
                    <a:pt x="644" y="54"/>
                  </a:lnTo>
                  <a:lnTo>
                    <a:pt x="631" y="52"/>
                  </a:lnTo>
                  <a:lnTo>
                    <a:pt x="617" y="51"/>
                  </a:lnTo>
                  <a:lnTo>
                    <a:pt x="605" y="49"/>
                  </a:lnTo>
                  <a:lnTo>
                    <a:pt x="593" y="48"/>
                  </a:lnTo>
                  <a:lnTo>
                    <a:pt x="584" y="48"/>
                  </a:lnTo>
                  <a:lnTo>
                    <a:pt x="577" y="48"/>
                  </a:lnTo>
                  <a:lnTo>
                    <a:pt x="561" y="48"/>
                  </a:lnTo>
                  <a:lnTo>
                    <a:pt x="543" y="47"/>
                  </a:lnTo>
                  <a:lnTo>
                    <a:pt x="524" y="45"/>
                  </a:lnTo>
                  <a:lnTo>
                    <a:pt x="506" y="43"/>
                  </a:lnTo>
                  <a:lnTo>
                    <a:pt x="489" y="40"/>
                  </a:lnTo>
                  <a:lnTo>
                    <a:pt x="476" y="39"/>
                  </a:lnTo>
                  <a:lnTo>
                    <a:pt x="467" y="36"/>
                  </a:lnTo>
                  <a:lnTo>
                    <a:pt x="463" y="36"/>
                  </a:lnTo>
                  <a:lnTo>
                    <a:pt x="426" y="39"/>
                  </a:lnTo>
                  <a:lnTo>
                    <a:pt x="431" y="26"/>
                  </a:lnTo>
                  <a:lnTo>
                    <a:pt x="359" y="33"/>
                  </a:lnTo>
                  <a:lnTo>
                    <a:pt x="281" y="30"/>
                  </a:lnTo>
                  <a:lnTo>
                    <a:pt x="294" y="21"/>
                  </a:lnTo>
                  <a:lnTo>
                    <a:pt x="222" y="24"/>
                  </a:lnTo>
                  <a:lnTo>
                    <a:pt x="195" y="20"/>
                  </a:lnTo>
                  <a:lnTo>
                    <a:pt x="168" y="17"/>
                  </a:lnTo>
                  <a:lnTo>
                    <a:pt x="140" y="16"/>
                  </a:lnTo>
                  <a:lnTo>
                    <a:pt x="114" y="15"/>
                  </a:lnTo>
                  <a:lnTo>
                    <a:pt x="89" y="12"/>
                  </a:lnTo>
                  <a:lnTo>
                    <a:pt x="67" y="9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40" y="12"/>
                  </a:lnTo>
                  <a:lnTo>
                    <a:pt x="48" y="27"/>
                  </a:lnTo>
                  <a:lnTo>
                    <a:pt x="56" y="45"/>
                  </a:lnTo>
                  <a:lnTo>
                    <a:pt x="62" y="66"/>
                  </a:lnTo>
                  <a:lnTo>
                    <a:pt x="67" y="88"/>
                  </a:lnTo>
                  <a:lnTo>
                    <a:pt x="70" y="111"/>
                  </a:lnTo>
                  <a:lnTo>
                    <a:pt x="70" y="133"/>
                  </a:lnTo>
                  <a:lnTo>
                    <a:pt x="67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1" name="Freeform 103"/>
            <p:cNvSpPr>
              <a:spLocks/>
            </p:cNvSpPr>
            <p:nvPr/>
          </p:nvSpPr>
          <p:spPr bwMode="auto">
            <a:xfrm>
              <a:off x="4659" y="290"/>
              <a:ext cx="10" cy="10"/>
            </a:xfrm>
            <a:custGeom>
              <a:avLst/>
              <a:gdLst>
                <a:gd name="T0" fmla="*/ 18 w 32"/>
                <a:gd name="T1" fmla="*/ 9 h 30"/>
                <a:gd name="T2" fmla="*/ 15 w 32"/>
                <a:gd name="T3" fmla="*/ 8 h 30"/>
                <a:gd name="T4" fmla="*/ 10 w 32"/>
                <a:gd name="T5" fmla="*/ 5 h 30"/>
                <a:gd name="T6" fmla="*/ 5 w 32"/>
                <a:gd name="T7" fmla="*/ 2 h 30"/>
                <a:gd name="T8" fmla="*/ 4 w 32"/>
                <a:gd name="T9" fmla="*/ 0 h 30"/>
                <a:gd name="T10" fmla="*/ 0 w 32"/>
                <a:gd name="T11" fmla="*/ 8 h 30"/>
                <a:gd name="T12" fmla="*/ 1 w 32"/>
                <a:gd name="T13" fmla="*/ 18 h 30"/>
                <a:gd name="T14" fmla="*/ 5 w 32"/>
                <a:gd name="T15" fmla="*/ 26 h 30"/>
                <a:gd name="T16" fmla="*/ 6 w 32"/>
                <a:gd name="T17" fmla="*/ 30 h 30"/>
                <a:gd name="T18" fmla="*/ 32 w 32"/>
                <a:gd name="T19" fmla="*/ 22 h 30"/>
                <a:gd name="T20" fmla="*/ 18 w 32"/>
                <a:gd name="T2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0">
                  <a:moveTo>
                    <a:pt x="18" y="9"/>
                  </a:moveTo>
                  <a:lnTo>
                    <a:pt x="15" y="8"/>
                  </a:lnTo>
                  <a:lnTo>
                    <a:pt x="10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8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32" y="22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2" name="Freeform 104"/>
            <p:cNvSpPr>
              <a:spLocks/>
            </p:cNvSpPr>
            <p:nvPr/>
          </p:nvSpPr>
          <p:spPr bwMode="auto">
            <a:xfrm>
              <a:off x="4574" y="324"/>
              <a:ext cx="13" cy="18"/>
            </a:xfrm>
            <a:custGeom>
              <a:avLst/>
              <a:gdLst>
                <a:gd name="T0" fmla="*/ 5 w 39"/>
                <a:gd name="T1" fmla="*/ 1 h 54"/>
                <a:gd name="T2" fmla="*/ 18 w 39"/>
                <a:gd name="T3" fmla="*/ 0 h 54"/>
                <a:gd name="T4" fmla="*/ 29 w 39"/>
                <a:gd name="T5" fmla="*/ 1 h 54"/>
                <a:gd name="T6" fmla="*/ 36 w 39"/>
                <a:gd name="T7" fmla="*/ 2 h 54"/>
                <a:gd name="T8" fmla="*/ 39 w 39"/>
                <a:gd name="T9" fmla="*/ 4 h 54"/>
                <a:gd name="T10" fmla="*/ 38 w 39"/>
                <a:gd name="T11" fmla="*/ 14 h 54"/>
                <a:gd name="T12" fmla="*/ 34 w 39"/>
                <a:gd name="T13" fmla="*/ 24 h 54"/>
                <a:gd name="T14" fmla="*/ 30 w 39"/>
                <a:gd name="T15" fmla="*/ 35 h 54"/>
                <a:gd name="T16" fmla="*/ 27 w 39"/>
                <a:gd name="T17" fmla="*/ 44 h 54"/>
                <a:gd name="T18" fmla="*/ 30 w 39"/>
                <a:gd name="T19" fmla="*/ 50 h 54"/>
                <a:gd name="T20" fmla="*/ 34 w 39"/>
                <a:gd name="T21" fmla="*/ 53 h 54"/>
                <a:gd name="T22" fmla="*/ 34 w 39"/>
                <a:gd name="T23" fmla="*/ 54 h 54"/>
                <a:gd name="T24" fmla="*/ 27 w 39"/>
                <a:gd name="T25" fmla="*/ 51 h 54"/>
                <a:gd name="T26" fmla="*/ 17 w 39"/>
                <a:gd name="T27" fmla="*/ 47 h 54"/>
                <a:gd name="T28" fmla="*/ 8 w 39"/>
                <a:gd name="T29" fmla="*/ 41 h 54"/>
                <a:gd name="T30" fmla="*/ 3 w 39"/>
                <a:gd name="T31" fmla="*/ 33 h 54"/>
                <a:gd name="T32" fmla="*/ 0 w 39"/>
                <a:gd name="T33" fmla="*/ 23 h 54"/>
                <a:gd name="T34" fmla="*/ 0 w 39"/>
                <a:gd name="T35" fmla="*/ 14 h 54"/>
                <a:gd name="T36" fmla="*/ 3 w 39"/>
                <a:gd name="T37" fmla="*/ 6 h 54"/>
                <a:gd name="T38" fmla="*/ 4 w 39"/>
                <a:gd name="T39" fmla="*/ 2 h 54"/>
                <a:gd name="T40" fmla="*/ 5 w 39"/>
                <a:gd name="T4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54">
                  <a:moveTo>
                    <a:pt x="5" y="1"/>
                  </a:moveTo>
                  <a:lnTo>
                    <a:pt x="18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39" y="4"/>
                  </a:lnTo>
                  <a:lnTo>
                    <a:pt x="38" y="14"/>
                  </a:lnTo>
                  <a:lnTo>
                    <a:pt x="34" y="24"/>
                  </a:lnTo>
                  <a:lnTo>
                    <a:pt x="30" y="35"/>
                  </a:lnTo>
                  <a:lnTo>
                    <a:pt x="27" y="44"/>
                  </a:lnTo>
                  <a:lnTo>
                    <a:pt x="30" y="50"/>
                  </a:lnTo>
                  <a:lnTo>
                    <a:pt x="34" y="53"/>
                  </a:lnTo>
                  <a:lnTo>
                    <a:pt x="34" y="54"/>
                  </a:lnTo>
                  <a:lnTo>
                    <a:pt x="27" y="51"/>
                  </a:lnTo>
                  <a:lnTo>
                    <a:pt x="17" y="47"/>
                  </a:lnTo>
                  <a:lnTo>
                    <a:pt x="8" y="41"/>
                  </a:lnTo>
                  <a:lnTo>
                    <a:pt x="3" y="33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" y="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3" name="Freeform 105"/>
            <p:cNvSpPr>
              <a:spLocks/>
            </p:cNvSpPr>
            <p:nvPr/>
          </p:nvSpPr>
          <p:spPr bwMode="auto">
            <a:xfrm>
              <a:off x="4601" y="344"/>
              <a:ext cx="65" cy="52"/>
            </a:xfrm>
            <a:custGeom>
              <a:avLst/>
              <a:gdLst>
                <a:gd name="T0" fmla="*/ 84 w 194"/>
                <a:gd name="T1" fmla="*/ 39 h 156"/>
                <a:gd name="T2" fmla="*/ 89 w 194"/>
                <a:gd name="T3" fmla="*/ 37 h 156"/>
                <a:gd name="T4" fmla="*/ 94 w 194"/>
                <a:gd name="T5" fmla="*/ 36 h 156"/>
                <a:gd name="T6" fmla="*/ 101 w 194"/>
                <a:gd name="T7" fmla="*/ 35 h 156"/>
                <a:gd name="T8" fmla="*/ 107 w 194"/>
                <a:gd name="T9" fmla="*/ 32 h 156"/>
                <a:gd name="T10" fmla="*/ 114 w 194"/>
                <a:gd name="T11" fmla="*/ 30 h 156"/>
                <a:gd name="T12" fmla="*/ 120 w 194"/>
                <a:gd name="T13" fmla="*/ 26 h 156"/>
                <a:gd name="T14" fmla="*/ 127 w 194"/>
                <a:gd name="T15" fmla="*/ 22 h 156"/>
                <a:gd name="T16" fmla="*/ 134 w 194"/>
                <a:gd name="T17" fmla="*/ 17 h 156"/>
                <a:gd name="T18" fmla="*/ 143 w 194"/>
                <a:gd name="T19" fmla="*/ 12 h 156"/>
                <a:gd name="T20" fmla="*/ 151 w 194"/>
                <a:gd name="T21" fmla="*/ 8 h 156"/>
                <a:gd name="T22" fmla="*/ 159 w 194"/>
                <a:gd name="T23" fmla="*/ 5 h 156"/>
                <a:gd name="T24" fmla="*/ 167 w 194"/>
                <a:gd name="T25" fmla="*/ 3 h 156"/>
                <a:gd name="T26" fmla="*/ 172 w 194"/>
                <a:gd name="T27" fmla="*/ 0 h 156"/>
                <a:gd name="T28" fmla="*/ 177 w 194"/>
                <a:gd name="T29" fmla="*/ 0 h 156"/>
                <a:gd name="T30" fmla="*/ 182 w 194"/>
                <a:gd name="T31" fmla="*/ 0 h 156"/>
                <a:gd name="T32" fmla="*/ 186 w 194"/>
                <a:gd name="T33" fmla="*/ 0 h 156"/>
                <a:gd name="T34" fmla="*/ 191 w 194"/>
                <a:gd name="T35" fmla="*/ 4 h 156"/>
                <a:gd name="T36" fmla="*/ 194 w 194"/>
                <a:gd name="T37" fmla="*/ 9 h 156"/>
                <a:gd name="T38" fmla="*/ 192 w 194"/>
                <a:gd name="T39" fmla="*/ 14 h 156"/>
                <a:gd name="T40" fmla="*/ 183 w 194"/>
                <a:gd name="T41" fmla="*/ 17 h 156"/>
                <a:gd name="T42" fmla="*/ 176 w 194"/>
                <a:gd name="T43" fmla="*/ 18 h 156"/>
                <a:gd name="T44" fmla="*/ 167 w 194"/>
                <a:gd name="T45" fmla="*/ 22 h 156"/>
                <a:gd name="T46" fmla="*/ 156 w 194"/>
                <a:gd name="T47" fmla="*/ 28 h 156"/>
                <a:gd name="T48" fmla="*/ 145 w 194"/>
                <a:gd name="T49" fmla="*/ 35 h 156"/>
                <a:gd name="T50" fmla="*/ 133 w 194"/>
                <a:gd name="T51" fmla="*/ 43 h 156"/>
                <a:gd name="T52" fmla="*/ 123 w 194"/>
                <a:gd name="T53" fmla="*/ 52 h 156"/>
                <a:gd name="T54" fmla="*/ 114 w 194"/>
                <a:gd name="T55" fmla="*/ 59 h 156"/>
                <a:gd name="T56" fmla="*/ 106 w 194"/>
                <a:gd name="T57" fmla="*/ 68 h 156"/>
                <a:gd name="T58" fmla="*/ 100 w 194"/>
                <a:gd name="T59" fmla="*/ 75 h 156"/>
                <a:gd name="T60" fmla="*/ 92 w 194"/>
                <a:gd name="T61" fmla="*/ 80 h 156"/>
                <a:gd name="T62" fmla="*/ 83 w 194"/>
                <a:gd name="T63" fmla="*/ 84 h 156"/>
                <a:gd name="T64" fmla="*/ 74 w 194"/>
                <a:gd name="T65" fmla="*/ 86 h 156"/>
                <a:gd name="T66" fmla="*/ 65 w 194"/>
                <a:gd name="T67" fmla="*/ 88 h 156"/>
                <a:gd name="T68" fmla="*/ 57 w 194"/>
                <a:gd name="T69" fmla="*/ 89 h 156"/>
                <a:gd name="T70" fmla="*/ 52 w 194"/>
                <a:gd name="T71" fmla="*/ 90 h 156"/>
                <a:gd name="T72" fmla="*/ 51 w 194"/>
                <a:gd name="T73" fmla="*/ 90 h 156"/>
                <a:gd name="T74" fmla="*/ 41 w 194"/>
                <a:gd name="T75" fmla="*/ 108 h 156"/>
                <a:gd name="T76" fmla="*/ 31 w 194"/>
                <a:gd name="T77" fmla="*/ 129 h 156"/>
                <a:gd name="T78" fmla="*/ 22 w 194"/>
                <a:gd name="T79" fmla="*/ 147 h 156"/>
                <a:gd name="T80" fmla="*/ 14 w 194"/>
                <a:gd name="T81" fmla="*/ 154 h 156"/>
                <a:gd name="T82" fmla="*/ 8 w 194"/>
                <a:gd name="T83" fmla="*/ 155 h 156"/>
                <a:gd name="T84" fmla="*/ 3 w 194"/>
                <a:gd name="T85" fmla="*/ 156 h 156"/>
                <a:gd name="T86" fmla="*/ 0 w 194"/>
                <a:gd name="T87" fmla="*/ 156 h 156"/>
                <a:gd name="T88" fmla="*/ 4 w 194"/>
                <a:gd name="T89" fmla="*/ 150 h 156"/>
                <a:gd name="T90" fmla="*/ 17 w 194"/>
                <a:gd name="T91" fmla="*/ 125 h 156"/>
                <a:gd name="T92" fmla="*/ 20 w 194"/>
                <a:gd name="T93" fmla="*/ 105 h 156"/>
                <a:gd name="T94" fmla="*/ 20 w 194"/>
                <a:gd name="T95" fmla="*/ 90 h 156"/>
                <a:gd name="T96" fmla="*/ 23 w 194"/>
                <a:gd name="T97" fmla="*/ 83 h 156"/>
                <a:gd name="T98" fmla="*/ 30 w 194"/>
                <a:gd name="T99" fmla="*/ 80 h 156"/>
                <a:gd name="T100" fmla="*/ 39 w 194"/>
                <a:gd name="T101" fmla="*/ 74 h 156"/>
                <a:gd name="T102" fmla="*/ 48 w 194"/>
                <a:gd name="T103" fmla="*/ 67 h 156"/>
                <a:gd name="T104" fmla="*/ 58 w 194"/>
                <a:gd name="T105" fmla="*/ 59 h 156"/>
                <a:gd name="T106" fmla="*/ 69 w 194"/>
                <a:gd name="T107" fmla="*/ 52 h 156"/>
                <a:gd name="T108" fmla="*/ 76 w 194"/>
                <a:gd name="T109" fmla="*/ 45 h 156"/>
                <a:gd name="T110" fmla="*/ 81 w 194"/>
                <a:gd name="T111" fmla="*/ 40 h 156"/>
                <a:gd name="T112" fmla="*/ 84 w 194"/>
                <a:gd name="T113" fmla="*/ 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4" h="156">
                  <a:moveTo>
                    <a:pt x="84" y="39"/>
                  </a:moveTo>
                  <a:lnTo>
                    <a:pt x="89" y="37"/>
                  </a:lnTo>
                  <a:lnTo>
                    <a:pt x="94" y="36"/>
                  </a:lnTo>
                  <a:lnTo>
                    <a:pt x="101" y="35"/>
                  </a:lnTo>
                  <a:lnTo>
                    <a:pt x="107" y="32"/>
                  </a:lnTo>
                  <a:lnTo>
                    <a:pt x="114" y="30"/>
                  </a:lnTo>
                  <a:lnTo>
                    <a:pt x="120" y="26"/>
                  </a:lnTo>
                  <a:lnTo>
                    <a:pt x="127" y="22"/>
                  </a:lnTo>
                  <a:lnTo>
                    <a:pt x="134" y="17"/>
                  </a:lnTo>
                  <a:lnTo>
                    <a:pt x="143" y="12"/>
                  </a:lnTo>
                  <a:lnTo>
                    <a:pt x="151" y="8"/>
                  </a:lnTo>
                  <a:lnTo>
                    <a:pt x="159" y="5"/>
                  </a:lnTo>
                  <a:lnTo>
                    <a:pt x="167" y="3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1" y="4"/>
                  </a:lnTo>
                  <a:lnTo>
                    <a:pt x="194" y="9"/>
                  </a:lnTo>
                  <a:lnTo>
                    <a:pt x="192" y="14"/>
                  </a:lnTo>
                  <a:lnTo>
                    <a:pt x="183" y="17"/>
                  </a:lnTo>
                  <a:lnTo>
                    <a:pt x="176" y="18"/>
                  </a:lnTo>
                  <a:lnTo>
                    <a:pt x="167" y="22"/>
                  </a:lnTo>
                  <a:lnTo>
                    <a:pt x="156" y="28"/>
                  </a:lnTo>
                  <a:lnTo>
                    <a:pt x="145" y="35"/>
                  </a:lnTo>
                  <a:lnTo>
                    <a:pt x="133" y="43"/>
                  </a:lnTo>
                  <a:lnTo>
                    <a:pt x="123" y="52"/>
                  </a:lnTo>
                  <a:lnTo>
                    <a:pt x="114" y="59"/>
                  </a:lnTo>
                  <a:lnTo>
                    <a:pt x="106" y="68"/>
                  </a:lnTo>
                  <a:lnTo>
                    <a:pt x="100" y="75"/>
                  </a:lnTo>
                  <a:lnTo>
                    <a:pt x="92" y="80"/>
                  </a:lnTo>
                  <a:lnTo>
                    <a:pt x="83" y="84"/>
                  </a:lnTo>
                  <a:lnTo>
                    <a:pt x="74" y="86"/>
                  </a:lnTo>
                  <a:lnTo>
                    <a:pt x="65" y="88"/>
                  </a:lnTo>
                  <a:lnTo>
                    <a:pt x="57" y="89"/>
                  </a:lnTo>
                  <a:lnTo>
                    <a:pt x="52" y="90"/>
                  </a:lnTo>
                  <a:lnTo>
                    <a:pt x="51" y="90"/>
                  </a:lnTo>
                  <a:lnTo>
                    <a:pt x="41" y="108"/>
                  </a:lnTo>
                  <a:lnTo>
                    <a:pt x="31" y="129"/>
                  </a:lnTo>
                  <a:lnTo>
                    <a:pt x="22" y="147"/>
                  </a:lnTo>
                  <a:lnTo>
                    <a:pt x="14" y="154"/>
                  </a:lnTo>
                  <a:lnTo>
                    <a:pt x="8" y="155"/>
                  </a:lnTo>
                  <a:lnTo>
                    <a:pt x="3" y="156"/>
                  </a:lnTo>
                  <a:lnTo>
                    <a:pt x="0" y="156"/>
                  </a:lnTo>
                  <a:lnTo>
                    <a:pt x="4" y="150"/>
                  </a:lnTo>
                  <a:lnTo>
                    <a:pt x="17" y="125"/>
                  </a:lnTo>
                  <a:lnTo>
                    <a:pt x="20" y="105"/>
                  </a:lnTo>
                  <a:lnTo>
                    <a:pt x="20" y="90"/>
                  </a:lnTo>
                  <a:lnTo>
                    <a:pt x="23" y="83"/>
                  </a:lnTo>
                  <a:lnTo>
                    <a:pt x="30" y="80"/>
                  </a:lnTo>
                  <a:lnTo>
                    <a:pt x="39" y="74"/>
                  </a:lnTo>
                  <a:lnTo>
                    <a:pt x="48" y="67"/>
                  </a:lnTo>
                  <a:lnTo>
                    <a:pt x="58" y="59"/>
                  </a:lnTo>
                  <a:lnTo>
                    <a:pt x="69" y="52"/>
                  </a:lnTo>
                  <a:lnTo>
                    <a:pt x="76" y="45"/>
                  </a:lnTo>
                  <a:lnTo>
                    <a:pt x="81" y="40"/>
                  </a:lnTo>
                  <a:lnTo>
                    <a:pt x="8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4" name="Freeform 106"/>
            <p:cNvSpPr>
              <a:spLocks/>
            </p:cNvSpPr>
            <p:nvPr/>
          </p:nvSpPr>
          <p:spPr bwMode="auto">
            <a:xfrm>
              <a:off x="4657" y="269"/>
              <a:ext cx="28" cy="28"/>
            </a:xfrm>
            <a:custGeom>
              <a:avLst/>
              <a:gdLst>
                <a:gd name="T0" fmla="*/ 42 w 86"/>
                <a:gd name="T1" fmla="*/ 1 h 84"/>
                <a:gd name="T2" fmla="*/ 20 w 86"/>
                <a:gd name="T3" fmla="*/ 0 h 84"/>
                <a:gd name="T4" fmla="*/ 0 w 86"/>
                <a:gd name="T5" fmla="*/ 22 h 84"/>
                <a:gd name="T6" fmla="*/ 32 w 86"/>
                <a:gd name="T7" fmla="*/ 35 h 84"/>
                <a:gd name="T8" fmla="*/ 23 w 86"/>
                <a:gd name="T9" fmla="*/ 37 h 84"/>
                <a:gd name="T10" fmla="*/ 40 w 86"/>
                <a:gd name="T11" fmla="*/ 47 h 84"/>
                <a:gd name="T12" fmla="*/ 32 w 86"/>
                <a:gd name="T13" fmla="*/ 55 h 84"/>
                <a:gd name="T14" fmla="*/ 50 w 86"/>
                <a:gd name="T15" fmla="*/ 82 h 84"/>
                <a:gd name="T16" fmla="*/ 86 w 86"/>
                <a:gd name="T17" fmla="*/ 84 h 84"/>
                <a:gd name="T18" fmla="*/ 74 w 86"/>
                <a:gd name="T19" fmla="*/ 64 h 84"/>
                <a:gd name="T20" fmla="*/ 68 w 86"/>
                <a:gd name="T21" fmla="*/ 47 h 84"/>
                <a:gd name="T22" fmla="*/ 65 w 86"/>
                <a:gd name="T23" fmla="*/ 35 h 84"/>
                <a:gd name="T24" fmla="*/ 64 w 86"/>
                <a:gd name="T25" fmla="*/ 31 h 84"/>
                <a:gd name="T26" fmla="*/ 47 w 86"/>
                <a:gd name="T27" fmla="*/ 23 h 84"/>
                <a:gd name="T28" fmla="*/ 52 w 86"/>
                <a:gd name="T29" fmla="*/ 2 h 84"/>
                <a:gd name="T30" fmla="*/ 42 w 86"/>
                <a:gd name="T3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42" y="1"/>
                  </a:moveTo>
                  <a:lnTo>
                    <a:pt x="20" y="0"/>
                  </a:lnTo>
                  <a:lnTo>
                    <a:pt x="0" y="22"/>
                  </a:lnTo>
                  <a:lnTo>
                    <a:pt x="32" y="35"/>
                  </a:lnTo>
                  <a:lnTo>
                    <a:pt x="23" y="37"/>
                  </a:lnTo>
                  <a:lnTo>
                    <a:pt x="40" y="47"/>
                  </a:lnTo>
                  <a:lnTo>
                    <a:pt x="32" y="55"/>
                  </a:lnTo>
                  <a:lnTo>
                    <a:pt x="50" y="82"/>
                  </a:lnTo>
                  <a:lnTo>
                    <a:pt x="86" y="84"/>
                  </a:lnTo>
                  <a:lnTo>
                    <a:pt x="74" y="64"/>
                  </a:lnTo>
                  <a:lnTo>
                    <a:pt x="68" y="47"/>
                  </a:lnTo>
                  <a:lnTo>
                    <a:pt x="65" y="35"/>
                  </a:lnTo>
                  <a:lnTo>
                    <a:pt x="64" y="31"/>
                  </a:lnTo>
                  <a:lnTo>
                    <a:pt x="47" y="23"/>
                  </a:lnTo>
                  <a:lnTo>
                    <a:pt x="52" y="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5" name="Freeform 107"/>
            <p:cNvSpPr>
              <a:spLocks/>
            </p:cNvSpPr>
            <p:nvPr/>
          </p:nvSpPr>
          <p:spPr bwMode="auto">
            <a:xfrm>
              <a:off x="4622" y="287"/>
              <a:ext cx="123" cy="69"/>
            </a:xfrm>
            <a:custGeom>
              <a:avLst/>
              <a:gdLst>
                <a:gd name="T0" fmla="*/ 87 w 370"/>
                <a:gd name="T1" fmla="*/ 42 h 208"/>
                <a:gd name="T2" fmla="*/ 58 w 370"/>
                <a:gd name="T3" fmla="*/ 56 h 208"/>
                <a:gd name="T4" fmla="*/ 26 w 370"/>
                <a:gd name="T5" fmla="*/ 69 h 208"/>
                <a:gd name="T6" fmla="*/ 4 w 370"/>
                <a:gd name="T7" fmla="*/ 77 h 208"/>
                <a:gd name="T8" fmla="*/ 0 w 370"/>
                <a:gd name="T9" fmla="*/ 82 h 208"/>
                <a:gd name="T10" fmla="*/ 7 w 370"/>
                <a:gd name="T11" fmla="*/ 103 h 208"/>
                <a:gd name="T12" fmla="*/ 22 w 370"/>
                <a:gd name="T13" fmla="*/ 113 h 208"/>
                <a:gd name="T14" fmla="*/ 44 w 370"/>
                <a:gd name="T15" fmla="*/ 123 h 208"/>
                <a:gd name="T16" fmla="*/ 67 w 370"/>
                <a:gd name="T17" fmla="*/ 136 h 208"/>
                <a:gd name="T18" fmla="*/ 87 w 370"/>
                <a:gd name="T19" fmla="*/ 145 h 208"/>
                <a:gd name="T20" fmla="*/ 98 w 370"/>
                <a:gd name="T21" fmla="*/ 147 h 208"/>
                <a:gd name="T22" fmla="*/ 121 w 370"/>
                <a:gd name="T23" fmla="*/ 144 h 208"/>
                <a:gd name="T24" fmla="*/ 163 w 370"/>
                <a:gd name="T25" fmla="*/ 121 h 208"/>
                <a:gd name="T26" fmla="*/ 178 w 370"/>
                <a:gd name="T27" fmla="*/ 129 h 208"/>
                <a:gd name="T28" fmla="*/ 196 w 370"/>
                <a:gd name="T29" fmla="*/ 135 h 208"/>
                <a:gd name="T30" fmla="*/ 210 w 370"/>
                <a:gd name="T31" fmla="*/ 140 h 208"/>
                <a:gd name="T32" fmla="*/ 215 w 370"/>
                <a:gd name="T33" fmla="*/ 141 h 208"/>
                <a:gd name="T34" fmla="*/ 210 w 370"/>
                <a:gd name="T35" fmla="*/ 199 h 208"/>
                <a:gd name="T36" fmla="*/ 245 w 370"/>
                <a:gd name="T37" fmla="*/ 198 h 208"/>
                <a:gd name="T38" fmla="*/ 284 w 370"/>
                <a:gd name="T39" fmla="*/ 203 h 208"/>
                <a:gd name="T40" fmla="*/ 311 w 370"/>
                <a:gd name="T41" fmla="*/ 207 h 208"/>
                <a:gd name="T42" fmla="*/ 317 w 370"/>
                <a:gd name="T43" fmla="*/ 193 h 208"/>
                <a:gd name="T44" fmla="*/ 315 w 370"/>
                <a:gd name="T45" fmla="*/ 167 h 208"/>
                <a:gd name="T46" fmla="*/ 321 w 370"/>
                <a:gd name="T47" fmla="*/ 161 h 208"/>
                <a:gd name="T48" fmla="*/ 334 w 370"/>
                <a:gd name="T49" fmla="*/ 162 h 208"/>
                <a:gd name="T50" fmla="*/ 346 w 370"/>
                <a:gd name="T51" fmla="*/ 163 h 208"/>
                <a:gd name="T52" fmla="*/ 352 w 370"/>
                <a:gd name="T53" fmla="*/ 166 h 208"/>
                <a:gd name="T54" fmla="*/ 340 w 370"/>
                <a:gd name="T55" fmla="*/ 156 h 208"/>
                <a:gd name="T56" fmla="*/ 322 w 370"/>
                <a:gd name="T57" fmla="*/ 147 h 208"/>
                <a:gd name="T58" fmla="*/ 329 w 370"/>
                <a:gd name="T59" fmla="*/ 144 h 208"/>
                <a:gd name="T60" fmla="*/ 346 w 370"/>
                <a:gd name="T61" fmla="*/ 144 h 208"/>
                <a:gd name="T62" fmla="*/ 360 w 370"/>
                <a:gd name="T63" fmla="*/ 145 h 208"/>
                <a:gd name="T64" fmla="*/ 369 w 370"/>
                <a:gd name="T65" fmla="*/ 147 h 208"/>
                <a:gd name="T66" fmla="*/ 365 w 370"/>
                <a:gd name="T67" fmla="*/ 143 h 208"/>
                <a:gd name="T68" fmla="*/ 352 w 370"/>
                <a:gd name="T69" fmla="*/ 134 h 208"/>
                <a:gd name="T70" fmla="*/ 339 w 370"/>
                <a:gd name="T71" fmla="*/ 127 h 208"/>
                <a:gd name="T72" fmla="*/ 331 w 370"/>
                <a:gd name="T73" fmla="*/ 122 h 208"/>
                <a:gd name="T74" fmla="*/ 343 w 370"/>
                <a:gd name="T75" fmla="*/ 119 h 208"/>
                <a:gd name="T76" fmla="*/ 360 w 370"/>
                <a:gd name="T77" fmla="*/ 122 h 208"/>
                <a:gd name="T78" fmla="*/ 333 w 370"/>
                <a:gd name="T79" fmla="*/ 100 h 208"/>
                <a:gd name="T80" fmla="*/ 316 w 370"/>
                <a:gd name="T81" fmla="*/ 87 h 208"/>
                <a:gd name="T82" fmla="*/ 334 w 370"/>
                <a:gd name="T83" fmla="*/ 87 h 208"/>
                <a:gd name="T84" fmla="*/ 322 w 370"/>
                <a:gd name="T85" fmla="*/ 74 h 208"/>
                <a:gd name="T86" fmla="*/ 302 w 370"/>
                <a:gd name="T87" fmla="*/ 63 h 208"/>
                <a:gd name="T88" fmla="*/ 294 w 370"/>
                <a:gd name="T89" fmla="*/ 49 h 208"/>
                <a:gd name="T90" fmla="*/ 277 w 370"/>
                <a:gd name="T91" fmla="*/ 25 h 208"/>
                <a:gd name="T92" fmla="*/ 261 w 370"/>
                <a:gd name="T93" fmla="*/ 10 h 208"/>
                <a:gd name="T94" fmla="*/ 248 w 370"/>
                <a:gd name="T95" fmla="*/ 1 h 208"/>
                <a:gd name="T96" fmla="*/ 244 w 370"/>
                <a:gd name="T97" fmla="*/ 19 h 208"/>
                <a:gd name="T98" fmla="*/ 236 w 370"/>
                <a:gd name="T99" fmla="*/ 49 h 208"/>
                <a:gd name="T100" fmla="*/ 235 w 370"/>
                <a:gd name="T101" fmla="*/ 54 h 208"/>
                <a:gd name="T102" fmla="*/ 233 w 370"/>
                <a:gd name="T103" fmla="*/ 55 h 208"/>
                <a:gd name="T104" fmla="*/ 222 w 370"/>
                <a:gd name="T105" fmla="*/ 50 h 208"/>
                <a:gd name="T106" fmla="*/ 217 w 370"/>
                <a:gd name="T107" fmla="*/ 56 h 208"/>
                <a:gd name="T108" fmla="*/ 201 w 370"/>
                <a:gd name="T109" fmla="*/ 58 h 208"/>
                <a:gd name="T110" fmla="*/ 174 w 370"/>
                <a:gd name="T111" fmla="*/ 56 h 208"/>
                <a:gd name="T112" fmla="*/ 155 w 370"/>
                <a:gd name="T113" fmla="*/ 55 h 208"/>
                <a:gd name="T114" fmla="*/ 143 w 370"/>
                <a:gd name="T115" fmla="*/ 55 h 208"/>
                <a:gd name="T116" fmla="*/ 134 w 370"/>
                <a:gd name="T117" fmla="*/ 52 h 208"/>
                <a:gd name="T118" fmla="*/ 119 w 370"/>
                <a:gd name="T119" fmla="*/ 47 h 208"/>
                <a:gd name="T120" fmla="*/ 105 w 370"/>
                <a:gd name="T121" fmla="*/ 41 h 208"/>
                <a:gd name="T122" fmla="*/ 97 w 370"/>
                <a:gd name="T123" fmla="*/ 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0" h="208">
                  <a:moveTo>
                    <a:pt x="96" y="36"/>
                  </a:moveTo>
                  <a:lnTo>
                    <a:pt x="87" y="42"/>
                  </a:lnTo>
                  <a:lnTo>
                    <a:pt x="74" y="50"/>
                  </a:lnTo>
                  <a:lnTo>
                    <a:pt x="58" y="56"/>
                  </a:lnTo>
                  <a:lnTo>
                    <a:pt x="41" y="63"/>
                  </a:lnTo>
                  <a:lnTo>
                    <a:pt x="26" y="69"/>
                  </a:lnTo>
                  <a:lnTo>
                    <a:pt x="13" y="74"/>
                  </a:lnTo>
                  <a:lnTo>
                    <a:pt x="4" y="77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3"/>
                  </a:lnTo>
                  <a:lnTo>
                    <a:pt x="16" y="109"/>
                  </a:lnTo>
                  <a:lnTo>
                    <a:pt x="22" y="113"/>
                  </a:lnTo>
                  <a:lnTo>
                    <a:pt x="32" y="118"/>
                  </a:lnTo>
                  <a:lnTo>
                    <a:pt x="44" y="123"/>
                  </a:lnTo>
                  <a:lnTo>
                    <a:pt x="56" y="130"/>
                  </a:lnTo>
                  <a:lnTo>
                    <a:pt x="67" y="136"/>
                  </a:lnTo>
                  <a:lnTo>
                    <a:pt x="77" y="141"/>
                  </a:lnTo>
                  <a:lnTo>
                    <a:pt x="87" y="145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11" y="145"/>
                  </a:lnTo>
                  <a:lnTo>
                    <a:pt x="121" y="144"/>
                  </a:lnTo>
                  <a:lnTo>
                    <a:pt x="126" y="143"/>
                  </a:lnTo>
                  <a:lnTo>
                    <a:pt x="163" y="121"/>
                  </a:lnTo>
                  <a:lnTo>
                    <a:pt x="170" y="125"/>
                  </a:lnTo>
                  <a:lnTo>
                    <a:pt x="178" y="129"/>
                  </a:lnTo>
                  <a:lnTo>
                    <a:pt x="187" y="132"/>
                  </a:lnTo>
                  <a:lnTo>
                    <a:pt x="196" y="135"/>
                  </a:lnTo>
                  <a:lnTo>
                    <a:pt x="204" y="138"/>
                  </a:lnTo>
                  <a:lnTo>
                    <a:pt x="210" y="140"/>
                  </a:lnTo>
                  <a:lnTo>
                    <a:pt x="214" y="141"/>
                  </a:lnTo>
                  <a:lnTo>
                    <a:pt x="215" y="141"/>
                  </a:lnTo>
                  <a:lnTo>
                    <a:pt x="200" y="205"/>
                  </a:lnTo>
                  <a:lnTo>
                    <a:pt x="210" y="199"/>
                  </a:lnTo>
                  <a:lnTo>
                    <a:pt x="227" y="198"/>
                  </a:lnTo>
                  <a:lnTo>
                    <a:pt x="245" y="198"/>
                  </a:lnTo>
                  <a:lnTo>
                    <a:pt x="266" y="201"/>
                  </a:lnTo>
                  <a:lnTo>
                    <a:pt x="284" y="203"/>
                  </a:lnTo>
                  <a:lnTo>
                    <a:pt x="299" y="206"/>
                  </a:lnTo>
                  <a:lnTo>
                    <a:pt x="311" y="207"/>
                  </a:lnTo>
                  <a:lnTo>
                    <a:pt x="315" y="208"/>
                  </a:lnTo>
                  <a:lnTo>
                    <a:pt x="317" y="193"/>
                  </a:lnTo>
                  <a:lnTo>
                    <a:pt x="316" y="179"/>
                  </a:lnTo>
                  <a:lnTo>
                    <a:pt x="315" y="167"/>
                  </a:lnTo>
                  <a:lnTo>
                    <a:pt x="313" y="162"/>
                  </a:lnTo>
                  <a:lnTo>
                    <a:pt x="321" y="161"/>
                  </a:lnTo>
                  <a:lnTo>
                    <a:pt x="328" y="161"/>
                  </a:lnTo>
                  <a:lnTo>
                    <a:pt x="334" y="162"/>
                  </a:lnTo>
                  <a:lnTo>
                    <a:pt x="340" y="162"/>
                  </a:lnTo>
                  <a:lnTo>
                    <a:pt x="346" y="163"/>
                  </a:lnTo>
                  <a:lnTo>
                    <a:pt x="350" y="165"/>
                  </a:lnTo>
                  <a:lnTo>
                    <a:pt x="352" y="166"/>
                  </a:lnTo>
                  <a:lnTo>
                    <a:pt x="353" y="166"/>
                  </a:lnTo>
                  <a:lnTo>
                    <a:pt x="340" y="156"/>
                  </a:lnTo>
                  <a:lnTo>
                    <a:pt x="330" y="149"/>
                  </a:lnTo>
                  <a:lnTo>
                    <a:pt x="322" y="147"/>
                  </a:lnTo>
                  <a:lnTo>
                    <a:pt x="320" y="145"/>
                  </a:lnTo>
                  <a:lnTo>
                    <a:pt x="329" y="144"/>
                  </a:lnTo>
                  <a:lnTo>
                    <a:pt x="337" y="143"/>
                  </a:lnTo>
                  <a:lnTo>
                    <a:pt x="346" y="144"/>
                  </a:lnTo>
                  <a:lnTo>
                    <a:pt x="353" y="144"/>
                  </a:lnTo>
                  <a:lnTo>
                    <a:pt x="360" y="145"/>
                  </a:lnTo>
                  <a:lnTo>
                    <a:pt x="365" y="145"/>
                  </a:lnTo>
                  <a:lnTo>
                    <a:pt x="369" y="147"/>
                  </a:lnTo>
                  <a:lnTo>
                    <a:pt x="370" y="147"/>
                  </a:lnTo>
                  <a:lnTo>
                    <a:pt x="365" y="143"/>
                  </a:lnTo>
                  <a:lnTo>
                    <a:pt x="359" y="138"/>
                  </a:lnTo>
                  <a:lnTo>
                    <a:pt x="352" y="134"/>
                  </a:lnTo>
                  <a:lnTo>
                    <a:pt x="346" y="130"/>
                  </a:lnTo>
                  <a:lnTo>
                    <a:pt x="339" y="127"/>
                  </a:lnTo>
                  <a:lnTo>
                    <a:pt x="335" y="125"/>
                  </a:lnTo>
                  <a:lnTo>
                    <a:pt x="331" y="122"/>
                  </a:lnTo>
                  <a:lnTo>
                    <a:pt x="330" y="122"/>
                  </a:lnTo>
                  <a:lnTo>
                    <a:pt x="343" y="119"/>
                  </a:lnTo>
                  <a:lnTo>
                    <a:pt x="353" y="121"/>
                  </a:lnTo>
                  <a:lnTo>
                    <a:pt x="360" y="122"/>
                  </a:lnTo>
                  <a:lnTo>
                    <a:pt x="362" y="123"/>
                  </a:lnTo>
                  <a:lnTo>
                    <a:pt x="333" y="100"/>
                  </a:lnTo>
                  <a:lnTo>
                    <a:pt x="301" y="91"/>
                  </a:lnTo>
                  <a:lnTo>
                    <a:pt x="316" y="87"/>
                  </a:lnTo>
                  <a:lnTo>
                    <a:pt x="326" y="86"/>
                  </a:lnTo>
                  <a:lnTo>
                    <a:pt x="334" y="87"/>
                  </a:lnTo>
                  <a:lnTo>
                    <a:pt x="337" y="89"/>
                  </a:lnTo>
                  <a:lnTo>
                    <a:pt x="322" y="74"/>
                  </a:lnTo>
                  <a:lnTo>
                    <a:pt x="311" y="67"/>
                  </a:lnTo>
                  <a:lnTo>
                    <a:pt x="302" y="63"/>
                  </a:lnTo>
                  <a:lnTo>
                    <a:pt x="299" y="61"/>
                  </a:lnTo>
                  <a:lnTo>
                    <a:pt x="294" y="49"/>
                  </a:lnTo>
                  <a:lnTo>
                    <a:pt x="286" y="36"/>
                  </a:lnTo>
                  <a:lnTo>
                    <a:pt x="277" y="25"/>
                  </a:lnTo>
                  <a:lnTo>
                    <a:pt x="268" y="16"/>
                  </a:lnTo>
                  <a:lnTo>
                    <a:pt x="261" y="10"/>
                  </a:lnTo>
                  <a:lnTo>
                    <a:pt x="253" y="3"/>
                  </a:lnTo>
                  <a:lnTo>
                    <a:pt x="248" y="1"/>
                  </a:lnTo>
                  <a:lnTo>
                    <a:pt x="246" y="0"/>
                  </a:lnTo>
                  <a:lnTo>
                    <a:pt x="244" y="19"/>
                  </a:lnTo>
                  <a:lnTo>
                    <a:pt x="240" y="36"/>
                  </a:lnTo>
                  <a:lnTo>
                    <a:pt x="236" y="49"/>
                  </a:lnTo>
                  <a:lnTo>
                    <a:pt x="235" y="52"/>
                  </a:lnTo>
                  <a:lnTo>
                    <a:pt x="235" y="54"/>
                  </a:lnTo>
                  <a:lnTo>
                    <a:pt x="236" y="55"/>
                  </a:lnTo>
                  <a:lnTo>
                    <a:pt x="233" y="55"/>
                  </a:lnTo>
                  <a:lnTo>
                    <a:pt x="228" y="52"/>
                  </a:lnTo>
                  <a:lnTo>
                    <a:pt x="222" y="50"/>
                  </a:lnTo>
                  <a:lnTo>
                    <a:pt x="218" y="52"/>
                  </a:lnTo>
                  <a:lnTo>
                    <a:pt x="217" y="56"/>
                  </a:lnTo>
                  <a:lnTo>
                    <a:pt x="215" y="59"/>
                  </a:lnTo>
                  <a:lnTo>
                    <a:pt x="201" y="58"/>
                  </a:lnTo>
                  <a:lnTo>
                    <a:pt x="187" y="58"/>
                  </a:lnTo>
                  <a:lnTo>
                    <a:pt x="174" y="56"/>
                  </a:lnTo>
                  <a:lnTo>
                    <a:pt x="164" y="56"/>
                  </a:lnTo>
                  <a:lnTo>
                    <a:pt x="155" y="55"/>
                  </a:lnTo>
                  <a:lnTo>
                    <a:pt x="148" y="55"/>
                  </a:lnTo>
                  <a:lnTo>
                    <a:pt x="143" y="55"/>
                  </a:lnTo>
                  <a:lnTo>
                    <a:pt x="142" y="55"/>
                  </a:lnTo>
                  <a:lnTo>
                    <a:pt x="134" y="52"/>
                  </a:lnTo>
                  <a:lnTo>
                    <a:pt x="126" y="50"/>
                  </a:lnTo>
                  <a:lnTo>
                    <a:pt x="119" y="47"/>
                  </a:lnTo>
                  <a:lnTo>
                    <a:pt x="111" y="43"/>
                  </a:lnTo>
                  <a:lnTo>
                    <a:pt x="105" y="41"/>
                  </a:lnTo>
                  <a:lnTo>
                    <a:pt x="101" y="38"/>
                  </a:lnTo>
                  <a:lnTo>
                    <a:pt x="97" y="37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6" name="Freeform 108"/>
            <p:cNvSpPr>
              <a:spLocks/>
            </p:cNvSpPr>
            <p:nvPr/>
          </p:nvSpPr>
          <p:spPr bwMode="auto">
            <a:xfrm>
              <a:off x="4673" y="357"/>
              <a:ext cx="212" cy="414"/>
            </a:xfrm>
            <a:custGeom>
              <a:avLst/>
              <a:gdLst>
                <a:gd name="T0" fmla="*/ 526 w 636"/>
                <a:gd name="T1" fmla="*/ 815 h 1242"/>
                <a:gd name="T2" fmla="*/ 553 w 636"/>
                <a:gd name="T3" fmla="*/ 1021 h 1242"/>
                <a:gd name="T4" fmla="*/ 528 w 636"/>
                <a:gd name="T5" fmla="*/ 1114 h 1242"/>
                <a:gd name="T6" fmla="*/ 492 w 636"/>
                <a:gd name="T7" fmla="*/ 1204 h 1242"/>
                <a:gd name="T8" fmla="*/ 465 w 636"/>
                <a:gd name="T9" fmla="*/ 1235 h 1242"/>
                <a:gd name="T10" fmla="*/ 406 w 636"/>
                <a:gd name="T11" fmla="*/ 1234 h 1242"/>
                <a:gd name="T12" fmla="*/ 361 w 636"/>
                <a:gd name="T13" fmla="*/ 1229 h 1242"/>
                <a:gd name="T14" fmla="*/ 335 w 636"/>
                <a:gd name="T15" fmla="*/ 1211 h 1242"/>
                <a:gd name="T16" fmla="*/ 381 w 636"/>
                <a:gd name="T17" fmla="*/ 1184 h 1242"/>
                <a:gd name="T18" fmla="*/ 429 w 636"/>
                <a:gd name="T19" fmla="*/ 1163 h 1242"/>
                <a:gd name="T20" fmla="*/ 465 w 636"/>
                <a:gd name="T21" fmla="*/ 1079 h 1242"/>
                <a:gd name="T22" fmla="*/ 468 w 636"/>
                <a:gd name="T23" fmla="*/ 986 h 1242"/>
                <a:gd name="T24" fmla="*/ 411 w 636"/>
                <a:gd name="T25" fmla="*/ 861 h 1242"/>
                <a:gd name="T26" fmla="*/ 382 w 636"/>
                <a:gd name="T27" fmla="*/ 1054 h 1242"/>
                <a:gd name="T28" fmla="*/ 358 w 636"/>
                <a:gd name="T29" fmla="*/ 1097 h 1242"/>
                <a:gd name="T30" fmla="*/ 328 w 636"/>
                <a:gd name="T31" fmla="*/ 1144 h 1242"/>
                <a:gd name="T32" fmla="*/ 299 w 636"/>
                <a:gd name="T33" fmla="*/ 1182 h 1242"/>
                <a:gd name="T34" fmla="*/ 272 w 636"/>
                <a:gd name="T35" fmla="*/ 1189 h 1242"/>
                <a:gd name="T36" fmla="*/ 256 w 636"/>
                <a:gd name="T37" fmla="*/ 1197 h 1242"/>
                <a:gd name="T38" fmla="*/ 184 w 636"/>
                <a:gd name="T39" fmla="*/ 1193 h 1242"/>
                <a:gd name="T40" fmla="*/ 175 w 636"/>
                <a:gd name="T41" fmla="*/ 1173 h 1242"/>
                <a:gd name="T42" fmla="*/ 206 w 636"/>
                <a:gd name="T43" fmla="*/ 1148 h 1242"/>
                <a:gd name="T44" fmla="*/ 264 w 636"/>
                <a:gd name="T45" fmla="*/ 1131 h 1242"/>
                <a:gd name="T46" fmla="*/ 317 w 636"/>
                <a:gd name="T47" fmla="*/ 1065 h 1242"/>
                <a:gd name="T48" fmla="*/ 306 w 636"/>
                <a:gd name="T49" fmla="*/ 926 h 1242"/>
                <a:gd name="T50" fmla="*/ 292 w 636"/>
                <a:gd name="T51" fmla="*/ 845 h 1242"/>
                <a:gd name="T52" fmla="*/ 247 w 636"/>
                <a:gd name="T53" fmla="*/ 731 h 1242"/>
                <a:gd name="T54" fmla="*/ 235 w 636"/>
                <a:gd name="T55" fmla="*/ 641 h 1242"/>
                <a:gd name="T56" fmla="*/ 183 w 636"/>
                <a:gd name="T57" fmla="*/ 573 h 1242"/>
                <a:gd name="T58" fmla="*/ 137 w 636"/>
                <a:gd name="T59" fmla="*/ 480 h 1242"/>
                <a:gd name="T60" fmla="*/ 104 w 636"/>
                <a:gd name="T61" fmla="*/ 419 h 1242"/>
                <a:gd name="T62" fmla="*/ 98 w 636"/>
                <a:gd name="T63" fmla="*/ 316 h 1242"/>
                <a:gd name="T64" fmla="*/ 54 w 636"/>
                <a:gd name="T65" fmla="*/ 273 h 1242"/>
                <a:gd name="T66" fmla="*/ 19 w 636"/>
                <a:gd name="T67" fmla="*/ 184 h 1242"/>
                <a:gd name="T68" fmla="*/ 0 w 636"/>
                <a:gd name="T69" fmla="*/ 119 h 1242"/>
                <a:gd name="T70" fmla="*/ 45 w 636"/>
                <a:gd name="T71" fmla="*/ 188 h 1242"/>
                <a:gd name="T72" fmla="*/ 140 w 636"/>
                <a:gd name="T73" fmla="*/ 237 h 1242"/>
                <a:gd name="T74" fmla="*/ 123 w 636"/>
                <a:gd name="T75" fmla="*/ 174 h 1242"/>
                <a:gd name="T76" fmla="*/ 104 w 636"/>
                <a:gd name="T77" fmla="*/ 130 h 1242"/>
                <a:gd name="T78" fmla="*/ 175 w 636"/>
                <a:gd name="T79" fmla="*/ 88 h 1242"/>
                <a:gd name="T80" fmla="*/ 196 w 636"/>
                <a:gd name="T81" fmla="*/ 58 h 1242"/>
                <a:gd name="T82" fmla="*/ 242 w 636"/>
                <a:gd name="T83" fmla="*/ 62 h 1242"/>
                <a:gd name="T84" fmla="*/ 268 w 636"/>
                <a:gd name="T85" fmla="*/ 0 h 1242"/>
                <a:gd name="T86" fmla="*/ 323 w 636"/>
                <a:gd name="T87" fmla="*/ 26 h 1242"/>
                <a:gd name="T88" fmla="*/ 331 w 636"/>
                <a:gd name="T89" fmla="*/ 68 h 1242"/>
                <a:gd name="T90" fmla="*/ 287 w 636"/>
                <a:gd name="T91" fmla="*/ 128 h 1242"/>
                <a:gd name="T92" fmla="*/ 287 w 636"/>
                <a:gd name="T93" fmla="*/ 152 h 1242"/>
                <a:gd name="T94" fmla="*/ 362 w 636"/>
                <a:gd name="T95" fmla="*/ 84 h 1242"/>
                <a:gd name="T96" fmla="*/ 348 w 636"/>
                <a:gd name="T97" fmla="*/ 183 h 1242"/>
                <a:gd name="T98" fmla="*/ 416 w 636"/>
                <a:gd name="T99" fmla="*/ 121 h 1242"/>
                <a:gd name="T100" fmla="*/ 451 w 636"/>
                <a:gd name="T101" fmla="*/ 151 h 1242"/>
                <a:gd name="T102" fmla="*/ 498 w 636"/>
                <a:gd name="T103" fmla="*/ 160 h 1242"/>
                <a:gd name="T104" fmla="*/ 491 w 636"/>
                <a:gd name="T105" fmla="*/ 178 h 1242"/>
                <a:gd name="T106" fmla="*/ 510 w 636"/>
                <a:gd name="T107" fmla="*/ 302 h 1242"/>
                <a:gd name="T108" fmla="*/ 559 w 636"/>
                <a:gd name="T109" fmla="*/ 275 h 1242"/>
                <a:gd name="T110" fmla="*/ 572 w 636"/>
                <a:gd name="T111" fmla="*/ 235 h 1242"/>
                <a:gd name="T112" fmla="*/ 603 w 636"/>
                <a:gd name="T113" fmla="*/ 251 h 1242"/>
                <a:gd name="T114" fmla="*/ 607 w 636"/>
                <a:gd name="T115" fmla="*/ 282 h 1242"/>
                <a:gd name="T116" fmla="*/ 635 w 636"/>
                <a:gd name="T117" fmla="*/ 310 h 1242"/>
                <a:gd name="T118" fmla="*/ 603 w 636"/>
                <a:gd name="T119" fmla="*/ 388 h 1242"/>
                <a:gd name="T120" fmla="*/ 578 w 636"/>
                <a:gd name="T121" fmla="*/ 545 h 1242"/>
                <a:gd name="T122" fmla="*/ 545 w 636"/>
                <a:gd name="T123" fmla="*/ 66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1242">
                  <a:moveTo>
                    <a:pt x="538" y="678"/>
                  </a:moveTo>
                  <a:lnTo>
                    <a:pt x="513" y="729"/>
                  </a:lnTo>
                  <a:lnTo>
                    <a:pt x="532" y="751"/>
                  </a:lnTo>
                  <a:lnTo>
                    <a:pt x="524" y="785"/>
                  </a:lnTo>
                  <a:lnTo>
                    <a:pt x="526" y="815"/>
                  </a:lnTo>
                  <a:lnTo>
                    <a:pt x="537" y="878"/>
                  </a:lnTo>
                  <a:lnTo>
                    <a:pt x="546" y="958"/>
                  </a:lnTo>
                  <a:lnTo>
                    <a:pt x="547" y="967"/>
                  </a:lnTo>
                  <a:lnTo>
                    <a:pt x="550" y="989"/>
                  </a:lnTo>
                  <a:lnTo>
                    <a:pt x="553" y="1021"/>
                  </a:lnTo>
                  <a:lnTo>
                    <a:pt x="553" y="1055"/>
                  </a:lnTo>
                  <a:lnTo>
                    <a:pt x="550" y="1060"/>
                  </a:lnTo>
                  <a:lnTo>
                    <a:pt x="545" y="1073"/>
                  </a:lnTo>
                  <a:lnTo>
                    <a:pt x="537" y="1091"/>
                  </a:lnTo>
                  <a:lnTo>
                    <a:pt x="528" y="1114"/>
                  </a:lnTo>
                  <a:lnTo>
                    <a:pt x="518" y="1137"/>
                  </a:lnTo>
                  <a:lnTo>
                    <a:pt x="509" y="1161"/>
                  </a:lnTo>
                  <a:lnTo>
                    <a:pt x="501" y="1181"/>
                  </a:lnTo>
                  <a:lnTo>
                    <a:pt x="496" y="1195"/>
                  </a:lnTo>
                  <a:lnTo>
                    <a:pt x="492" y="1204"/>
                  </a:lnTo>
                  <a:lnTo>
                    <a:pt x="489" y="1212"/>
                  </a:lnTo>
                  <a:lnTo>
                    <a:pt x="486" y="1220"/>
                  </a:lnTo>
                  <a:lnTo>
                    <a:pt x="480" y="1228"/>
                  </a:lnTo>
                  <a:lnTo>
                    <a:pt x="474" y="1233"/>
                  </a:lnTo>
                  <a:lnTo>
                    <a:pt x="465" y="1235"/>
                  </a:lnTo>
                  <a:lnTo>
                    <a:pt x="455" y="1234"/>
                  </a:lnTo>
                  <a:lnTo>
                    <a:pt x="440" y="1230"/>
                  </a:lnTo>
                  <a:lnTo>
                    <a:pt x="425" y="1242"/>
                  </a:lnTo>
                  <a:lnTo>
                    <a:pt x="411" y="1233"/>
                  </a:lnTo>
                  <a:lnTo>
                    <a:pt x="406" y="1234"/>
                  </a:lnTo>
                  <a:lnTo>
                    <a:pt x="395" y="1235"/>
                  </a:lnTo>
                  <a:lnTo>
                    <a:pt x="382" y="1233"/>
                  </a:lnTo>
                  <a:lnTo>
                    <a:pt x="375" y="1224"/>
                  </a:lnTo>
                  <a:lnTo>
                    <a:pt x="371" y="1225"/>
                  </a:lnTo>
                  <a:lnTo>
                    <a:pt x="361" y="1229"/>
                  </a:lnTo>
                  <a:lnTo>
                    <a:pt x="348" y="1230"/>
                  </a:lnTo>
                  <a:lnTo>
                    <a:pt x="337" y="1226"/>
                  </a:lnTo>
                  <a:lnTo>
                    <a:pt x="331" y="1220"/>
                  </a:lnTo>
                  <a:lnTo>
                    <a:pt x="330" y="1216"/>
                  </a:lnTo>
                  <a:lnTo>
                    <a:pt x="335" y="1211"/>
                  </a:lnTo>
                  <a:lnTo>
                    <a:pt x="349" y="1203"/>
                  </a:lnTo>
                  <a:lnTo>
                    <a:pt x="358" y="1198"/>
                  </a:lnTo>
                  <a:lnTo>
                    <a:pt x="366" y="1194"/>
                  </a:lnTo>
                  <a:lnTo>
                    <a:pt x="373" y="1189"/>
                  </a:lnTo>
                  <a:lnTo>
                    <a:pt x="381" y="1184"/>
                  </a:lnTo>
                  <a:lnTo>
                    <a:pt x="390" y="1180"/>
                  </a:lnTo>
                  <a:lnTo>
                    <a:pt x="400" y="1175"/>
                  </a:lnTo>
                  <a:lnTo>
                    <a:pt x="412" y="1171"/>
                  </a:lnTo>
                  <a:lnTo>
                    <a:pt x="428" y="1167"/>
                  </a:lnTo>
                  <a:lnTo>
                    <a:pt x="429" y="1163"/>
                  </a:lnTo>
                  <a:lnTo>
                    <a:pt x="434" y="1153"/>
                  </a:lnTo>
                  <a:lnTo>
                    <a:pt x="440" y="1139"/>
                  </a:lnTo>
                  <a:lnTo>
                    <a:pt x="448" y="1121"/>
                  </a:lnTo>
                  <a:lnTo>
                    <a:pt x="456" y="1100"/>
                  </a:lnTo>
                  <a:lnTo>
                    <a:pt x="465" y="1079"/>
                  </a:lnTo>
                  <a:lnTo>
                    <a:pt x="471" y="1061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75" y="1008"/>
                  </a:lnTo>
                  <a:lnTo>
                    <a:pt x="468" y="986"/>
                  </a:lnTo>
                  <a:lnTo>
                    <a:pt x="456" y="963"/>
                  </a:lnTo>
                  <a:lnTo>
                    <a:pt x="444" y="939"/>
                  </a:lnTo>
                  <a:lnTo>
                    <a:pt x="431" y="913"/>
                  </a:lnTo>
                  <a:lnTo>
                    <a:pt x="420" y="887"/>
                  </a:lnTo>
                  <a:lnTo>
                    <a:pt x="411" y="861"/>
                  </a:lnTo>
                  <a:lnTo>
                    <a:pt x="407" y="876"/>
                  </a:lnTo>
                  <a:lnTo>
                    <a:pt x="398" y="910"/>
                  </a:lnTo>
                  <a:lnTo>
                    <a:pt x="388" y="953"/>
                  </a:lnTo>
                  <a:lnTo>
                    <a:pt x="380" y="989"/>
                  </a:lnTo>
                  <a:lnTo>
                    <a:pt x="382" y="1054"/>
                  </a:lnTo>
                  <a:lnTo>
                    <a:pt x="381" y="1056"/>
                  </a:lnTo>
                  <a:lnTo>
                    <a:pt x="377" y="1063"/>
                  </a:lnTo>
                  <a:lnTo>
                    <a:pt x="372" y="1073"/>
                  </a:lnTo>
                  <a:lnTo>
                    <a:pt x="366" y="1084"/>
                  </a:lnTo>
                  <a:lnTo>
                    <a:pt x="358" y="1097"/>
                  </a:lnTo>
                  <a:lnTo>
                    <a:pt x="351" y="1110"/>
                  </a:lnTo>
                  <a:lnTo>
                    <a:pt x="345" y="1121"/>
                  </a:lnTo>
                  <a:lnTo>
                    <a:pt x="340" y="1128"/>
                  </a:lnTo>
                  <a:lnTo>
                    <a:pt x="335" y="1136"/>
                  </a:lnTo>
                  <a:lnTo>
                    <a:pt x="328" y="1144"/>
                  </a:lnTo>
                  <a:lnTo>
                    <a:pt x="321" y="1154"/>
                  </a:lnTo>
                  <a:lnTo>
                    <a:pt x="314" y="1163"/>
                  </a:lnTo>
                  <a:lnTo>
                    <a:pt x="308" y="1171"/>
                  </a:lnTo>
                  <a:lnTo>
                    <a:pt x="303" y="1179"/>
                  </a:lnTo>
                  <a:lnTo>
                    <a:pt x="299" y="1182"/>
                  </a:lnTo>
                  <a:lnTo>
                    <a:pt x="299" y="1184"/>
                  </a:lnTo>
                  <a:lnTo>
                    <a:pt x="287" y="1192"/>
                  </a:lnTo>
                  <a:lnTo>
                    <a:pt x="278" y="1192"/>
                  </a:lnTo>
                  <a:lnTo>
                    <a:pt x="273" y="1190"/>
                  </a:lnTo>
                  <a:lnTo>
                    <a:pt x="272" y="1189"/>
                  </a:lnTo>
                  <a:lnTo>
                    <a:pt x="272" y="1189"/>
                  </a:lnTo>
                  <a:lnTo>
                    <a:pt x="269" y="1190"/>
                  </a:lnTo>
                  <a:lnTo>
                    <a:pt x="266" y="1192"/>
                  </a:lnTo>
                  <a:lnTo>
                    <a:pt x="261" y="1194"/>
                  </a:lnTo>
                  <a:lnTo>
                    <a:pt x="256" y="1197"/>
                  </a:lnTo>
                  <a:lnTo>
                    <a:pt x="248" y="1198"/>
                  </a:lnTo>
                  <a:lnTo>
                    <a:pt x="241" y="1201"/>
                  </a:lnTo>
                  <a:lnTo>
                    <a:pt x="230" y="1202"/>
                  </a:lnTo>
                  <a:lnTo>
                    <a:pt x="219" y="1189"/>
                  </a:lnTo>
                  <a:lnTo>
                    <a:pt x="184" y="1193"/>
                  </a:lnTo>
                  <a:lnTo>
                    <a:pt x="180" y="1179"/>
                  </a:lnTo>
                  <a:lnTo>
                    <a:pt x="179" y="1180"/>
                  </a:lnTo>
                  <a:lnTo>
                    <a:pt x="176" y="1182"/>
                  </a:lnTo>
                  <a:lnTo>
                    <a:pt x="175" y="1181"/>
                  </a:lnTo>
                  <a:lnTo>
                    <a:pt x="175" y="1173"/>
                  </a:lnTo>
                  <a:lnTo>
                    <a:pt x="176" y="1167"/>
                  </a:lnTo>
                  <a:lnTo>
                    <a:pt x="180" y="1162"/>
                  </a:lnTo>
                  <a:lnTo>
                    <a:pt x="186" y="1157"/>
                  </a:lnTo>
                  <a:lnTo>
                    <a:pt x="196" y="1152"/>
                  </a:lnTo>
                  <a:lnTo>
                    <a:pt x="206" y="1148"/>
                  </a:lnTo>
                  <a:lnTo>
                    <a:pt x="219" y="1144"/>
                  </a:lnTo>
                  <a:lnTo>
                    <a:pt x="234" y="1141"/>
                  </a:lnTo>
                  <a:lnTo>
                    <a:pt x="254" y="1140"/>
                  </a:lnTo>
                  <a:lnTo>
                    <a:pt x="256" y="1137"/>
                  </a:lnTo>
                  <a:lnTo>
                    <a:pt x="264" y="1131"/>
                  </a:lnTo>
                  <a:lnTo>
                    <a:pt x="273" y="1122"/>
                  </a:lnTo>
                  <a:lnTo>
                    <a:pt x="286" y="1109"/>
                  </a:lnTo>
                  <a:lnTo>
                    <a:pt x="297" y="1095"/>
                  </a:lnTo>
                  <a:lnTo>
                    <a:pt x="309" y="1081"/>
                  </a:lnTo>
                  <a:lnTo>
                    <a:pt x="317" y="1065"/>
                  </a:lnTo>
                  <a:lnTo>
                    <a:pt x="322" y="1051"/>
                  </a:lnTo>
                  <a:lnTo>
                    <a:pt x="319" y="1037"/>
                  </a:lnTo>
                  <a:lnTo>
                    <a:pt x="314" y="1005"/>
                  </a:lnTo>
                  <a:lnTo>
                    <a:pt x="308" y="963"/>
                  </a:lnTo>
                  <a:lnTo>
                    <a:pt x="306" y="926"/>
                  </a:lnTo>
                  <a:lnTo>
                    <a:pt x="296" y="930"/>
                  </a:lnTo>
                  <a:lnTo>
                    <a:pt x="295" y="922"/>
                  </a:lnTo>
                  <a:lnTo>
                    <a:pt x="293" y="903"/>
                  </a:lnTo>
                  <a:lnTo>
                    <a:pt x="292" y="876"/>
                  </a:lnTo>
                  <a:lnTo>
                    <a:pt x="292" y="845"/>
                  </a:lnTo>
                  <a:lnTo>
                    <a:pt x="286" y="851"/>
                  </a:lnTo>
                  <a:lnTo>
                    <a:pt x="292" y="783"/>
                  </a:lnTo>
                  <a:lnTo>
                    <a:pt x="266" y="780"/>
                  </a:lnTo>
                  <a:lnTo>
                    <a:pt x="254" y="725"/>
                  </a:lnTo>
                  <a:lnTo>
                    <a:pt x="247" y="731"/>
                  </a:lnTo>
                  <a:lnTo>
                    <a:pt x="246" y="722"/>
                  </a:lnTo>
                  <a:lnTo>
                    <a:pt x="242" y="700"/>
                  </a:lnTo>
                  <a:lnTo>
                    <a:pt x="239" y="672"/>
                  </a:lnTo>
                  <a:lnTo>
                    <a:pt x="238" y="643"/>
                  </a:lnTo>
                  <a:lnTo>
                    <a:pt x="235" y="641"/>
                  </a:lnTo>
                  <a:lnTo>
                    <a:pt x="229" y="636"/>
                  </a:lnTo>
                  <a:lnTo>
                    <a:pt x="220" y="625"/>
                  </a:lnTo>
                  <a:lnTo>
                    <a:pt x="208" y="613"/>
                  </a:lnTo>
                  <a:lnTo>
                    <a:pt x="196" y="594"/>
                  </a:lnTo>
                  <a:lnTo>
                    <a:pt x="183" y="573"/>
                  </a:lnTo>
                  <a:lnTo>
                    <a:pt x="170" y="545"/>
                  </a:lnTo>
                  <a:lnTo>
                    <a:pt x="159" y="516"/>
                  </a:lnTo>
                  <a:lnTo>
                    <a:pt x="156" y="511"/>
                  </a:lnTo>
                  <a:lnTo>
                    <a:pt x="148" y="498"/>
                  </a:lnTo>
                  <a:lnTo>
                    <a:pt x="137" y="480"/>
                  </a:lnTo>
                  <a:lnTo>
                    <a:pt x="128" y="458"/>
                  </a:lnTo>
                  <a:lnTo>
                    <a:pt x="126" y="455"/>
                  </a:lnTo>
                  <a:lnTo>
                    <a:pt x="121" y="447"/>
                  </a:lnTo>
                  <a:lnTo>
                    <a:pt x="113" y="436"/>
                  </a:lnTo>
                  <a:lnTo>
                    <a:pt x="104" y="419"/>
                  </a:lnTo>
                  <a:lnTo>
                    <a:pt x="98" y="423"/>
                  </a:lnTo>
                  <a:lnTo>
                    <a:pt x="91" y="374"/>
                  </a:lnTo>
                  <a:lnTo>
                    <a:pt x="83" y="360"/>
                  </a:lnTo>
                  <a:lnTo>
                    <a:pt x="92" y="349"/>
                  </a:lnTo>
                  <a:lnTo>
                    <a:pt x="98" y="316"/>
                  </a:lnTo>
                  <a:lnTo>
                    <a:pt x="94" y="312"/>
                  </a:lnTo>
                  <a:lnTo>
                    <a:pt x="83" y="302"/>
                  </a:lnTo>
                  <a:lnTo>
                    <a:pt x="72" y="286"/>
                  </a:lnTo>
                  <a:lnTo>
                    <a:pt x="60" y="266"/>
                  </a:lnTo>
                  <a:lnTo>
                    <a:pt x="54" y="273"/>
                  </a:lnTo>
                  <a:lnTo>
                    <a:pt x="51" y="267"/>
                  </a:lnTo>
                  <a:lnTo>
                    <a:pt x="45" y="249"/>
                  </a:lnTo>
                  <a:lnTo>
                    <a:pt x="37" y="222"/>
                  </a:lnTo>
                  <a:lnTo>
                    <a:pt x="28" y="188"/>
                  </a:lnTo>
                  <a:lnTo>
                    <a:pt x="19" y="184"/>
                  </a:lnTo>
                  <a:lnTo>
                    <a:pt x="14" y="196"/>
                  </a:lnTo>
                  <a:lnTo>
                    <a:pt x="9" y="182"/>
                  </a:lnTo>
                  <a:lnTo>
                    <a:pt x="5" y="163"/>
                  </a:lnTo>
                  <a:lnTo>
                    <a:pt x="2" y="142"/>
                  </a:lnTo>
                  <a:lnTo>
                    <a:pt x="0" y="119"/>
                  </a:lnTo>
                  <a:lnTo>
                    <a:pt x="9" y="142"/>
                  </a:lnTo>
                  <a:lnTo>
                    <a:pt x="20" y="156"/>
                  </a:lnTo>
                  <a:lnTo>
                    <a:pt x="30" y="164"/>
                  </a:lnTo>
                  <a:lnTo>
                    <a:pt x="34" y="166"/>
                  </a:lnTo>
                  <a:lnTo>
                    <a:pt x="45" y="188"/>
                  </a:lnTo>
                  <a:lnTo>
                    <a:pt x="61" y="206"/>
                  </a:lnTo>
                  <a:lnTo>
                    <a:pt x="81" y="219"/>
                  </a:lnTo>
                  <a:lnTo>
                    <a:pt x="103" y="228"/>
                  </a:lnTo>
                  <a:lnTo>
                    <a:pt x="123" y="235"/>
                  </a:lnTo>
                  <a:lnTo>
                    <a:pt x="140" y="237"/>
                  </a:lnTo>
                  <a:lnTo>
                    <a:pt x="152" y="240"/>
                  </a:lnTo>
                  <a:lnTo>
                    <a:pt x="157" y="240"/>
                  </a:lnTo>
                  <a:lnTo>
                    <a:pt x="148" y="210"/>
                  </a:lnTo>
                  <a:lnTo>
                    <a:pt x="134" y="191"/>
                  </a:lnTo>
                  <a:lnTo>
                    <a:pt x="123" y="174"/>
                  </a:lnTo>
                  <a:lnTo>
                    <a:pt x="116" y="160"/>
                  </a:lnTo>
                  <a:lnTo>
                    <a:pt x="110" y="148"/>
                  </a:lnTo>
                  <a:lnTo>
                    <a:pt x="107" y="139"/>
                  </a:lnTo>
                  <a:lnTo>
                    <a:pt x="105" y="134"/>
                  </a:lnTo>
                  <a:lnTo>
                    <a:pt x="104" y="130"/>
                  </a:lnTo>
                  <a:lnTo>
                    <a:pt x="104" y="129"/>
                  </a:lnTo>
                  <a:lnTo>
                    <a:pt x="128" y="123"/>
                  </a:lnTo>
                  <a:lnTo>
                    <a:pt x="149" y="112"/>
                  </a:lnTo>
                  <a:lnTo>
                    <a:pt x="163" y="101"/>
                  </a:lnTo>
                  <a:lnTo>
                    <a:pt x="175" y="88"/>
                  </a:lnTo>
                  <a:lnTo>
                    <a:pt x="181" y="76"/>
                  </a:lnTo>
                  <a:lnTo>
                    <a:pt x="186" y="66"/>
                  </a:lnTo>
                  <a:lnTo>
                    <a:pt x="189" y="59"/>
                  </a:lnTo>
                  <a:lnTo>
                    <a:pt x="189" y="57"/>
                  </a:lnTo>
                  <a:lnTo>
                    <a:pt x="196" y="58"/>
                  </a:lnTo>
                  <a:lnTo>
                    <a:pt x="203" y="58"/>
                  </a:lnTo>
                  <a:lnTo>
                    <a:pt x="214" y="59"/>
                  </a:lnTo>
                  <a:lnTo>
                    <a:pt x="224" y="61"/>
                  </a:lnTo>
                  <a:lnTo>
                    <a:pt x="234" y="62"/>
                  </a:lnTo>
                  <a:lnTo>
                    <a:pt x="242" y="62"/>
                  </a:lnTo>
                  <a:lnTo>
                    <a:pt x="247" y="63"/>
                  </a:lnTo>
                  <a:lnTo>
                    <a:pt x="250" y="63"/>
                  </a:lnTo>
                  <a:lnTo>
                    <a:pt x="228" y="32"/>
                  </a:lnTo>
                  <a:lnTo>
                    <a:pt x="273" y="34"/>
                  </a:lnTo>
                  <a:lnTo>
                    <a:pt x="268" y="0"/>
                  </a:lnTo>
                  <a:lnTo>
                    <a:pt x="279" y="3"/>
                  </a:lnTo>
                  <a:lnTo>
                    <a:pt x="291" y="8"/>
                  </a:lnTo>
                  <a:lnTo>
                    <a:pt x="303" y="13"/>
                  </a:lnTo>
                  <a:lnTo>
                    <a:pt x="314" y="19"/>
                  </a:lnTo>
                  <a:lnTo>
                    <a:pt x="323" y="26"/>
                  </a:lnTo>
                  <a:lnTo>
                    <a:pt x="332" y="31"/>
                  </a:lnTo>
                  <a:lnTo>
                    <a:pt x="337" y="35"/>
                  </a:lnTo>
                  <a:lnTo>
                    <a:pt x="339" y="36"/>
                  </a:lnTo>
                  <a:lnTo>
                    <a:pt x="309" y="37"/>
                  </a:lnTo>
                  <a:lnTo>
                    <a:pt x="331" y="68"/>
                  </a:lnTo>
                  <a:lnTo>
                    <a:pt x="297" y="72"/>
                  </a:lnTo>
                  <a:lnTo>
                    <a:pt x="339" y="110"/>
                  </a:lnTo>
                  <a:lnTo>
                    <a:pt x="287" y="99"/>
                  </a:lnTo>
                  <a:lnTo>
                    <a:pt x="277" y="115"/>
                  </a:lnTo>
                  <a:lnTo>
                    <a:pt x="287" y="128"/>
                  </a:lnTo>
                  <a:lnTo>
                    <a:pt x="244" y="144"/>
                  </a:lnTo>
                  <a:lnTo>
                    <a:pt x="211" y="193"/>
                  </a:lnTo>
                  <a:lnTo>
                    <a:pt x="235" y="184"/>
                  </a:lnTo>
                  <a:lnTo>
                    <a:pt x="261" y="170"/>
                  </a:lnTo>
                  <a:lnTo>
                    <a:pt x="287" y="152"/>
                  </a:lnTo>
                  <a:lnTo>
                    <a:pt x="310" y="133"/>
                  </a:lnTo>
                  <a:lnTo>
                    <a:pt x="331" y="115"/>
                  </a:lnTo>
                  <a:lnTo>
                    <a:pt x="348" y="99"/>
                  </a:lnTo>
                  <a:lnTo>
                    <a:pt x="358" y="88"/>
                  </a:lnTo>
                  <a:lnTo>
                    <a:pt x="362" y="84"/>
                  </a:lnTo>
                  <a:lnTo>
                    <a:pt x="384" y="110"/>
                  </a:lnTo>
                  <a:lnTo>
                    <a:pt x="358" y="115"/>
                  </a:lnTo>
                  <a:lnTo>
                    <a:pt x="361" y="135"/>
                  </a:lnTo>
                  <a:lnTo>
                    <a:pt x="321" y="200"/>
                  </a:lnTo>
                  <a:lnTo>
                    <a:pt x="348" y="183"/>
                  </a:lnTo>
                  <a:lnTo>
                    <a:pt x="370" y="168"/>
                  </a:lnTo>
                  <a:lnTo>
                    <a:pt x="386" y="153"/>
                  </a:lnTo>
                  <a:lnTo>
                    <a:pt x="399" y="141"/>
                  </a:lnTo>
                  <a:lnTo>
                    <a:pt x="410" y="129"/>
                  </a:lnTo>
                  <a:lnTo>
                    <a:pt x="416" y="121"/>
                  </a:lnTo>
                  <a:lnTo>
                    <a:pt x="419" y="115"/>
                  </a:lnTo>
                  <a:lnTo>
                    <a:pt x="420" y="114"/>
                  </a:lnTo>
                  <a:lnTo>
                    <a:pt x="435" y="129"/>
                  </a:lnTo>
                  <a:lnTo>
                    <a:pt x="446" y="142"/>
                  </a:lnTo>
                  <a:lnTo>
                    <a:pt x="451" y="151"/>
                  </a:lnTo>
                  <a:lnTo>
                    <a:pt x="452" y="153"/>
                  </a:lnTo>
                  <a:lnTo>
                    <a:pt x="465" y="153"/>
                  </a:lnTo>
                  <a:lnTo>
                    <a:pt x="477" y="155"/>
                  </a:lnTo>
                  <a:lnTo>
                    <a:pt x="488" y="156"/>
                  </a:lnTo>
                  <a:lnTo>
                    <a:pt x="498" y="160"/>
                  </a:lnTo>
                  <a:lnTo>
                    <a:pt x="507" y="163"/>
                  </a:lnTo>
                  <a:lnTo>
                    <a:pt x="514" y="166"/>
                  </a:lnTo>
                  <a:lnTo>
                    <a:pt x="519" y="168"/>
                  </a:lnTo>
                  <a:lnTo>
                    <a:pt x="520" y="169"/>
                  </a:lnTo>
                  <a:lnTo>
                    <a:pt x="491" y="178"/>
                  </a:lnTo>
                  <a:lnTo>
                    <a:pt x="502" y="217"/>
                  </a:lnTo>
                  <a:lnTo>
                    <a:pt x="511" y="251"/>
                  </a:lnTo>
                  <a:lnTo>
                    <a:pt x="518" y="276"/>
                  </a:lnTo>
                  <a:lnTo>
                    <a:pt x="520" y="286"/>
                  </a:lnTo>
                  <a:lnTo>
                    <a:pt x="510" y="302"/>
                  </a:lnTo>
                  <a:lnTo>
                    <a:pt x="524" y="368"/>
                  </a:lnTo>
                  <a:lnTo>
                    <a:pt x="537" y="342"/>
                  </a:lnTo>
                  <a:lnTo>
                    <a:pt x="547" y="317"/>
                  </a:lnTo>
                  <a:lnTo>
                    <a:pt x="554" y="295"/>
                  </a:lnTo>
                  <a:lnTo>
                    <a:pt x="559" y="275"/>
                  </a:lnTo>
                  <a:lnTo>
                    <a:pt x="562" y="258"/>
                  </a:lnTo>
                  <a:lnTo>
                    <a:pt x="563" y="245"/>
                  </a:lnTo>
                  <a:lnTo>
                    <a:pt x="563" y="236"/>
                  </a:lnTo>
                  <a:lnTo>
                    <a:pt x="563" y="233"/>
                  </a:lnTo>
                  <a:lnTo>
                    <a:pt x="572" y="235"/>
                  </a:lnTo>
                  <a:lnTo>
                    <a:pt x="580" y="237"/>
                  </a:lnTo>
                  <a:lnTo>
                    <a:pt x="587" y="241"/>
                  </a:lnTo>
                  <a:lnTo>
                    <a:pt x="594" y="245"/>
                  </a:lnTo>
                  <a:lnTo>
                    <a:pt x="599" y="248"/>
                  </a:lnTo>
                  <a:lnTo>
                    <a:pt x="603" y="251"/>
                  </a:lnTo>
                  <a:lnTo>
                    <a:pt x="604" y="253"/>
                  </a:lnTo>
                  <a:lnTo>
                    <a:pt x="605" y="254"/>
                  </a:lnTo>
                  <a:lnTo>
                    <a:pt x="591" y="270"/>
                  </a:lnTo>
                  <a:lnTo>
                    <a:pt x="599" y="276"/>
                  </a:lnTo>
                  <a:lnTo>
                    <a:pt x="607" y="282"/>
                  </a:lnTo>
                  <a:lnTo>
                    <a:pt x="614" y="289"/>
                  </a:lnTo>
                  <a:lnTo>
                    <a:pt x="621" y="295"/>
                  </a:lnTo>
                  <a:lnTo>
                    <a:pt x="627" y="302"/>
                  </a:lnTo>
                  <a:lnTo>
                    <a:pt x="633" y="307"/>
                  </a:lnTo>
                  <a:lnTo>
                    <a:pt x="635" y="310"/>
                  </a:lnTo>
                  <a:lnTo>
                    <a:pt x="636" y="311"/>
                  </a:lnTo>
                  <a:lnTo>
                    <a:pt x="602" y="328"/>
                  </a:lnTo>
                  <a:lnTo>
                    <a:pt x="624" y="349"/>
                  </a:lnTo>
                  <a:lnTo>
                    <a:pt x="600" y="343"/>
                  </a:lnTo>
                  <a:lnTo>
                    <a:pt x="603" y="388"/>
                  </a:lnTo>
                  <a:lnTo>
                    <a:pt x="596" y="440"/>
                  </a:lnTo>
                  <a:lnTo>
                    <a:pt x="587" y="481"/>
                  </a:lnTo>
                  <a:lnTo>
                    <a:pt x="584" y="498"/>
                  </a:lnTo>
                  <a:lnTo>
                    <a:pt x="581" y="520"/>
                  </a:lnTo>
                  <a:lnTo>
                    <a:pt x="578" y="545"/>
                  </a:lnTo>
                  <a:lnTo>
                    <a:pt x="572" y="573"/>
                  </a:lnTo>
                  <a:lnTo>
                    <a:pt x="567" y="601"/>
                  </a:lnTo>
                  <a:lnTo>
                    <a:pt x="559" y="628"/>
                  </a:lnTo>
                  <a:lnTo>
                    <a:pt x="553" y="650"/>
                  </a:lnTo>
                  <a:lnTo>
                    <a:pt x="545" y="668"/>
                  </a:lnTo>
                  <a:lnTo>
                    <a:pt x="538" y="6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7" name="Freeform 109"/>
            <p:cNvSpPr>
              <a:spLocks/>
            </p:cNvSpPr>
            <p:nvPr/>
          </p:nvSpPr>
          <p:spPr bwMode="auto">
            <a:xfrm>
              <a:off x="4852" y="485"/>
              <a:ext cx="445" cy="268"/>
            </a:xfrm>
            <a:custGeom>
              <a:avLst/>
              <a:gdLst>
                <a:gd name="T0" fmla="*/ 46 w 1335"/>
                <a:gd name="T1" fmla="*/ 302 h 803"/>
                <a:gd name="T2" fmla="*/ 120 w 1335"/>
                <a:gd name="T3" fmla="*/ 298 h 803"/>
                <a:gd name="T4" fmla="*/ 195 w 1335"/>
                <a:gd name="T5" fmla="*/ 271 h 803"/>
                <a:gd name="T6" fmla="*/ 298 w 1335"/>
                <a:gd name="T7" fmla="*/ 236 h 803"/>
                <a:gd name="T8" fmla="*/ 346 w 1335"/>
                <a:gd name="T9" fmla="*/ 224 h 803"/>
                <a:gd name="T10" fmla="*/ 398 w 1335"/>
                <a:gd name="T11" fmla="*/ 255 h 803"/>
                <a:gd name="T12" fmla="*/ 435 w 1335"/>
                <a:gd name="T13" fmla="*/ 271 h 803"/>
                <a:gd name="T14" fmla="*/ 499 w 1335"/>
                <a:gd name="T15" fmla="*/ 351 h 803"/>
                <a:gd name="T16" fmla="*/ 557 w 1335"/>
                <a:gd name="T17" fmla="*/ 404 h 803"/>
                <a:gd name="T18" fmla="*/ 613 w 1335"/>
                <a:gd name="T19" fmla="*/ 451 h 803"/>
                <a:gd name="T20" fmla="*/ 664 w 1335"/>
                <a:gd name="T21" fmla="*/ 484 h 803"/>
                <a:gd name="T22" fmla="*/ 734 w 1335"/>
                <a:gd name="T23" fmla="*/ 573 h 803"/>
                <a:gd name="T24" fmla="*/ 609 w 1335"/>
                <a:gd name="T25" fmla="*/ 709 h 803"/>
                <a:gd name="T26" fmla="*/ 577 w 1335"/>
                <a:gd name="T27" fmla="*/ 712 h 803"/>
                <a:gd name="T28" fmla="*/ 551 w 1335"/>
                <a:gd name="T29" fmla="*/ 734 h 803"/>
                <a:gd name="T30" fmla="*/ 569 w 1335"/>
                <a:gd name="T31" fmla="*/ 780 h 803"/>
                <a:gd name="T32" fmla="*/ 659 w 1335"/>
                <a:gd name="T33" fmla="*/ 761 h 803"/>
                <a:gd name="T34" fmla="*/ 737 w 1335"/>
                <a:gd name="T35" fmla="*/ 678 h 803"/>
                <a:gd name="T36" fmla="*/ 829 w 1335"/>
                <a:gd name="T37" fmla="*/ 576 h 803"/>
                <a:gd name="T38" fmla="*/ 862 w 1335"/>
                <a:gd name="T39" fmla="*/ 554 h 803"/>
                <a:gd name="T40" fmla="*/ 757 w 1335"/>
                <a:gd name="T41" fmla="*/ 442 h 803"/>
                <a:gd name="T42" fmla="*/ 749 w 1335"/>
                <a:gd name="T43" fmla="*/ 315 h 803"/>
                <a:gd name="T44" fmla="*/ 856 w 1335"/>
                <a:gd name="T45" fmla="*/ 377 h 803"/>
                <a:gd name="T46" fmla="*/ 930 w 1335"/>
                <a:gd name="T47" fmla="*/ 444 h 803"/>
                <a:gd name="T48" fmla="*/ 967 w 1335"/>
                <a:gd name="T49" fmla="*/ 509 h 803"/>
                <a:gd name="T50" fmla="*/ 1006 w 1335"/>
                <a:gd name="T51" fmla="*/ 566 h 803"/>
                <a:gd name="T52" fmla="*/ 1051 w 1335"/>
                <a:gd name="T53" fmla="*/ 619 h 803"/>
                <a:gd name="T54" fmla="*/ 1121 w 1335"/>
                <a:gd name="T55" fmla="*/ 647 h 803"/>
                <a:gd name="T56" fmla="*/ 1109 w 1335"/>
                <a:gd name="T57" fmla="*/ 585 h 803"/>
                <a:gd name="T58" fmla="*/ 1217 w 1335"/>
                <a:gd name="T59" fmla="*/ 562 h 803"/>
                <a:gd name="T60" fmla="*/ 1251 w 1335"/>
                <a:gd name="T61" fmla="*/ 711 h 803"/>
                <a:gd name="T62" fmla="*/ 1198 w 1335"/>
                <a:gd name="T63" fmla="*/ 760 h 803"/>
                <a:gd name="T64" fmla="*/ 1216 w 1335"/>
                <a:gd name="T65" fmla="*/ 784 h 803"/>
                <a:gd name="T66" fmla="*/ 1265 w 1335"/>
                <a:gd name="T67" fmla="*/ 803 h 803"/>
                <a:gd name="T68" fmla="*/ 1313 w 1335"/>
                <a:gd name="T69" fmla="*/ 766 h 803"/>
                <a:gd name="T70" fmla="*/ 1327 w 1335"/>
                <a:gd name="T71" fmla="*/ 671 h 803"/>
                <a:gd name="T72" fmla="*/ 1288 w 1335"/>
                <a:gd name="T73" fmla="*/ 566 h 803"/>
                <a:gd name="T74" fmla="*/ 1251 w 1335"/>
                <a:gd name="T75" fmla="*/ 462 h 803"/>
                <a:gd name="T76" fmla="*/ 1143 w 1335"/>
                <a:gd name="T77" fmla="*/ 375 h 803"/>
                <a:gd name="T78" fmla="*/ 1087 w 1335"/>
                <a:gd name="T79" fmla="*/ 324 h 803"/>
                <a:gd name="T80" fmla="*/ 1052 w 1335"/>
                <a:gd name="T81" fmla="*/ 178 h 803"/>
                <a:gd name="T82" fmla="*/ 967 w 1335"/>
                <a:gd name="T83" fmla="*/ 90 h 803"/>
                <a:gd name="T84" fmla="*/ 1003 w 1335"/>
                <a:gd name="T85" fmla="*/ 244 h 803"/>
                <a:gd name="T86" fmla="*/ 988 w 1335"/>
                <a:gd name="T87" fmla="*/ 266 h 803"/>
                <a:gd name="T88" fmla="*/ 929 w 1335"/>
                <a:gd name="T89" fmla="*/ 260 h 803"/>
                <a:gd name="T90" fmla="*/ 838 w 1335"/>
                <a:gd name="T91" fmla="*/ 257 h 803"/>
                <a:gd name="T92" fmla="*/ 704 w 1335"/>
                <a:gd name="T93" fmla="*/ 133 h 803"/>
                <a:gd name="T94" fmla="*/ 645 w 1335"/>
                <a:gd name="T95" fmla="*/ 5 h 803"/>
                <a:gd name="T96" fmla="*/ 537 w 1335"/>
                <a:gd name="T97" fmla="*/ 28 h 803"/>
                <a:gd name="T98" fmla="*/ 432 w 1335"/>
                <a:gd name="T99" fmla="*/ 54 h 803"/>
                <a:gd name="T100" fmla="*/ 349 w 1335"/>
                <a:gd name="T101" fmla="*/ 123 h 803"/>
                <a:gd name="T102" fmla="*/ 271 w 1335"/>
                <a:gd name="T103" fmla="*/ 139 h 803"/>
                <a:gd name="T104" fmla="*/ 137 w 1335"/>
                <a:gd name="T105" fmla="*/ 153 h 803"/>
                <a:gd name="T106" fmla="*/ 46 w 1335"/>
                <a:gd name="T107" fmla="*/ 115 h 803"/>
                <a:gd name="T108" fmla="*/ 15 w 1335"/>
                <a:gd name="T109" fmla="*/ 267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5" h="803">
                  <a:moveTo>
                    <a:pt x="0" y="295"/>
                  </a:moveTo>
                  <a:lnTo>
                    <a:pt x="22" y="303"/>
                  </a:lnTo>
                  <a:lnTo>
                    <a:pt x="28" y="294"/>
                  </a:lnTo>
                  <a:lnTo>
                    <a:pt x="38" y="304"/>
                  </a:lnTo>
                  <a:lnTo>
                    <a:pt x="43" y="304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7" y="302"/>
                  </a:lnTo>
                  <a:lnTo>
                    <a:pt x="75" y="307"/>
                  </a:lnTo>
                  <a:lnTo>
                    <a:pt x="87" y="303"/>
                  </a:lnTo>
                  <a:lnTo>
                    <a:pt x="102" y="302"/>
                  </a:lnTo>
                  <a:lnTo>
                    <a:pt x="120" y="298"/>
                  </a:lnTo>
                  <a:lnTo>
                    <a:pt x="138" y="293"/>
                  </a:lnTo>
                  <a:lnTo>
                    <a:pt x="155" y="286"/>
                  </a:lnTo>
                  <a:lnTo>
                    <a:pt x="171" y="281"/>
                  </a:lnTo>
                  <a:lnTo>
                    <a:pt x="184" y="276"/>
                  </a:lnTo>
                  <a:lnTo>
                    <a:pt x="193" y="272"/>
                  </a:lnTo>
                  <a:lnTo>
                    <a:pt x="195" y="271"/>
                  </a:lnTo>
                  <a:lnTo>
                    <a:pt x="202" y="275"/>
                  </a:lnTo>
                  <a:lnTo>
                    <a:pt x="225" y="259"/>
                  </a:lnTo>
                  <a:lnTo>
                    <a:pt x="222" y="267"/>
                  </a:lnTo>
                  <a:lnTo>
                    <a:pt x="251" y="254"/>
                  </a:lnTo>
                  <a:lnTo>
                    <a:pt x="260" y="259"/>
                  </a:lnTo>
                  <a:lnTo>
                    <a:pt x="298" y="236"/>
                  </a:lnTo>
                  <a:lnTo>
                    <a:pt x="306" y="237"/>
                  </a:lnTo>
                  <a:lnTo>
                    <a:pt x="314" y="237"/>
                  </a:lnTo>
                  <a:lnTo>
                    <a:pt x="323" y="235"/>
                  </a:lnTo>
                  <a:lnTo>
                    <a:pt x="332" y="232"/>
                  </a:lnTo>
                  <a:lnTo>
                    <a:pt x="339" y="228"/>
                  </a:lnTo>
                  <a:lnTo>
                    <a:pt x="346" y="224"/>
                  </a:lnTo>
                  <a:lnTo>
                    <a:pt x="351" y="222"/>
                  </a:lnTo>
                  <a:lnTo>
                    <a:pt x="352" y="221"/>
                  </a:lnTo>
                  <a:lnTo>
                    <a:pt x="359" y="254"/>
                  </a:lnTo>
                  <a:lnTo>
                    <a:pt x="373" y="257"/>
                  </a:lnTo>
                  <a:lnTo>
                    <a:pt x="386" y="257"/>
                  </a:lnTo>
                  <a:lnTo>
                    <a:pt x="398" y="255"/>
                  </a:lnTo>
                  <a:lnTo>
                    <a:pt x="407" y="254"/>
                  </a:lnTo>
                  <a:lnTo>
                    <a:pt x="416" y="251"/>
                  </a:lnTo>
                  <a:lnTo>
                    <a:pt x="422" y="250"/>
                  </a:lnTo>
                  <a:lnTo>
                    <a:pt x="426" y="248"/>
                  </a:lnTo>
                  <a:lnTo>
                    <a:pt x="427" y="248"/>
                  </a:lnTo>
                  <a:lnTo>
                    <a:pt x="435" y="271"/>
                  </a:lnTo>
                  <a:lnTo>
                    <a:pt x="445" y="291"/>
                  </a:lnTo>
                  <a:lnTo>
                    <a:pt x="457" y="309"/>
                  </a:lnTo>
                  <a:lnTo>
                    <a:pt x="468" y="324"/>
                  </a:lnTo>
                  <a:lnTo>
                    <a:pt x="480" y="335"/>
                  </a:lnTo>
                  <a:lnTo>
                    <a:pt x="492" y="344"/>
                  </a:lnTo>
                  <a:lnTo>
                    <a:pt x="499" y="351"/>
                  </a:lnTo>
                  <a:lnTo>
                    <a:pt x="506" y="355"/>
                  </a:lnTo>
                  <a:lnTo>
                    <a:pt x="517" y="364"/>
                  </a:lnTo>
                  <a:lnTo>
                    <a:pt x="529" y="374"/>
                  </a:lnTo>
                  <a:lnTo>
                    <a:pt x="539" y="383"/>
                  </a:lnTo>
                  <a:lnTo>
                    <a:pt x="548" y="393"/>
                  </a:lnTo>
                  <a:lnTo>
                    <a:pt x="557" y="404"/>
                  </a:lnTo>
                  <a:lnTo>
                    <a:pt x="566" y="413"/>
                  </a:lnTo>
                  <a:lnTo>
                    <a:pt x="575" y="422"/>
                  </a:lnTo>
                  <a:lnTo>
                    <a:pt x="583" y="429"/>
                  </a:lnTo>
                  <a:lnTo>
                    <a:pt x="592" y="438"/>
                  </a:lnTo>
                  <a:lnTo>
                    <a:pt x="602" y="445"/>
                  </a:lnTo>
                  <a:lnTo>
                    <a:pt x="613" y="451"/>
                  </a:lnTo>
                  <a:lnTo>
                    <a:pt x="624" y="455"/>
                  </a:lnTo>
                  <a:lnTo>
                    <a:pt x="633" y="460"/>
                  </a:lnTo>
                  <a:lnTo>
                    <a:pt x="642" y="466"/>
                  </a:lnTo>
                  <a:lnTo>
                    <a:pt x="650" y="469"/>
                  </a:lnTo>
                  <a:lnTo>
                    <a:pt x="657" y="475"/>
                  </a:lnTo>
                  <a:lnTo>
                    <a:pt x="664" y="484"/>
                  </a:lnTo>
                  <a:lnTo>
                    <a:pt x="675" y="496"/>
                  </a:lnTo>
                  <a:lnTo>
                    <a:pt x="688" y="513"/>
                  </a:lnTo>
                  <a:lnTo>
                    <a:pt x="702" y="531"/>
                  </a:lnTo>
                  <a:lnTo>
                    <a:pt x="715" y="548"/>
                  </a:lnTo>
                  <a:lnTo>
                    <a:pt x="726" y="562"/>
                  </a:lnTo>
                  <a:lnTo>
                    <a:pt x="734" y="573"/>
                  </a:lnTo>
                  <a:lnTo>
                    <a:pt x="737" y="576"/>
                  </a:lnTo>
                  <a:lnTo>
                    <a:pt x="635" y="709"/>
                  </a:lnTo>
                  <a:lnTo>
                    <a:pt x="626" y="708"/>
                  </a:lnTo>
                  <a:lnTo>
                    <a:pt x="619" y="707"/>
                  </a:lnTo>
                  <a:lnTo>
                    <a:pt x="613" y="708"/>
                  </a:lnTo>
                  <a:lnTo>
                    <a:pt x="609" y="709"/>
                  </a:lnTo>
                  <a:lnTo>
                    <a:pt x="605" y="712"/>
                  </a:lnTo>
                  <a:lnTo>
                    <a:pt x="600" y="713"/>
                  </a:lnTo>
                  <a:lnTo>
                    <a:pt x="596" y="713"/>
                  </a:lnTo>
                  <a:lnTo>
                    <a:pt x="590" y="712"/>
                  </a:lnTo>
                  <a:lnTo>
                    <a:pt x="583" y="711"/>
                  </a:lnTo>
                  <a:lnTo>
                    <a:pt x="577" y="712"/>
                  </a:lnTo>
                  <a:lnTo>
                    <a:pt x="570" y="713"/>
                  </a:lnTo>
                  <a:lnTo>
                    <a:pt x="565" y="714"/>
                  </a:lnTo>
                  <a:lnTo>
                    <a:pt x="560" y="718"/>
                  </a:lnTo>
                  <a:lnTo>
                    <a:pt x="556" y="722"/>
                  </a:lnTo>
                  <a:lnTo>
                    <a:pt x="552" y="727"/>
                  </a:lnTo>
                  <a:lnTo>
                    <a:pt x="551" y="734"/>
                  </a:lnTo>
                  <a:lnTo>
                    <a:pt x="548" y="744"/>
                  </a:lnTo>
                  <a:lnTo>
                    <a:pt x="546" y="750"/>
                  </a:lnTo>
                  <a:lnTo>
                    <a:pt x="543" y="754"/>
                  </a:lnTo>
                  <a:lnTo>
                    <a:pt x="542" y="756"/>
                  </a:lnTo>
                  <a:lnTo>
                    <a:pt x="547" y="760"/>
                  </a:lnTo>
                  <a:lnTo>
                    <a:pt x="569" y="780"/>
                  </a:lnTo>
                  <a:lnTo>
                    <a:pt x="612" y="775"/>
                  </a:lnTo>
                  <a:lnTo>
                    <a:pt x="626" y="772"/>
                  </a:lnTo>
                  <a:lnTo>
                    <a:pt x="636" y="770"/>
                  </a:lnTo>
                  <a:lnTo>
                    <a:pt x="645" y="767"/>
                  </a:lnTo>
                  <a:lnTo>
                    <a:pt x="653" y="765"/>
                  </a:lnTo>
                  <a:lnTo>
                    <a:pt x="659" y="761"/>
                  </a:lnTo>
                  <a:lnTo>
                    <a:pt x="666" y="756"/>
                  </a:lnTo>
                  <a:lnTo>
                    <a:pt x="673" y="749"/>
                  </a:lnTo>
                  <a:lnTo>
                    <a:pt x="682" y="740"/>
                  </a:lnTo>
                  <a:lnTo>
                    <a:pt x="697" y="726"/>
                  </a:lnTo>
                  <a:lnTo>
                    <a:pt x="715" y="704"/>
                  </a:lnTo>
                  <a:lnTo>
                    <a:pt x="737" y="678"/>
                  </a:lnTo>
                  <a:lnTo>
                    <a:pt x="760" y="651"/>
                  </a:lnTo>
                  <a:lnTo>
                    <a:pt x="782" y="624"/>
                  </a:lnTo>
                  <a:lnTo>
                    <a:pt x="801" y="602"/>
                  </a:lnTo>
                  <a:lnTo>
                    <a:pt x="813" y="587"/>
                  </a:lnTo>
                  <a:lnTo>
                    <a:pt x="818" y="582"/>
                  </a:lnTo>
                  <a:lnTo>
                    <a:pt x="829" y="576"/>
                  </a:lnTo>
                  <a:lnTo>
                    <a:pt x="838" y="571"/>
                  </a:lnTo>
                  <a:lnTo>
                    <a:pt x="846" y="567"/>
                  </a:lnTo>
                  <a:lnTo>
                    <a:pt x="853" y="562"/>
                  </a:lnTo>
                  <a:lnTo>
                    <a:pt x="856" y="558"/>
                  </a:lnTo>
                  <a:lnTo>
                    <a:pt x="859" y="556"/>
                  </a:lnTo>
                  <a:lnTo>
                    <a:pt x="862" y="554"/>
                  </a:lnTo>
                  <a:lnTo>
                    <a:pt x="862" y="553"/>
                  </a:lnTo>
                  <a:lnTo>
                    <a:pt x="838" y="531"/>
                  </a:lnTo>
                  <a:lnTo>
                    <a:pt x="817" y="509"/>
                  </a:lnTo>
                  <a:lnTo>
                    <a:pt x="795" y="487"/>
                  </a:lnTo>
                  <a:lnTo>
                    <a:pt x="775" y="464"/>
                  </a:lnTo>
                  <a:lnTo>
                    <a:pt x="757" y="442"/>
                  </a:lnTo>
                  <a:lnTo>
                    <a:pt x="744" y="422"/>
                  </a:lnTo>
                  <a:lnTo>
                    <a:pt x="735" y="402"/>
                  </a:lnTo>
                  <a:lnTo>
                    <a:pt x="731" y="386"/>
                  </a:lnTo>
                  <a:lnTo>
                    <a:pt x="735" y="356"/>
                  </a:lnTo>
                  <a:lnTo>
                    <a:pt x="743" y="331"/>
                  </a:lnTo>
                  <a:lnTo>
                    <a:pt x="749" y="315"/>
                  </a:lnTo>
                  <a:lnTo>
                    <a:pt x="753" y="308"/>
                  </a:lnTo>
                  <a:lnTo>
                    <a:pt x="769" y="328"/>
                  </a:lnTo>
                  <a:lnTo>
                    <a:pt x="788" y="343"/>
                  </a:lnTo>
                  <a:lnTo>
                    <a:pt x="810" y="356"/>
                  </a:lnTo>
                  <a:lnTo>
                    <a:pt x="835" y="368"/>
                  </a:lnTo>
                  <a:lnTo>
                    <a:pt x="856" y="377"/>
                  </a:lnTo>
                  <a:lnTo>
                    <a:pt x="878" y="384"/>
                  </a:lnTo>
                  <a:lnTo>
                    <a:pt x="896" y="389"/>
                  </a:lnTo>
                  <a:lnTo>
                    <a:pt x="911" y="395"/>
                  </a:lnTo>
                  <a:lnTo>
                    <a:pt x="918" y="406"/>
                  </a:lnTo>
                  <a:lnTo>
                    <a:pt x="926" y="424"/>
                  </a:lnTo>
                  <a:lnTo>
                    <a:pt x="930" y="444"/>
                  </a:lnTo>
                  <a:lnTo>
                    <a:pt x="933" y="451"/>
                  </a:lnTo>
                  <a:lnTo>
                    <a:pt x="943" y="472"/>
                  </a:lnTo>
                  <a:lnTo>
                    <a:pt x="949" y="491"/>
                  </a:lnTo>
                  <a:lnTo>
                    <a:pt x="957" y="503"/>
                  </a:lnTo>
                  <a:lnTo>
                    <a:pt x="965" y="508"/>
                  </a:lnTo>
                  <a:lnTo>
                    <a:pt x="967" y="509"/>
                  </a:lnTo>
                  <a:lnTo>
                    <a:pt x="963" y="520"/>
                  </a:lnTo>
                  <a:lnTo>
                    <a:pt x="973" y="543"/>
                  </a:lnTo>
                  <a:lnTo>
                    <a:pt x="983" y="554"/>
                  </a:lnTo>
                  <a:lnTo>
                    <a:pt x="991" y="558"/>
                  </a:lnTo>
                  <a:lnTo>
                    <a:pt x="994" y="558"/>
                  </a:lnTo>
                  <a:lnTo>
                    <a:pt x="1006" y="566"/>
                  </a:lnTo>
                  <a:lnTo>
                    <a:pt x="1019" y="589"/>
                  </a:lnTo>
                  <a:lnTo>
                    <a:pt x="1027" y="593"/>
                  </a:lnTo>
                  <a:lnTo>
                    <a:pt x="1029" y="589"/>
                  </a:lnTo>
                  <a:lnTo>
                    <a:pt x="1031" y="585"/>
                  </a:lnTo>
                  <a:lnTo>
                    <a:pt x="1042" y="593"/>
                  </a:lnTo>
                  <a:lnTo>
                    <a:pt x="1051" y="619"/>
                  </a:lnTo>
                  <a:lnTo>
                    <a:pt x="1072" y="610"/>
                  </a:lnTo>
                  <a:lnTo>
                    <a:pt x="1081" y="622"/>
                  </a:lnTo>
                  <a:lnTo>
                    <a:pt x="1091" y="632"/>
                  </a:lnTo>
                  <a:lnTo>
                    <a:pt x="1101" y="638"/>
                  </a:lnTo>
                  <a:lnTo>
                    <a:pt x="1112" y="643"/>
                  </a:lnTo>
                  <a:lnTo>
                    <a:pt x="1121" y="647"/>
                  </a:lnTo>
                  <a:lnTo>
                    <a:pt x="1128" y="649"/>
                  </a:lnTo>
                  <a:lnTo>
                    <a:pt x="1135" y="649"/>
                  </a:lnTo>
                  <a:lnTo>
                    <a:pt x="1140" y="646"/>
                  </a:lnTo>
                  <a:lnTo>
                    <a:pt x="1125" y="625"/>
                  </a:lnTo>
                  <a:lnTo>
                    <a:pt x="1114" y="606"/>
                  </a:lnTo>
                  <a:lnTo>
                    <a:pt x="1109" y="585"/>
                  </a:lnTo>
                  <a:lnTo>
                    <a:pt x="1112" y="562"/>
                  </a:lnTo>
                  <a:lnTo>
                    <a:pt x="1113" y="536"/>
                  </a:lnTo>
                  <a:lnTo>
                    <a:pt x="1109" y="512"/>
                  </a:lnTo>
                  <a:lnTo>
                    <a:pt x="1105" y="493"/>
                  </a:lnTo>
                  <a:lnTo>
                    <a:pt x="1103" y="485"/>
                  </a:lnTo>
                  <a:lnTo>
                    <a:pt x="1217" y="562"/>
                  </a:lnTo>
                  <a:lnTo>
                    <a:pt x="1238" y="594"/>
                  </a:lnTo>
                  <a:lnTo>
                    <a:pt x="1251" y="624"/>
                  </a:lnTo>
                  <a:lnTo>
                    <a:pt x="1256" y="651"/>
                  </a:lnTo>
                  <a:lnTo>
                    <a:pt x="1257" y="676"/>
                  </a:lnTo>
                  <a:lnTo>
                    <a:pt x="1255" y="695"/>
                  </a:lnTo>
                  <a:lnTo>
                    <a:pt x="1251" y="711"/>
                  </a:lnTo>
                  <a:lnTo>
                    <a:pt x="1247" y="720"/>
                  </a:lnTo>
                  <a:lnTo>
                    <a:pt x="1246" y="723"/>
                  </a:lnTo>
                  <a:lnTo>
                    <a:pt x="1229" y="731"/>
                  </a:lnTo>
                  <a:lnTo>
                    <a:pt x="1215" y="740"/>
                  </a:lnTo>
                  <a:lnTo>
                    <a:pt x="1206" y="749"/>
                  </a:lnTo>
                  <a:lnTo>
                    <a:pt x="1198" y="760"/>
                  </a:lnTo>
                  <a:lnTo>
                    <a:pt x="1193" y="769"/>
                  </a:lnTo>
                  <a:lnTo>
                    <a:pt x="1190" y="776"/>
                  </a:lnTo>
                  <a:lnTo>
                    <a:pt x="1189" y="781"/>
                  </a:lnTo>
                  <a:lnTo>
                    <a:pt x="1189" y="783"/>
                  </a:lnTo>
                  <a:lnTo>
                    <a:pt x="1206" y="785"/>
                  </a:lnTo>
                  <a:lnTo>
                    <a:pt x="1216" y="784"/>
                  </a:lnTo>
                  <a:lnTo>
                    <a:pt x="1220" y="780"/>
                  </a:lnTo>
                  <a:lnTo>
                    <a:pt x="1221" y="779"/>
                  </a:lnTo>
                  <a:lnTo>
                    <a:pt x="1236" y="779"/>
                  </a:lnTo>
                  <a:lnTo>
                    <a:pt x="1246" y="792"/>
                  </a:lnTo>
                  <a:lnTo>
                    <a:pt x="1256" y="799"/>
                  </a:lnTo>
                  <a:lnTo>
                    <a:pt x="1265" y="803"/>
                  </a:lnTo>
                  <a:lnTo>
                    <a:pt x="1273" y="802"/>
                  </a:lnTo>
                  <a:lnTo>
                    <a:pt x="1281" y="801"/>
                  </a:lnTo>
                  <a:lnTo>
                    <a:pt x="1287" y="799"/>
                  </a:lnTo>
                  <a:lnTo>
                    <a:pt x="1291" y="801"/>
                  </a:lnTo>
                  <a:lnTo>
                    <a:pt x="1292" y="801"/>
                  </a:lnTo>
                  <a:lnTo>
                    <a:pt x="1313" y="766"/>
                  </a:lnTo>
                  <a:lnTo>
                    <a:pt x="1326" y="749"/>
                  </a:lnTo>
                  <a:lnTo>
                    <a:pt x="1333" y="734"/>
                  </a:lnTo>
                  <a:lnTo>
                    <a:pt x="1335" y="717"/>
                  </a:lnTo>
                  <a:lnTo>
                    <a:pt x="1335" y="700"/>
                  </a:lnTo>
                  <a:lnTo>
                    <a:pt x="1331" y="685"/>
                  </a:lnTo>
                  <a:lnTo>
                    <a:pt x="1327" y="671"/>
                  </a:lnTo>
                  <a:lnTo>
                    <a:pt x="1323" y="656"/>
                  </a:lnTo>
                  <a:lnTo>
                    <a:pt x="1321" y="643"/>
                  </a:lnTo>
                  <a:lnTo>
                    <a:pt x="1317" y="629"/>
                  </a:lnTo>
                  <a:lnTo>
                    <a:pt x="1310" y="610"/>
                  </a:lnTo>
                  <a:lnTo>
                    <a:pt x="1300" y="589"/>
                  </a:lnTo>
                  <a:lnTo>
                    <a:pt x="1288" y="566"/>
                  </a:lnTo>
                  <a:lnTo>
                    <a:pt x="1277" y="544"/>
                  </a:lnTo>
                  <a:lnTo>
                    <a:pt x="1266" y="525"/>
                  </a:lnTo>
                  <a:lnTo>
                    <a:pt x="1259" y="508"/>
                  </a:lnTo>
                  <a:lnTo>
                    <a:pt x="1255" y="496"/>
                  </a:lnTo>
                  <a:lnTo>
                    <a:pt x="1254" y="478"/>
                  </a:lnTo>
                  <a:lnTo>
                    <a:pt x="1251" y="462"/>
                  </a:lnTo>
                  <a:lnTo>
                    <a:pt x="1250" y="447"/>
                  </a:lnTo>
                  <a:lnTo>
                    <a:pt x="1250" y="442"/>
                  </a:lnTo>
                  <a:lnTo>
                    <a:pt x="1217" y="405"/>
                  </a:lnTo>
                  <a:lnTo>
                    <a:pt x="1179" y="400"/>
                  </a:lnTo>
                  <a:lnTo>
                    <a:pt x="1159" y="388"/>
                  </a:lnTo>
                  <a:lnTo>
                    <a:pt x="1143" y="375"/>
                  </a:lnTo>
                  <a:lnTo>
                    <a:pt x="1127" y="362"/>
                  </a:lnTo>
                  <a:lnTo>
                    <a:pt x="1114" y="349"/>
                  </a:lnTo>
                  <a:lnTo>
                    <a:pt x="1103" y="339"/>
                  </a:lnTo>
                  <a:lnTo>
                    <a:pt x="1094" y="331"/>
                  </a:lnTo>
                  <a:lnTo>
                    <a:pt x="1089" y="326"/>
                  </a:lnTo>
                  <a:lnTo>
                    <a:pt x="1087" y="324"/>
                  </a:lnTo>
                  <a:lnTo>
                    <a:pt x="1085" y="294"/>
                  </a:lnTo>
                  <a:lnTo>
                    <a:pt x="1080" y="266"/>
                  </a:lnTo>
                  <a:lnTo>
                    <a:pt x="1073" y="239"/>
                  </a:lnTo>
                  <a:lnTo>
                    <a:pt x="1065" y="214"/>
                  </a:lnTo>
                  <a:lnTo>
                    <a:pt x="1058" y="193"/>
                  </a:lnTo>
                  <a:lnTo>
                    <a:pt x="1052" y="178"/>
                  </a:lnTo>
                  <a:lnTo>
                    <a:pt x="1047" y="168"/>
                  </a:lnTo>
                  <a:lnTo>
                    <a:pt x="1046" y="164"/>
                  </a:lnTo>
                  <a:lnTo>
                    <a:pt x="1011" y="84"/>
                  </a:lnTo>
                  <a:lnTo>
                    <a:pt x="960" y="43"/>
                  </a:lnTo>
                  <a:lnTo>
                    <a:pt x="980" y="85"/>
                  </a:lnTo>
                  <a:lnTo>
                    <a:pt x="967" y="90"/>
                  </a:lnTo>
                  <a:lnTo>
                    <a:pt x="987" y="133"/>
                  </a:lnTo>
                  <a:lnTo>
                    <a:pt x="970" y="135"/>
                  </a:lnTo>
                  <a:lnTo>
                    <a:pt x="974" y="147"/>
                  </a:lnTo>
                  <a:lnTo>
                    <a:pt x="984" y="174"/>
                  </a:lnTo>
                  <a:lnTo>
                    <a:pt x="994" y="209"/>
                  </a:lnTo>
                  <a:lnTo>
                    <a:pt x="1003" y="244"/>
                  </a:lnTo>
                  <a:lnTo>
                    <a:pt x="1003" y="260"/>
                  </a:lnTo>
                  <a:lnTo>
                    <a:pt x="994" y="258"/>
                  </a:lnTo>
                  <a:lnTo>
                    <a:pt x="984" y="248"/>
                  </a:lnTo>
                  <a:lnTo>
                    <a:pt x="979" y="241"/>
                  </a:lnTo>
                  <a:lnTo>
                    <a:pt x="985" y="255"/>
                  </a:lnTo>
                  <a:lnTo>
                    <a:pt x="988" y="266"/>
                  </a:lnTo>
                  <a:lnTo>
                    <a:pt x="985" y="273"/>
                  </a:lnTo>
                  <a:lnTo>
                    <a:pt x="980" y="279"/>
                  </a:lnTo>
                  <a:lnTo>
                    <a:pt x="971" y="280"/>
                  </a:lnTo>
                  <a:lnTo>
                    <a:pt x="960" y="277"/>
                  </a:lnTo>
                  <a:lnTo>
                    <a:pt x="945" y="271"/>
                  </a:lnTo>
                  <a:lnTo>
                    <a:pt x="929" y="260"/>
                  </a:lnTo>
                  <a:lnTo>
                    <a:pt x="876" y="251"/>
                  </a:lnTo>
                  <a:lnTo>
                    <a:pt x="877" y="255"/>
                  </a:lnTo>
                  <a:lnTo>
                    <a:pt x="878" y="263"/>
                  </a:lnTo>
                  <a:lnTo>
                    <a:pt x="872" y="268"/>
                  </a:lnTo>
                  <a:lnTo>
                    <a:pt x="854" y="264"/>
                  </a:lnTo>
                  <a:lnTo>
                    <a:pt x="838" y="257"/>
                  </a:lnTo>
                  <a:lnTo>
                    <a:pt x="819" y="245"/>
                  </a:lnTo>
                  <a:lnTo>
                    <a:pt x="796" y="228"/>
                  </a:lnTo>
                  <a:lnTo>
                    <a:pt x="771" y="208"/>
                  </a:lnTo>
                  <a:lnTo>
                    <a:pt x="747" y="184"/>
                  </a:lnTo>
                  <a:lnTo>
                    <a:pt x="725" y="160"/>
                  </a:lnTo>
                  <a:lnTo>
                    <a:pt x="704" y="133"/>
                  </a:lnTo>
                  <a:lnTo>
                    <a:pt x="688" y="106"/>
                  </a:lnTo>
                  <a:lnTo>
                    <a:pt x="694" y="75"/>
                  </a:lnTo>
                  <a:lnTo>
                    <a:pt x="662" y="36"/>
                  </a:lnTo>
                  <a:lnTo>
                    <a:pt x="688" y="30"/>
                  </a:lnTo>
                  <a:lnTo>
                    <a:pt x="631" y="15"/>
                  </a:lnTo>
                  <a:lnTo>
                    <a:pt x="645" y="5"/>
                  </a:lnTo>
                  <a:lnTo>
                    <a:pt x="560" y="0"/>
                  </a:lnTo>
                  <a:lnTo>
                    <a:pt x="529" y="13"/>
                  </a:lnTo>
                  <a:lnTo>
                    <a:pt x="557" y="25"/>
                  </a:lnTo>
                  <a:lnTo>
                    <a:pt x="555" y="25"/>
                  </a:lnTo>
                  <a:lnTo>
                    <a:pt x="548" y="26"/>
                  </a:lnTo>
                  <a:lnTo>
                    <a:pt x="537" y="28"/>
                  </a:lnTo>
                  <a:lnTo>
                    <a:pt x="521" y="32"/>
                  </a:lnTo>
                  <a:lnTo>
                    <a:pt x="503" y="36"/>
                  </a:lnTo>
                  <a:lnTo>
                    <a:pt x="483" y="40"/>
                  </a:lnTo>
                  <a:lnTo>
                    <a:pt x="459" y="45"/>
                  </a:lnTo>
                  <a:lnTo>
                    <a:pt x="435" y="52"/>
                  </a:lnTo>
                  <a:lnTo>
                    <a:pt x="432" y="54"/>
                  </a:lnTo>
                  <a:lnTo>
                    <a:pt x="426" y="61"/>
                  </a:lnTo>
                  <a:lnTo>
                    <a:pt x="416" y="70"/>
                  </a:lnTo>
                  <a:lnTo>
                    <a:pt x="403" y="81"/>
                  </a:lnTo>
                  <a:lnTo>
                    <a:pt x="387" y="94"/>
                  </a:lnTo>
                  <a:lnTo>
                    <a:pt x="369" y="108"/>
                  </a:lnTo>
                  <a:lnTo>
                    <a:pt x="349" y="123"/>
                  </a:lnTo>
                  <a:lnTo>
                    <a:pt x="328" y="137"/>
                  </a:lnTo>
                  <a:lnTo>
                    <a:pt x="334" y="113"/>
                  </a:lnTo>
                  <a:lnTo>
                    <a:pt x="329" y="116"/>
                  </a:lnTo>
                  <a:lnTo>
                    <a:pt x="316" y="123"/>
                  </a:lnTo>
                  <a:lnTo>
                    <a:pt x="297" y="130"/>
                  </a:lnTo>
                  <a:lnTo>
                    <a:pt x="271" y="139"/>
                  </a:lnTo>
                  <a:lnTo>
                    <a:pt x="243" y="148"/>
                  </a:lnTo>
                  <a:lnTo>
                    <a:pt x="211" y="155"/>
                  </a:lnTo>
                  <a:lnTo>
                    <a:pt x="178" y="156"/>
                  </a:lnTo>
                  <a:lnTo>
                    <a:pt x="147" y="153"/>
                  </a:lnTo>
                  <a:lnTo>
                    <a:pt x="145" y="153"/>
                  </a:lnTo>
                  <a:lnTo>
                    <a:pt x="137" y="153"/>
                  </a:lnTo>
                  <a:lnTo>
                    <a:pt x="125" y="152"/>
                  </a:lnTo>
                  <a:lnTo>
                    <a:pt x="110" y="150"/>
                  </a:lnTo>
                  <a:lnTo>
                    <a:pt x="95" y="144"/>
                  </a:lnTo>
                  <a:lnTo>
                    <a:pt x="78" y="138"/>
                  </a:lnTo>
                  <a:lnTo>
                    <a:pt x="61" y="128"/>
                  </a:lnTo>
                  <a:lnTo>
                    <a:pt x="46" y="115"/>
                  </a:lnTo>
                  <a:lnTo>
                    <a:pt x="43" y="137"/>
                  </a:lnTo>
                  <a:lnTo>
                    <a:pt x="40" y="162"/>
                  </a:lnTo>
                  <a:lnTo>
                    <a:pt x="34" y="190"/>
                  </a:lnTo>
                  <a:lnTo>
                    <a:pt x="29" y="218"/>
                  </a:lnTo>
                  <a:lnTo>
                    <a:pt x="21" y="245"/>
                  </a:lnTo>
                  <a:lnTo>
                    <a:pt x="15" y="267"/>
                  </a:lnTo>
                  <a:lnTo>
                    <a:pt x="7" y="28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8" name="Freeform 110"/>
            <p:cNvSpPr>
              <a:spLocks/>
            </p:cNvSpPr>
            <p:nvPr/>
          </p:nvSpPr>
          <p:spPr bwMode="auto">
            <a:xfrm>
              <a:off x="4969" y="520"/>
              <a:ext cx="130" cy="64"/>
            </a:xfrm>
            <a:custGeom>
              <a:avLst/>
              <a:gdLst>
                <a:gd name="T0" fmla="*/ 14 w 391"/>
                <a:gd name="T1" fmla="*/ 102 h 192"/>
                <a:gd name="T2" fmla="*/ 46 w 391"/>
                <a:gd name="T3" fmla="*/ 84 h 192"/>
                <a:gd name="T4" fmla="*/ 76 w 391"/>
                <a:gd name="T5" fmla="*/ 68 h 192"/>
                <a:gd name="T6" fmla="*/ 95 w 391"/>
                <a:gd name="T7" fmla="*/ 56 h 192"/>
                <a:gd name="T8" fmla="*/ 108 w 391"/>
                <a:gd name="T9" fmla="*/ 51 h 192"/>
                <a:gd name="T10" fmla="*/ 125 w 391"/>
                <a:gd name="T11" fmla="*/ 45 h 192"/>
                <a:gd name="T12" fmla="*/ 136 w 391"/>
                <a:gd name="T13" fmla="*/ 41 h 192"/>
                <a:gd name="T14" fmla="*/ 141 w 391"/>
                <a:gd name="T15" fmla="*/ 37 h 192"/>
                <a:gd name="T16" fmla="*/ 161 w 391"/>
                <a:gd name="T17" fmla="*/ 31 h 192"/>
                <a:gd name="T18" fmla="*/ 193 w 391"/>
                <a:gd name="T19" fmla="*/ 18 h 192"/>
                <a:gd name="T20" fmla="*/ 216 w 391"/>
                <a:gd name="T21" fmla="*/ 6 h 192"/>
                <a:gd name="T22" fmla="*/ 229 w 391"/>
                <a:gd name="T23" fmla="*/ 1 h 192"/>
                <a:gd name="T24" fmla="*/ 251 w 391"/>
                <a:gd name="T25" fmla="*/ 7 h 192"/>
                <a:gd name="T26" fmla="*/ 264 w 391"/>
                <a:gd name="T27" fmla="*/ 35 h 192"/>
                <a:gd name="T28" fmla="*/ 283 w 391"/>
                <a:gd name="T29" fmla="*/ 60 h 192"/>
                <a:gd name="T30" fmla="*/ 300 w 391"/>
                <a:gd name="T31" fmla="*/ 80 h 192"/>
                <a:gd name="T32" fmla="*/ 308 w 391"/>
                <a:gd name="T33" fmla="*/ 87 h 192"/>
                <a:gd name="T34" fmla="*/ 319 w 391"/>
                <a:gd name="T35" fmla="*/ 113 h 192"/>
                <a:gd name="T36" fmla="*/ 336 w 391"/>
                <a:gd name="T37" fmla="*/ 140 h 192"/>
                <a:gd name="T38" fmla="*/ 359 w 391"/>
                <a:gd name="T39" fmla="*/ 166 h 192"/>
                <a:gd name="T40" fmla="*/ 391 w 391"/>
                <a:gd name="T41" fmla="*/ 189 h 192"/>
                <a:gd name="T42" fmla="*/ 361 w 391"/>
                <a:gd name="T43" fmla="*/ 182 h 192"/>
                <a:gd name="T44" fmla="*/ 332 w 391"/>
                <a:gd name="T45" fmla="*/ 165 h 192"/>
                <a:gd name="T46" fmla="*/ 306 w 391"/>
                <a:gd name="T47" fmla="*/ 154 h 192"/>
                <a:gd name="T48" fmla="*/ 291 w 391"/>
                <a:gd name="T49" fmla="*/ 149 h 192"/>
                <a:gd name="T50" fmla="*/ 314 w 391"/>
                <a:gd name="T51" fmla="*/ 142 h 192"/>
                <a:gd name="T52" fmla="*/ 299 w 391"/>
                <a:gd name="T53" fmla="*/ 127 h 192"/>
                <a:gd name="T54" fmla="*/ 291 w 391"/>
                <a:gd name="T55" fmla="*/ 122 h 192"/>
                <a:gd name="T56" fmla="*/ 297 w 391"/>
                <a:gd name="T57" fmla="*/ 103 h 192"/>
                <a:gd name="T58" fmla="*/ 278 w 391"/>
                <a:gd name="T59" fmla="*/ 85 h 192"/>
                <a:gd name="T60" fmla="*/ 259 w 391"/>
                <a:gd name="T61" fmla="*/ 63 h 192"/>
                <a:gd name="T62" fmla="*/ 244 w 391"/>
                <a:gd name="T63" fmla="*/ 45 h 192"/>
                <a:gd name="T64" fmla="*/ 235 w 391"/>
                <a:gd name="T65" fmla="*/ 29 h 192"/>
                <a:gd name="T66" fmla="*/ 225 w 391"/>
                <a:gd name="T67" fmla="*/ 19 h 192"/>
                <a:gd name="T68" fmla="*/ 208 w 391"/>
                <a:gd name="T69" fmla="*/ 24 h 192"/>
                <a:gd name="T70" fmla="*/ 177 w 391"/>
                <a:gd name="T71" fmla="*/ 37 h 192"/>
                <a:gd name="T72" fmla="*/ 148 w 391"/>
                <a:gd name="T73" fmla="*/ 47 h 192"/>
                <a:gd name="T74" fmla="*/ 128 w 391"/>
                <a:gd name="T75" fmla="*/ 53 h 192"/>
                <a:gd name="T76" fmla="*/ 109 w 391"/>
                <a:gd name="T77" fmla="*/ 63 h 192"/>
                <a:gd name="T78" fmla="*/ 68 w 391"/>
                <a:gd name="T79" fmla="*/ 81 h 192"/>
                <a:gd name="T80" fmla="*/ 29 w 391"/>
                <a:gd name="T81" fmla="*/ 96 h 192"/>
                <a:gd name="T82" fmla="*/ 3 w 391"/>
                <a:gd name="T83" fmla="*/ 10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" h="192">
                  <a:moveTo>
                    <a:pt x="0" y="108"/>
                  </a:moveTo>
                  <a:lnTo>
                    <a:pt x="14" y="102"/>
                  </a:lnTo>
                  <a:lnTo>
                    <a:pt x="30" y="93"/>
                  </a:lnTo>
                  <a:lnTo>
                    <a:pt x="46" y="84"/>
                  </a:lnTo>
                  <a:lnTo>
                    <a:pt x="63" y="76"/>
                  </a:lnTo>
                  <a:lnTo>
                    <a:pt x="76" y="68"/>
                  </a:lnTo>
                  <a:lnTo>
                    <a:pt x="87" y="62"/>
                  </a:lnTo>
                  <a:lnTo>
                    <a:pt x="95" y="56"/>
                  </a:lnTo>
                  <a:lnTo>
                    <a:pt x="98" y="55"/>
                  </a:lnTo>
                  <a:lnTo>
                    <a:pt x="108" y="51"/>
                  </a:lnTo>
                  <a:lnTo>
                    <a:pt x="117" y="49"/>
                  </a:lnTo>
                  <a:lnTo>
                    <a:pt x="125" y="45"/>
                  </a:lnTo>
                  <a:lnTo>
                    <a:pt x="131" y="42"/>
                  </a:lnTo>
                  <a:lnTo>
                    <a:pt x="136" y="41"/>
                  </a:lnTo>
                  <a:lnTo>
                    <a:pt x="140" y="38"/>
                  </a:lnTo>
                  <a:lnTo>
                    <a:pt x="141" y="37"/>
                  </a:lnTo>
                  <a:lnTo>
                    <a:pt x="143" y="37"/>
                  </a:lnTo>
                  <a:lnTo>
                    <a:pt x="161" y="31"/>
                  </a:lnTo>
                  <a:lnTo>
                    <a:pt x="179" y="24"/>
                  </a:lnTo>
                  <a:lnTo>
                    <a:pt x="193" y="18"/>
                  </a:lnTo>
                  <a:lnTo>
                    <a:pt x="206" y="11"/>
                  </a:lnTo>
                  <a:lnTo>
                    <a:pt x="216" y="6"/>
                  </a:lnTo>
                  <a:lnTo>
                    <a:pt x="224" y="4"/>
                  </a:lnTo>
                  <a:lnTo>
                    <a:pt x="229" y="1"/>
                  </a:lnTo>
                  <a:lnTo>
                    <a:pt x="230" y="0"/>
                  </a:lnTo>
                  <a:lnTo>
                    <a:pt x="251" y="7"/>
                  </a:lnTo>
                  <a:lnTo>
                    <a:pt x="256" y="20"/>
                  </a:lnTo>
                  <a:lnTo>
                    <a:pt x="264" y="35"/>
                  </a:lnTo>
                  <a:lnTo>
                    <a:pt x="273" y="47"/>
                  </a:lnTo>
                  <a:lnTo>
                    <a:pt x="283" y="60"/>
                  </a:lnTo>
                  <a:lnTo>
                    <a:pt x="292" y="72"/>
                  </a:lnTo>
                  <a:lnTo>
                    <a:pt x="300" y="80"/>
                  </a:lnTo>
                  <a:lnTo>
                    <a:pt x="305" y="85"/>
                  </a:lnTo>
                  <a:lnTo>
                    <a:pt x="308" y="87"/>
                  </a:lnTo>
                  <a:lnTo>
                    <a:pt x="313" y="100"/>
                  </a:lnTo>
                  <a:lnTo>
                    <a:pt x="319" y="113"/>
                  </a:lnTo>
                  <a:lnTo>
                    <a:pt x="327" y="127"/>
                  </a:lnTo>
                  <a:lnTo>
                    <a:pt x="336" y="140"/>
                  </a:lnTo>
                  <a:lnTo>
                    <a:pt x="346" y="153"/>
                  </a:lnTo>
                  <a:lnTo>
                    <a:pt x="359" y="166"/>
                  </a:lnTo>
                  <a:lnTo>
                    <a:pt x="373" y="178"/>
                  </a:lnTo>
                  <a:lnTo>
                    <a:pt x="391" y="189"/>
                  </a:lnTo>
                  <a:lnTo>
                    <a:pt x="375" y="192"/>
                  </a:lnTo>
                  <a:lnTo>
                    <a:pt x="361" y="182"/>
                  </a:lnTo>
                  <a:lnTo>
                    <a:pt x="346" y="173"/>
                  </a:lnTo>
                  <a:lnTo>
                    <a:pt x="332" y="165"/>
                  </a:lnTo>
                  <a:lnTo>
                    <a:pt x="318" y="158"/>
                  </a:lnTo>
                  <a:lnTo>
                    <a:pt x="306" y="154"/>
                  </a:lnTo>
                  <a:lnTo>
                    <a:pt x="297" y="152"/>
                  </a:lnTo>
                  <a:lnTo>
                    <a:pt x="291" y="149"/>
                  </a:lnTo>
                  <a:lnTo>
                    <a:pt x="288" y="149"/>
                  </a:lnTo>
                  <a:lnTo>
                    <a:pt x="314" y="142"/>
                  </a:lnTo>
                  <a:lnTo>
                    <a:pt x="306" y="134"/>
                  </a:lnTo>
                  <a:lnTo>
                    <a:pt x="299" y="127"/>
                  </a:lnTo>
                  <a:lnTo>
                    <a:pt x="293" y="124"/>
                  </a:lnTo>
                  <a:lnTo>
                    <a:pt x="291" y="122"/>
                  </a:lnTo>
                  <a:lnTo>
                    <a:pt x="305" y="108"/>
                  </a:lnTo>
                  <a:lnTo>
                    <a:pt x="297" y="103"/>
                  </a:lnTo>
                  <a:lnTo>
                    <a:pt x="287" y="94"/>
                  </a:lnTo>
                  <a:lnTo>
                    <a:pt x="278" y="85"/>
                  </a:lnTo>
                  <a:lnTo>
                    <a:pt x="268" y="73"/>
                  </a:lnTo>
                  <a:lnTo>
                    <a:pt x="259" y="63"/>
                  </a:lnTo>
                  <a:lnTo>
                    <a:pt x="250" y="53"/>
                  </a:lnTo>
                  <a:lnTo>
                    <a:pt x="244" y="45"/>
                  </a:lnTo>
                  <a:lnTo>
                    <a:pt x="241" y="38"/>
                  </a:lnTo>
                  <a:lnTo>
                    <a:pt x="235" y="29"/>
                  </a:lnTo>
                  <a:lnTo>
                    <a:pt x="230" y="23"/>
                  </a:lnTo>
                  <a:lnTo>
                    <a:pt x="225" y="19"/>
                  </a:lnTo>
                  <a:lnTo>
                    <a:pt x="223" y="18"/>
                  </a:lnTo>
                  <a:lnTo>
                    <a:pt x="208" y="24"/>
                  </a:lnTo>
                  <a:lnTo>
                    <a:pt x="193" y="31"/>
                  </a:lnTo>
                  <a:lnTo>
                    <a:pt x="177" y="37"/>
                  </a:lnTo>
                  <a:lnTo>
                    <a:pt x="162" y="42"/>
                  </a:lnTo>
                  <a:lnTo>
                    <a:pt x="148" y="47"/>
                  </a:lnTo>
                  <a:lnTo>
                    <a:pt x="136" y="51"/>
                  </a:lnTo>
                  <a:lnTo>
                    <a:pt x="128" y="53"/>
                  </a:lnTo>
                  <a:lnTo>
                    <a:pt x="126" y="54"/>
                  </a:lnTo>
                  <a:lnTo>
                    <a:pt x="109" y="63"/>
                  </a:lnTo>
                  <a:lnTo>
                    <a:pt x="88" y="72"/>
                  </a:lnTo>
                  <a:lnTo>
                    <a:pt x="68" y="81"/>
                  </a:lnTo>
                  <a:lnTo>
                    <a:pt x="47" y="90"/>
                  </a:lnTo>
                  <a:lnTo>
                    <a:pt x="29" y="96"/>
                  </a:lnTo>
                  <a:lnTo>
                    <a:pt x="14" y="103"/>
                  </a:lnTo>
                  <a:lnTo>
                    <a:pt x="3" y="10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59" name="Freeform 111"/>
            <p:cNvSpPr>
              <a:spLocks/>
            </p:cNvSpPr>
            <p:nvPr/>
          </p:nvSpPr>
          <p:spPr bwMode="auto">
            <a:xfrm>
              <a:off x="4999" y="550"/>
              <a:ext cx="56" cy="18"/>
            </a:xfrm>
            <a:custGeom>
              <a:avLst/>
              <a:gdLst>
                <a:gd name="T0" fmla="*/ 167 w 167"/>
                <a:gd name="T1" fmla="*/ 0 h 54"/>
                <a:gd name="T2" fmla="*/ 154 w 167"/>
                <a:gd name="T3" fmla="*/ 4 h 54"/>
                <a:gd name="T4" fmla="*/ 138 w 167"/>
                <a:gd name="T5" fmla="*/ 10 h 54"/>
                <a:gd name="T6" fmla="*/ 122 w 167"/>
                <a:gd name="T7" fmla="*/ 18 h 54"/>
                <a:gd name="T8" fmla="*/ 102 w 167"/>
                <a:gd name="T9" fmla="*/ 26 h 54"/>
                <a:gd name="T10" fmla="*/ 80 w 167"/>
                <a:gd name="T11" fmla="*/ 35 h 54"/>
                <a:gd name="T12" fmla="*/ 56 w 167"/>
                <a:gd name="T13" fmla="*/ 42 h 54"/>
                <a:gd name="T14" fmla="*/ 30 w 167"/>
                <a:gd name="T15" fmla="*/ 49 h 54"/>
                <a:gd name="T16" fmla="*/ 0 w 167"/>
                <a:gd name="T17" fmla="*/ 54 h 54"/>
                <a:gd name="T18" fmla="*/ 31 w 167"/>
                <a:gd name="T19" fmla="*/ 51 h 54"/>
                <a:gd name="T20" fmla="*/ 57 w 167"/>
                <a:gd name="T21" fmla="*/ 46 h 54"/>
                <a:gd name="T22" fmla="*/ 82 w 167"/>
                <a:gd name="T23" fmla="*/ 40 h 54"/>
                <a:gd name="T24" fmla="*/ 101 w 167"/>
                <a:gd name="T25" fmla="*/ 33 h 54"/>
                <a:gd name="T26" fmla="*/ 116 w 167"/>
                <a:gd name="T27" fmla="*/ 28 h 54"/>
                <a:gd name="T28" fmla="*/ 128 w 167"/>
                <a:gd name="T29" fmla="*/ 23 h 54"/>
                <a:gd name="T30" fmla="*/ 134 w 167"/>
                <a:gd name="T31" fmla="*/ 19 h 54"/>
                <a:gd name="T32" fmla="*/ 137 w 167"/>
                <a:gd name="T33" fmla="*/ 18 h 54"/>
                <a:gd name="T34" fmla="*/ 167 w 167"/>
                <a:gd name="T3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54">
                  <a:moveTo>
                    <a:pt x="167" y="0"/>
                  </a:moveTo>
                  <a:lnTo>
                    <a:pt x="154" y="4"/>
                  </a:lnTo>
                  <a:lnTo>
                    <a:pt x="138" y="10"/>
                  </a:lnTo>
                  <a:lnTo>
                    <a:pt x="122" y="18"/>
                  </a:lnTo>
                  <a:lnTo>
                    <a:pt x="102" y="26"/>
                  </a:lnTo>
                  <a:lnTo>
                    <a:pt x="80" y="35"/>
                  </a:lnTo>
                  <a:lnTo>
                    <a:pt x="56" y="42"/>
                  </a:lnTo>
                  <a:lnTo>
                    <a:pt x="30" y="49"/>
                  </a:lnTo>
                  <a:lnTo>
                    <a:pt x="0" y="54"/>
                  </a:lnTo>
                  <a:lnTo>
                    <a:pt x="31" y="51"/>
                  </a:lnTo>
                  <a:lnTo>
                    <a:pt x="57" y="46"/>
                  </a:lnTo>
                  <a:lnTo>
                    <a:pt x="82" y="40"/>
                  </a:lnTo>
                  <a:lnTo>
                    <a:pt x="101" y="33"/>
                  </a:lnTo>
                  <a:lnTo>
                    <a:pt x="116" y="28"/>
                  </a:lnTo>
                  <a:lnTo>
                    <a:pt x="128" y="23"/>
                  </a:lnTo>
                  <a:lnTo>
                    <a:pt x="134" y="19"/>
                  </a:lnTo>
                  <a:lnTo>
                    <a:pt x="137" y="1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60" name="Freeform 112"/>
            <p:cNvSpPr>
              <a:spLocks/>
            </p:cNvSpPr>
            <p:nvPr/>
          </p:nvSpPr>
          <p:spPr bwMode="auto">
            <a:xfrm>
              <a:off x="5158" y="616"/>
              <a:ext cx="77" cy="30"/>
            </a:xfrm>
            <a:custGeom>
              <a:avLst/>
              <a:gdLst>
                <a:gd name="T0" fmla="*/ 0 w 232"/>
                <a:gd name="T1" fmla="*/ 0 h 89"/>
                <a:gd name="T2" fmla="*/ 11 w 232"/>
                <a:gd name="T3" fmla="*/ 0 h 89"/>
                <a:gd name="T4" fmla="*/ 20 w 232"/>
                <a:gd name="T5" fmla="*/ 2 h 89"/>
                <a:gd name="T6" fmla="*/ 28 w 232"/>
                <a:gd name="T7" fmla="*/ 2 h 89"/>
                <a:gd name="T8" fmla="*/ 33 w 232"/>
                <a:gd name="T9" fmla="*/ 2 h 89"/>
                <a:gd name="T10" fmla="*/ 37 w 232"/>
                <a:gd name="T11" fmla="*/ 2 h 89"/>
                <a:gd name="T12" fmla="*/ 40 w 232"/>
                <a:gd name="T13" fmla="*/ 2 h 89"/>
                <a:gd name="T14" fmla="*/ 41 w 232"/>
                <a:gd name="T15" fmla="*/ 2 h 89"/>
                <a:gd name="T16" fmla="*/ 41 w 232"/>
                <a:gd name="T17" fmla="*/ 2 h 89"/>
                <a:gd name="T18" fmla="*/ 67 w 232"/>
                <a:gd name="T19" fmla="*/ 20 h 89"/>
                <a:gd name="T20" fmla="*/ 94 w 232"/>
                <a:gd name="T21" fmla="*/ 34 h 89"/>
                <a:gd name="T22" fmla="*/ 121 w 232"/>
                <a:gd name="T23" fmla="*/ 44 h 89"/>
                <a:gd name="T24" fmla="*/ 148 w 232"/>
                <a:gd name="T25" fmla="*/ 52 h 89"/>
                <a:gd name="T26" fmla="*/ 171 w 232"/>
                <a:gd name="T27" fmla="*/ 57 h 89"/>
                <a:gd name="T28" fmla="*/ 189 w 232"/>
                <a:gd name="T29" fmla="*/ 60 h 89"/>
                <a:gd name="T30" fmla="*/ 202 w 232"/>
                <a:gd name="T31" fmla="*/ 61 h 89"/>
                <a:gd name="T32" fmla="*/ 206 w 232"/>
                <a:gd name="T33" fmla="*/ 61 h 89"/>
                <a:gd name="T34" fmla="*/ 232 w 232"/>
                <a:gd name="T35" fmla="*/ 80 h 89"/>
                <a:gd name="T36" fmla="*/ 225 w 232"/>
                <a:gd name="T37" fmla="*/ 89 h 89"/>
                <a:gd name="T38" fmla="*/ 180 w 232"/>
                <a:gd name="T39" fmla="*/ 62 h 89"/>
                <a:gd name="T40" fmla="*/ 185 w 232"/>
                <a:gd name="T41" fmla="*/ 79 h 89"/>
                <a:gd name="T42" fmla="*/ 157 w 232"/>
                <a:gd name="T43" fmla="*/ 70 h 89"/>
                <a:gd name="T44" fmla="*/ 127 w 232"/>
                <a:gd name="T45" fmla="*/ 58 h 89"/>
                <a:gd name="T46" fmla="*/ 96 w 232"/>
                <a:gd name="T47" fmla="*/ 45 h 89"/>
                <a:gd name="T48" fmla="*/ 67 w 232"/>
                <a:gd name="T49" fmla="*/ 33 h 89"/>
                <a:gd name="T50" fmla="*/ 40 w 232"/>
                <a:gd name="T51" fmla="*/ 20 h 89"/>
                <a:gd name="T52" fmla="*/ 19 w 232"/>
                <a:gd name="T53" fmla="*/ 9 h 89"/>
                <a:gd name="T54" fmla="*/ 5 w 232"/>
                <a:gd name="T55" fmla="*/ 3 h 89"/>
                <a:gd name="T56" fmla="*/ 0 w 232"/>
                <a:gd name="T5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89">
                  <a:moveTo>
                    <a:pt x="0" y="0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67" y="20"/>
                  </a:lnTo>
                  <a:lnTo>
                    <a:pt x="94" y="34"/>
                  </a:lnTo>
                  <a:lnTo>
                    <a:pt x="121" y="44"/>
                  </a:lnTo>
                  <a:lnTo>
                    <a:pt x="148" y="52"/>
                  </a:lnTo>
                  <a:lnTo>
                    <a:pt x="171" y="57"/>
                  </a:lnTo>
                  <a:lnTo>
                    <a:pt x="189" y="60"/>
                  </a:lnTo>
                  <a:lnTo>
                    <a:pt x="202" y="61"/>
                  </a:lnTo>
                  <a:lnTo>
                    <a:pt x="206" y="61"/>
                  </a:lnTo>
                  <a:lnTo>
                    <a:pt x="232" y="80"/>
                  </a:lnTo>
                  <a:lnTo>
                    <a:pt x="225" y="89"/>
                  </a:lnTo>
                  <a:lnTo>
                    <a:pt x="180" y="62"/>
                  </a:lnTo>
                  <a:lnTo>
                    <a:pt x="185" y="79"/>
                  </a:lnTo>
                  <a:lnTo>
                    <a:pt x="157" y="70"/>
                  </a:lnTo>
                  <a:lnTo>
                    <a:pt x="127" y="58"/>
                  </a:lnTo>
                  <a:lnTo>
                    <a:pt x="96" y="45"/>
                  </a:lnTo>
                  <a:lnTo>
                    <a:pt x="67" y="33"/>
                  </a:lnTo>
                  <a:lnTo>
                    <a:pt x="40" y="20"/>
                  </a:lnTo>
                  <a:lnTo>
                    <a:pt x="19" y="9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61" name="Freeform 113"/>
            <p:cNvSpPr>
              <a:spLocks/>
            </p:cNvSpPr>
            <p:nvPr/>
          </p:nvSpPr>
          <p:spPr bwMode="auto">
            <a:xfrm>
              <a:off x="5250" y="629"/>
              <a:ext cx="15" cy="17"/>
            </a:xfrm>
            <a:custGeom>
              <a:avLst/>
              <a:gdLst>
                <a:gd name="T0" fmla="*/ 1 w 46"/>
                <a:gd name="T1" fmla="*/ 0 h 49"/>
                <a:gd name="T2" fmla="*/ 0 w 46"/>
                <a:gd name="T3" fmla="*/ 34 h 49"/>
                <a:gd name="T4" fmla="*/ 11 w 46"/>
                <a:gd name="T5" fmla="*/ 36 h 49"/>
                <a:gd name="T6" fmla="*/ 20 w 46"/>
                <a:gd name="T7" fmla="*/ 42 h 49"/>
                <a:gd name="T8" fmla="*/ 25 w 46"/>
                <a:gd name="T9" fmla="*/ 47 h 49"/>
                <a:gd name="T10" fmla="*/ 28 w 46"/>
                <a:gd name="T11" fmla="*/ 49 h 49"/>
                <a:gd name="T12" fmla="*/ 46 w 46"/>
                <a:gd name="T13" fmla="*/ 39 h 49"/>
                <a:gd name="T14" fmla="*/ 36 w 46"/>
                <a:gd name="T15" fmla="*/ 34 h 49"/>
                <a:gd name="T16" fmla="*/ 27 w 46"/>
                <a:gd name="T17" fmla="*/ 29 h 49"/>
                <a:gd name="T18" fmla="*/ 19 w 46"/>
                <a:gd name="T19" fmla="*/ 22 h 49"/>
                <a:gd name="T20" fmla="*/ 13 w 46"/>
                <a:gd name="T21" fmla="*/ 16 h 49"/>
                <a:gd name="T22" fmla="*/ 7 w 46"/>
                <a:gd name="T23" fmla="*/ 9 h 49"/>
                <a:gd name="T24" fmla="*/ 4 w 46"/>
                <a:gd name="T25" fmla="*/ 4 h 49"/>
                <a:gd name="T26" fmla="*/ 2 w 46"/>
                <a:gd name="T27" fmla="*/ 2 h 49"/>
                <a:gd name="T28" fmla="*/ 1 w 46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9">
                  <a:moveTo>
                    <a:pt x="1" y="0"/>
                  </a:moveTo>
                  <a:lnTo>
                    <a:pt x="0" y="34"/>
                  </a:lnTo>
                  <a:lnTo>
                    <a:pt x="11" y="36"/>
                  </a:lnTo>
                  <a:lnTo>
                    <a:pt x="20" y="42"/>
                  </a:lnTo>
                  <a:lnTo>
                    <a:pt x="25" y="47"/>
                  </a:lnTo>
                  <a:lnTo>
                    <a:pt x="28" y="49"/>
                  </a:lnTo>
                  <a:lnTo>
                    <a:pt x="46" y="39"/>
                  </a:lnTo>
                  <a:lnTo>
                    <a:pt x="36" y="34"/>
                  </a:lnTo>
                  <a:lnTo>
                    <a:pt x="27" y="29"/>
                  </a:lnTo>
                  <a:lnTo>
                    <a:pt x="19" y="22"/>
                  </a:lnTo>
                  <a:lnTo>
                    <a:pt x="13" y="16"/>
                  </a:lnTo>
                  <a:lnTo>
                    <a:pt x="7" y="9"/>
                  </a:lnTo>
                  <a:lnTo>
                    <a:pt x="4" y="4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62" name="Freeform 114"/>
            <p:cNvSpPr>
              <a:spLocks/>
            </p:cNvSpPr>
            <p:nvPr/>
          </p:nvSpPr>
          <p:spPr bwMode="auto">
            <a:xfrm>
              <a:off x="4754" y="575"/>
              <a:ext cx="57" cy="71"/>
            </a:xfrm>
            <a:custGeom>
              <a:avLst/>
              <a:gdLst>
                <a:gd name="T0" fmla="*/ 0 w 171"/>
                <a:gd name="T1" fmla="*/ 0 h 211"/>
                <a:gd name="T2" fmla="*/ 9 w 171"/>
                <a:gd name="T3" fmla="*/ 10 h 211"/>
                <a:gd name="T4" fmla="*/ 18 w 171"/>
                <a:gd name="T5" fmla="*/ 19 h 211"/>
                <a:gd name="T6" fmla="*/ 26 w 171"/>
                <a:gd name="T7" fmla="*/ 24 h 211"/>
                <a:gd name="T8" fmla="*/ 33 w 171"/>
                <a:gd name="T9" fmla="*/ 28 h 211"/>
                <a:gd name="T10" fmla="*/ 39 w 171"/>
                <a:gd name="T11" fmla="*/ 31 h 211"/>
                <a:gd name="T12" fmla="*/ 42 w 171"/>
                <a:gd name="T13" fmla="*/ 32 h 211"/>
                <a:gd name="T14" fmla="*/ 45 w 171"/>
                <a:gd name="T15" fmla="*/ 33 h 211"/>
                <a:gd name="T16" fmla="*/ 46 w 171"/>
                <a:gd name="T17" fmla="*/ 33 h 211"/>
                <a:gd name="T18" fmla="*/ 58 w 171"/>
                <a:gd name="T19" fmla="*/ 49 h 211"/>
                <a:gd name="T20" fmla="*/ 70 w 171"/>
                <a:gd name="T21" fmla="*/ 62 h 211"/>
                <a:gd name="T22" fmla="*/ 80 w 171"/>
                <a:gd name="T23" fmla="*/ 71 h 211"/>
                <a:gd name="T24" fmla="*/ 90 w 171"/>
                <a:gd name="T25" fmla="*/ 77 h 211"/>
                <a:gd name="T26" fmla="*/ 99 w 171"/>
                <a:gd name="T27" fmla="*/ 82 h 211"/>
                <a:gd name="T28" fmla="*/ 106 w 171"/>
                <a:gd name="T29" fmla="*/ 85 h 211"/>
                <a:gd name="T30" fmla="*/ 111 w 171"/>
                <a:gd name="T31" fmla="*/ 87 h 211"/>
                <a:gd name="T32" fmla="*/ 112 w 171"/>
                <a:gd name="T33" fmla="*/ 87 h 211"/>
                <a:gd name="T34" fmla="*/ 125 w 171"/>
                <a:gd name="T35" fmla="*/ 104 h 211"/>
                <a:gd name="T36" fmla="*/ 137 w 171"/>
                <a:gd name="T37" fmla="*/ 124 h 211"/>
                <a:gd name="T38" fmla="*/ 146 w 171"/>
                <a:gd name="T39" fmla="*/ 144 h 211"/>
                <a:gd name="T40" fmla="*/ 155 w 171"/>
                <a:gd name="T41" fmla="*/ 165 h 211"/>
                <a:gd name="T42" fmla="*/ 162 w 171"/>
                <a:gd name="T43" fmla="*/ 183 h 211"/>
                <a:gd name="T44" fmla="*/ 168 w 171"/>
                <a:gd name="T45" fmla="*/ 197 h 211"/>
                <a:gd name="T46" fmla="*/ 170 w 171"/>
                <a:gd name="T47" fmla="*/ 207 h 211"/>
                <a:gd name="T48" fmla="*/ 171 w 171"/>
                <a:gd name="T49" fmla="*/ 211 h 211"/>
                <a:gd name="T50" fmla="*/ 117 w 171"/>
                <a:gd name="T51" fmla="*/ 121 h 211"/>
                <a:gd name="T52" fmla="*/ 116 w 171"/>
                <a:gd name="T53" fmla="*/ 143 h 211"/>
                <a:gd name="T54" fmla="*/ 99 w 171"/>
                <a:gd name="T55" fmla="*/ 130 h 211"/>
                <a:gd name="T56" fmla="*/ 88 w 171"/>
                <a:gd name="T57" fmla="*/ 118 h 211"/>
                <a:gd name="T58" fmla="*/ 77 w 171"/>
                <a:gd name="T59" fmla="*/ 107 h 211"/>
                <a:gd name="T60" fmla="*/ 70 w 171"/>
                <a:gd name="T61" fmla="*/ 97 h 211"/>
                <a:gd name="T62" fmla="*/ 64 w 171"/>
                <a:gd name="T63" fmla="*/ 89 h 211"/>
                <a:gd name="T64" fmla="*/ 62 w 171"/>
                <a:gd name="T65" fmla="*/ 82 h 211"/>
                <a:gd name="T66" fmla="*/ 59 w 171"/>
                <a:gd name="T67" fmla="*/ 78 h 211"/>
                <a:gd name="T68" fmla="*/ 59 w 171"/>
                <a:gd name="T69" fmla="*/ 77 h 211"/>
                <a:gd name="T70" fmla="*/ 35 w 171"/>
                <a:gd name="T71" fmla="*/ 67 h 211"/>
                <a:gd name="T72" fmla="*/ 33 w 171"/>
                <a:gd name="T73" fmla="*/ 84 h 211"/>
                <a:gd name="T74" fmla="*/ 0 w 171"/>
                <a:gd name="T7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211">
                  <a:moveTo>
                    <a:pt x="0" y="0"/>
                  </a:moveTo>
                  <a:lnTo>
                    <a:pt x="9" y="10"/>
                  </a:lnTo>
                  <a:lnTo>
                    <a:pt x="18" y="19"/>
                  </a:lnTo>
                  <a:lnTo>
                    <a:pt x="26" y="24"/>
                  </a:lnTo>
                  <a:lnTo>
                    <a:pt x="33" y="28"/>
                  </a:lnTo>
                  <a:lnTo>
                    <a:pt x="39" y="31"/>
                  </a:lnTo>
                  <a:lnTo>
                    <a:pt x="42" y="32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58" y="49"/>
                  </a:lnTo>
                  <a:lnTo>
                    <a:pt x="70" y="62"/>
                  </a:lnTo>
                  <a:lnTo>
                    <a:pt x="80" y="71"/>
                  </a:lnTo>
                  <a:lnTo>
                    <a:pt x="90" y="77"/>
                  </a:lnTo>
                  <a:lnTo>
                    <a:pt x="99" y="82"/>
                  </a:lnTo>
                  <a:lnTo>
                    <a:pt x="106" y="85"/>
                  </a:lnTo>
                  <a:lnTo>
                    <a:pt x="111" y="87"/>
                  </a:lnTo>
                  <a:lnTo>
                    <a:pt x="112" y="87"/>
                  </a:lnTo>
                  <a:lnTo>
                    <a:pt x="125" y="104"/>
                  </a:lnTo>
                  <a:lnTo>
                    <a:pt x="137" y="124"/>
                  </a:lnTo>
                  <a:lnTo>
                    <a:pt x="146" y="144"/>
                  </a:lnTo>
                  <a:lnTo>
                    <a:pt x="155" y="165"/>
                  </a:lnTo>
                  <a:lnTo>
                    <a:pt x="162" y="183"/>
                  </a:lnTo>
                  <a:lnTo>
                    <a:pt x="168" y="197"/>
                  </a:lnTo>
                  <a:lnTo>
                    <a:pt x="170" y="207"/>
                  </a:lnTo>
                  <a:lnTo>
                    <a:pt x="171" y="211"/>
                  </a:lnTo>
                  <a:lnTo>
                    <a:pt x="117" y="121"/>
                  </a:lnTo>
                  <a:lnTo>
                    <a:pt x="116" y="143"/>
                  </a:lnTo>
                  <a:lnTo>
                    <a:pt x="99" y="130"/>
                  </a:lnTo>
                  <a:lnTo>
                    <a:pt x="88" y="118"/>
                  </a:lnTo>
                  <a:lnTo>
                    <a:pt x="77" y="107"/>
                  </a:lnTo>
                  <a:lnTo>
                    <a:pt x="70" y="97"/>
                  </a:lnTo>
                  <a:lnTo>
                    <a:pt x="64" y="89"/>
                  </a:lnTo>
                  <a:lnTo>
                    <a:pt x="62" y="82"/>
                  </a:lnTo>
                  <a:lnTo>
                    <a:pt x="59" y="78"/>
                  </a:lnTo>
                  <a:lnTo>
                    <a:pt x="59" y="77"/>
                  </a:lnTo>
                  <a:lnTo>
                    <a:pt x="35" y="67"/>
                  </a:lnTo>
                  <a:lnTo>
                    <a:pt x="33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3363" name="Text Box 115"/>
          <p:cNvSpPr txBox="1">
            <a:spLocks noChangeArrowheads="1"/>
          </p:cNvSpPr>
          <p:nvPr/>
        </p:nvSpPr>
        <p:spPr bwMode="auto">
          <a:xfrm rot="-2478633">
            <a:off x="6361113" y="762000"/>
            <a:ext cx="178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>
                <a:solidFill>
                  <a:schemeClr val="hlink"/>
                </a:solidFill>
                <a:latin typeface="Arial" pitchFamily="34" charset="0"/>
              </a:rPr>
              <a:t>You underflow</a:t>
            </a:r>
          </a:p>
          <a:p>
            <a:pPr eaLnBrk="0" hangingPunct="0"/>
            <a:r>
              <a:rPr lang="en-US" altLang="en-US" sz="1400" b="1">
                <a:solidFill>
                  <a:schemeClr val="hlink"/>
                </a:solidFill>
                <a:latin typeface="Arial" pitchFamily="34" charset="0"/>
              </a:rPr>
              <a:t>Merge with sibling!</a:t>
            </a:r>
          </a:p>
        </p:txBody>
      </p:sp>
      <p:sp>
        <p:nvSpPr>
          <p:cNvPr id="53364" name="Line 116"/>
          <p:cNvSpPr>
            <a:spLocks noChangeShapeType="1"/>
          </p:cNvSpPr>
          <p:nvPr/>
        </p:nvSpPr>
        <p:spPr bwMode="auto">
          <a:xfrm>
            <a:off x="4976813" y="4106863"/>
            <a:ext cx="165100" cy="34448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_tradnl"/>
          </a:p>
        </p:txBody>
      </p:sp>
      <p:sp>
        <p:nvSpPr>
          <p:cNvPr id="53365" name="Text Box 117"/>
          <p:cNvSpPr txBox="1">
            <a:spLocks noChangeArrowheads="1"/>
          </p:cNvSpPr>
          <p:nvPr/>
        </p:nvSpPr>
        <p:spPr bwMode="auto">
          <a:xfrm>
            <a:off x="1265238" y="43942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800">
                <a:latin typeface="Arial" pitchFamily="34" charset="0"/>
              </a:rPr>
              <a:t>New root</a:t>
            </a:r>
          </a:p>
        </p:txBody>
      </p:sp>
      <p:sp>
        <p:nvSpPr>
          <p:cNvPr id="53366" name="Line 118"/>
          <p:cNvSpPr>
            <a:spLocks noChangeShapeType="1"/>
          </p:cNvSpPr>
          <p:nvPr/>
        </p:nvSpPr>
        <p:spPr bwMode="auto">
          <a:xfrm>
            <a:off x="2487613" y="4662488"/>
            <a:ext cx="585787" cy="587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73886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B-Tree Index Files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60429"/>
            <a:ext cx="8118475" cy="454501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Advantages of B-Tree indices: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May use less tree nodes than a corresponding B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-Tree.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Sometimes possible to find search-key value before reaching leaf node.</a:t>
            </a:r>
          </a:p>
          <a:p>
            <a:r>
              <a:rPr lang="en-US" altLang="en-US" dirty="0" smtClean="0"/>
              <a:t>Advantages of B+ tree</a:t>
            </a:r>
          </a:p>
          <a:p>
            <a:pPr lvl="1"/>
            <a:r>
              <a:rPr lang="en-US" dirty="0"/>
              <a:t>Because B+ trees don't have data associated with interior nodes, more keys can fit on a page of memory. 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The leaf nodes of B+ trees are linked, so doing a full scan of all objects in a tree requires just one linear pass through all the leaf nodes. A B tree, on the other hand, would require a traversal of every level in the tree.</a:t>
            </a:r>
            <a:endParaRPr lang="en-US" altLang="en-US" dirty="0" smtClean="0"/>
          </a:p>
          <a:p>
            <a:r>
              <a:rPr lang="en-US" altLang="en-US" dirty="0" smtClean="0"/>
              <a:t>Disadvantages </a:t>
            </a:r>
            <a:r>
              <a:rPr lang="en-US" altLang="en-US" dirty="0" smtClean="0"/>
              <a:t>of B-Tree indices: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Only small fraction of all search-key values are found early </a:t>
            </a:r>
          </a:p>
        </p:txBody>
      </p:sp>
    </p:spTree>
    <p:extLst>
      <p:ext uri="{BB962C8B-B14F-4D97-AF65-F5344CB8AC3E}">
        <p14:creationId xmlns:p14="http://schemas.microsoft.com/office/powerpoint/2010/main" val="28602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" name="Rectangle 112"/>
          <p:cNvSpPr>
            <a:spLocks noChangeArrowheads="1"/>
          </p:cNvSpPr>
          <p:nvPr/>
        </p:nvSpPr>
        <p:spPr bwMode="auto">
          <a:xfrm>
            <a:off x="352959" y="1416622"/>
            <a:ext cx="207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Primary index</a:t>
            </a:r>
          </a:p>
        </p:txBody>
      </p:sp>
      <p:sp>
        <p:nvSpPr>
          <p:cNvPr id="17521" name="Rectangle 113"/>
          <p:cNvSpPr>
            <a:spLocks noChangeArrowheads="1"/>
          </p:cNvSpPr>
          <p:nvPr/>
        </p:nvSpPr>
        <p:spPr bwMode="auto">
          <a:xfrm>
            <a:off x="223318" y="4259263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Secondary index</a:t>
            </a:r>
          </a:p>
        </p:txBody>
      </p:sp>
      <p:sp>
        <p:nvSpPr>
          <p:cNvPr id="17522" name="Rectangle 114"/>
          <p:cNvSpPr>
            <a:spLocks noChangeArrowheads="1"/>
          </p:cNvSpPr>
          <p:nvPr/>
        </p:nvSpPr>
        <p:spPr bwMode="auto">
          <a:xfrm>
            <a:off x="467259" y="3181922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23" name="Rectangle 115"/>
          <p:cNvSpPr>
            <a:spLocks noChangeArrowheads="1"/>
          </p:cNvSpPr>
          <p:nvPr/>
        </p:nvSpPr>
        <p:spPr bwMode="auto">
          <a:xfrm>
            <a:off x="1915059" y="3181922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24" name="Rectangle 116"/>
          <p:cNvSpPr>
            <a:spLocks noChangeArrowheads="1"/>
          </p:cNvSpPr>
          <p:nvPr/>
        </p:nvSpPr>
        <p:spPr bwMode="auto">
          <a:xfrm>
            <a:off x="751421" y="3273997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25" name="Rectangle 117"/>
          <p:cNvSpPr>
            <a:spLocks noChangeArrowheads="1"/>
          </p:cNvSpPr>
          <p:nvPr/>
        </p:nvSpPr>
        <p:spPr bwMode="auto">
          <a:xfrm>
            <a:off x="2199221" y="3273997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26" name="Rectangle 118"/>
          <p:cNvSpPr>
            <a:spLocks noChangeArrowheads="1"/>
          </p:cNvSpPr>
          <p:nvPr/>
        </p:nvSpPr>
        <p:spPr bwMode="auto">
          <a:xfrm>
            <a:off x="3362859" y="3181922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27" name="Rectangle 119"/>
          <p:cNvSpPr>
            <a:spLocks noChangeArrowheads="1"/>
          </p:cNvSpPr>
          <p:nvPr/>
        </p:nvSpPr>
        <p:spPr bwMode="auto">
          <a:xfrm>
            <a:off x="4810659" y="3181922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28" name="Rectangle 120"/>
          <p:cNvSpPr>
            <a:spLocks noChangeArrowheads="1"/>
          </p:cNvSpPr>
          <p:nvPr/>
        </p:nvSpPr>
        <p:spPr bwMode="auto">
          <a:xfrm>
            <a:off x="3647021" y="3273997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29" name="Rectangle 121"/>
          <p:cNvSpPr>
            <a:spLocks noChangeArrowheads="1"/>
          </p:cNvSpPr>
          <p:nvPr/>
        </p:nvSpPr>
        <p:spPr bwMode="auto">
          <a:xfrm>
            <a:off x="5094821" y="3273997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30" name="Rectangle 122"/>
          <p:cNvSpPr>
            <a:spLocks noChangeArrowheads="1"/>
          </p:cNvSpPr>
          <p:nvPr/>
        </p:nvSpPr>
        <p:spPr bwMode="auto">
          <a:xfrm>
            <a:off x="6182259" y="3181922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31" name="Rectangle 123"/>
          <p:cNvSpPr>
            <a:spLocks noChangeArrowheads="1"/>
          </p:cNvSpPr>
          <p:nvPr/>
        </p:nvSpPr>
        <p:spPr bwMode="auto">
          <a:xfrm>
            <a:off x="7630059" y="3181922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32" name="Rectangle 124"/>
          <p:cNvSpPr>
            <a:spLocks noChangeArrowheads="1"/>
          </p:cNvSpPr>
          <p:nvPr/>
        </p:nvSpPr>
        <p:spPr bwMode="auto">
          <a:xfrm>
            <a:off x="6466421" y="3273997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33" name="Rectangle 125"/>
          <p:cNvSpPr>
            <a:spLocks noChangeArrowheads="1"/>
          </p:cNvSpPr>
          <p:nvPr/>
        </p:nvSpPr>
        <p:spPr bwMode="auto">
          <a:xfrm>
            <a:off x="7914221" y="3273997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grpSp>
        <p:nvGrpSpPr>
          <p:cNvPr id="17534" name="Group 126"/>
          <p:cNvGrpSpPr>
            <a:grpSpLocks/>
          </p:cNvGrpSpPr>
          <p:nvPr/>
        </p:nvGrpSpPr>
        <p:grpSpPr bwMode="auto">
          <a:xfrm>
            <a:off x="2526246" y="1594422"/>
            <a:ext cx="3979863" cy="311150"/>
            <a:chOff x="1522" y="327"/>
            <a:chExt cx="2507" cy="196"/>
          </a:xfrm>
        </p:grpSpPr>
        <p:sp>
          <p:nvSpPr>
            <p:cNvPr id="17535" name="Freeform 127"/>
            <p:cNvSpPr>
              <a:spLocks/>
            </p:cNvSpPr>
            <p:nvPr/>
          </p:nvSpPr>
          <p:spPr bwMode="auto">
            <a:xfrm>
              <a:off x="1522" y="327"/>
              <a:ext cx="307" cy="190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36" name="Freeform 128"/>
            <p:cNvSpPr>
              <a:spLocks/>
            </p:cNvSpPr>
            <p:nvPr/>
          </p:nvSpPr>
          <p:spPr bwMode="auto">
            <a:xfrm>
              <a:off x="1573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37" name="Freeform 129"/>
            <p:cNvSpPr>
              <a:spLocks/>
            </p:cNvSpPr>
            <p:nvPr/>
          </p:nvSpPr>
          <p:spPr bwMode="auto">
            <a:xfrm>
              <a:off x="1828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38" name="Freeform 130"/>
            <p:cNvSpPr>
              <a:spLocks/>
            </p:cNvSpPr>
            <p:nvPr/>
          </p:nvSpPr>
          <p:spPr bwMode="auto">
            <a:xfrm>
              <a:off x="1879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39" name="Freeform 131"/>
            <p:cNvSpPr>
              <a:spLocks/>
            </p:cNvSpPr>
            <p:nvPr/>
          </p:nvSpPr>
          <p:spPr bwMode="auto">
            <a:xfrm>
              <a:off x="2135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0" name="Freeform 132"/>
            <p:cNvSpPr>
              <a:spLocks/>
            </p:cNvSpPr>
            <p:nvPr/>
          </p:nvSpPr>
          <p:spPr bwMode="auto">
            <a:xfrm>
              <a:off x="2186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1" name="Freeform 133"/>
            <p:cNvSpPr>
              <a:spLocks/>
            </p:cNvSpPr>
            <p:nvPr/>
          </p:nvSpPr>
          <p:spPr bwMode="auto">
            <a:xfrm>
              <a:off x="2442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2" name="Freeform 134"/>
            <p:cNvSpPr>
              <a:spLocks/>
            </p:cNvSpPr>
            <p:nvPr/>
          </p:nvSpPr>
          <p:spPr bwMode="auto">
            <a:xfrm>
              <a:off x="2493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3" name="Freeform 135"/>
            <p:cNvSpPr>
              <a:spLocks/>
            </p:cNvSpPr>
            <p:nvPr/>
          </p:nvSpPr>
          <p:spPr bwMode="auto">
            <a:xfrm>
              <a:off x="2749" y="327"/>
              <a:ext cx="52" cy="190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4" name="Freeform 136"/>
            <p:cNvSpPr>
              <a:spLocks/>
            </p:cNvSpPr>
            <p:nvPr/>
          </p:nvSpPr>
          <p:spPr bwMode="auto">
            <a:xfrm>
              <a:off x="2749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5" name="Freeform 137"/>
            <p:cNvSpPr>
              <a:spLocks/>
            </p:cNvSpPr>
            <p:nvPr/>
          </p:nvSpPr>
          <p:spPr bwMode="auto">
            <a:xfrm>
              <a:off x="3056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6" name="Freeform 138"/>
            <p:cNvSpPr>
              <a:spLocks/>
            </p:cNvSpPr>
            <p:nvPr/>
          </p:nvSpPr>
          <p:spPr bwMode="auto">
            <a:xfrm>
              <a:off x="3107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7" name="Freeform 139"/>
            <p:cNvSpPr>
              <a:spLocks/>
            </p:cNvSpPr>
            <p:nvPr/>
          </p:nvSpPr>
          <p:spPr bwMode="auto">
            <a:xfrm>
              <a:off x="3363" y="328"/>
              <a:ext cx="307" cy="190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8" name="Freeform 140"/>
            <p:cNvSpPr>
              <a:spLocks/>
            </p:cNvSpPr>
            <p:nvPr/>
          </p:nvSpPr>
          <p:spPr bwMode="auto">
            <a:xfrm>
              <a:off x="3414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49" name="Freeform 141"/>
            <p:cNvSpPr>
              <a:spLocks/>
            </p:cNvSpPr>
            <p:nvPr/>
          </p:nvSpPr>
          <p:spPr bwMode="auto">
            <a:xfrm>
              <a:off x="3669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50" name="Freeform 142"/>
            <p:cNvSpPr>
              <a:spLocks/>
            </p:cNvSpPr>
            <p:nvPr/>
          </p:nvSpPr>
          <p:spPr bwMode="auto">
            <a:xfrm>
              <a:off x="3722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51" name="Freeform 143"/>
            <p:cNvSpPr>
              <a:spLocks/>
            </p:cNvSpPr>
            <p:nvPr/>
          </p:nvSpPr>
          <p:spPr bwMode="auto">
            <a:xfrm>
              <a:off x="3976" y="328"/>
              <a:ext cx="53" cy="190"/>
            </a:xfrm>
            <a:custGeom>
              <a:avLst/>
              <a:gdLst>
                <a:gd name="T0" fmla="*/ 0 w 53"/>
                <a:gd name="T1" fmla="*/ 254 h 255"/>
                <a:gd name="T2" fmla="*/ 0 w 53"/>
                <a:gd name="T3" fmla="*/ 0 h 255"/>
                <a:gd name="T4" fmla="*/ 52 w 53"/>
                <a:gd name="T5" fmla="*/ 0 h 255"/>
                <a:gd name="T6" fmla="*/ 52 w 53"/>
                <a:gd name="T7" fmla="*/ 254 h 255"/>
                <a:gd name="T8" fmla="*/ 0 w 53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52" name="Rectangle 144"/>
            <p:cNvSpPr>
              <a:spLocks noChangeArrowheads="1"/>
            </p:cNvSpPr>
            <p:nvPr/>
          </p:nvSpPr>
          <p:spPr bwMode="auto">
            <a:xfrm>
              <a:off x="3133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7553" name="Rectangle 145"/>
            <p:cNvSpPr>
              <a:spLocks noChangeArrowheads="1"/>
            </p:cNvSpPr>
            <p:nvPr/>
          </p:nvSpPr>
          <p:spPr bwMode="auto">
            <a:xfrm>
              <a:off x="1899" y="341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17554" name="Rectangle 146"/>
            <p:cNvSpPr>
              <a:spLocks noChangeArrowheads="1"/>
            </p:cNvSpPr>
            <p:nvPr/>
          </p:nvSpPr>
          <p:spPr bwMode="auto">
            <a:xfrm>
              <a:off x="1605" y="341"/>
              <a:ext cx="17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7555" name="Rectangle 147"/>
            <p:cNvSpPr>
              <a:spLocks noChangeArrowheads="1"/>
            </p:cNvSpPr>
            <p:nvPr/>
          </p:nvSpPr>
          <p:spPr bwMode="auto">
            <a:xfrm>
              <a:off x="2820" y="337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17556" name="Rectangle 148"/>
            <p:cNvSpPr>
              <a:spLocks noChangeArrowheads="1"/>
            </p:cNvSpPr>
            <p:nvPr/>
          </p:nvSpPr>
          <p:spPr bwMode="auto">
            <a:xfrm>
              <a:off x="2181" y="336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17557" name="Rectangle 149"/>
            <p:cNvSpPr>
              <a:spLocks noChangeArrowheads="1"/>
            </p:cNvSpPr>
            <p:nvPr/>
          </p:nvSpPr>
          <p:spPr bwMode="auto">
            <a:xfrm>
              <a:off x="2517" y="341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17558" name="Rectangle 150"/>
            <p:cNvSpPr>
              <a:spLocks noChangeArrowheads="1"/>
            </p:cNvSpPr>
            <p:nvPr/>
          </p:nvSpPr>
          <p:spPr bwMode="auto">
            <a:xfrm>
              <a:off x="3444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7559" name="Rectangle 151"/>
            <p:cNvSpPr>
              <a:spLocks noChangeArrowheads="1"/>
            </p:cNvSpPr>
            <p:nvPr/>
          </p:nvSpPr>
          <p:spPr bwMode="auto">
            <a:xfrm>
              <a:off x="3732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43</a:t>
              </a:r>
            </a:p>
          </p:txBody>
        </p:sp>
      </p:grpSp>
      <p:sp>
        <p:nvSpPr>
          <p:cNvPr id="17560" name="Line 152"/>
          <p:cNvSpPr>
            <a:spLocks noChangeShapeType="1"/>
          </p:cNvSpPr>
          <p:nvPr/>
        </p:nvSpPr>
        <p:spPr bwMode="auto">
          <a:xfrm flipH="1">
            <a:off x="695859" y="1889697"/>
            <a:ext cx="206692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561" name="Line 153"/>
          <p:cNvSpPr>
            <a:spLocks noChangeShapeType="1"/>
          </p:cNvSpPr>
          <p:nvPr/>
        </p:nvSpPr>
        <p:spPr bwMode="auto">
          <a:xfrm flipH="1">
            <a:off x="1457859" y="1899222"/>
            <a:ext cx="1781175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562" name="Line 154"/>
          <p:cNvSpPr>
            <a:spLocks noChangeShapeType="1"/>
          </p:cNvSpPr>
          <p:nvPr/>
        </p:nvSpPr>
        <p:spPr bwMode="auto">
          <a:xfrm flipH="1">
            <a:off x="2524659" y="1899222"/>
            <a:ext cx="116205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563" name="Line 155"/>
          <p:cNvSpPr>
            <a:spLocks noChangeShapeType="1"/>
          </p:cNvSpPr>
          <p:nvPr/>
        </p:nvSpPr>
        <p:spPr bwMode="auto">
          <a:xfrm flipH="1">
            <a:off x="3667659" y="1889697"/>
            <a:ext cx="54292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564" name="Line 156"/>
          <p:cNvSpPr>
            <a:spLocks noChangeShapeType="1"/>
          </p:cNvSpPr>
          <p:nvPr/>
        </p:nvSpPr>
        <p:spPr bwMode="auto">
          <a:xfrm>
            <a:off x="4782084" y="1889697"/>
            <a:ext cx="79057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565" name="Line 157"/>
          <p:cNvSpPr>
            <a:spLocks noChangeShapeType="1"/>
          </p:cNvSpPr>
          <p:nvPr/>
        </p:nvSpPr>
        <p:spPr bwMode="auto">
          <a:xfrm>
            <a:off x="5253571" y="1889697"/>
            <a:ext cx="1157288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566" name="Line 158"/>
          <p:cNvSpPr>
            <a:spLocks noChangeShapeType="1"/>
          </p:cNvSpPr>
          <p:nvPr/>
        </p:nvSpPr>
        <p:spPr bwMode="auto">
          <a:xfrm>
            <a:off x="5706009" y="1894459"/>
            <a:ext cx="1162050" cy="128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567" name="Line 159"/>
          <p:cNvSpPr>
            <a:spLocks noChangeShapeType="1"/>
          </p:cNvSpPr>
          <p:nvPr/>
        </p:nvSpPr>
        <p:spPr bwMode="auto">
          <a:xfrm>
            <a:off x="6220359" y="1899222"/>
            <a:ext cx="209550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569" name="Rectangle 161"/>
          <p:cNvSpPr>
            <a:spLocks noChangeArrowheads="1"/>
          </p:cNvSpPr>
          <p:nvPr/>
        </p:nvSpPr>
        <p:spPr bwMode="auto">
          <a:xfrm>
            <a:off x="544513" y="5846763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70" name="Rectangle 162"/>
          <p:cNvSpPr>
            <a:spLocks noChangeArrowheads="1"/>
          </p:cNvSpPr>
          <p:nvPr/>
        </p:nvSpPr>
        <p:spPr bwMode="auto">
          <a:xfrm>
            <a:off x="1992313" y="5846763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71" name="Rectangle 163"/>
          <p:cNvSpPr>
            <a:spLocks noChangeArrowheads="1"/>
          </p:cNvSpPr>
          <p:nvPr/>
        </p:nvSpPr>
        <p:spPr bwMode="auto">
          <a:xfrm>
            <a:off x="828675" y="5938838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72" name="Rectangle 164"/>
          <p:cNvSpPr>
            <a:spLocks noChangeArrowheads="1"/>
          </p:cNvSpPr>
          <p:nvPr/>
        </p:nvSpPr>
        <p:spPr bwMode="auto">
          <a:xfrm>
            <a:off x="2276475" y="5938838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73" name="Rectangle 165"/>
          <p:cNvSpPr>
            <a:spLocks noChangeArrowheads="1"/>
          </p:cNvSpPr>
          <p:nvPr/>
        </p:nvSpPr>
        <p:spPr bwMode="auto">
          <a:xfrm>
            <a:off x="3440113" y="5846763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74" name="Rectangle 166"/>
          <p:cNvSpPr>
            <a:spLocks noChangeArrowheads="1"/>
          </p:cNvSpPr>
          <p:nvPr/>
        </p:nvSpPr>
        <p:spPr bwMode="auto">
          <a:xfrm>
            <a:off x="4887913" y="5846763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75" name="Rectangle 167"/>
          <p:cNvSpPr>
            <a:spLocks noChangeArrowheads="1"/>
          </p:cNvSpPr>
          <p:nvPr/>
        </p:nvSpPr>
        <p:spPr bwMode="auto">
          <a:xfrm>
            <a:off x="3724275" y="5938838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76" name="Rectangle 168"/>
          <p:cNvSpPr>
            <a:spLocks noChangeArrowheads="1"/>
          </p:cNvSpPr>
          <p:nvPr/>
        </p:nvSpPr>
        <p:spPr bwMode="auto">
          <a:xfrm>
            <a:off x="5172075" y="5938838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77" name="Rectangle 169"/>
          <p:cNvSpPr>
            <a:spLocks noChangeArrowheads="1"/>
          </p:cNvSpPr>
          <p:nvPr/>
        </p:nvSpPr>
        <p:spPr bwMode="auto">
          <a:xfrm>
            <a:off x="6259513" y="5846763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78" name="Rectangle 170"/>
          <p:cNvSpPr>
            <a:spLocks noChangeArrowheads="1"/>
          </p:cNvSpPr>
          <p:nvPr/>
        </p:nvSpPr>
        <p:spPr bwMode="auto">
          <a:xfrm>
            <a:off x="7707313" y="5846763"/>
            <a:ext cx="1206500" cy="612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579" name="Rectangle 171"/>
          <p:cNvSpPr>
            <a:spLocks noChangeArrowheads="1"/>
          </p:cNvSpPr>
          <p:nvPr/>
        </p:nvSpPr>
        <p:spPr bwMode="auto">
          <a:xfrm>
            <a:off x="6543675" y="5938838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sp>
        <p:nvSpPr>
          <p:cNvPr id="17580" name="Rectangle 172"/>
          <p:cNvSpPr>
            <a:spLocks noChangeArrowheads="1"/>
          </p:cNvSpPr>
          <p:nvPr/>
        </p:nvSpPr>
        <p:spPr bwMode="auto">
          <a:xfrm>
            <a:off x="7991475" y="5938838"/>
            <a:ext cx="50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Data</a:t>
            </a:r>
          </a:p>
          <a:p>
            <a:pPr eaLnBrk="0" hangingPunct="0"/>
            <a:r>
              <a:rPr lang="en-US" altLang="en-US" sz="1200">
                <a:solidFill>
                  <a:schemeClr val="tx2"/>
                </a:solidFill>
                <a:latin typeface="Book Antiqua" pitchFamily="18" charset="0"/>
              </a:rPr>
              <a:t>Page</a:t>
            </a:r>
          </a:p>
        </p:txBody>
      </p:sp>
      <p:grpSp>
        <p:nvGrpSpPr>
          <p:cNvPr id="17581" name="Group 173"/>
          <p:cNvGrpSpPr>
            <a:grpSpLocks/>
          </p:cNvGrpSpPr>
          <p:nvPr/>
        </p:nvGrpSpPr>
        <p:grpSpPr bwMode="auto">
          <a:xfrm>
            <a:off x="2603500" y="4259263"/>
            <a:ext cx="3979863" cy="311150"/>
            <a:chOff x="1522" y="327"/>
            <a:chExt cx="2507" cy="196"/>
          </a:xfrm>
        </p:grpSpPr>
        <p:sp>
          <p:nvSpPr>
            <p:cNvPr id="17582" name="Freeform 174"/>
            <p:cNvSpPr>
              <a:spLocks/>
            </p:cNvSpPr>
            <p:nvPr/>
          </p:nvSpPr>
          <p:spPr bwMode="auto">
            <a:xfrm>
              <a:off x="1522" y="327"/>
              <a:ext cx="307" cy="190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83" name="Freeform 175"/>
            <p:cNvSpPr>
              <a:spLocks/>
            </p:cNvSpPr>
            <p:nvPr/>
          </p:nvSpPr>
          <p:spPr bwMode="auto">
            <a:xfrm>
              <a:off x="1573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84" name="Freeform 176"/>
            <p:cNvSpPr>
              <a:spLocks/>
            </p:cNvSpPr>
            <p:nvPr/>
          </p:nvSpPr>
          <p:spPr bwMode="auto">
            <a:xfrm>
              <a:off x="1828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85" name="Freeform 177"/>
            <p:cNvSpPr>
              <a:spLocks/>
            </p:cNvSpPr>
            <p:nvPr/>
          </p:nvSpPr>
          <p:spPr bwMode="auto">
            <a:xfrm>
              <a:off x="1879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86" name="Freeform 178"/>
            <p:cNvSpPr>
              <a:spLocks/>
            </p:cNvSpPr>
            <p:nvPr/>
          </p:nvSpPr>
          <p:spPr bwMode="auto">
            <a:xfrm>
              <a:off x="2135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87" name="Freeform 179"/>
            <p:cNvSpPr>
              <a:spLocks/>
            </p:cNvSpPr>
            <p:nvPr/>
          </p:nvSpPr>
          <p:spPr bwMode="auto">
            <a:xfrm>
              <a:off x="2186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88" name="Freeform 180"/>
            <p:cNvSpPr>
              <a:spLocks/>
            </p:cNvSpPr>
            <p:nvPr/>
          </p:nvSpPr>
          <p:spPr bwMode="auto">
            <a:xfrm>
              <a:off x="2442" y="327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89" name="Freeform 181"/>
            <p:cNvSpPr>
              <a:spLocks/>
            </p:cNvSpPr>
            <p:nvPr/>
          </p:nvSpPr>
          <p:spPr bwMode="auto">
            <a:xfrm>
              <a:off x="2493" y="327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0" name="Freeform 182"/>
            <p:cNvSpPr>
              <a:spLocks/>
            </p:cNvSpPr>
            <p:nvPr/>
          </p:nvSpPr>
          <p:spPr bwMode="auto">
            <a:xfrm>
              <a:off x="2749" y="327"/>
              <a:ext cx="52" cy="190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1" name="Freeform 183"/>
            <p:cNvSpPr>
              <a:spLocks/>
            </p:cNvSpPr>
            <p:nvPr/>
          </p:nvSpPr>
          <p:spPr bwMode="auto">
            <a:xfrm>
              <a:off x="2749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2" name="Freeform 184"/>
            <p:cNvSpPr>
              <a:spLocks/>
            </p:cNvSpPr>
            <p:nvPr/>
          </p:nvSpPr>
          <p:spPr bwMode="auto">
            <a:xfrm>
              <a:off x="3056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3" name="Freeform 185"/>
            <p:cNvSpPr>
              <a:spLocks/>
            </p:cNvSpPr>
            <p:nvPr/>
          </p:nvSpPr>
          <p:spPr bwMode="auto">
            <a:xfrm>
              <a:off x="3107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4" name="Freeform 186"/>
            <p:cNvSpPr>
              <a:spLocks/>
            </p:cNvSpPr>
            <p:nvPr/>
          </p:nvSpPr>
          <p:spPr bwMode="auto">
            <a:xfrm>
              <a:off x="3363" y="328"/>
              <a:ext cx="307" cy="190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5" name="Freeform 187"/>
            <p:cNvSpPr>
              <a:spLocks/>
            </p:cNvSpPr>
            <p:nvPr/>
          </p:nvSpPr>
          <p:spPr bwMode="auto">
            <a:xfrm>
              <a:off x="3414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6" name="Freeform 188"/>
            <p:cNvSpPr>
              <a:spLocks/>
            </p:cNvSpPr>
            <p:nvPr/>
          </p:nvSpPr>
          <p:spPr bwMode="auto">
            <a:xfrm>
              <a:off x="3669" y="328"/>
              <a:ext cx="308" cy="190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7" name="Freeform 189"/>
            <p:cNvSpPr>
              <a:spLocks/>
            </p:cNvSpPr>
            <p:nvPr/>
          </p:nvSpPr>
          <p:spPr bwMode="auto">
            <a:xfrm>
              <a:off x="3722" y="328"/>
              <a:ext cx="1" cy="190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8" name="Freeform 190"/>
            <p:cNvSpPr>
              <a:spLocks/>
            </p:cNvSpPr>
            <p:nvPr/>
          </p:nvSpPr>
          <p:spPr bwMode="auto">
            <a:xfrm>
              <a:off x="3976" y="328"/>
              <a:ext cx="53" cy="190"/>
            </a:xfrm>
            <a:custGeom>
              <a:avLst/>
              <a:gdLst>
                <a:gd name="T0" fmla="*/ 0 w 53"/>
                <a:gd name="T1" fmla="*/ 254 h 255"/>
                <a:gd name="T2" fmla="*/ 0 w 53"/>
                <a:gd name="T3" fmla="*/ 0 h 255"/>
                <a:gd name="T4" fmla="*/ 52 w 53"/>
                <a:gd name="T5" fmla="*/ 0 h 255"/>
                <a:gd name="T6" fmla="*/ 52 w 53"/>
                <a:gd name="T7" fmla="*/ 254 h 255"/>
                <a:gd name="T8" fmla="*/ 0 w 53"/>
                <a:gd name="T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99" name="Rectangle 191"/>
            <p:cNvSpPr>
              <a:spLocks noChangeArrowheads="1"/>
            </p:cNvSpPr>
            <p:nvPr/>
          </p:nvSpPr>
          <p:spPr bwMode="auto">
            <a:xfrm>
              <a:off x="3133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7600" name="Rectangle 192"/>
            <p:cNvSpPr>
              <a:spLocks noChangeArrowheads="1"/>
            </p:cNvSpPr>
            <p:nvPr/>
          </p:nvSpPr>
          <p:spPr bwMode="auto">
            <a:xfrm>
              <a:off x="1899" y="341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17601" name="Rectangle 193"/>
            <p:cNvSpPr>
              <a:spLocks noChangeArrowheads="1"/>
            </p:cNvSpPr>
            <p:nvPr/>
          </p:nvSpPr>
          <p:spPr bwMode="auto">
            <a:xfrm>
              <a:off x="1605" y="341"/>
              <a:ext cx="17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7602" name="Rectangle 194"/>
            <p:cNvSpPr>
              <a:spLocks noChangeArrowheads="1"/>
            </p:cNvSpPr>
            <p:nvPr/>
          </p:nvSpPr>
          <p:spPr bwMode="auto">
            <a:xfrm>
              <a:off x="2820" y="337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17603" name="Rectangle 195"/>
            <p:cNvSpPr>
              <a:spLocks noChangeArrowheads="1"/>
            </p:cNvSpPr>
            <p:nvPr/>
          </p:nvSpPr>
          <p:spPr bwMode="auto">
            <a:xfrm>
              <a:off x="2181" y="336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17604" name="Rectangle 196"/>
            <p:cNvSpPr>
              <a:spLocks noChangeArrowheads="1"/>
            </p:cNvSpPr>
            <p:nvPr/>
          </p:nvSpPr>
          <p:spPr bwMode="auto">
            <a:xfrm>
              <a:off x="2517" y="341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17605" name="Rectangle 197"/>
            <p:cNvSpPr>
              <a:spLocks noChangeArrowheads="1"/>
            </p:cNvSpPr>
            <p:nvPr/>
          </p:nvSpPr>
          <p:spPr bwMode="auto">
            <a:xfrm>
              <a:off x="3444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7606" name="Rectangle 198"/>
            <p:cNvSpPr>
              <a:spLocks noChangeArrowheads="1"/>
            </p:cNvSpPr>
            <p:nvPr/>
          </p:nvSpPr>
          <p:spPr bwMode="auto">
            <a:xfrm>
              <a:off x="3732" y="342"/>
              <a:ext cx="2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43</a:t>
              </a:r>
            </a:p>
          </p:txBody>
        </p:sp>
      </p:grpSp>
      <p:sp>
        <p:nvSpPr>
          <p:cNvPr id="17607" name="Line 199"/>
          <p:cNvSpPr>
            <a:spLocks noChangeShapeType="1"/>
          </p:cNvSpPr>
          <p:nvPr/>
        </p:nvSpPr>
        <p:spPr bwMode="auto">
          <a:xfrm>
            <a:off x="2840038" y="4554538"/>
            <a:ext cx="237172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608" name="Line 200"/>
          <p:cNvSpPr>
            <a:spLocks noChangeShapeType="1"/>
          </p:cNvSpPr>
          <p:nvPr/>
        </p:nvSpPr>
        <p:spPr bwMode="auto">
          <a:xfrm>
            <a:off x="3316288" y="4564063"/>
            <a:ext cx="3546475" cy="127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609" name="Line 201"/>
          <p:cNvSpPr>
            <a:spLocks noChangeShapeType="1"/>
          </p:cNvSpPr>
          <p:nvPr/>
        </p:nvSpPr>
        <p:spPr bwMode="auto">
          <a:xfrm flipH="1">
            <a:off x="2601913" y="4564063"/>
            <a:ext cx="116205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610" name="Line 202"/>
          <p:cNvSpPr>
            <a:spLocks noChangeShapeType="1"/>
          </p:cNvSpPr>
          <p:nvPr/>
        </p:nvSpPr>
        <p:spPr bwMode="auto">
          <a:xfrm flipH="1">
            <a:off x="3744913" y="4554538"/>
            <a:ext cx="54292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611" name="Line 203"/>
          <p:cNvSpPr>
            <a:spLocks noChangeShapeType="1"/>
          </p:cNvSpPr>
          <p:nvPr/>
        </p:nvSpPr>
        <p:spPr bwMode="auto">
          <a:xfrm flipH="1">
            <a:off x="882650" y="4554538"/>
            <a:ext cx="3976688" cy="1266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612" name="Line 204"/>
          <p:cNvSpPr>
            <a:spLocks noChangeShapeType="1"/>
          </p:cNvSpPr>
          <p:nvPr/>
        </p:nvSpPr>
        <p:spPr bwMode="auto">
          <a:xfrm>
            <a:off x="5330825" y="4554538"/>
            <a:ext cx="1157288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613" name="Line 205"/>
          <p:cNvSpPr>
            <a:spLocks noChangeShapeType="1"/>
          </p:cNvSpPr>
          <p:nvPr/>
        </p:nvSpPr>
        <p:spPr bwMode="auto">
          <a:xfrm>
            <a:off x="6137275" y="4559300"/>
            <a:ext cx="2058988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614" name="Line 206"/>
          <p:cNvSpPr>
            <a:spLocks noChangeShapeType="1"/>
          </p:cNvSpPr>
          <p:nvPr/>
        </p:nvSpPr>
        <p:spPr bwMode="auto">
          <a:xfrm flipH="1">
            <a:off x="5694363" y="4564063"/>
            <a:ext cx="60325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467259" y="651933"/>
            <a:ext cx="7886700" cy="6942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Ordered Indices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812" y="71308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Secondary Indices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4212" y="4645975"/>
            <a:ext cx="7661275" cy="2076558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Index record points to a bucket that contains pointers to all the actual records with that particular search-key value.</a:t>
            </a:r>
          </a:p>
          <a:p>
            <a:r>
              <a:rPr lang="en-US" altLang="en-US" sz="2000" dirty="0" smtClean="0"/>
              <a:t>Secondary indices have to be dense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Indices offer substantial benefits when searching for records.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BUT: Updating indices imposes overhead on database modification --when a file is modified, every index on the file must be updated, </a:t>
            </a:r>
          </a:p>
          <a:p>
            <a:endParaRPr lang="en-US" altLang="en-US" sz="2000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40097" y="4334795"/>
            <a:ext cx="448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itchFamily="18" charset="0"/>
              <a:buChar char="–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/>
              <a:t>Secondary index on </a:t>
            </a:r>
            <a:r>
              <a:rPr kumimoji="0" lang="en-US" altLang="en-US" b="1" i="1" dirty="0"/>
              <a:t>salary </a:t>
            </a:r>
            <a:r>
              <a:rPr kumimoji="0" lang="en-US" altLang="en-US" b="1" dirty="0"/>
              <a:t>field of </a:t>
            </a:r>
            <a:r>
              <a:rPr kumimoji="0" lang="en-US" altLang="en-US" b="1" i="1" dirty="0"/>
              <a:t>instructor</a:t>
            </a:r>
            <a:endParaRPr kumimoji="0" lang="en-US" altLang="en-US" b="1" dirty="0"/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45" y="1451080"/>
            <a:ext cx="5929721" cy="287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6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Dense Index Files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816" y="1485901"/>
            <a:ext cx="7661275" cy="1165225"/>
          </a:xfrm>
        </p:spPr>
        <p:txBody>
          <a:bodyPr/>
          <a:lstStyle/>
          <a:p>
            <a:r>
              <a:rPr lang="en-US" altLang="en-US" sz="2000" b="1" dirty="0" smtClean="0">
                <a:solidFill>
                  <a:srgbClr val="000099"/>
                </a:solidFill>
              </a:rPr>
              <a:t>Dense index</a:t>
            </a:r>
            <a:r>
              <a:rPr lang="en-US" altLang="en-US" sz="2000" dirty="0" smtClean="0"/>
              <a:t> — Index record appears for every search-key value in the file. </a:t>
            </a:r>
          </a:p>
          <a:p>
            <a:r>
              <a:rPr lang="en-US" altLang="en-US" sz="2000" dirty="0" smtClean="0"/>
              <a:t>E.g. index on </a:t>
            </a:r>
            <a:r>
              <a:rPr lang="en-US" altLang="en-US" sz="2000" i="1" dirty="0" smtClean="0"/>
              <a:t>ID</a:t>
            </a:r>
            <a:r>
              <a:rPr lang="en-US" altLang="en-US" sz="2000" dirty="0" smtClean="0"/>
              <a:t> attribute of </a:t>
            </a:r>
            <a:r>
              <a:rPr lang="en-US" altLang="en-US" sz="2000" i="1" dirty="0" smtClean="0"/>
              <a:t>instructor</a:t>
            </a:r>
            <a:r>
              <a:rPr lang="en-US" altLang="en-US" sz="2000" dirty="0" smtClean="0"/>
              <a:t> relation 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726257"/>
            <a:ext cx="805656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Dense Index Files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147" y="1577181"/>
            <a:ext cx="7661275" cy="966787"/>
          </a:xfrm>
        </p:spPr>
        <p:txBody>
          <a:bodyPr/>
          <a:lstStyle/>
          <a:p>
            <a:r>
              <a:rPr lang="en-US" altLang="en-US" sz="2000" dirty="0" smtClean="0"/>
              <a:t>Dense index on </a:t>
            </a:r>
            <a:r>
              <a:rPr lang="en-US" altLang="en-US" sz="2000" i="1" dirty="0" err="1" smtClean="0"/>
              <a:t>dept_name</a:t>
            </a:r>
            <a:r>
              <a:rPr lang="en-US" altLang="en-US" sz="2000" dirty="0" smtClean="0"/>
              <a:t>, with </a:t>
            </a:r>
            <a:r>
              <a:rPr lang="en-US" altLang="en-US" sz="2000" i="1" dirty="0" smtClean="0"/>
              <a:t>instructor </a:t>
            </a:r>
            <a:r>
              <a:rPr lang="en-US" altLang="en-US" sz="2000" dirty="0" smtClean="0"/>
              <a:t>file sorted on </a:t>
            </a:r>
            <a:r>
              <a:rPr lang="en-US" altLang="en-US" sz="2000" i="1" dirty="0" err="1" smtClean="0"/>
              <a:t>dept_name</a:t>
            </a:r>
            <a:endParaRPr lang="en-US" altLang="en-US" sz="2000" dirty="0" smtClean="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7" y="2354295"/>
            <a:ext cx="850741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15010</TotalTime>
  <Words>3248</Words>
  <Application>Microsoft Office PowerPoint</Application>
  <PresentationFormat>On-screen Show (4:3)</PresentationFormat>
  <Paragraphs>758</Paragraphs>
  <Slides>58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Indexing</vt:lpstr>
      <vt:lpstr>Basic Concepts</vt:lpstr>
      <vt:lpstr>SQL Syntax</vt:lpstr>
      <vt:lpstr>Index Evaluation Metrics</vt:lpstr>
      <vt:lpstr>Ordered Indices</vt:lpstr>
      <vt:lpstr>PowerPoint Presentation</vt:lpstr>
      <vt:lpstr>Secondary Indices Example</vt:lpstr>
      <vt:lpstr>Dense Index Files</vt:lpstr>
      <vt:lpstr>Dense Index Files (Cont.)</vt:lpstr>
      <vt:lpstr>Sparse Index Files</vt:lpstr>
      <vt:lpstr>Multilevel Index</vt:lpstr>
      <vt:lpstr>PowerPoint Presentation</vt:lpstr>
      <vt:lpstr>Index Update:  Deletion</vt:lpstr>
      <vt:lpstr>Index Update:  Insertion</vt:lpstr>
      <vt:lpstr>ISAM Limitations</vt:lpstr>
      <vt:lpstr>B Trees</vt:lpstr>
      <vt:lpstr>B-Tree Order</vt:lpstr>
      <vt:lpstr>B-Tree Order</vt:lpstr>
      <vt:lpstr>Constructing a B-tree</vt:lpstr>
      <vt:lpstr>Constructing a B-tree (contd.)</vt:lpstr>
      <vt:lpstr>Constructing a B-tree (contd.)</vt:lpstr>
      <vt:lpstr>Constructing a B-tree (contd.)</vt:lpstr>
      <vt:lpstr>Constructing a B-tree (contd.)</vt:lpstr>
      <vt:lpstr>Inserting into a B-Tree</vt:lpstr>
      <vt:lpstr>Class Activity 9a</vt:lpstr>
      <vt:lpstr>Deletion in B-Tree Example with m = 5</vt:lpstr>
      <vt:lpstr>Insert 10</vt:lpstr>
      <vt:lpstr>Insert 11</vt:lpstr>
      <vt:lpstr>Insert 11 (Continued)</vt:lpstr>
      <vt:lpstr>Remove 8</vt:lpstr>
      <vt:lpstr>Remove 8 (Continued)</vt:lpstr>
      <vt:lpstr>Remove 13</vt:lpstr>
      <vt:lpstr>Remove 13 (Cont)</vt:lpstr>
      <vt:lpstr>Remove 11</vt:lpstr>
      <vt:lpstr>Remove 11 (Cont)</vt:lpstr>
      <vt:lpstr>Remove 2</vt:lpstr>
      <vt:lpstr>Remove 2 (Cont)</vt:lpstr>
      <vt:lpstr>Remove 2 (Cont)</vt:lpstr>
      <vt:lpstr>Insert 49</vt:lpstr>
      <vt:lpstr>Insert 49 (Cont)</vt:lpstr>
      <vt:lpstr>Insert 49 (Cont)</vt:lpstr>
      <vt:lpstr>Deleting a B-Tree keys – leaf key</vt:lpstr>
      <vt:lpstr>Deleting a B-Tree keys – Non leaf key</vt:lpstr>
      <vt:lpstr>Class Activity 9b</vt:lpstr>
      <vt:lpstr>B Trees vs B+ tree</vt:lpstr>
      <vt:lpstr>B-Tree Index File Example</vt:lpstr>
      <vt:lpstr>Example of B+-Tree</vt:lpstr>
      <vt:lpstr>B+-Tree  Insertion</vt:lpstr>
      <vt:lpstr>B+-Tree  Insertion</vt:lpstr>
      <vt:lpstr>Inserting 16*, 8* into Example B+ tree</vt:lpstr>
      <vt:lpstr>Inserting 8* (cont.)</vt:lpstr>
      <vt:lpstr>PowerPoint Presentation</vt:lpstr>
      <vt:lpstr>Example B+ Tree After Inserting 8*</vt:lpstr>
      <vt:lpstr>Inserting a Data Entry into a B+ Tree: Summary</vt:lpstr>
      <vt:lpstr>Delete 19* and 20*</vt:lpstr>
      <vt:lpstr>Deleting 19* and 20* (cont.)</vt:lpstr>
      <vt:lpstr> Deleting 24*</vt:lpstr>
      <vt:lpstr>B-Tree Index Files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403</cp:revision>
  <dcterms:created xsi:type="dcterms:W3CDTF">2009-12-29T10:39:27Z</dcterms:created>
  <dcterms:modified xsi:type="dcterms:W3CDTF">2018-02-19T21:04:59Z</dcterms:modified>
</cp:coreProperties>
</file>