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5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6" r:id="rId34"/>
    <p:sldId id="304" r:id="rId35"/>
    <p:sldId id="281" r:id="rId36"/>
    <p:sldId id="282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23340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572677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22013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fld id="{D6AA119A-70DB-4C94-8B42-CADA27685DD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2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23340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572677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22013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fld id="{C0AC4B2F-014C-481A-9443-DD55DF290EB3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79413" y="4776581"/>
            <a:ext cx="8142341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Hashing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5185" y="5549371"/>
            <a:ext cx="5645436" cy="11285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186612"/>
            <a:ext cx="8360229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Hash Indices</a:t>
            </a:r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60" y="1545707"/>
            <a:ext cx="7886700" cy="4351338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b="1" dirty="0"/>
              <a:t>hash index</a:t>
            </a:r>
            <a:r>
              <a:rPr lang="en-US" altLang="en-US" dirty="0"/>
              <a:t> organizes the search keys, with their pointers, into a hash </a:t>
            </a:r>
            <a:r>
              <a:rPr lang="en-US" altLang="en-US" dirty="0" smtClean="0"/>
              <a:t>file.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262" y="2744168"/>
            <a:ext cx="6026130" cy="36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2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9400"/>
            <a:ext cx="8534400" cy="469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hash structure (or table or file) is a </a:t>
            </a:r>
            <a:r>
              <a:rPr lang="en-US" i="1" dirty="0" smtClean="0"/>
              <a:t>generalization</a:t>
            </a:r>
            <a:r>
              <a:rPr lang="en-US" dirty="0" smtClean="0"/>
              <a:t> of the simpler notion of an ordinary array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hash function </a:t>
            </a:r>
            <a:r>
              <a:rPr lang="en-US" b="1" i="1" dirty="0" smtClean="0"/>
              <a:t>h</a:t>
            </a:r>
            <a:r>
              <a:rPr lang="en-US" dirty="0" smtClean="0"/>
              <a:t> is used to map keys into a range of </a:t>
            </a:r>
            <a:r>
              <a:rPr lang="en-US" i="1" dirty="0" smtClean="0"/>
              <a:t>bucket numbers</a:t>
            </a:r>
            <a:endParaRPr lang="en-US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414962" y="4281614"/>
            <a:ext cx="746125" cy="352425"/>
          </a:xfrm>
          <a:custGeom>
            <a:avLst/>
            <a:gdLst>
              <a:gd name="T0" fmla="*/ 0 w 470"/>
              <a:gd name="T1" fmla="*/ 221 h 222"/>
              <a:gd name="T2" fmla="*/ 0 w 470"/>
              <a:gd name="T3" fmla="*/ 0 h 222"/>
              <a:gd name="T4" fmla="*/ 469 w 470"/>
              <a:gd name="T5" fmla="*/ 0 h 222"/>
              <a:gd name="T6" fmla="*/ 469 w 470"/>
              <a:gd name="T7" fmla="*/ 221 h 222"/>
              <a:gd name="T8" fmla="*/ 0 w 470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" h="222">
                <a:moveTo>
                  <a:pt x="0" y="221"/>
                </a:moveTo>
                <a:lnTo>
                  <a:pt x="0" y="0"/>
                </a:lnTo>
                <a:lnTo>
                  <a:pt x="469" y="0"/>
                </a:lnTo>
                <a:lnTo>
                  <a:pt x="469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01924" y="4813427"/>
            <a:ext cx="293688" cy="352425"/>
          </a:xfrm>
          <a:custGeom>
            <a:avLst/>
            <a:gdLst>
              <a:gd name="T0" fmla="*/ 184 w 185"/>
              <a:gd name="T1" fmla="*/ 110 h 222"/>
              <a:gd name="T2" fmla="*/ 176 w 185"/>
              <a:gd name="T3" fmla="*/ 67 h 222"/>
              <a:gd name="T4" fmla="*/ 156 w 185"/>
              <a:gd name="T5" fmla="*/ 32 h 222"/>
              <a:gd name="T6" fmla="*/ 127 w 185"/>
              <a:gd name="T7" fmla="*/ 8 h 222"/>
              <a:gd name="T8" fmla="*/ 92 w 185"/>
              <a:gd name="T9" fmla="*/ 0 h 222"/>
              <a:gd name="T10" fmla="*/ 56 w 185"/>
              <a:gd name="T11" fmla="*/ 8 h 222"/>
              <a:gd name="T12" fmla="*/ 27 w 185"/>
              <a:gd name="T13" fmla="*/ 32 h 222"/>
              <a:gd name="T14" fmla="*/ 7 w 185"/>
              <a:gd name="T15" fmla="*/ 67 h 222"/>
              <a:gd name="T16" fmla="*/ 0 w 185"/>
              <a:gd name="T17" fmla="*/ 110 h 222"/>
              <a:gd name="T18" fmla="*/ 7 w 185"/>
              <a:gd name="T19" fmla="*/ 153 h 222"/>
              <a:gd name="T20" fmla="*/ 27 w 185"/>
              <a:gd name="T21" fmla="*/ 188 h 222"/>
              <a:gd name="T22" fmla="*/ 56 w 185"/>
              <a:gd name="T23" fmla="*/ 212 h 222"/>
              <a:gd name="T24" fmla="*/ 92 w 185"/>
              <a:gd name="T25" fmla="*/ 221 h 222"/>
              <a:gd name="T26" fmla="*/ 127 w 185"/>
              <a:gd name="T27" fmla="*/ 212 h 222"/>
              <a:gd name="T28" fmla="*/ 156 w 185"/>
              <a:gd name="T29" fmla="*/ 188 h 222"/>
              <a:gd name="T30" fmla="*/ 176 w 185"/>
              <a:gd name="T31" fmla="*/ 153 h 222"/>
              <a:gd name="T32" fmla="*/ 184 w 185"/>
              <a:gd name="T33" fmla="*/ 11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22">
                <a:moveTo>
                  <a:pt x="184" y="110"/>
                </a:moveTo>
                <a:lnTo>
                  <a:pt x="176" y="67"/>
                </a:lnTo>
                <a:lnTo>
                  <a:pt x="156" y="32"/>
                </a:lnTo>
                <a:lnTo>
                  <a:pt x="127" y="8"/>
                </a:lnTo>
                <a:lnTo>
                  <a:pt x="92" y="0"/>
                </a:lnTo>
                <a:lnTo>
                  <a:pt x="56" y="8"/>
                </a:lnTo>
                <a:lnTo>
                  <a:pt x="27" y="32"/>
                </a:lnTo>
                <a:lnTo>
                  <a:pt x="7" y="67"/>
                </a:lnTo>
                <a:lnTo>
                  <a:pt x="0" y="110"/>
                </a:lnTo>
                <a:lnTo>
                  <a:pt x="7" y="153"/>
                </a:lnTo>
                <a:lnTo>
                  <a:pt x="27" y="188"/>
                </a:lnTo>
                <a:lnTo>
                  <a:pt x="56" y="212"/>
                </a:lnTo>
                <a:lnTo>
                  <a:pt x="92" y="221"/>
                </a:lnTo>
                <a:lnTo>
                  <a:pt x="127" y="212"/>
                </a:lnTo>
                <a:lnTo>
                  <a:pt x="156" y="188"/>
                </a:lnTo>
                <a:lnTo>
                  <a:pt x="176" y="153"/>
                </a:lnTo>
                <a:lnTo>
                  <a:pt x="184" y="1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798887" y="3938714"/>
            <a:ext cx="784225" cy="2357438"/>
          </a:xfrm>
          <a:custGeom>
            <a:avLst/>
            <a:gdLst>
              <a:gd name="T0" fmla="*/ 0 w 494"/>
              <a:gd name="T1" fmla="*/ 1484 h 1485"/>
              <a:gd name="T2" fmla="*/ 0 w 494"/>
              <a:gd name="T3" fmla="*/ 0 h 1485"/>
              <a:gd name="T4" fmla="*/ 493 w 494"/>
              <a:gd name="T5" fmla="*/ 0 h 1485"/>
              <a:gd name="T6" fmla="*/ 493 w 494"/>
              <a:gd name="T7" fmla="*/ 1484 h 1485"/>
              <a:gd name="T8" fmla="*/ 0 w 494"/>
              <a:gd name="T9" fmla="*/ 1484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" h="1485">
                <a:moveTo>
                  <a:pt x="0" y="1484"/>
                </a:moveTo>
                <a:lnTo>
                  <a:pt x="0" y="0"/>
                </a:lnTo>
                <a:lnTo>
                  <a:pt x="493" y="0"/>
                </a:lnTo>
                <a:lnTo>
                  <a:pt x="493" y="1484"/>
                </a:lnTo>
                <a:lnTo>
                  <a:pt x="0" y="1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76424" y="4217320"/>
            <a:ext cx="146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000000"/>
                </a:solidFill>
              </a:rPr>
              <a:t>h</a:t>
            </a:r>
            <a:r>
              <a:rPr lang="en-US" sz="1800" b="1" dirty="0">
                <a:solidFill>
                  <a:srgbClr val="000000"/>
                </a:solidFill>
              </a:rPr>
              <a:t>(key) mod N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524624" y="4484814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575299" y="48245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521324" y="41006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726112" y="4100639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932487" y="4100639"/>
            <a:ext cx="49212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754687" y="4819777"/>
            <a:ext cx="49212" cy="26987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930899" y="4818189"/>
            <a:ext cx="50800" cy="26988"/>
          </a:xfrm>
          <a:custGeom>
            <a:avLst/>
            <a:gdLst>
              <a:gd name="T0" fmla="*/ 31 w 32"/>
              <a:gd name="T1" fmla="*/ 9 h 17"/>
              <a:gd name="T2" fmla="*/ 16 w 32"/>
              <a:gd name="T3" fmla="*/ 0 h 17"/>
              <a:gd name="T4" fmla="*/ 0 w 32"/>
              <a:gd name="T5" fmla="*/ 9 h 17"/>
              <a:gd name="T6" fmla="*/ 16 w 32"/>
              <a:gd name="T7" fmla="*/ 16 h 17"/>
              <a:gd name="T8" fmla="*/ 31 w 32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9"/>
                </a:moveTo>
                <a:lnTo>
                  <a:pt x="16" y="0"/>
                </a:lnTo>
                <a:lnTo>
                  <a:pt x="0" y="9"/>
                </a:lnTo>
                <a:lnTo>
                  <a:pt x="16" y="16"/>
                </a:lnTo>
                <a:lnTo>
                  <a:pt x="31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7024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802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781674" y="6145339"/>
            <a:ext cx="50800" cy="26988"/>
          </a:xfrm>
          <a:custGeom>
            <a:avLst/>
            <a:gdLst>
              <a:gd name="T0" fmla="*/ 31 w 32"/>
              <a:gd name="T1" fmla="*/ 7 h 17"/>
              <a:gd name="T2" fmla="*/ 15 w 32"/>
              <a:gd name="T3" fmla="*/ 0 h 17"/>
              <a:gd name="T4" fmla="*/ 0 w 32"/>
              <a:gd name="T5" fmla="*/ 7 h 17"/>
              <a:gd name="T6" fmla="*/ 15 w 32"/>
              <a:gd name="T7" fmla="*/ 16 h 17"/>
              <a:gd name="T8" fmla="*/ 31 w 32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1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587999" y="6143752"/>
            <a:ext cx="50800" cy="26987"/>
          </a:xfrm>
          <a:custGeom>
            <a:avLst/>
            <a:gdLst>
              <a:gd name="T0" fmla="*/ 31 w 32"/>
              <a:gd name="T1" fmla="*/ 8 h 17"/>
              <a:gd name="T2" fmla="*/ 16 w 32"/>
              <a:gd name="T3" fmla="*/ 0 h 17"/>
              <a:gd name="T4" fmla="*/ 0 w 32"/>
              <a:gd name="T5" fmla="*/ 8 h 17"/>
              <a:gd name="T6" fmla="*/ 16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6" y="0"/>
                </a:lnTo>
                <a:lnTo>
                  <a:pt x="0" y="8"/>
                </a:lnTo>
                <a:lnTo>
                  <a:pt x="16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5973762" y="6145339"/>
            <a:ext cx="49212" cy="26988"/>
          </a:xfrm>
          <a:custGeom>
            <a:avLst/>
            <a:gdLst>
              <a:gd name="T0" fmla="*/ 30 w 31"/>
              <a:gd name="T1" fmla="*/ 7 h 17"/>
              <a:gd name="T2" fmla="*/ 15 w 31"/>
              <a:gd name="T3" fmla="*/ 0 h 17"/>
              <a:gd name="T4" fmla="*/ 0 w 31"/>
              <a:gd name="T5" fmla="*/ 7 h 17"/>
              <a:gd name="T6" fmla="*/ 15 w 31"/>
              <a:gd name="T7" fmla="*/ 16 h 17"/>
              <a:gd name="T8" fmla="*/ 30 w 31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20974" y="4776914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97087" y="4589589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key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635249" y="6283452"/>
            <a:ext cx="265136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Primary bucket pages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586412" y="6296152"/>
            <a:ext cx="19107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Overflow pages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4035424" y="4232402"/>
            <a:ext cx="29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035424" y="3922839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967162" y="5904039"/>
            <a:ext cx="536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N-1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019424" y="4475289"/>
            <a:ext cx="762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2997199" y="4165727"/>
            <a:ext cx="779463" cy="776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28824" y="5008689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3001962" y="4946777"/>
            <a:ext cx="779462" cy="1128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67224" y="4094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467224" y="43990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467224" y="4856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4543424" y="61516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991224" y="4475289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800474" y="4256214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798887" y="4610227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3797299" y="4976939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795712" y="5915152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1"/>
            <a:endCxn id="40" idx="2"/>
          </p:cNvCxnSpPr>
          <p:nvPr/>
        </p:nvCxnSpPr>
        <p:spPr>
          <a:xfrm flipH="1" flipV="1">
            <a:off x="1322592" y="6206054"/>
            <a:ext cx="1312657" cy="245393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282724"/>
            <a:ext cx="234038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Hashing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allocated </a:t>
            </a:r>
            <a:r>
              <a:rPr lang="en-US" i="1" dirty="0" smtClean="0"/>
              <a:t>sequentially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never de-allocated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23" idx="3"/>
            <a:endCxn id="46" idx="2"/>
          </p:cNvCxnSpPr>
          <p:nvPr/>
        </p:nvCxnSpPr>
        <p:spPr>
          <a:xfrm flipV="1">
            <a:off x="7497193" y="5904039"/>
            <a:ext cx="365076" cy="56010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0108" y="4703710"/>
            <a:ext cx="220432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</a:t>
            </a:r>
            <a:r>
              <a:rPr lang="en-US" b="1" u="sng" dirty="0">
                <a:solidFill>
                  <a:srgbClr val="0070C0"/>
                </a:solidFill>
              </a:rPr>
              <a:t>H</a:t>
            </a:r>
            <a:r>
              <a:rPr lang="en-US" b="1" u="sng" dirty="0" smtClean="0">
                <a:solidFill>
                  <a:srgbClr val="0070C0"/>
                </a:solidFill>
              </a:rPr>
              <a:t>ashing</a:t>
            </a:r>
            <a:r>
              <a:rPr lang="en-US" dirty="0" smtClean="0"/>
              <a:t>, </a:t>
            </a:r>
          </a:p>
          <a:p>
            <a:r>
              <a:rPr lang="en-US" dirty="0"/>
              <a:t>a</a:t>
            </a:r>
            <a:r>
              <a:rPr lang="en-US" dirty="0" smtClean="0"/>
              <a:t>llocated (</a:t>
            </a:r>
            <a:r>
              <a:rPr lang="en-US" i="1" dirty="0" smtClean="0"/>
              <a:t>as needed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corresponding </a:t>
            </a:r>
            <a:br>
              <a:rPr lang="en-US" dirty="0" smtClean="0"/>
            </a:br>
            <a:r>
              <a:rPr lang="en-US" dirty="0" smtClean="0"/>
              <a:t>buckets become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Deficiencies of Static Hashing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58" y="1645430"/>
            <a:ext cx="7843837" cy="43434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In static hashing, function </a:t>
            </a:r>
            <a:r>
              <a:rPr lang="en-US" altLang="en-US" i="1" dirty="0" smtClean="0"/>
              <a:t>h</a:t>
            </a:r>
            <a:r>
              <a:rPr lang="en-US" altLang="en-US" dirty="0" smtClean="0"/>
              <a:t> maps search-key values to a fixed set of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of bucket addresses. </a:t>
            </a:r>
          </a:p>
          <a:p>
            <a:pPr lvl="1"/>
            <a:r>
              <a:rPr lang="en-US" altLang="en-US" dirty="0" smtClean="0"/>
              <a:t>Databases grow or shrink with time. </a:t>
            </a:r>
            <a:r>
              <a:rPr lang="en-US" altLang="en-US" dirty="0" smtClean="0">
                <a:ea typeface="ＭＳ Ｐゴシック" pitchFamily="34" charset="-128"/>
              </a:rPr>
              <a:t>If initial number of buckets is too small, and file grows, performance will degrade due to too much overflows.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If space is allocated for anticipated growth, a significant amount of space will be wasted initially (and buckets will be </a:t>
            </a:r>
            <a:r>
              <a:rPr lang="en-US" altLang="en-US" dirty="0" err="1" smtClean="0">
                <a:ea typeface="ＭＳ Ｐゴシック" pitchFamily="34" charset="-128"/>
              </a:rPr>
              <a:t>underfull</a:t>
            </a:r>
            <a:r>
              <a:rPr lang="en-US" altLang="en-US" dirty="0" smtClean="0">
                <a:ea typeface="ＭＳ Ｐゴシック" pitchFamily="34" charset="-128"/>
              </a:rPr>
              <a:t>).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If database shrinks, again space will be wasted.</a:t>
            </a:r>
          </a:p>
          <a:p>
            <a:r>
              <a:rPr lang="en-US" altLang="en-US" dirty="0" smtClean="0"/>
              <a:t>One solution: periodic re-organization of the file with a new hash function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Expensive, disrupts normal operations</a:t>
            </a:r>
          </a:p>
          <a:p>
            <a:r>
              <a:rPr lang="en-US" altLang="en-US" dirty="0" smtClean="0"/>
              <a:t>Better solution: allow the number of buckets to be modified dynamically. </a:t>
            </a:r>
          </a:p>
          <a:p>
            <a:pPr lvl="1"/>
            <a:r>
              <a:rPr lang="en-US" altLang="en-US" dirty="0" smtClean="0"/>
              <a:t>Dynamic Hashing (Extendible Hashing, Linear Hashing)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68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else (</a:t>
            </a:r>
            <a:r>
              <a:rPr lang="en-US" sz="2600" i="1" dirty="0" smtClean="0"/>
              <a:t>as opposed to overflow pages</a:t>
            </a:r>
            <a:r>
              <a:rPr lang="en-US" sz="2600" dirty="0" smtClean="0"/>
              <a:t>) can we add a data record to a full bucket in a </a:t>
            </a:r>
            <a:r>
              <a:rPr lang="en-US" sz="2600" i="1" dirty="0" smtClean="0"/>
              <a:t>static</a:t>
            </a:r>
            <a:r>
              <a:rPr lang="en-US" sz="2600" dirty="0" smtClean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Reorganize the table </a:t>
            </a:r>
            <a:r>
              <a:rPr lang="en-US" sz="2400" dirty="0" smtClean="0"/>
              <a:t>(e.g., by doubling the number of buckets and redistributing the entries across the new </a:t>
            </a:r>
            <a:br>
              <a:rPr lang="en-US" sz="2400" dirty="0" smtClean="0"/>
            </a:br>
            <a:r>
              <a:rPr lang="en-US" sz="2400" dirty="0" smtClean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</a:t>
            </a:r>
            <a:r>
              <a:rPr lang="en-US" sz="2600" dirty="0"/>
              <a:t>r</a:t>
            </a:r>
            <a:r>
              <a:rPr lang="en-US" sz="2600" dirty="0" smtClean="0"/>
              <a:t>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contrast, we can use a </a:t>
            </a:r>
            <a:r>
              <a:rPr lang="en-US" sz="2600" dirty="0" smtClean="0">
                <a:solidFill>
                  <a:srgbClr val="0070C0"/>
                </a:solidFill>
              </a:rPr>
              <a:t>directory of pointers </a:t>
            </a:r>
            <a:r>
              <a:rPr lang="en-US" sz="2600" dirty="0" smtClean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Buckets number can be doubled by doubling just the directory and </a:t>
            </a:r>
            <a:r>
              <a:rPr lang="en-US" sz="2400" i="1" dirty="0" smtClean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trick</a:t>
            </a:r>
            <a:r>
              <a:rPr lang="en-US" sz="2400" dirty="0" smtClean="0"/>
              <a:t> </a:t>
            </a:r>
            <a:r>
              <a:rPr lang="en-US" sz="2400" dirty="0"/>
              <a:t>lies </a:t>
            </a:r>
            <a:r>
              <a:rPr lang="en-US" sz="2400" dirty="0" smtClean="0"/>
              <a:t>on </a:t>
            </a:r>
            <a:r>
              <a:rPr lang="en-US" sz="2400" dirty="0"/>
              <a:t>how </a:t>
            </a:r>
            <a:r>
              <a:rPr lang="en-US" sz="2400" dirty="0" smtClean="0"/>
              <a:t>the hash </a:t>
            </a:r>
            <a:r>
              <a:rPr lang="en-US" sz="2400" dirty="0"/>
              <a:t>function </a:t>
            </a:r>
            <a:r>
              <a:rPr lang="en-US" sz="2400" dirty="0" smtClean="0"/>
              <a:t>can be </a:t>
            </a:r>
            <a:r>
              <a:rPr lang="en-US" sz="2400" dirty="0"/>
              <a:t>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93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result of applying a hash </a:t>
            </a:r>
            <a:br>
              <a:rPr lang="en-US" sz="2600" dirty="0" smtClean="0"/>
            </a:br>
            <a:r>
              <a:rPr lang="en-US" sz="2600" dirty="0" smtClean="0"/>
              <a:t>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is treated as a </a:t>
            </a:r>
            <a:br>
              <a:rPr lang="en-US" sz="2600" dirty="0" smtClean="0"/>
            </a:br>
            <a:r>
              <a:rPr lang="en-US" sz="2600" i="1" dirty="0" smtClean="0">
                <a:solidFill>
                  <a:srgbClr val="0070C0"/>
                </a:solidFill>
              </a:rPr>
              <a:t>binary number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</a:t>
            </a:r>
            <a:br>
              <a:rPr lang="en-US" sz="2600" dirty="0" smtClean="0"/>
            </a:br>
            <a:r>
              <a:rPr lang="en-US" sz="2600" dirty="0" smtClean="0"/>
              <a:t>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are </a:t>
            </a:r>
            <a:br>
              <a:rPr lang="en-US" sz="2600" dirty="0" smtClean="0"/>
            </a:br>
            <a:r>
              <a:rPr lang="en-US" sz="2600" dirty="0" smtClean="0"/>
              <a:t>interpreted as an </a:t>
            </a:r>
            <a:br>
              <a:rPr lang="en-US" sz="2600" dirty="0" smtClean="0"/>
            </a:br>
            <a:r>
              <a:rPr lang="en-US" sz="2600" dirty="0" smtClean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hash file and is kept as part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header </a:t>
            </a:r>
            <a:r>
              <a:rPr lang="en-US" sz="2600" dirty="0"/>
              <a:t>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search for a data entry, apply a hash 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to the key and take 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search for </a:t>
            </a:r>
            <a:r>
              <a:rPr lang="en-US" sz="2600" dirty="0" smtClean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= 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8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Find </a:t>
            </a:r>
            <a:r>
              <a:rPr lang="en-US" sz="3000" dirty="0"/>
              <a:t>the appropriate bucket (</a:t>
            </a:r>
            <a:r>
              <a:rPr lang="en-US" sz="3000" i="1" dirty="0"/>
              <a:t>as in search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Split </a:t>
            </a:r>
            <a:r>
              <a:rPr lang="en-US" sz="3000" dirty="0"/>
              <a:t>the bucket </a:t>
            </a:r>
            <a:r>
              <a:rPr lang="en-US" sz="3000" i="1" dirty="0"/>
              <a:t>if </a:t>
            </a:r>
            <a:r>
              <a:rPr lang="en-US" sz="3000" i="1" dirty="0" smtClean="0"/>
              <a:t>full </a:t>
            </a:r>
            <a:r>
              <a:rPr lang="en-US" sz="3000" dirty="0" smtClean="0"/>
              <a:t>and </a:t>
            </a:r>
            <a:r>
              <a:rPr lang="en-US" sz="3000" i="1" dirty="0" smtClean="0"/>
              <a:t>redistribute</a:t>
            </a:r>
            <a:r>
              <a:rPr lang="en-US" sz="3000" dirty="0" smtClean="0"/>
              <a:t> contents (including the new entry to be inserted) across the old bucket and its </a:t>
            </a:r>
            <a:r>
              <a:rPr lang="en-US" sz="3000" b="1" i="1" dirty="0" smtClean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Double the directory </a:t>
            </a:r>
            <a:r>
              <a:rPr lang="en-US" sz="3000" i="1" dirty="0" smtClean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Insert </a:t>
            </a:r>
            <a:r>
              <a:rPr lang="en-US" sz="3000" dirty="0"/>
              <a:t>the given </a:t>
            </a:r>
            <a:r>
              <a:rPr lang="en-US" sz="3000" dirty="0" smtClean="0"/>
              <a:t>entry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8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</a:t>
            </a:r>
            <a:r>
              <a:rPr lang="en-US" sz="2600" dirty="0" smtClean="0"/>
              <a:t>full, double the directory if necessary </a:t>
            </a:r>
            <a:r>
              <a:rPr lang="en-US" sz="2600" dirty="0"/>
              <a:t>and insert the given </a:t>
            </a:r>
            <a:r>
              <a:rPr lang="en-US" sz="2600" dirty="0" smtClean="0"/>
              <a:t>entry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13*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83771" y="4610934"/>
            <a:ext cx="13117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 = 11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8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 and redistribute!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</a:t>
            </a:r>
            <a:r>
              <a:rPr lang="en-US" sz="2600" dirty="0" smtClean="0"/>
              <a:t>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06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Static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File Organization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Properties of the Hash Function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Bucket Overflow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Indices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Dynamic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Underlying Data Structure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Querying and Updating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Comparisons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Other types of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Ordered Indexing vs. Hashing</a:t>
            </a:r>
          </a:p>
        </p:txBody>
      </p:sp>
    </p:spTree>
    <p:extLst>
      <p:ext uri="{BB962C8B-B14F-4D97-AF65-F5344CB8AC3E}">
        <p14:creationId xmlns:p14="http://schemas.microsoft.com/office/powerpoint/2010/main" val="2718572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 smtClean="0">
                <a:solidFill>
                  <a:schemeClr val="tx1"/>
                </a:solidFill>
              </a:rPr>
              <a:t>global depth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0 00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1 00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two bits indicate a data entry that </a:t>
            </a:r>
            <a:br>
              <a:rPr lang="en-US" dirty="0" smtClean="0"/>
            </a:br>
            <a:r>
              <a:rPr lang="en-US" dirty="0" smtClean="0"/>
              <a:t>belongs to one of these two buckets 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third bit distinguishes between these </a:t>
            </a:r>
            <a:br>
              <a:rPr lang="en-US" dirty="0" smtClean="0"/>
            </a:br>
            <a:r>
              <a:rPr lang="en-US" dirty="0" smtClean="0"/>
              <a:t>two buckets!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is it necessary always to double the directory?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53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Almost there…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86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was no need to double the directory!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NOT to double the directory?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</a:t>
            </a:r>
            <a:r>
              <a:rPr lang="en-US" sz="2600" dirty="0" smtClean="0"/>
              <a:t>and </a:t>
            </a:r>
            <a:r>
              <a:rPr lang="en-US" sz="26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 smtClean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 smtClean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sz="2000" dirty="0" smtClean="0">
                <a:solidFill>
                  <a:schemeClr val="tx1"/>
                </a:solidFill>
              </a:rPr>
              <a:t> be doubled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14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global depth (i.e., 3), NO need to double the directory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 smtClean="0">
                <a:solidFill>
                  <a:schemeClr val="tx1"/>
                </a:solidFill>
              </a:rPr>
              <a:t>should</a:t>
            </a:r>
            <a:r>
              <a:rPr lang="en-US" dirty="0" smtClean="0">
                <a:solidFill>
                  <a:schemeClr val="tx1"/>
                </a:solidFill>
              </a:rPr>
              <a:t> double the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3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Hashing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Hashing provides a means for accessing data without the use of an index structure.</a:t>
            </a:r>
          </a:p>
          <a:p>
            <a:r>
              <a:rPr lang="en-US" altLang="en-US"/>
              <a:t>Data is addressed on disk by computing a function on a search key instead.</a:t>
            </a: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747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8225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398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1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8876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2</a:t>
            </a: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32703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33354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3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60897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75375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6154861" y="5829300"/>
            <a:ext cx="12779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N-1</a:t>
            </a: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7602661" y="5829300"/>
            <a:ext cx="114458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N</a:t>
            </a:r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 flipH="1">
            <a:off x="603373" y="4114800"/>
            <a:ext cx="3505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432173" y="4343400"/>
            <a:ext cx="1676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 flipH="1">
            <a:off x="3575173" y="44958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3"/>
          <p:cNvSpPr>
            <a:spLocks noChangeShapeType="1"/>
          </p:cNvSpPr>
          <p:nvPr/>
        </p:nvSpPr>
        <p:spPr bwMode="auto">
          <a:xfrm>
            <a:off x="4489573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4"/>
          <p:cNvSpPr>
            <a:spLocks noChangeShapeType="1"/>
          </p:cNvSpPr>
          <p:nvPr/>
        </p:nvSpPr>
        <p:spPr bwMode="auto">
          <a:xfrm>
            <a:off x="4614986" y="4267200"/>
            <a:ext cx="2160587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5"/>
          <p:cNvSpPr>
            <a:spLocks noChangeShapeType="1"/>
          </p:cNvSpPr>
          <p:nvPr/>
        </p:nvSpPr>
        <p:spPr bwMode="auto">
          <a:xfrm>
            <a:off x="4614986" y="4078288"/>
            <a:ext cx="3608387" cy="163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4108573" y="3657600"/>
            <a:ext cx="498475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/>
              <a:t>h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5099173" y="5715000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:::</a:t>
            </a:r>
          </a:p>
        </p:txBody>
      </p:sp>
    </p:spTree>
    <p:extLst>
      <p:ext uri="{BB962C8B-B14F-4D97-AF65-F5344CB8AC3E}">
        <p14:creationId xmlns:p14="http://schemas.microsoft.com/office/powerpoint/2010/main" val="1680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36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5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altLang="en-US" dirty="0"/>
              <a:t>Class Activity </a:t>
            </a:r>
            <a:r>
              <a:rPr lang="en-GB" altLang="en-US" dirty="0" smtClean="0"/>
              <a:t>10</a:t>
            </a:r>
            <a:endParaRPr lang="en-GB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altLang="en-US" dirty="0" smtClean="0"/>
              <a:t>Consider following state of the extendible hashing structure. Add 25, 60, 28 and show the final state. </a:t>
            </a:r>
            <a:endParaRPr lang="en-GB" altLang="en-US" dirty="0"/>
          </a:p>
          <a:p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356" y="2875764"/>
            <a:ext cx="3158262" cy="351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2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653" y="881937"/>
            <a:ext cx="7954963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Deletion in Extendable Hash Structure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566" y="1900174"/>
            <a:ext cx="7893050" cy="284910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To delete a key value,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locate it in its bucket and remove it.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The bucket itself can be removed if it becomes empty (with appropriate updates to the bucket address table).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Merging of buckets can be done (can merge only with a “</a:t>
            </a:r>
            <a:r>
              <a:rPr lang="en-US" altLang="en-US" sz="2000" i="1" dirty="0" smtClean="0">
                <a:solidFill>
                  <a:schemeClr val="tx2"/>
                </a:solidFill>
                <a:ea typeface="ＭＳ Ｐゴシック" pitchFamily="34" charset="-128"/>
              </a:rPr>
              <a:t>split image</a:t>
            </a:r>
            <a:r>
              <a:rPr lang="en-US" altLang="en-US" sz="2000" dirty="0" smtClean="0">
                <a:ea typeface="ＭＳ Ｐゴシック" pitchFamily="34" charset="-128"/>
              </a:rPr>
              <a:t>” bucket)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Decreasing bucket address table size is also possible</a:t>
            </a:r>
          </a:p>
          <a:p>
            <a:pPr lvl="2"/>
            <a:r>
              <a:rPr lang="en-US" altLang="en-US" sz="1600" dirty="0" smtClean="0">
                <a:ea typeface="ＭＳ Ｐゴシック" pitchFamily="34" charset="-128"/>
              </a:rPr>
              <a:t>Note: decreasing bucket address table size is an expensive operation and should be done only if number of buckets becomes much smaller than the size of the table </a:t>
            </a:r>
          </a:p>
        </p:txBody>
      </p:sp>
    </p:spTree>
    <p:extLst>
      <p:ext uri="{BB962C8B-B14F-4D97-AF65-F5344CB8AC3E}">
        <p14:creationId xmlns:p14="http://schemas.microsoft.com/office/powerpoint/2010/main" val="10690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Comparison to Other Hashing Methods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Advantage: performance does not decrease as the database size increases</a:t>
            </a:r>
          </a:p>
          <a:p>
            <a:pPr lvl="1"/>
            <a:r>
              <a:rPr lang="en-US" altLang="en-US" dirty="0"/>
              <a:t>Space is conserved by adding and removing as necessary</a:t>
            </a:r>
          </a:p>
          <a:p>
            <a:r>
              <a:rPr lang="en-US" altLang="en-US" dirty="0"/>
              <a:t>Disadvantage: additional level of indirection for operations</a:t>
            </a:r>
          </a:p>
          <a:p>
            <a:pPr lvl="1"/>
            <a:r>
              <a:rPr lang="en-US" altLang="en-US" sz="2000" dirty="0"/>
              <a:t>Complex </a:t>
            </a:r>
            <a:r>
              <a:rPr lang="en-US" altLang="en-US" sz="2000" dirty="0" smtClean="0"/>
              <a:t>implementation</a:t>
            </a:r>
          </a:p>
          <a:p>
            <a:pPr lvl="1"/>
            <a:r>
              <a:rPr lang="en-US" altLang="en-US" sz="2000" dirty="0" smtClean="0"/>
              <a:t>Bucket </a:t>
            </a:r>
            <a:r>
              <a:rPr lang="en-US" altLang="en-US" sz="2000" dirty="0"/>
              <a:t>address table may itself become very big (larger than memory)</a:t>
            </a:r>
          </a:p>
          <a:p>
            <a:pPr lvl="2"/>
            <a:r>
              <a:rPr lang="en-US" altLang="en-US" sz="1800" dirty="0"/>
              <a:t>Need a tree structure to locate desired record in the structure!</a:t>
            </a:r>
          </a:p>
          <a:p>
            <a:pPr lvl="1"/>
            <a:r>
              <a:rPr lang="en-US" altLang="en-US" sz="2000" dirty="0"/>
              <a:t>Changing size of bucket address table is an expensive operation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Linear hashing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is an alternative mechanism which avoids these disadvantages at the possible cost of more bucket overflows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63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Ordered Indexing vs. Hashing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Hashing is less efficient if queries to the database include ranges as opposed to specific values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dirty="0"/>
              <a:t>What indexing technique can we use to support </a:t>
            </a:r>
            <a:r>
              <a:rPr lang="en-US" i="1" dirty="0"/>
              <a:t>range searches </a:t>
            </a:r>
            <a:r>
              <a:rPr lang="en-US" dirty="0"/>
              <a:t>(e.g., “Find </a:t>
            </a:r>
            <a:r>
              <a:rPr lang="en-US" dirty="0" err="1"/>
              <a:t>s_name</a:t>
            </a:r>
            <a:r>
              <a:rPr lang="en-US" dirty="0"/>
              <a:t> where </a:t>
            </a:r>
            <a:r>
              <a:rPr lang="en-US" dirty="0" err="1"/>
              <a:t>gpa</a:t>
            </a:r>
            <a:r>
              <a:rPr lang="en-US" dirty="0"/>
              <a:t> &gt;= 3.0)?</a:t>
            </a:r>
          </a:p>
          <a:p>
            <a:pPr lvl="1"/>
            <a:r>
              <a:rPr lang="en-US" sz="1900" dirty="0">
                <a:solidFill>
                  <a:srgbClr val="0070C0"/>
                </a:solidFill>
              </a:rPr>
              <a:t>Tree-Based </a:t>
            </a:r>
            <a:r>
              <a:rPr lang="en-US" sz="1900" dirty="0" smtClean="0">
                <a:solidFill>
                  <a:srgbClr val="0070C0"/>
                </a:solidFill>
              </a:rPr>
              <a:t>Indexing</a:t>
            </a:r>
            <a:endParaRPr lang="en-US" altLang="en-US" dirty="0"/>
          </a:p>
          <a:p>
            <a:r>
              <a:rPr lang="en-US" altLang="en-US" dirty="0"/>
              <a:t>In cases where ranges are infrequent hashing provides faster insertion, deletion, and lookup then ordered </a:t>
            </a:r>
            <a:r>
              <a:rPr lang="en-US" altLang="en-US" dirty="0" smtClean="0"/>
              <a:t>indexing</a:t>
            </a:r>
            <a:r>
              <a:rPr lang="en-US" altLang="en-US" dirty="0" smtClean="0"/>
              <a:t>.</a:t>
            </a:r>
          </a:p>
          <a:p>
            <a:pPr lvl="1"/>
            <a:r>
              <a:rPr lang="en-US" sz="1600" dirty="0"/>
              <a:t>What about </a:t>
            </a:r>
            <a:r>
              <a:rPr lang="en-US" sz="1600" i="1" dirty="0"/>
              <a:t>equality selections </a:t>
            </a:r>
            <a:r>
              <a:rPr lang="en-US" sz="1600" dirty="0"/>
              <a:t>(e.g., “Find </a:t>
            </a:r>
            <a:r>
              <a:rPr lang="en-US" sz="1600" dirty="0" err="1"/>
              <a:t>s_name</a:t>
            </a:r>
            <a:r>
              <a:rPr lang="en-US" sz="1600" dirty="0"/>
              <a:t> where </a:t>
            </a:r>
            <a:r>
              <a:rPr lang="en-US" sz="1600" dirty="0" err="1"/>
              <a:t>sid</a:t>
            </a:r>
            <a:r>
              <a:rPr lang="en-US" sz="1600" dirty="0"/>
              <a:t> = 102”?</a:t>
            </a:r>
          </a:p>
          <a:p>
            <a:pPr lvl="2"/>
            <a:r>
              <a:rPr lang="en-US" sz="1600" dirty="0">
                <a:solidFill>
                  <a:srgbClr val="0070C0"/>
                </a:solidFill>
              </a:rPr>
              <a:t>Tree-Based Indexing</a:t>
            </a:r>
          </a:p>
          <a:p>
            <a:pPr lvl="2"/>
            <a:r>
              <a:rPr lang="en-US" sz="1600" dirty="0">
                <a:solidFill>
                  <a:srgbClr val="0070C0"/>
                </a:solidFill>
              </a:rPr>
              <a:t>Hash-Based </a:t>
            </a:r>
            <a:r>
              <a:rPr lang="en-US" sz="1600" dirty="0" smtClean="0">
                <a:solidFill>
                  <a:srgbClr val="0070C0"/>
                </a:solidFill>
              </a:rPr>
              <a:t>Indexing</a:t>
            </a:r>
            <a:endParaRPr lang="en-US" altLang="en-US" dirty="0" smtClean="0"/>
          </a:p>
          <a:p>
            <a:r>
              <a:rPr lang="en-US" dirty="0"/>
              <a:t>Hash-based indexing, however, proves to be very useful in implementing relational operators  </a:t>
            </a:r>
            <a:endParaRPr lang="en-US" altLang="en-US" dirty="0" smtClean="0"/>
          </a:p>
          <a:p>
            <a:pPr marL="342900" lvl="1" indent="0">
              <a:buNone/>
            </a:pPr>
            <a:endParaRPr lang="en-US" sz="2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6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707" y="1564368"/>
            <a:ext cx="7886700" cy="4351338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/>
              <a:t>bucket</a:t>
            </a:r>
            <a:r>
              <a:rPr lang="en-US" altLang="en-US" dirty="0"/>
              <a:t> in a hash file is unit of storage (typically a disk block) that can hold one or more records.</a:t>
            </a:r>
          </a:p>
          <a:p>
            <a:r>
              <a:rPr lang="en-US" altLang="en-US" dirty="0"/>
              <a:t>The </a:t>
            </a:r>
            <a:r>
              <a:rPr lang="en-US" altLang="en-US" b="1" dirty="0"/>
              <a:t>hash function</a:t>
            </a:r>
            <a:r>
              <a:rPr lang="en-US" altLang="en-US" dirty="0"/>
              <a:t>, h, is a function from the set of all search-keys, K, to the set of all bucket addresses, B.</a:t>
            </a:r>
          </a:p>
          <a:p>
            <a:r>
              <a:rPr lang="en-US" altLang="en-US" dirty="0"/>
              <a:t>Insertion, deletion, and lookup are done in constant time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Records with different search-key values may be mapped to the same bucket; thus entire bucket has to be searched sequentially to locate a record. </a:t>
            </a:r>
          </a:p>
          <a:p>
            <a:r>
              <a:rPr lang="en-US" altLang="en-US" dirty="0"/>
              <a:t>Typical hash functions perform computation on the internal binary representation of the search-key. 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For example, for a string search-key, the binary representations of all the characters in the string could be added and the sum modulo the number of buckets could be returned. 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85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Querying and Updates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691" y="1480393"/>
            <a:ext cx="78867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To insert a record into the structure compute the hash value h(K</a:t>
            </a:r>
            <a:r>
              <a:rPr lang="en-US" altLang="en-US" baseline="-25000" dirty="0"/>
              <a:t>i</a:t>
            </a:r>
            <a:r>
              <a:rPr lang="en-US" altLang="en-US" dirty="0"/>
              <a:t>), and place the record in the bucket address returned.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lookup operations, compute the hash value as above and search each record in the bucket for the specific record.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 delete simply lookup and remove.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56108" y="4400713"/>
            <a:ext cx="348793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/>
              <a:t>Hash file organization of </a:t>
            </a:r>
            <a:r>
              <a:rPr lang="en-US" altLang="en-US" sz="2000" i="1" dirty="0"/>
              <a:t>instructor</a:t>
            </a:r>
            <a:r>
              <a:rPr lang="en-US" altLang="en-US" sz="2000" dirty="0"/>
              <a:t> file, using </a:t>
            </a:r>
            <a:r>
              <a:rPr lang="en-US" altLang="en-US" sz="2000" i="1" dirty="0" err="1"/>
              <a:t>dept_name</a:t>
            </a:r>
            <a:r>
              <a:rPr lang="en-US" altLang="en-US" sz="2000" i="1" dirty="0"/>
              <a:t> </a:t>
            </a:r>
            <a:r>
              <a:rPr lang="en-US" altLang="en-US" sz="2000" dirty="0"/>
              <a:t>as key </a:t>
            </a:r>
            <a:r>
              <a:rPr lang="en-US" altLang="en-US" sz="2000" dirty="0" smtClean="0"/>
              <a:t> </a:t>
            </a:r>
          </a:p>
          <a:p>
            <a:endParaRPr lang="en-US" altLang="en-US" sz="2000" dirty="0" smtClean="0"/>
          </a:p>
          <a:p>
            <a:r>
              <a:rPr lang="en-US" altLang="en-US" sz="1400" dirty="0"/>
              <a:t>E.g. h(Music) = 1        h(History) = 2   </a:t>
            </a:r>
            <a:br>
              <a:rPr lang="en-US" altLang="en-US" sz="1400" dirty="0"/>
            </a:br>
            <a:r>
              <a:rPr lang="en-US" altLang="en-US" sz="1400" dirty="0"/>
              <a:t>        h(Physics) =  3   h(Elec. Eng.) = 3</a:t>
            </a:r>
          </a:p>
          <a:p>
            <a:endParaRPr lang="en-US" alt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20" y="3484836"/>
            <a:ext cx="4147899" cy="327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4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the Hash Function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Worst hash function maps all search-key values to the same </a:t>
            </a:r>
            <a:r>
              <a:rPr lang="en-US" altLang="en-US" dirty="0" smtClean="0"/>
              <a:t>bucket</a:t>
            </a:r>
          </a:p>
          <a:p>
            <a:pPr lvl="1"/>
            <a:r>
              <a:rPr lang="en-US" altLang="en-US" dirty="0" smtClean="0"/>
              <a:t>this </a:t>
            </a:r>
            <a:r>
              <a:rPr lang="en-US" altLang="en-US" dirty="0"/>
              <a:t>makes access time proportional to the number of search-key values in the file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distribution should be </a:t>
            </a:r>
            <a:r>
              <a:rPr lang="en-US" altLang="en-US" dirty="0">
                <a:solidFill>
                  <a:schemeClr val="accent1"/>
                </a:solidFill>
              </a:rPr>
              <a:t>uniform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An ideal hash function should assign the same number of records in each bucket.</a:t>
            </a:r>
          </a:p>
          <a:p>
            <a:r>
              <a:rPr lang="en-US" altLang="en-US" dirty="0"/>
              <a:t>The distribution should be </a:t>
            </a:r>
            <a:r>
              <a:rPr lang="en-US" altLang="en-US" dirty="0">
                <a:solidFill>
                  <a:schemeClr val="accent1"/>
                </a:solidFill>
              </a:rPr>
              <a:t>random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Regardless of the actual search-keys, the each bucket has the same number of records on average</a:t>
            </a:r>
          </a:p>
          <a:p>
            <a:pPr lvl="1"/>
            <a:r>
              <a:rPr lang="en-US" altLang="en-US" dirty="0"/>
              <a:t>Hash values should not depend on any ordering or the </a:t>
            </a:r>
            <a:r>
              <a:rPr lang="en-US" altLang="en-US" dirty="0" smtClean="0"/>
              <a:t>search-keys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20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Bucket Overflow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29" y="1555037"/>
            <a:ext cx="7886700" cy="4351338"/>
          </a:xfrm>
        </p:spPr>
        <p:txBody>
          <a:bodyPr/>
          <a:lstStyle/>
          <a:p>
            <a:r>
              <a:rPr lang="en-US" altLang="en-US" dirty="0"/>
              <a:t>How does bucket overflow occur?</a:t>
            </a:r>
          </a:p>
          <a:p>
            <a:pPr lvl="1"/>
            <a:r>
              <a:rPr lang="en-US" altLang="en-US" dirty="0"/>
              <a:t>Not enough buckets to handle data</a:t>
            </a:r>
          </a:p>
          <a:p>
            <a:pPr lvl="1"/>
            <a:r>
              <a:rPr lang="en-US" altLang="en-US" dirty="0"/>
              <a:t>A few buckets have considerably more records then others.  This is referred to as skew in distribution of records.</a:t>
            </a:r>
          </a:p>
          <a:p>
            <a:pPr lvl="2"/>
            <a:r>
              <a:rPr lang="en-US" altLang="en-US" dirty="0"/>
              <a:t>Multiple records have the same hash value</a:t>
            </a:r>
          </a:p>
          <a:p>
            <a:pPr lvl="2"/>
            <a:r>
              <a:rPr lang="en-US" altLang="en-US" dirty="0"/>
              <a:t>Chosen hash function produces non-uniform distribution of key values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Although </a:t>
            </a:r>
            <a:r>
              <a:rPr lang="en-US" altLang="en-US" dirty="0"/>
              <a:t>the probability of bucket overflow can be reduced, it cannot be eliminated; it is handled by using </a:t>
            </a:r>
            <a:r>
              <a:rPr lang="en-US" altLang="en-US" b="1" i="1" dirty="0">
                <a:solidFill>
                  <a:srgbClr val="3366CC"/>
                </a:solidFill>
              </a:rPr>
              <a:t>overflow buckets</a:t>
            </a:r>
            <a:r>
              <a:rPr lang="en-US" altLang="en-US" b="1" i="1" dirty="0"/>
              <a:t>.</a:t>
            </a:r>
            <a:endParaRPr lang="en-US" altLang="en-US" b="1" dirty="0"/>
          </a:p>
          <a:p>
            <a:endParaRPr lang="en-US" altLang="en-US" dirty="0" smtClean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83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Solutions: Closed Hashing</a:t>
            </a:r>
            <a:endParaRPr lang="en-US" altLang="en-US" sz="32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Provide more buckets </a:t>
            </a:r>
            <a:r>
              <a:rPr lang="en-US" altLang="en-US" dirty="0" smtClean="0"/>
              <a:t>than </a:t>
            </a:r>
            <a:r>
              <a:rPr lang="en-US" altLang="en-US" dirty="0"/>
              <a:t>are needed.</a:t>
            </a: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Overflow chaining</a:t>
            </a:r>
          </a:p>
          <a:p>
            <a:pPr lvl="1"/>
            <a:r>
              <a:rPr lang="en-US" altLang="en-US" dirty="0"/>
              <a:t>If a bucket is full, link another bucket to it. Repeat as necessary.</a:t>
            </a:r>
          </a:p>
          <a:p>
            <a:pPr lvl="1"/>
            <a:r>
              <a:rPr lang="en-US" altLang="en-US" dirty="0"/>
              <a:t>The system must then check overflow buckets for querying and updates.  This is known as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closed hashing</a:t>
            </a:r>
            <a:r>
              <a:rPr lang="en-US" altLang="en-US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905" y="3769101"/>
            <a:ext cx="3558953" cy="254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Solutions: </a:t>
            </a:r>
            <a:r>
              <a:rPr lang="en-US" altLang="en-US" sz="3600" dirty="0" smtClean="0"/>
              <a:t>Open  </a:t>
            </a:r>
            <a:r>
              <a:rPr lang="en-US" altLang="en-US" sz="3600" dirty="0"/>
              <a:t>Hashing</a:t>
            </a:r>
            <a:endParaRPr lang="en-US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Open hashing</a:t>
            </a:r>
          </a:p>
          <a:p>
            <a:pPr lvl="1"/>
            <a:r>
              <a:rPr lang="en-US" altLang="en-US" sz="2000" dirty="0"/>
              <a:t>The number of buckets is fixed</a:t>
            </a:r>
          </a:p>
          <a:p>
            <a:pPr lvl="1"/>
            <a:r>
              <a:rPr lang="en-US" altLang="en-US" sz="2000" dirty="0"/>
              <a:t>Overflow is handled by using the next bucket in cyclic order that has space.</a:t>
            </a:r>
          </a:p>
          <a:p>
            <a:pPr lvl="2"/>
            <a:r>
              <a:rPr lang="en-US" altLang="en-US" sz="1600" dirty="0"/>
              <a:t>This is known as </a:t>
            </a:r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</a:rPr>
              <a:t>linear probing</a:t>
            </a:r>
            <a:r>
              <a:rPr lang="en-US" altLang="en-US" sz="1600" dirty="0"/>
              <a:t>.</a:t>
            </a:r>
          </a:p>
          <a:p>
            <a:r>
              <a:rPr lang="en-US" altLang="en-US" dirty="0"/>
              <a:t>Compute more hash functions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26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13677</TotalTime>
  <Words>2854</Words>
  <Application>Microsoft Office PowerPoint</Application>
  <PresentationFormat>On-screen Show (4:3)</PresentationFormat>
  <Paragraphs>914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Hashing</vt:lpstr>
      <vt:lpstr>Contents</vt:lpstr>
      <vt:lpstr>Static Hashing</vt:lpstr>
      <vt:lpstr>Organization</vt:lpstr>
      <vt:lpstr>Querying and Updates</vt:lpstr>
      <vt:lpstr>Properties of the Hash Function</vt:lpstr>
      <vt:lpstr>Bucket Overflow</vt:lpstr>
      <vt:lpstr>Solutions: Closed Hashing</vt:lpstr>
      <vt:lpstr>Solutions: Open  Hashing</vt:lpstr>
      <vt:lpstr>Hash Indices</vt:lpstr>
      <vt:lpstr>Static Hashing</vt:lpstr>
      <vt:lpstr>Deficiencies of Static Hashing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Class Activity 10</vt:lpstr>
      <vt:lpstr>Deletion in Extendable Hash Structure</vt:lpstr>
      <vt:lpstr>Comparison to Other Hashing Methods</vt:lpstr>
      <vt:lpstr>Ordered Indexing vs. Hashing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378</cp:revision>
  <dcterms:created xsi:type="dcterms:W3CDTF">2009-12-29T10:39:27Z</dcterms:created>
  <dcterms:modified xsi:type="dcterms:W3CDTF">2018-02-19T23:04:27Z</dcterms:modified>
</cp:coreProperties>
</file>