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2" r:id="rId5"/>
    <p:sldId id="263" r:id="rId6"/>
    <p:sldId id="268" r:id="rId7"/>
    <p:sldId id="269" r:id="rId8"/>
    <p:sldId id="270" r:id="rId9"/>
    <p:sldId id="271" r:id="rId10"/>
    <p:sldId id="264" r:id="rId11"/>
    <p:sldId id="267" r:id="rId12"/>
    <p:sldId id="272" r:id="rId13"/>
    <p:sldId id="295" r:id="rId14"/>
    <p:sldId id="273" r:id="rId15"/>
    <p:sldId id="274" r:id="rId16"/>
    <p:sldId id="275" r:id="rId17"/>
    <p:sldId id="296" r:id="rId18"/>
    <p:sldId id="301" r:id="rId19"/>
    <p:sldId id="277" r:id="rId20"/>
    <p:sldId id="293" r:id="rId21"/>
    <p:sldId id="294" r:id="rId22"/>
    <p:sldId id="281" r:id="rId23"/>
    <p:sldId id="279" r:id="rId24"/>
    <p:sldId id="280" r:id="rId25"/>
    <p:sldId id="285" r:id="rId26"/>
    <p:sldId id="286" r:id="rId27"/>
    <p:sldId id="287" r:id="rId28"/>
    <p:sldId id="288" r:id="rId29"/>
    <p:sldId id="289" r:id="rId30"/>
    <p:sldId id="302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2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C1EA3-2BBA-4203-BF81-DAE01387929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10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79413" y="4776581"/>
            <a:ext cx="8142341" cy="86360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NoSQL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9413" y="5549371"/>
            <a:ext cx="8282866" cy="1397306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to Larson (Berkeley), 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Pattersen</a:t>
            </a:r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(</a:t>
            </a:r>
            <a:r>
              <a:rPr lang="en-US" altLang="en-US" sz="1200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UiA</a:t>
            </a:r>
            <a:r>
              <a:rPr lang="en-US" altLang="en-US" sz="1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) </a:t>
            </a:r>
            <a:endParaRPr lang="en-US" altLang="en-US" sz="12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48" y="186612"/>
            <a:ext cx="8360229" cy="3705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Garamond" panose="02020404030301010803" pitchFamily="18" charset="0"/>
              </a:rPr>
              <a:t>NoSQL Distinguishing Characteristics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sz="half" idx="1"/>
          </p:nvPr>
        </p:nvSpPr>
        <p:spPr>
          <a:xfrm>
            <a:off x="483637" y="1677211"/>
            <a:ext cx="3657600" cy="414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data volumes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data</a:t>
            </a:r>
            <a:r>
              <a:rPr lang="ja-JP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ja-JP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Scalable replication and distribution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Potentially thousands of machines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Potentially distributed around the world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Queries need to return answers quickly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query, few updates</a:t>
            </a:r>
          </a:p>
          <a:p>
            <a:pPr>
              <a:lnSpc>
                <a:spcPct val="80000"/>
              </a:lnSpc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3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05203"/>
            <a:ext cx="3657600" cy="4140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Asynchronous Inserts &amp; Updates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Schema-less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 transaction properties are not needed – BASE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 Theorem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source development</a:t>
            </a:r>
          </a:p>
          <a:p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3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Garamond" panose="02020404030301010803" pitchFamily="18" charset="0"/>
              </a:rPr>
              <a:t>NoSQL Database Types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/>
              <a:t>Discussing NoSQL databases is complicated because there are a variety of types: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dirty="0" smtClean="0"/>
          </a:p>
          <a:p>
            <a:pPr marL="0" indent="0"/>
            <a:r>
              <a:rPr lang="en-US" altLang="en-US" dirty="0" smtClean="0"/>
              <a:t>Sorted ordered Column Store</a:t>
            </a:r>
          </a:p>
          <a:p>
            <a:pPr marL="342900" lvl="1" indent="0"/>
            <a:r>
              <a:rPr lang="en-US" dirty="0" smtClean="0"/>
              <a:t>Optimized </a:t>
            </a:r>
            <a:r>
              <a:rPr lang="en-US" dirty="0"/>
              <a:t>for queries over large datasets, and store columns of data together, instead of rows</a:t>
            </a:r>
            <a:endParaRPr lang="en-US" altLang="en-US" dirty="0" smtClean="0"/>
          </a:p>
          <a:p>
            <a:pPr marL="0" indent="0"/>
            <a:r>
              <a:rPr lang="en-US" altLang="en-US" dirty="0" smtClean="0"/>
              <a:t>Document databases: </a:t>
            </a:r>
          </a:p>
          <a:p>
            <a:pPr marL="342900" lvl="1" indent="0"/>
            <a:r>
              <a:rPr lang="en-US" dirty="0" smtClean="0"/>
              <a:t>pair </a:t>
            </a:r>
            <a:r>
              <a:rPr lang="en-US" dirty="0"/>
              <a:t>each key with a complex data structure known as a document.</a:t>
            </a:r>
            <a:r>
              <a:rPr lang="en-US" altLang="en-US" dirty="0" smtClean="0"/>
              <a:t> </a:t>
            </a:r>
          </a:p>
          <a:p>
            <a:pPr marL="0" indent="0"/>
            <a:r>
              <a:rPr lang="en-US" altLang="en-US" dirty="0" smtClean="0"/>
              <a:t>Key-Value Store : </a:t>
            </a:r>
          </a:p>
          <a:p>
            <a:pPr marL="342900" lvl="1" indent="0"/>
            <a:r>
              <a:rPr lang="en-US" dirty="0" smtClean="0"/>
              <a:t>are </a:t>
            </a:r>
            <a:r>
              <a:rPr lang="en-US" dirty="0"/>
              <a:t>the simplest NoSQL databases. Every single item in the database is stored as an attribute name (or 'key'), together with its value. </a:t>
            </a:r>
            <a:endParaRPr lang="en-US" altLang="en-US" dirty="0" smtClean="0"/>
          </a:p>
          <a:p>
            <a:pPr marL="0" indent="0"/>
            <a:r>
              <a:rPr lang="en-US" altLang="en-US" dirty="0" smtClean="0"/>
              <a:t>Graph Databases :</a:t>
            </a:r>
          </a:p>
          <a:p>
            <a:pPr marL="342900" lvl="1" indent="0"/>
            <a:r>
              <a:rPr lang="en-US" dirty="0" smtClean="0"/>
              <a:t>are </a:t>
            </a:r>
            <a:r>
              <a:rPr lang="en-US" dirty="0"/>
              <a:t>used to store information about networks of data, such as social connections. 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26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Document Databases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Documents </a:t>
            </a:r>
            <a:endParaRPr lang="en-US" dirty="0" smtClean="0"/>
          </a:p>
          <a:p>
            <a:pPr lvl="1"/>
            <a:r>
              <a:rPr lang="en-US" dirty="0" smtClean="0"/>
              <a:t>Loosely </a:t>
            </a:r>
            <a:r>
              <a:rPr lang="en-US" dirty="0"/>
              <a:t>structured sets of key/value pairs in documents, e.g., XML, JSON, BSON </a:t>
            </a:r>
          </a:p>
          <a:p>
            <a:pPr lvl="1"/>
            <a:r>
              <a:rPr lang="en-US" dirty="0" smtClean="0"/>
              <a:t>Encapsulate </a:t>
            </a:r>
            <a:r>
              <a:rPr lang="en-US" dirty="0"/>
              <a:t>and encode data in some standard formats or encodings 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addressed in the database via a unique key </a:t>
            </a:r>
          </a:p>
          <a:p>
            <a:pPr lvl="1"/>
            <a:r>
              <a:rPr lang="en-US" dirty="0" smtClean="0"/>
              <a:t>Documents </a:t>
            </a:r>
            <a:r>
              <a:rPr lang="en-US" dirty="0"/>
              <a:t>are treated as a whole, avoiding splitting a document into its constituent name/value pairs </a:t>
            </a:r>
            <a:endParaRPr lang="en-US" dirty="0" smtClean="0"/>
          </a:p>
          <a:p>
            <a:r>
              <a:rPr lang="en-US" dirty="0" smtClean="0"/>
              <a:t>Allow </a:t>
            </a:r>
            <a:r>
              <a:rPr lang="en-US" dirty="0"/>
              <a:t>documents retrieving by keys or contents </a:t>
            </a:r>
          </a:p>
          <a:p>
            <a:r>
              <a:rPr lang="en-US" dirty="0" smtClean="0"/>
              <a:t>Notable </a:t>
            </a:r>
            <a:r>
              <a:rPr lang="en-US" dirty="0"/>
              <a:t>for: </a:t>
            </a:r>
          </a:p>
          <a:p>
            <a:pPr lvl="1"/>
            <a:r>
              <a:rPr lang="en-US" dirty="0" smtClean="0"/>
              <a:t>MongoDB </a:t>
            </a:r>
            <a:r>
              <a:rPr lang="en-US" dirty="0"/>
              <a:t>(used in </a:t>
            </a:r>
            <a:r>
              <a:rPr lang="en-US" dirty="0" err="1"/>
              <a:t>FourSquare</a:t>
            </a:r>
            <a:r>
              <a:rPr lang="en-US" dirty="0"/>
              <a:t>, </a:t>
            </a:r>
            <a:r>
              <a:rPr lang="en-US" dirty="0" err="1"/>
              <a:t>Github</a:t>
            </a:r>
            <a:r>
              <a:rPr lang="en-US" dirty="0"/>
              <a:t>, and more) </a:t>
            </a:r>
          </a:p>
          <a:p>
            <a:pPr lvl="1"/>
            <a:r>
              <a:rPr lang="en-US" dirty="0" err="1" smtClean="0"/>
              <a:t>CouchDB</a:t>
            </a:r>
            <a:r>
              <a:rPr lang="en-US" dirty="0" smtClean="0"/>
              <a:t> </a:t>
            </a:r>
            <a:r>
              <a:rPr lang="en-US" dirty="0"/>
              <a:t>(used in Apple, BBC, Canonical, </a:t>
            </a:r>
            <a:r>
              <a:rPr lang="en-US" dirty="0" err="1"/>
              <a:t>Cern</a:t>
            </a:r>
            <a:r>
              <a:rPr lang="en-US" dirty="0"/>
              <a:t>, and more)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75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2813"/>
            <a:ext cx="8532813" cy="49996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Document Store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56793"/>
            <a:ext cx="8532813" cy="4845596"/>
          </a:xfrm>
        </p:spPr>
        <p:txBody>
          <a:bodyPr/>
          <a:lstStyle/>
          <a:p>
            <a:r>
              <a:rPr lang="en-US" sz="2000" dirty="0"/>
              <a:t>The central concept </a:t>
            </a:r>
            <a:r>
              <a:rPr lang="en-US" sz="2000" dirty="0" smtClean="0"/>
              <a:t>is </a:t>
            </a:r>
            <a:r>
              <a:rPr lang="en-US" sz="2000" dirty="0"/>
              <a:t>the notion of a "</a:t>
            </a:r>
            <a:r>
              <a:rPr lang="en-US" sz="2000" dirty="0" smtClean="0"/>
              <a:t>document“ which corresponds to a row in RDBMS.</a:t>
            </a:r>
          </a:p>
          <a:p>
            <a:endParaRPr lang="en-US" sz="1000" dirty="0" smtClean="0"/>
          </a:p>
          <a:p>
            <a:r>
              <a:rPr lang="en-US" sz="2000" dirty="0" smtClean="0"/>
              <a:t>A document comes in some </a:t>
            </a:r>
            <a:r>
              <a:rPr lang="en-US" sz="2000" dirty="0"/>
              <a:t>standard </a:t>
            </a:r>
            <a:r>
              <a:rPr lang="en-US" sz="2000" dirty="0" smtClean="0"/>
              <a:t>formats like JSON (BSON). </a:t>
            </a:r>
            <a:endParaRPr lang="en-US" sz="2000" dirty="0"/>
          </a:p>
          <a:p>
            <a:endParaRPr lang="en-US" sz="1000" dirty="0"/>
          </a:p>
          <a:p>
            <a:r>
              <a:rPr lang="en-US" sz="2000" dirty="0" smtClean="0"/>
              <a:t>Documents </a:t>
            </a:r>
            <a:r>
              <a:rPr lang="en-US" sz="2000" dirty="0"/>
              <a:t>are addressed in the database via a unique </a:t>
            </a:r>
            <a:r>
              <a:rPr lang="en-US" sz="2000" i="1" dirty="0"/>
              <a:t>key</a:t>
            </a:r>
            <a:r>
              <a:rPr lang="en-US" sz="2000" dirty="0"/>
              <a:t> that represents that document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1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database offers an API or query language that retrieves documents based on their contents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endParaRPr lang="en-US" sz="1000" dirty="0" smtClean="0"/>
          </a:p>
          <a:p>
            <a:r>
              <a:rPr lang="en-US" sz="2000" dirty="0" smtClean="0"/>
              <a:t>Documents </a:t>
            </a:r>
            <a:r>
              <a:rPr lang="en-US" sz="2000" dirty="0"/>
              <a:t>are schema free, i.e., different documents can have structures and schema that differ from one another. </a:t>
            </a:r>
            <a:r>
              <a:rPr lang="en-US" sz="2000" dirty="0" smtClean="0"/>
              <a:t>(An RDBMS requires </a:t>
            </a:r>
            <a:r>
              <a:rPr lang="en-US" sz="2000" dirty="0"/>
              <a:t>that each row contain the same columns</a:t>
            </a:r>
            <a:r>
              <a:rPr lang="en-US" sz="2000" dirty="0" smtClean="0"/>
              <a:t>.)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C949-E312-42A6-8A71-0F147AD974F5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502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Document Databases, JSON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1668" y="1701316"/>
            <a:ext cx="7244050" cy="4498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{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_id: </a:t>
            </a:r>
            <a:r>
              <a:rPr lang="en-US" dirty="0" err="1" smtClean="0"/>
              <a:t>ObjectId</a:t>
            </a:r>
            <a:r>
              <a:rPr lang="en-US" dirty="0" smtClean="0"/>
              <a:t>("51156a1e056d6f966f268f81"),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type: "Article",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author: "Derick </a:t>
            </a:r>
            <a:r>
              <a:rPr lang="en-US" dirty="0" err="1" smtClean="0"/>
              <a:t>Rethans</a:t>
            </a:r>
            <a:r>
              <a:rPr lang="en-US" dirty="0" smtClean="0"/>
              <a:t>",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title: "Introduction to Document Databases with MongoDB",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date: </a:t>
            </a:r>
            <a:r>
              <a:rPr lang="en-US" dirty="0" err="1" smtClean="0"/>
              <a:t>ISODate</a:t>
            </a:r>
            <a:r>
              <a:rPr lang="en-US" dirty="0" smtClean="0"/>
              <a:t>("2013-04-24T16:26:31.911Z"),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body: "This </a:t>
            </a:r>
            <a:r>
              <a:rPr lang="en-US" dirty="0" err="1" smtClean="0"/>
              <a:t>arti</a:t>
            </a:r>
            <a:r>
              <a:rPr lang="en-US" dirty="0" smtClean="0"/>
              <a:t>…"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},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{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_id: </a:t>
            </a:r>
            <a:r>
              <a:rPr lang="en-US" dirty="0" err="1" smtClean="0"/>
              <a:t>ObjectId</a:t>
            </a:r>
            <a:r>
              <a:rPr lang="en-US" dirty="0" smtClean="0"/>
              <a:t>("51156a1e056d6f966f268f82"),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type: "Book",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author: "Derick </a:t>
            </a:r>
            <a:r>
              <a:rPr lang="en-US" dirty="0" err="1" smtClean="0"/>
              <a:t>Rethans</a:t>
            </a:r>
            <a:r>
              <a:rPr lang="en-US" dirty="0" smtClean="0"/>
              <a:t>",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title: "</a:t>
            </a:r>
            <a:r>
              <a:rPr lang="en-US" dirty="0" err="1" smtClean="0"/>
              <a:t>php|architect's</a:t>
            </a:r>
            <a:r>
              <a:rPr lang="en-US" dirty="0" smtClean="0"/>
              <a:t> Guide to Date and Time Programming with PHP",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isbn</a:t>
            </a:r>
            <a:r>
              <a:rPr lang="en-US" dirty="0" smtClean="0"/>
              <a:t>: "978-0-9738621-5-7"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7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Key/Value stores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28650" y="1541540"/>
            <a:ext cx="7886700" cy="4351338"/>
          </a:xfrm>
        </p:spPr>
        <p:txBody>
          <a:bodyPr>
            <a:noAutofit/>
          </a:bodyPr>
          <a:lstStyle/>
          <a:p>
            <a:r>
              <a:rPr lang="en-US" dirty="0"/>
              <a:t>Store data in a schema-less way </a:t>
            </a:r>
          </a:p>
          <a:p>
            <a:r>
              <a:rPr lang="en-US" dirty="0" smtClean="0"/>
              <a:t>Store </a:t>
            </a:r>
            <a:r>
              <a:rPr lang="en-US" dirty="0"/>
              <a:t>data as maps </a:t>
            </a:r>
          </a:p>
          <a:p>
            <a:pPr lvl="1"/>
            <a:r>
              <a:rPr lang="en-US" dirty="0" err="1" smtClean="0"/>
              <a:t>HashMaps</a:t>
            </a:r>
            <a:r>
              <a:rPr lang="en-US" dirty="0" smtClean="0"/>
              <a:t> </a:t>
            </a:r>
            <a:r>
              <a:rPr lang="en-US" dirty="0"/>
              <a:t>or associative arrays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/>
              <a:t>a very </a:t>
            </a:r>
            <a:r>
              <a:rPr lang="en-US" dirty="0" smtClean="0"/>
              <a:t>efficient </a:t>
            </a:r>
            <a:r>
              <a:rPr lang="en-US" dirty="0"/>
              <a:t>average running time algorithm for accessing data </a:t>
            </a:r>
          </a:p>
          <a:p>
            <a:r>
              <a:rPr lang="en-US" dirty="0" smtClean="0"/>
              <a:t>Notable </a:t>
            </a:r>
            <a:r>
              <a:rPr lang="en-US" dirty="0"/>
              <a:t>for: </a:t>
            </a:r>
          </a:p>
          <a:p>
            <a:pPr lvl="1"/>
            <a:r>
              <a:rPr lang="en-US" dirty="0" err="1" smtClean="0"/>
              <a:t>Couchbase</a:t>
            </a:r>
            <a:r>
              <a:rPr lang="en-US" dirty="0" smtClean="0"/>
              <a:t> </a:t>
            </a:r>
            <a:r>
              <a:rPr lang="en-US" dirty="0"/>
              <a:t>(Zynga, Vimeo, NAVTEQ, ...) </a:t>
            </a:r>
          </a:p>
          <a:p>
            <a:pPr lvl="1"/>
            <a:r>
              <a:rPr lang="en-US" dirty="0" err="1" smtClean="0"/>
              <a:t>Redis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Craiglist</a:t>
            </a:r>
            <a:r>
              <a:rPr lang="en-US" dirty="0"/>
              <a:t>, Instagram, </a:t>
            </a:r>
            <a:r>
              <a:rPr lang="en-US" dirty="0" err="1"/>
              <a:t>StackOverfow</a:t>
            </a:r>
            <a:r>
              <a:rPr lang="en-US" dirty="0"/>
              <a:t>, </a:t>
            </a:r>
            <a:r>
              <a:rPr lang="en-US" dirty="0" err="1"/>
              <a:t>fickr</a:t>
            </a:r>
            <a:r>
              <a:rPr lang="en-US" dirty="0"/>
              <a:t>, ...) </a:t>
            </a:r>
          </a:p>
          <a:p>
            <a:pPr lvl="1"/>
            <a:r>
              <a:rPr lang="en-US" dirty="0" smtClean="0"/>
              <a:t>Amazon </a:t>
            </a:r>
            <a:r>
              <a:rPr lang="en-US" dirty="0"/>
              <a:t>Dynamo (Amazon, Elsevier, IMDb, ...) </a:t>
            </a:r>
          </a:p>
          <a:p>
            <a:pPr lvl="1"/>
            <a:r>
              <a:rPr lang="en-US" dirty="0" smtClean="0"/>
              <a:t>Apache </a:t>
            </a:r>
            <a:r>
              <a:rPr lang="en-US" dirty="0"/>
              <a:t>Cassandra (Facebook, Digg, Reddit, Twitter,...) </a:t>
            </a:r>
          </a:p>
          <a:p>
            <a:pPr lvl="1"/>
            <a:r>
              <a:rPr lang="en-US" dirty="0" smtClean="0"/>
              <a:t>Voldemort </a:t>
            </a:r>
            <a:r>
              <a:rPr lang="en-US" dirty="0"/>
              <a:t>(LinkedIn, eBay, …) </a:t>
            </a:r>
          </a:p>
          <a:p>
            <a:pPr lvl="1"/>
            <a:r>
              <a:rPr lang="en-US" dirty="0" err="1" smtClean="0"/>
              <a:t>Riak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Github</a:t>
            </a:r>
            <a:r>
              <a:rPr lang="en-US" dirty="0"/>
              <a:t>, Comcast, </a:t>
            </a:r>
            <a:r>
              <a:rPr lang="en-US" dirty="0" err="1"/>
              <a:t>Mochi</a:t>
            </a:r>
            <a:r>
              <a:rPr lang="en-US" dirty="0"/>
              <a:t>, ...)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120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Sorted Ordered Column-Oriented Stores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28650" y="1541540"/>
            <a:ext cx="7886700" cy="4351338"/>
          </a:xfrm>
        </p:spPr>
        <p:txBody>
          <a:bodyPr>
            <a:noAutofit/>
          </a:bodyPr>
          <a:lstStyle/>
          <a:p>
            <a:r>
              <a:rPr lang="en-US" dirty="0"/>
              <a:t>Data are stored in a column-oriented way </a:t>
            </a:r>
          </a:p>
          <a:p>
            <a:pPr lvl="1"/>
            <a:r>
              <a:rPr lang="en-US" dirty="0" smtClean="0"/>
              <a:t>Data efficiently </a:t>
            </a:r>
            <a:r>
              <a:rPr lang="en-US" dirty="0"/>
              <a:t>stored </a:t>
            </a:r>
          </a:p>
          <a:p>
            <a:pPr lvl="1"/>
            <a:r>
              <a:rPr lang="en-US" dirty="0" smtClean="0"/>
              <a:t>Avoids </a:t>
            </a:r>
            <a:r>
              <a:rPr lang="en-US" dirty="0"/>
              <a:t>consuming space for storing </a:t>
            </a:r>
            <a:r>
              <a:rPr lang="en-US" dirty="0" smtClean="0"/>
              <a:t>nulls</a:t>
            </a:r>
          </a:p>
          <a:p>
            <a:pPr lvl="1"/>
            <a:r>
              <a:rPr lang="en-US" dirty="0" smtClean="0"/>
              <a:t>Columns </a:t>
            </a:r>
            <a:r>
              <a:rPr lang="en-US" dirty="0"/>
              <a:t>are grouped in column-families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isn’t stored as a single table but is stored by </a:t>
            </a:r>
            <a:r>
              <a:rPr lang="en-US" dirty="0" smtClean="0"/>
              <a:t>column families</a:t>
            </a:r>
          </a:p>
          <a:p>
            <a:pPr lvl="1"/>
            <a:r>
              <a:rPr lang="en-US" dirty="0" smtClean="0"/>
              <a:t>Unit </a:t>
            </a:r>
            <a:r>
              <a:rPr lang="en-US" dirty="0"/>
              <a:t>of data is a set of key/value pairs </a:t>
            </a:r>
          </a:p>
          <a:p>
            <a:pPr lvl="2"/>
            <a:r>
              <a:rPr lang="en-US" dirty="0" smtClean="0"/>
              <a:t>Identified </a:t>
            </a:r>
            <a:r>
              <a:rPr lang="en-US" dirty="0"/>
              <a:t>by “row-key” </a:t>
            </a:r>
          </a:p>
          <a:p>
            <a:pPr lvl="2"/>
            <a:r>
              <a:rPr lang="en-US" dirty="0" smtClean="0"/>
              <a:t>Ordered </a:t>
            </a:r>
            <a:r>
              <a:rPr lang="en-US" dirty="0"/>
              <a:t>and sorted based on </a:t>
            </a:r>
            <a:r>
              <a:rPr lang="en-US" dirty="0" smtClean="0"/>
              <a:t>row-key</a:t>
            </a:r>
          </a:p>
          <a:p>
            <a:r>
              <a:rPr lang="en-US" dirty="0" smtClean="0"/>
              <a:t>Notable for: </a:t>
            </a:r>
          </a:p>
          <a:p>
            <a:pPr lvl="1"/>
            <a:r>
              <a:rPr lang="en-US" dirty="0" smtClean="0"/>
              <a:t>Google's </a:t>
            </a:r>
            <a:r>
              <a:rPr lang="en-US" dirty="0" err="1"/>
              <a:t>Bigtable</a:t>
            </a:r>
            <a:r>
              <a:rPr lang="en-US" dirty="0"/>
              <a:t> (used in all Google's services) </a:t>
            </a:r>
          </a:p>
          <a:p>
            <a:pPr lvl="1"/>
            <a:r>
              <a:rPr lang="en-US" dirty="0" err="1" smtClean="0"/>
              <a:t>HBase</a:t>
            </a:r>
            <a:r>
              <a:rPr lang="en-US" dirty="0" smtClean="0"/>
              <a:t> </a:t>
            </a:r>
            <a:r>
              <a:rPr lang="en-US" dirty="0"/>
              <a:t>(Facebook, </a:t>
            </a:r>
            <a:r>
              <a:rPr lang="en-US" dirty="0" err="1"/>
              <a:t>StumbleUpon</a:t>
            </a:r>
            <a:r>
              <a:rPr lang="en-US" dirty="0"/>
              <a:t>, Hulu, Yahoo!, ...)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16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Graph Databases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Graph-oriented</a:t>
            </a:r>
          </a:p>
          <a:p>
            <a:r>
              <a:rPr lang="en-US" dirty="0" smtClean="0"/>
              <a:t>Everything </a:t>
            </a:r>
            <a:r>
              <a:rPr lang="en-US" dirty="0"/>
              <a:t>is stored </a:t>
            </a:r>
            <a:r>
              <a:rPr lang="en-US" dirty="0" smtClean="0"/>
              <a:t>as an </a:t>
            </a:r>
            <a:r>
              <a:rPr lang="en-US" dirty="0"/>
              <a:t>edge, a node or an attribute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</a:t>
            </a:r>
            <a:r>
              <a:rPr lang="en-US" dirty="0"/>
              <a:t>node and edge can have any number of attributes. </a:t>
            </a:r>
            <a:endParaRPr lang="en-US" dirty="0" smtClean="0"/>
          </a:p>
          <a:p>
            <a:r>
              <a:rPr lang="en-US" dirty="0" smtClean="0"/>
              <a:t>Both </a:t>
            </a:r>
            <a:r>
              <a:rPr lang="en-US" dirty="0"/>
              <a:t>the nodes and edges can be labelled</a:t>
            </a:r>
            <a:r>
              <a:rPr lang="en-US" dirty="0" smtClean="0"/>
              <a:t>.</a:t>
            </a:r>
          </a:p>
          <a:p>
            <a:r>
              <a:rPr lang="en-US" dirty="0"/>
              <a:t>Labels can be used to narrow searches.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5C949-E312-42A6-8A71-0F147AD974F5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7917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Graph Model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84564" y="3086903"/>
            <a:ext cx="1200727" cy="12007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421581" y="1616012"/>
            <a:ext cx="1200727" cy="12007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70399" y="4253346"/>
            <a:ext cx="1200727" cy="120072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0" name="Straight Arrow Connector 9"/>
          <p:cNvCxnSpPr>
            <a:stCxn id="7" idx="4"/>
            <a:endCxn id="8" idx="7"/>
          </p:cNvCxnSpPr>
          <p:nvPr/>
        </p:nvCxnSpPr>
        <p:spPr>
          <a:xfrm flipH="1">
            <a:off x="5495284" y="2816739"/>
            <a:ext cx="1526661" cy="1612449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5"/>
            <a:endCxn id="8" idx="2"/>
          </p:cNvCxnSpPr>
          <p:nvPr/>
        </p:nvCxnSpPr>
        <p:spPr>
          <a:xfrm>
            <a:off x="2209449" y="4111788"/>
            <a:ext cx="2260950" cy="741922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6"/>
            <a:endCxn id="7" idx="3"/>
          </p:cNvCxnSpPr>
          <p:nvPr/>
        </p:nvCxnSpPr>
        <p:spPr>
          <a:xfrm flipV="1">
            <a:off x="2385291" y="2640897"/>
            <a:ext cx="4212132" cy="1046370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7"/>
            <a:endCxn id="7" idx="2"/>
          </p:cNvCxnSpPr>
          <p:nvPr/>
        </p:nvCxnSpPr>
        <p:spPr>
          <a:xfrm flipV="1">
            <a:off x="2209449" y="2216376"/>
            <a:ext cx="4212132" cy="1046369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1"/>
            <a:endCxn id="6" idx="0"/>
          </p:cNvCxnSpPr>
          <p:nvPr/>
        </p:nvCxnSpPr>
        <p:spPr>
          <a:xfrm flipH="1">
            <a:off x="1784928" y="1791854"/>
            <a:ext cx="4812495" cy="1295049"/>
          </a:xfrm>
          <a:prstGeom prst="straightConnector1">
            <a:avLst/>
          </a:prstGeom>
          <a:ln w="38100" cmpd="sng">
            <a:solidFill>
              <a:srgbClr val="4F81B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rot="20857575">
            <a:off x="3621690" y="2989539"/>
            <a:ext cx="1628148" cy="369332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TRAVELS_WITH</a:t>
            </a:r>
          </a:p>
        </p:txBody>
      </p:sp>
      <p:sp>
        <p:nvSpPr>
          <p:cNvPr id="13" name="TextBox 12"/>
          <p:cNvSpPr txBox="1"/>
          <p:nvPr/>
        </p:nvSpPr>
        <p:spPr>
          <a:xfrm rot="20820633">
            <a:off x="3323818" y="2242616"/>
            <a:ext cx="1628148" cy="369332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TRAVELS_WITH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 rot="20857575">
            <a:off x="3627879" y="2664378"/>
            <a:ext cx="1095249" cy="369332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LOVES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 rot="1150949">
            <a:off x="2583639" y="4289386"/>
            <a:ext cx="1335873" cy="369332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TRAVELS_IN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60321" y="1847044"/>
            <a:ext cx="2123974" cy="738664"/>
          </a:xfrm>
          <a:prstGeom prst="rect">
            <a:avLst/>
          </a:prstGeom>
          <a:solidFill>
            <a:srgbClr val="FFFFFF">
              <a:alpha val="52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name: the Doctor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age: 907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species: Time Lord</a:t>
            </a:r>
            <a:endParaRPr lang="en-US" sz="1400" dirty="0">
              <a:solidFill>
                <a:prstClr val="black"/>
              </a:solidFill>
              <a:latin typeface="Courier New"/>
              <a:cs typeface="Courier New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6796" y="3425657"/>
            <a:ext cx="1908495" cy="523220"/>
          </a:xfrm>
          <a:prstGeom prst="rect">
            <a:avLst/>
          </a:prstGeom>
          <a:solidFill>
            <a:srgbClr val="FFFFFF">
              <a:alpha val="52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first name: Rose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late name: Tyler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0399" y="4606324"/>
            <a:ext cx="1800756" cy="523220"/>
          </a:xfrm>
          <a:prstGeom prst="rect">
            <a:avLst/>
          </a:prstGeom>
          <a:solidFill>
            <a:srgbClr val="FFFFFF">
              <a:alpha val="52000"/>
            </a:srgb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vehicle: </a:t>
            </a:r>
            <a:r>
              <a:rPr lang="en-US" sz="1400" dirty="0" err="1" smtClean="0">
                <a:solidFill>
                  <a:prstClr val="black"/>
                </a:solidFill>
                <a:latin typeface="Courier New"/>
                <a:cs typeface="Courier New"/>
              </a:rPr>
              <a:t>tardis</a:t>
            </a:r>
            <a:endParaRPr lang="en-US" sz="1400" dirty="0" smtClean="0">
              <a:solidFill>
                <a:prstClr val="black"/>
              </a:solidFill>
              <a:latin typeface="Courier New"/>
              <a:cs typeface="Courier New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ourier New"/>
                <a:cs typeface="Courier New"/>
              </a:rPr>
              <a:t>model: Type 40</a:t>
            </a:r>
          </a:p>
        </p:txBody>
      </p:sp>
      <p:sp>
        <p:nvSpPr>
          <p:cNvPr id="22" name="TextBox 21"/>
          <p:cNvSpPr txBox="1"/>
          <p:nvPr/>
        </p:nvSpPr>
        <p:spPr>
          <a:xfrm rot="18971581">
            <a:off x="5576933" y="3213051"/>
            <a:ext cx="1363131" cy="646331"/>
          </a:xfrm>
          <a:prstGeom prst="rect">
            <a:avLst/>
          </a:prstGeom>
          <a:solidFill>
            <a:schemeClr val="bg1">
              <a:alpha val="56000"/>
            </a:schemeClr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BORROWED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year: 1963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63779" y="6290314"/>
            <a:ext cx="7772400" cy="54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dirty="0" smtClean="0"/>
              <a:t>Slide copied from a presentation made by</a:t>
            </a:r>
            <a:br>
              <a:rPr lang="en-US" dirty="0" smtClean="0"/>
            </a:br>
            <a:r>
              <a:rPr lang="en-US" b="1" dirty="0" smtClean="0"/>
              <a:t>Jim Webber</a:t>
            </a:r>
            <a:br>
              <a:rPr lang="en-US" b="1" dirty="0" smtClean="0"/>
            </a:br>
            <a:r>
              <a:rPr lang="en-US" dirty="0" smtClean="0"/>
              <a:t>Neo4J</a:t>
            </a:r>
            <a:endParaRPr lang="en-US" sz="7600" dirty="0"/>
          </a:p>
        </p:txBody>
      </p:sp>
    </p:spTree>
    <p:extLst>
      <p:ext uri="{BB962C8B-B14F-4D97-AF65-F5344CB8AC3E}">
        <p14:creationId xmlns:p14="http://schemas.microsoft.com/office/powerpoint/2010/main" val="377753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Dealing with Big Data and Scalability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28650" y="1541540"/>
            <a:ext cx="7886700" cy="4351338"/>
          </a:xfrm>
        </p:spPr>
        <p:txBody>
          <a:bodyPr>
            <a:noAutofit/>
          </a:bodyPr>
          <a:lstStyle/>
          <a:p>
            <a:r>
              <a:rPr lang="en-US" altLang="en-US" dirty="0"/>
              <a:t>Issues with scaling up when the dataset is just too big</a:t>
            </a:r>
          </a:p>
          <a:p>
            <a:r>
              <a:rPr lang="en-US" altLang="en-US" dirty="0"/>
              <a:t>RDBMS were not designed to be </a:t>
            </a:r>
            <a:r>
              <a:rPr lang="en-US" altLang="en-US" dirty="0" smtClean="0"/>
              <a:t>distributed</a:t>
            </a:r>
            <a:endParaRPr lang="en-US" dirty="0" smtClean="0"/>
          </a:p>
          <a:p>
            <a:r>
              <a:rPr lang="en-US" dirty="0" smtClean="0"/>
              <a:t>Traditional </a:t>
            </a:r>
            <a:r>
              <a:rPr lang="en-US" dirty="0"/>
              <a:t>DBMSs are best designed to run well on a “single” machine </a:t>
            </a:r>
          </a:p>
          <a:p>
            <a:pPr lvl="1"/>
            <a:r>
              <a:rPr lang="en-US" dirty="0" smtClean="0"/>
              <a:t>Larger </a:t>
            </a:r>
            <a:r>
              <a:rPr lang="en-US" dirty="0"/>
              <a:t>volumes of data/operations requires to upgrade the server with faster CPUs or more memory </a:t>
            </a:r>
            <a:r>
              <a:rPr lang="en-US" dirty="0" smtClean="0"/>
              <a:t>known as  ‘scaling up’ or ‘Vertical scaling’</a:t>
            </a:r>
            <a:endParaRPr lang="en-US" dirty="0"/>
          </a:p>
          <a:p>
            <a:r>
              <a:rPr lang="en-US" dirty="0" smtClean="0"/>
              <a:t>NoSQL </a:t>
            </a:r>
            <a:r>
              <a:rPr lang="en-US" dirty="0"/>
              <a:t>solutions are designed to run on clusters </a:t>
            </a:r>
            <a:r>
              <a:rPr lang="en-US" dirty="0" smtClean="0"/>
              <a:t>or multi-node database solutions</a:t>
            </a:r>
          </a:p>
          <a:p>
            <a:pPr lvl="1"/>
            <a:r>
              <a:rPr lang="en-US" dirty="0" smtClean="0"/>
              <a:t>Larger </a:t>
            </a:r>
            <a:r>
              <a:rPr lang="en-US" dirty="0"/>
              <a:t>volumes of data/operations requires to add more machines to the </a:t>
            </a:r>
            <a:r>
              <a:rPr lang="en-US" dirty="0" smtClean="0"/>
              <a:t>cluster, Known </a:t>
            </a:r>
            <a:r>
              <a:rPr lang="en-US" dirty="0"/>
              <a:t>as ‘scaling out’ or ‘horizontal scaling</a:t>
            </a:r>
            <a:r>
              <a:rPr lang="en-US" dirty="0" smtClean="0"/>
              <a:t>’</a:t>
            </a:r>
          </a:p>
          <a:p>
            <a:pPr lvl="1"/>
            <a:r>
              <a:rPr lang="en-US" altLang="en-US" dirty="0"/>
              <a:t>Different approaches include:</a:t>
            </a:r>
          </a:p>
          <a:p>
            <a:pPr lvl="2"/>
            <a:r>
              <a:rPr lang="en-US" altLang="en-US" sz="1900" dirty="0"/>
              <a:t>Master-slave</a:t>
            </a:r>
          </a:p>
          <a:p>
            <a:pPr lvl="2"/>
            <a:r>
              <a:rPr lang="en-US" altLang="en-US" sz="1900" dirty="0" err="1" smtClean="0"/>
              <a:t>Sharding</a:t>
            </a:r>
            <a:r>
              <a:rPr lang="en-US" altLang="en-US" sz="1900" dirty="0" smtClean="0"/>
              <a:t> (partitioning)</a:t>
            </a:r>
            <a:endParaRPr lang="en-US" altLang="en-US" sz="19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42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NoSQL!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526013" y="1564367"/>
            <a:ext cx="7886700" cy="435133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dirty="0" smtClean="0"/>
              <a:t>NoSQL databases are currently a hot topic in some parts of computing, with over a hundred </a:t>
            </a:r>
            <a:br>
              <a:rPr lang="en-US" altLang="en-US" dirty="0" smtClean="0"/>
            </a:br>
            <a:r>
              <a:rPr lang="en-US" altLang="en-US" dirty="0" smtClean="0"/>
              <a:t>different NoSQL databases.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363" y="2379306"/>
            <a:ext cx="2842810" cy="420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0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Scaling RDBMS – Master/Slave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Master-Slave</a:t>
            </a:r>
          </a:p>
          <a:p>
            <a:pPr lvl="1"/>
            <a:r>
              <a:rPr lang="en-US" altLang="en-US" sz="2200"/>
              <a:t>All writes are written to the master. All reads performed against the replicated slave databases</a:t>
            </a:r>
          </a:p>
          <a:p>
            <a:pPr lvl="1"/>
            <a:r>
              <a:rPr lang="en-US" altLang="en-US" sz="2200"/>
              <a:t>Critical reads may be incorrect as writes may not have been propagated down</a:t>
            </a:r>
          </a:p>
          <a:p>
            <a:pPr lvl="1"/>
            <a:r>
              <a:rPr lang="en-US" altLang="en-US" sz="2200"/>
              <a:t>Large data sets can pose problems as master needs to duplicate data to slaves</a:t>
            </a:r>
          </a:p>
        </p:txBody>
      </p:sp>
    </p:spTree>
    <p:extLst>
      <p:ext uri="{BB962C8B-B14F-4D97-AF65-F5344CB8AC3E}">
        <p14:creationId xmlns:p14="http://schemas.microsoft.com/office/powerpoint/2010/main" val="276870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Sharding</a:t>
            </a: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</a:t>
            </a:r>
            <a:r>
              <a:rPr lang="en-US" dirty="0"/>
              <a:t>DB distributed across multiple machines needs to know in what machine a piece of data is stored or must be stored </a:t>
            </a:r>
          </a:p>
          <a:p>
            <a:r>
              <a:rPr lang="en-US" dirty="0"/>
              <a:t>A </a:t>
            </a:r>
            <a:r>
              <a:rPr lang="en-US" dirty="0" err="1"/>
              <a:t>sharding</a:t>
            </a:r>
            <a:r>
              <a:rPr lang="en-US" dirty="0"/>
              <a:t> system makes this decision for each row, using its key </a:t>
            </a:r>
          </a:p>
          <a:p>
            <a:r>
              <a:rPr lang="en-US" dirty="0"/>
              <a:t>The main issue is to decide a rule for mapping any key to the corresponding shard </a:t>
            </a:r>
          </a:p>
          <a:p>
            <a:pPr lvl="1"/>
            <a:r>
              <a:rPr lang="en-US" dirty="0"/>
              <a:t>The rule must not introduce too much extra complexity and lookup cost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rule must be flexible to adapt to changes in the cluster and data amount growing</a:t>
            </a:r>
            <a:endParaRPr lang="en-US" altLang="en-US" sz="600" dirty="0"/>
          </a:p>
          <a:p>
            <a:r>
              <a:rPr lang="en-US" altLang="en-US" dirty="0" smtClean="0"/>
              <a:t>Different </a:t>
            </a:r>
            <a:r>
              <a:rPr lang="en-US" altLang="en-US" dirty="0" err="1"/>
              <a:t>sharding</a:t>
            </a:r>
            <a:r>
              <a:rPr lang="en-US" altLang="en-US" dirty="0"/>
              <a:t> approaches:</a:t>
            </a:r>
          </a:p>
          <a:p>
            <a:pPr lvl="1"/>
            <a:r>
              <a:rPr lang="en-US" altLang="en-US" dirty="0" smtClean="0"/>
              <a:t>Vertical </a:t>
            </a:r>
            <a:r>
              <a:rPr lang="en-US" altLang="en-US" dirty="0"/>
              <a:t>Partitioning: Have tables related to a specific feature sit on their own server. May have to rebalance or </a:t>
            </a:r>
            <a:r>
              <a:rPr lang="en-US" altLang="en-US" dirty="0" err="1"/>
              <a:t>reshard</a:t>
            </a:r>
            <a:r>
              <a:rPr lang="en-US" altLang="en-US" dirty="0"/>
              <a:t> if tables outgrow server.</a:t>
            </a:r>
          </a:p>
          <a:p>
            <a:pPr lvl="1"/>
            <a:r>
              <a:rPr lang="en-US" altLang="en-US" dirty="0" smtClean="0"/>
              <a:t>Range-Based </a:t>
            </a:r>
            <a:r>
              <a:rPr lang="en-US" altLang="en-US" dirty="0"/>
              <a:t>Partitioning: When single table cannot sit on a server, split table onto multiple servers.  Split table based on some critical value range.</a:t>
            </a:r>
          </a:p>
          <a:p>
            <a:pPr lvl="1"/>
            <a:r>
              <a:rPr lang="en-US" altLang="en-US" dirty="0" smtClean="0"/>
              <a:t>Key </a:t>
            </a:r>
            <a:r>
              <a:rPr lang="en-US" altLang="en-US" dirty="0"/>
              <a:t>or Hash-Based partitioning:  Use a key value in a hash and use the resulting value as entry into multiple servers.</a:t>
            </a:r>
          </a:p>
          <a:p>
            <a:pPr lvl="1"/>
            <a:r>
              <a:rPr lang="en-US" altLang="en-US" dirty="0" smtClean="0"/>
              <a:t>Directory-Based </a:t>
            </a:r>
            <a:r>
              <a:rPr lang="en-US" altLang="en-US" dirty="0"/>
              <a:t>Partitioning: Have a lookup service that has knowledge of the partitioning scheme . This allows for the adding of servers </a:t>
            </a:r>
            <a:r>
              <a:rPr lang="en-US" altLang="en-US" dirty="0" smtClean="0"/>
              <a:t>or changing </a:t>
            </a:r>
            <a:r>
              <a:rPr lang="en-US" altLang="en-US" dirty="0"/>
              <a:t>the partition scheme without changing the application.  </a:t>
            </a:r>
          </a:p>
          <a:p>
            <a:pPr lvl="1"/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0611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NoSQL, No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dirty="0" smtClean="0"/>
              <a:t>RDBMSs </a:t>
            </a:r>
            <a:r>
              <a:rPr lang="en-US" dirty="0"/>
              <a:t>are based on ACID (Atomicity, Consistency, Isolation, and Durability) </a:t>
            </a:r>
            <a:r>
              <a:rPr lang="en-US" dirty="0" smtClean="0"/>
              <a:t>properties</a:t>
            </a:r>
          </a:p>
          <a:p>
            <a:pPr>
              <a:lnSpc>
                <a:spcPct val="70000"/>
              </a:lnSpc>
            </a:pPr>
            <a:r>
              <a:rPr lang="en-US" dirty="0" smtClean="0"/>
              <a:t> </a:t>
            </a:r>
            <a:r>
              <a:rPr lang="en-US" dirty="0"/>
              <a:t>NoSQL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Does </a:t>
            </a:r>
            <a:r>
              <a:rPr lang="en-US" sz="2000" dirty="0"/>
              <a:t>not give importance to ACID properties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In </a:t>
            </a:r>
            <a:r>
              <a:rPr lang="en-US" sz="2000" dirty="0"/>
              <a:t>some cases completely ignores them </a:t>
            </a:r>
            <a:endParaRPr lang="en-US" sz="2000" dirty="0" smtClean="0"/>
          </a:p>
          <a:p>
            <a:pPr>
              <a:lnSpc>
                <a:spcPct val="70000"/>
              </a:lnSpc>
            </a:pPr>
            <a:r>
              <a:rPr lang="en-US" dirty="0" smtClean="0"/>
              <a:t>In </a:t>
            </a:r>
            <a:r>
              <a:rPr lang="en-US" dirty="0"/>
              <a:t>distributed parallel systems it is </a:t>
            </a:r>
            <a:r>
              <a:rPr lang="en-US" dirty="0" smtClean="0"/>
              <a:t>difficult/impossible </a:t>
            </a:r>
            <a:r>
              <a:rPr lang="en-US" dirty="0"/>
              <a:t>to ensure ACID properties </a:t>
            </a:r>
          </a:p>
          <a:p>
            <a:pPr lvl="1">
              <a:lnSpc>
                <a:spcPct val="70000"/>
              </a:lnSpc>
            </a:pPr>
            <a:r>
              <a:rPr lang="en-US" sz="2000" dirty="0" smtClean="0"/>
              <a:t>Long-running </a:t>
            </a:r>
            <a:r>
              <a:rPr lang="en-US" sz="2000" dirty="0"/>
              <a:t>transactions don't work because keeping resources blocked for a long time is not practical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9640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Garamond" panose="02020404030301010803" pitchFamily="18" charset="0"/>
              </a:rPr>
              <a:t>BASE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altLang="en-US" sz="2800" dirty="0" smtClean="0"/>
              <a:t>Acronym contrived to be the opposite of ACID</a:t>
            </a:r>
          </a:p>
          <a:p>
            <a:pPr lvl="1">
              <a:lnSpc>
                <a:spcPct val="70000"/>
              </a:lnSpc>
            </a:pPr>
            <a:r>
              <a:rPr lang="en-US" altLang="en-US" sz="2400" b="1" dirty="0" smtClean="0"/>
              <a:t>B</a:t>
            </a:r>
            <a:r>
              <a:rPr lang="en-US" altLang="en-US" sz="2400" dirty="0" smtClean="0"/>
              <a:t>asically </a:t>
            </a:r>
            <a:r>
              <a:rPr lang="en-US" altLang="en-US" sz="2400" b="1" dirty="0" smtClean="0"/>
              <a:t>A</a:t>
            </a:r>
            <a:r>
              <a:rPr lang="en-US" altLang="en-US" sz="2400" dirty="0" smtClean="0"/>
              <a:t>vailable, </a:t>
            </a:r>
          </a:p>
          <a:p>
            <a:pPr lvl="1">
              <a:lnSpc>
                <a:spcPct val="70000"/>
              </a:lnSpc>
            </a:pPr>
            <a:r>
              <a:rPr lang="en-US" altLang="en-US" sz="2400" b="1" dirty="0" smtClean="0"/>
              <a:t>S</a:t>
            </a:r>
            <a:r>
              <a:rPr lang="en-US" altLang="en-US" sz="2400" dirty="0" smtClean="0"/>
              <a:t>oft state,</a:t>
            </a:r>
          </a:p>
          <a:p>
            <a:pPr lvl="1">
              <a:lnSpc>
                <a:spcPct val="70000"/>
              </a:lnSpc>
            </a:pPr>
            <a:r>
              <a:rPr lang="en-US" altLang="en-US" sz="2400" b="1" dirty="0" smtClean="0"/>
              <a:t>E</a:t>
            </a:r>
            <a:r>
              <a:rPr lang="en-US" altLang="en-US" sz="2400" dirty="0" smtClean="0"/>
              <a:t>ventually Consistent</a:t>
            </a:r>
          </a:p>
          <a:p>
            <a:pPr>
              <a:lnSpc>
                <a:spcPct val="70000"/>
              </a:lnSpc>
            </a:pPr>
            <a:r>
              <a:rPr lang="en-US" altLang="en-US" sz="2800" dirty="0" smtClean="0"/>
              <a:t>Characteristics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 smtClean="0"/>
              <a:t>Weak consistency – stale data OK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 smtClean="0"/>
              <a:t>Availability first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 smtClean="0"/>
              <a:t>Best effort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 smtClean="0"/>
              <a:t>Approximate answers OK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 smtClean="0"/>
              <a:t>Aggressive (optimistic)</a:t>
            </a:r>
          </a:p>
          <a:p>
            <a:pPr lvl="1">
              <a:lnSpc>
                <a:spcPct val="70000"/>
              </a:lnSpc>
            </a:pPr>
            <a:r>
              <a:rPr lang="en-US" altLang="en-US" sz="2400" dirty="0" smtClean="0"/>
              <a:t>Simpler and faster</a:t>
            </a:r>
          </a:p>
        </p:txBody>
      </p:sp>
    </p:spTree>
    <p:extLst>
      <p:ext uri="{BB962C8B-B14F-4D97-AF65-F5344CB8AC3E}">
        <p14:creationId xmlns:p14="http://schemas.microsoft.com/office/powerpoint/2010/main" val="391242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CAP Theorem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dirty="0"/>
              <a:t>A congruent and logical way for assessing the problems involved in assuring ACID-like guarantees in distributed systems is provided by the CAP theorem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dirty="0" smtClean="0"/>
              <a:t>At </a:t>
            </a:r>
            <a:r>
              <a:rPr lang="en-US" dirty="0"/>
              <a:t>most two of the following three can be maximized at one time </a:t>
            </a:r>
          </a:p>
          <a:p>
            <a:r>
              <a:rPr lang="en-US" dirty="0" smtClean="0"/>
              <a:t>Consistency 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client has the same view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</a:t>
            </a:r>
          </a:p>
          <a:p>
            <a:r>
              <a:rPr lang="en-US" dirty="0" smtClean="0"/>
              <a:t>Availability 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client can always read and </a:t>
            </a:r>
            <a:r>
              <a:rPr lang="en-US" dirty="0" smtClean="0"/>
              <a:t>write </a:t>
            </a:r>
          </a:p>
          <a:p>
            <a:r>
              <a:rPr lang="en-US" dirty="0" smtClean="0"/>
              <a:t>Partition </a:t>
            </a:r>
            <a:r>
              <a:rPr lang="en-US" dirty="0"/>
              <a:t>tolerance </a:t>
            </a:r>
            <a:endParaRPr lang="en-US" dirty="0" smtClean="0"/>
          </a:p>
          <a:p>
            <a:pPr lvl="1"/>
            <a:r>
              <a:rPr lang="en-US" dirty="0" smtClean="0"/>
              <a:t>System </a:t>
            </a:r>
            <a:r>
              <a:rPr lang="en-US" dirty="0"/>
              <a:t>works well across distributed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physical </a:t>
            </a:r>
            <a:r>
              <a:rPr lang="en-US" dirty="0"/>
              <a:t>networks</a:t>
            </a:r>
            <a:endParaRPr lang="en-US" alt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904" y="3192082"/>
            <a:ext cx="4135499" cy="359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8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CAP Theorem: Two out of Three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CAP theorem – At most two properties on three can be addressed </a:t>
            </a:r>
          </a:p>
          <a:p>
            <a:r>
              <a:rPr lang="en-US" dirty="0" smtClean="0"/>
              <a:t>The </a:t>
            </a:r>
            <a:r>
              <a:rPr lang="en-US" dirty="0"/>
              <a:t>choices could be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Availability </a:t>
            </a:r>
            <a:r>
              <a:rPr lang="en-US" dirty="0"/>
              <a:t>is compromised but consistency and partition tolerance are preferred over it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system has little or no partition tolerance. Consistency and availability are preferred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Consistency </a:t>
            </a:r>
            <a:r>
              <a:rPr lang="en-US" dirty="0"/>
              <a:t>is compromised but systems are always available and can work when parts of it are partitioned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2174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CAP Theorem: Two out of Three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CAP theorem – At most two properties on three can be addressed </a:t>
            </a:r>
          </a:p>
          <a:p>
            <a:r>
              <a:rPr lang="en-US" dirty="0" smtClean="0"/>
              <a:t>The </a:t>
            </a:r>
            <a:r>
              <a:rPr lang="en-US" dirty="0"/>
              <a:t>choices could be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Availability </a:t>
            </a:r>
            <a:r>
              <a:rPr lang="en-US" dirty="0"/>
              <a:t>is compromised but consistency and partition tolerance are preferred over it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system has little or no partition tolerance. Consistency and availability are preferred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Consistency </a:t>
            </a:r>
            <a:r>
              <a:rPr lang="en-US" dirty="0"/>
              <a:t>is compromised but systems are always available and can work when parts of it are partitioned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187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CAP Theorem: Two out of Three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CAP theorem – At most two properties on three can be addressed </a:t>
            </a:r>
          </a:p>
          <a:p>
            <a:r>
              <a:rPr lang="en-US" dirty="0" smtClean="0"/>
              <a:t>The </a:t>
            </a:r>
            <a:r>
              <a:rPr lang="en-US" dirty="0"/>
              <a:t>choices could be as follows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Availability </a:t>
            </a:r>
            <a:r>
              <a:rPr lang="en-US" dirty="0"/>
              <a:t>is compromised but consistency and partition tolerance are preferred over it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system has little or no partition tolerance. Consistency and availability are preferred 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Consistency </a:t>
            </a:r>
            <a:r>
              <a:rPr lang="en-US" dirty="0"/>
              <a:t>is compromised but systems are always available and can work when parts of it are partitioned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187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Option 1: compromising on availability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Usual choice for transactional RDBMS under horizontal scaling </a:t>
            </a:r>
            <a:endParaRPr lang="en-US" dirty="0" smtClean="0"/>
          </a:p>
          <a:p>
            <a:r>
              <a:rPr lang="en-US" dirty="0" smtClean="0"/>
              <a:t>Availability </a:t>
            </a:r>
            <a:r>
              <a:rPr lang="en-US" dirty="0"/>
              <a:t>is </a:t>
            </a:r>
            <a:r>
              <a:rPr lang="en-US" dirty="0" smtClean="0"/>
              <a:t>affected </a:t>
            </a:r>
            <a:r>
              <a:rPr lang="en-US" dirty="0"/>
              <a:t>by many factors, including: </a:t>
            </a:r>
          </a:p>
          <a:p>
            <a:pPr lvl="1"/>
            <a:r>
              <a:rPr lang="en-US" dirty="0" smtClean="0"/>
              <a:t>Delays </a:t>
            </a:r>
            <a:r>
              <a:rPr lang="en-US" dirty="0"/>
              <a:t>due to network lag 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bottlenecks 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/>
              <a:t>starvation 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/>
              <a:t>failure leading to partitioning</a:t>
            </a:r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3187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Option 2: compromising on partition tolerance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Modern interpretation of the theorem is: during a network partition, a distributed system must choose either Consistency or Availability </a:t>
            </a:r>
          </a:p>
          <a:p>
            <a:pPr lvl="1"/>
            <a:r>
              <a:rPr lang="en-US" dirty="0" smtClean="0"/>
              <a:t>Because </a:t>
            </a:r>
            <a:r>
              <a:rPr lang="en-US" dirty="0"/>
              <a:t>a system that is not Partition-tolerant will, by definition, be forced to give up Consistency or Availability during a partition </a:t>
            </a:r>
            <a:endParaRPr lang="en-US" dirty="0" smtClean="0"/>
          </a:p>
          <a:p>
            <a:pPr marL="342900" lvl="1" indent="0">
              <a:buNone/>
            </a:pPr>
            <a:endParaRPr lang="en-US" dirty="0" smtClean="0"/>
          </a:p>
          <a:p>
            <a:r>
              <a:rPr lang="en-US" dirty="0"/>
              <a:t>Werner </a:t>
            </a:r>
            <a:r>
              <a:rPr lang="en-US" dirty="0" err="1"/>
              <a:t>Vogels</a:t>
            </a:r>
            <a:r>
              <a:rPr lang="en-US" dirty="0"/>
              <a:t>, Amazon CTO</a:t>
            </a:r>
          </a:p>
          <a:p>
            <a:pPr lvl="1"/>
            <a:r>
              <a:rPr lang="en-US" dirty="0"/>
              <a:t>“An important observation is that in larger distributed-scale systems, network partitions are a given; therefore, </a:t>
            </a:r>
            <a:r>
              <a:rPr lang="en-US" b="1" dirty="0"/>
              <a:t>consistency and availability cannot be achieved at the same time</a:t>
            </a:r>
            <a:r>
              <a:rPr lang="en-US" dirty="0"/>
              <a:t>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aramond" panose="02020404030301010803" pitchFamily="18" charset="0"/>
              </a:rPr>
              <a:t>RDBMS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a typeface="+mn-ea"/>
              </a:rPr>
              <a:t>Data stored in columns and tables</a:t>
            </a:r>
          </a:p>
          <a:p>
            <a:pPr>
              <a:defRPr/>
            </a:pPr>
            <a:r>
              <a:rPr lang="en-US" dirty="0">
                <a:ea typeface="+mn-ea"/>
              </a:rPr>
              <a:t>Relationships represented by data</a:t>
            </a:r>
          </a:p>
          <a:p>
            <a:pPr>
              <a:defRPr/>
            </a:pPr>
            <a:r>
              <a:rPr lang="en-US" dirty="0">
                <a:ea typeface="+mn-ea"/>
              </a:rPr>
              <a:t>Data Manipulation Language</a:t>
            </a:r>
          </a:p>
          <a:p>
            <a:pPr>
              <a:defRPr/>
            </a:pPr>
            <a:r>
              <a:rPr lang="en-US" dirty="0">
                <a:ea typeface="+mn-ea"/>
              </a:rPr>
              <a:t>Data Definition Language </a:t>
            </a:r>
            <a:endParaRPr lang="en-US" dirty="0" smtClean="0">
              <a:ea typeface="+mn-ea"/>
            </a:endParaRPr>
          </a:p>
          <a:p>
            <a:pPr>
              <a:defRPr/>
            </a:pPr>
            <a:r>
              <a:rPr lang="en-US" dirty="0" smtClean="0">
                <a:ea typeface="+mn-ea"/>
              </a:rPr>
              <a:t>Transactions</a:t>
            </a:r>
          </a:p>
          <a:p>
            <a:pPr>
              <a:defRPr/>
            </a:pPr>
            <a:r>
              <a:rPr lang="en-US" dirty="0" smtClean="0">
                <a:ea typeface="+mn-ea"/>
              </a:rPr>
              <a:t>Abstraction from physical layer</a:t>
            </a:r>
          </a:p>
          <a:p>
            <a:pPr>
              <a:defRPr/>
            </a:pPr>
            <a:r>
              <a:rPr lang="en-US" dirty="0"/>
              <a:t>Applications specify what, not how</a:t>
            </a:r>
          </a:p>
          <a:p>
            <a:pPr>
              <a:defRPr/>
            </a:pPr>
            <a:r>
              <a:rPr lang="en-US" dirty="0"/>
              <a:t>Physical layer can change without modifying applications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Create indexes to support queries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Memory databases</a:t>
            </a:r>
          </a:p>
          <a:p>
            <a:pPr>
              <a:defRPr/>
            </a:pPr>
            <a:endParaRPr lang="en-US" dirty="0" smtClean="0">
              <a:ea typeface="+mn-ea"/>
            </a:endParaRPr>
          </a:p>
          <a:p>
            <a:pPr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4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76" y="427486"/>
            <a:ext cx="8529052" cy="955257"/>
          </a:xfrm>
        </p:spPr>
        <p:txBody>
          <a:bodyPr>
            <a:normAutofit/>
          </a:bodyPr>
          <a:lstStyle/>
          <a:p>
            <a:r>
              <a:rPr lang="en-US" dirty="0" smtClean="0"/>
              <a:t>Consistency or Availability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016570" y="1940113"/>
            <a:ext cx="3916958" cy="3261308"/>
            <a:chOff x="1657674" y="1417639"/>
            <a:chExt cx="5748420" cy="5012571"/>
          </a:xfrm>
        </p:grpSpPr>
        <p:sp>
          <p:nvSpPr>
            <p:cNvPr id="4" name="Oval 3"/>
            <p:cNvSpPr/>
            <p:nvPr/>
          </p:nvSpPr>
          <p:spPr>
            <a:xfrm>
              <a:off x="1657674" y="1417639"/>
              <a:ext cx="3141579" cy="3154362"/>
            </a:xfrm>
            <a:prstGeom prst="ellipse">
              <a:avLst/>
            </a:prstGeom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/>
                <a:t>C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4069338" y="1417639"/>
              <a:ext cx="3336756" cy="3154362"/>
            </a:xfrm>
            <a:prstGeom prst="ellipse">
              <a:avLst/>
            </a:prstGeom>
            <a:solidFill>
              <a:srgbClr val="008000">
                <a:alpha val="50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/>
                <a:t>A</a:t>
              </a:r>
              <a:endParaRPr lang="en-US" sz="6000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847464" y="3088105"/>
              <a:ext cx="3395578" cy="334210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solidFill>
                <a:schemeClr val="accent1">
                  <a:shade val="95000"/>
                  <a:satMod val="105000"/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b="1" dirty="0" smtClean="0"/>
                <a:t>P</a:t>
              </a:r>
              <a:endParaRPr lang="en-US" sz="6000" b="1" dirty="0"/>
            </a:p>
          </p:txBody>
        </p:sp>
        <p:sp>
          <p:nvSpPr>
            <p:cNvPr id="7" name="Multiply 6"/>
            <p:cNvSpPr/>
            <p:nvPr/>
          </p:nvSpPr>
          <p:spPr>
            <a:xfrm>
              <a:off x="4197684" y="2954421"/>
              <a:ext cx="507990" cy="1002632"/>
            </a:xfrm>
            <a:prstGeom prst="mathMultiply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41158" y="1482701"/>
            <a:ext cx="48928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Consistency and Availability is not “binary” decision</a:t>
            </a:r>
          </a:p>
          <a:p>
            <a:pPr lvl="1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systems relax consistency in favor of availability – but are not inconsistent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 systems sacrifice availability for consistency- but are not unavailable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suggests both AP and CP systems can offer a degree of consistency, and availability, as well as partition tolerance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7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Option 3: compromising on Consistency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Dropping strong consistency we get weak consistency 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accept “eventual consistency” </a:t>
            </a:r>
          </a:p>
          <a:p>
            <a:r>
              <a:rPr lang="en-US" dirty="0" smtClean="0"/>
              <a:t>Eventual </a:t>
            </a:r>
            <a:r>
              <a:rPr lang="en-US" dirty="0"/>
              <a:t>consistency could be interpreted in two ways </a:t>
            </a:r>
          </a:p>
          <a:p>
            <a:pPr lvl="1"/>
            <a:r>
              <a:rPr lang="en-US" dirty="0" smtClean="0"/>
              <a:t>Given </a:t>
            </a:r>
            <a:r>
              <a:rPr lang="en-US" dirty="0"/>
              <a:t>a </a:t>
            </a:r>
            <a:r>
              <a:rPr lang="en-US" dirty="0" smtClean="0"/>
              <a:t>sufficiently </a:t>
            </a:r>
            <a:r>
              <a:rPr lang="en-US" dirty="0"/>
              <a:t>long period of time, over which no updates are sent, one can expect that all updates will, eventually, propagate through the system and all the replicas will be consistent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presence of continuing updates, an accepted update eventually either reaches a replica or the replica retires from service </a:t>
            </a:r>
          </a:p>
          <a:p>
            <a:r>
              <a:rPr lang="en-US" dirty="0" smtClean="0"/>
              <a:t>Eventual </a:t>
            </a:r>
            <a:r>
              <a:rPr lang="en-US" dirty="0"/>
              <a:t>consistency takes us to the BASE approach </a:t>
            </a:r>
          </a:p>
          <a:p>
            <a:pPr lvl="1"/>
            <a:r>
              <a:rPr lang="en-US" dirty="0" smtClean="0"/>
              <a:t>Basically </a:t>
            </a:r>
            <a:r>
              <a:rPr lang="en-US" dirty="0"/>
              <a:t>Available Soft-state Eventually consistent</a:t>
            </a:r>
            <a:endParaRPr lang="en-US" alt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305863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42219" y="365126"/>
            <a:ext cx="8073131" cy="1325563"/>
          </a:xfrm>
        </p:spPr>
        <p:txBody>
          <a:bodyPr/>
          <a:lstStyle/>
          <a:p>
            <a:r>
              <a:rPr lang="en-US" altLang="ja-JP" dirty="0" smtClean="0">
                <a:latin typeface="Garamond" panose="02020404030301010803" pitchFamily="18" charset="0"/>
              </a:rPr>
              <a:t>Performance</a:t>
            </a:r>
            <a:endParaRPr lang="en-US" altLang="en-US" dirty="0" smtClean="0">
              <a:latin typeface="Garamond" panose="02020404030301010803" pitchFamily="18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42219" y="1577049"/>
            <a:ext cx="7886700" cy="5010181"/>
          </a:xfrm>
        </p:spPr>
        <p:txBody>
          <a:bodyPr>
            <a:normAutofit/>
          </a:bodyPr>
          <a:lstStyle/>
          <a:p>
            <a:r>
              <a:rPr lang="en-US" dirty="0"/>
              <a:t>There is no perfect NoSQL database </a:t>
            </a:r>
            <a:endParaRPr lang="en-US" dirty="0" smtClean="0"/>
          </a:p>
          <a:p>
            <a:r>
              <a:rPr lang="en-US" dirty="0" smtClean="0"/>
              <a:t>Every </a:t>
            </a:r>
            <a:r>
              <a:rPr lang="en-US" dirty="0"/>
              <a:t>database has its advantages and disadvantages </a:t>
            </a:r>
          </a:p>
          <a:p>
            <a:pPr lvl="1"/>
            <a:r>
              <a:rPr lang="en-US" dirty="0" smtClean="0"/>
              <a:t>Depending </a:t>
            </a:r>
            <a:r>
              <a:rPr lang="en-US" dirty="0"/>
              <a:t>on the type of tasks (and preferences) to </a:t>
            </a:r>
            <a:r>
              <a:rPr lang="en-US" dirty="0" smtClean="0"/>
              <a:t>accomplish</a:t>
            </a:r>
          </a:p>
          <a:p>
            <a:r>
              <a:rPr lang="en-US" dirty="0" smtClean="0"/>
              <a:t>NoSQL </a:t>
            </a:r>
            <a:r>
              <a:rPr lang="en-US" dirty="0"/>
              <a:t>is a set of concepts, ideas, technologies, and software dealing with </a:t>
            </a:r>
          </a:p>
          <a:p>
            <a:pPr lvl="1"/>
            <a:r>
              <a:rPr lang="en-US" dirty="0" smtClean="0"/>
              <a:t>Big </a:t>
            </a:r>
            <a:r>
              <a:rPr lang="en-US" dirty="0"/>
              <a:t>data </a:t>
            </a:r>
          </a:p>
          <a:p>
            <a:pPr lvl="1"/>
            <a:r>
              <a:rPr lang="en-US" dirty="0" smtClean="0"/>
              <a:t>Sparse </a:t>
            </a:r>
            <a:r>
              <a:rPr lang="en-US" dirty="0"/>
              <a:t>un/semi-structured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High </a:t>
            </a:r>
            <a:r>
              <a:rPr lang="en-US" dirty="0"/>
              <a:t>horizontal scalability </a:t>
            </a:r>
          </a:p>
          <a:p>
            <a:pPr lvl="1"/>
            <a:r>
              <a:rPr lang="en-US" dirty="0" smtClean="0"/>
              <a:t>Massive </a:t>
            </a:r>
            <a:r>
              <a:rPr lang="en-US" dirty="0"/>
              <a:t>parallel processing </a:t>
            </a:r>
            <a:endParaRPr lang="en-US" dirty="0" smtClean="0"/>
          </a:p>
          <a:p>
            <a:r>
              <a:rPr lang="en-US" dirty="0" smtClean="0"/>
              <a:t> Different </a:t>
            </a:r>
            <a:r>
              <a:rPr lang="en-US" dirty="0"/>
              <a:t>applications, goals, targets, approaches need </a:t>
            </a:r>
            <a:r>
              <a:rPr lang="en-US" dirty="0" smtClean="0"/>
              <a:t>different </a:t>
            </a:r>
            <a:r>
              <a:rPr lang="en-US" dirty="0"/>
              <a:t>NoSQL solutions </a:t>
            </a:r>
            <a:endParaRPr lang="en-US" alt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221684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Garamond" panose="02020404030301010803" pitchFamily="18" charset="0"/>
              </a:rPr>
              <a:t>Transactions – ACID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Atomic – All of the work in a transaction completes (commit) or none of it completes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transaction to transfer funds from one account to another involves making a withdrawal operation from the first account and a deposit operation on the second. If the deposit operation failed, you don’t want the withdrawal operation to happen either.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Consistent – A transaction transforms the database from one consistent state to another consistent state. Consistency is defined in terms of constraints.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database tracking a checking account may only allow unique check numbers to exist for each transaction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Isolated – The results of any changes made during a transaction are not visible until the transaction has committed.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teller looking up a balance must be isolated from a concurrent transaction involving a withdrawal from the same account. Only when the withdrawal transaction commits successfully and the teller looks at the balance again will the new balance be reported.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Durable – The results of a committed transaction survive failures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system crash or any other failure must not be allowed to lose the results of a transaction or the contents of the database. Durability is often achieved through separate transaction logs that can "re-create" all transactions from some picked point in time (like a backup).</a:t>
            </a: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55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127" y="1606714"/>
            <a:ext cx="3664947" cy="5185264"/>
          </a:xfrm>
          <a:prstGeom prst="rect">
            <a:avLst/>
          </a:prstGeom>
        </p:spPr>
      </p:pic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Garamond" panose="02020404030301010803" pitchFamily="18" charset="0"/>
              </a:rPr>
              <a:t>NoSQL Definition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70030" y="1536376"/>
            <a:ext cx="5221643" cy="4351338"/>
          </a:xfrm>
        </p:spPr>
        <p:txBody>
          <a:bodyPr>
            <a:normAutofit fontScale="92500"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b="1" dirty="0" smtClean="0">
                <a:latin typeface="Garamond" panose="02020404030301010803" pitchFamily="18" charset="0"/>
              </a:rPr>
              <a:t>From www.nosql-database.org:</a:t>
            </a:r>
          </a:p>
          <a:p>
            <a:pPr marL="400050" lvl="1" indent="0"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latin typeface="Garamond" panose="02020404030301010803" pitchFamily="18" charset="0"/>
              </a:rPr>
              <a:t>Next Generation Databases mostly addressing some of the points: being non-relational, distributed, open-source and horizontal scalable. The original intention has been modern web-scale databases. The movement began early 2009 and is growing rapidly. Often more characteristics apply as: schema-free, easy replication support, simple API, eventually consistent / BASE (not ACID), a huge data amount, and more. </a:t>
            </a:r>
          </a:p>
        </p:txBody>
      </p:sp>
    </p:spTree>
    <p:extLst>
      <p:ext uri="{BB962C8B-B14F-4D97-AF65-F5344CB8AC3E}">
        <p14:creationId xmlns:p14="http://schemas.microsoft.com/office/powerpoint/2010/main" val="303315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No SQL?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NoSQL stands for: </a:t>
            </a:r>
          </a:p>
          <a:p>
            <a:pPr lvl="1"/>
            <a:r>
              <a:rPr lang="en-US" dirty="0" smtClean="0"/>
              <a:t>No Relational</a:t>
            </a:r>
          </a:p>
          <a:p>
            <a:pPr lvl="1"/>
            <a:r>
              <a:rPr lang="en-US" dirty="0" smtClean="0"/>
              <a:t>No RDBMS</a:t>
            </a:r>
          </a:p>
          <a:p>
            <a:pPr lvl="1"/>
            <a:r>
              <a:rPr lang="en-US" dirty="0" smtClean="0"/>
              <a:t>Not </a:t>
            </a:r>
            <a:r>
              <a:rPr lang="en-US" dirty="0"/>
              <a:t>Only SQL </a:t>
            </a:r>
          </a:p>
          <a:p>
            <a:r>
              <a:rPr lang="en-US" dirty="0" smtClean="0"/>
              <a:t>NoSQL </a:t>
            </a:r>
            <a:r>
              <a:rPr lang="en-US" dirty="0"/>
              <a:t>is </a:t>
            </a:r>
            <a:r>
              <a:rPr lang="en-US" dirty="0" smtClean="0"/>
              <a:t>an </a:t>
            </a:r>
            <a:r>
              <a:rPr lang="en-US" dirty="0"/>
              <a:t>umbrella term for all databases and data stores that don’t follow the RDBMS principles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class of products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collection of several (related) concepts about data storage and </a:t>
            </a:r>
            <a:r>
              <a:rPr lang="en-US" dirty="0" smtClean="0"/>
              <a:t>manipulation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related to large data sets</a:t>
            </a:r>
          </a:p>
          <a:p>
            <a:pPr lvl="1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8485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Where</a:t>
            </a:r>
            <a:r>
              <a:rPr lang="es-ES_tradnl" dirty="0" smtClean="0"/>
              <a:t> </a:t>
            </a:r>
            <a:r>
              <a:rPr lang="es-ES_tradnl" dirty="0" err="1" smtClean="0"/>
              <a:t>does</a:t>
            </a:r>
            <a:r>
              <a:rPr lang="es-ES_tradnl" dirty="0" smtClean="0"/>
              <a:t> </a:t>
            </a:r>
            <a:r>
              <a:rPr lang="es-ES_tradnl" dirty="0" err="1" smtClean="0"/>
              <a:t>NoSQL</a:t>
            </a:r>
            <a:r>
              <a:rPr lang="es-ES_tradnl" dirty="0" smtClean="0"/>
              <a:t> come </a:t>
            </a:r>
            <a:r>
              <a:rPr lang="es-ES_tradnl" dirty="0" err="1" smtClean="0"/>
              <a:t>from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Non-relational DBMSs are not new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NoSQL represents a new incarnation 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massively scalable Internet applications 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distributed and parallel computing </a:t>
            </a:r>
            <a:endParaRPr lang="en-US" dirty="0" smtClean="0"/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Starts </a:t>
            </a:r>
            <a:r>
              <a:rPr lang="en-US" dirty="0"/>
              <a:t>with Google 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research paper published in 2003 </a:t>
            </a:r>
          </a:p>
          <a:p>
            <a:pPr lvl="1"/>
            <a:r>
              <a:rPr lang="en-US" dirty="0" smtClean="0"/>
              <a:t>Continues </a:t>
            </a:r>
            <a:r>
              <a:rPr lang="en-US" dirty="0"/>
              <a:t>also thanks to Lucene's developers/Apache (Hadoop) and Amazon (Dynamo) </a:t>
            </a:r>
          </a:p>
          <a:p>
            <a:pPr lvl="1"/>
            <a:r>
              <a:rPr lang="en-US" dirty="0" smtClean="0"/>
              <a:t>Then </a:t>
            </a:r>
            <a:r>
              <a:rPr lang="en-US" dirty="0"/>
              <a:t>a lot of products and interests came from Facebook, </a:t>
            </a:r>
            <a:r>
              <a:rPr lang="en-US" dirty="0" err="1"/>
              <a:t>Netfix</a:t>
            </a:r>
            <a:r>
              <a:rPr lang="en-US" dirty="0"/>
              <a:t>, Yahoo, eBay, Hulu, IBM, and many more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0366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NoSQL</a:t>
            </a:r>
            <a:r>
              <a:rPr lang="es-ES_tradnl" dirty="0" smtClean="0"/>
              <a:t> and Big Data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NoSQL comes from Internet, thus it is often related to the “big data” concept </a:t>
            </a:r>
          </a:p>
          <a:p>
            <a:r>
              <a:rPr lang="en-US" dirty="0" smtClean="0"/>
              <a:t>How </a:t>
            </a:r>
            <a:r>
              <a:rPr lang="en-US" dirty="0"/>
              <a:t>much big are “big data”? </a:t>
            </a:r>
          </a:p>
          <a:p>
            <a:pPr lvl="1"/>
            <a:r>
              <a:rPr lang="en-US" dirty="0" smtClean="0"/>
              <a:t>Over </a:t>
            </a:r>
            <a:r>
              <a:rPr lang="en-US" dirty="0"/>
              <a:t>few terabytes </a:t>
            </a:r>
            <a:r>
              <a:rPr lang="en-US" dirty="0" smtClean="0"/>
              <a:t>Enough </a:t>
            </a:r>
            <a:r>
              <a:rPr lang="en-US" dirty="0"/>
              <a:t>to start spanning multiple storage units </a:t>
            </a:r>
            <a:endParaRPr lang="en-US" dirty="0" smtClean="0"/>
          </a:p>
          <a:p>
            <a:r>
              <a:rPr lang="en-US" dirty="0" smtClean="0"/>
              <a:t>Challenges  </a:t>
            </a:r>
          </a:p>
          <a:p>
            <a:pPr lvl="1"/>
            <a:r>
              <a:rPr lang="en-US" dirty="0" smtClean="0"/>
              <a:t>Efficiently </a:t>
            </a:r>
            <a:r>
              <a:rPr lang="en-US" dirty="0"/>
              <a:t>storing and accessing large amounts of data is </a:t>
            </a:r>
            <a:r>
              <a:rPr lang="en-US" dirty="0" smtClean="0"/>
              <a:t>difficult, </a:t>
            </a:r>
            <a:r>
              <a:rPr lang="en-US" dirty="0"/>
              <a:t>even more considering fault tolerance and backups </a:t>
            </a:r>
          </a:p>
          <a:p>
            <a:pPr lvl="1"/>
            <a:r>
              <a:rPr lang="en-US" dirty="0" smtClean="0"/>
              <a:t>Manipulating </a:t>
            </a:r>
            <a:r>
              <a:rPr lang="en-US" dirty="0"/>
              <a:t>large data sets involves running immensely parallel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Managing </a:t>
            </a:r>
            <a:r>
              <a:rPr lang="en-US" dirty="0"/>
              <a:t>continuously </a:t>
            </a:r>
            <a:r>
              <a:rPr lang="en-US" i="1" dirty="0"/>
              <a:t>evolving schema </a:t>
            </a:r>
            <a:r>
              <a:rPr lang="en-US" dirty="0"/>
              <a:t>and metadata for </a:t>
            </a:r>
            <a:r>
              <a:rPr lang="en-US" i="1" dirty="0"/>
              <a:t>semi-structured and un-structured</a:t>
            </a:r>
            <a:r>
              <a:rPr lang="en-US" dirty="0"/>
              <a:t> data is </a:t>
            </a:r>
            <a:r>
              <a:rPr lang="en-US" dirty="0" smtClean="0"/>
              <a:t>difficult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713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Why</a:t>
            </a:r>
            <a:r>
              <a:rPr lang="es-ES_tradnl" dirty="0" smtClean="0"/>
              <a:t> are RDBMS no </a:t>
            </a:r>
            <a:r>
              <a:rPr lang="es-ES_tradnl" dirty="0" err="1" smtClean="0"/>
              <a:t>suitable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Big Data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context is Internet </a:t>
            </a:r>
          </a:p>
          <a:p>
            <a:r>
              <a:rPr lang="en-US" dirty="0" smtClean="0"/>
              <a:t>RDBMSs </a:t>
            </a:r>
            <a:r>
              <a:rPr lang="en-US" dirty="0"/>
              <a:t>assume that data are </a:t>
            </a:r>
          </a:p>
          <a:p>
            <a:pPr lvl="1"/>
            <a:r>
              <a:rPr lang="en-US" dirty="0" smtClean="0"/>
              <a:t>Dense </a:t>
            </a:r>
          </a:p>
          <a:p>
            <a:pPr lvl="1"/>
            <a:r>
              <a:rPr lang="en-US" dirty="0" smtClean="0"/>
              <a:t>Largely </a:t>
            </a:r>
            <a:r>
              <a:rPr lang="en-US" dirty="0"/>
              <a:t>uniform (structured data) </a:t>
            </a:r>
          </a:p>
          <a:p>
            <a:r>
              <a:rPr lang="en-US" dirty="0" smtClean="0"/>
              <a:t>Data </a:t>
            </a:r>
            <a:r>
              <a:rPr lang="en-US" dirty="0"/>
              <a:t>coming from Internet are </a:t>
            </a:r>
          </a:p>
          <a:p>
            <a:pPr lvl="1"/>
            <a:r>
              <a:rPr lang="en-US" dirty="0" smtClean="0"/>
              <a:t>Massive </a:t>
            </a:r>
            <a:r>
              <a:rPr lang="en-US" dirty="0"/>
              <a:t>and sparse </a:t>
            </a:r>
          </a:p>
          <a:p>
            <a:pPr lvl="1"/>
            <a:r>
              <a:rPr lang="en-US" dirty="0" smtClean="0"/>
              <a:t>Semi-structured </a:t>
            </a:r>
            <a:r>
              <a:rPr lang="en-US" dirty="0"/>
              <a:t>or unstructured </a:t>
            </a:r>
          </a:p>
          <a:p>
            <a:r>
              <a:rPr lang="en-US" dirty="0" smtClean="0"/>
              <a:t>With </a:t>
            </a:r>
            <a:r>
              <a:rPr lang="en-US" dirty="0"/>
              <a:t>massive sparse data sets, the typical storage mechanisms and access methods get stretched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568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14317</TotalTime>
  <Words>2299</Words>
  <Application>Microsoft Office PowerPoint</Application>
  <PresentationFormat>On-screen Show (4:3)</PresentationFormat>
  <Paragraphs>291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NoSQL</vt:lpstr>
      <vt:lpstr>NoSQL!</vt:lpstr>
      <vt:lpstr>RDBMS Characteristics</vt:lpstr>
      <vt:lpstr>Transactions – ACID Properties</vt:lpstr>
      <vt:lpstr>NoSQL Definition</vt:lpstr>
      <vt:lpstr>No SQL?</vt:lpstr>
      <vt:lpstr>Where does NoSQL come from?</vt:lpstr>
      <vt:lpstr>NoSQL and Big Data</vt:lpstr>
      <vt:lpstr>Why are RDBMS no suitable for Big Data</vt:lpstr>
      <vt:lpstr>NoSQL Distinguishing Characteristics</vt:lpstr>
      <vt:lpstr>NoSQL Database Types</vt:lpstr>
      <vt:lpstr>Document Databases</vt:lpstr>
      <vt:lpstr>Document Store</vt:lpstr>
      <vt:lpstr>Document Databases, JSON</vt:lpstr>
      <vt:lpstr>Key/Value stores</vt:lpstr>
      <vt:lpstr>Sorted Ordered Column-Oriented Stores</vt:lpstr>
      <vt:lpstr>Graph Databases</vt:lpstr>
      <vt:lpstr>Property Graph Model</vt:lpstr>
      <vt:lpstr>Dealing with Big Data and Scalability</vt:lpstr>
      <vt:lpstr>Scaling RDBMS – Master/Slave</vt:lpstr>
      <vt:lpstr>Sharding</vt:lpstr>
      <vt:lpstr>NoSQL, No ACID</vt:lpstr>
      <vt:lpstr>BASE Transactions</vt:lpstr>
      <vt:lpstr>CAP Theorem</vt:lpstr>
      <vt:lpstr>CAP Theorem: Two out of Three</vt:lpstr>
      <vt:lpstr>CAP Theorem: Two out of Three</vt:lpstr>
      <vt:lpstr>CAP Theorem: Two out of Three</vt:lpstr>
      <vt:lpstr>Option 1: compromising on availability</vt:lpstr>
      <vt:lpstr>Option 2: compromising on partition tolerance</vt:lpstr>
      <vt:lpstr>Consistency or Availability</vt:lpstr>
      <vt:lpstr>Option 3: compromising on Consistency</vt:lpstr>
      <vt:lpstr>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435</cp:revision>
  <dcterms:created xsi:type="dcterms:W3CDTF">2009-12-29T10:39:27Z</dcterms:created>
  <dcterms:modified xsi:type="dcterms:W3CDTF">2018-02-28T21:48:43Z</dcterms:modified>
</cp:coreProperties>
</file>