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6576000" cy="27432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7700" kern="1200">
        <a:solidFill>
          <a:schemeClr val="tx1"/>
        </a:solidFill>
        <a:latin typeface="Arial" charset="0"/>
        <a:ea typeface="+mn-ea"/>
        <a:cs typeface="+mn-cs"/>
      </a:defRPr>
    </a:lvl1pPr>
    <a:lvl2pPr marL="380985" algn="l" rtl="0" eaLnBrk="0" fontAlgn="base" hangingPunct="0">
      <a:spcBef>
        <a:spcPct val="0"/>
      </a:spcBef>
      <a:spcAft>
        <a:spcPct val="0"/>
      </a:spcAft>
      <a:defRPr sz="7700" kern="1200">
        <a:solidFill>
          <a:schemeClr val="tx1"/>
        </a:solidFill>
        <a:latin typeface="Arial" charset="0"/>
        <a:ea typeface="+mn-ea"/>
        <a:cs typeface="+mn-cs"/>
      </a:defRPr>
    </a:lvl2pPr>
    <a:lvl3pPr marL="761970" algn="l" rtl="0" eaLnBrk="0" fontAlgn="base" hangingPunct="0">
      <a:spcBef>
        <a:spcPct val="0"/>
      </a:spcBef>
      <a:spcAft>
        <a:spcPct val="0"/>
      </a:spcAft>
      <a:defRPr sz="7700" kern="1200">
        <a:solidFill>
          <a:schemeClr val="tx1"/>
        </a:solidFill>
        <a:latin typeface="Arial" charset="0"/>
        <a:ea typeface="+mn-ea"/>
        <a:cs typeface="+mn-cs"/>
      </a:defRPr>
    </a:lvl3pPr>
    <a:lvl4pPr marL="1142954" algn="l" rtl="0" eaLnBrk="0" fontAlgn="base" hangingPunct="0">
      <a:spcBef>
        <a:spcPct val="0"/>
      </a:spcBef>
      <a:spcAft>
        <a:spcPct val="0"/>
      </a:spcAft>
      <a:defRPr sz="7700" kern="1200">
        <a:solidFill>
          <a:schemeClr val="tx1"/>
        </a:solidFill>
        <a:latin typeface="Arial" charset="0"/>
        <a:ea typeface="+mn-ea"/>
        <a:cs typeface="+mn-cs"/>
      </a:defRPr>
    </a:lvl4pPr>
    <a:lvl5pPr marL="1523939" algn="l" rtl="0" eaLnBrk="0" fontAlgn="base" hangingPunct="0">
      <a:spcBef>
        <a:spcPct val="0"/>
      </a:spcBef>
      <a:spcAft>
        <a:spcPct val="0"/>
      </a:spcAft>
      <a:defRPr sz="7700" kern="1200">
        <a:solidFill>
          <a:schemeClr val="tx1"/>
        </a:solidFill>
        <a:latin typeface="Arial" charset="0"/>
        <a:ea typeface="+mn-ea"/>
        <a:cs typeface="+mn-cs"/>
      </a:defRPr>
    </a:lvl5pPr>
    <a:lvl6pPr marL="1904924" algn="l" defTabSz="761970" rtl="0" eaLnBrk="1" latinLnBrk="0" hangingPunct="1">
      <a:defRPr sz="7700" kern="1200">
        <a:solidFill>
          <a:schemeClr val="tx1"/>
        </a:solidFill>
        <a:latin typeface="Arial" charset="0"/>
        <a:ea typeface="+mn-ea"/>
        <a:cs typeface="+mn-cs"/>
      </a:defRPr>
    </a:lvl6pPr>
    <a:lvl7pPr marL="2285909" algn="l" defTabSz="761970" rtl="0" eaLnBrk="1" latinLnBrk="0" hangingPunct="1">
      <a:defRPr sz="7700" kern="1200">
        <a:solidFill>
          <a:schemeClr val="tx1"/>
        </a:solidFill>
        <a:latin typeface="Arial" charset="0"/>
        <a:ea typeface="+mn-ea"/>
        <a:cs typeface="+mn-cs"/>
      </a:defRPr>
    </a:lvl7pPr>
    <a:lvl8pPr marL="2666893" algn="l" defTabSz="761970" rtl="0" eaLnBrk="1" latinLnBrk="0" hangingPunct="1">
      <a:defRPr sz="7700" kern="1200">
        <a:solidFill>
          <a:schemeClr val="tx1"/>
        </a:solidFill>
        <a:latin typeface="Arial" charset="0"/>
        <a:ea typeface="+mn-ea"/>
        <a:cs typeface="+mn-cs"/>
      </a:defRPr>
    </a:lvl8pPr>
    <a:lvl9pPr marL="3047878" algn="l" defTabSz="761970" rtl="0" eaLnBrk="1" latinLnBrk="0" hangingPunct="1">
      <a:defRPr sz="77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99CBDF"/>
    <a:srgbClr val="0088CC"/>
    <a:srgbClr val="4D4D4D"/>
    <a:srgbClr val="777777"/>
    <a:srgbClr val="292929"/>
    <a:srgbClr val="1965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 autoAdjust="0"/>
    <p:restoredTop sz="94648" autoAdjust="0"/>
  </p:normalViewPr>
  <p:slideViewPr>
    <p:cSldViewPr>
      <p:cViewPr>
        <p:scale>
          <a:sx n="40" d="100"/>
          <a:sy n="40" d="100"/>
        </p:scale>
        <p:origin x="-58" y="3077"/>
      </p:cViewPr>
      <p:guideLst>
        <p:guide orient="horz" pos="8640"/>
        <p:guide pos="115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A026B54-B23B-4F70-8124-71BFCD778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8159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38098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76197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142954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523939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1904924" algn="l" defTabSz="7619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5909" algn="l" defTabSz="7619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6893" algn="l" defTabSz="7619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7878" algn="l" defTabSz="7619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93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93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9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93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9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6D5CF53-9DC6-4F58-99FF-271E7C8F29BA}" type="slidenum">
              <a:rPr lang="en-US" sz="1200" smtClean="0"/>
              <a:pPr/>
              <a:t>1</a:t>
            </a:fld>
            <a:endParaRPr lang="en-US" sz="1200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729" y="11582136"/>
            <a:ext cx="31088542" cy="281913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729" y="14325865"/>
            <a:ext cx="28344813" cy="304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8FA13-70B1-42E6-AA79-907FD7A3C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6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2A31F-B562-4405-873C-2160B2F22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18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975594" y="1524000"/>
            <a:ext cx="7772135" cy="2298038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6542" y="1524000"/>
            <a:ext cx="23192053" cy="2298038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CA146-3588-48E6-B90C-515603864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61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F4468-BA25-44C5-8EB1-CAFEC6976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247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250" y="17627865"/>
            <a:ext cx="31089865" cy="5447771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9250" y="11627115"/>
            <a:ext cx="31089865" cy="6000750"/>
          </a:xfrm>
        </p:spPr>
        <p:txBody>
          <a:bodyPr anchor="b"/>
          <a:lstStyle>
            <a:lvl1pPr marL="0" indent="0">
              <a:buNone/>
              <a:defRPr sz="1700"/>
            </a:lvl1pPr>
            <a:lvl2pPr marL="380985" indent="0">
              <a:buNone/>
              <a:defRPr sz="1500"/>
            </a:lvl2pPr>
            <a:lvl3pPr marL="761970" indent="0">
              <a:buNone/>
              <a:defRPr sz="1300"/>
            </a:lvl3pPr>
            <a:lvl4pPr marL="1142954" indent="0">
              <a:buNone/>
              <a:defRPr sz="1200"/>
            </a:lvl4pPr>
            <a:lvl5pPr marL="1523939" indent="0">
              <a:buNone/>
              <a:defRPr sz="1200"/>
            </a:lvl5pPr>
            <a:lvl6pPr marL="1904924" indent="0">
              <a:buNone/>
              <a:defRPr sz="1200"/>
            </a:lvl6pPr>
            <a:lvl7pPr marL="2285909" indent="0">
              <a:buNone/>
              <a:defRPr sz="1200"/>
            </a:lvl7pPr>
            <a:lvl8pPr marL="2666893" indent="0">
              <a:buNone/>
              <a:defRPr sz="1200"/>
            </a:lvl8pPr>
            <a:lvl9pPr marL="30478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A281E-9E0F-447C-AD3E-7E8A15ED4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09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0542" y="5181865"/>
            <a:ext cx="11062229" cy="19322521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69771" y="5181865"/>
            <a:ext cx="11062229" cy="19322521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4286D-4A1B-4D68-8156-5CCBFD1289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75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271" y="1098021"/>
            <a:ext cx="32919458" cy="457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271" y="6140980"/>
            <a:ext cx="16160750" cy="255852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700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00" b="1"/>
            </a:lvl4pPr>
            <a:lvl5pPr marL="1523939" indent="0">
              <a:buNone/>
              <a:defRPr sz="1300" b="1"/>
            </a:lvl5pPr>
            <a:lvl6pPr marL="1904924" indent="0">
              <a:buNone/>
              <a:defRPr sz="1300" b="1"/>
            </a:lvl6pPr>
            <a:lvl7pPr marL="2285909" indent="0">
              <a:buNone/>
              <a:defRPr sz="1300" b="1"/>
            </a:lvl7pPr>
            <a:lvl8pPr marL="2666893" indent="0">
              <a:buNone/>
              <a:defRPr sz="1300" b="1"/>
            </a:lvl8pPr>
            <a:lvl9pPr marL="3047878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271" y="8699500"/>
            <a:ext cx="16160750" cy="1580488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80366" y="6140980"/>
            <a:ext cx="16167364" cy="255852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700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00" b="1"/>
            </a:lvl4pPr>
            <a:lvl5pPr marL="1523939" indent="0">
              <a:buNone/>
              <a:defRPr sz="1300" b="1"/>
            </a:lvl5pPr>
            <a:lvl6pPr marL="1904924" indent="0">
              <a:buNone/>
              <a:defRPr sz="1300" b="1"/>
            </a:lvl6pPr>
            <a:lvl7pPr marL="2285909" indent="0">
              <a:buNone/>
              <a:defRPr sz="1300" b="1"/>
            </a:lvl7pPr>
            <a:lvl8pPr marL="2666893" indent="0">
              <a:buNone/>
              <a:defRPr sz="1300" b="1"/>
            </a:lvl8pPr>
            <a:lvl9pPr marL="3047878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80366" y="8699500"/>
            <a:ext cx="16167364" cy="1580488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F844E-E001-466C-935D-01DB35966F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532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F08AB-EAEB-48E2-96F7-C1EDDE76F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34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2E70E-17BF-4A7A-B188-BCB82316C1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47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271" y="1092729"/>
            <a:ext cx="12033250" cy="4647407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0729" y="1092729"/>
            <a:ext cx="20447000" cy="23411657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271" y="5740136"/>
            <a:ext cx="12033250" cy="18764250"/>
          </a:xfrm>
        </p:spPr>
        <p:txBody>
          <a:bodyPr/>
          <a:lstStyle>
            <a:lvl1pPr marL="0" indent="0">
              <a:buNone/>
              <a:defRPr sz="1200"/>
            </a:lvl1pPr>
            <a:lvl2pPr marL="380985" indent="0">
              <a:buNone/>
              <a:defRPr sz="1000"/>
            </a:lvl2pPr>
            <a:lvl3pPr marL="761970" indent="0">
              <a:buNone/>
              <a:defRPr sz="800"/>
            </a:lvl3pPr>
            <a:lvl4pPr marL="1142954" indent="0">
              <a:buNone/>
              <a:defRPr sz="700"/>
            </a:lvl4pPr>
            <a:lvl5pPr marL="1523939" indent="0">
              <a:buNone/>
              <a:defRPr sz="700"/>
            </a:lvl5pPr>
            <a:lvl6pPr marL="1904924" indent="0">
              <a:buNone/>
              <a:defRPr sz="700"/>
            </a:lvl6pPr>
            <a:lvl7pPr marL="2285909" indent="0">
              <a:buNone/>
              <a:defRPr sz="700"/>
            </a:lvl7pPr>
            <a:lvl8pPr marL="2666893" indent="0">
              <a:buNone/>
              <a:defRPr sz="700"/>
            </a:lvl8pPr>
            <a:lvl9pPr marL="304787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8D60A-1DE7-41C2-AC94-F6071A171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7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8886" y="19202136"/>
            <a:ext cx="21945864" cy="2267479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68886" y="2451365"/>
            <a:ext cx="21945864" cy="16458406"/>
          </a:xfrm>
        </p:spPr>
        <p:txBody>
          <a:bodyPr/>
          <a:lstStyle>
            <a:lvl1pPr marL="0" indent="0">
              <a:buNone/>
              <a:defRPr sz="2700"/>
            </a:lvl1pPr>
            <a:lvl2pPr marL="380985" indent="0">
              <a:buNone/>
              <a:defRPr sz="2300"/>
            </a:lvl2pPr>
            <a:lvl3pPr marL="761970" indent="0">
              <a:buNone/>
              <a:defRPr sz="2000"/>
            </a:lvl3pPr>
            <a:lvl4pPr marL="1142954" indent="0">
              <a:buNone/>
              <a:defRPr sz="1700"/>
            </a:lvl4pPr>
            <a:lvl5pPr marL="1523939" indent="0">
              <a:buNone/>
              <a:defRPr sz="1700"/>
            </a:lvl5pPr>
            <a:lvl6pPr marL="1904924" indent="0">
              <a:buNone/>
              <a:defRPr sz="1700"/>
            </a:lvl6pPr>
            <a:lvl7pPr marL="2285909" indent="0">
              <a:buNone/>
              <a:defRPr sz="1700"/>
            </a:lvl7pPr>
            <a:lvl8pPr marL="2666893" indent="0">
              <a:buNone/>
              <a:defRPr sz="1700"/>
            </a:lvl8pPr>
            <a:lvl9pPr marL="3047878" indent="0">
              <a:buNone/>
              <a:defRPr sz="17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8886" y="21469615"/>
            <a:ext cx="21945864" cy="3218656"/>
          </a:xfrm>
        </p:spPr>
        <p:txBody>
          <a:bodyPr/>
          <a:lstStyle>
            <a:lvl1pPr marL="0" indent="0">
              <a:buNone/>
              <a:defRPr sz="1200"/>
            </a:lvl1pPr>
            <a:lvl2pPr marL="380985" indent="0">
              <a:buNone/>
              <a:defRPr sz="1000"/>
            </a:lvl2pPr>
            <a:lvl3pPr marL="761970" indent="0">
              <a:buNone/>
              <a:defRPr sz="800"/>
            </a:lvl3pPr>
            <a:lvl4pPr marL="1142954" indent="0">
              <a:buNone/>
              <a:defRPr sz="700"/>
            </a:lvl4pPr>
            <a:lvl5pPr marL="1523939" indent="0">
              <a:buNone/>
              <a:defRPr sz="700"/>
            </a:lvl5pPr>
            <a:lvl6pPr marL="1904924" indent="0">
              <a:buNone/>
              <a:defRPr sz="700"/>
            </a:lvl6pPr>
            <a:lvl7pPr marL="2285909" indent="0">
              <a:buNone/>
              <a:defRPr sz="700"/>
            </a:lvl7pPr>
            <a:lvl8pPr marL="2666893" indent="0">
              <a:buNone/>
              <a:defRPr sz="700"/>
            </a:lvl8pPr>
            <a:lvl9pPr marL="304787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C4E24-D45C-4F44-8FC0-FCABA4D4A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55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6542" y="1524001"/>
            <a:ext cx="31091188" cy="2743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91866" tIns="195933" rIns="391866" bIns="1959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80542" y="5181865"/>
            <a:ext cx="22251458" cy="19322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91866" tIns="195933" rIns="391866" bIns="1959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271" y="24980636"/>
            <a:ext cx="8535458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91866" tIns="195933" rIns="391866" bIns="195933" numCol="1" anchor="t" anchorCtr="0" compatLnSpc="1">
            <a:prstTxWarp prst="textNoShape">
              <a:avLst/>
            </a:prstTxWarp>
          </a:bodyPr>
          <a:lstStyle>
            <a:lvl1pPr defTabSz="3918322" eaLnBrk="1" hangingPunct="1">
              <a:defRPr sz="6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496271" y="24980636"/>
            <a:ext cx="11583458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91866" tIns="195933" rIns="391866" bIns="195933" numCol="1" anchor="t" anchorCtr="0" compatLnSpc="1">
            <a:prstTxWarp prst="textNoShape">
              <a:avLst/>
            </a:prstTxWarp>
          </a:bodyPr>
          <a:lstStyle>
            <a:lvl1pPr algn="ctr" defTabSz="3918322" eaLnBrk="1" hangingPunct="1">
              <a:defRPr sz="6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6212271" y="24980636"/>
            <a:ext cx="8535458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91866" tIns="195933" rIns="391866" bIns="195933" numCol="1" anchor="t" anchorCtr="0" compatLnSpc="1">
            <a:prstTxWarp prst="textNoShape">
              <a:avLst/>
            </a:prstTxWarp>
          </a:bodyPr>
          <a:lstStyle>
            <a:lvl1pPr algn="r" defTabSz="3918322" eaLnBrk="1" hangingPunct="1">
              <a:defRPr sz="6000">
                <a:latin typeface="Arial" pitchFamily="34" charset="0"/>
              </a:defRPr>
            </a:lvl1pPr>
          </a:lstStyle>
          <a:p>
            <a:pPr>
              <a:defRPr/>
            </a:pPr>
            <a:fld id="{4806EFF2-F0FB-4513-853F-89E3169D6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3918322" rtl="0" eaLnBrk="0" fontAlgn="base" hangingPunct="0">
        <a:spcBef>
          <a:spcPct val="0"/>
        </a:spcBef>
        <a:spcAft>
          <a:spcPct val="0"/>
        </a:spcAft>
        <a:defRPr sz="15400">
          <a:solidFill>
            <a:schemeClr val="tx2"/>
          </a:solidFill>
          <a:latin typeface="+mj-lt"/>
          <a:ea typeface="+mj-ea"/>
          <a:cs typeface="+mj-cs"/>
        </a:defRPr>
      </a:lvl1pPr>
      <a:lvl2pPr algn="l" defTabSz="3918322" rtl="0" eaLnBrk="0" fontAlgn="base" hangingPunct="0">
        <a:spcBef>
          <a:spcPct val="0"/>
        </a:spcBef>
        <a:spcAft>
          <a:spcPct val="0"/>
        </a:spcAft>
        <a:defRPr sz="15400">
          <a:solidFill>
            <a:schemeClr val="tx2"/>
          </a:solidFill>
          <a:latin typeface="Arial Black" pitchFamily="34" charset="0"/>
        </a:defRPr>
      </a:lvl2pPr>
      <a:lvl3pPr algn="l" defTabSz="3918322" rtl="0" eaLnBrk="0" fontAlgn="base" hangingPunct="0">
        <a:spcBef>
          <a:spcPct val="0"/>
        </a:spcBef>
        <a:spcAft>
          <a:spcPct val="0"/>
        </a:spcAft>
        <a:defRPr sz="15400">
          <a:solidFill>
            <a:schemeClr val="tx2"/>
          </a:solidFill>
          <a:latin typeface="Arial Black" pitchFamily="34" charset="0"/>
        </a:defRPr>
      </a:lvl3pPr>
      <a:lvl4pPr algn="l" defTabSz="3918322" rtl="0" eaLnBrk="0" fontAlgn="base" hangingPunct="0">
        <a:spcBef>
          <a:spcPct val="0"/>
        </a:spcBef>
        <a:spcAft>
          <a:spcPct val="0"/>
        </a:spcAft>
        <a:defRPr sz="15400">
          <a:solidFill>
            <a:schemeClr val="tx2"/>
          </a:solidFill>
          <a:latin typeface="Arial Black" pitchFamily="34" charset="0"/>
        </a:defRPr>
      </a:lvl4pPr>
      <a:lvl5pPr algn="l" defTabSz="3918322" rtl="0" eaLnBrk="0" fontAlgn="base" hangingPunct="0">
        <a:spcBef>
          <a:spcPct val="0"/>
        </a:spcBef>
        <a:spcAft>
          <a:spcPct val="0"/>
        </a:spcAft>
        <a:defRPr sz="15400">
          <a:solidFill>
            <a:schemeClr val="tx2"/>
          </a:solidFill>
          <a:latin typeface="Arial Black" pitchFamily="34" charset="0"/>
        </a:defRPr>
      </a:lvl5pPr>
      <a:lvl6pPr marL="380985" algn="l" defTabSz="3918322" rtl="0" fontAlgn="base">
        <a:spcBef>
          <a:spcPct val="0"/>
        </a:spcBef>
        <a:spcAft>
          <a:spcPct val="0"/>
        </a:spcAft>
        <a:defRPr sz="15400">
          <a:solidFill>
            <a:schemeClr val="tx2"/>
          </a:solidFill>
          <a:latin typeface="Arial Black" pitchFamily="34" charset="0"/>
        </a:defRPr>
      </a:lvl6pPr>
      <a:lvl7pPr marL="761970" algn="l" defTabSz="3918322" rtl="0" fontAlgn="base">
        <a:spcBef>
          <a:spcPct val="0"/>
        </a:spcBef>
        <a:spcAft>
          <a:spcPct val="0"/>
        </a:spcAft>
        <a:defRPr sz="15400">
          <a:solidFill>
            <a:schemeClr val="tx2"/>
          </a:solidFill>
          <a:latin typeface="Arial Black" pitchFamily="34" charset="0"/>
        </a:defRPr>
      </a:lvl7pPr>
      <a:lvl8pPr marL="1142954" algn="l" defTabSz="3918322" rtl="0" fontAlgn="base">
        <a:spcBef>
          <a:spcPct val="0"/>
        </a:spcBef>
        <a:spcAft>
          <a:spcPct val="0"/>
        </a:spcAft>
        <a:defRPr sz="15400">
          <a:solidFill>
            <a:schemeClr val="tx2"/>
          </a:solidFill>
          <a:latin typeface="Arial Black" pitchFamily="34" charset="0"/>
        </a:defRPr>
      </a:lvl8pPr>
      <a:lvl9pPr marL="1523939" algn="l" defTabSz="3918322" rtl="0" fontAlgn="base">
        <a:spcBef>
          <a:spcPct val="0"/>
        </a:spcBef>
        <a:spcAft>
          <a:spcPct val="0"/>
        </a:spcAft>
        <a:defRPr sz="15400">
          <a:solidFill>
            <a:schemeClr val="tx2"/>
          </a:solidFill>
          <a:latin typeface="Arial Black" pitchFamily="34" charset="0"/>
        </a:defRPr>
      </a:lvl9pPr>
    </p:titleStyle>
    <p:bodyStyle>
      <a:lvl1pPr marL="1469702" indent="-1469702" algn="l" defTabSz="3918322" rtl="0" eaLnBrk="0" fontAlgn="base" hangingPunct="0">
        <a:spcBef>
          <a:spcPct val="20000"/>
        </a:spcBef>
        <a:spcAft>
          <a:spcPct val="0"/>
        </a:spcAft>
        <a:buChar char="•"/>
        <a:defRPr sz="13700" b="1">
          <a:solidFill>
            <a:schemeClr val="tx1"/>
          </a:solidFill>
          <a:latin typeface="+mn-lt"/>
          <a:ea typeface="+mn-ea"/>
          <a:cs typeface="+mn-cs"/>
        </a:defRPr>
      </a:lvl1pPr>
      <a:lvl2pPr marL="3184133" indent="-1224972" algn="l" defTabSz="3918322" rtl="0" eaLnBrk="0" fontAlgn="base" hangingPunct="0">
        <a:spcBef>
          <a:spcPct val="20000"/>
        </a:spcBef>
        <a:spcAft>
          <a:spcPct val="0"/>
        </a:spcAft>
        <a:buChar char="–"/>
        <a:defRPr sz="12000" b="1">
          <a:solidFill>
            <a:schemeClr val="tx1"/>
          </a:solidFill>
          <a:latin typeface="+mn-lt"/>
        </a:defRPr>
      </a:lvl2pPr>
      <a:lvl3pPr marL="4898565" indent="-980242" algn="l" defTabSz="3918322" rtl="0" eaLnBrk="0" fontAlgn="base" hangingPunct="0">
        <a:spcBef>
          <a:spcPct val="20000"/>
        </a:spcBef>
        <a:spcAft>
          <a:spcPct val="0"/>
        </a:spcAft>
        <a:buChar char="•"/>
        <a:defRPr sz="10200" b="1">
          <a:solidFill>
            <a:schemeClr val="tx1"/>
          </a:solidFill>
          <a:latin typeface="+mn-lt"/>
        </a:defRPr>
      </a:lvl3pPr>
      <a:lvl4pPr marL="6857726" indent="-980242" algn="l" defTabSz="3918322" rtl="0" eaLnBrk="0" fontAlgn="base" hangingPunct="0">
        <a:spcBef>
          <a:spcPct val="20000"/>
        </a:spcBef>
        <a:spcAft>
          <a:spcPct val="0"/>
        </a:spcAft>
        <a:buChar char="–"/>
        <a:defRPr sz="8600" b="1">
          <a:solidFill>
            <a:schemeClr val="tx1"/>
          </a:solidFill>
          <a:latin typeface="+mn-lt"/>
        </a:defRPr>
      </a:lvl4pPr>
      <a:lvl5pPr marL="8816887" indent="-978919" algn="l" defTabSz="3918322" rtl="0" eaLnBrk="0" fontAlgn="base" hangingPunct="0">
        <a:spcBef>
          <a:spcPct val="20000"/>
        </a:spcBef>
        <a:spcAft>
          <a:spcPct val="0"/>
        </a:spcAft>
        <a:buChar char="»"/>
        <a:defRPr sz="8600" b="1">
          <a:solidFill>
            <a:schemeClr val="tx1"/>
          </a:solidFill>
          <a:latin typeface="+mn-lt"/>
        </a:defRPr>
      </a:lvl5pPr>
      <a:lvl6pPr marL="9197872" indent="-978919" algn="l" defTabSz="3918322" rtl="0" fontAlgn="base">
        <a:spcBef>
          <a:spcPct val="20000"/>
        </a:spcBef>
        <a:spcAft>
          <a:spcPct val="0"/>
        </a:spcAft>
        <a:buChar char="»"/>
        <a:defRPr sz="8600" b="1">
          <a:solidFill>
            <a:schemeClr val="tx1"/>
          </a:solidFill>
          <a:latin typeface="+mn-lt"/>
        </a:defRPr>
      </a:lvl6pPr>
      <a:lvl7pPr marL="9578857" indent="-978919" algn="l" defTabSz="3918322" rtl="0" fontAlgn="base">
        <a:spcBef>
          <a:spcPct val="20000"/>
        </a:spcBef>
        <a:spcAft>
          <a:spcPct val="0"/>
        </a:spcAft>
        <a:buChar char="»"/>
        <a:defRPr sz="8600" b="1">
          <a:solidFill>
            <a:schemeClr val="tx1"/>
          </a:solidFill>
          <a:latin typeface="+mn-lt"/>
        </a:defRPr>
      </a:lvl7pPr>
      <a:lvl8pPr marL="9959842" indent="-978919" algn="l" defTabSz="3918322" rtl="0" fontAlgn="base">
        <a:spcBef>
          <a:spcPct val="20000"/>
        </a:spcBef>
        <a:spcAft>
          <a:spcPct val="0"/>
        </a:spcAft>
        <a:buChar char="»"/>
        <a:defRPr sz="8600" b="1">
          <a:solidFill>
            <a:schemeClr val="tx1"/>
          </a:solidFill>
          <a:latin typeface="+mn-lt"/>
        </a:defRPr>
      </a:lvl8pPr>
      <a:lvl9pPr marL="10340826" indent="-978919" algn="l" defTabSz="3918322" rtl="0" fontAlgn="base">
        <a:spcBef>
          <a:spcPct val="20000"/>
        </a:spcBef>
        <a:spcAft>
          <a:spcPct val="0"/>
        </a:spcAft>
        <a:buChar char="»"/>
        <a:defRPr sz="86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753"/>
          <p:cNvSpPr txBox="1">
            <a:spLocks noChangeArrowheads="1"/>
          </p:cNvSpPr>
          <p:nvPr/>
        </p:nvSpPr>
        <p:spPr bwMode="auto">
          <a:xfrm>
            <a:off x="2984500" y="508000"/>
            <a:ext cx="28765500" cy="3155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197" tIns="38098" rIns="76197" bIns="38098">
            <a:spAutoFit/>
          </a:bodyPr>
          <a:lstStyle>
            <a:lvl1pPr defTabSz="4702175">
              <a:defRPr sz="9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2175">
              <a:defRPr sz="93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2175">
              <a:defRPr sz="93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2175">
              <a:defRPr sz="9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2175">
              <a:defRPr sz="9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2175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2175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2175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2175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6700" b="1" dirty="0">
                <a:solidFill>
                  <a:srgbClr val="0088CC"/>
                </a:solidFill>
              </a:rPr>
              <a:t>CNS: NSDL Service to Support Personalized &amp; Community-Oriented Navigation</a:t>
            </a:r>
          </a:p>
          <a:p>
            <a:pPr>
              <a:defRPr/>
            </a:pPr>
            <a:endParaRPr lang="en-US" sz="6700" dirty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078" name="AutoShape 754"/>
          <p:cNvSpPr>
            <a:spLocks noChangeArrowheads="1"/>
          </p:cNvSpPr>
          <p:nvPr/>
        </p:nvSpPr>
        <p:spPr bwMode="auto">
          <a:xfrm>
            <a:off x="2730500" y="5080000"/>
            <a:ext cx="7998354" cy="762000"/>
          </a:xfrm>
          <a:prstGeom prst="roundRect">
            <a:avLst>
              <a:gd name="adj" fmla="val 50000"/>
            </a:avLst>
          </a:prstGeom>
          <a:solidFill>
            <a:srgbClr val="DEF8FA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6197" tIns="38098" rIns="76197" bIns="38098" anchor="ctr"/>
          <a:lstStyle/>
          <a:p>
            <a:pPr defTabSz="3918322"/>
            <a:r>
              <a:rPr lang="en-US" sz="4000" b="1" dirty="0">
                <a:solidFill>
                  <a:srgbClr val="0088CC"/>
                </a:solidFill>
              </a:rPr>
              <a:t>Introduction</a:t>
            </a:r>
          </a:p>
        </p:txBody>
      </p:sp>
      <p:sp>
        <p:nvSpPr>
          <p:cNvPr id="3079" name="Text Box 755"/>
          <p:cNvSpPr txBox="1">
            <a:spLocks noChangeArrowheads="1"/>
          </p:cNvSpPr>
          <p:nvPr/>
        </p:nvSpPr>
        <p:spPr bwMode="auto">
          <a:xfrm>
            <a:off x="2869407" y="5969000"/>
            <a:ext cx="7788010" cy="1145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197" tIns="38098" rIns="76197" bIns="38098">
            <a:spAutoFit/>
          </a:bodyPr>
          <a:lstStyle>
            <a:lvl1pPr defTabSz="4703763">
              <a:defRPr sz="9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>
              <a:defRPr sz="93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>
              <a:defRPr sz="93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>
              <a:defRPr sz="9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>
              <a:defRPr sz="9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1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To be useful, a Digital Library must provide its patrons  with easy access to materials that  are relevant to their needs.</a:t>
            </a:r>
          </a:p>
          <a:p>
            <a:pPr algn="just" eaLnBrk="1" hangingPunct="1">
              <a:lnSpc>
                <a:spcPct val="110000"/>
              </a:lnSpc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To accomplish this end, this research study is developing a Community Navigation Service (CNS) based on data collected by an Interest Profile Manager (IPM) while continuing to personalize resource presentation by way of the IPM to preserve privacy.</a:t>
            </a:r>
          </a:p>
          <a:p>
            <a:pPr algn="just" eaLnBrk="1" hangingPunct="1">
              <a:lnSpc>
                <a:spcPct val="110000"/>
              </a:lnSpc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110000"/>
              </a:lnSpc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110000"/>
              </a:lnSpc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110000"/>
              </a:lnSpc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110000"/>
              </a:lnSpc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110000"/>
              </a:lnSpc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110000"/>
              </a:lnSpc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110000"/>
              </a:lnSpc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110000"/>
              </a:lnSpc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110000"/>
              </a:lnSpc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Tools are being developed under this research study to help users to retrieve data that is pertinent to interest of the specific user. </a:t>
            </a:r>
          </a:p>
          <a:p>
            <a:pPr algn="just" eaLnBrk="1" hangingPunct="1">
              <a:lnSpc>
                <a:spcPct val="110000"/>
              </a:lnSpc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4" name="Text Box 860"/>
          <p:cNvSpPr txBox="1">
            <a:spLocks noChangeArrowheads="1"/>
          </p:cNvSpPr>
          <p:nvPr/>
        </p:nvSpPr>
        <p:spPr bwMode="auto">
          <a:xfrm>
            <a:off x="11658600" y="13639800"/>
            <a:ext cx="4250004" cy="384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6197" tIns="38098" rIns="76197" bIns="38098">
            <a:spAutoFit/>
          </a:bodyPr>
          <a:lstStyle>
            <a:lvl1pPr defTabSz="4703763">
              <a:defRPr sz="9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>
              <a:defRPr sz="93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>
              <a:defRPr sz="93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>
              <a:defRPr sz="9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>
              <a:defRPr sz="9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/>
              <a:t>Figure </a:t>
            </a:r>
            <a:r>
              <a:rPr lang="en-US" sz="2000" dirty="0" smtClean="0"/>
              <a:t>2.  Web Service Architecture </a:t>
            </a:r>
            <a:endParaRPr lang="en-US" sz="2000" dirty="0"/>
          </a:p>
        </p:txBody>
      </p:sp>
      <p:sp>
        <p:nvSpPr>
          <p:cNvPr id="3086" name="AutoShape 863"/>
          <p:cNvSpPr>
            <a:spLocks noChangeArrowheads="1"/>
          </p:cNvSpPr>
          <p:nvPr/>
        </p:nvSpPr>
        <p:spPr bwMode="auto">
          <a:xfrm>
            <a:off x="11430001" y="5080000"/>
            <a:ext cx="7998354" cy="762000"/>
          </a:xfrm>
          <a:prstGeom prst="roundRect">
            <a:avLst>
              <a:gd name="adj" fmla="val 50000"/>
            </a:avLst>
          </a:prstGeom>
          <a:solidFill>
            <a:srgbClr val="DEF8FA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6197" tIns="38098" rIns="76197" bIns="38098" anchor="ctr"/>
          <a:lstStyle/>
          <a:p>
            <a:pPr defTabSz="3918322"/>
            <a:r>
              <a:rPr lang="en-US" sz="4000" b="1" dirty="0" smtClean="0">
                <a:solidFill>
                  <a:srgbClr val="0088CC"/>
                </a:solidFill>
              </a:rPr>
              <a:t>Community Navigation Service</a:t>
            </a:r>
            <a:endParaRPr lang="en-US" sz="4000" b="1" dirty="0">
              <a:solidFill>
                <a:srgbClr val="0088CC"/>
              </a:solidFill>
            </a:endParaRPr>
          </a:p>
        </p:txBody>
      </p:sp>
      <p:sp>
        <p:nvSpPr>
          <p:cNvPr id="3087" name="AutoShape 864"/>
          <p:cNvSpPr>
            <a:spLocks noChangeArrowheads="1"/>
          </p:cNvSpPr>
          <p:nvPr/>
        </p:nvSpPr>
        <p:spPr bwMode="auto">
          <a:xfrm>
            <a:off x="11430001" y="14325600"/>
            <a:ext cx="7998354" cy="762000"/>
          </a:xfrm>
          <a:prstGeom prst="roundRect">
            <a:avLst>
              <a:gd name="adj" fmla="val 50000"/>
            </a:avLst>
          </a:prstGeom>
          <a:solidFill>
            <a:srgbClr val="DEF8FA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6197" tIns="38098" rIns="76197" bIns="38098" anchor="ctr"/>
          <a:lstStyle/>
          <a:p>
            <a:pPr defTabSz="3918322"/>
            <a:r>
              <a:rPr lang="en-US" sz="4000" b="1" dirty="0" smtClean="0">
                <a:solidFill>
                  <a:srgbClr val="0088CC"/>
                </a:solidFill>
              </a:rPr>
              <a:t>Task-based Recommendations</a:t>
            </a:r>
            <a:endParaRPr lang="en-US" sz="4000" b="1" dirty="0">
              <a:solidFill>
                <a:srgbClr val="0088CC"/>
              </a:solidFill>
            </a:endParaRPr>
          </a:p>
        </p:txBody>
      </p:sp>
      <p:sp>
        <p:nvSpPr>
          <p:cNvPr id="3088" name="Text Box 865"/>
          <p:cNvSpPr txBox="1">
            <a:spLocks noChangeArrowheads="1"/>
          </p:cNvSpPr>
          <p:nvPr/>
        </p:nvSpPr>
        <p:spPr bwMode="auto">
          <a:xfrm>
            <a:off x="20235334" y="20704769"/>
            <a:ext cx="7786688" cy="3222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BD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2869" tIns="71435" rIns="142869" bIns="71435">
            <a:spAutoFit/>
          </a:bodyPr>
          <a:lstStyle>
            <a:lvl1pPr marL="342900" indent="-342900" defTabSz="4703763">
              <a:defRPr sz="9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>
              <a:defRPr sz="93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>
              <a:defRPr sz="93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>
              <a:defRPr sz="9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>
              <a:defRPr sz="9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AutoNum type="arabicPeriod"/>
            </a:pPr>
            <a:r>
              <a:rPr lang="en-US" sz="2000" dirty="0" err="1"/>
              <a:t>Landauer</a:t>
            </a:r>
            <a:r>
              <a:rPr lang="en-US" sz="2000" dirty="0"/>
              <a:t>, T.K., P.W. Foltz, and D. </a:t>
            </a:r>
            <a:r>
              <a:rPr lang="en-US" sz="2000" dirty="0" err="1"/>
              <a:t>Laham</a:t>
            </a:r>
            <a:r>
              <a:rPr lang="en-US" sz="2000" dirty="0"/>
              <a:t>, An introduction to latent semantic analysis. Discourse Processes, 1998. </a:t>
            </a:r>
            <a:r>
              <a:rPr lang="en-US" sz="2000" b="1" dirty="0"/>
              <a:t>25</a:t>
            </a:r>
            <a:r>
              <a:rPr lang="en-US" sz="2000" dirty="0"/>
              <a:t>(2): p. 259 </a:t>
            </a:r>
            <a:r>
              <a:rPr lang="en-US" sz="2000" dirty="0" smtClean="0"/>
              <a:t>– 284</a:t>
            </a:r>
          </a:p>
          <a:p>
            <a:pPr algn="just" eaLnBrk="1" hangingPunct="1">
              <a:spcBef>
                <a:spcPct val="50000"/>
              </a:spcBef>
              <a:buFontTx/>
              <a:buAutoNum type="arabicPeriod"/>
            </a:pPr>
            <a:r>
              <a:rPr lang="en-US" sz="2000" dirty="0" err="1"/>
              <a:t>Badi</a:t>
            </a:r>
            <a:r>
              <a:rPr lang="en-US" sz="2000" dirty="0"/>
              <a:t>, R., et al., Recognizing user interest and document value from reading and organizing activities in document triage, in Proceedings of the 11th international conference on Intelligent user interfaces. 2006, ACM: Sydney, Australia. p. </a:t>
            </a:r>
            <a:r>
              <a:rPr lang="en-US" sz="2000" dirty="0" smtClean="0"/>
              <a:t>218-225</a:t>
            </a:r>
          </a:p>
          <a:p>
            <a:pPr algn="just" eaLnBrk="1" hangingPunct="1">
              <a:spcBef>
                <a:spcPct val="50000"/>
              </a:spcBef>
              <a:buFontTx/>
              <a:buAutoNum type="arabicPeriod"/>
            </a:pPr>
            <a:r>
              <a:rPr lang="en-US" sz="2000" dirty="0"/>
              <a:t>Netflix. Netflix Prize.  2009; Available from: http://www.netflixprize.com/</a:t>
            </a:r>
          </a:p>
        </p:txBody>
      </p:sp>
      <p:sp>
        <p:nvSpPr>
          <p:cNvPr id="3090" name="AutoShape 1120"/>
          <p:cNvSpPr>
            <a:spLocks noChangeArrowheads="1"/>
          </p:cNvSpPr>
          <p:nvPr/>
        </p:nvSpPr>
        <p:spPr bwMode="auto">
          <a:xfrm>
            <a:off x="20129501" y="5080000"/>
            <a:ext cx="7998354" cy="762000"/>
          </a:xfrm>
          <a:prstGeom prst="roundRect">
            <a:avLst>
              <a:gd name="adj" fmla="val 50000"/>
            </a:avLst>
          </a:prstGeom>
          <a:solidFill>
            <a:srgbClr val="DEF8FA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6197" tIns="38098" rIns="76197" bIns="38098" anchor="ctr"/>
          <a:lstStyle/>
          <a:p>
            <a:pPr defTabSz="3918322"/>
            <a:r>
              <a:rPr lang="en-US" sz="4000" b="1" dirty="0" smtClean="0">
                <a:solidFill>
                  <a:srgbClr val="0088CC"/>
                </a:solidFill>
              </a:rPr>
              <a:t>Semantic Analysis</a:t>
            </a:r>
            <a:endParaRPr lang="en-US" sz="4000" b="1" dirty="0">
              <a:solidFill>
                <a:srgbClr val="0088CC"/>
              </a:solidFill>
            </a:endParaRPr>
          </a:p>
        </p:txBody>
      </p:sp>
      <p:sp>
        <p:nvSpPr>
          <p:cNvPr id="3091" name="AutoShape 1121"/>
          <p:cNvSpPr>
            <a:spLocks noChangeArrowheads="1"/>
          </p:cNvSpPr>
          <p:nvPr/>
        </p:nvSpPr>
        <p:spPr bwMode="auto">
          <a:xfrm>
            <a:off x="20129501" y="16078200"/>
            <a:ext cx="7998354" cy="762000"/>
          </a:xfrm>
          <a:prstGeom prst="roundRect">
            <a:avLst>
              <a:gd name="adj" fmla="val 50000"/>
            </a:avLst>
          </a:prstGeom>
          <a:solidFill>
            <a:srgbClr val="DEF8FA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6197" tIns="38098" rIns="76197" bIns="38098" anchor="ctr"/>
          <a:lstStyle/>
          <a:p>
            <a:pPr defTabSz="3918322"/>
            <a:r>
              <a:rPr lang="en-US" sz="4000" b="1">
                <a:solidFill>
                  <a:srgbClr val="0088CC"/>
                </a:solidFill>
              </a:rPr>
              <a:t>Discussion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92" name="Text Box 1122"/>
              <p:cNvSpPr txBox="1">
                <a:spLocks noChangeArrowheads="1"/>
              </p:cNvSpPr>
              <p:nvPr/>
            </p:nvSpPr>
            <p:spPr bwMode="auto">
              <a:xfrm>
                <a:off x="20235334" y="5969000"/>
                <a:ext cx="7786688" cy="97129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42869" tIns="71435" rIns="142869" bIns="71435">
                <a:spAutoFit/>
              </a:bodyPr>
              <a:lstStyle>
                <a:lvl1pPr defTabSz="4703763">
                  <a:defRPr sz="93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4703763">
                  <a:defRPr sz="93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4703763">
                  <a:defRPr sz="93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4703763">
                  <a:defRPr sz="93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4703763">
                  <a:defRPr sz="93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703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93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703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93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703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93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703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93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just"/>
                <a:r>
                  <a:rPr lang="en-US" sz="2800" dirty="0">
                    <a:latin typeface="+mn-lt"/>
                  </a:rPr>
                  <a:t>Latent Semantic Analysis (LSA) is a theoretical approach for extracting and representing the contextual-usage meaning of words by statistical computations applied to a large corpus of </a:t>
                </a:r>
                <a:r>
                  <a:rPr lang="en-US" sz="2800" dirty="0" smtClean="0">
                    <a:latin typeface="+mn-lt"/>
                  </a:rPr>
                  <a:t>text.</a:t>
                </a:r>
              </a:p>
              <a:p>
                <a:pPr algn="just"/>
                <a:endParaRPr lang="en-US" sz="2800" dirty="0">
                  <a:latin typeface="+mn-lt"/>
                </a:endParaRPr>
              </a:p>
              <a:p>
                <a:pPr algn="just"/>
                <a:r>
                  <a:rPr lang="en-US" sz="2800" dirty="0" smtClean="0">
                    <a:latin typeface="+mn-lt"/>
                  </a:rPr>
                  <a:t>In addition, each interest profile consists of interest (1-100) and belief (1-100) value per document of interest to a specific user. </a:t>
                </a:r>
              </a:p>
              <a:p>
                <a:pPr algn="just"/>
                <a:endParaRPr lang="en-US" sz="2800" dirty="0">
                  <a:latin typeface="+mn-lt"/>
                </a:endParaRPr>
              </a:p>
              <a:p>
                <a:pPr algn="just"/>
                <a:r>
                  <a:rPr lang="en-US" sz="2800" dirty="0" smtClean="0">
                    <a:latin typeface="+mn-lt"/>
                  </a:rPr>
                  <a:t>So, we can define the semantic similarity between task A and task B,</a:t>
                </a:r>
              </a:p>
              <a:p>
                <a:endParaRPr lang="en-US" sz="2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</m:sub>
                      </m:sSub>
                      <m:r>
                        <a:rPr lang="en-US" sz="28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sz="2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800" i="1">
                              <a:latin typeface="Cambria Math"/>
                            </a:rPr>
                            <m:t>𝐷</m:t>
                          </m:r>
                          <m:r>
                            <a:rPr lang="en-US" sz="2800" i="1">
                              <a:latin typeface="Cambria Math"/>
                            </a:rPr>
                            <m:t>∈</m:t>
                          </m:r>
                          <m:r>
                            <a:rPr lang="en-US" sz="2800" i="1">
                              <a:latin typeface="Cambria Math"/>
                            </a:rPr>
                            <m:t>𝐵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𝐷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𝐴</m:t>
                              </m:r>
                            </m:sub>
                            <m:sup/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𝐿𝑆𝐴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i="1">
                                  <a:latin typeface="Cambria Math"/>
                                </a:rPr>
                                <m:t>.</m:t>
                              </m:r>
                            </m:e>
                          </m:nary>
                        </m:e>
                      </m:nary>
                      <m:r>
                        <a:rPr lang="en-US" sz="2800" i="1">
                          <a:latin typeface="Cambria Math"/>
                        </a:rPr>
                        <m:t>𝐵𝑊𝐼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500" dirty="0"/>
              </a:p>
              <a:p>
                <a:endParaRPr lang="en-US" sz="2500" dirty="0" smtClean="0"/>
              </a:p>
              <a:p>
                <a:endParaRPr lang="en-US" sz="2500" dirty="0"/>
              </a:p>
              <a:p>
                <a:pPr algn="just"/>
                <a:r>
                  <a:rPr lang="en-US" sz="2800" dirty="0">
                    <a:latin typeface="+mn-lt"/>
                  </a:rPr>
                  <a:t>In order to decide which </a:t>
                </a:r>
                <a:r>
                  <a:rPr lang="en-US" sz="2800" dirty="0" smtClean="0">
                    <a:latin typeface="+mn-lt"/>
                  </a:rPr>
                  <a:t>task clusters </a:t>
                </a:r>
                <a:r>
                  <a:rPr lang="en-US" sz="2800" dirty="0">
                    <a:latin typeface="+mn-lt"/>
                  </a:rPr>
                  <a:t>should be </a:t>
                </a:r>
                <a:r>
                  <a:rPr lang="en-US" sz="2800" dirty="0" smtClean="0">
                    <a:latin typeface="+mn-lt"/>
                  </a:rPr>
                  <a:t>combined, an agglomerative hierarchical clustering is used with a </a:t>
                </a:r>
                <a:r>
                  <a:rPr lang="en-US" sz="2800" dirty="0">
                    <a:latin typeface="+mn-lt"/>
                  </a:rPr>
                  <a:t>measure of </a:t>
                </a:r>
                <a:r>
                  <a:rPr lang="en-US" sz="2800" dirty="0" smtClean="0">
                    <a:latin typeface="+mn-lt"/>
                  </a:rPr>
                  <a:t>Euclidian distance </a:t>
                </a:r>
                <a:r>
                  <a:rPr lang="en-US" sz="2800" dirty="0">
                    <a:latin typeface="+mn-lt"/>
                  </a:rPr>
                  <a:t>between </a:t>
                </a:r>
                <a:r>
                  <a:rPr lang="en-US" sz="2800" dirty="0" smtClean="0">
                    <a:latin typeface="+mn-lt"/>
                  </a:rPr>
                  <a:t>pairwise </a:t>
                </a:r>
                <a:r>
                  <a:rPr lang="en-US" sz="2800" dirty="0">
                    <a:latin typeface="+mn-lt"/>
                  </a:rPr>
                  <a:t>distances of </a:t>
                </a:r>
                <a:r>
                  <a:rPr lang="en-US" sz="2800" dirty="0" smtClean="0">
                    <a:latin typeface="+mn-lt"/>
                  </a:rPr>
                  <a:t>task clusters </a:t>
                </a:r>
                <a:r>
                  <a:rPr lang="en-US" sz="2800" dirty="0">
                    <a:latin typeface="+mn-lt"/>
                  </a:rPr>
                  <a:t>in </a:t>
                </a:r>
                <a:r>
                  <a:rPr lang="en-US" sz="2800" dirty="0" smtClean="0">
                    <a:latin typeface="+mn-lt"/>
                  </a:rPr>
                  <a:t>the sets. </a:t>
                </a:r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3092" name="Text Box 1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235334" y="5969000"/>
                <a:ext cx="7786688" cy="9712910"/>
              </a:xfrm>
              <a:prstGeom prst="rect">
                <a:avLst/>
              </a:prstGeom>
              <a:blipFill rotWithShape="1">
                <a:blip r:embed="rId4"/>
                <a:stretch>
                  <a:fillRect l="-939" t="-377" r="-939" b="-50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93" name="Text Box 1123"/>
          <p:cNvSpPr txBox="1">
            <a:spLocks noChangeArrowheads="1"/>
          </p:cNvSpPr>
          <p:nvPr/>
        </p:nvSpPr>
        <p:spPr bwMode="auto">
          <a:xfrm>
            <a:off x="20235334" y="17056099"/>
            <a:ext cx="7786688" cy="2298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2869" tIns="71435" rIns="142869" bIns="71435">
            <a:spAutoFit/>
          </a:bodyPr>
          <a:lstStyle>
            <a:lvl1pPr defTabSz="4703763">
              <a:defRPr sz="9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>
              <a:defRPr sz="93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>
              <a:defRPr sz="93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>
              <a:defRPr sz="9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>
              <a:defRPr sz="9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dirty="0"/>
              <a:t>We address the issue of recommender systems by making use of user provided belief weighted interests ratings </a:t>
            </a:r>
            <a:r>
              <a:rPr lang="en-US" sz="2800" dirty="0" smtClean="0"/>
              <a:t>and document </a:t>
            </a:r>
            <a:r>
              <a:rPr lang="en-US" sz="2800" dirty="0"/>
              <a:t>term </a:t>
            </a:r>
            <a:r>
              <a:rPr lang="en-US" sz="2800" dirty="0" smtClean="0"/>
              <a:t>vectors to </a:t>
            </a:r>
            <a:r>
              <a:rPr lang="en-US" sz="2800" dirty="0"/>
              <a:t>come up with </a:t>
            </a:r>
            <a:r>
              <a:rPr lang="en-US" sz="2800" dirty="0" smtClean="0"/>
              <a:t>task-based recommendation based on semantic analysis. </a:t>
            </a:r>
            <a:endParaRPr lang="en-US" sz="2500" dirty="0"/>
          </a:p>
        </p:txBody>
      </p:sp>
      <p:sp>
        <p:nvSpPr>
          <p:cNvPr id="3094" name="AutoShape 1124"/>
          <p:cNvSpPr>
            <a:spLocks noChangeArrowheads="1"/>
          </p:cNvSpPr>
          <p:nvPr/>
        </p:nvSpPr>
        <p:spPr bwMode="auto">
          <a:xfrm>
            <a:off x="20129501" y="19659600"/>
            <a:ext cx="7998354" cy="762000"/>
          </a:xfrm>
          <a:prstGeom prst="roundRect">
            <a:avLst>
              <a:gd name="adj" fmla="val 50000"/>
            </a:avLst>
          </a:prstGeom>
          <a:solidFill>
            <a:srgbClr val="DEF8FA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6197" tIns="38098" rIns="76197" bIns="38098" anchor="ctr"/>
          <a:lstStyle/>
          <a:p>
            <a:pPr defTabSz="3918322"/>
            <a:r>
              <a:rPr lang="en-US" sz="4000" b="1">
                <a:solidFill>
                  <a:srgbClr val="0088CC"/>
                </a:solidFill>
              </a:rPr>
              <a:t>References</a:t>
            </a:r>
          </a:p>
        </p:txBody>
      </p:sp>
      <p:sp>
        <p:nvSpPr>
          <p:cNvPr id="3095" name="Text Box 1125"/>
          <p:cNvSpPr txBox="1">
            <a:spLocks noChangeArrowheads="1"/>
          </p:cNvSpPr>
          <p:nvPr/>
        </p:nvSpPr>
        <p:spPr bwMode="auto">
          <a:xfrm>
            <a:off x="2917032" y="2794000"/>
            <a:ext cx="23943468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197" tIns="38098" rIns="76197" bIns="38098">
            <a:spAutoFit/>
          </a:bodyPr>
          <a:lstStyle>
            <a:lvl1pPr defTabSz="4702175">
              <a:defRPr sz="9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2175">
              <a:defRPr sz="93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2175">
              <a:defRPr sz="93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2175">
              <a:defRPr sz="9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2175">
              <a:defRPr sz="9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2175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2175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2175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2175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500" dirty="0">
                <a:solidFill>
                  <a:srgbClr val="0088CC"/>
                </a:solidFill>
              </a:rPr>
              <a:t>Sampath Jayarathna, Frank Shipman</a:t>
            </a:r>
          </a:p>
        </p:txBody>
      </p:sp>
      <p:sp>
        <p:nvSpPr>
          <p:cNvPr id="3096" name="Text Box 1126"/>
          <p:cNvSpPr txBox="1">
            <a:spLocks noChangeArrowheads="1"/>
          </p:cNvSpPr>
          <p:nvPr/>
        </p:nvSpPr>
        <p:spPr bwMode="auto">
          <a:xfrm>
            <a:off x="2869407" y="26037646"/>
            <a:ext cx="23943468" cy="53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197" tIns="38098" rIns="76197" bIns="38098">
            <a:spAutoFit/>
          </a:bodyPr>
          <a:lstStyle>
            <a:lvl1pPr defTabSz="4702175">
              <a:defRPr sz="9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2175">
              <a:defRPr sz="93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2175">
              <a:defRPr sz="93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2175">
              <a:defRPr sz="9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2175">
              <a:defRPr sz="9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2175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2175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2175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2175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000" b="1" dirty="0" smtClean="0">
                <a:solidFill>
                  <a:srgbClr val="0088CC"/>
                </a:solidFill>
                <a:latin typeface="+mn-lt"/>
              </a:rPr>
              <a:t>Acknowledgement: This research is supported by NSF grant 0938074 to Frank </a:t>
            </a:r>
            <a:r>
              <a:rPr lang="en-US" sz="3000" b="1" dirty="0" smtClean="0">
                <a:solidFill>
                  <a:srgbClr val="0088CC"/>
                </a:solidFill>
                <a:latin typeface="+mn-lt"/>
              </a:rPr>
              <a:t>Shipman</a:t>
            </a:r>
            <a:endParaRPr lang="en-US" sz="3000" b="1" dirty="0">
              <a:solidFill>
                <a:srgbClr val="0088CC"/>
              </a:solidFill>
              <a:latin typeface="+mn-lt"/>
            </a:endParaRPr>
          </a:p>
        </p:txBody>
      </p:sp>
      <p:sp>
        <p:nvSpPr>
          <p:cNvPr id="3097" name="Text Box 1125"/>
          <p:cNvSpPr txBox="1">
            <a:spLocks noChangeArrowheads="1"/>
          </p:cNvSpPr>
          <p:nvPr/>
        </p:nvSpPr>
        <p:spPr bwMode="auto">
          <a:xfrm>
            <a:off x="2921001" y="3548062"/>
            <a:ext cx="23943469" cy="488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197" tIns="38098" rIns="76197" bIns="38098">
            <a:spAutoFit/>
          </a:bodyPr>
          <a:lstStyle>
            <a:lvl1pPr defTabSz="4702175">
              <a:defRPr sz="9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2175">
              <a:defRPr sz="93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2175">
              <a:defRPr sz="93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2175">
              <a:defRPr sz="9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2175">
              <a:defRPr sz="9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2175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2175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2175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2175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700" i="1">
                <a:solidFill>
                  <a:srgbClr val="0088CC"/>
                </a:solidFill>
              </a:rPr>
              <a:t>Department of Computer Science, Texas A&amp;M University – College Station</a:t>
            </a:r>
          </a:p>
        </p:txBody>
      </p:sp>
      <p:pic>
        <p:nvPicPr>
          <p:cNvPr id="3408" name="Picture 3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8800" y="1976040"/>
            <a:ext cx="3151187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09" name="Picture 33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667" y="10972800"/>
            <a:ext cx="7778750" cy="3610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8600" y="5943600"/>
            <a:ext cx="7848600" cy="778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2" name="AutoShape 754"/>
          <p:cNvSpPr>
            <a:spLocks noChangeArrowheads="1"/>
          </p:cNvSpPr>
          <p:nvPr/>
        </p:nvSpPr>
        <p:spPr bwMode="auto">
          <a:xfrm>
            <a:off x="2745846" y="17221200"/>
            <a:ext cx="7998354" cy="762000"/>
          </a:xfrm>
          <a:prstGeom prst="roundRect">
            <a:avLst>
              <a:gd name="adj" fmla="val 50000"/>
            </a:avLst>
          </a:prstGeom>
          <a:solidFill>
            <a:srgbClr val="DEF8FA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6197" tIns="38098" rIns="76197" bIns="38098" anchor="ctr"/>
          <a:lstStyle/>
          <a:p>
            <a:pPr defTabSz="3918322"/>
            <a:r>
              <a:rPr lang="en-US" sz="4000" b="1" dirty="0" smtClean="0">
                <a:solidFill>
                  <a:srgbClr val="0088CC"/>
                </a:solidFill>
              </a:rPr>
              <a:t>Motivation</a:t>
            </a:r>
            <a:endParaRPr lang="en-US" sz="4000" b="1" dirty="0">
              <a:solidFill>
                <a:srgbClr val="0088CC"/>
              </a:solidFill>
            </a:endParaRPr>
          </a:p>
        </p:txBody>
      </p:sp>
      <p:sp>
        <p:nvSpPr>
          <p:cNvPr id="333" name="Text Box 755"/>
          <p:cNvSpPr txBox="1">
            <a:spLocks noChangeArrowheads="1"/>
          </p:cNvSpPr>
          <p:nvPr/>
        </p:nvSpPr>
        <p:spPr bwMode="auto">
          <a:xfrm>
            <a:off x="2884753" y="18272356"/>
            <a:ext cx="7788010" cy="618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197" tIns="38098" rIns="76197" bIns="38098">
            <a:spAutoFit/>
          </a:bodyPr>
          <a:lstStyle>
            <a:lvl1pPr defTabSz="4703763">
              <a:defRPr sz="9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>
              <a:defRPr sz="93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>
              <a:defRPr sz="93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>
              <a:defRPr sz="9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>
              <a:defRPr sz="9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10000"/>
              </a:lnSpc>
            </a:pPr>
            <a:r>
              <a:rPr lang="en-US" sz="2800" dirty="0" smtClean="0"/>
              <a:t>CNS is </a:t>
            </a:r>
            <a:r>
              <a:rPr lang="en-US" sz="2800" dirty="0"/>
              <a:t>a web service based recommender system that works upon local interests profiles populated over community of recommenders</a:t>
            </a:r>
            <a:r>
              <a:rPr lang="en-US" sz="2800" dirty="0" smtClean="0"/>
              <a:t>.</a:t>
            </a:r>
          </a:p>
          <a:p>
            <a:pPr algn="just" eaLnBrk="1" hangingPunct="1">
              <a:lnSpc>
                <a:spcPct val="110000"/>
              </a:lnSpc>
            </a:pPr>
            <a:r>
              <a:rPr lang="en-US" sz="2800" dirty="0" smtClean="0"/>
              <a:t> </a:t>
            </a:r>
          </a:p>
          <a:p>
            <a:pPr algn="just" eaLnBrk="1" hangingPunct="1">
              <a:lnSpc>
                <a:spcPct val="110000"/>
              </a:lnSpc>
            </a:pPr>
            <a:r>
              <a:rPr lang="en-US" sz="2800" dirty="0" smtClean="0"/>
              <a:t>Each </a:t>
            </a:r>
            <a:r>
              <a:rPr lang="en-US" sz="2800" dirty="0"/>
              <a:t>of the local interests profiles can be easily transported to the CNS </a:t>
            </a:r>
            <a:r>
              <a:rPr lang="en-US" sz="2800" dirty="0" smtClean="0"/>
              <a:t>via </a:t>
            </a:r>
            <a:r>
              <a:rPr lang="en-US" sz="2800" dirty="0"/>
              <a:t>XML file transfer service. </a:t>
            </a:r>
            <a:r>
              <a:rPr lang="en-US" sz="2800" dirty="0" smtClean="0"/>
              <a:t> </a:t>
            </a:r>
          </a:p>
          <a:p>
            <a:pPr algn="just" eaLnBrk="1" hangingPunct="1">
              <a:lnSpc>
                <a:spcPct val="110000"/>
              </a:lnSpc>
            </a:pPr>
            <a:endParaRPr lang="en-US" sz="2800" dirty="0"/>
          </a:p>
          <a:p>
            <a:pPr algn="just" eaLnBrk="1" hangingPunct="1">
              <a:lnSpc>
                <a:spcPct val="11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The innovative feature of the research is that it uses an IPM combined with the collaborative filtering and semantic analysis provided by a CNS to infer the value of a resource to the user</a:t>
            </a:r>
            <a:endParaRPr lang="en-US" sz="2800" dirty="0"/>
          </a:p>
          <a:p>
            <a:pPr algn="just" eaLnBrk="1" hangingPunct="1">
              <a:lnSpc>
                <a:spcPct val="110000"/>
              </a:lnSpc>
            </a:pPr>
            <a:endParaRPr lang="en-US" sz="25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7400" y="18669000"/>
            <a:ext cx="3060700" cy="2659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5" name="Text Box 860"/>
          <p:cNvSpPr txBox="1">
            <a:spLocks noChangeArrowheads="1"/>
          </p:cNvSpPr>
          <p:nvPr/>
        </p:nvSpPr>
        <p:spPr bwMode="auto">
          <a:xfrm>
            <a:off x="2962450" y="14732018"/>
            <a:ext cx="7172150" cy="384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6197" tIns="38098" rIns="76197" bIns="38098">
            <a:spAutoFit/>
          </a:bodyPr>
          <a:lstStyle>
            <a:lvl1pPr defTabSz="4703763">
              <a:defRPr sz="9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>
              <a:defRPr sz="93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>
              <a:defRPr sz="93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>
              <a:defRPr sz="9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>
              <a:defRPr sz="9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/>
              <a:t>Figure 1</a:t>
            </a:r>
            <a:r>
              <a:rPr lang="en-US" sz="2000" dirty="0" smtClean="0"/>
              <a:t>.  Interest Profile Manager and Document Triage task </a:t>
            </a:r>
            <a:endParaRPr 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800" y="15240000"/>
            <a:ext cx="7543800" cy="854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" name="Text Box 860"/>
          <p:cNvSpPr txBox="1">
            <a:spLocks noChangeArrowheads="1"/>
          </p:cNvSpPr>
          <p:nvPr/>
        </p:nvSpPr>
        <p:spPr bwMode="auto">
          <a:xfrm>
            <a:off x="11811000" y="23542083"/>
            <a:ext cx="6585771" cy="384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6197" tIns="38098" rIns="76197" bIns="38098">
            <a:spAutoFit/>
          </a:bodyPr>
          <a:lstStyle>
            <a:lvl1pPr defTabSz="4703763">
              <a:defRPr sz="9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>
              <a:defRPr sz="93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>
              <a:defRPr sz="93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>
              <a:defRPr sz="9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>
              <a:defRPr sz="9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/>
              <a:t>Figure 3</a:t>
            </a:r>
            <a:r>
              <a:rPr lang="en-US" sz="2000" dirty="0" smtClean="0"/>
              <a:t>.  Task-based Recommender System - Overview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hilly market design template">
  <a:themeElements>
    <a:clrScheme name="Chilly market design template 13">
      <a:dk1>
        <a:srgbClr val="000000"/>
      </a:dk1>
      <a:lt1>
        <a:srgbClr val="FFFFFF"/>
      </a:lt1>
      <a:dk2>
        <a:srgbClr val="0088CC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Chilly market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21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21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hilly market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13">
        <a:dk1>
          <a:srgbClr val="000000"/>
        </a:dk1>
        <a:lt1>
          <a:srgbClr val="FFFFFF"/>
        </a:lt1>
        <a:dk2>
          <a:srgbClr val="0088CC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Chilly market design template</Template>
  <TotalTime>970</TotalTime>
  <Words>507</Words>
  <Application>Microsoft Office PowerPoint</Application>
  <PresentationFormat>Custom</PresentationFormat>
  <Paragraphs>48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Chilly market design template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1601-01-01T00:00:00Z</cp:lastPrinted>
  <dcterms:created xsi:type="dcterms:W3CDTF">2007-12-06T17:39:43Z</dcterms:created>
  <dcterms:modified xsi:type="dcterms:W3CDTF">2011-09-07T14:40:28Z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TC010900231033</vt:lpwstr>
  </property>
</Properties>
</file>