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6576000" cy="27432000"/>
  <p:notesSz cx="6858000" cy="9144000"/>
  <p:defaultTextStyle>
    <a:defPPr>
      <a:defRPr lang="en-US"/>
    </a:defPPr>
    <a:lvl1pPr algn="l" defTabSz="3656395" rtl="0" fontAlgn="base">
      <a:spcBef>
        <a:spcPct val="0"/>
      </a:spcBef>
      <a:spcAft>
        <a:spcPct val="0"/>
      </a:spcAft>
      <a:defRPr sz="7200" kern="1200">
        <a:solidFill>
          <a:schemeClr val="tx1"/>
        </a:solidFill>
        <a:latin typeface="Calibri" pitchFamily="34" charset="0"/>
        <a:ea typeface="+mn-ea"/>
        <a:cs typeface="Arial" charset="0"/>
      </a:defRPr>
    </a:lvl1pPr>
    <a:lvl2pPr marL="1828198" indent="-1447213" algn="l" defTabSz="3656395" rtl="0" fontAlgn="base">
      <a:spcBef>
        <a:spcPct val="0"/>
      </a:spcBef>
      <a:spcAft>
        <a:spcPct val="0"/>
      </a:spcAft>
      <a:defRPr sz="7200" kern="1200">
        <a:solidFill>
          <a:schemeClr val="tx1"/>
        </a:solidFill>
        <a:latin typeface="Calibri" pitchFamily="34" charset="0"/>
        <a:ea typeface="+mn-ea"/>
        <a:cs typeface="Arial" charset="0"/>
      </a:defRPr>
    </a:lvl2pPr>
    <a:lvl3pPr marL="3656395" indent="-2894426" algn="l" defTabSz="3656395" rtl="0" fontAlgn="base">
      <a:spcBef>
        <a:spcPct val="0"/>
      </a:spcBef>
      <a:spcAft>
        <a:spcPct val="0"/>
      </a:spcAft>
      <a:defRPr sz="7200" kern="1200">
        <a:solidFill>
          <a:schemeClr val="tx1"/>
        </a:solidFill>
        <a:latin typeface="Calibri" pitchFamily="34" charset="0"/>
        <a:ea typeface="+mn-ea"/>
        <a:cs typeface="Arial" charset="0"/>
      </a:defRPr>
    </a:lvl3pPr>
    <a:lvl4pPr marL="5485916" indent="-4342962" algn="l" defTabSz="3656395" rtl="0" fontAlgn="base">
      <a:spcBef>
        <a:spcPct val="0"/>
      </a:spcBef>
      <a:spcAft>
        <a:spcPct val="0"/>
      </a:spcAft>
      <a:defRPr sz="7200" kern="1200">
        <a:solidFill>
          <a:schemeClr val="tx1"/>
        </a:solidFill>
        <a:latin typeface="Calibri" pitchFamily="34" charset="0"/>
        <a:ea typeface="+mn-ea"/>
        <a:cs typeface="Arial" charset="0"/>
      </a:defRPr>
    </a:lvl4pPr>
    <a:lvl5pPr marL="7314114" indent="-5790175" algn="l" defTabSz="3656395" rtl="0" fontAlgn="base">
      <a:spcBef>
        <a:spcPct val="0"/>
      </a:spcBef>
      <a:spcAft>
        <a:spcPct val="0"/>
      </a:spcAft>
      <a:defRPr sz="7200" kern="1200">
        <a:solidFill>
          <a:schemeClr val="tx1"/>
        </a:solidFill>
        <a:latin typeface="Calibri" pitchFamily="34" charset="0"/>
        <a:ea typeface="+mn-ea"/>
        <a:cs typeface="Arial" charset="0"/>
      </a:defRPr>
    </a:lvl5pPr>
    <a:lvl6pPr marL="1904924" algn="l" defTabSz="761970" rtl="0" eaLnBrk="1" latinLnBrk="0" hangingPunct="1">
      <a:defRPr sz="7200" kern="1200">
        <a:solidFill>
          <a:schemeClr val="tx1"/>
        </a:solidFill>
        <a:latin typeface="Calibri" pitchFamily="34" charset="0"/>
        <a:ea typeface="+mn-ea"/>
        <a:cs typeface="Arial" charset="0"/>
      </a:defRPr>
    </a:lvl6pPr>
    <a:lvl7pPr marL="2285909" algn="l" defTabSz="761970" rtl="0" eaLnBrk="1" latinLnBrk="0" hangingPunct="1">
      <a:defRPr sz="7200" kern="1200">
        <a:solidFill>
          <a:schemeClr val="tx1"/>
        </a:solidFill>
        <a:latin typeface="Calibri" pitchFamily="34" charset="0"/>
        <a:ea typeface="+mn-ea"/>
        <a:cs typeface="Arial" charset="0"/>
      </a:defRPr>
    </a:lvl7pPr>
    <a:lvl8pPr marL="2666893" algn="l" defTabSz="761970" rtl="0" eaLnBrk="1" latinLnBrk="0" hangingPunct="1">
      <a:defRPr sz="7200" kern="1200">
        <a:solidFill>
          <a:schemeClr val="tx1"/>
        </a:solidFill>
        <a:latin typeface="Calibri" pitchFamily="34" charset="0"/>
        <a:ea typeface="+mn-ea"/>
        <a:cs typeface="Arial" charset="0"/>
      </a:defRPr>
    </a:lvl8pPr>
    <a:lvl9pPr marL="3047878" algn="l" defTabSz="761970" rtl="0" eaLnBrk="1" latinLnBrk="0" hangingPunct="1">
      <a:defRPr sz="72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06" autoAdjust="0"/>
    <p:restoredTop sz="96584" autoAdjust="0"/>
  </p:normalViewPr>
  <p:slideViewPr>
    <p:cSldViewPr>
      <p:cViewPr>
        <p:scale>
          <a:sx n="40" d="100"/>
          <a:sy n="40" d="100"/>
        </p:scale>
        <p:origin x="-588" y="1932"/>
      </p:cViewPr>
      <p:guideLst>
        <p:guide orient="horz" pos="8640"/>
        <p:guide pos="1152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7FC6E3-9852-4893-97FF-2459E5A898C5}" type="datetimeFigureOut">
              <a:rPr lang="en-US" smtClean="0"/>
              <a:pPr/>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4F35AD-C1B7-49B3-8029-15668B5A0447}" type="slidenum">
              <a:rPr lang="en-US" smtClean="0"/>
              <a:pPr/>
              <a:t>‹#›</a:t>
            </a:fld>
            <a:endParaRPr lang="en-US"/>
          </a:p>
        </p:txBody>
      </p:sp>
    </p:spTree>
    <p:extLst>
      <p:ext uri="{BB962C8B-B14F-4D97-AF65-F5344CB8AC3E}">
        <p14:creationId xmlns:p14="http://schemas.microsoft.com/office/powerpoint/2010/main" val="276236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4F35AD-C1B7-49B3-8029-15668B5A044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1828727" indent="0" algn="ctr">
              <a:buNone/>
              <a:defRPr>
                <a:solidFill>
                  <a:schemeClr val="tx1">
                    <a:tint val="75000"/>
                  </a:schemeClr>
                </a:solidFill>
              </a:defRPr>
            </a:lvl2pPr>
            <a:lvl3pPr marL="3657454" indent="0" algn="ctr">
              <a:buNone/>
              <a:defRPr>
                <a:solidFill>
                  <a:schemeClr val="tx1">
                    <a:tint val="75000"/>
                  </a:schemeClr>
                </a:solidFill>
              </a:defRPr>
            </a:lvl3pPr>
            <a:lvl4pPr marL="5486181" indent="0" algn="ctr">
              <a:buNone/>
              <a:defRPr>
                <a:solidFill>
                  <a:schemeClr val="tx1">
                    <a:tint val="75000"/>
                  </a:schemeClr>
                </a:solidFill>
              </a:defRPr>
            </a:lvl4pPr>
            <a:lvl5pPr marL="7314907" indent="0" algn="ctr">
              <a:buNone/>
              <a:defRPr>
                <a:solidFill>
                  <a:schemeClr val="tx1">
                    <a:tint val="75000"/>
                  </a:schemeClr>
                </a:solidFill>
              </a:defRPr>
            </a:lvl5pPr>
            <a:lvl6pPr marL="9143634" indent="0" algn="ctr">
              <a:buNone/>
              <a:defRPr>
                <a:solidFill>
                  <a:schemeClr val="tx1">
                    <a:tint val="75000"/>
                  </a:schemeClr>
                </a:solidFill>
              </a:defRPr>
            </a:lvl6pPr>
            <a:lvl7pPr marL="10972361" indent="0" algn="ctr">
              <a:buNone/>
              <a:defRPr>
                <a:solidFill>
                  <a:schemeClr val="tx1">
                    <a:tint val="75000"/>
                  </a:schemeClr>
                </a:solidFill>
              </a:defRPr>
            </a:lvl7pPr>
            <a:lvl8pPr marL="12801088" indent="0" algn="ctr">
              <a:buNone/>
              <a:defRPr>
                <a:solidFill>
                  <a:schemeClr val="tx1">
                    <a:tint val="75000"/>
                  </a:schemeClr>
                </a:solidFill>
              </a:defRPr>
            </a:lvl8pPr>
            <a:lvl9pPr marL="146298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DBED08-B678-4389-89A9-82627C210122}" type="datetimeFigureOut">
              <a:rPr lang="en-US"/>
              <a:pPr>
                <a:defRPr/>
              </a:pPr>
              <a:t>4/15/2014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6CB74BE-399F-42E2-B9FF-B03AD568863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14DF27-29D0-4C90-8E12-0CC328C95AD6}" type="datetimeFigureOut">
              <a:rPr lang="en-US"/>
              <a:pPr>
                <a:defRPr/>
              </a:pPr>
              <a:t>4/15/2014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32981E-D294-419D-A0C7-7606D772DD1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285754" y="5270500"/>
            <a:ext cx="39503348" cy="1123505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75702" y="5270500"/>
            <a:ext cx="117900452" cy="112350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31E226-EA2B-456E-B9A5-C77214D99CDC}" type="datetimeFigureOut">
              <a:rPr lang="en-US"/>
              <a:pPr>
                <a:defRPr/>
              </a:pPr>
              <a:t>4/15/2014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901437E-7719-4C58-9297-69E6D35979F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39A473-0CB7-456F-892A-EE749E63CB2C}" type="datetimeFigureOut">
              <a:rPr lang="en-US"/>
              <a:pPr>
                <a:defRPr/>
              </a:pPr>
              <a:t>4/15/2014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D885F8-3049-4A56-AADC-F57EFCD85E3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1626854"/>
            <a:ext cx="31089600" cy="6000748"/>
          </a:xfrm>
        </p:spPr>
        <p:txBody>
          <a:bodyPr anchor="b"/>
          <a:lstStyle>
            <a:lvl1pPr marL="0" indent="0">
              <a:buNone/>
              <a:defRPr sz="8000">
                <a:solidFill>
                  <a:schemeClr val="tx1">
                    <a:tint val="75000"/>
                  </a:schemeClr>
                </a:solidFill>
              </a:defRPr>
            </a:lvl1pPr>
            <a:lvl2pPr marL="1828727" indent="0">
              <a:buNone/>
              <a:defRPr sz="7200">
                <a:solidFill>
                  <a:schemeClr val="tx1">
                    <a:tint val="75000"/>
                  </a:schemeClr>
                </a:solidFill>
              </a:defRPr>
            </a:lvl2pPr>
            <a:lvl3pPr marL="3657454" indent="0">
              <a:buNone/>
              <a:defRPr sz="6400">
                <a:solidFill>
                  <a:schemeClr val="tx1">
                    <a:tint val="75000"/>
                  </a:schemeClr>
                </a:solidFill>
              </a:defRPr>
            </a:lvl3pPr>
            <a:lvl4pPr marL="5486181" indent="0">
              <a:buNone/>
              <a:defRPr sz="5600">
                <a:solidFill>
                  <a:schemeClr val="tx1">
                    <a:tint val="75000"/>
                  </a:schemeClr>
                </a:solidFill>
              </a:defRPr>
            </a:lvl4pPr>
            <a:lvl5pPr marL="7314907" indent="0">
              <a:buNone/>
              <a:defRPr sz="5600">
                <a:solidFill>
                  <a:schemeClr val="tx1">
                    <a:tint val="75000"/>
                  </a:schemeClr>
                </a:solidFill>
              </a:defRPr>
            </a:lvl5pPr>
            <a:lvl6pPr marL="9143634" indent="0">
              <a:buNone/>
              <a:defRPr sz="5600">
                <a:solidFill>
                  <a:schemeClr val="tx1">
                    <a:tint val="75000"/>
                  </a:schemeClr>
                </a:solidFill>
              </a:defRPr>
            </a:lvl6pPr>
            <a:lvl7pPr marL="10972361" indent="0">
              <a:buNone/>
              <a:defRPr sz="5600">
                <a:solidFill>
                  <a:schemeClr val="tx1">
                    <a:tint val="75000"/>
                  </a:schemeClr>
                </a:solidFill>
              </a:defRPr>
            </a:lvl7pPr>
            <a:lvl8pPr marL="12801088" indent="0">
              <a:buNone/>
              <a:defRPr sz="5600">
                <a:solidFill>
                  <a:schemeClr val="tx1">
                    <a:tint val="75000"/>
                  </a:schemeClr>
                </a:solidFill>
              </a:defRPr>
            </a:lvl8pPr>
            <a:lvl9pPr marL="14629815"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6728C3-B92B-45A6-A16C-250E2125F9F9}" type="datetimeFigureOut">
              <a:rPr lang="en-US"/>
              <a:pPr>
                <a:defRPr/>
              </a:pPr>
              <a:t>4/15/2014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B255C8-ED95-4F72-B9B4-52660118AF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7757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0872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3BA3F22-4DEA-4059-B9F5-23C9FDD9A741}" type="datetimeFigureOut">
              <a:rPr lang="en-US"/>
              <a:pPr>
                <a:defRPr/>
              </a:pPr>
              <a:t>4/15/2014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6B1A21D-50C5-4D50-95BF-36860C6016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140452"/>
            <a:ext cx="16160752"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828800" y="8699500"/>
            <a:ext cx="16160752"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48BB1E9-A494-4D23-85CC-7CDDDC10E9E4}" type="datetimeFigureOut">
              <a:rPr lang="en-US"/>
              <a:pPr>
                <a:defRPr/>
              </a:pPr>
              <a:t>4/15/2014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21D2F35-8347-4013-ADD4-E60AB07F56A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57058E-C047-4BB9-AF3F-1285D0575275}" type="datetimeFigureOut">
              <a:rPr lang="en-US"/>
              <a:pPr>
                <a:defRPr/>
              </a:pPr>
              <a:t>4/15/2014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740BDA9-43D6-49A4-812A-D5BC2AE0919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86C80B-A18B-453B-9993-5CB4FD87A1C7}" type="datetimeFigureOut">
              <a:rPr lang="en-US"/>
              <a:pPr>
                <a:defRPr/>
              </a:pPr>
              <a:t>4/15/2014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3B65A8C-23FC-48C6-865A-142A10DA092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092200"/>
            <a:ext cx="12033252" cy="46482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4300200" y="1092202"/>
            <a:ext cx="20447000" cy="2341245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2" y="5740402"/>
            <a:ext cx="12033252" cy="18764252"/>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74BC5B-1B2B-4353-9CA7-28F1FDC0BD63}" type="datetimeFigureOut">
              <a:rPr lang="en-US"/>
              <a:pPr>
                <a:defRPr/>
              </a:pPr>
              <a:t>4/15/2014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C8517A7-C761-43F5-B59E-FFAFB0ED272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7169152" y="2451100"/>
            <a:ext cx="21945600" cy="16459200"/>
          </a:xfrm>
        </p:spPr>
        <p:txBody>
          <a:bodyPr rtlCol="0">
            <a:normAutofit/>
          </a:bodyPr>
          <a:lstStyle>
            <a:lvl1pPr marL="0" indent="0">
              <a:buNone/>
              <a:defRPr sz="12800"/>
            </a:lvl1pPr>
            <a:lvl2pPr marL="1828727" indent="0">
              <a:buNone/>
              <a:defRPr sz="11200"/>
            </a:lvl2pPr>
            <a:lvl3pPr marL="3657454" indent="0">
              <a:buNone/>
              <a:defRPr sz="9600"/>
            </a:lvl3pPr>
            <a:lvl4pPr marL="5486181" indent="0">
              <a:buNone/>
              <a:defRPr sz="8000"/>
            </a:lvl4pPr>
            <a:lvl5pPr marL="7314907" indent="0">
              <a:buNone/>
              <a:defRPr sz="8000"/>
            </a:lvl5pPr>
            <a:lvl6pPr marL="9143634" indent="0">
              <a:buNone/>
              <a:defRPr sz="8000"/>
            </a:lvl6pPr>
            <a:lvl7pPr marL="10972361" indent="0">
              <a:buNone/>
              <a:defRPr sz="8000"/>
            </a:lvl7pPr>
            <a:lvl8pPr marL="12801088" indent="0">
              <a:buNone/>
              <a:defRPr sz="8000"/>
            </a:lvl8pPr>
            <a:lvl9pPr marL="14629815" indent="0">
              <a:buNone/>
              <a:defRPr sz="8000"/>
            </a:lvl9pPr>
          </a:lstStyle>
          <a:p>
            <a:pPr lvl="0"/>
            <a:endParaRPr lang="en-US" noProof="0" dirty="0" smtClean="0"/>
          </a:p>
        </p:txBody>
      </p:sp>
      <p:sp>
        <p:nvSpPr>
          <p:cNvPr id="4" name="Text Placeholder 3"/>
          <p:cNvSpPr>
            <a:spLocks noGrp="1"/>
          </p:cNvSpPr>
          <p:nvPr>
            <p:ph type="body" sz="half" idx="2"/>
          </p:nvPr>
        </p:nvSpPr>
        <p:spPr>
          <a:xfrm>
            <a:off x="7169152" y="21469352"/>
            <a:ext cx="21945600" cy="3219448"/>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B70577-9B24-432B-A309-BFCEF2E8388E}" type="datetimeFigureOut">
              <a:rPr lang="en-US"/>
              <a:pPr>
                <a:defRPr/>
              </a:pPr>
              <a:t>4/15/2014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7CB95A0-D1DD-4753-B8DA-8C26C090AFF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271" y="1098021"/>
            <a:ext cx="32919458" cy="4572000"/>
          </a:xfrm>
          <a:prstGeom prst="rect">
            <a:avLst/>
          </a:prstGeom>
          <a:noFill/>
          <a:ln w="9525">
            <a:noFill/>
            <a:miter lim="800000"/>
            <a:headEnd/>
            <a:tailEnd/>
          </a:ln>
        </p:spPr>
        <p:txBody>
          <a:bodyPr vert="horz" wrap="square" lIns="365745" tIns="182873" rIns="365745" bIns="18287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828271" y="6400271"/>
            <a:ext cx="32919458" cy="18104115"/>
          </a:xfrm>
          <a:prstGeom prst="rect">
            <a:avLst/>
          </a:prstGeom>
          <a:noFill/>
          <a:ln w="9525">
            <a:noFill/>
            <a:miter lim="800000"/>
            <a:headEnd/>
            <a:tailEnd/>
          </a:ln>
        </p:spPr>
        <p:txBody>
          <a:bodyPr vert="horz" wrap="square" lIns="365745" tIns="182873" rIns="365745" bIns="1828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828271" y="25425136"/>
            <a:ext cx="8535458" cy="1460500"/>
          </a:xfrm>
          <a:prstGeom prst="rect">
            <a:avLst/>
          </a:prstGeom>
        </p:spPr>
        <p:txBody>
          <a:bodyPr vert="horz" lIns="365745" tIns="182873" rIns="365745" bIns="182873" rtlCol="0" anchor="ctr"/>
          <a:lstStyle>
            <a:lvl1pPr algn="l" defTabSz="3657454" fontAlgn="auto">
              <a:spcBef>
                <a:spcPts val="0"/>
              </a:spcBef>
              <a:spcAft>
                <a:spcPts val="0"/>
              </a:spcAft>
              <a:defRPr sz="4800">
                <a:solidFill>
                  <a:schemeClr val="tx1">
                    <a:tint val="75000"/>
                  </a:schemeClr>
                </a:solidFill>
                <a:latin typeface="+mn-lt"/>
                <a:cs typeface="+mn-cs"/>
              </a:defRPr>
            </a:lvl1pPr>
          </a:lstStyle>
          <a:p>
            <a:pPr>
              <a:defRPr/>
            </a:pPr>
            <a:fld id="{97FEC80C-E209-48CB-B128-F66631D37693}" type="datetimeFigureOut">
              <a:rPr lang="en-US"/>
              <a:pPr>
                <a:defRPr/>
              </a:pPr>
              <a:t>4/15/2014</a:t>
            </a:fld>
            <a:endParaRPr lang="en-US" dirty="0"/>
          </a:p>
        </p:txBody>
      </p:sp>
      <p:sp>
        <p:nvSpPr>
          <p:cNvPr id="5" name="Footer Placeholder 4"/>
          <p:cNvSpPr>
            <a:spLocks noGrp="1"/>
          </p:cNvSpPr>
          <p:nvPr>
            <p:ph type="ftr" sz="quarter" idx="3"/>
          </p:nvPr>
        </p:nvSpPr>
        <p:spPr>
          <a:xfrm>
            <a:off x="12496271" y="25425136"/>
            <a:ext cx="11583458" cy="1460500"/>
          </a:xfrm>
          <a:prstGeom prst="rect">
            <a:avLst/>
          </a:prstGeom>
        </p:spPr>
        <p:txBody>
          <a:bodyPr vert="horz" lIns="365745" tIns="182873" rIns="365745" bIns="182873" rtlCol="0" anchor="ctr"/>
          <a:lstStyle>
            <a:lvl1pPr algn="ctr" defTabSz="3657454" fontAlgn="auto">
              <a:spcBef>
                <a:spcPts val="0"/>
              </a:spcBef>
              <a:spcAft>
                <a:spcPts val="0"/>
              </a:spcAft>
              <a:defRPr sz="48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26212271" y="25425136"/>
            <a:ext cx="8535458" cy="1460500"/>
          </a:xfrm>
          <a:prstGeom prst="rect">
            <a:avLst/>
          </a:prstGeom>
        </p:spPr>
        <p:txBody>
          <a:bodyPr vert="horz" lIns="365745" tIns="182873" rIns="365745" bIns="182873" rtlCol="0" anchor="ctr"/>
          <a:lstStyle>
            <a:lvl1pPr algn="r" defTabSz="3657454" fontAlgn="auto">
              <a:spcBef>
                <a:spcPts val="0"/>
              </a:spcBef>
              <a:spcAft>
                <a:spcPts val="0"/>
              </a:spcAft>
              <a:defRPr sz="4800">
                <a:solidFill>
                  <a:schemeClr val="tx1">
                    <a:tint val="75000"/>
                  </a:schemeClr>
                </a:solidFill>
                <a:latin typeface="+mn-lt"/>
                <a:cs typeface="+mn-cs"/>
              </a:defRPr>
            </a:lvl1pPr>
          </a:lstStyle>
          <a:p>
            <a:pPr>
              <a:defRPr/>
            </a:pPr>
            <a:fld id="{23ED177C-F432-4972-A0A4-F741550FB09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6395" rtl="0" eaLnBrk="0" fontAlgn="base" hangingPunct="0">
        <a:spcBef>
          <a:spcPct val="0"/>
        </a:spcBef>
        <a:spcAft>
          <a:spcPct val="0"/>
        </a:spcAft>
        <a:defRPr sz="17600" kern="1200">
          <a:solidFill>
            <a:schemeClr val="tx1"/>
          </a:solidFill>
          <a:latin typeface="+mj-lt"/>
          <a:ea typeface="+mj-ea"/>
          <a:cs typeface="+mj-cs"/>
        </a:defRPr>
      </a:lvl1pPr>
      <a:lvl2pPr algn="ctr" defTabSz="3656395" rtl="0" eaLnBrk="0" fontAlgn="base" hangingPunct="0">
        <a:spcBef>
          <a:spcPct val="0"/>
        </a:spcBef>
        <a:spcAft>
          <a:spcPct val="0"/>
        </a:spcAft>
        <a:defRPr sz="17600">
          <a:solidFill>
            <a:schemeClr val="tx1"/>
          </a:solidFill>
          <a:latin typeface="Calibri" pitchFamily="34" charset="0"/>
        </a:defRPr>
      </a:lvl2pPr>
      <a:lvl3pPr algn="ctr" defTabSz="3656395" rtl="0" eaLnBrk="0" fontAlgn="base" hangingPunct="0">
        <a:spcBef>
          <a:spcPct val="0"/>
        </a:spcBef>
        <a:spcAft>
          <a:spcPct val="0"/>
        </a:spcAft>
        <a:defRPr sz="17600">
          <a:solidFill>
            <a:schemeClr val="tx1"/>
          </a:solidFill>
          <a:latin typeface="Calibri" pitchFamily="34" charset="0"/>
        </a:defRPr>
      </a:lvl3pPr>
      <a:lvl4pPr algn="ctr" defTabSz="3656395" rtl="0" eaLnBrk="0" fontAlgn="base" hangingPunct="0">
        <a:spcBef>
          <a:spcPct val="0"/>
        </a:spcBef>
        <a:spcAft>
          <a:spcPct val="0"/>
        </a:spcAft>
        <a:defRPr sz="17600">
          <a:solidFill>
            <a:schemeClr val="tx1"/>
          </a:solidFill>
          <a:latin typeface="Calibri" pitchFamily="34" charset="0"/>
        </a:defRPr>
      </a:lvl4pPr>
      <a:lvl5pPr algn="ctr" defTabSz="3656395" rtl="0" eaLnBrk="0" fontAlgn="base" hangingPunct="0">
        <a:spcBef>
          <a:spcPct val="0"/>
        </a:spcBef>
        <a:spcAft>
          <a:spcPct val="0"/>
        </a:spcAft>
        <a:defRPr sz="17600">
          <a:solidFill>
            <a:schemeClr val="tx1"/>
          </a:solidFill>
          <a:latin typeface="Calibri" pitchFamily="34" charset="0"/>
        </a:defRPr>
      </a:lvl5pPr>
      <a:lvl6pPr marL="380985" algn="ctr" defTabSz="3656395" rtl="0" fontAlgn="base">
        <a:spcBef>
          <a:spcPct val="0"/>
        </a:spcBef>
        <a:spcAft>
          <a:spcPct val="0"/>
        </a:spcAft>
        <a:defRPr sz="17600">
          <a:solidFill>
            <a:schemeClr val="tx1"/>
          </a:solidFill>
          <a:latin typeface="Calibri" pitchFamily="34" charset="0"/>
        </a:defRPr>
      </a:lvl6pPr>
      <a:lvl7pPr marL="761970" algn="ctr" defTabSz="3656395" rtl="0" fontAlgn="base">
        <a:spcBef>
          <a:spcPct val="0"/>
        </a:spcBef>
        <a:spcAft>
          <a:spcPct val="0"/>
        </a:spcAft>
        <a:defRPr sz="17600">
          <a:solidFill>
            <a:schemeClr val="tx1"/>
          </a:solidFill>
          <a:latin typeface="Calibri" pitchFamily="34" charset="0"/>
        </a:defRPr>
      </a:lvl7pPr>
      <a:lvl8pPr marL="1142954" algn="ctr" defTabSz="3656395" rtl="0" fontAlgn="base">
        <a:spcBef>
          <a:spcPct val="0"/>
        </a:spcBef>
        <a:spcAft>
          <a:spcPct val="0"/>
        </a:spcAft>
        <a:defRPr sz="17600">
          <a:solidFill>
            <a:schemeClr val="tx1"/>
          </a:solidFill>
          <a:latin typeface="Calibri" pitchFamily="34" charset="0"/>
        </a:defRPr>
      </a:lvl8pPr>
      <a:lvl9pPr marL="1523939" algn="ctr" defTabSz="3656395" rtl="0" fontAlgn="base">
        <a:spcBef>
          <a:spcPct val="0"/>
        </a:spcBef>
        <a:spcAft>
          <a:spcPct val="0"/>
        </a:spcAft>
        <a:defRPr sz="17600">
          <a:solidFill>
            <a:schemeClr val="tx1"/>
          </a:solidFill>
          <a:latin typeface="Calibri" pitchFamily="34" charset="0"/>
        </a:defRPr>
      </a:lvl9pPr>
    </p:titleStyle>
    <p:bodyStyle>
      <a:lvl1pPr marL="1370487" indent="-1370487" algn="l" defTabSz="365639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1pPr>
      <a:lvl2pPr marL="2971152" indent="-1142954" algn="l" defTabSz="3656395" rtl="0" eaLnBrk="0" fontAlgn="base" hangingPunct="0">
        <a:spcBef>
          <a:spcPct val="20000"/>
        </a:spcBef>
        <a:spcAft>
          <a:spcPct val="0"/>
        </a:spcAft>
        <a:buFont typeface="Arial" charset="0"/>
        <a:buChar char="–"/>
        <a:defRPr sz="11200" kern="1200">
          <a:solidFill>
            <a:schemeClr val="tx1"/>
          </a:solidFill>
          <a:latin typeface="+mn-lt"/>
          <a:ea typeface="+mn-ea"/>
          <a:cs typeface="+mn-cs"/>
        </a:defRPr>
      </a:lvl2pPr>
      <a:lvl3pPr marL="4571817" indent="-914099" algn="l" defTabSz="3656395" rtl="0" eaLnBrk="0" fontAlgn="base" hangingPunct="0">
        <a:spcBef>
          <a:spcPct val="20000"/>
        </a:spcBef>
        <a:spcAft>
          <a:spcPct val="0"/>
        </a:spcAft>
        <a:buFont typeface="Arial" charset="0"/>
        <a:buChar char="•"/>
        <a:defRPr sz="9600" kern="1200">
          <a:solidFill>
            <a:schemeClr val="tx1"/>
          </a:solidFill>
          <a:latin typeface="+mn-lt"/>
          <a:ea typeface="+mn-ea"/>
          <a:cs typeface="+mn-cs"/>
        </a:defRPr>
      </a:lvl3pPr>
      <a:lvl4pPr marL="6400015"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4pPr>
      <a:lvl5pPr marL="8228213"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5pPr>
      <a:lvl6pPr marL="1005799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725"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545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17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454" rtl="0" eaLnBrk="1" latinLnBrk="0" hangingPunct="1">
        <a:defRPr sz="7200" kern="1200">
          <a:solidFill>
            <a:schemeClr val="tx1"/>
          </a:solidFill>
          <a:latin typeface="+mn-lt"/>
          <a:ea typeface="+mn-ea"/>
          <a:cs typeface="+mn-cs"/>
        </a:defRPr>
      </a:lvl1pPr>
      <a:lvl2pPr marL="1828727" algn="l" defTabSz="3657454" rtl="0" eaLnBrk="1" latinLnBrk="0" hangingPunct="1">
        <a:defRPr sz="7200" kern="1200">
          <a:solidFill>
            <a:schemeClr val="tx1"/>
          </a:solidFill>
          <a:latin typeface="+mn-lt"/>
          <a:ea typeface="+mn-ea"/>
          <a:cs typeface="+mn-cs"/>
        </a:defRPr>
      </a:lvl2pPr>
      <a:lvl3pPr marL="3657454" algn="l" defTabSz="3657454" rtl="0" eaLnBrk="1" latinLnBrk="0" hangingPunct="1">
        <a:defRPr sz="7200" kern="1200">
          <a:solidFill>
            <a:schemeClr val="tx1"/>
          </a:solidFill>
          <a:latin typeface="+mn-lt"/>
          <a:ea typeface="+mn-ea"/>
          <a:cs typeface="+mn-cs"/>
        </a:defRPr>
      </a:lvl3pPr>
      <a:lvl4pPr marL="5486181" algn="l" defTabSz="3657454" rtl="0" eaLnBrk="1" latinLnBrk="0" hangingPunct="1">
        <a:defRPr sz="7200" kern="1200">
          <a:solidFill>
            <a:schemeClr val="tx1"/>
          </a:solidFill>
          <a:latin typeface="+mn-lt"/>
          <a:ea typeface="+mn-ea"/>
          <a:cs typeface="+mn-cs"/>
        </a:defRPr>
      </a:lvl4pPr>
      <a:lvl5pPr marL="7314907" algn="l" defTabSz="3657454" rtl="0" eaLnBrk="1" latinLnBrk="0" hangingPunct="1">
        <a:defRPr sz="7200" kern="1200">
          <a:solidFill>
            <a:schemeClr val="tx1"/>
          </a:solidFill>
          <a:latin typeface="+mn-lt"/>
          <a:ea typeface="+mn-ea"/>
          <a:cs typeface="+mn-cs"/>
        </a:defRPr>
      </a:lvl5pPr>
      <a:lvl6pPr marL="9143634" algn="l" defTabSz="3657454" rtl="0" eaLnBrk="1" latinLnBrk="0" hangingPunct="1">
        <a:defRPr sz="7200" kern="1200">
          <a:solidFill>
            <a:schemeClr val="tx1"/>
          </a:solidFill>
          <a:latin typeface="+mn-lt"/>
          <a:ea typeface="+mn-ea"/>
          <a:cs typeface="+mn-cs"/>
        </a:defRPr>
      </a:lvl6pPr>
      <a:lvl7pPr marL="10972361" algn="l" defTabSz="3657454" rtl="0" eaLnBrk="1" latinLnBrk="0" hangingPunct="1">
        <a:defRPr sz="7200" kern="1200">
          <a:solidFill>
            <a:schemeClr val="tx1"/>
          </a:solidFill>
          <a:latin typeface="+mn-lt"/>
          <a:ea typeface="+mn-ea"/>
          <a:cs typeface="+mn-cs"/>
        </a:defRPr>
      </a:lvl7pPr>
      <a:lvl8pPr marL="12801088" algn="l" defTabSz="3657454" rtl="0" eaLnBrk="1" latinLnBrk="0" hangingPunct="1">
        <a:defRPr sz="7200" kern="1200">
          <a:solidFill>
            <a:schemeClr val="tx1"/>
          </a:solidFill>
          <a:latin typeface="+mn-lt"/>
          <a:ea typeface="+mn-ea"/>
          <a:cs typeface="+mn-cs"/>
        </a:defRPr>
      </a:lvl8pPr>
      <a:lvl9pPr marL="14629815" algn="l" defTabSz="3657454"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10"/>
          <p:cNvSpPr>
            <a:spLocks noChangeArrowheads="1"/>
          </p:cNvSpPr>
          <p:nvPr/>
        </p:nvSpPr>
        <p:spPr bwMode="auto">
          <a:xfrm rot="10800000">
            <a:off x="0" y="0"/>
            <a:ext cx="36576000" cy="112014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0" name="Rectangle 10"/>
          <p:cNvSpPr>
            <a:spLocks noChangeArrowheads="1"/>
          </p:cNvSpPr>
          <p:nvPr/>
        </p:nvSpPr>
        <p:spPr bwMode="auto">
          <a:xfrm>
            <a:off x="0" y="17970500"/>
            <a:ext cx="36576000" cy="94615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3" name="AutoShape 66"/>
          <p:cNvSpPr>
            <a:spLocks noChangeArrowheads="1"/>
          </p:cNvSpPr>
          <p:nvPr/>
        </p:nvSpPr>
        <p:spPr bwMode="auto">
          <a:xfrm>
            <a:off x="244602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2067" name="Text Box 53"/>
          <p:cNvSpPr txBox="1">
            <a:spLocks noChangeArrowheads="1"/>
          </p:cNvSpPr>
          <p:nvPr/>
        </p:nvSpPr>
        <p:spPr bwMode="auto">
          <a:xfrm>
            <a:off x="24917400" y="10363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CONTRIBUTIONS</a:t>
            </a:r>
            <a:endParaRPr lang="en-US" sz="4900" b="1" dirty="0">
              <a:solidFill>
                <a:srgbClr val="FB4F14"/>
              </a:solidFill>
              <a:latin typeface="Franklin Gothic Medium" pitchFamily="34" charset="0"/>
              <a:cs typeface="Tahoma" pitchFamily="34" charset="0"/>
            </a:endParaRPr>
          </a:p>
        </p:txBody>
      </p:sp>
      <p:sp>
        <p:nvSpPr>
          <p:cNvPr id="2068" name="Text Box 54"/>
          <p:cNvSpPr txBox="1">
            <a:spLocks noChangeArrowheads="1"/>
          </p:cNvSpPr>
          <p:nvPr/>
        </p:nvSpPr>
        <p:spPr bwMode="auto">
          <a:xfrm>
            <a:off x="24917400" y="6248400"/>
            <a:ext cx="10462154" cy="3581400"/>
          </a:xfrm>
          <a:prstGeom prst="rect">
            <a:avLst/>
          </a:prstGeom>
          <a:noFill/>
          <a:ln w="9525">
            <a:noFill/>
            <a:miter lim="800000"/>
            <a:headEnd/>
            <a:tailEnd/>
          </a:ln>
        </p:spPr>
        <p:txBody>
          <a:bodyPr lIns="76197" tIns="38098" rIns="76197" bIns="38098"/>
          <a:lstStyle/>
          <a:p>
            <a:pPr marL="438150" lvl="1" indent="-438150">
              <a:buFont typeface="Arial" pitchFamily="34" charset="0"/>
              <a:buChar char="•"/>
            </a:pPr>
            <a:r>
              <a:rPr lang="en-US" sz="2800" dirty="0" smtClean="0">
                <a:latin typeface="Franklin Gothic Medium" pitchFamily="34" charset="0"/>
              </a:rPr>
              <a:t>Ground-truth dataset</a:t>
            </a:r>
          </a:p>
          <a:p>
            <a:pPr marL="438150" lvl="1" indent="-438150">
              <a:buFont typeface="Arial" pitchFamily="34" charset="0"/>
              <a:buChar char="•"/>
            </a:pPr>
            <a:r>
              <a:rPr lang="en-US" sz="2800" dirty="0" smtClean="0">
                <a:latin typeface="Franklin Gothic Medium" pitchFamily="34" charset="0"/>
              </a:rPr>
              <a:t>Simulated search tasks environment </a:t>
            </a:r>
          </a:p>
          <a:p>
            <a:pPr marL="438150" lvl="1" indent="-438150">
              <a:buFont typeface="Arial" pitchFamily="34" charset="0"/>
              <a:buChar char="•"/>
            </a:pPr>
            <a:r>
              <a:rPr lang="en-US" sz="2800" dirty="0" smtClean="0">
                <a:latin typeface="Franklin Gothic Medium" pitchFamily="34" charset="0"/>
              </a:rPr>
              <a:t>Multiple everyday applications (MS Word, MS PowerPoint, Mozilla Browser)</a:t>
            </a:r>
          </a:p>
          <a:p>
            <a:pPr marL="438150" lvl="1" indent="-438150">
              <a:buFont typeface="Arial" pitchFamily="34" charset="0"/>
              <a:buChar char="•"/>
            </a:pPr>
            <a:r>
              <a:rPr lang="en-US" sz="2800" dirty="0" smtClean="0">
                <a:latin typeface="Franklin Gothic Medium" pitchFamily="34" charset="0"/>
              </a:rPr>
              <a:t>Implicit feedback, semi-explicit feedback (annotations), explicit feedback (paragraph relevance score, page relevance score, page readability score)</a:t>
            </a:r>
          </a:p>
          <a:p>
            <a:pPr marL="438150" lvl="1" indent="-438150">
              <a:buFont typeface="Arial" pitchFamily="34" charset="0"/>
              <a:buChar char="•"/>
            </a:pPr>
            <a:r>
              <a:rPr lang="en-US" sz="2800" dirty="0" smtClean="0">
                <a:latin typeface="Franklin Gothic Medium" pitchFamily="34" charset="0"/>
              </a:rPr>
              <a:t>31 Students (24 male, 7 female)</a:t>
            </a:r>
          </a:p>
        </p:txBody>
      </p:sp>
      <p:sp>
        <p:nvSpPr>
          <p:cNvPr id="2075" name="Text Box 40"/>
          <p:cNvSpPr txBox="1">
            <a:spLocks noChangeArrowheads="1"/>
          </p:cNvSpPr>
          <p:nvPr/>
        </p:nvSpPr>
        <p:spPr bwMode="auto">
          <a:xfrm>
            <a:off x="10121900" y="26287942"/>
            <a:ext cx="25844500" cy="534458"/>
          </a:xfrm>
          <a:prstGeom prst="rect">
            <a:avLst/>
          </a:prstGeom>
          <a:noFill/>
          <a:ln w="9525">
            <a:noFill/>
            <a:miter lim="800000"/>
            <a:headEnd/>
            <a:tailEnd/>
          </a:ln>
          <a:effectLst>
            <a:outerShdw dist="35921" dir="2700000" algn="ctr" rotWithShape="0">
              <a:schemeClr val="tx1"/>
            </a:outerShdw>
          </a:effectLst>
        </p:spPr>
        <p:txBody>
          <a:bodyPr lIns="76197" tIns="38098" rIns="76197" bIns="38098">
            <a:spAutoFit/>
          </a:bodyPr>
          <a:lstStyle/>
          <a:p>
            <a:pPr algn="r" defTabSz="3918322">
              <a:spcBef>
                <a:spcPct val="50000"/>
              </a:spcBef>
              <a:defRPr/>
            </a:pPr>
            <a:r>
              <a:rPr lang="en-US" sz="3000" b="1" dirty="0" smtClean="0">
                <a:solidFill>
                  <a:srgbClr val="C6DBE8"/>
                </a:solidFill>
                <a:latin typeface="Franklin Gothic Medium" pitchFamily="34" charset="0"/>
                <a:cs typeface="Tahoma" pitchFamily="34" charset="0"/>
              </a:rPr>
              <a:t>Acknowledgements : This research is supported by NSF grant 0938074</a:t>
            </a:r>
            <a:endParaRPr lang="en-US" sz="3000" b="1" dirty="0">
              <a:solidFill>
                <a:srgbClr val="C6DBE8"/>
              </a:solidFill>
              <a:latin typeface="Franklin Gothic Medium" pitchFamily="34" charset="0"/>
              <a:cs typeface="Tahoma" pitchFamily="34" charset="0"/>
            </a:endParaRPr>
          </a:p>
        </p:txBody>
      </p:sp>
      <p:sp>
        <p:nvSpPr>
          <p:cNvPr id="77" name="Text Box 40"/>
          <p:cNvSpPr txBox="1">
            <a:spLocks noChangeArrowheads="1"/>
          </p:cNvSpPr>
          <p:nvPr/>
        </p:nvSpPr>
        <p:spPr bwMode="auto">
          <a:xfrm>
            <a:off x="2971800" y="762000"/>
            <a:ext cx="32918400" cy="3293205"/>
          </a:xfrm>
          <a:prstGeom prst="rect">
            <a:avLst/>
          </a:prstGeom>
          <a:noFill/>
          <a:ln w="9525">
            <a:noFill/>
            <a:miter lim="800000"/>
            <a:headEnd/>
            <a:tailEnd/>
          </a:ln>
          <a:effectLst>
            <a:outerShdw dist="35921" dir="2700000" algn="ctr" rotWithShape="0">
              <a:schemeClr val="tx1"/>
            </a:outerShdw>
          </a:effectLst>
        </p:spPr>
        <p:txBody>
          <a:bodyPr wrap="square" lIns="76197" tIns="38098" rIns="76197" bIns="38098">
            <a:spAutoFit/>
          </a:bodyPr>
          <a:lstStyle/>
          <a:p>
            <a:pPr algn="r" defTabSz="3918322">
              <a:spcBef>
                <a:spcPct val="50000"/>
              </a:spcBef>
              <a:defRPr/>
            </a:pPr>
            <a:r>
              <a:rPr lang="en-US" sz="8000" b="1" dirty="0" smtClean="0">
                <a:solidFill>
                  <a:srgbClr val="C6DBE8"/>
                </a:solidFill>
                <a:latin typeface="Franklin Gothic Medium" pitchFamily="34" charset="0"/>
                <a:cs typeface="Tahoma" pitchFamily="34" charset="0"/>
              </a:rPr>
              <a:t>Unified Feedback for Multi-Application User Interest Modeling</a:t>
            </a:r>
          </a:p>
          <a:p>
            <a:pPr algn="r" defTabSz="3918322">
              <a:spcBef>
                <a:spcPct val="50000"/>
              </a:spcBef>
              <a:defRPr/>
            </a:pPr>
            <a:r>
              <a:rPr lang="en-US" sz="5400" b="1" dirty="0" smtClean="0">
                <a:solidFill>
                  <a:srgbClr val="C6DBE8"/>
                </a:solidFill>
                <a:latin typeface="Franklin Gothic Medium" pitchFamily="34" charset="0"/>
                <a:cs typeface="Tahoma" pitchFamily="34" charset="0"/>
              </a:rPr>
              <a:t>Sampath Jayarathna, Atish Patra and Frank Shipman</a:t>
            </a:r>
          </a:p>
          <a:p>
            <a:pPr algn="r" defTabSz="3918322">
              <a:spcBef>
                <a:spcPct val="50000"/>
              </a:spcBef>
              <a:defRPr/>
            </a:pPr>
            <a:r>
              <a:rPr lang="en-US" sz="3200" b="1" dirty="0" smtClean="0">
                <a:solidFill>
                  <a:srgbClr val="C6DBE8"/>
                </a:solidFill>
                <a:latin typeface="Franklin Gothic Medium" pitchFamily="34" charset="0"/>
                <a:cs typeface="Tahoma" pitchFamily="34" charset="0"/>
              </a:rPr>
              <a:t>Computer Science &amp; Engineering, Texas A&amp;M University – College Station</a:t>
            </a:r>
            <a:endParaRPr lang="en-US" sz="3200" b="1" dirty="0">
              <a:solidFill>
                <a:srgbClr val="C6DBE8"/>
              </a:solidFill>
              <a:latin typeface="Franklin Gothic Medium" pitchFamily="34" charset="0"/>
              <a:cs typeface="Tahoma" pitchFamily="34" charset="0"/>
            </a:endParaRPr>
          </a:p>
        </p:txBody>
      </p:sp>
      <p:sp>
        <p:nvSpPr>
          <p:cNvPr id="82" name="AutoShape 66"/>
          <p:cNvSpPr>
            <a:spLocks noChangeArrowheads="1"/>
          </p:cNvSpPr>
          <p:nvPr/>
        </p:nvSpPr>
        <p:spPr bwMode="auto">
          <a:xfrm>
            <a:off x="6858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83" name="AutoShape 66"/>
          <p:cNvSpPr>
            <a:spLocks noChangeArrowheads="1"/>
          </p:cNvSpPr>
          <p:nvPr/>
        </p:nvSpPr>
        <p:spPr bwMode="auto">
          <a:xfrm>
            <a:off x="12573000" y="4572000"/>
            <a:ext cx="11430000" cy="214122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85" name="Text Box 53"/>
          <p:cNvSpPr txBox="1">
            <a:spLocks noChangeArrowheads="1"/>
          </p:cNvSpPr>
          <p:nvPr/>
        </p:nvSpPr>
        <p:spPr bwMode="auto">
          <a:xfrm>
            <a:off x="1143001"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ABSTRACT</a:t>
            </a:r>
            <a:endParaRPr lang="en-US" sz="4900" b="1" dirty="0">
              <a:solidFill>
                <a:srgbClr val="FB4F14"/>
              </a:solidFill>
              <a:latin typeface="Franklin Gothic Medium" pitchFamily="34" charset="0"/>
              <a:cs typeface="Tahoma" pitchFamily="34" charset="0"/>
            </a:endParaRPr>
          </a:p>
        </p:txBody>
      </p:sp>
      <p:sp>
        <p:nvSpPr>
          <p:cNvPr id="86" name="Text Box 54"/>
          <p:cNvSpPr txBox="1">
            <a:spLocks noChangeArrowheads="1"/>
          </p:cNvSpPr>
          <p:nvPr/>
        </p:nvSpPr>
        <p:spPr bwMode="auto">
          <a:xfrm>
            <a:off x="1143001" y="6248400"/>
            <a:ext cx="10462154" cy="188214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smtClean="0">
                <a:latin typeface="Franklin Gothic Medium" pitchFamily="34" charset="0"/>
              </a:rPr>
              <a:t>How can we build more valuable models of a user’s interests based on their prior activities? </a:t>
            </a:r>
          </a:p>
          <a:p>
            <a:pPr algn="just" defTabSz="3918322">
              <a:spcBef>
                <a:spcPct val="50000"/>
              </a:spcBef>
            </a:pPr>
            <a:r>
              <a:rPr lang="en-US" sz="2800" dirty="0" smtClean="0">
                <a:latin typeface="Franklin Gothic Medium" pitchFamily="34" charset="0"/>
              </a:rPr>
              <a:t>What are the tradeoffs between alternative approaches to recommending documents and document components based on a combination of implicit and explicit feedback across </a:t>
            </a:r>
            <a:r>
              <a:rPr lang="en-US" sz="2800" smtClean="0">
                <a:latin typeface="Franklin Gothic Medium" pitchFamily="34" charset="0"/>
              </a:rPr>
              <a:t>multiple </a:t>
            </a:r>
            <a:r>
              <a:rPr lang="en-US" sz="2800" smtClean="0">
                <a:latin typeface="Franklin Gothic Medium" pitchFamily="34" charset="0"/>
              </a:rPr>
              <a:t>applications? </a:t>
            </a:r>
            <a:endParaRPr lang="en-US" sz="2800" dirty="0" smtClean="0">
              <a:latin typeface="Franklin Gothic Medium" pitchFamily="34" charset="0"/>
            </a:endParaRPr>
          </a:p>
          <a:p>
            <a:pPr algn="just" defTabSz="3918322">
              <a:spcBef>
                <a:spcPct val="50000"/>
              </a:spcBef>
            </a:pPr>
            <a:r>
              <a:rPr lang="en-US" sz="2800" dirty="0" smtClean="0">
                <a:latin typeface="Franklin Gothic Medium" pitchFamily="34" charset="0"/>
              </a:rPr>
              <a:t>we explore novel user interest modeling techniques in order to generate document recommendations to support users during open-ended information gathering tasks. Our work is unique by making use of a combination of implicit, semi-explicit, and explicit feedback in the context of users’ interactions with multiple applications, coupled with an analysis of the characteristics and content of the documents they are interacting with.</a:t>
            </a: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ctr" defTabSz="3918322">
              <a:spcBef>
                <a:spcPct val="50000"/>
              </a:spcBef>
            </a:pPr>
            <a:r>
              <a:rPr lang="en-US" sz="2800" dirty="0" smtClean="0">
                <a:latin typeface="Franklin Gothic Medium" pitchFamily="34" charset="0"/>
              </a:rPr>
              <a:t>Figure 1. Basic IR Cycle and IPM Recommendations</a:t>
            </a:r>
          </a:p>
          <a:p>
            <a:pPr algn="ctr" defTabSz="3918322">
              <a:spcBef>
                <a:spcPct val="50000"/>
              </a:spcBef>
            </a:pPr>
            <a:endParaRPr lang="en-US" sz="2800" dirty="0" smtClean="0">
              <a:latin typeface="Franklin Gothic Medium" pitchFamily="34" charset="0"/>
            </a:endParaRPr>
          </a:p>
          <a:p>
            <a:pPr algn="ctr" defTabSz="3918322">
              <a:spcBef>
                <a:spcPct val="50000"/>
              </a:spcBef>
            </a:pPr>
            <a:endParaRPr lang="en-US" sz="2800" dirty="0" smtClean="0">
              <a:latin typeface="Franklin Gothic Medium" pitchFamily="34" charset="0"/>
            </a:endParaRPr>
          </a:p>
          <a:p>
            <a:pPr marL="514350" indent="-514350" defTabSz="3918322">
              <a:spcBef>
                <a:spcPct val="50000"/>
              </a:spcBef>
              <a:buFont typeface="+mj-lt"/>
              <a:buAutoNum type="arabicPeriod"/>
            </a:pPr>
            <a:r>
              <a:rPr lang="en-US" sz="2800" dirty="0" smtClean="0">
                <a:latin typeface="Franklin Gothic Medium" pitchFamily="34" charset="0"/>
              </a:rPr>
              <a:t>Unified feedback across multiple applications will result in more accurate and more rapid assessment of documents than available through either implicit or explicit feedback alone.</a:t>
            </a:r>
          </a:p>
          <a:p>
            <a:pPr marL="514350" indent="-514350" defTabSz="3918322">
              <a:spcBef>
                <a:spcPct val="50000"/>
              </a:spcBef>
              <a:buFont typeface="+mj-lt"/>
              <a:buAutoNum type="arabicPeriod"/>
            </a:pPr>
            <a:r>
              <a:rPr lang="en-US" sz="2800" dirty="0" smtClean="0">
                <a:latin typeface="Franklin Gothic Medium" pitchFamily="34" charset="0"/>
              </a:rPr>
              <a:t>Unified feedback across multiple applications can be used to more accurately and rapidly determine when a user's interest has changed.</a:t>
            </a:r>
            <a:endParaRPr lang="en-US" sz="2700" dirty="0">
              <a:latin typeface="Franklin Gothic Medium" pitchFamily="34" charset="0"/>
              <a:cs typeface="Tahoma" pitchFamily="34" charset="0"/>
            </a:endParaRPr>
          </a:p>
        </p:txBody>
      </p:sp>
      <p:sp>
        <p:nvSpPr>
          <p:cNvPr id="89" name="Text Box 53"/>
          <p:cNvSpPr txBox="1">
            <a:spLocks noChangeArrowheads="1"/>
          </p:cNvSpPr>
          <p:nvPr/>
        </p:nvSpPr>
        <p:spPr bwMode="auto">
          <a:xfrm>
            <a:off x="130302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BACKGROUND</a:t>
            </a:r>
            <a:endParaRPr lang="en-US" sz="4900" b="1" dirty="0">
              <a:solidFill>
                <a:srgbClr val="FB4F14"/>
              </a:solidFill>
              <a:latin typeface="Franklin Gothic Medium" pitchFamily="34" charset="0"/>
              <a:cs typeface="Tahoma" pitchFamily="34" charset="0"/>
            </a:endParaRPr>
          </a:p>
        </p:txBody>
      </p:sp>
      <p:sp>
        <p:nvSpPr>
          <p:cNvPr id="90" name="Text Box 54"/>
          <p:cNvSpPr txBox="1">
            <a:spLocks noChangeArrowheads="1"/>
          </p:cNvSpPr>
          <p:nvPr/>
        </p:nvSpPr>
        <p:spPr bwMode="auto">
          <a:xfrm>
            <a:off x="13030200" y="6248400"/>
            <a:ext cx="10462154" cy="18821400"/>
          </a:xfrm>
          <a:prstGeom prst="rect">
            <a:avLst/>
          </a:prstGeom>
          <a:noFill/>
          <a:ln w="9525">
            <a:noFill/>
            <a:miter lim="800000"/>
            <a:headEnd/>
            <a:tailEnd/>
          </a:ln>
        </p:spPr>
        <p:txBody>
          <a:bodyPr lIns="76197" tIns="38098" rIns="76197" bIns="38098"/>
          <a:lstStyle/>
          <a:p>
            <a:pPr eaLnBrk="1" hangingPunct="1"/>
            <a:endParaRPr lang="en-US" altLang="en-US" sz="2800" b="1" dirty="0" smtClean="0"/>
          </a:p>
          <a:p>
            <a:pPr eaLnBrk="1" hangingPunct="1"/>
            <a:endParaRPr lang="en-US" altLang="en-US" sz="2800" b="1" dirty="0" smtClean="0"/>
          </a:p>
          <a:p>
            <a:pPr eaLnBrk="1" hangingPunct="1"/>
            <a:endParaRPr lang="en-US" altLang="en-US" sz="2800" b="1" dirty="0" smtClean="0"/>
          </a:p>
          <a:p>
            <a:pPr eaLnBrk="1" hangingPunct="1"/>
            <a:endParaRPr lang="en-US" altLang="en-US" sz="2800" b="1" dirty="0" smtClean="0"/>
          </a:p>
          <a:p>
            <a:pPr eaLnBrk="1" hangingPunct="1"/>
            <a:r>
              <a:rPr lang="en-US" altLang="en-US" sz="2800" u="sng" dirty="0" smtClean="0">
                <a:latin typeface="Franklin Gothic Medium" pitchFamily="34" charset="0"/>
              </a:rPr>
              <a:t>Explicit feedback: </a:t>
            </a:r>
            <a:r>
              <a:rPr lang="en-US" altLang="en-US" sz="2800" dirty="0" smtClean="0">
                <a:latin typeface="Franklin Gothic Medium" pitchFamily="34" charset="0"/>
              </a:rPr>
              <a:t>users explicitly mark relevant and irrelevant documents</a:t>
            </a:r>
          </a:p>
          <a:p>
            <a:pPr eaLnBrk="1" hangingPunct="1"/>
            <a:r>
              <a:rPr lang="en-US" altLang="en-US" sz="2800" u="sng" dirty="0" smtClean="0">
                <a:latin typeface="Franklin Gothic Medium" pitchFamily="34" charset="0"/>
              </a:rPr>
              <a:t>Implicit feedback: </a:t>
            </a:r>
            <a:r>
              <a:rPr lang="en-US" altLang="en-US" sz="2800" dirty="0" smtClean="0">
                <a:latin typeface="Franklin Gothic Medium" pitchFamily="34" charset="0"/>
              </a:rPr>
              <a:t>system attempts to infer user intentions based on observable behavior</a:t>
            </a:r>
          </a:p>
          <a:p>
            <a:r>
              <a:rPr lang="en-US" altLang="en-US" sz="2800" u="sng" dirty="0" smtClean="0">
                <a:latin typeface="Franklin Gothic Medium" pitchFamily="34" charset="0"/>
              </a:rPr>
              <a:t>Unified feedback: </a:t>
            </a:r>
            <a:r>
              <a:rPr lang="en-US" sz="2800" dirty="0" smtClean="0">
                <a:latin typeface="Franklin Gothic Medium" pitchFamily="34" charset="0"/>
              </a:rPr>
              <a:t>implicit ratings can be combined with existing explicit ratings to form a hybrid system to predict user satisfaction</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ctr" defTabSz="3918322">
              <a:spcBef>
                <a:spcPct val="50000"/>
              </a:spcBef>
            </a:pPr>
            <a:endParaRPr lang="en-US" sz="2800" dirty="0" smtClean="0">
              <a:latin typeface="Franklin Gothic Medium" pitchFamily="34" charset="0"/>
            </a:endParaRPr>
          </a:p>
          <a:p>
            <a:pPr algn="ctr" defTabSz="3918322">
              <a:spcBef>
                <a:spcPct val="50000"/>
              </a:spcBef>
            </a:pPr>
            <a:r>
              <a:rPr lang="en-US" sz="2800" dirty="0" smtClean="0">
                <a:latin typeface="Franklin Gothic Medium" pitchFamily="34" charset="0"/>
              </a:rPr>
              <a:t>Figure 2. IPM System Architecture</a:t>
            </a:r>
          </a:p>
          <a:p>
            <a:pPr algn="ctr" defTabSz="3918322">
              <a:spcBef>
                <a:spcPct val="50000"/>
              </a:spcBef>
            </a:pPr>
            <a:endParaRPr lang="en-US" sz="2800" dirty="0" smtClean="0">
              <a:latin typeface="Franklin Gothic Medium" pitchFamily="34" charset="0"/>
              <a:cs typeface="Tahoma" pitchFamily="34" charset="0"/>
            </a:endParaRPr>
          </a:p>
          <a:p>
            <a:pPr defTabSz="3918322">
              <a:spcBef>
                <a:spcPct val="50000"/>
              </a:spcBef>
            </a:pPr>
            <a:r>
              <a:rPr lang="en-US" sz="2800" dirty="0" smtClean="0">
                <a:latin typeface="Franklin Gothic Medium" pitchFamily="34" charset="0"/>
              </a:rPr>
              <a:t>All participants were placed in the role of a researcher who had to read 32 web pages (4 tasks, 8 web pages per task) and prepare a short report in MS Word and a presentation in MS PPT on a specific task. During the reading of the selected web pages, they had to annotate paragraphs they seems interesting from the given webpage and assign ratings to them using the WebAnnotate tool. Once they completed reading each page, they had to provide a readability score and relevance score for the completed web pages.</a:t>
            </a:r>
          </a:p>
          <a:p>
            <a:pPr defTabSz="3918322">
              <a:spcBef>
                <a:spcPct val="50000"/>
              </a:spcBef>
            </a:pPr>
            <a:endParaRPr lang="en-US" sz="2700" dirty="0">
              <a:latin typeface="Franklin Gothic Medium" pitchFamily="34" charset="0"/>
              <a:cs typeface="Tahoma" pitchFamily="34" charset="0"/>
            </a:endParaRPr>
          </a:p>
        </p:txBody>
      </p:sp>
      <p:sp>
        <p:nvSpPr>
          <p:cNvPr id="92" name="Text Box 53"/>
          <p:cNvSpPr txBox="1">
            <a:spLocks noChangeArrowheads="1"/>
          </p:cNvSpPr>
          <p:nvPr/>
        </p:nvSpPr>
        <p:spPr bwMode="auto">
          <a:xfrm>
            <a:off x="25069800" y="185928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REFERENCES</a:t>
            </a:r>
            <a:endParaRPr lang="en-US" sz="4900" b="1" dirty="0">
              <a:solidFill>
                <a:srgbClr val="FB4F14"/>
              </a:solidFill>
              <a:latin typeface="Franklin Gothic Medium" pitchFamily="34" charset="0"/>
              <a:cs typeface="Tahoma" pitchFamily="34" charset="0"/>
            </a:endParaRPr>
          </a:p>
        </p:txBody>
      </p:sp>
      <p:sp>
        <p:nvSpPr>
          <p:cNvPr id="93" name="Text Box 53"/>
          <p:cNvSpPr txBox="1">
            <a:spLocks noChangeArrowheads="1"/>
          </p:cNvSpPr>
          <p:nvPr/>
        </p:nvSpPr>
        <p:spPr bwMode="auto">
          <a:xfrm>
            <a:off x="250698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DATASET AND RESULTS</a:t>
            </a:r>
            <a:endParaRPr lang="en-US" sz="4900" b="1" dirty="0">
              <a:solidFill>
                <a:srgbClr val="FB4F14"/>
              </a:solidFill>
              <a:latin typeface="Franklin Gothic Medium" pitchFamily="34" charset="0"/>
              <a:cs typeface="Tahoma" pitchFamily="34" charset="0"/>
            </a:endParaRPr>
          </a:p>
        </p:txBody>
      </p:sp>
      <p:sp>
        <p:nvSpPr>
          <p:cNvPr id="95" name="Text Box 54"/>
          <p:cNvSpPr txBox="1">
            <a:spLocks noChangeArrowheads="1"/>
          </p:cNvSpPr>
          <p:nvPr/>
        </p:nvSpPr>
        <p:spPr bwMode="auto">
          <a:xfrm>
            <a:off x="25069800" y="11125200"/>
            <a:ext cx="10462154" cy="70866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smtClean="0">
                <a:latin typeface="Franklin Gothic Medium" pitchFamily="34" charset="0"/>
              </a:rPr>
              <a:t>Our </a:t>
            </a:r>
            <a:r>
              <a:rPr lang="en-US" sz="2800" dirty="0">
                <a:latin typeface="Franklin Gothic Medium" pitchFamily="34" charset="0"/>
              </a:rPr>
              <a:t>major contributions in this work can be summarized as: </a:t>
            </a:r>
            <a:endParaRPr lang="en-US" sz="2800" dirty="0" smtClean="0">
              <a:latin typeface="Franklin Gothic Medium" pitchFamily="34" charset="0"/>
            </a:endParaRPr>
          </a:p>
          <a:p>
            <a:pPr marL="514350" indent="-514350">
              <a:buFont typeface="+mj-lt"/>
              <a:buAutoNum type="arabicPeriod"/>
            </a:pPr>
            <a:r>
              <a:rPr lang="en-US" sz="2800" dirty="0" smtClean="0">
                <a:latin typeface="Franklin Gothic Medium" pitchFamily="34" charset="0"/>
              </a:rPr>
              <a:t>A unified user interest model</a:t>
            </a:r>
          </a:p>
          <a:p>
            <a:pPr marL="914400" lvl="1" indent="-441325">
              <a:buFont typeface="Arial" pitchFamily="34" charset="0"/>
              <a:buChar char="•"/>
            </a:pPr>
            <a:r>
              <a:rPr lang="en-US" sz="2800" dirty="0" smtClean="0">
                <a:latin typeface="Franklin Gothic Medium" pitchFamily="34" charset="0"/>
              </a:rPr>
              <a:t>Classification of documents into different user interests based on combined (implicit + semi-explicit) user expressions </a:t>
            </a:r>
          </a:p>
          <a:p>
            <a:pPr marL="514350" indent="-514350">
              <a:buFont typeface="+mj-lt"/>
              <a:buAutoNum type="arabicPeriod"/>
            </a:pPr>
            <a:r>
              <a:rPr lang="en-US" sz="2800" dirty="0" smtClean="0">
                <a:latin typeface="Franklin Gothic Medium" pitchFamily="34" charset="0"/>
              </a:rPr>
              <a:t>Multiple everyday-applications model</a:t>
            </a:r>
          </a:p>
          <a:p>
            <a:pPr marL="914400" lvl="2" indent="-441325">
              <a:buFont typeface="Arial" pitchFamily="34" charset="0"/>
              <a:buChar char="•"/>
            </a:pPr>
            <a:r>
              <a:rPr lang="en-US" sz="2800" dirty="0" smtClean="0">
                <a:latin typeface="Franklin Gothic Medium" pitchFamily="34" charset="0"/>
              </a:rPr>
              <a:t>Examine how inferred models of user interest from different applications may be used in building multi-application environments</a:t>
            </a:r>
          </a:p>
          <a:p>
            <a:pPr marL="514350" indent="-514350">
              <a:buFont typeface="+mj-lt"/>
              <a:buAutoNum type="arabicPeriod"/>
            </a:pPr>
            <a:r>
              <a:rPr lang="en-US" sz="2800" dirty="0" smtClean="0">
                <a:latin typeface="Franklin Gothic Medium" pitchFamily="34" charset="0"/>
              </a:rPr>
              <a:t>Rating Prediction</a:t>
            </a:r>
          </a:p>
          <a:p>
            <a:pPr marL="914400" lvl="1" indent="-441325">
              <a:buFont typeface="Arial" pitchFamily="34" charset="0"/>
              <a:buChar char="•"/>
            </a:pPr>
            <a:r>
              <a:rPr lang="en-US" sz="2800" dirty="0" smtClean="0">
                <a:latin typeface="Franklin Gothic Medium" pitchFamily="34" charset="0"/>
              </a:rPr>
              <a:t>Model the unified feedback data so that they are interchangeable as sources of relevance information for the explicit ratings</a:t>
            </a:r>
          </a:p>
          <a:p>
            <a:pPr marL="514350" indent="-514350">
              <a:buFont typeface="+mj-lt"/>
              <a:buAutoNum type="arabicPeriod"/>
            </a:pPr>
            <a:r>
              <a:rPr lang="en-US" sz="2800" dirty="0" smtClean="0">
                <a:latin typeface="Franklin Gothic Medium" pitchFamily="34" charset="0"/>
              </a:rPr>
              <a:t>Session Segmentation</a:t>
            </a:r>
          </a:p>
          <a:p>
            <a:pPr marL="914400" lvl="1" indent="-409575">
              <a:buFont typeface="Arial" pitchFamily="34" charset="0"/>
              <a:buChar char="•"/>
            </a:pPr>
            <a:r>
              <a:rPr lang="en-US" sz="2800" dirty="0" smtClean="0">
                <a:latin typeface="Franklin Gothic Medium" pitchFamily="34" charset="0"/>
              </a:rPr>
              <a:t>A task-based session segmentation approach to identify multiple interests expressed in a single task session</a:t>
            </a:r>
          </a:p>
          <a:p>
            <a:pPr marL="914400" lvl="1" indent="-409575">
              <a:buFont typeface="Arial" pitchFamily="34" charset="0"/>
              <a:buChar char="•"/>
            </a:pPr>
            <a:r>
              <a:rPr lang="en-US" sz="2800" dirty="0" smtClean="0">
                <a:latin typeface="Franklin Gothic Medium" pitchFamily="34" charset="0"/>
              </a:rPr>
              <a:t>Emphasize the exploitation of users' immediate and session-based context in multiple everyday applications</a:t>
            </a:r>
            <a:endParaRPr lang="en-US" sz="2800" dirty="0">
              <a:latin typeface="Franklin Gothic Medium" pitchFamily="34" charset="0"/>
              <a:cs typeface="Tahoma" pitchFamily="34" charset="0"/>
            </a:endParaRPr>
          </a:p>
        </p:txBody>
      </p:sp>
      <p:sp>
        <p:nvSpPr>
          <p:cNvPr id="96" name="Text Box 54"/>
          <p:cNvSpPr txBox="1">
            <a:spLocks noChangeArrowheads="1"/>
          </p:cNvSpPr>
          <p:nvPr/>
        </p:nvSpPr>
        <p:spPr bwMode="auto">
          <a:xfrm>
            <a:off x="24993600" y="19354800"/>
            <a:ext cx="10690754" cy="5950807"/>
          </a:xfrm>
          <a:prstGeom prst="rect">
            <a:avLst/>
          </a:prstGeom>
          <a:noFill/>
          <a:ln w="9525">
            <a:noFill/>
            <a:miter lim="800000"/>
            <a:headEnd/>
            <a:tailEnd/>
          </a:ln>
        </p:spPr>
        <p:txBody>
          <a:bodyPr lIns="76197" tIns="38098" rIns="76197" bIns="38098"/>
          <a:lstStyle/>
          <a:p>
            <a:pPr marL="514350" indent="-514350" algn="just">
              <a:buFont typeface="+mj-lt"/>
              <a:buAutoNum type="arabicPeriod"/>
            </a:pPr>
            <a:r>
              <a:rPr lang="en-US" sz="2800" dirty="0" smtClean="0">
                <a:latin typeface="Franklin Gothic Medium" pitchFamily="34" charset="0"/>
              </a:rPr>
              <a:t>Jayarathna, S, A. Patra, and F. Shipman (2013). "Mining user interest from search tasks and annotations." Proceedings of the 22nd ACM international conference on Conference on information &amp; knowledge management. ACM. </a:t>
            </a:r>
          </a:p>
          <a:p>
            <a:pPr marL="514350" indent="-514350" algn="just">
              <a:buFont typeface="+mj-lt"/>
              <a:buAutoNum type="arabicPeriod"/>
            </a:pPr>
            <a:r>
              <a:rPr lang="en-US" sz="2800" dirty="0" err="1" smtClean="0">
                <a:latin typeface="Franklin Gothic Medium" pitchFamily="34" charset="0"/>
              </a:rPr>
              <a:t>Bae</a:t>
            </a:r>
            <a:r>
              <a:rPr lang="en-US" sz="2800" dirty="0" smtClean="0">
                <a:latin typeface="Franklin Gothic Medium" pitchFamily="34" charset="0"/>
              </a:rPr>
              <a:t>, S. I. and F. Shipman (2008). Balancing human and system visualization during document triage, Texas A &amp; M University.</a:t>
            </a:r>
          </a:p>
          <a:p>
            <a:pPr marL="514350" indent="-514350" algn="just">
              <a:buFont typeface="+mj-lt"/>
              <a:buAutoNum type="arabicPeriod"/>
            </a:pPr>
            <a:r>
              <a:rPr lang="en-US" sz="2800" dirty="0" err="1" smtClean="0">
                <a:latin typeface="Franklin Gothic Medium" pitchFamily="34" charset="0"/>
              </a:rPr>
              <a:t>Budzik</a:t>
            </a:r>
            <a:r>
              <a:rPr lang="en-US" sz="2800" dirty="0" smtClean="0">
                <a:latin typeface="Franklin Gothic Medium" pitchFamily="34" charset="0"/>
              </a:rPr>
              <a:t>, J. and K. J. Hammond (2000). User interactions with everyday applications as context for just-in-time information access. Proceedings of the 5th international conference on Intelligent user interfaces, ACM.</a:t>
            </a:r>
          </a:p>
          <a:p>
            <a:pPr marL="514350" indent="-514350" algn="just">
              <a:buFont typeface="+mj-lt"/>
              <a:buAutoNum type="arabicPeriod"/>
            </a:pPr>
            <a:r>
              <a:rPr lang="en-US" sz="2800" dirty="0" smtClean="0">
                <a:latin typeface="Franklin Gothic Medium" pitchFamily="34" charset="0"/>
              </a:rPr>
              <a:t>Liu, N. N., E. W. Xiang, M. Zhao and Q. Yang (2010). Unifying explicit and implicit feedback for collaborative filtering. Proceedings of the 19th ACM international conference on Information and knowledge management, ACM</a:t>
            </a:r>
            <a:endParaRPr lang="en-US" sz="2800" dirty="0">
              <a:latin typeface="Franklin Gothic Medium" pitchFamily="34" charset="0"/>
            </a:endParaRPr>
          </a:p>
          <a:p>
            <a:pPr defTabSz="3918322">
              <a:spcBef>
                <a:spcPct val="50000"/>
              </a:spcBef>
            </a:pPr>
            <a:endParaRPr lang="en-US" sz="2500" dirty="0">
              <a:latin typeface="Franklin Gothic Medium" pitchFamily="34" charset="0"/>
              <a:cs typeface="Tahoma" pitchFamily="34" charset="0"/>
            </a:endParaRPr>
          </a:p>
        </p:txBody>
      </p:sp>
      <p:pic>
        <p:nvPicPr>
          <p:cNvPr id="2131" name="Picture 83"/>
          <p:cNvPicPr>
            <a:picLocks noChangeAspect="1" noChangeArrowheads="1"/>
          </p:cNvPicPr>
          <p:nvPr/>
        </p:nvPicPr>
        <p:blipFill>
          <a:blip r:embed="rId3" cstate="print"/>
          <a:srcRect/>
          <a:stretch>
            <a:fillRect/>
          </a:stretch>
        </p:blipFill>
        <p:spPr bwMode="auto">
          <a:xfrm>
            <a:off x="1041310" y="12420600"/>
            <a:ext cx="10706299" cy="8382000"/>
          </a:xfrm>
          <a:prstGeom prst="rect">
            <a:avLst/>
          </a:prstGeom>
          <a:noFill/>
          <a:ln w="9525">
            <a:noFill/>
            <a:miter lim="800000"/>
            <a:headEnd/>
            <a:tailEnd/>
          </a:ln>
        </p:spPr>
      </p:pic>
      <p:sp>
        <p:nvSpPr>
          <p:cNvPr id="22" name="Text Box 53"/>
          <p:cNvSpPr txBox="1">
            <a:spLocks noChangeArrowheads="1"/>
          </p:cNvSpPr>
          <p:nvPr/>
        </p:nvSpPr>
        <p:spPr bwMode="auto">
          <a:xfrm>
            <a:off x="1143001" y="21724207"/>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HYPOTHESIS</a:t>
            </a:r>
            <a:endParaRPr lang="en-US" sz="4900" b="1" dirty="0">
              <a:solidFill>
                <a:srgbClr val="FB4F14"/>
              </a:solidFill>
              <a:latin typeface="Franklin Gothic Medium" pitchFamily="34" charset="0"/>
              <a:cs typeface="Tahoma" pitchFamily="34" charset="0"/>
            </a:endParaRPr>
          </a:p>
        </p:txBody>
      </p:sp>
      <p:pic>
        <p:nvPicPr>
          <p:cNvPr id="2" name="Picture 83"/>
          <p:cNvPicPr>
            <a:picLocks noChangeAspect="1" noChangeArrowheads="1"/>
          </p:cNvPicPr>
          <p:nvPr/>
        </p:nvPicPr>
        <p:blipFill>
          <a:blip r:embed="rId4" cstate="print"/>
          <a:srcRect/>
          <a:stretch>
            <a:fillRect/>
          </a:stretch>
        </p:blipFill>
        <p:spPr bwMode="auto">
          <a:xfrm>
            <a:off x="12832468" y="6248400"/>
            <a:ext cx="11170532" cy="1581150"/>
          </a:xfrm>
          <a:prstGeom prst="rect">
            <a:avLst/>
          </a:prstGeom>
          <a:noFill/>
          <a:ln w="9525">
            <a:noFill/>
            <a:miter lim="800000"/>
            <a:headEnd/>
            <a:tailEnd/>
          </a:ln>
        </p:spPr>
      </p:pic>
      <p:pic>
        <p:nvPicPr>
          <p:cNvPr id="2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767153" y="10711815"/>
            <a:ext cx="11235847" cy="1708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 Box 53"/>
          <p:cNvSpPr txBox="1">
            <a:spLocks noChangeArrowheads="1"/>
          </p:cNvSpPr>
          <p:nvPr/>
        </p:nvSpPr>
        <p:spPr bwMode="auto">
          <a:xfrm>
            <a:off x="12877800" y="213360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USER STUDY</a:t>
            </a:r>
            <a:endParaRPr lang="en-US" sz="4900" b="1" dirty="0">
              <a:solidFill>
                <a:srgbClr val="FB4F14"/>
              </a:solidFill>
              <a:latin typeface="Franklin Gothic Medium" pitchFamily="34" charset="0"/>
              <a:cs typeface="Tahoma" pitchFamily="34"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67255"/>
            <a:ext cx="7783513" cy="1652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11200" y="12268200"/>
            <a:ext cx="9448800" cy="8550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TotalTime>
  <Words>673</Words>
  <Application>Microsoft Office PowerPoint</Application>
  <PresentationFormat>Custom</PresentationFormat>
  <Paragraphs>80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Sampath</cp:lastModifiedBy>
  <cp:revision>95</cp:revision>
  <dcterms:created xsi:type="dcterms:W3CDTF">2011-01-10T15:51:13Z</dcterms:created>
  <dcterms:modified xsi:type="dcterms:W3CDTF">2014-04-15T17:55:54Z</dcterms:modified>
  <cp:category>research posters template</cp:category>
</cp:coreProperties>
</file>