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6576000" cy="27432000"/>
  <p:notesSz cx="9601200" cy="7315200"/>
  <p:defaultTextStyle>
    <a:defPPr>
      <a:defRPr lang="en-US"/>
    </a:defPPr>
    <a:lvl1pPr marL="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2" autoAdjust="0"/>
    <p:restoredTop sz="94595" autoAdjust="0"/>
  </p:normalViewPr>
  <p:slideViewPr>
    <p:cSldViewPr>
      <p:cViewPr>
        <p:scale>
          <a:sx n="27" d="100"/>
          <a:sy n="27" d="100"/>
        </p:scale>
        <p:origin x="-816" y="-144"/>
      </p:cViewPr>
      <p:guideLst>
        <p:guide orient="horz" pos="8640"/>
        <p:guide pos="11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8521703"/>
            <a:ext cx="31089600" cy="588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5544800"/>
            <a:ext cx="256032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44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D8B4-CD07-4F47-9FE0-050ABFD66BDA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45B2-6DFB-40F1-B5EB-37F2EB33D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D8B4-CD07-4F47-9FE0-050ABFD66BDA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45B2-6DFB-40F1-B5EB-37F2EB33D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0" y="1098555"/>
            <a:ext cx="822960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098555"/>
            <a:ext cx="2407920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D8B4-CD07-4F47-9FE0-050ABFD66BDA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45B2-6DFB-40F1-B5EB-37F2EB33D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D8B4-CD07-4F47-9FE0-050ABFD66BDA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45B2-6DFB-40F1-B5EB-37F2EB33D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17627602"/>
            <a:ext cx="31089600" cy="5448300"/>
          </a:xfrm>
        </p:spPr>
        <p:txBody>
          <a:bodyPr anchor="t"/>
          <a:lstStyle>
            <a:lvl1pPr algn="l">
              <a:defRPr sz="16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11626854"/>
            <a:ext cx="31089600" cy="6000748"/>
          </a:xfrm>
        </p:spPr>
        <p:txBody>
          <a:bodyPr anchor="b"/>
          <a:lstStyle>
            <a:lvl1pPr marL="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1pPr>
            <a:lvl2pPr marL="1828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D8B4-CD07-4F47-9FE0-050ABFD66BDA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45B2-6DFB-40F1-B5EB-37F2EB33D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6400803"/>
            <a:ext cx="16154400" cy="18103852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2800" y="6400803"/>
            <a:ext cx="16154400" cy="18103852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D8B4-CD07-4F47-9FE0-050ABFD66BDA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45B2-6DFB-40F1-B5EB-37F2EB33D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140452"/>
            <a:ext cx="16160752" cy="25590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8699500"/>
            <a:ext cx="16160752" cy="15805152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3" y="6140452"/>
            <a:ext cx="16167100" cy="25590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3" y="8699500"/>
            <a:ext cx="16167100" cy="15805152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D8B4-CD07-4F47-9FE0-050ABFD66BDA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45B2-6DFB-40F1-B5EB-37F2EB33D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D8B4-CD07-4F47-9FE0-050ABFD66BDA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45B2-6DFB-40F1-B5EB-37F2EB33D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D8B4-CD07-4F47-9FE0-050ABFD66BDA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45B2-6DFB-40F1-B5EB-37F2EB33D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3" y="1092200"/>
            <a:ext cx="12033252" cy="4648200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092202"/>
            <a:ext cx="20447000" cy="23412452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3" y="5740402"/>
            <a:ext cx="12033252" cy="18764252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D8B4-CD07-4F47-9FE0-050ABFD66BDA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45B2-6DFB-40F1-B5EB-37F2EB33D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19202401"/>
            <a:ext cx="21945600" cy="2266952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2451100"/>
            <a:ext cx="21945600" cy="16459200"/>
          </a:xfrm>
        </p:spPr>
        <p:txBody>
          <a:bodyPr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21469353"/>
            <a:ext cx="21945600" cy="3219448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D8B4-CD07-4F47-9FE0-050ABFD66BDA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45B2-6DFB-40F1-B5EB-37F2EB33D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1098552"/>
            <a:ext cx="32918400" cy="4572000"/>
          </a:xfrm>
          <a:prstGeom prst="rect">
            <a:avLst/>
          </a:prstGeom>
        </p:spPr>
        <p:txBody>
          <a:bodyPr vert="horz" lIns="365760" tIns="182880" rIns="36576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400803"/>
            <a:ext cx="32918400" cy="18103852"/>
          </a:xfrm>
          <a:prstGeom prst="rect">
            <a:avLst/>
          </a:prstGeom>
        </p:spPr>
        <p:txBody>
          <a:bodyPr vert="horz" lIns="365760" tIns="182880" rIns="365760" bIns="1828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25425402"/>
            <a:ext cx="8534400" cy="1460500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9D8B4-CD07-4F47-9FE0-050ABFD66BDA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25425402"/>
            <a:ext cx="11582400" cy="1460500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25425402"/>
            <a:ext cx="8534400" cy="1460500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E45B2-6DFB-40F1-B5EB-37F2EB33D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57600" rtl="0" eaLnBrk="1" latinLnBrk="0" hangingPunct="1"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0" indent="-1371600" algn="l" defTabSz="3657600" rtl="0" eaLnBrk="1" latinLnBrk="0" hangingPunct="1">
        <a:spcBef>
          <a:spcPct val="20000"/>
        </a:spcBef>
        <a:buFont typeface="Arial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2971800" indent="-1143000" algn="l" defTabSz="3657600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spcBef>
          <a:spcPct val="20000"/>
        </a:spcBef>
        <a:buFont typeface="Arial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spcBef>
          <a:spcPct val="20000"/>
        </a:spcBef>
        <a:buFont typeface="Arial" pitchFamily="34" charset="0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>
          <a:xfrm>
            <a:off x="609600" y="18592800"/>
            <a:ext cx="11582400" cy="7010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76" name="Rectangle 10"/>
          <p:cNvSpPr>
            <a:spLocks noChangeArrowheads="1"/>
          </p:cNvSpPr>
          <p:nvPr/>
        </p:nvSpPr>
        <p:spPr bwMode="auto">
          <a:xfrm rot="10800000">
            <a:off x="0" y="-304796"/>
            <a:ext cx="36576000" cy="11201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76196" tIns="38100" rIns="76196" bIns="38100" anchor="ctr"/>
          <a:lstStyle/>
          <a:p>
            <a:endParaRPr lang="en-US" dirty="0"/>
          </a:p>
        </p:txBody>
      </p:sp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17970503"/>
            <a:ext cx="36576000" cy="94615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76196" tIns="38100" rIns="76196" bIns="38100" anchor="ctr"/>
          <a:lstStyle/>
          <a:p>
            <a:endParaRPr lang="en-US" dirty="0"/>
          </a:p>
        </p:txBody>
      </p:sp>
      <p:sp>
        <p:nvSpPr>
          <p:cNvPr id="2053" name="AutoShape 66"/>
          <p:cNvSpPr>
            <a:spLocks noChangeArrowheads="1"/>
          </p:cNvSpPr>
          <p:nvPr/>
        </p:nvSpPr>
        <p:spPr bwMode="auto">
          <a:xfrm>
            <a:off x="24993600" y="3733800"/>
            <a:ext cx="11277600" cy="11201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76196" tIns="38100" rIns="76196" bIns="38100" anchor="ctr"/>
          <a:lstStyle/>
          <a:p>
            <a:endParaRPr lang="en-US" dirty="0"/>
          </a:p>
        </p:txBody>
      </p:sp>
      <p:sp>
        <p:nvSpPr>
          <p:cNvPr id="2075" name="Text Box 40"/>
          <p:cNvSpPr txBox="1">
            <a:spLocks noChangeArrowheads="1"/>
          </p:cNvSpPr>
          <p:nvPr/>
        </p:nvSpPr>
        <p:spPr bwMode="auto">
          <a:xfrm>
            <a:off x="10121903" y="26862615"/>
            <a:ext cx="258445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76196" tIns="38100" rIns="76196" bIns="38100">
            <a:spAutoFit/>
          </a:bodyPr>
          <a:lstStyle/>
          <a:p>
            <a:pPr algn="r" defTabSz="3918324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C6DBE8"/>
                </a:solidFill>
                <a:latin typeface="Franklin Gothic Medium" pitchFamily="34" charset="0"/>
                <a:cs typeface="Tahoma" pitchFamily="34" charset="0"/>
              </a:rPr>
              <a:t>Acknowledgements : This research is supported by NSF grant 0938074</a:t>
            </a:r>
          </a:p>
        </p:txBody>
      </p:sp>
      <p:sp>
        <p:nvSpPr>
          <p:cNvPr id="77" name="Text Box 40"/>
          <p:cNvSpPr txBox="1">
            <a:spLocks noChangeArrowheads="1"/>
          </p:cNvSpPr>
          <p:nvPr/>
        </p:nvSpPr>
        <p:spPr bwMode="auto">
          <a:xfrm>
            <a:off x="0" y="609603"/>
            <a:ext cx="35890200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6196" tIns="38100" rIns="76196" bIns="38100">
            <a:spAutoFit/>
          </a:bodyPr>
          <a:lstStyle/>
          <a:p>
            <a:pPr defTabSz="3918324">
              <a:spcBef>
                <a:spcPct val="50000"/>
              </a:spcBef>
              <a:defRPr/>
            </a:pPr>
            <a:r>
              <a:rPr lang="en-US" sz="8000" b="1" dirty="0">
                <a:solidFill>
                  <a:srgbClr val="C6DBE8"/>
                </a:solidFill>
                <a:latin typeface="Franklin Gothic Medium" pitchFamily="34" charset="0"/>
                <a:cs typeface="Tahoma" pitchFamily="34" charset="0"/>
              </a:rPr>
              <a:t/>
            </a:r>
            <a:br>
              <a:rPr lang="en-US" sz="8000" b="1" dirty="0">
                <a:solidFill>
                  <a:srgbClr val="C6DBE8"/>
                </a:solidFill>
                <a:latin typeface="Franklin Gothic Medium" pitchFamily="34" charset="0"/>
                <a:cs typeface="Tahoma" pitchFamily="34" charset="0"/>
              </a:rPr>
            </a:br>
            <a:endParaRPr lang="en-US" sz="3200" dirty="0">
              <a:solidFill>
                <a:schemeClr val="bg1"/>
              </a:solidFill>
              <a:latin typeface="Franklin Gothic Medium" pitchFamily="34" charset="0"/>
              <a:cs typeface="Tahoma" pitchFamily="34" charset="0"/>
            </a:endParaRPr>
          </a:p>
        </p:txBody>
      </p:sp>
      <p:sp>
        <p:nvSpPr>
          <p:cNvPr id="82" name="AutoShape 66"/>
          <p:cNvSpPr>
            <a:spLocks noChangeArrowheads="1"/>
          </p:cNvSpPr>
          <p:nvPr/>
        </p:nvSpPr>
        <p:spPr bwMode="auto">
          <a:xfrm>
            <a:off x="304800" y="3657600"/>
            <a:ext cx="11582400" cy="11277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76196" tIns="38100" rIns="76196" bIns="38100" anchor="ctr"/>
          <a:lstStyle/>
          <a:p>
            <a:endParaRPr lang="en-US" dirty="0"/>
          </a:p>
        </p:txBody>
      </p:sp>
      <p:sp>
        <p:nvSpPr>
          <p:cNvPr id="83" name="AutoShape 66"/>
          <p:cNvSpPr>
            <a:spLocks noChangeArrowheads="1"/>
          </p:cNvSpPr>
          <p:nvPr/>
        </p:nvSpPr>
        <p:spPr bwMode="auto">
          <a:xfrm>
            <a:off x="12192000" y="3657600"/>
            <a:ext cx="12496800" cy="22860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76196" tIns="38100" rIns="76196" bIns="38100" anchor="ctr"/>
          <a:lstStyle/>
          <a:p>
            <a:endParaRPr lang="en-US" dirty="0"/>
          </a:p>
        </p:txBody>
      </p:sp>
      <p:sp>
        <p:nvSpPr>
          <p:cNvPr id="85" name="Text Box 53"/>
          <p:cNvSpPr txBox="1">
            <a:spLocks noChangeArrowheads="1"/>
          </p:cNvSpPr>
          <p:nvPr/>
        </p:nvSpPr>
        <p:spPr bwMode="auto">
          <a:xfrm>
            <a:off x="990600" y="4045808"/>
            <a:ext cx="10515600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196" tIns="38100" rIns="76196" bIns="38100" anchor="ctr">
            <a:spAutoFit/>
          </a:bodyPr>
          <a:lstStyle/>
          <a:p>
            <a:pPr algn="ctr" defTabSz="3918324">
              <a:spcBef>
                <a:spcPct val="50000"/>
              </a:spcBef>
            </a:pPr>
            <a:r>
              <a:rPr lang="en-US" sz="4800" b="1" dirty="0" smtClean="0">
                <a:solidFill>
                  <a:srgbClr val="FB4F14"/>
                </a:solidFill>
                <a:latin typeface="Franklin Gothic Medium" pitchFamily="34" charset="0"/>
                <a:cs typeface="Tahoma" pitchFamily="34" charset="0"/>
              </a:rPr>
              <a:t>INTRODUCTION</a:t>
            </a:r>
            <a:endParaRPr lang="en-US" sz="4800" b="1" dirty="0">
              <a:solidFill>
                <a:srgbClr val="FB4F14"/>
              </a:solidFill>
              <a:latin typeface="Franklin Gothic Medium" pitchFamily="34" charset="0"/>
              <a:cs typeface="Tahoma" pitchFamily="34" charset="0"/>
            </a:endParaRPr>
          </a:p>
        </p:txBody>
      </p:sp>
      <p:sp>
        <p:nvSpPr>
          <p:cNvPr id="89" name="Text Box 53"/>
          <p:cNvSpPr txBox="1">
            <a:spLocks noChangeArrowheads="1"/>
          </p:cNvSpPr>
          <p:nvPr/>
        </p:nvSpPr>
        <p:spPr bwMode="auto">
          <a:xfrm>
            <a:off x="13030200" y="4114800"/>
            <a:ext cx="10515600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196" tIns="38100" rIns="76196" bIns="38100" anchor="ctr">
            <a:spAutoFit/>
          </a:bodyPr>
          <a:lstStyle/>
          <a:p>
            <a:pPr algn="ctr" defTabSz="3918324">
              <a:spcBef>
                <a:spcPct val="50000"/>
              </a:spcBef>
            </a:pPr>
            <a:r>
              <a:rPr lang="en-US" sz="4800" b="1" dirty="0" smtClean="0">
                <a:solidFill>
                  <a:srgbClr val="FB4F14"/>
                </a:solidFill>
                <a:latin typeface="Franklin Gothic Medium" pitchFamily="34" charset="0"/>
                <a:cs typeface="Tahoma" pitchFamily="34" charset="0"/>
              </a:rPr>
              <a:t>MULTI LAYER PERCEPTRONS (MLP)</a:t>
            </a:r>
            <a:endParaRPr lang="en-US" sz="4800" b="1" dirty="0">
              <a:solidFill>
                <a:srgbClr val="FB4F14"/>
              </a:solidFill>
              <a:latin typeface="Franklin Gothic Medium" pitchFamily="34" charset="0"/>
              <a:cs typeface="Tahoma" pitchFamily="34" charset="0"/>
            </a:endParaRPr>
          </a:p>
        </p:txBody>
      </p:sp>
      <p:sp>
        <p:nvSpPr>
          <p:cNvPr id="93" name="Text Box 53"/>
          <p:cNvSpPr txBox="1">
            <a:spLocks noChangeArrowheads="1"/>
          </p:cNvSpPr>
          <p:nvPr/>
        </p:nvSpPr>
        <p:spPr bwMode="auto">
          <a:xfrm>
            <a:off x="25069800" y="3962400"/>
            <a:ext cx="10515600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196" tIns="38100" rIns="76196" bIns="38100" anchor="ctr">
            <a:spAutoFit/>
          </a:bodyPr>
          <a:lstStyle/>
          <a:p>
            <a:pPr algn="ctr" defTabSz="3918324">
              <a:spcBef>
                <a:spcPct val="50000"/>
              </a:spcBef>
            </a:pPr>
            <a:r>
              <a:rPr lang="en-US" sz="4800" b="1" dirty="0" smtClean="0">
                <a:solidFill>
                  <a:srgbClr val="FB4F14"/>
                </a:solidFill>
                <a:latin typeface="Franklin Gothic Medium" pitchFamily="34" charset="0"/>
                <a:cs typeface="Tahoma" pitchFamily="34" charset="0"/>
              </a:rPr>
              <a:t>DATA SET FOR TRAINING</a:t>
            </a:r>
            <a:endParaRPr lang="en-US" sz="4800" b="1" dirty="0">
              <a:solidFill>
                <a:srgbClr val="FB4F14"/>
              </a:solidFill>
              <a:latin typeface="Franklin Gothic Medium" pitchFamily="34" charset="0"/>
              <a:cs typeface="Tahom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76201"/>
            <a:ext cx="37490400" cy="458587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365760" tIns="182880" rIns="365760" bIns="182880" rtlCol="0">
            <a:spAutoFit/>
          </a:bodyPr>
          <a:lstStyle/>
          <a:p>
            <a:pPr>
              <a:lnSpc>
                <a:spcPts val="6000"/>
              </a:lnSpc>
            </a:pPr>
            <a:r>
              <a:rPr lang="en-US" sz="8000" dirty="0" smtClean="0">
                <a:solidFill>
                  <a:schemeClr val="bg1"/>
                </a:solidFill>
              </a:rPr>
              <a:t>Learning </a:t>
            </a:r>
            <a:r>
              <a:rPr lang="en-US" sz="8000" dirty="0">
                <a:solidFill>
                  <a:schemeClr val="bg1"/>
                </a:solidFill>
              </a:rPr>
              <a:t>weights using multi-layer perceptron </a:t>
            </a:r>
            <a:r>
              <a:rPr lang="en-US" sz="8000" dirty="0" smtClean="0">
                <a:solidFill>
                  <a:schemeClr val="bg1"/>
                </a:solidFill>
              </a:rPr>
              <a:t>in User </a:t>
            </a:r>
            <a:r>
              <a:rPr lang="en-US" sz="8000" dirty="0">
                <a:solidFill>
                  <a:schemeClr val="bg1"/>
                </a:solidFill>
              </a:rPr>
              <a:t>Interest </a:t>
            </a:r>
            <a:r>
              <a:rPr lang="en-US" sz="8000" dirty="0" smtClean="0">
                <a:solidFill>
                  <a:schemeClr val="bg1"/>
                </a:solidFill>
              </a:rPr>
              <a:t>Modeling</a:t>
            </a:r>
          </a:p>
          <a:p>
            <a:pPr defTabSz="3918324">
              <a:lnSpc>
                <a:spcPts val="6000"/>
              </a:lnSpc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</a:rPr>
              <a:t>Atish Patra, Sampath Jayarathna, and Frank Shipman</a:t>
            </a:r>
          </a:p>
          <a:p>
            <a:pPr defTabSz="3918324">
              <a:lnSpc>
                <a:spcPts val="6000"/>
              </a:lnSpc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Computer </a:t>
            </a:r>
            <a:r>
              <a:rPr lang="en-US" sz="4000" dirty="0" smtClean="0">
                <a:solidFill>
                  <a:schemeClr val="bg1"/>
                </a:solidFill>
              </a:rPr>
              <a:t>Science &amp; Engineering, Texas A&amp;M University </a:t>
            </a:r>
          </a:p>
          <a:p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32" name="AutoShape 66"/>
          <p:cNvSpPr>
            <a:spLocks noChangeArrowheads="1"/>
          </p:cNvSpPr>
          <p:nvPr/>
        </p:nvSpPr>
        <p:spPr bwMode="auto">
          <a:xfrm>
            <a:off x="25069800" y="15240000"/>
            <a:ext cx="10896600" cy="11277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76196" tIns="38100" rIns="76196" bIns="38100" anchor="ctr"/>
          <a:lstStyle/>
          <a:p>
            <a:endParaRPr lang="en-US" dirty="0"/>
          </a:p>
        </p:txBody>
      </p:sp>
      <p:sp>
        <p:nvSpPr>
          <p:cNvPr id="96" name="Text Box 54"/>
          <p:cNvSpPr txBox="1">
            <a:spLocks noChangeArrowheads="1"/>
          </p:cNvSpPr>
          <p:nvPr/>
        </p:nvSpPr>
        <p:spPr bwMode="auto">
          <a:xfrm>
            <a:off x="25222201" y="20955000"/>
            <a:ext cx="10462156" cy="595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6196" tIns="38100" rIns="76196" bIns="38100"/>
          <a:lstStyle/>
          <a:p>
            <a:pPr marL="514352" indent="-514352" algn="just">
              <a:buFont typeface="+mj-lt"/>
              <a:buAutoNum type="arabicPeriod"/>
            </a:pPr>
            <a:r>
              <a:rPr lang="en-US" sz="2600" dirty="0" smtClean="0"/>
              <a:t>Jayarathna, </a:t>
            </a:r>
            <a:r>
              <a:rPr lang="en-US" sz="2600" dirty="0" err="1" smtClean="0"/>
              <a:t>S.,</a:t>
            </a:r>
            <a:r>
              <a:rPr lang="en-US" sz="2600" dirty="0" err="1" smtClean="0"/>
              <a:t>Patra</a:t>
            </a:r>
            <a:r>
              <a:rPr lang="en-US" sz="2600" dirty="0" smtClean="0"/>
              <a:t>, A., </a:t>
            </a:r>
            <a:r>
              <a:rPr lang="en-US" sz="2600" dirty="0" smtClean="0"/>
              <a:t>Shipman, </a:t>
            </a:r>
            <a:r>
              <a:rPr lang="en-US" sz="2600" dirty="0" smtClean="0"/>
              <a:t>F., </a:t>
            </a:r>
            <a:r>
              <a:rPr lang="en-US" sz="2600" dirty="0"/>
              <a:t>"Mining User Interest from Search Tasks and Annotations", 22nd ACM Conference on Information and Knowledge Management (CIKM), Burlingame, CA, October 27- November 1, </a:t>
            </a:r>
            <a:r>
              <a:rPr lang="en-US" sz="2600" dirty="0" smtClean="0"/>
              <a:t>2013</a:t>
            </a:r>
          </a:p>
          <a:p>
            <a:pPr marL="514352" indent="-514352" algn="just">
              <a:buFont typeface="+mj-lt"/>
              <a:buAutoNum type="arabicPeriod"/>
            </a:pPr>
            <a:r>
              <a:rPr lang="en-US" sz="2600" dirty="0" smtClean="0"/>
              <a:t>Manevitz, </a:t>
            </a:r>
            <a:r>
              <a:rPr lang="en-US" sz="2600" dirty="0" smtClean="0"/>
              <a:t>L., </a:t>
            </a:r>
            <a:r>
              <a:rPr lang="en-US" sz="2600" dirty="0" err="1" smtClean="0"/>
              <a:t>Yousef</a:t>
            </a:r>
            <a:r>
              <a:rPr lang="en-US" sz="2600" dirty="0" smtClean="0"/>
              <a:t>, </a:t>
            </a:r>
            <a:r>
              <a:rPr lang="en-US" sz="2600" dirty="0" smtClean="0"/>
              <a:t>M, “One-class document </a:t>
            </a:r>
            <a:r>
              <a:rPr lang="en-US" sz="2600" dirty="0" smtClean="0"/>
              <a:t>classification </a:t>
            </a:r>
            <a:r>
              <a:rPr lang="en-US" sz="2600" dirty="0" smtClean="0"/>
              <a:t>via Neural Networks” </a:t>
            </a:r>
            <a:r>
              <a:rPr lang="en-US" sz="2600" dirty="0"/>
              <a:t>in 14th European Symposium on Artificial Neural Networks </a:t>
            </a:r>
          </a:p>
          <a:p>
            <a:pPr marL="514352" indent="-514352" algn="just">
              <a:buFont typeface="+mj-lt"/>
              <a:buAutoNum type="arabicPeriod"/>
            </a:pPr>
            <a:r>
              <a:rPr lang="en-US" sz="2600" dirty="0" err="1" smtClean="0"/>
              <a:t>Bae</a:t>
            </a:r>
            <a:r>
              <a:rPr lang="en-US" sz="2600" dirty="0" smtClean="0"/>
              <a:t>, S., Hsieh, H., Kim, D., Marshall, C.C., </a:t>
            </a:r>
            <a:r>
              <a:rPr lang="en-US" sz="2600" dirty="0" err="1" smtClean="0"/>
              <a:t>Meintanis</a:t>
            </a:r>
            <a:r>
              <a:rPr lang="en-US" sz="2600" dirty="0" smtClean="0"/>
              <a:t>, K., Moore, J.M., </a:t>
            </a:r>
            <a:r>
              <a:rPr lang="en-US" sz="2600" dirty="0" err="1" smtClean="0"/>
              <a:t>Zacchi</a:t>
            </a:r>
            <a:r>
              <a:rPr lang="en-US" sz="2600" dirty="0" smtClean="0"/>
              <a:t>, A. and Shipman, F.M. Supporting document triage via annotation-based visualizations. American Society for Information Science and Technology, 45 (1). 1-16.</a:t>
            </a:r>
          </a:p>
          <a:p>
            <a:pPr marL="514352" indent="-514352" algn="just">
              <a:buFont typeface="+mj-lt"/>
              <a:buAutoNum type="arabicPeriod"/>
            </a:pPr>
            <a:r>
              <a:rPr lang="en-US" sz="2600" dirty="0" err="1" smtClean="0"/>
              <a:t>Tolomei</a:t>
            </a:r>
            <a:r>
              <a:rPr lang="en-US" sz="2600" dirty="0" smtClean="0"/>
              <a:t>, G., Orlando, S. and </a:t>
            </a:r>
            <a:r>
              <a:rPr lang="en-US" sz="2600" dirty="0" err="1" smtClean="0"/>
              <a:t>Silvestri</a:t>
            </a:r>
            <a:r>
              <a:rPr lang="en-US" sz="2600" dirty="0" smtClean="0"/>
              <a:t>, F., Towards a task-based search and recommender systems. In Proceedings of ICDE Workshops, (2010), 333-336.</a:t>
            </a:r>
          </a:p>
          <a:p>
            <a:pPr algn="just"/>
            <a:endParaRPr lang="en-US" sz="2600" dirty="0" smtClean="0">
              <a:latin typeface="Franklin Gothic Medium" pitchFamily="34" charset="0"/>
            </a:endParaRPr>
          </a:p>
          <a:p>
            <a:pPr defTabSz="3918324">
              <a:spcBef>
                <a:spcPct val="50000"/>
              </a:spcBef>
            </a:pPr>
            <a:endParaRPr lang="en-US" sz="2400" dirty="0">
              <a:latin typeface="Franklin Gothic Medium" pitchFamily="34" charset="0"/>
              <a:cs typeface="Tahoma" pitchFamily="34" charset="0"/>
            </a:endParaRPr>
          </a:p>
        </p:txBody>
      </p:sp>
      <p:sp>
        <p:nvSpPr>
          <p:cNvPr id="92" name="Text Box 53"/>
          <p:cNvSpPr txBox="1">
            <a:spLocks noChangeArrowheads="1"/>
          </p:cNvSpPr>
          <p:nvPr/>
        </p:nvSpPr>
        <p:spPr bwMode="auto">
          <a:xfrm>
            <a:off x="25374600" y="19964400"/>
            <a:ext cx="10515600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196" tIns="38100" rIns="76196" bIns="38100" anchor="ctr">
            <a:spAutoFit/>
          </a:bodyPr>
          <a:lstStyle/>
          <a:p>
            <a:pPr algn="ctr" defTabSz="3918324">
              <a:spcBef>
                <a:spcPct val="50000"/>
              </a:spcBef>
            </a:pPr>
            <a:r>
              <a:rPr lang="en-US" sz="4800" b="1" dirty="0">
                <a:solidFill>
                  <a:srgbClr val="FB4F14"/>
                </a:solidFill>
                <a:latin typeface="Franklin Gothic Medium" pitchFamily="34" charset="0"/>
                <a:cs typeface="Tahoma" pitchFamily="34" charset="0"/>
              </a:rPr>
              <a:t>REFERENCES</a:t>
            </a:r>
          </a:p>
        </p:txBody>
      </p:sp>
      <p:sp>
        <p:nvSpPr>
          <p:cNvPr id="35" name="AutoShape 66"/>
          <p:cNvSpPr>
            <a:spLocks noChangeArrowheads="1"/>
          </p:cNvSpPr>
          <p:nvPr/>
        </p:nvSpPr>
        <p:spPr bwMode="auto">
          <a:xfrm>
            <a:off x="304800" y="15240000"/>
            <a:ext cx="11582400" cy="11277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76196" tIns="38100" rIns="76196" bIns="38100" anchor="ctr"/>
          <a:lstStyle/>
          <a:p>
            <a:endParaRPr lang="en-US" dirty="0"/>
          </a:p>
        </p:txBody>
      </p:sp>
      <p:sp>
        <p:nvSpPr>
          <p:cNvPr id="254" name="TextBox 253"/>
          <p:cNvSpPr txBox="1"/>
          <p:nvPr/>
        </p:nvSpPr>
        <p:spPr>
          <a:xfrm>
            <a:off x="27127200" y="15046406"/>
            <a:ext cx="7620000" cy="1107996"/>
          </a:xfrm>
          <a:prstGeom prst="rect">
            <a:avLst/>
          </a:prstGeom>
          <a:noFill/>
        </p:spPr>
        <p:txBody>
          <a:bodyPr wrap="square" lIns="365760" tIns="182880" rIns="365760" bIns="182880" rtlCol="0">
            <a:spAutoFit/>
          </a:bodyPr>
          <a:lstStyle/>
          <a:p>
            <a:pPr algn="ctr" defTabSz="3918324">
              <a:spcBef>
                <a:spcPct val="50000"/>
              </a:spcBef>
            </a:pPr>
            <a:r>
              <a:rPr lang="en-US" sz="4800" b="1" dirty="0" smtClean="0">
                <a:solidFill>
                  <a:srgbClr val="FB4F14"/>
                </a:solidFill>
                <a:latin typeface="Franklin Gothic Medium" pitchFamily="34" charset="0"/>
                <a:cs typeface="Tahoma" pitchFamily="34" charset="0"/>
              </a:rPr>
              <a:t>DISCUSSION</a:t>
            </a:r>
            <a:endParaRPr lang="en-US" sz="4800" b="1" dirty="0">
              <a:solidFill>
                <a:srgbClr val="FB4F14"/>
              </a:solidFill>
              <a:latin typeface="Franklin Gothic Medium" pitchFamily="34" charset="0"/>
              <a:cs typeface="Tahoma" pitchFamily="34" charset="0"/>
            </a:endParaRPr>
          </a:p>
        </p:txBody>
      </p:sp>
      <p:sp>
        <p:nvSpPr>
          <p:cNvPr id="255" name="TextBox 254"/>
          <p:cNvSpPr txBox="1"/>
          <p:nvPr/>
        </p:nvSpPr>
        <p:spPr>
          <a:xfrm>
            <a:off x="25298400" y="15848649"/>
            <a:ext cx="10668000" cy="5170646"/>
          </a:xfrm>
          <a:prstGeom prst="rect">
            <a:avLst/>
          </a:prstGeom>
          <a:noFill/>
        </p:spPr>
        <p:txBody>
          <a:bodyPr wrap="square" lIns="365760" tIns="182880" rIns="365760" bIns="182880" rtlCol="0">
            <a:spAutoFit/>
          </a:bodyPr>
          <a:lstStyle/>
          <a:p>
            <a:pPr marL="450852" indent="-450852" algn="just">
              <a:buFont typeface="Wingdings" pitchFamily="2" charset="2"/>
              <a:buChar char="§"/>
            </a:pPr>
            <a:r>
              <a:rPr lang="en-US" sz="4000" dirty="0" smtClean="0"/>
              <a:t>An AI approach to learn </a:t>
            </a:r>
            <a:r>
              <a:rPr lang="en-US" sz="4000" dirty="0" smtClean="0"/>
              <a:t>the weight </a:t>
            </a:r>
            <a:r>
              <a:rPr lang="en-US" sz="4000" dirty="0" smtClean="0"/>
              <a:t>of </a:t>
            </a:r>
            <a:r>
              <a:rPr lang="en-US" sz="4000" dirty="0" smtClean="0"/>
              <a:t>each application in </a:t>
            </a:r>
            <a:r>
              <a:rPr lang="en-US" sz="4000" dirty="0" smtClean="0"/>
              <a:t>user interest modeling</a:t>
            </a:r>
          </a:p>
          <a:p>
            <a:pPr marL="450852" indent="-450852" algn="just">
              <a:buFont typeface="Wingdings" pitchFamily="2" charset="2"/>
              <a:buChar char="§"/>
            </a:pPr>
            <a:r>
              <a:rPr lang="en-US" sz="4000" dirty="0" smtClean="0"/>
              <a:t>Include implicit as well as explicit feedbacks</a:t>
            </a:r>
          </a:p>
          <a:p>
            <a:pPr marL="450852" indent="-450852" algn="just">
              <a:buFont typeface="Wingdings" pitchFamily="2" charset="2"/>
              <a:buChar char="§"/>
            </a:pPr>
            <a:r>
              <a:rPr lang="en-US" sz="4000" dirty="0" smtClean="0"/>
              <a:t>More level of relevance instead of binary </a:t>
            </a:r>
            <a:r>
              <a:rPr lang="en-US" sz="4000" dirty="0" smtClean="0"/>
              <a:t>relevance</a:t>
            </a:r>
            <a:endParaRPr lang="en-US" sz="4000" dirty="0" smtClean="0"/>
          </a:p>
          <a:p>
            <a:pPr marL="450852" indent="-450852" algn="just">
              <a:buFont typeface="Wingdings" pitchFamily="2" charset="2"/>
              <a:buChar char="§"/>
            </a:pPr>
            <a:r>
              <a:rPr lang="en-US" sz="4000" dirty="0" smtClean="0"/>
              <a:t>Online learning of neural </a:t>
            </a:r>
            <a:r>
              <a:rPr lang="en-US" sz="4000" dirty="0" smtClean="0"/>
              <a:t>network</a:t>
            </a:r>
            <a:endParaRPr lang="en-US" sz="4000" dirty="0" smtClean="0"/>
          </a:p>
          <a:p>
            <a:pPr marL="1371600" indent="-1371600">
              <a:buAutoNum type="arabicPeriod"/>
            </a:pPr>
            <a:endParaRPr lang="en-US" dirty="0"/>
          </a:p>
        </p:txBody>
      </p:sp>
      <p:sp>
        <p:nvSpPr>
          <p:cNvPr id="256" name="TextBox 255"/>
          <p:cNvSpPr txBox="1"/>
          <p:nvPr/>
        </p:nvSpPr>
        <p:spPr>
          <a:xfrm>
            <a:off x="304800" y="4852750"/>
            <a:ext cx="11582400" cy="3447098"/>
          </a:xfrm>
          <a:prstGeom prst="rect">
            <a:avLst/>
          </a:prstGeom>
          <a:noFill/>
        </p:spPr>
        <p:txBody>
          <a:bodyPr wrap="square" lIns="365760" tIns="182880" rIns="365760" bIns="182880" rtlCol="0">
            <a:spAutoFit/>
          </a:bodyPr>
          <a:lstStyle/>
          <a:p>
            <a:pPr algn="just">
              <a:lnSpc>
                <a:spcPts val="4800"/>
              </a:lnSpc>
            </a:pPr>
            <a:r>
              <a:rPr lang="en-US" sz="4000" dirty="0" smtClean="0"/>
              <a:t>The </a:t>
            </a:r>
            <a:r>
              <a:rPr lang="en-US" sz="4000" dirty="0" smtClean="0"/>
              <a:t>goal </a:t>
            </a:r>
            <a:r>
              <a:rPr lang="en-US" sz="4000" dirty="0" smtClean="0"/>
              <a:t>of this research to learn the </a:t>
            </a:r>
            <a:r>
              <a:rPr lang="en-US" sz="4000" dirty="0" smtClean="0"/>
              <a:t>importance of </a:t>
            </a:r>
            <a:r>
              <a:rPr lang="en-US" sz="4000" dirty="0" smtClean="0"/>
              <a:t>each application in a multi-application </a:t>
            </a:r>
            <a:r>
              <a:rPr lang="en-US" sz="4000" dirty="0" smtClean="0"/>
              <a:t>based </a:t>
            </a:r>
            <a:r>
              <a:rPr lang="en-US" sz="4000" dirty="0" smtClean="0"/>
              <a:t>user interest </a:t>
            </a:r>
            <a:r>
              <a:rPr lang="en-US" sz="4000" dirty="0" smtClean="0"/>
              <a:t>modeling. It explores the nuances behind the distributed user interest across different applications while researching on a task.</a:t>
            </a:r>
            <a:endParaRPr lang="en-US" sz="4000" dirty="0"/>
          </a:p>
        </p:txBody>
      </p:sp>
      <p:sp>
        <p:nvSpPr>
          <p:cNvPr id="257" name="Text Box 53"/>
          <p:cNvSpPr txBox="1">
            <a:spLocks noChangeArrowheads="1"/>
          </p:cNvSpPr>
          <p:nvPr/>
        </p:nvSpPr>
        <p:spPr bwMode="auto">
          <a:xfrm>
            <a:off x="762000" y="15323408"/>
            <a:ext cx="10515600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196" tIns="38100" rIns="76196" bIns="38100" anchor="ctr">
            <a:spAutoFit/>
          </a:bodyPr>
          <a:lstStyle/>
          <a:p>
            <a:pPr algn="ctr" defTabSz="3918324">
              <a:spcBef>
                <a:spcPct val="50000"/>
              </a:spcBef>
            </a:pPr>
            <a:r>
              <a:rPr lang="en-US" sz="4800" b="1" dirty="0" smtClean="0">
                <a:solidFill>
                  <a:srgbClr val="FB4F14"/>
                </a:solidFill>
                <a:latin typeface="Franklin Gothic Medium" pitchFamily="34" charset="0"/>
                <a:cs typeface="Tahoma" pitchFamily="34" charset="0"/>
              </a:rPr>
              <a:t>MOTIVATION</a:t>
            </a:r>
            <a:endParaRPr lang="en-US" sz="4800" b="1" dirty="0">
              <a:solidFill>
                <a:srgbClr val="FB4F14"/>
              </a:solidFill>
              <a:latin typeface="Franklin Gothic Medium" pitchFamily="34" charset="0"/>
              <a:cs typeface="Tahoma" pitchFamily="34" charset="0"/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914400" y="16459200"/>
            <a:ext cx="10668000" cy="1477328"/>
          </a:xfrm>
          <a:prstGeom prst="rect">
            <a:avLst/>
          </a:prstGeom>
          <a:noFill/>
        </p:spPr>
        <p:txBody>
          <a:bodyPr wrap="square" lIns="365760" tIns="182880" rIns="365760" bIns="182880" rtlCol="0">
            <a:spAutoFit/>
          </a:bodyPr>
          <a:lstStyle/>
          <a:p>
            <a:endParaRPr lang="en-US" dirty="0"/>
          </a:p>
        </p:txBody>
      </p:sp>
      <p:sp>
        <p:nvSpPr>
          <p:cNvPr id="259" name="TextBox 258"/>
          <p:cNvSpPr txBox="1"/>
          <p:nvPr/>
        </p:nvSpPr>
        <p:spPr>
          <a:xfrm>
            <a:off x="304800" y="16154402"/>
            <a:ext cx="11582400" cy="10320774"/>
          </a:xfrm>
          <a:prstGeom prst="rect">
            <a:avLst/>
          </a:prstGeom>
          <a:noFill/>
        </p:spPr>
        <p:txBody>
          <a:bodyPr wrap="square" lIns="365760" tIns="182880" rIns="365760" bIns="182880" rtlCol="0">
            <a:spAutoFit/>
          </a:bodyPr>
          <a:lstStyle/>
          <a:p>
            <a:pPr marL="457200" indent="-457200" algn="just">
              <a:lnSpc>
                <a:spcPts val="5200"/>
              </a:lnSpc>
              <a:buFont typeface="Wingdings" pitchFamily="2" charset="2"/>
              <a:buChar char="§"/>
            </a:pPr>
            <a:r>
              <a:rPr lang="en-US" sz="4000" dirty="0" smtClean="0"/>
              <a:t>An </a:t>
            </a:r>
            <a:r>
              <a:rPr lang="en-US" sz="4000" dirty="0" smtClean="0"/>
              <a:t>interest model is already created by computing similarity using probabilistic topic modeling (LDA[1])  from extracted text across applications</a:t>
            </a:r>
            <a:r>
              <a:rPr lang="en-US" sz="4000" dirty="0" smtClean="0"/>
              <a:t>.</a:t>
            </a:r>
          </a:p>
          <a:p>
            <a:pPr marL="457200" indent="-457200" algn="just">
              <a:lnSpc>
                <a:spcPts val="5200"/>
              </a:lnSpc>
              <a:buFont typeface="Wingdings" pitchFamily="2" charset="2"/>
              <a:buChar char="§"/>
            </a:pPr>
            <a:endParaRPr lang="en-US" sz="4000" dirty="0" smtClean="0"/>
          </a:p>
          <a:p>
            <a:pPr marL="387350" indent="-387350" algn="just">
              <a:lnSpc>
                <a:spcPts val="5200"/>
              </a:lnSpc>
              <a:buFont typeface="Wingdings" pitchFamily="2" charset="2"/>
              <a:buChar char="§"/>
            </a:pPr>
            <a:r>
              <a:rPr lang="en-US" sz="4000" dirty="0" smtClean="0"/>
              <a:t>But </a:t>
            </a:r>
            <a:r>
              <a:rPr lang="en-US" sz="4000" dirty="0" smtClean="0"/>
              <a:t>sometimes an application does not infer much interest although it has much more content. On the other hand some  other application can indicate a higher interest although it has less but concise content</a:t>
            </a:r>
            <a:r>
              <a:rPr lang="en-US" sz="4000" dirty="0" smtClean="0"/>
              <a:t>.</a:t>
            </a:r>
          </a:p>
          <a:p>
            <a:pPr marL="387350" indent="-387350" algn="just">
              <a:lnSpc>
                <a:spcPts val="5200"/>
              </a:lnSpc>
              <a:buFont typeface="Wingdings" pitchFamily="2" charset="2"/>
              <a:buChar char="§"/>
            </a:pPr>
            <a:endParaRPr lang="en-US" sz="4000" dirty="0" smtClean="0"/>
          </a:p>
          <a:p>
            <a:pPr algn="just">
              <a:lnSpc>
                <a:spcPts val="5200"/>
              </a:lnSpc>
            </a:pPr>
            <a:r>
              <a:rPr lang="en-US" sz="4000" b="1" dirty="0" smtClean="0"/>
              <a:t>PROBLEM STATEMENT</a:t>
            </a:r>
            <a:endParaRPr lang="en-US" sz="4000" b="1" dirty="0" smtClean="0"/>
          </a:p>
          <a:p>
            <a:pPr algn="just">
              <a:lnSpc>
                <a:spcPts val="5200"/>
              </a:lnSpc>
            </a:pPr>
            <a:r>
              <a:rPr lang="en-US" sz="4000" dirty="0" smtClean="0"/>
              <a:t>Each application should be given  a weight indicating the actual interest of user in that application in stead only content similarity.</a:t>
            </a:r>
          </a:p>
          <a:p>
            <a:pPr>
              <a:buFont typeface="Wingdings" pitchFamily="2" charset="2"/>
              <a:buChar char="§"/>
            </a:pPr>
            <a:endParaRPr lang="en-US" sz="4000" dirty="0"/>
          </a:p>
        </p:txBody>
      </p:sp>
      <p:sp>
        <p:nvSpPr>
          <p:cNvPr id="260" name="TextBox 259"/>
          <p:cNvSpPr txBox="1"/>
          <p:nvPr/>
        </p:nvSpPr>
        <p:spPr>
          <a:xfrm>
            <a:off x="12801600" y="18211800"/>
            <a:ext cx="10744200" cy="861774"/>
          </a:xfrm>
          <a:prstGeom prst="rect">
            <a:avLst/>
          </a:prstGeom>
          <a:noFill/>
        </p:spPr>
        <p:txBody>
          <a:bodyPr wrap="square" lIns="365760" tIns="182880" rIns="365760" bIns="182880" rtlCol="0">
            <a:spAutoFit/>
          </a:bodyPr>
          <a:lstStyle/>
          <a:p>
            <a:pPr algn="ctr"/>
            <a:r>
              <a:rPr lang="en-US" sz="3200" dirty="0" smtClean="0"/>
              <a:t>Fig-2 :  Paragraph wise Similarity For Each Application in MLP</a:t>
            </a:r>
            <a:endParaRPr lang="en-US" sz="6600" dirty="0"/>
          </a:p>
        </p:txBody>
      </p:sp>
      <p:sp>
        <p:nvSpPr>
          <p:cNvPr id="297" name="TextBox 296"/>
          <p:cNvSpPr txBox="1"/>
          <p:nvPr/>
        </p:nvSpPr>
        <p:spPr>
          <a:xfrm>
            <a:off x="11887200" y="19992738"/>
            <a:ext cx="12801600" cy="6832640"/>
          </a:xfrm>
          <a:prstGeom prst="rect">
            <a:avLst/>
          </a:prstGeom>
          <a:noFill/>
        </p:spPr>
        <p:txBody>
          <a:bodyPr wrap="square" lIns="365760" tIns="182880" rIns="365760" bIns="182880" rtlCol="0">
            <a:spAutoFit/>
          </a:bodyPr>
          <a:lstStyle/>
          <a:p>
            <a:pPr marL="809625" indent="-444500" algn="just">
              <a:lnSpc>
                <a:spcPts val="5600"/>
              </a:lnSpc>
              <a:buFont typeface="Wingdings" pitchFamily="2" charset="2"/>
              <a:buChar char="§"/>
            </a:pPr>
            <a:r>
              <a:rPr lang="en-US" sz="4000" dirty="0" smtClean="0"/>
              <a:t>A </a:t>
            </a:r>
            <a:r>
              <a:rPr lang="en-US" sz="4000" dirty="0" smtClean="0"/>
              <a:t>stand alone user study application which simulates </a:t>
            </a:r>
            <a:r>
              <a:rPr lang="en-US" sz="4000" dirty="0" smtClean="0"/>
              <a:t> exact </a:t>
            </a:r>
            <a:r>
              <a:rPr lang="en-US" sz="4000" dirty="0" smtClean="0"/>
              <a:t>behavior of each application will collect the data.</a:t>
            </a:r>
          </a:p>
          <a:p>
            <a:pPr marL="809625" indent="-444500" algn="just">
              <a:lnSpc>
                <a:spcPts val="5600"/>
              </a:lnSpc>
              <a:buFont typeface="Wingdings" pitchFamily="2" charset="2"/>
              <a:buChar char="§"/>
            </a:pPr>
            <a:r>
              <a:rPr lang="en-US" sz="4000" dirty="0" smtClean="0"/>
              <a:t>This </a:t>
            </a:r>
            <a:r>
              <a:rPr lang="en-US" sz="4000" dirty="0" smtClean="0"/>
              <a:t>separate application is required to collect ground </a:t>
            </a:r>
            <a:r>
              <a:rPr lang="en-US" sz="4000" dirty="0" smtClean="0"/>
              <a:t> truth </a:t>
            </a:r>
            <a:r>
              <a:rPr lang="en-US" sz="4000" dirty="0" smtClean="0"/>
              <a:t>data regarding user relevance judgment and reduce the user study time and .</a:t>
            </a:r>
            <a:r>
              <a:rPr lang="en-US" sz="4000" dirty="0"/>
              <a:t> </a:t>
            </a:r>
            <a:endParaRPr lang="en-US" sz="4000" dirty="0" smtClean="0"/>
          </a:p>
          <a:p>
            <a:pPr marL="844550" indent="-479425" algn="just">
              <a:lnSpc>
                <a:spcPts val="5600"/>
              </a:lnSpc>
              <a:buFont typeface="Wingdings" pitchFamily="2" charset="2"/>
              <a:buChar char="§"/>
            </a:pPr>
            <a:r>
              <a:rPr lang="en-US" sz="4000" dirty="0" smtClean="0"/>
              <a:t>Precision/Recall </a:t>
            </a:r>
            <a:r>
              <a:rPr lang="en-US" sz="4000" dirty="0" smtClean="0"/>
              <a:t>and Micro average will be computed to evaluate the accurateness of the MLP. </a:t>
            </a:r>
            <a:endParaRPr lang="en-US" sz="4000" dirty="0" smtClean="0"/>
          </a:p>
          <a:p>
            <a:pPr marL="365760" algn="just">
              <a:lnSpc>
                <a:spcPts val="5600"/>
              </a:lnSpc>
            </a:pPr>
            <a:r>
              <a:rPr lang="en-US" sz="4000" dirty="0" smtClean="0"/>
              <a:t>	</a:t>
            </a:r>
            <a:endParaRPr lang="en-US" sz="4000" dirty="0"/>
          </a:p>
        </p:txBody>
      </p:sp>
      <p:sp>
        <p:nvSpPr>
          <p:cNvPr id="298" name="TextBox 297"/>
          <p:cNvSpPr txBox="1"/>
          <p:nvPr/>
        </p:nvSpPr>
        <p:spPr>
          <a:xfrm>
            <a:off x="26289000" y="14097000"/>
            <a:ext cx="8534400" cy="861774"/>
          </a:xfrm>
          <a:prstGeom prst="rect">
            <a:avLst/>
          </a:prstGeom>
          <a:noFill/>
        </p:spPr>
        <p:txBody>
          <a:bodyPr wrap="square" lIns="365760" tIns="182880" rIns="365760" bIns="182880" rtlCol="0">
            <a:spAutoFit/>
          </a:bodyPr>
          <a:lstStyle/>
          <a:p>
            <a:pPr algn="ctr"/>
            <a:r>
              <a:rPr lang="en-US" sz="3200" dirty="0" smtClean="0"/>
              <a:t>Fig.3 : </a:t>
            </a:r>
            <a:r>
              <a:rPr lang="en-US" sz="3200" dirty="0" smtClean="0"/>
              <a:t>Sample </a:t>
            </a:r>
            <a:r>
              <a:rPr lang="en-US" sz="3200" dirty="0" smtClean="0"/>
              <a:t>UI </a:t>
            </a:r>
            <a:r>
              <a:rPr lang="en-US" sz="3200" dirty="0" smtClean="0"/>
              <a:t>For Survey Application</a:t>
            </a:r>
            <a:endParaRPr lang="en-US" sz="3200" dirty="0"/>
          </a:p>
        </p:txBody>
      </p:sp>
      <p:sp>
        <p:nvSpPr>
          <p:cNvPr id="299" name="TextBox 298"/>
          <p:cNvSpPr txBox="1"/>
          <p:nvPr/>
        </p:nvSpPr>
        <p:spPr>
          <a:xfrm>
            <a:off x="24993600" y="4572000"/>
            <a:ext cx="11582400" cy="5170646"/>
          </a:xfrm>
          <a:prstGeom prst="rect">
            <a:avLst/>
          </a:prstGeom>
          <a:noFill/>
        </p:spPr>
        <p:txBody>
          <a:bodyPr wrap="square" lIns="365760" tIns="182880" rIns="365760" bIns="182880" rtlCol="0">
            <a:spAutoFit/>
          </a:bodyPr>
          <a:lstStyle/>
          <a:p>
            <a:pPr lvl="0"/>
            <a:r>
              <a:rPr lang="en-US" sz="4000" dirty="0" smtClean="0"/>
              <a:t>The output of this application will be stored in following </a:t>
            </a:r>
            <a:r>
              <a:rPr lang="en-US" sz="4000" dirty="0" smtClean="0"/>
              <a:t>format : &lt;pid </a:t>
            </a:r>
            <a:r>
              <a:rPr lang="en-US" sz="4000" dirty="0" smtClean="0"/>
              <a:t>: R</a:t>
            </a:r>
            <a:r>
              <a:rPr lang="en-US" sz="4000" baseline="-25000" dirty="0" smtClean="0"/>
              <a:t>v</a:t>
            </a:r>
            <a:r>
              <a:rPr lang="en-US" sz="4000" dirty="0" smtClean="0"/>
              <a:t>&gt; </a:t>
            </a:r>
            <a:endParaRPr lang="en-US" sz="4000" dirty="0" smtClean="0"/>
          </a:p>
          <a:p>
            <a:pPr lvl="0" algn="ctr"/>
            <a:r>
              <a:rPr lang="en-US" sz="4000" dirty="0" smtClean="0"/>
              <a:t>where </a:t>
            </a:r>
            <a:r>
              <a:rPr lang="en-US" sz="4000" dirty="0" smtClean="0"/>
              <a:t>pid: </a:t>
            </a:r>
            <a:r>
              <a:rPr lang="en-US" sz="4000" dirty="0" smtClean="0"/>
              <a:t>Paragraph </a:t>
            </a:r>
            <a:r>
              <a:rPr lang="en-US" sz="4000" dirty="0" smtClean="0"/>
              <a:t>id</a:t>
            </a:r>
          </a:p>
          <a:p>
            <a:r>
              <a:rPr lang="en-US" sz="4000" dirty="0" smtClean="0"/>
              <a:t>  </a:t>
            </a:r>
            <a:r>
              <a:rPr lang="en-US" sz="4000" dirty="0" smtClean="0"/>
              <a:t>                                    R</a:t>
            </a:r>
            <a:r>
              <a:rPr lang="en-US" sz="4000" baseline="-25000" dirty="0" smtClean="0"/>
              <a:t>v</a:t>
            </a:r>
            <a:r>
              <a:rPr lang="en-US" sz="4000" dirty="0" smtClean="0"/>
              <a:t> </a:t>
            </a:r>
            <a:r>
              <a:rPr lang="en-US" sz="4000" dirty="0" smtClean="0"/>
              <a:t>: {R</a:t>
            </a:r>
            <a:r>
              <a:rPr lang="en-US" sz="4000" baseline="-25000" dirty="0" smtClean="0"/>
              <a:t>w</a:t>
            </a:r>
            <a:r>
              <a:rPr lang="en-US" sz="4000" dirty="0" smtClean="0"/>
              <a:t>,R</a:t>
            </a:r>
            <a:r>
              <a:rPr lang="en-US" sz="4000" baseline="-25000" dirty="0" smtClean="0"/>
              <a:t>p</a:t>
            </a:r>
            <a:r>
              <a:rPr lang="en-US" sz="4000" dirty="0" smtClean="0"/>
              <a:t>,R</a:t>
            </a:r>
            <a:r>
              <a:rPr lang="en-US" sz="4000" baseline="-25000" dirty="0" smtClean="0"/>
              <a:t>b</a:t>
            </a:r>
            <a:r>
              <a:rPr lang="en-US" sz="4000" dirty="0" smtClean="0"/>
              <a:t>}  </a:t>
            </a:r>
            <a:endParaRPr lang="en-US" sz="4000" dirty="0" smtClean="0"/>
          </a:p>
          <a:p>
            <a:r>
              <a:rPr lang="en-US" sz="4000" dirty="0" smtClean="0"/>
              <a:t>(a </a:t>
            </a:r>
            <a:r>
              <a:rPr lang="en-US" sz="4000" dirty="0" smtClean="0"/>
              <a:t>three dimensional R</a:t>
            </a:r>
            <a:r>
              <a:rPr lang="en-US" sz="4000" dirty="0" smtClean="0"/>
              <a:t>elevance </a:t>
            </a:r>
            <a:r>
              <a:rPr lang="en-US" sz="4000" dirty="0" smtClean="0"/>
              <a:t>vector consisting </a:t>
            </a:r>
            <a:r>
              <a:rPr lang="en-US" sz="4000" dirty="0" smtClean="0"/>
              <a:t>binary relevance  judgment)</a:t>
            </a:r>
            <a:endParaRPr lang="en-US" sz="4000" dirty="0" smtClean="0"/>
          </a:p>
          <a:p>
            <a:endParaRPr lang="en-US" dirty="0"/>
          </a:p>
        </p:txBody>
      </p:sp>
      <p:sp>
        <p:nvSpPr>
          <p:cNvPr id="301" name="Text Box 53"/>
          <p:cNvSpPr txBox="1">
            <a:spLocks noChangeArrowheads="1"/>
          </p:cNvSpPr>
          <p:nvPr/>
        </p:nvSpPr>
        <p:spPr bwMode="auto">
          <a:xfrm>
            <a:off x="12496800" y="19285808"/>
            <a:ext cx="10515600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196" tIns="38100" rIns="76196" bIns="38100" anchor="ctr">
            <a:spAutoFit/>
          </a:bodyPr>
          <a:lstStyle/>
          <a:p>
            <a:pPr algn="ctr" defTabSz="3918324">
              <a:spcBef>
                <a:spcPct val="50000"/>
              </a:spcBef>
            </a:pPr>
            <a:r>
              <a:rPr lang="en-US" sz="4800" b="1" dirty="0" smtClean="0">
                <a:solidFill>
                  <a:srgbClr val="FB4F14"/>
                </a:solidFill>
                <a:latin typeface="Franklin Gothic Medium" pitchFamily="34" charset="0"/>
                <a:cs typeface="Tahoma" pitchFamily="34" charset="0"/>
              </a:rPr>
              <a:t>EVALUATION METHEDOLOGY</a:t>
            </a:r>
            <a:endParaRPr lang="en-US" sz="4800" b="1" dirty="0">
              <a:solidFill>
                <a:srgbClr val="FB4F14"/>
              </a:solidFill>
              <a:latin typeface="Franklin Gothic Medium" pitchFamily="34" charset="0"/>
              <a:cs typeface="Tahoma" pitchFamily="34" charset="0"/>
            </a:endParaRPr>
          </a:p>
        </p:txBody>
      </p:sp>
      <p:sp>
        <p:nvSpPr>
          <p:cNvPr id="302" name="TextBox 301"/>
          <p:cNvSpPr txBox="1"/>
          <p:nvPr/>
        </p:nvSpPr>
        <p:spPr>
          <a:xfrm>
            <a:off x="12801600" y="5791200"/>
            <a:ext cx="11582400" cy="1477328"/>
          </a:xfrm>
          <a:prstGeom prst="rect">
            <a:avLst/>
          </a:prstGeom>
          <a:noFill/>
        </p:spPr>
        <p:txBody>
          <a:bodyPr wrap="square" lIns="365760" tIns="182880" rIns="365760" bIns="182880" rtlCol="0">
            <a:spAutoFit/>
          </a:bodyPr>
          <a:lstStyle/>
          <a:p>
            <a:endParaRPr lang="en-US" dirty="0"/>
          </a:p>
        </p:txBody>
      </p:sp>
      <p:sp>
        <p:nvSpPr>
          <p:cNvPr id="304" name="TextBox 303"/>
          <p:cNvSpPr txBox="1"/>
          <p:nvPr/>
        </p:nvSpPr>
        <p:spPr>
          <a:xfrm>
            <a:off x="12192000" y="4724401"/>
            <a:ext cx="12192000" cy="7838043"/>
          </a:xfrm>
          <a:prstGeom prst="rect">
            <a:avLst/>
          </a:prstGeom>
          <a:noFill/>
        </p:spPr>
        <p:txBody>
          <a:bodyPr wrap="square" lIns="365760" tIns="182880" rIns="365760" bIns="182880" rtlCol="0">
            <a:spAutoFit/>
          </a:bodyPr>
          <a:lstStyle/>
          <a:p>
            <a:pPr marL="457200" indent="-457200" algn="just">
              <a:lnSpc>
                <a:spcPts val="5600"/>
              </a:lnSpc>
              <a:buFont typeface="Wingdings" pitchFamily="2" charset="2"/>
              <a:buChar char="§"/>
            </a:pPr>
            <a:r>
              <a:rPr lang="en-US" sz="4000" dirty="0" smtClean="0"/>
              <a:t>Non-linear </a:t>
            </a:r>
            <a:r>
              <a:rPr lang="en-US" sz="4000" dirty="0" smtClean="0"/>
              <a:t>separable nature of problem prompted us to use MLP as our learning model.</a:t>
            </a:r>
            <a:endParaRPr lang="en-US" sz="4000" dirty="0" smtClean="0"/>
          </a:p>
          <a:p>
            <a:pPr marL="457200" indent="-457200" algn="just">
              <a:lnSpc>
                <a:spcPts val="5600"/>
              </a:lnSpc>
              <a:buFont typeface="Wingdings" pitchFamily="2" charset="2"/>
              <a:buChar char="§"/>
            </a:pPr>
            <a:r>
              <a:rPr lang="en-US" sz="4000" dirty="0" smtClean="0"/>
              <a:t>Supervised </a:t>
            </a:r>
            <a:r>
              <a:rPr lang="en-US" sz="4000" dirty="0" smtClean="0"/>
              <a:t>learning nature of this model require us </a:t>
            </a:r>
            <a:r>
              <a:rPr lang="en-US" sz="4000" dirty="0" smtClean="0"/>
              <a:t>to   collect </a:t>
            </a:r>
            <a:r>
              <a:rPr lang="en-US" sz="4000" dirty="0" smtClean="0"/>
              <a:t>the user data first.</a:t>
            </a:r>
          </a:p>
          <a:p>
            <a:pPr marL="457200" indent="-457200" algn="just">
              <a:lnSpc>
                <a:spcPts val="5600"/>
              </a:lnSpc>
              <a:buFont typeface="Wingdings" pitchFamily="2" charset="2"/>
              <a:buChar char="§"/>
            </a:pPr>
            <a:r>
              <a:rPr lang="en-US" sz="4000" dirty="0" smtClean="0"/>
              <a:t>Back </a:t>
            </a:r>
            <a:r>
              <a:rPr lang="en-US" sz="4000" dirty="0" smtClean="0"/>
              <a:t>propagation algorithm is used to compute the </a:t>
            </a:r>
            <a:r>
              <a:rPr lang="en-US" sz="4000" dirty="0" smtClean="0"/>
              <a:t> errors </a:t>
            </a:r>
            <a:r>
              <a:rPr lang="en-US" sz="4000" dirty="0" smtClean="0"/>
              <a:t>at each node.</a:t>
            </a:r>
            <a:endParaRPr lang="en-US" sz="4000" dirty="0" smtClean="0"/>
          </a:p>
          <a:p>
            <a:pPr marL="457200" indent="-457200" algn="just">
              <a:lnSpc>
                <a:spcPts val="5600"/>
              </a:lnSpc>
              <a:buFont typeface="Wingdings" pitchFamily="2" charset="2"/>
              <a:buChar char="§"/>
            </a:pPr>
            <a:r>
              <a:rPr lang="en-US" sz="4000" dirty="0" smtClean="0"/>
              <a:t>Gradient </a:t>
            </a:r>
            <a:r>
              <a:rPr lang="en-US" sz="4000" dirty="0" smtClean="0"/>
              <a:t>descent principle will be applied to reduce the error  afterwards.</a:t>
            </a:r>
            <a:endParaRPr lang="en-US" sz="4000" dirty="0" smtClean="0"/>
          </a:p>
          <a:p>
            <a:pPr>
              <a:buFont typeface="Wingdings" pitchFamily="2" charset="2"/>
              <a:buChar char="§"/>
            </a:pPr>
            <a:endParaRPr lang="en-US" sz="4000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pic>
        <p:nvPicPr>
          <p:cNvPr id="1037" name="Picture 13" descr="C:\atish\research\IPM\poster\user mod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8839200"/>
            <a:ext cx="8229600" cy="5187952"/>
          </a:xfrm>
          <a:prstGeom prst="rect">
            <a:avLst/>
          </a:prstGeom>
          <a:noFill/>
        </p:spPr>
      </p:pic>
      <p:sp>
        <p:nvSpPr>
          <p:cNvPr id="312" name="TextBox 311"/>
          <p:cNvSpPr txBox="1"/>
          <p:nvPr/>
        </p:nvSpPr>
        <p:spPr>
          <a:xfrm>
            <a:off x="2743200" y="14134982"/>
            <a:ext cx="6400800" cy="861774"/>
          </a:xfrm>
          <a:prstGeom prst="rect">
            <a:avLst/>
          </a:prstGeom>
          <a:noFill/>
        </p:spPr>
        <p:txBody>
          <a:bodyPr wrap="square" lIns="365760" tIns="182880" rIns="365760" bIns="182880" rtlCol="0">
            <a:spAutoFit/>
          </a:bodyPr>
          <a:lstStyle/>
          <a:p>
            <a:pPr algn="ctr"/>
            <a:r>
              <a:rPr lang="en-US" sz="3200" dirty="0" smtClean="0"/>
              <a:t>Fig-1: </a:t>
            </a:r>
            <a:r>
              <a:rPr lang="en-US" sz="3200" dirty="0" smtClean="0"/>
              <a:t>User Interest Modeling </a:t>
            </a:r>
            <a:endParaRPr lang="en-US" sz="6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898601" y="1143000"/>
            <a:ext cx="967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 descr="C:\Users\Sandala\Desktop\Picture6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496801" y="10796926"/>
            <a:ext cx="11658600" cy="7564378"/>
          </a:xfrm>
          <a:prstGeom prst="rect">
            <a:avLst/>
          </a:prstGeom>
          <a:noFill/>
        </p:spPr>
      </p:pic>
      <p:pic>
        <p:nvPicPr>
          <p:cNvPr id="5" name="Picture 13" descr="C:\Users\Sandala\Desktop\Picture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374600" y="8718761"/>
            <a:ext cx="10363200" cy="5302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444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Sandala</dc:creator>
  <cp:lastModifiedBy>Sandala</cp:lastModifiedBy>
  <cp:revision>36</cp:revision>
  <dcterms:created xsi:type="dcterms:W3CDTF">2013-09-03T19:20:40Z</dcterms:created>
  <dcterms:modified xsi:type="dcterms:W3CDTF">2013-09-05T00:37:27Z</dcterms:modified>
</cp:coreProperties>
</file>