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algn="l" defTabSz="3656395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828198" indent="-1447213" algn="l" defTabSz="3656395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3656395" indent="-2894426" algn="l" defTabSz="3656395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5485916" indent="-4342962" algn="l" defTabSz="3656395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7314114" indent="-5790175" algn="l" defTabSz="3656395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904924" algn="l" defTabSz="761970" rtl="0" eaLnBrk="1" latinLnBrk="0" hangingPunct="1"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285909" algn="l" defTabSz="761970" rtl="0" eaLnBrk="1" latinLnBrk="0" hangingPunct="1"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666893" algn="l" defTabSz="761970" rtl="0" eaLnBrk="1" latinLnBrk="0" hangingPunct="1"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047878" algn="l" defTabSz="761970" rtl="0" eaLnBrk="1" latinLnBrk="0" hangingPunct="1"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006" autoAdjust="0"/>
    <p:restoredTop sz="98587" autoAdjust="0"/>
  </p:normalViewPr>
  <p:slideViewPr>
    <p:cSldViewPr>
      <p:cViewPr>
        <p:scale>
          <a:sx n="60" d="100"/>
          <a:sy n="60" d="100"/>
        </p:scale>
        <p:origin x="3114" y="72"/>
      </p:cViewPr>
      <p:guideLst>
        <p:guide orient="horz" pos="8640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FC6E3-9852-4893-97FF-2459E5A898C5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F35AD-C1B7-49B3-8029-15668B5A04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6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F35AD-C1B7-49B3-8029-15668B5A04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2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4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3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2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BED08-B678-4389-89A9-82627C210122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74BE-399F-42E2-B9FF-B03AD5688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4DF27-29D0-4C90-8E12-0CC328C95AD6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2981E-D294-419D-A0C7-7606D772D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85754" y="5270500"/>
            <a:ext cx="39503348" cy="1123505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5702" y="5270500"/>
            <a:ext cx="117900452" cy="1123505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E226-EA2B-456E-B9A5-C77214D99CDC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437E-7719-4C58-9297-69E6D3597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A473-0CB7-456F-892A-EE749E63CB2C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85F8-3049-4A56-AADC-F57EFCD85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02"/>
            <a:ext cx="31089600" cy="54483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72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45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181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490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3634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361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088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29815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728C3-B92B-45A6-A16C-250E2125F9F9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55C8-ED95-4F72-B9B4-52660118AF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5702" y="30721300"/>
            <a:ext cx="78701900" cy="868997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87202" y="30721300"/>
            <a:ext cx="78701900" cy="868997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3F22-4DEA-4059-B9F5-23C9FDD9A741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1A21D-50C5-4D50-95BF-36860C601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27" indent="0">
              <a:buNone/>
              <a:defRPr sz="8000" b="1"/>
            </a:lvl2pPr>
            <a:lvl3pPr marL="3657454" indent="0">
              <a:buNone/>
              <a:defRPr sz="7200" b="1"/>
            </a:lvl3pPr>
            <a:lvl4pPr marL="5486181" indent="0">
              <a:buNone/>
              <a:defRPr sz="6400" b="1"/>
            </a:lvl4pPr>
            <a:lvl5pPr marL="7314907" indent="0">
              <a:buNone/>
              <a:defRPr sz="6400" b="1"/>
            </a:lvl5pPr>
            <a:lvl6pPr marL="9143634" indent="0">
              <a:buNone/>
              <a:defRPr sz="6400" b="1"/>
            </a:lvl6pPr>
            <a:lvl7pPr marL="10972361" indent="0">
              <a:buNone/>
              <a:defRPr sz="6400" b="1"/>
            </a:lvl7pPr>
            <a:lvl8pPr marL="12801088" indent="0">
              <a:buNone/>
              <a:defRPr sz="6400" b="1"/>
            </a:lvl8pPr>
            <a:lvl9pPr marL="14629815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2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6140452"/>
            <a:ext cx="16167100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27" indent="0">
              <a:buNone/>
              <a:defRPr sz="8000" b="1"/>
            </a:lvl2pPr>
            <a:lvl3pPr marL="3657454" indent="0">
              <a:buNone/>
              <a:defRPr sz="7200" b="1"/>
            </a:lvl3pPr>
            <a:lvl4pPr marL="5486181" indent="0">
              <a:buNone/>
              <a:defRPr sz="6400" b="1"/>
            </a:lvl4pPr>
            <a:lvl5pPr marL="7314907" indent="0">
              <a:buNone/>
              <a:defRPr sz="6400" b="1"/>
            </a:lvl5pPr>
            <a:lvl6pPr marL="9143634" indent="0">
              <a:buNone/>
              <a:defRPr sz="6400" b="1"/>
            </a:lvl6pPr>
            <a:lvl7pPr marL="10972361" indent="0">
              <a:buNone/>
              <a:defRPr sz="6400" b="1"/>
            </a:lvl7pPr>
            <a:lvl8pPr marL="12801088" indent="0">
              <a:buNone/>
              <a:defRPr sz="6400" b="1"/>
            </a:lvl8pPr>
            <a:lvl9pPr marL="14629815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8699500"/>
            <a:ext cx="16167100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BB1E9-A494-4D23-85CC-7CDDDC10E9E4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2F35-8347-4013-ADD4-E60AB07F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7058E-C047-4BB9-AF3F-1285D0575275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0BDA9-43D6-49A4-812A-D5BC2AE09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6C80B-A18B-453B-9993-5CB4FD87A1C7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65A8C-23FC-48C6-865A-142A10DA0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092200"/>
            <a:ext cx="12033252" cy="46482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2"/>
            <a:ext cx="20447000" cy="23412452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5740402"/>
            <a:ext cx="12033252" cy="18764252"/>
          </a:xfrm>
        </p:spPr>
        <p:txBody>
          <a:bodyPr/>
          <a:lstStyle>
            <a:lvl1pPr marL="0" indent="0">
              <a:buNone/>
              <a:defRPr sz="5600"/>
            </a:lvl1pPr>
            <a:lvl2pPr marL="1828727" indent="0">
              <a:buNone/>
              <a:defRPr sz="4800"/>
            </a:lvl2pPr>
            <a:lvl3pPr marL="3657454" indent="0">
              <a:buNone/>
              <a:defRPr sz="4000"/>
            </a:lvl3pPr>
            <a:lvl4pPr marL="5486181" indent="0">
              <a:buNone/>
              <a:defRPr sz="3600"/>
            </a:lvl4pPr>
            <a:lvl5pPr marL="7314907" indent="0">
              <a:buNone/>
              <a:defRPr sz="3600"/>
            </a:lvl5pPr>
            <a:lvl6pPr marL="9143634" indent="0">
              <a:buNone/>
              <a:defRPr sz="3600"/>
            </a:lvl6pPr>
            <a:lvl7pPr marL="10972361" indent="0">
              <a:buNone/>
              <a:defRPr sz="3600"/>
            </a:lvl7pPr>
            <a:lvl8pPr marL="12801088" indent="0">
              <a:buNone/>
              <a:defRPr sz="3600"/>
            </a:lvl8pPr>
            <a:lvl9pPr marL="14629815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4BC5B-1B2B-4353-9CA7-28F1FDC0BD63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517A7-C761-43F5-B59E-FFAFB0ED27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0"/>
            <a:ext cx="21945600" cy="226695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12800"/>
            </a:lvl1pPr>
            <a:lvl2pPr marL="1828727" indent="0">
              <a:buNone/>
              <a:defRPr sz="11200"/>
            </a:lvl2pPr>
            <a:lvl3pPr marL="3657454" indent="0">
              <a:buNone/>
              <a:defRPr sz="9600"/>
            </a:lvl3pPr>
            <a:lvl4pPr marL="5486181" indent="0">
              <a:buNone/>
              <a:defRPr sz="8000"/>
            </a:lvl4pPr>
            <a:lvl5pPr marL="7314907" indent="0">
              <a:buNone/>
              <a:defRPr sz="8000"/>
            </a:lvl5pPr>
            <a:lvl6pPr marL="9143634" indent="0">
              <a:buNone/>
              <a:defRPr sz="8000"/>
            </a:lvl6pPr>
            <a:lvl7pPr marL="10972361" indent="0">
              <a:buNone/>
              <a:defRPr sz="8000"/>
            </a:lvl7pPr>
            <a:lvl8pPr marL="12801088" indent="0">
              <a:buNone/>
              <a:defRPr sz="8000"/>
            </a:lvl8pPr>
            <a:lvl9pPr marL="14629815" indent="0">
              <a:buNone/>
              <a:defRPr sz="8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2"/>
            <a:ext cx="21945600" cy="3219448"/>
          </a:xfrm>
        </p:spPr>
        <p:txBody>
          <a:bodyPr/>
          <a:lstStyle>
            <a:lvl1pPr marL="0" indent="0">
              <a:buNone/>
              <a:defRPr sz="5600"/>
            </a:lvl1pPr>
            <a:lvl2pPr marL="1828727" indent="0">
              <a:buNone/>
              <a:defRPr sz="4800"/>
            </a:lvl2pPr>
            <a:lvl3pPr marL="3657454" indent="0">
              <a:buNone/>
              <a:defRPr sz="4000"/>
            </a:lvl3pPr>
            <a:lvl4pPr marL="5486181" indent="0">
              <a:buNone/>
              <a:defRPr sz="3600"/>
            </a:lvl4pPr>
            <a:lvl5pPr marL="7314907" indent="0">
              <a:buNone/>
              <a:defRPr sz="3600"/>
            </a:lvl5pPr>
            <a:lvl6pPr marL="9143634" indent="0">
              <a:buNone/>
              <a:defRPr sz="3600"/>
            </a:lvl6pPr>
            <a:lvl7pPr marL="10972361" indent="0">
              <a:buNone/>
              <a:defRPr sz="3600"/>
            </a:lvl7pPr>
            <a:lvl8pPr marL="12801088" indent="0">
              <a:buNone/>
              <a:defRPr sz="3600"/>
            </a:lvl8pPr>
            <a:lvl9pPr marL="14629815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0577-9B24-432B-A309-BFCEF2E8388E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95A0-D1DD-4753-B8DA-8C26C090AF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8271" y="1098021"/>
            <a:ext cx="3291945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45" tIns="182873" rIns="365745" bIns="1828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271" y="6400271"/>
            <a:ext cx="32919458" cy="1810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45" tIns="182873" rIns="365745" bIns="182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271" y="25425136"/>
            <a:ext cx="8535458" cy="1460500"/>
          </a:xfrm>
          <a:prstGeom prst="rect">
            <a:avLst/>
          </a:prstGeom>
        </p:spPr>
        <p:txBody>
          <a:bodyPr vert="horz" lIns="365745" tIns="182873" rIns="365745" bIns="182873" rtlCol="0" anchor="ctr"/>
          <a:lstStyle>
            <a:lvl1pPr algn="l" defTabSz="3657454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FEC80C-E209-48CB-B128-F66631D37693}" type="datetimeFigureOut">
              <a:rPr lang="en-US"/>
              <a:pPr>
                <a:defRPr/>
              </a:pPr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271" y="25425136"/>
            <a:ext cx="11583458" cy="1460500"/>
          </a:xfrm>
          <a:prstGeom prst="rect">
            <a:avLst/>
          </a:prstGeom>
        </p:spPr>
        <p:txBody>
          <a:bodyPr vert="horz" lIns="365745" tIns="182873" rIns="365745" bIns="182873" rtlCol="0" anchor="ctr"/>
          <a:lstStyle>
            <a:lvl1pPr algn="ctr" defTabSz="3657454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271" y="25425136"/>
            <a:ext cx="8535458" cy="1460500"/>
          </a:xfrm>
          <a:prstGeom prst="rect">
            <a:avLst/>
          </a:prstGeom>
        </p:spPr>
        <p:txBody>
          <a:bodyPr vert="horz" lIns="365745" tIns="182873" rIns="365745" bIns="182873" rtlCol="0" anchor="ctr"/>
          <a:lstStyle>
            <a:lvl1pPr algn="r" defTabSz="3657454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ED177C-F432-4972-A0A4-F741550FB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6395" rtl="0" eaLnBrk="0" fontAlgn="base" hangingPunct="0">
        <a:spcBef>
          <a:spcPct val="0"/>
        </a:spcBef>
        <a:spcAft>
          <a:spcPct val="0"/>
        </a:spcAft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656395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2pPr>
      <a:lvl3pPr algn="ctr" defTabSz="3656395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3pPr>
      <a:lvl4pPr algn="ctr" defTabSz="3656395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4pPr>
      <a:lvl5pPr algn="ctr" defTabSz="3656395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5pPr>
      <a:lvl6pPr marL="380985" algn="ctr" defTabSz="3656395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6pPr>
      <a:lvl7pPr marL="761970" algn="ctr" defTabSz="3656395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7pPr>
      <a:lvl8pPr marL="1142954" algn="ctr" defTabSz="3656395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8pPr>
      <a:lvl9pPr marL="1523939" algn="ctr" defTabSz="3656395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9pPr>
    </p:titleStyle>
    <p:bodyStyle>
      <a:lvl1pPr marL="1370487" indent="-1370487" algn="l" defTabSz="365639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152" indent="-1142954" algn="l" defTabSz="365639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817" indent="-914099" algn="l" defTabSz="365639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015" indent="-914099" algn="l" defTabSz="365639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213" indent="-914099" algn="l" defTabSz="365639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998" indent="-914363" algn="l" defTabSz="3657454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725" indent="-914363" algn="l" defTabSz="3657454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451" indent="-914363" algn="l" defTabSz="3657454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178" indent="-914363" algn="l" defTabSz="3657454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727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454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181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907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634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361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088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815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gi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10"/>
          <p:cNvSpPr>
            <a:spLocks noChangeArrowheads="1"/>
          </p:cNvSpPr>
          <p:nvPr/>
        </p:nvSpPr>
        <p:spPr bwMode="auto">
          <a:xfrm rot="10800000">
            <a:off x="0" y="0"/>
            <a:ext cx="36576000" cy="11201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53534" y="18288000"/>
            <a:ext cx="36576000" cy="94615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2053" name="AutoShape 66"/>
          <p:cNvSpPr>
            <a:spLocks noChangeArrowheads="1"/>
          </p:cNvSpPr>
          <p:nvPr/>
        </p:nvSpPr>
        <p:spPr bwMode="auto">
          <a:xfrm>
            <a:off x="24460200" y="4572000"/>
            <a:ext cx="11430000" cy="2133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2067" name="Text Box 53"/>
          <p:cNvSpPr txBox="1">
            <a:spLocks noChangeArrowheads="1"/>
          </p:cNvSpPr>
          <p:nvPr/>
        </p:nvSpPr>
        <p:spPr bwMode="auto">
          <a:xfrm>
            <a:off x="24993601" y="111252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CONCLUSIONS &amp; CONTRIBUTIONS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2068" name="Text Box 54"/>
          <p:cNvSpPr txBox="1">
            <a:spLocks noChangeArrowheads="1"/>
          </p:cNvSpPr>
          <p:nvPr/>
        </p:nvSpPr>
        <p:spPr bwMode="auto">
          <a:xfrm>
            <a:off x="24917400" y="6248400"/>
            <a:ext cx="1046215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/>
          <a:lstStyle/>
          <a:p>
            <a:pPr marL="438150" lvl="1" indent="-438150">
              <a:buFont typeface="Arial" pitchFamily="34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Ground-truth dataset, simulated search tasks environment </a:t>
            </a:r>
          </a:p>
          <a:p>
            <a:pPr marL="438150" lvl="1" indent="-438150">
              <a:buFont typeface="Arial" pitchFamily="34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Implicit feedback, semi-explicit feedback (annotations), explicit feedback (paragraph relevance score, page relevance score, page readability score)</a:t>
            </a:r>
          </a:p>
          <a:p>
            <a:pPr marL="438150" lvl="1" indent="-438150">
              <a:buFont typeface="Arial" pitchFamily="34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31 Students (24 male, 7 female)</a:t>
            </a:r>
            <a:endParaRPr lang="en-US" sz="2800" dirty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38150" lvl="1" indent="-438150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</p:txBody>
      </p:sp>
      <p:sp>
        <p:nvSpPr>
          <p:cNvPr id="2075" name="Text Box 40"/>
          <p:cNvSpPr txBox="1">
            <a:spLocks noChangeArrowheads="1"/>
          </p:cNvSpPr>
          <p:nvPr/>
        </p:nvSpPr>
        <p:spPr bwMode="auto">
          <a:xfrm>
            <a:off x="10121900" y="26287942"/>
            <a:ext cx="25844500" cy="5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76197" tIns="38098" rIns="76197" bIns="38098">
            <a:spAutoFit/>
          </a:bodyPr>
          <a:lstStyle/>
          <a:p>
            <a:pPr algn="r" defTabSz="3918322">
              <a:spcBef>
                <a:spcPct val="50000"/>
              </a:spcBef>
              <a:defRPr/>
            </a:pPr>
            <a:r>
              <a:rPr lang="en-US" sz="3000" b="1" dirty="0" smtClean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>Acknowledgements : This research is supported by NSF grant 0938074</a:t>
            </a:r>
            <a:endParaRPr lang="en-US" sz="3000" b="1" dirty="0">
              <a:solidFill>
                <a:srgbClr val="C6DBE8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1219199" y="762000"/>
            <a:ext cx="34671001" cy="329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 lIns="76197" tIns="38098" rIns="76197" bIns="38098">
            <a:spAutoFit/>
          </a:bodyPr>
          <a:lstStyle/>
          <a:p>
            <a:pPr algn="r" defTabSz="3918322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>Improving Web Search by Incorporating User Behavior in Everyday Applications</a:t>
            </a:r>
            <a:endParaRPr lang="en-US" sz="8000" b="1" dirty="0">
              <a:solidFill>
                <a:srgbClr val="C6DBE8"/>
              </a:solidFill>
              <a:latin typeface="Franklin Gothic Medium" pitchFamily="34" charset="0"/>
              <a:cs typeface="Tahoma" pitchFamily="34" charset="0"/>
            </a:endParaRPr>
          </a:p>
          <a:p>
            <a:pPr algn="r" defTabSz="3918322">
              <a:spcBef>
                <a:spcPct val="50000"/>
              </a:spcBef>
              <a:defRPr/>
            </a:pPr>
            <a:r>
              <a:rPr lang="en-US" sz="5400" b="1" dirty="0" smtClean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>Sampath Jayarathna and Frank Shipman</a:t>
            </a:r>
          </a:p>
          <a:p>
            <a:pPr algn="r" defTabSz="3918322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>Computer Science &amp; Engineering, Texas A&amp;M University – College Station</a:t>
            </a:r>
            <a:endParaRPr lang="en-US" sz="3200" b="1" dirty="0">
              <a:solidFill>
                <a:srgbClr val="C6DBE8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82" name="AutoShape 66"/>
          <p:cNvSpPr>
            <a:spLocks noChangeArrowheads="1"/>
          </p:cNvSpPr>
          <p:nvPr/>
        </p:nvSpPr>
        <p:spPr bwMode="auto">
          <a:xfrm>
            <a:off x="685800" y="4572000"/>
            <a:ext cx="11430000" cy="2133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83" name="AutoShape 66"/>
          <p:cNvSpPr>
            <a:spLocks noChangeArrowheads="1"/>
          </p:cNvSpPr>
          <p:nvPr/>
        </p:nvSpPr>
        <p:spPr bwMode="auto">
          <a:xfrm>
            <a:off x="12573000" y="4495800"/>
            <a:ext cx="11430000" cy="2141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85" name="Text Box 53"/>
          <p:cNvSpPr txBox="1">
            <a:spLocks noChangeArrowheads="1"/>
          </p:cNvSpPr>
          <p:nvPr/>
        </p:nvSpPr>
        <p:spPr bwMode="auto">
          <a:xfrm>
            <a:off x="1143001" y="50292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ABSTRACT AND MOTIVATION 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86" name="Text Box 54"/>
          <p:cNvSpPr txBox="1">
            <a:spLocks noChangeArrowheads="1"/>
          </p:cNvSpPr>
          <p:nvPr/>
        </p:nvSpPr>
        <p:spPr bwMode="auto">
          <a:xfrm>
            <a:off x="1143001" y="5867400"/>
            <a:ext cx="10462154" cy="188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/>
          <a:lstStyle/>
          <a:p>
            <a:pPr algn="just" defTabSz="3918322">
              <a:spcBef>
                <a:spcPct val="50000"/>
              </a:spcBef>
            </a:pPr>
            <a:r>
              <a:rPr lang="en-US" sz="2800" dirty="0" smtClean="0">
                <a:latin typeface="Franklin Gothic Medium" pitchFamily="34" charset="0"/>
              </a:rPr>
              <a:t>We explore novel user interest modeling techniques in order to generate document recommendations to support users during open-ended information gathering tasks.  </a:t>
            </a:r>
          </a:p>
          <a:p>
            <a:pPr marL="4287838" algn="just" defTabSz="3918322">
              <a:spcBef>
                <a:spcPct val="50000"/>
              </a:spcBef>
            </a:pPr>
            <a:r>
              <a:rPr lang="en-US" sz="2800" b="1" dirty="0" smtClean="0">
                <a:latin typeface="Franklin Gothic Medium" pitchFamily="34" charset="0"/>
              </a:rPr>
              <a:t>Personalized Information Delivery</a:t>
            </a:r>
          </a:p>
          <a:p>
            <a:pPr marL="4287838" algn="just" defTabSz="3918322">
              <a:spcBef>
                <a:spcPct val="50000"/>
              </a:spcBef>
            </a:pPr>
            <a:r>
              <a:rPr lang="en-US" sz="2800" dirty="0" smtClean="0">
                <a:latin typeface="Franklin Gothic Medium" pitchFamily="34" charset="0"/>
              </a:rPr>
              <a:t>“Google Personalized Beta”</a:t>
            </a:r>
          </a:p>
          <a:p>
            <a:pPr marL="4287838" algn="just" defTabSz="3918322">
              <a:spcBef>
                <a:spcPct val="50000"/>
              </a:spcBef>
            </a:pPr>
            <a:r>
              <a:rPr lang="en-US" sz="2800" dirty="0" smtClean="0">
                <a:latin typeface="Franklin Gothic Medium" pitchFamily="34" charset="0"/>
              </a:rPr>
              <a:t>  User Query input / Search History</a:t>
            </a:r>
          </a:p>
          <a:p>
            <a:pPr marL="4697413" algn="just" defTabSz="3918322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 Most direct evidence of user need</a:t>
            </a:r>
          </a:p>
          <a:p>
            <a:pPr marL="4697413" algn="just" defTabSz="3918322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 Privacy issues</a:t>
            </a:r>
          </a:p>
          <a:p>
            <a:pPr marL="4697413" algn="just" defTabSz="3918322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 Short, imprecise, and ambiguous</a:t>
            </a:r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r>
              <a:rPr lang="en-US" sz="2800" dirty="0" smtClean="0">
                <a:latin typeface="Franklin Gothic Medium" pitchFamily="34" charset="0"/>
              </a:rPr>
              <a:t>We interact with different applications, and have extra information about the content we are interacting with.</a:t>
            </a:r>
          </a:p>
          <a:p>
            <a:pPr algn="just" defTabSz="3918322">
              <a:spcBef>
                <a:spcPct val="50000"/>
              </a:spcBef>
            </a:pPr>
            <a:r>
              <a:rPr lang="en-US" sz="2800" dirty="0" smtClean="0">
                <a:latin typeface="Franklin Gothic Medium" pitchFamily="34" charset="0"/>
              </a:rPr>
              <a:t>How can we build more valuable models of a user’s interests based on these prior interactions? </a:t>
            </a:r>
          </a:p>
          <a:p>
            <a:pPr algn="just" defTabSz="3918322">
              <a:spcBef>
                <a:spcPct val="50000"/>
              </a:spcBef>
            </a:pPr>
            <a:r>
              <a:rPr lang="en-US" sz="2800" dirty="0" smtClean="0">
                <a:latin typeface="Franklin Gothic Medium" pitchFamily="34" charset="0"/>
              </a:rPr>
              <a:t>Can we find tradeoffs between alternative approaches to recommending documents and document components based on a relevance feedback across multiple applications? </a:t>
            </a:r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eaLnBrk="1" hangingPunct="1"/>
            <a:r>
              <a:rPr lang="en-US" altLang="en-US" sz="2800" u="sng" dirty="0" smtClean="0">
                <a:latin typeface="Franklin Gothic Medium" pitchFamily="34" charset="0"/>
              </a:rPr>
              <a:t>Explicit feedback: </a:t>
            </a:r>
            <a:r>
              <a:rPr lang="en-US" altLang="en-US" sz="2800" dirty="0" smtClean="0">
                <a:latin typeface="Franklin Gothic Medium" pitchFamily="34" charset="0"/>
              </a:rPr>
              <a:t>users explicitly mark relevant and irrelevant documents</a:t>
            </a:r>
          </a:p>
          <a:p>
            <a:pPr eaLnBrk="1" hangingPunct="1"/>
            <a:r>
              <a:rPr lang="en-US" altLang="en-US" sz="2800" u="sng" dirty="0" smtClean="0">
                <a:latin typeface="Franklin Gothic Medium" pitchFamily="34" charset="0"/>
              </a:rPr>
              <a:t>Implicit feedback: </a:t>
            </a:r>
            <a:r>
              <a:rPr lang="en-US" altLang="en-US" sz="2800" dirty="0" smtClean="0">
                <a:latin typeface="Franklin Gothic Medium" pitchFamily="34" charset="0"/>
              </a:rPr>
              <a:t>system attempts to infer user intentions based on observable behavior</a:t>
            </a:r>
          </a:p>
          <a:p>
            <a:r>
              <a:rPr lang="en-US" altLang="en-US" sz="2800" u="sng" dirty="0" smtClean="0">
                <a:latin typeface="Franklin Gothic Medium" pitchFamily="34" charset="0"/>
              </a:rPr>
              <a:t>Unified feedback: </a:t>
            </a:r>
            <a:r>
              <a:rPr lang="en-US" sz="2800" dirty="0" smtClean="0">
                <a:latin typeface="Franklin Gothic Medium" pitchFamily="34" charset="0"/>
              </a:rPr>
              <a:t>implicit ratings can be combined with existing explicit ratings to form a hybrid system to predict user satisfaction</a:t>
            </a:r>
          </a:p>
          <a:p>
            <a:endParaRPr lang="en-US" sz="2800" dirty="0" smtClean="0">
              <a:latin typeface="Franklin Gothic Medium" pitchFamily="34" charset="0"/>
            </a:endParaRPr>
          </a:p>
          <a:p>
            <a:pPr algn="ctr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marL="514350" indent="-514350" defTabSz="3918322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>
                <a:latin typeface="Franklin Gothic Medium" pitchFamily="34" charset="0"/>
              </a:rPr>
              <a:t>Unified feedback across multiple applications will result in more accurate and more rapid assessment of documents than available through either implicit or explicit feedback alone.</a:t>
            </a:r>
          </a:p>
          <a:p>
            <a:pPr marL="514350" indent="-514350" defTabSz="3918322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>
                <a:latin typeface="Franklin Gothic Medium" pitchFamily="34" charset="0"/>
              </a:rPr>
              <a:t>Unified feedback across multiple applications can be used to more accurately and rapidly determine when a user's interest has changed.</a:t>
            </a:r>
            <a:endParaRPr lang="en-US" sz="2700" dirty="0"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89" name="Text Box 53"/>
          <p:cNvSpPr txBox="1">
            <a:spLocks noChangeArrowheads="1"/>
          </p:cNvSpPr>
          <p:nvPr/>
        </p:nvSpPr>
        <p:spPr bwMode="auto">
          <a:xfrm>
            <a:off x="13030200" y="50292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BACKGROUND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90" name="Text Box 54"/>
          <p:cNvSpPr txBox="1">
            <a:spLocks noChangeArrowheads="1"/>
          </p:cNvSpPr>
          <p:nvPr/>
        </p:nvSpPr>
        <p:spPr bwMode="auto">
          <a:xfrm>
            <a:off x="13030200" y="6248400"/>
            <a:ext cx="10462154" cy="188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/>
          <a:lstStyle/>
          <a:p>
            <a:pPr eaLnBrk="1" hangingPunct="1"/>
            <a:endParaRPr lang="en-US" altLang="en-US" sz="2800" b="1" dirty="0" smtClean="0"/>
          </a:p>
          <a:p>
            <a:pPr eaLnBrk="1" hangingPunct="1"/>
            <a:endParaRPr lang="en-US" altLang="en-US" sz="2800" b="1" dirty="0" smtClean="0"/>
          </a:p>
          <a:p>
            <a:pPr eaLnBrk="1" hangingPunct="1"/>
            <a:endParaRPr lang="en-US" altLang="en-US" sz="2800" b="1" dirty="0" smtClean="0"/>
          </a:p>
          <a:p>
            <a:pPr eaLnBrk="1" hangingPunct="1"/>
            <a:endParaRPr lang="en-US" altLang="en-US" sz="2800" b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>
              <a:latin typeface="Franklin Gothic Medium" pitchFamily="34" charset="0"/>
            </a:endParaRPr>
          </a:p>
          <a:p>
            <a:pPr algn="just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ctr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ctr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ctr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ctr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ctr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ctr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ctr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ctr" defTabSz="3918322">
              <a:spcBef>
                <a:spcPct val="50000"/>
              </a:spcBef>
            </a:pPr>
            <a:r>
              <a:rPr lang="en-US" sz="2800" dirty="0" smtClean="0">
                <a:latin typeface="Franklin Gothic Medium" pitchFamily="34" charset="0"/>
              </a:rPr>
              <a:t>Figure 1. IPM System Architecture</a:t>
            </a:r>
          </a:p>
          <a:p>
            <a:pPr algn="ctr" defTabSz="3918322">
              <a:spcBef>
                <a:spcPct val="50000"/>
              </a:spcBef>
            </a:pPr>
            <a:endParaRPr lang="en-US" sz="2800" dirty="0" smtClean="0">
              <a:latin typeface="Franklin Gothic Medium" pitchFamily="34" charset="0"/>
            </a:endParaRPr>
          </a:p>
          <a:p>
            <a:pPr algn="ctr" defTabSz="3918322">
              <a:spcBef>
                <a:spcPct val="50000"/>
              </a:spcBef>
            </a:pPr>
            <a:endParaRPr lang="en-US" sz="2000" dirty="0" smtClean="0">
              <a:latin typeface="Franklin Gothic Medium" pitchFamily="34" charset="0"/>
              <a:cs typeface="Tahoma" pitchFamily="34" charset="0"/>
            </a:endParaRPr>
          </a:p>
          <a:p>
            <a:pPr marL="285750" indent="-285750">
              <a:lnSpc>
                <a:spcPct val="110000"/>
              </a:lnSpc>
              <a:buFont typeface="Arial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4 information summarization tasks </a:t>
            </a:r>
          </a:p>
          <a:p>
            <a:pPr marL="285750" indent="-285750">
              <a:lnSpc>
                <a:spcPct val="110000"/>
              </a:lnSpc>
              <a:buFont typeface="Arial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8 web documents per task </a:t>
            </a:r>
          </a:p>
          <a:p>
            <a:pPr marL="285750" indent="-285750">
              <a:lnSpc>
                <a:spcPct val="110000"/>
              </a:lnSpc>
              <a:buFont typeface="Arial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Use multiple everyday applications (Word, PowerPoint, Firefox web browser)</a:t>
            </a:r>
          </a:p>
          <a:p>
            <a:pPr marL="285750" indent="-285750">
              <a:lnSpc>
                <a:spcPct val="110000"/>
              </a:lnSpc>
              <a:buFont typeface="Arial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Asked to:</a:t>
            </a:r>
          </a:p>
          <a:p>
            <a:pPr marL="685800" lvl="1">
              <a:lnSpc>
                <a:spcPct val="110000"/>
              </a:lnSpc>
            </a:pPr>
            <a:r>
              <a:rPr lang="en-US" sz="2800" dirty="0" smtClean="0">
                <a:latin typeface="Franklin Gothic Medium" pitchFamily="34" charset="0"/>
              </a:rPr>
              <a:t>        Write short summary/answer to task question in Word</a:t>
            </a:r>
          </a:p>
          <a:p>
            <a:pPr marL="685800" lvl="1">
              <a:lnSpc>
                <a:spcPct val="110000"/>
              </a:lnSpc>
            </a:pPr>
            <a:r>
              <a:rPr lang="en-US" sz="2800" dirty="0" smtClean="0">
                <a:latin typeface="Franklin Gothic Medium" pitchFamily="34" charset="0"/>
              </a:rPr>
              <a:t>        Generate 2-3 slides on topic/answer in PowerPoint</a:t>
            </a:r>
          </a:p>
          <a:p>
            <a:pPr marL="285750" indent="-285750">
              <a:lnSpc>
                <a:spcPct val="110000"/>
              </a:lnSpc>
              <a:buFont typeface="Arial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About 30 minutes per task but no limit enforced</a:t>
            </a:r>
          </a:p>
          <a:p>
            <a:pPr defTabSz="3918322">
              <a:spcBef>
                <a:spcPct val="50000"/>
              </a:spcBef>
            </a:pPr>
            <a:endParaRPr lang="en-US" sz="2800" dirty="0"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24917400" y="50292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DATASET AND RESULTS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95" name="Text Box 54"/>
          <p:cNvSpPr txBox="1">
            <a:spLocks noChangeArrowheads="1"/>
          </p:cNvSpPr>
          <p:nvPr/>
        </p:nvSpPr>
        <p:spPr bwMode="auto">
          <a:xfrm>
            <a:off x="25123245" y="12077700"/>
            <a:ext cx="10462154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Franklin Gothic Medium" pitchFamily="34" charset="0"/>
              </a:rPr>
              <a:t>A unified user interest model</a:t>
            </a:r>
          </a:p>
          <a:p>
            <a:pPr marL="914400" lvl="1" indent="-441325">
              <a:buFont typeface="Arial" pitchFamily="34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Classification of documents into different user interests based on combined (implicit + semi-explicit) user expressions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Franklin Gothic Medium" pitchFamily="34" charset="0"/>
              </a:rPr>
              <a:t>Multiple everyday-applications model</a:t>
            </a:r>
          </a:p>
          <a:p>
            <a:pPr marL="914400" lvl="2" indent="-441325">
              <a:buFont typeface="Arial" pitchFamily="34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Examine how inferred models of user interest from different applications may be used in building multi-application environments</a:t>
            </a:r>
          </a:p>
        </p:txBody>
      </p:sp>
      <p:sp>
        <p:nvSpPr>
          <p:cNvPr id="22" name="Text Box 53"/>
          <p:cNvSpPr txBox="1">
            <a:spLocks noChangeArrowheads="1"/>
          </p:cNvSpPr>
          <p:nvPr/>
        </p:nvSpPr>
        <p:spPr bwMode="auto">
          <a:xfrm>
            <a:off x="1143001" y="219456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HYPOTHESIS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200" y="5943600"/>
            <a:ext cx="11235847" cy="1708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 Box 53"/>
          <p:cNvSpPr txBox="1">
            <a:spLocks noChangeArrowheads="1"/>
          </p:cNvSpPr>
          <p:nvPr/>
        </p:nvSpPr>
        <p:spPr bwMode="auto">
          <a:xfrm>
            <a:off x="13030201" y="20809807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USER STUDY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7" y="2462320"/>
            <a:ext cx="7783513" cy="165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700235"/>
              </p:ext>
            </p:extLst>
          </p:nvPr>
        </p:nvGraphicFramePr>
        <p:xfrm>
          <a:off x="25522990" y="8610600"/>
          <a:ext cx="9757610" cy="2237370"/>
        </p:xfrm>
        <a:graphic>
          <a:graphicData uri="http://schemas.openxmlformats.org/drawingml/2006/table">
            <a:tbl>
              <a:tblPr firstRow="1" lastRow="1" lastCol="1" bandRow="1" bandCol="1"/>
              <a:tblGrid>
                <a:gridCol w="2751646"/>
                <a:gridCol w="1750515"/>
                <a:gridCol w="1750515"/>
                <a:gridCol w="1752467"/>
                <a:gridCol w="1752467"/>
              </a:tblGrid>
              <a:tr h="447474"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Model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Page-Level RMSE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7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Task-1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Task-2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</a:rPr>
                        <a:t>Task-3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Task-4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7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</a:rPr>
                        <a:t>baseline-LDA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/>
                          <a:ea typeface="Times New Roman"/>
                        </a:rPr>
                        <a:t>1.1799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/>
                          <a:ea typeface="Times New Roman"/>
                        </a:rPr>
                        <a:t>1.3145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/>
                          <a:ea typeface="Times New Roman"/>
                        </a:rPr>
                        <a:t>1.2387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/>
                          <a:ea typeface="Times New Roman"/>
                        </a:rPr>
                        <a:t>1.5147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7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</a:rPr>
                        <a:t>Semi-Explicit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/>
                          <a:ea typeface="Times New Roman"/>
                        </a:rPr>
                        <a:t>1.1259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/>
                          <a:ea typeface="Times New Roman"/>
                        </a:rPr>
                        <a:t>1.3258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/>
                          <a:ea typeface="Times New Roman"/>
                        </a:rPr>
                        <a:t>1.2583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/>
                          <a:ea typeface="Times New Roman"/>
                        </a:rPr>
                        <a:t>1.4628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7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</a:rPr>
                        <a:t>Unified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1.0966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1.1979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1.1617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1.3881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Text Box 53"/>
          <p:cNvSpPr txBox="1">
            <a:spLocks noChangeArrowheads="1"/>
          </p:cNvSpPr>
          <p:nvPr/>
        </p:nvSpPr>
        <p:spPr bwMode="auto">
          <a:xfrm>
            <a:off x="24993601" y="224790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REFERENCES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33" name="Text Box 54"/>
          <p:cNvSpPr txBox="1">
            <a:spLocks noChangeArrowheads="1"/>
          </p:cNvSpPr>
          <p:nvPr/>
        </p:nvSpPr>
        <p:spPr bwMode="auto">
          <a:xfrm>
            <a:off x="24993600" y="23622000"/>
            <a:ext cx="1069075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/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Franklin Gothic Medium" pitchFamily="34" charset="0"/>
              </a:rPr>
              <a:t>Jayarathna, S., A. </a:t>
            </a:r>
            <a:r>
              <a:rPr lang="en-US" sz="2400" dirty="0" err="1" smtClean="0">
                <a:latin typeface="Franklin Gothic Medium" pitchFamily="34" charset="0"/>
              </a:rPr>
              <a:t>Patra</a:t>
            </a:r>
            <a:r>
              <a:rPr lang="en-US" sz="2400" dirty="0" smtClean="0">
                <a:latin typeface="Franklin Gothic Medium" pitchFamily="34" charset="0"/>
              </a:rPr>
              <a:t>, and F. Shipman (2015), </a:t>
            </a:r>
            <a:r>
              <a:rPr lang="en-US" sz="2400" i="1" dirty="0" smtClean="0">
                <a:latin typeface="Franklin Gothic Medium" pitchFamily="34" charset="0"/>
              </a:rPr>
              <a:t>Unified Relevance Feedback for Multi-Application User Interest Modeling.</a:t>
            </a:r>
            <a:r>
              <a:rPr lang="en-US" sz="2400" dirty="0" smtClean="0">
                <a:latin typeface="Franklin Gothic Medium" pitchFamily="34" charset="0"/>
              </a:rPr>
              <a:t>  </a:t>
            </a:r>
            <a:r>
              <a:rPr lang="en-US" sz="2400" dirty="0" smtClean="0">
                <a:latin typeface="Franklin Gothic Medium" pitchFamily="34" charset="0"/>
              </a:rPr>
              <a:t>ACM IEEE </a:t>
            </a:r>
            <a:r>
              <a:rPr lang="en-US" sz="2400" dirty="0" smtClean="0">
                <a:latin typeface="Franklin Gothic Medium" pitchFamily="34" charset="0"/>
              </a:rPr>
              <a:t>JCDL. </a:t>
            </a:r>
            <a:r>
              <a:rPr lang="en-US" sz="2400" i="1" dirty="0" smtClean="0">
                <a:solidFill>
                  <a:srgbClr val="FF0000"/>
                </a:solidFill>
                <a:latin typeface="Franklin Gothic Medium" pitchFamily="34" charset="0"/>
              </a:rPr>
              <a:t>Nominated for Best Student paper  award.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Franklin Gothic Medium" pitchFamily="34" charset="0"/>
              </a:rPr>
              <a:t>Jayarathna, S, A. Patra, and F. Shipman (2013). "Mining user interest from search tasks and annotations." ACM CIKM. </a:t>
            </a:r>
          </a:p>
        </p:txBody>
      </p:sp>
      <p:sp>
        <p:nvSpPr>
          <p:cNvPr id="28" name="Text Box 53"/>
          <p:cNvSpPr txBox="1">
            <a:spLocks noChangeArrowheads="1"/>
          </p:cNvSpPr>
          <p:nvPr/>
        </p:nvSpPr>
        <p:spPr bwMode="auto">
          <a:xfrm>
            <a:off x="1143000" y="115062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PROBLEM STATEMENT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pic>
        <p:nvPicPr>
          <p:cNvPr id="34" name="Picture 33" descr="SDXTMPPPT01.emf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16002000"/>
            <a:ext cx="11506200" cy="3200400"/>
          </a:xfrm>
          <a:prstGeom prst="rect">
            <a:avLst/>
          </a:prstGeom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7696200"/>
            <a:ext cx="3980929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6" descr="SDXTMPPPT01.emf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725400" y="11734800"/>
            <a:ext cx="11312047" cy="8610600"/>
          </a:xfrm>
          <a:prstGeom prst="rect">
            <a:avLst/>
          </a:prstGeom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1400" y="10439400"/>
            <a:ext cx="1990725" cy="1246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3400" y="10439400"/>
            <a:ext cx="1258630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0600" y="8782203"/>
            <a:ext cx="1192398" cy="117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1600" y="7529990"/>
            <a:ext cx="2808541" cy="100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294" y="8567006"/>
            <a:ext cx="1788566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Subtitle 2"/>
          <p:cNvSpPr txBox="1">
            <a:spLocks/>
          </p:cNvSpPr>
          <p:nvPr/>
        </p:nvSpPr>
        <p:spPr>
          <a:xfrm>
            <a:off x="19587150" y="7677835"/>
            <a:ext cx="2693501" cy="1078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buNone/>
            </a:pPr>
            <a:r>
              <a:rPr lang="en-US" sz="2400" b="1" dirty="0" smtClean="0">
                <a:latin typeface="Arial" charset="0"/>
                <a:cs typeface="Arial" charset="0"/>
              </a:rPr>
              <a:t>Consumption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2400" b="1" dirty="0" smtClean="0">
                <a:latin typeface="Arial" charset="0"/>
                <a:cs typeface="Arial" charset="0"/>
              </a:rPr>
              <a:t>Applications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16916400" y="10439400"/>
            <a:ext cx="2473761" cy="1078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Production </a:t>
            </a:r>
            <a:b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Applications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53" name="Picture 2" descr="http://icongal.com/gallery/download/268851/256/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068800" y="8598489"/>
            <a:ext cx="1917111" cy="1917111"/>
          </a:xfrm>
          <a:prstGeom prst="rect">
            <a:avLst/>
          </a:prstGeom>
          <a:noFill/>
        </p:spPr>
      </p:pic>
      <p:pic>
        <p:nvPicPr>
          <p:cNvPr id="54" name="Picture 53" descr="SDXTMPPPT01.emf"/>
          <p:cNvPicPr>
            <a:picLocks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8474417" y="16306800"/>
            <a:ext cx="7568183" cy="6172200"/>
          </a:xfrm>
          <a:prstGeom prst="rect">
            <a:avLst/>
          </a:prstGeom>
        </p:spPr>
      </p:pic>
      <p:pic>
        <p:nvPicPr>
          <p:cNvPr id="1030" name="Picture 6" descr="http://students.cse.tamu.edu/sampath/pictures/eye_muscles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543616" y="17449800"/>
            <a:ext cx="3955184" cy="3886200"/>
          </a:xfrm>
          <a:prstGeom prst="rect">
            <a:avLst/>
          </a:prstGeom>
          <a:noFill/>
        </p:spPr>
      </p:pic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24917400" y="15399607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FUTURE WORK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483</Words>
  <Application>Microsoft Office PowerPoint</Application>
  <PresentationFormat>Custom</PresentationFormat>
  <Paragraphs>118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Sampath</cp:lastModifiedBy>
  <cp:revision>115</cp:revision>
  <dcterms:created xsi:type="dcterms:W3CDTF">2011-01-10T15:51:13Z</dcterms:created>
  <dcterms:modified xsi:type="dcterms:W3CDTF">2015-09-07T14:06:53Z</dcterms:modified>
  <cp:category>research posters template</cp:category>
</cp:coreProperties>
</file>