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FFFA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25" autoAdjust="0"/>
  </p:normalViewPr>
  <p:slideViewPr>
    <p:cSldViewPr showGuides="1">
      <p:cViewPr>
        <p:scale>
          <a:sx n="30" d="100"/>
          <a:sy n="30" d="100"/>
        </p:scale>
        <p:origin x="-1230" y="-198"/>
      </p:cViewPr>
      <p:guideLst>
        <p:guide orient="horz" pos="16992"/>
        <p:guide pos="227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-28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</c:spPr>
          </c:dPt>
          <c:dPt>
            <c:idx val="2"/>
            <c:bubble3D val="0"/>
            <c:spPr>
              <a:solidFill>
                <a:srgbClr val="FFFA00"/>
              </a:solidFill>
            </c:spPr>
          </c:dPt>
          <c:dLbls>
            <c:dLbl>
              <c:idx val="0"/>
              <c:layout>
                <c:manualLayout>
                  <c:x val="-1.0289388918510033E-3"/>
                  <c:y val="0.1647298228447692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Clearly correct 61%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0121014838259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Incorrect</a:t>
                    </a:r>
                    <a:r>
                      <a:rPr lang="en-US" dirty="0"/>
                      <a:t>, </a:t>
                    </a:r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56410256410256E-2"/>
                  <c:y val="-3.45595628623481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Unsure </a:t>
                    </a:r>
                  </a:p>
                  <a:p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Sheet1!$A$2:$A$4</c:f>
              <c:strCache>
                <c:ptCount val="3"/>
                <c:pt idx="0">
                  <c:v>Clearly correct</c:v>
                </c:pt>
                <c:pt idx="1">
                  <c:v>Incorrect</c:v>
                </c:pt>
                <c:pt idx="2">
                  <c:v>Unsure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</c:v>
                </c:pt>
                <c:pt idx="1">
                  <c:v>36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Incorrect Pages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tx1">
                  <a:lumMod val="9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</c:spPr>
          </c:dPt>
          <c:dPt>
            <c:idx val="3"/>
            <c:bubble3D val="0"/>
            <c:spPr>
              <a:solidFill>
                <a:srgbClr val="A40000"/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8.2805336832895895E-3"/>
                  <c:y val="-0.1088922503108164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Kind of correct </a:t>
                    </a:r>
                    <a:endParaRPr lang="en-US" dirty="0" smtClean="0"/>
                  </a:p>
                  <a:p>
                    <a:r>
                      <a:rPr lang="en-US" dirty="0" smtClean="0"/>
                      <a:t>37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5.1576990376202975E-2"/>
                  <c:y val="2.52804254731316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Blank </a:t>
                    </a:r>
                    <a:endParaRPr lang="en-US" dirty="0" smtClean="0"/>
                  </a:p>
                  <a:p>
                    <a:r>
                      <a:rPr lang="en-US" dirty="0" smtClean="0"/>
                      <a:t>27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4.6946631671041119E-4"/>
                  <c:y val="0.191469125569830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Deceiving pages </a:t>
                    </a:r>
                    <a:endParaRPr lang="en-US" dirty="0" smtClean="0"/>
                  </a:p>
                  <a:p>
                    <a:r>
                      <a:rPr lang="en-US" dirty="0" smtClean="0"/>
                      <a:t>8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0"/>
                  <c:y val="1.02700800663155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Error </a:t>
                    </a:r>
                    <a:endParaRPr lang="en-US" dirty="0" smtClean="0"/>
                  </a:p>
                  <a:p>
                    <a:r>
                      <a:rPr lang="en-US" dirty="0" smtClean="0"/>
                      <a:t>pages </a:t>
                    </a:r>
                  </a:p>
                  <a:p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1.7286632274413974E-5"/>
                  <c:y val="-4.047746952191723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Redirects </a:t>
                    </a:r>
                    <a:endParaRPr lang="en-US" dirty="0" smtClean="0"/>
                  </a:p>
                  <a:p>
                    <a:r>
                      <a:rPr lang="en-US" dirty="0" smtClean="0"/>
                      <a:t>6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1.3163136935469274E-2"/>
                  <c:y val="-9.07558809821669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Directory listings </a:t>
                    </a:r>
                    <a:endParaRPr lang="en-US" dirty="0" smtClean="0"/>
                  </a:p>
                  <a:p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1.4022128699429813E-2"/>
                  <c:y val="-0.162727819069345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8.6728889492261749E-2"/>
                  <c:y val="-0.1012722299899428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0.17190871494681587"/>
                  <c:y val="-9.00797947131608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Sheet1!$A$2:$A$10</c:f>
              <c:strCache>
                <c:ptCount val="9"/>
                <c:pt idx="0">
                  <c:v>Kind of correct</c:v>
                </c:pt>
                <c:pt idx="1">
                  <c:v>Blank</c:v>
                </c:pt>
                <c:pt idx="2">
                  <c:v>Deceiving pages</c:v>
                </c:pt>
                <c:pt idx="3">
                  <c:v>Error pages</c:v>
                </c:pt>
                <c:pt idx="4">
                  <c:v>Redirects</c:v>
                </c:pt>
                <c:pt idx="5">
                  <c:v>Directory listings</c:v>
                </c:pt>
                <c:pt idx="6">
                  <c:v>University pages</c:v>
                </c:pt>
                <c:pt idx="7">
                  <c:v>Domain for sale</c:v>
                </c:pt>
                <c:pt idx="8">
                  <c:v>Different languages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0.37</c:v>
                </c:pt>
                <c:pt idx="1">
                  <c:v>0.27</c:v>
                </c:pt>
                <c:pt idx="2">
                  <c:v>0.08</c:v>
                </c:pt>
                <c:pt idx="3">
                  <c:v>0.03</c:v>
                </c:pt>
                <c:pt idx="4">
                  <c:v>0.06</c:v>
                </c:pt>
                <c:pt idx="5">
                  <c:v>0.03</c:v>
                </c:pt>
                <c:pt idx="6">
                  <c:v>7.0000000000000007E-2</c:v>
                </c:pt>
                <c:pt idx="7">
                  <c:v>0.03</c:v>
                </c:pt>
                <c:pt idx="8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50D82-943E-4904-B4F4-F4FB26A4009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56F76-2D50-4748-BD92-E7EDAB170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39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29473-6E73-48CB-97B1-878970A7518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D527D-46F4-42DA-935A-948ADD113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6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D527D-46F4-42DA-935A-948ADD1136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1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768" y="13229422"/>
            <a:ext cx="28468720" cy="5880100"/>
          </a:xfrm>
        </p:spPr>
        <p:txBody>
          <a:bodyPr anchor="b"/>
          <a:lstStyle>
            <a:lvl1pPr>
              <a:defRPr sz="1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7768" y="19109520"/>
            <a:ext cx="28468720" cy="3445680"/>
          </a:xfrm>
        </p:spPr>
        <p:txBody>
          <a:bodyPr anchor="t">
            <a:normAutofit/>
          </a:bodyPr>
          <a:lstStyle>
            <a:lvl1pPr marL="0" indent="0" algn="l">
              <a:buNone/>
              <a:defRPr sz="8000">
                <a:solidFill>
                  <a:schemeClr val="tx2"/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7772" y="7229446"/>
            <a:ext cx="28492320" cy="162057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638244" y="2702892"/>
            <a:ext cx="5891848" cy="207413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7770" y="2702894"/>
            <a:ext cx="21870228" cy="207413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10058400" indent="-914400">
              <a:buClr>
                <a:schemeClr val="tx2"/>
              </a:buClr>
              <a:buSzPct val="101000"/>
              <a:buFont typeface="Courier New" pitchFamily="49" charset="0"/>
              <a:buChar char="o"/>
              <a:defRPr sz="4800"/>
            </a:lvl6pPr>
            <a:lvl7pPr marL="118872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7pPr>
            <a:lvl8pPr marL="137160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8pPr>
            <a:lvl9pPr marL="155448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772" y="13234324"/>
            <a:ext cx="28468712" cy="5875200"/>
          </a:xfrm>
        </p:spPr>
        <p:txBody>
          <a:bodyPr anchor="b"/>
          <a:lstStyle>
            <a:lvl1pPr algn="r">
              <a:defRPr sz="12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772" y="19109524"/>
            <a:ext cx="28468712" cy="3441600"/>
          </a:xfrm>
        </p:spPr>
        <p:txBody>
          <a:bodyPr anchor="t">
            <a:normAutofit/>
          </a:bodyPr>
          <a:lstStyle>
            <a:lvl1pPr marL="0" indent="0" algn="r">
              <a:buNone/>
              <a:defRPr sz="7200">
                <a:solidFill>
                  <a:schemeClr val="tx2"/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772" y="2702898"/>
            <a:ext cx="28492320" cy="369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7770" y="7238998"/>
            <a:ext cx="13885108" cy="16205204"/>
          </a:xfrm>
        </p:spPr>
        <p:txBody>
          <a:bodyPr>
            <a:normAutofit/>
          </a:bodyPr>
          <a:lstStyle>
            <a:lvl5pPr>
              <a:defRPr/>
            </a:lvl5pPr>
            <a:lvl6pPr marL="10058400" indent="-914400">
              <a:buClr>
                <a:schemeClr val="tx2"/>
              </a:buClr>
              <a:buSzPct val="101000"/>
              <a:buFont typeface="Courier New" pitchFamily="49" charset="0"/>
              <a:buChar char="o"/>
              <a:defRPr sz="4800"/>
            </a:lvl6pPr>
            <a:lvl7pPr marL="118872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7pPr>
            <a:lvl8pPr marL="137160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8pPr>
            <a:lvl9pPr marL="155448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53124" y="7238996"/>
            <a:ext cx="13876968" cy="16205208"/>
          </a:xfrm>
        </p:spPr>
        <p:txBody>
          <a:bodyPr>
            <a:normAutofit/>
          </a:bodyPr>
          <a:lstStyle>
            <a:lvl5pPr>
              <a:defRPr/>
            </a:lvl5pPr>
            <a:lvl6pPr marL="10058400" indent="-914400">
              <a:buClr>
                <a:schemeClr val="tx2"/>
              </a:buClr>
              <a:buSzPct val="101000"/>
              <a:buFont typeface="Courier New" pitchFamily="49" charset="0"/>
              <a:buChar char="o"/>
              <a:defRPr sz="4800"/>
            </a:lvl6pPr>
            <a:lvl7pPr marL="118872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7pPr>
            <a:lvl8pPr marL="137160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8pPr>
            <a:lvl9pPr marL="155448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770" y="7251708"/>
            <a:ext cx="13885108" cy="2305048"/>
          </a:xfrm>
        </p:spPr>
        <p:txBody>
          <a:bodyPr anchor="b">
            <a:noAutofit/>
          </a:bodyPr>
          <a:lstStyle>
            <a:lvl1pPr marL="0" indent="0">
              <a:buNone/>
              <a:defRPr sz="9600" b="0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7770" y="9556758"/>
            <a:ext cx="13885108" cy="13887444"/>
          </a:xfrm>
        </p:spPr>
        <p:txBody>
          <a:bodyPr>
            <a:normAutofit/>
          </a:bodyPr>
          <a:lstStyle>
            <a:lvl5pPr>
              <a:defRPr/>
            </a:lvl5pPr>
            <a:lvl6pPr marL="10058400" indent="-914400">
              <a:buClr>
                <a:schemeClr val="tx2"/>
              </a:buClr>
              <a:buSzPct val="101000"/>
              <a:buFont typeface="Courier New" pitchFamily="49" charset="0"/>
              <a:buChar char="o"/>
              <a:defRPr sz="4800"/>
            </a:lvl6pPr>
            <a:lvl7pPr marL="118872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7pPr>
            <a:lvl8pPr marL="137160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8pPr>
            <a:lvl9pPr marL="155448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653122" y="7251708"/>
            <a:ext cx="13885100" cy="2305048"/>
          </a:xfrm>
        </p:spPr>
        <p:txBody>
          <a:bodyPr anchor="b">
            <a:noAutofit/>
          </a:bodyPr>
          <a:lstStyle>
            <a:lvl1pPr marL="0" indent="0">
              <a:buNone/>
              <a:defRPr sz="9600" b="0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653122" y="9556758"/>
            <a:ext cx="13885100" cy="13887444"/>
          </a:xfrm>
        </p:spPr>
        <p:txBody>
          <a:bodyPr>
            <a:normAutofit/>
          </a:bodyPr>
          <a:lstStyle>
            <a:lvl5pPr>
              <a:defRPr/>
            </a:lvl5pPr>
            <a:lvl6pPr marL="10058400" indent="-914400">
              <a:buClr>
                <a:schemeClr val="tx2"/>
              </a:buClr>
              <a:buSzPct val="101000"/>
              <a:buFont typeface="Courier New" pitchFamily="49" charset="0"/>
              <a:buChar char="o"/>
              <a:defRPr sz="4800"/>
            </a:lvl6pPr>
            <a:lvl7pPr marL="118872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7pPr>
            <a:lvl8pPr marL="137160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8pPr>
            <a:lvl9pPr marL="155448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457200" y="3733800"/>
            <a:ext cx="35661600" cy="23241000"/>
          </a:xfrm>
          <a:prstGeom prst="roundRect">
            <a:avLst>
              <a:gd name="adj" fmla="val 3955"/>
            </a:avLst>
          </a:prstGeom>
          <a:solidFill>
            <a:srgbClr val="FFFFF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457200" y="4419600"/>
            <a:ext cx="35661600" cy="22555200"/>
          </a:xfrm>
          <a:prstGeom prst="roundRect">
            <a:avLst>
              <a:gd name="adj" fmla="val 3955"/>
            </a:avLst>
          </a:prstGeom>
          <a:solidFill>
            <a:srgbClr val="FFFFF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768" y="1784350"/>
            <a:ext cx="10642600" cy="4743444"/>
          </a:xfrm>
        </p:spPr>
        <p:txBody>
          <a:bodyPr anchor="b"/>
          <a:lstStyle>
            <a:lvl1pPr algn="l">
              <a:defRPr sz="9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0618" y="1784350"/>
            <a:ext cx="17119476" cy="21659852"/>
          </a:xfrm>
        </p:spPr>
        <p:txBody>
          <a:bodyPr>
            <a:normAutofit/>
          </a:bodyPr>
          <a:lstStyle>
            <a:lvl5pPr>
              <a:defRPr/>
            </a:lvl5pPr>
            <a:lvl6pPr marL="10058400" indent="-914400">
              <a:buClr>
                <a:schemeClr val="tx2"/>
              </a:buClr>
              <a:buSzPct val="101000"/>
              <a:buFont typeface="Courier New" pitchFamily="49" charset="0"/>
              <a:buChar char="o"/>
              <a:defRPr sz="4800"/>
            </a:lvl6pPr>
            <a:lvl7pPr marL="118872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7pPr>
            <a:lvl8pPr marL="137160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8pPr>
            <a:lvl9pPr marL="15544800" indent="-914400">
              <a:buClr>
                <a:schemeClr val="tx2"/>
              </a:buClr>
              <a:buFont typeface="Courier New" pitchFamily="49" charset="0"/>
              <a:buChar char="o"/>
              <a:defRPr sz="4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7768" y="6527798"/>
            <a:ext cx="10642600" cy="16916396"/>
          </a:xfrm>
        </p:spPr>
        <p:txBody>
          <a:bodyPr anchor="t">
            <a:normAutofit/>
          </a:bodyPr>
          <a:lstStyle>
            <a:lvl1pPr marL="0" indent="0">
              <a:buNone/>
              <a:defRPr sz="48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774" y="5548232"/>
            <a:ext cx="13191812" cy="4453016"/>
          </a:xfrm>
        </p:spPr>
        <p:txBody>
          <a:bodyPr anchor="b">
            <a:normAutofit/>
          </a:bodyPr>
          <a:lstStyle>
            <a:lvl1pPr algn="l">
              <a:defRPr sz="9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7772" y="10001248"/>
            <a:ext cx="13191816" cy="10120800"/>
          </a:xfrm>
        </p:spPr>
        <p:txBody>
          <a:bodyPr anchor="t">
            <a:normAutofit/>
          </a:bodyPr>
          <a:lstStyle>
            <a:lvl1pPr marL="0" indent="0">
              <a:buNone/>
              <a:defRPr sz="48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8064616" y="3977550"/>
            <a:ext cx="7388552" cy="6121756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8696768" y="6406048"/>
            <a:ext cx="13716000" cy="13716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278498" y="16170304"/>
            <a:ext cx="6975780" cy="7636936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2082554" y="4381242"/>
            <a:ext cx="7636932" cy="7636932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7514918" y="1131734"/>
            <a:ext cx="7636932" cy="7636932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2082548" y="22916540"/>
            <a:ext cx="7636936" cy="4775024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186842" y="-246836"/>
            <a:ext cx="5796428" cy="6708256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3696454" y="-646490"/>
            <a:ext cx="7636932" cy="7636932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2" y="2642954"/>
            <a:ext cx="7636932" cy="7636932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29990126" y="-246836"/>
            <a:ext cx="6777868" cy="6708256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24470008" y="-246832"/>
            <a:ext cx="7636936" cy="6821792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29977816" y="4381236"/>
            <a:ext cx="6790176" cy="7636936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32226696" y="20561386"/>
            <a:ext cx="4548776" cy="7038916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26646846" y="17451650"/>
            <a:ext cx="7636932" cy="7636932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278500" y="19795064"/>
            <a:ext cx="5415440" cy="7636936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2833886" y="19161346"/>
            <a:ext cx="7636932" cy="7636932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24470014" y="3135954"/>
            <a:ext cx="7636932" cy="7636932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25836214" y="20561386"/>
            <a:ext cx="7636932" cy="7636932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33592816" y="2391444"/>
            <a:ext cx="3175176" cy="5011672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25400400" y="826048"/>
            <a:ext cx="4165104" cy="4165104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27488510" y="5802582"/>
            <a:ext cx="4873012" cy="4873012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8876272" y="8199708"/>
            <a:ext cx="4165104" cy="4165104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30997664" y="10646536"/>
            <a:ext cx="2885232" cy="2885232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2740216" y="-403902"/>
            <a:ext cx="4774704" cy="2791260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6010552" y="-403902"/>
            <a:ext cx="4116112" cy="1839556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278494" y="-403902"/>
            <a:ext cx="2361052" cy="2449156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1109730" y="17287134"/>
            <a:ext cx="5587548" cy="5587548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23168526" y="25959862"/>
            <a:ext cx="4463756" cy="1775076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24511998" y="25635360"/>
            <a:ext cx="4948076" cy="2099576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30310620" y="25635366"/>
            <a:ext cx="4845632" cy="2099572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44292" y="19767944"/>
            <a:ext cx="2444920" cy="244492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278498" y="24690276"/>
            <a:ext cx="3112388" cy="3001288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278500" y="20634300"/>
            <a:ext cx="2254096" cy="359024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103032" y="1929544"/>
            <a:ext cx="2393664" cy="3622816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1896834" y="3347174"/>
            <a:ext cx="3643268" cy="364326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1276894" y="5809042"/>
            <a:ext cx="3091972" cy="3091972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1485028" y="7547932"/>
            <a:ext cx="2441464" cy="24414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618704" y="7678728"/>
            <a:ext cx="2087056" cy="208705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29210068" y="-246834"/>
            <a:ext cx="3643272" cy="3003332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34872496" y="-246834"/>
            <a:ext cx="1895496" cy="2452044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30992954" y="1131734"/>
            <a:ext cx="4514084" cy="451408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35658872" y="2998412"/>
            <a:ext cx="1109120" cy="3631968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30363484" y="2913992"/>
            <a:ext cx="3878936" cy="387893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29880164" y="5305904"/>
            <a:ext cx="2432760" cy="243276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30519766" y="22445710"/>
            <a:ext cx="2953380" cy="295338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27891530" y="20969018"/>
            <a:ext cx="2953380" cy="295338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29977818" y="19712666"/>
            <a:ext cx="2953380" cy="295338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32916136" y="22666044"/>
            <a:ext cx="2422536" cy="242253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2312926" y="16391370"/>
            <a:ext cx="2214196" cy="221419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33647266" y="20231514"/>
            <a:ext cx="2214196" cy="221419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34754360" y="19161340"/>
            <a:ext cx="2013632" cy="221420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37770" y="2702898"/>
            <a:ext cx="28500452" cy="3697900"/>
          </a:xfrm>
          <a:prstGeom prst="rect">
            <a:avLst/>
          </a:prstGeom>
        </p:spPr>
        <p:txBody>
          <a:bodyPr vert="horz" lIns="365760" tIns="182880" rIns="365760" bIns="18288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772" y="7229446"/>
            <a:ext cx="28500448" cy="16205748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49376" y="2380724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b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FB3A7-EC9E-4DD8-9085-F19829FAFDF6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3782" y="23807242"/>
            <a:ext cx="21025596" cy="1460500"/>
          </a:xfrm>
          <a:prstGeom prst="rect">
            <a:avLst/>
          </a:prstGeom>
        </p:spPr>
        <p:txBody>
          <a:bodyPr vert="horz" lIns="365760" tIns="182880" rIns="365760" bIns="182880" rtlCol="0" anchor="b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0634" y="23807242"/>
            <a:ext cx="2433148" cy="1460500"/>
          </a:xfrm>
          <a:prstGeom prst="rect">
            <a:avLst/>
          </a:prstGeom>
        </p:spPr>
        <p:txBody>
          <a:bodyPr vert="horz" lIns="365760" tIns="182880" rIns="365760" bIns="182880" rtlCol="0" anchor="b"/>
          <a:lstStyle>
            <a:lvl1pPr algn="l">
              <a:defRPr sz="7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2D187-CFFE-42C1-9A92-A4CFF5E4B9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6332688" y="21816892"/>
            <a:ext cx="7636936" cy="5874672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34283776" y="13531768"/>
            <a:ext cx="1225240" cy="122524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33592816" y="14144388"/>
            <a:ext cx="1225240" cy="122524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34433632" y="14753988"/>
            <a:ext cx="1225240" cy="122524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18706" y="10795714"/>
            <a:ext cx="1870508" cy="187050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1896832" y="12666220"/>
            <a:ext cx="1835080" cy="183508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1081034" y="13531770"/>
            <a:ext cx="1408180" cy="140818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346402" y="10325916"/>
            <a:ext cx="5441764" cy="7636936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24692494" y="9581666"/>
            <a:ext cx="4873012" cy="4873012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365760" tIns="182880" rIns="365760" bIns="182880"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1828800" rtl="0" eaLnBrk="1" latinLnBrk="0" hangingPunct="1">
        <a:spcBef>
          <a:spcPct val="0"/>
        </a:spcBef>
        <a:buNone/>
        <a:defRPr sz="128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371600" indent="-1371600" algn="l" defTabSz="1828800" rtl="0" eaLnBrk="1" latinLnBrk="0" hangingPunct="1">
        <a:spcBef>
          <a:spcPct val="20000"/>
        </a:spcBef>
        <a:spcAft>
          <a:spcPts val="2400"/>
        </a:spcAft>
        <a:buClr>
          <a:schemeClr val="tx2"/>
        </a:buClr>
        <a:buFont typeface="Wingdings 2" charset="2"/>
        <a:buChar char="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1828800" rtl="0" eaLnBrk="1" latinLnBrk="0" hangingPunct="1">
        <a:spcBef>
          <a:spcPct val="20000"/>
        </a:spcBef>
        <a:spcAft>
          <a:spcPts val="2400"/>
        </a:spcAft>
        <a:buClr>
          <a:schemeClr val="tx2"/>
        </a:buClr>
        <a:buFont typeface="Wingdings 2" charset="2"/>
        <a:buChar char="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1828800" rtl="0" eaLnBrk="1" latinLnBrk="0" hangingPunct="1">
        <a:spcBef>
          <a:spcPct val="20000"/>
        </a:spcBef>
        <a:spcAft>
          <a:spcPts val="2400"/>
        </a:spcAft>
        <a:buClr>
          <a:schemeClr val="tx2"/>
        </a:buClr>
        <a:buFont typeface="Wingdings 2" charset="2"/>
        <a:buChar char="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1828800" rtl="0" eaLnBrk="1" latinLnBrk="0" hangingPunct="1">
        <a:spcBef>
          <a:spcPct val="20000"/>
        </a:spcBef>
        <a:spcAft>
          <a:spcPts val="2400"/>
        </a:spcAft>
        <a:buClr>
          <a:schemeClr val="tx2"/>
        </a:buClr>
        <a:buFont typeface="Wingdings 2" charset="2"/>
        <a:buChar char="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1828800" rtl="0" eaLnBrk="1" latinLnBrk="0" hangingPunct="1">
        <a:spcBef>
          <a:spcPct val="20000"/>
        </a:spcBef>
        <a:spcAft>
          <a:spcPts val="2400"/>
        </a:spcAft>
        <a:buClr>
          <a:schemeClr val="tx2"/>
        </a:buClr>
        <a:buFont typeface="Wingdings 2" charset="2"/>
        <a:buChar char="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54"/>
          <p:cNvSpPr txBox="1">
            <a:spLocks noChangeArrowheads="1"/>
          </p:cNvSpPr>
          <p:nvPr/>
        </p:nvSpPr>
        <p:spPr bwMode="auto">
          <a:xfrm>
            <a:off x="457200" y="152400"/>
            <a:ext cx="35661600" cy="366254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84400" tIns="411480" rIns="84400" bIns="320040">
            <a:spAutoFit/>
          </a:bodyPr>
          <a:lstStyle/>
          <a:p>
            <a:pPr algn="r" defTabSz="3760788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 Cond" pitchFamily="34" charset="0"/>
                <a:cs typeface="Bauhaus 93"/>
              </a:rPr>
              <a:t>Bringing Order to the Web: Categorizing Changes in a Digital Repository</a:t>
            </a:r>
            <a:endParaRPr lang="en-US" sz="80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Black Cond" pitchFamily="34" charset="0"/>
              <a:cs typeface="Bauhaus 93"/>
            </a:endParaRPr>
          </a:p>
          <a:p>
            <a:pPr algn="r" defTabSz="3760788">
              <a:spcBef>
                <a:spcPct val="50000"/>
              </a:spcBef>
              <a:defRPr/>
            </a:pPr>
            <a:r>
              <a:rPr lang="en-US" sz="5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 Cond" pitchFamily="34" charset="0"/>
                <a:cs typeface="Bauhaus 93"/>
              </a:rPr>
              <a:t>Sampath Jayarathna, Luis </a:t>
            </a:r>
            <a:r>
              <a:rPr lang="en-US" sz="5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 Cond" pitchFamily="34" charset="0"/>
                <a:cs typeface="Bauhaus 93"/>
              </a:rPr>
              <a:t>Meneses</a:t>
            </a:r>
            <a:r>
              <a:rPr lang="en-US" sz="5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 Cond" pitchFamily="34" charset="0"/>
                <a:cs typeface="Bauhaus 93"/>
              </a:rPr>
              <a:t>, Richard </a:t>
            </a:r>
            <a:r>
              <a:rPr lang="en-US" sz="5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 Cond" pitchFamily="34" charset="0"/>
                <a:cs typeface="Bauhaus 93"/>
              </a:rPr>
              <a:t>Furuta</a:t>
            </a:r>
            <a:r>
              <a:rPr lang="en-US" sz="5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 Cond" pitchFamily="34" charset="0"/>
                <a:cs typeface="Bauhaus 93"/>
              </a:rPr>
              <a:t>, and Frank Shipman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 Cond" pitchFamily="34" charset="0"/>
                <a:cs typeface="Bauhaus 93"/>
              </a:rPr>
              <a:t/>
            </a:r>
            <a:b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 Cond" pitchFamily="34" charset="0"/>
                <a:cs typeface="Bauhaus 93"/>
              </a:rPr>
            </a:br>
            <a:r>
              <a:rPr lang="en-US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yriad Pro Black Cond" pitchFamily="34" charset="0"/>
                <a:cs typeface="Bauhaus 93"/>
              </a:rPr>
              <a:t>Center for the Study of Digital Libraries (CSDL), Computer Science &amp; Engineering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  <a:latin typeface="Myriad Pro Black Cond" pitchFamily="34" charset="0"/>
              <a:cs typeface="Bauhaus 93"/>
            </a:endParaRPr>
          </a:p>
        </p:txBody>
      </p:sp>
      <p:sp>
        <p:nvSpPr>
          <p:cNvPr id="6" name="Text Box 357"/>
          <p:cNvSpPr txBox="1">
            <a:spLocks noChangeArrowheads="1"/>
          </p:cNvSpPr>
          <p:nvPr/>
        </p:nvSpPr>
        <p:spPr bwMode="auto">
          <a:xfrm>
            <a:off x="955040" y="4866168"/>
            <a:ext cx="10932160" cy="2153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2200" rIns="84400" bIns="42200">
            <a:spAutoFit/>
          </a:bodyPr>
          <a:lstStyle/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It </a:t>
            </a:r>
            <a:r>
              <a:rPr lang="en-US" sz="3200" dirty="0">
                <a:solidFill>
                  <a:schemeClr val="bg1"/>
                </a:solidFill>
                <a:latin typeface="Myriad Pro SemiCond"/>
              </a:rPr>
              <a:t>is not unusual for digital collections to </a:t>
            </a:r>
            <a:r>
              <a:rPr lang="en-US" sz="3200" i="1" dirty="0">
                <a:solidFill>
                  <a:schemeClr val="bg1"/>
                </a:solidFill>
                <a:latin typeface="Myriad Pro SemiCond"/>
              </a:rPr>
              <a:t>degrade</a:t>
            </a:r>
            <a:r>
              <a:rPr lang="en-US" sz="3200" dirty="0">
                <a:solidFill>
                  <a:schemeClr val="bg1"/>
                </a:solidFill>
                <a:latin typeface="Myriad Pro SemiCond"/>
              </a:rPr>
              <a:t> and suffer from problems associated with unexpected change. </a:t>
            </a: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15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Categorizing this degree of change is not a binary problem.</a:t>
            </a:r>
          </a:p>
          <a:p>
            <a:pPr algn="just" defTabSz="3760788">
              <a:defRPr/>
            </a:pPr>
            <a:endParaRPr lang="en-US" sz="15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We examine and categorize the various degrees of change that digital documents endure within the boundaries of digital repository. </a:t>
            </a: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How can we categorize the various degrees of change that documents endure?</a:t>
            </a:r>
          </a:p>
          <a:p>
            <a:pPr algn="just" defTabSz="3760788">
              <a:defRPr/>
            </a:pPr>
            <a:endParaRPr lang="en-US" sz="10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What strategies can be implemented to effectively detect and alleviate the consequences of various types of change?</a:t>
            </a: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Figure 1: Screenshot of http://www.jcdl2011.org</a:t>
            </a: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>
                <a:solidFill>
                  <a:schemeClr val="bg1"/>
                </a:solidFill>
                <a:latin typeface="Myriad Pro SemiCond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Myriad Pro SemiCond"/>
              </a:rPr>
            </a:b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Web documents are not static resources and certain degree of change is expected from them. </a:t>
            </a:r>
          </a:p>
          <a:p>
            <a:pPr algn="just" defTabSz="3760788">
              <a:defRPr/>
            </a:pPr>
            <a:endParaRPr lang="en-US" sz="10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However, these documents are expected to either change little over time or mutate harmoniously with other documents to preserve semantic meaning and ordering of a collection.</a:t>
            </a: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Myriad Pro SemiCond"/>
              </a:rPr>
            </a:b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By examining a distributed collection </a:t>
            </a: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of </a:t>
            </a: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an institutional digital library, we intend to describe the types of issues found in the collection and the potential to automatically identify these issues when they arise. 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Myriad Pro SemiCond" pitchFamily="34" charset="0"/>
            </a:endParaRPr>
          </a:p>
        </p:txBody>
      </p:sp>
      <p:sp>
        <p:nvSpPr>
          <p:cNvPr id="8" name="Text Box 360"/>
          <p:cNvSpPr txBox="1">
            <a:spLocks noChangeArrowheads="1"/>
          </p:cNvSpPr>
          <p:nvPr/>
        </p:nvSpPr>
        <p:spPr bwMode="auto">
          <a:xfrm>
            <a:off x="889000" y="8534400"/>
            <a:ext cx="10998200" cy="8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400" tIns="42200" rIns="84400" bIns="42200">
            <a:spAutoFit/>
          </a:bodyPr>
          <a:lstStyle/>
          <a:p>
            <a:pPr algn="ctr" defTabSz="3760788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Myriad Pro Black SemiCond" pitchFamily="34" charset="0"/>
              </a:rPr>
              <a:t>Problem Statement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Myriad Pro Black SemiCond" pitchFamily="34" charset="0"/>
            </a:endParaRPr>
          </a:p>
        </p:txBody>
      </p:sp>
      <p:sp>
        <p:nvSpPr>
          <p:cNvPr id="9" name="Text Box 361"/>
          <p:cNvSpPr txBox="1">
            <a:spLocks noChangeArrowheads="1"/>
          </p:cNvSpPr>
          <p:nvPr/>
        </p:nvSpPr>
        <p:spPr bwMode="auto">
          <a:xfrm>
            <a:off x="12130102" y="6431444"/>
            <a:ext cx="1870076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400" tIns="42200" rIns="84400" bIns="42200">
            <a:spAutoFit/>
          </a:bodyPr>
          <a:lstStyle>
            <a:lvl1pPr defTabSz="3760788" eaLnBrk="0" hangingPunct="0">
              <a:defRPr sz="7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0788" eaLnBrk="0" hangingPunct="0">
              <a:defRPr sz="7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0788" eaLnBrk="0" hangingPunct="0">
              <a:defRPr sz="7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0788" eaLnBrk="0" hangingPunct="0">
              <a:defRPr sz="7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0788" eaLnBrk="0" hangingPunct="0">
              <a:defRPr sz="7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0788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0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506200"/>
            <a:ext cx="9982200" cy="662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 Box 360"/>
          <p:cNvSpPr txBox="1">
            <a:spLocks noChangeArrowheads="1"/>
          </p:cNvSpPr>
          <p:nvPr/>
        </p:nvSpPr>
        <p:spPr bwMode="auto">
          <a:xfrm>
            <a:off x="838200" y="18973800"/>
            <a:ext cx="11049000" cy="8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400" tIns="42200" rIns="84400" bIns="42200">
            <a:spAutoFit/>
          </a:bodyPr>
          <a:lstStyle/>
          <a:p>
            <a:pPr algn="ctr" defTabSz="3760788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Myriad Pro Black SemiCond" pitchFamily="34" charset="0"/>
              </a:rPr>
              <a:t>Background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Myriad Pro Black SemiCond" pitchFamily="34" charset="0"/>
            </a:endParaRPr>
          </a:p>
        </p:txBody>
      </p:sp>
      <p:sp>
        <p:nvSpPr>
          <p:cNvPr id="32" name="Text Box 357"/>
          <p:cNvSpPr txBox="1">
            <a:spLocks noChangeArrowheads="1"/>
          </p:cNvSpPr>
          <p:nvPr/>
        </p:nvSpPr>
        <p:spPr bwMode="auto">
          <a:xfrm>
            <a:off x="12821920" y="4789968"/>
            <a:ext cx="10932160" cy="2175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2200" rIns="84400" bIns="42200">
            <a:spAutoFit/>
          </a:bodyPr>
          <a:lstStyle/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The ACM maintains a list of conference proceedings in its digital repository, http://dl.acm.org/proceedings.cfm  </a:t>
            </a: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6086 URLs out of which 2001 unique. Approximately 75% of page requests (1492 pages) resulted in a response code  indicating success (200), which means no problems were found when trying to fulfill the request. </a:t>
            </a: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Figure 2: Distribution of Pages with 200 HTTP Response Code. </a:t>
            </a: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Figure 3: Distribution of the Incorrect pages.</a:t>
            </a: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Myriad Pro SemiCond"/>
              </a:rPr>
            </a:b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Out degree, Reciprocal link degree, Edge reciprocity, Host links, External links, Broken links, Multimedia links, Import links, Non-multimedia links, Text-similarity (6 features) using LDA, Images, No anchor text links.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982956" y="1905000"/>
            <a:ext cx="8837444" cy="1530473"/>
            <a:chOff x="4802356" y="1799109"/>
            <a:chExt cx="8837444" cy="153047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2356" y="1799110"/>
              <a:ext cx="7173076" cy="1523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5178" y="1799109"/>
              <a:ext cx="1544622" cy="1530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2581009066"/>
              </p:ext>
            </p:extLst>
          </p:nvPr>
        </p:nvGraphicFramePr>
        <p:xfrm>
          <a:off x="13025120" y="8153400"/>
          <a:ext cx="10591800" cy="6947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45322222"/>
              </p:ext>
            </p:extLst>
          </p:nvPr>
        </p:nvGraphicFramePr>
        <p:xfrm>
          <a:off x="13301980" y="15150989"/>
          <a:ext cx="10038080" cy="755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955040" y="3951768"/>
            <a:ext cx="34665920" cy="855650"/>
            <a:chOff x="955040" y="4343400"/>
            <a:chExt cx="34665920" cy="855650"/>
          </a:xfrm>
        </p:grpSpPr>
        <p:sp>
          <p:nvSpPr>
            <p:cNvPr id="10" name="Text Box 362"/>
            <p:cNvSpPr txBox="1">
              <a:spLocks noChangeArrowheads="1"/>
            </p:cNvSpPr>
            <p:nvPr/>
          </p:nvSpPr>
          <p:spPr bwMode="auto">
            <a:xfrm>
              <a:off x="955040" y="4375162"/>
              <a:ext cx="10932160" cy="82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84400" tIns="42200" rIns="84400" bIns="42200">
              <a:spAutoFit/>
            </a:bodyPr>
            <a:lstStyle/>
            <a:p>
              <a:pPr algn="ctr" defTabSz="3760788">
                <a:spcBef>
                  <a:spcPct val="50000"/>
                </a:spcBef>
                <a:defRPr/>
              </a:pPr>
              <a:r>
                <a:rPr lang="en-US" sz="4800" b="1" dirty="0">
                  <a:solidFill>
                    <a:schemeClr val="accent4">
                      <a:lumMod val="75000"/>
                    </a:schemeClr>
                  </a:solidFill>
                  <a:latin typeface="Myriad Pro Black SemiCond" pitchFamily="34" charset="0"/>
                </a:rPr>
                <a:t>Abstract</a:t>
              </a:r>
            </a:p>
          </p:txBody>
        </p:sp>
        <p:sp>
          <p:nvSpPr>
            <p:cNvPr id="31" name="Text Box 362"/>
            <p:cNvSpPr txBox="1">
              <a:spLocks noChangeArrowheads="1"/>
            </p:cNvSpPr>
            <p:nvPr/>
          </p:nvSpPr>
          <p:spPr bwMode="auto">
            <a:xfrm>
              <a:off x="12766040" y="4343400"/>
              <a:ext cx="10932160" cy="82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84400" tIns="42200" rIns="84400" bIns="42200">
              <a:spAutoFit/>
            </a:bodyPr>
            <a:lstStyle/>
            <a:p>
              <a:pPr algn="ctr" defTabSz="3760788">
                <a:spcBef>
                  <a:spcPct val="50000"/>
                </a:spcBef>
                <a:defRPr/>
              </a:pPr>
              <a:r>
                <a:rPr lang="en-US" sz="4800" b="1" dirty="0" smtClean="0">
                  <a:solidFill>
                    <a:schemeClr val="accent4">
                      <a:lumMod val="75000"/>
                    </a:schemeClr>
                  </a:solidFill>
                  <a:latin typeface="Myriad Pro Black SemiCond" pitchFamily="34" charset="0"/>
                </a:rPr>
                <a:t>ACM Digital Repository</a:t>
              </a:r>
              <a:endParaRPr lang="en-US" sz="4800" b="1" dirty="0">
                <a:solidFill>
                  <a:schemeClr val="accent4">
                    <a:lumMod val="75000"/>
                  </a:schemeClr>
                </a:solidFill>
                <a:latin typeface="Myriad Pro Black SemiCond" pitchFamily="34" charset="0"/>
              </a:endParaRPr>
            </a:p>
          </p:txBody>
        </p:sp>
        <p:sp>
          <p:nvSpPr>
            <p:cNvPr id="26" name="Text Box 362"/>
            <p:cNvSpPr txBox="1">
              <a:spLocks noChangeArrowheads="1"/>
            </p:cNvSpPr>
            <p:nvPr/>
          </p:nvSpPr>
          <p:spPr bwMode="auto">
            <a:xfrm>
              <a:off x="24688800" y="4343400"/>
              <a:ext cx="10932160" cy="82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84400" tIns="42200" rIns="84400" bIns="42200">
              <a:spAutoFit/>
            </a:bodyPr>
            <a:lstStyle/>
            <a:p>
              <a:pPr algn="ctr" defTabSz="3760788">
                <a:spcBef>
                  <a:spcPct val="50000"/>
                </a:spcBef>
                <a:defRPr/>
              </a:pPr>
              <a:r>
                <a:rPr lang="en-US" sz="4800" b="1" dirty="0" smtClean="0">
                  <a:solidFill>
                    <a:schemeClr val="accent4">
                      <a:lumMod val="75000"/>
                    </a:schemeClr>
                  </a:solidFill>
                  <a:latin typeface="Myriad Pro Black SemiCond" pitchFamily="34" charset="0"/>
                </a:rPr>
                <a:t>Classification Results</a:t>
              </a:r>
              <a:endParaRPr lang="en-US" sz="4800" b="1" dirty="0">
                <a:solidFill>
                  <a:schemeClr val="accent4">
                    <a:lumMod val="75000"/>
                  </a:schemeClr>
                </a:solidFill>
                <a:latin typeface="Myriad Pro Black SemiCond" pitchFamily="34" charset="0"/>
              </a:endParaRPr>
            </a:p>
          </p:txBody>
        </p:sp>
      </p:grpSp>
      <p:sp>
        <p:nvSpPr>
          <p:cNvPr id="28" name="Text Box 357"/>
          <p:cNvSpPr txBox="1">
            <a:spLocks noChangeArrowheads="1"/>
          </p:cNvSpPr>
          <p:nvPr/>
        </p:nvSpPr>
        <p:spPr bwMode="auto">
          <a:xfrm>
            <a:off x="24744680" y="4789968"/>
            <a:ext cx="10932160" cy="2244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2200" rIns="84400" bIns="42200">
            <a:spAutoFit/>
          </a:bodyPr>
          <a:lstStyle/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We performed category classification with 71 algorithms that are implemented in the </a:t>
            </a:r>
            <a:r>
              <a:rPr lang="en-US" sz="3200" dirty="0" err="1" smtClean="0">
                <a:solidFill>
                  <a:schemeClr val="bg1"/>
                </a:solidFill>
                <a:latin typeface="Myriad Pro SemiCond"/>
              </a:rPr>
              <a:t>Weka</a:t>
            </a: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 toolkit.</a:t>
            </a:r>
          </a:p>
          <a:p>
            <a:pPr algn="just" defTabSz="3760788">
              <a:defRPr/>
            </a:pPr>
            <a:endParaRPr lang="en-US" sz="15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Table 1: Classification of “Incorrect” categories.</a:t>
            </a: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15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r>
              <a:rPr lang="en-US" sz="3200" dirty="0">
                <a:solidFill>
                  <a:schemeClr val="bg1"/>
                </a:solidFill>
                <a:latin typeface="Myriad Pro SemiCond"/>
              </a:rPr>
              <a:t>Table </a:t>
            </a: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2: </a:t>
            </a:r>
            <a:r>
              <a:rPr lang="en-US" sz="3200" dirty="0">
                <a:solidFill>
                  <a:schemeClr val="bg1"/>
                </a:solidFill>
                <a:latin typeface="Myriad Pro SemiCond"/>
              </a:rPr>
              <a:t>Classification of “Incorrect” </a:t>
            </a: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categories without “Different languages” and “Unsure” categories</a:t>
            </a: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15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1500" dirty="0" smtClean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r>
              <a:rPr lang="en-US" sz="3200" dirty="0">
                <a:solidFill>
                  <a:schemeClr val="bg1"/>
                </a:solidFill>
                <a:latin typeface="Myriad Pro SemiCond"/>
              </a:rPr>
              <a:t>Figure </a:t>
            </a: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4: ROC Curves for “Deceiving pages”</a:t>
            </a:r>
          </a:p>
          <a:p>
            <a:pPr algn="ctr" defTabSz="3760788">
              <a:defRPr/>
            </a:pP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ctr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Our research is on investigating methods to detect unexpected changes in web documents within a collection. </a:t>
            </a:r>
          </a:p>
          <a:p>
            <a:pPr algn="just" defTabSz="3760788">
              <a:defRPr/>
            </a:pPr>
            <a:r>
              <a:rPr lang="en-US" sz="3200" dirty="0" smtClean="0">
                <a:solidFill>
                  <a:schemeClr val="bg1"/>
                </a:solidFill>
                <a:latin typeface="Myriad Pro SemiCond"/>
              </a:rPr>
              <a:t>We limited our work to features that could be computed quickly with a minimal number of http requests per resource. </a:t>
            </a:r>
            <a:endParaRPr lang="en-US" sz="3200" dirty="0">
              <a:solidFill>
                <a:schemeClr val="bg1"/>
              </a:solidFill>
              <a:latin typeface="Myriad Pro SemiCond"/>
            </a:endParaRPr>
          </a:p>
          <a:p>
            <a:pPr algn="just" defTabSz="3760788">
              <a:defRPr/>
            </a:pPr>
            <a:endParaRPr lang="en-US" sz="3200" dirty="0" smtClean="0">
              <a:solidFill>
                <a:schemeClr val="bg1"/>
              </a:solidFill>
              <a:latin typeface="Myriad Pro SemiCond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4600" y="14769989"/>
            <a:ext cx="9372600" cy="79376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48067"/>
              </p:ext>
            </p:extLst>
          </p:nvPr>
        </p:nvGraphicFramePr>
        <p:xfrm>
          <a:off x="24744680" y="6551813"/>
          <a:ext cx="10668001" cy="3341376"/>
        </p:xfrm>
        <a:graphic>
          <a:graphicData uri="http://schemas.openxmlformats.org/drawingml/2006/table">
            <a:tbl>
              <a:tblPr/>
              <a:tblGrid>
                <a:gridCol w="2815166"/>
                <a:gridCol w="1570567"/>
                <a:gridCol w="1570567"/>
                <a:gridCol w="1570567"/>
                <a:gridCol w="1570567"/>
                <a:gridCol w="1570567"/>
              </a:tblGrid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Accuracy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MAE</a:t>
                      </a:r>
                      <a:endParaRPr lang="en-US" sz="240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Precision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Recall</a:t>
                      </a:r>
                      <a:endParaRPr lang="en-US" sz="240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F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Decorate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66.38%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0.1904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0.6320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RandomCommittee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62.03%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0.1825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0.576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0.590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RotationForest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67.25%</a:t>
                      </a:r>
                      <a:endParaRPr lang="en-US" sz="240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0.1851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RandomForest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67.25%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0.1916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0.662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K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61.45%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0.583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0.589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Bagging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62.61%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0.2093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0.575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LogitBoost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63.19%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0.2008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0.632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0.589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21263"/>
              </p:ext>
            </p:extLst>
          </p:nvPr>
        </p:nvGraphicFramePr>
        <p:xfrm>
          <a:off x="24744680" y="11188589"/>
          <a:ext cx="10668001" cy="3341376"/>
        </p:xfrm>
        <a:graphic>
          <a:graphicData uri="http://schemas.openxmlformats.org/drawingml/2006/table">
            <a:tbl>
              <a:tblPr/>
              <a:tblGrid>
                <a:gridCol w="2844975"/>
                <a:gridCol w="1540758"/>
                <a:gridCol w="1570567"/>
                <a:gridCol w="1570567"/>
                <a:gridCol w="1570567"/>
                <a:gridCol w="1570567"/>
              </a:tblGrid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Accuracy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MAE</a:t>
                      </a:r>
                      <a:endParaRPr lang="en-US" sz="240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Precision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Recall</a:t>
                      </a:r>
                      <a:endParaRPr lang="en-US" sz="240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F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Decorate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83.33%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0.1832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0.824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0.833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0.824</a:t>
                      </a:r>
                      <a:endParaRPr lang="en-US" sz="240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RandomCommittee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78.15%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0.1849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RotationForest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82.59%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0.1850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0.826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0.813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RandomForest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80.74%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0.1916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0.807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K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78.52%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0.1497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Bagging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78.15%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0.2153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LogitBoost</a:t>
                      </a:r>
                      <a:endParaRPr lang="en-US" sz="2400" dirty="0">
                        <a:solidFill>
                          <a:schemeClr val="bg1"/>
                        </a:solidFill>
                        <a:latin typeface="Myriad Pro SemiCond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80.00%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0.1872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Myriad Pro SemiCond"/>
                          <a:ea typeface="Times New Roman"/>
                        </a:rPr>
                        <a:t>0.784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 Box 360"/>
          <p:cNvSpPr txBox="1">
            <a:spLocks noChangeArrowheads="1"/>
          </p:cNvSpPr>
          <p:nvPr/>
        </p:nvSpPr>
        <p:spPr bwMode="auto">
          <a:xfrm>
            <a:off x="24622760" y="23331512"/>
            <a:ext cx="10998200" cy="8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400" tIns="42200" rIns="84400" bIns="42200">
            <a:spAutoFit/>
          </a:bodyPr>
          <a:lstStyle/>
          <a:p>
            <a:pPr algn="ctr" defTabSz="3760788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Myriad Pro Black SemiCond" pitchFamily="34" charset="0"/>
              </a:rPr>
              <a:t>Conclusion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Myriad Pro Black SemiCond" pitchFamily="34" charset="0"/>
            </a:endParaRPr>
          </a:p>
        </p:txBody>
      </p:sp>
      <p:sp>
        <p:nvSpPr>
          <p:cNvPr id="25" name="Text Box 360"/>
          <p:cNvSpPr txBox="1">
            <a:spLocks noChangeArrowheads="1"/>
          </p:cNvSpPr>
          <p:nvPr/>
        </p:nvSpPr>
        <p:spPr bwMode="auto">
          <a:xfrm>
            <a:off x="12821920" y="23255312"/>
            <a:ext cx="10998200" cy="8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400" tIns="42200" rIns="84400" bIns="42200">
            <a:spAutoFit/>
          </a:bodyPr>
          <a:lstStyle/>
          <a:p>
            <a:pPr algn="ctr" defTabSz="3760788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Myriad Pro Black SemiCond" pitchFamily="34" charset="0"/>
              </a:rPr>
              <a:t>Features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Myriad Pro Black SemiCond" pitchFamily="34" charset="0"/>
            </a:endParaRPr>
          </a:p>
        </p:txBody>
      </p:sp>
      <p:sp>
        <p:nvSpPr>
          <p:cNvPr id="30" name="Text Box 360"/>
          <p:cNvSpPr txBox="1">
            <a:spLocks noChangeArrowheads="1"/>
          </p:cNvSpPr>
          <p:nvPr/>
        </p:nvSpPr>
        <p:spPr bwMode="auto">
          <a:xfrm>
            <a:off x="819807" y="23241000"/>
            <a:ext cx="11049000" cy="8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400" tIns="42200" rIns="84400" bIns="42200">
            <a:spAutoFit/>
          </a:bodyPr>
          <a:lstStyle/>
          <a:p>
            <a:pPr algn="ctr" defTabSz="3760788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Myriad Pro Black SemiCond" pitchFamily="34" charset="0"/>
              </a:rPr>
              <a:t>Goal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Myriad Pro Black Semi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53246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1D9"/>
      </a:accent1>
      <a:accent2>
        <a:srgbClr val="9781B2"/>
      </a:accent2>
      <a:accent3>
        <a:srgbClr val="8BD24A"/>
      </a:accent3>
      <a:accent4>
        <a:srgbClr val="8064A2"/>
      </a:accent4>
      <a:accent5>
        <a:srgbClr val="ACDF7D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1879</TotalTime>
  <Words>466</Words>
  <Application>Microsoft Office PowerPoint</Application>
  <PresentationFormat>Custom</PresentationFormat>
  <Paragraphs>235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Summer</vt:lpstr>
      <vt:lpstr>PowerPoint Presentation</vt:lpstr>
    </vt:vector>
  </TitlesOfParts>
  <Company>Buffalo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Waite, Kaylene</dc:creator>
  <cp:lastModifiedBy>Sampath</cp:lastModifiedBy>
  <cp:revision>54</cp:revision>
  <dcterms:created xsi:type="dcterms:W3CDTF">2012-03-16T16:35:55Z</dcterms:created>
  <dcterms:modified xsi:type="dcterms:W3CDTF">2015-04-14T13:28:38Z</dcterms:modified>
</cp:coreProperties>
</file>