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1" r:id="rId4"/>
    <p:sldId id="272" r:id="rId5"/>
    <p:sldId id="273" r:id="rId6"/>
    <p:sldId id="274" r:id="rId7"/>
    <p:sldId id="275" r:id="rId8"/>
    <p:sldId id="276" r:id="rId9"/>
    <p:sldId id="278" r:id="rId10"/>
    <p:sldId id="277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7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eaLnBrk="0" fontAlgn="base" hangingPunct="0">
              <a:spcAft>
                <a:spcPct val="0"/>
              </a:spcAft>
            </a:pPr>
            <a:r>
              <a:rPr lang="en-US" altLang="zh-CN" b="1" dirty="0">
                <a:solidFill>
                  <a:srgbClr val="990000"/>
                </a:solidFill>
                <a:ea typeface="宋体" pitchFamily="2" charset="-122"/>
              </a:rPr>
              <a:t>Monte Carlo </a:t>
            </a:r>
            <a:r>
              <a:rPr lang="en-US" altLang="zh-CN" b="1">
                <a:solidFill>
                  <a:srgbClr val="990000"/>
                </a:solidFill>
                <a:ea typeface="宋体" pitchFamily="2" charset="-122"/>
              </a:rPr>
              <a:t>for </a:t>
            </a:r>
            <a:r>
              <a:rPr lang="en-US" altLang="zh-CN" b="1" smtClean="0">
                <a:solidFill>
                  <a:srgbClr val="990000"/>
                </a:solidFill>
                <a:ea typeface="宋体" pitchFamily="2" charset="-122"/>
              </a:rPr>
              <a:t>PDEs</a:t>
            </a:r>
            <a:br>
              <a:rPr lang="en-US" altLang="zh-CN" b="1" smtClean="0">
                <a:solidFill>
                  <a:srgbClr val="990000"/>
                </a:solidFill>
                <a:ea typeface="宋体" pitchFamily="2" charset="-122"/>
              </a:rPr>
            </a:br>
            <a:r>
              <a:rPr lang="en-US" altLang="zh-CN" b="1" dirty="0">
                <a:solidFill>
                  <a:srgbClr val="990000"/>
                </a:solidFill>
                <a:ea typeface="宋体" pitchFamily="2" charset="-122"/>
              </a:rPr>
              <a:t/>
            </a:r>
            <a:br>
              <a:rPr lang="en-US" altLang="zh-CN" b="1" dirty="0">
                <a:solidFill>
                  <a:srgbClr val="990000"/>
                </a:solidFill>
                <a:ea typeface="宋体" pitchFamily="2" charset="-122"/>
              </a:rPr>
            </a:br>
            <a:r>
              <a:rPr lang="en-US" altLang="zh-CN" b="1" dirty="0">
                <a:solidFill>
                  <a:srgbClr val="990000"/>
                </a:solidFill>
                <a:ea typeface="宋体" pitchFamily="2" charset="-122"/>
              </a:rPr>
              <a:t>Fall </a:t>
            </a:r>
            <a:r>
              <a:rPr lang="en-US" altLang="zh-CN" b="1" dirty="0" smtClean="0">
                <a:solidFill>
                  <a:srgbClr val="990000"/>
                </a:solidFill>
                <a:ea typeface="宋体" pitchFamily="2" charset="-122"/>
              </a:rPr>
              <a:t>2013</a:t>
            </a:r>
            <a:endParaRPr lang="zh-CN" altLang="en-US" b="1" dirty="0">
              <a:solidFill>
                <a:srgbClr val="990000"/>
              </a:solidFill>
              <a:ea typeface="宋体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538762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0" fontAlgn="base" hangingPunct="0">
              <a:spcAft>
                <a:spcPct val="0"/>
              </a:spcAft>
            </a:pPr>
            <a:r>
              <a:rPr lang="en-US" sz="4000" b="1" dirty="0">
                <a:solidFill>
                  <a:srgbClr val="990000"/>
                </a:solidFill>
                <a:ea typeface="宋体" pitchFamily="2" charset="-122"/>
              </a:rPr>
              <a:t>What I want you to do?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Review Slides</a:t>
            </a:r>
          </a:p>
          <a:p>
            <a:r>
              <a:rPr lang="en-US" dirty="0" smtClean="0"/>
              <a:t>Work on Assignment 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6235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0" fontAlgn="base" hangingPunct="0">
              <a:spcAft>
                <a:spcPct val="0"/>
              </a:spcAft>
            </a:pPr>
            <a:r>
              <a:rPr lang="en-US" altLang="zh-CN" sz="4000" b="1" dirty="0">
                <a:solidFill>
                  <a:srgbClr val="990000"/>
                </a:solidFill>
                <a:ea typeface="宋体" pitchFamily="2" charset="-122"/>
              </a:rPr>
              <a:t>Review</a:t>
            </a:r>
            <a:endParaRPr lang="zh-CN" altLang="en-US" sz="4000" b="1" dirty="0">
              <a:solidFill>
                <a:srgbClr val="990000"/>
              </a:solidFill>
              <a:ea typeface="宋体" pitchFamily="2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70000"/>
              </a:lnSpc>
              <a:defRPr/>
            </a:pPr>
            <a:r>
              <a:rPr lang="en-US" altLang="zh-CN" dirty="0">
                <a:ea typeface="宋体" pitchFamily="2" charset="-122"/>
              </a:rPr>
              <a:t>Last Class</a:t>
            </a:r>
          </a:p>
          <a:p>
            <a:pPr lvl="1">
              <a:lnSpc>
                <a:spcPct val="70000"/>
              </a:lnSpc>
              <a:defRPr/>
            </a:pPr>
            <a:r>
              <a:rPr lang="en-US" altLang="zh-CN" dirty="0">
                <a:ea typeface="宋体" pitchFamily="2" charset="-122"/>
              </a:rPr>
              <a:t>Monte Carlo Linear Solver</a:t>
            </a:r>
          </a:p>
          <a:p>
            <a:pPr lvl="2">
              <a:lnSpc>
                <a:spcPct val="70000"/>
              </a:lnSpc>
              <a:defRPr/>
            </a:pPr>
            <a:r>
              <a:rPr lang="en-US" altLang="zh-CN" dirty="0">
                <a:ea typeface="宋体" pitchFamily="2" charset="-122"/>
              </a:rPr>
              <a:t>von Neumann and </a:t>
            </a:r>
            <a:r>
              <a:rPr lang="en-US" altLang="zh-CN" dirty="0" err="1">
                <a:ea typeface="宋体" pitchFamily="2" charset="-122"/>
              </a:rPr>
              <a:t>Ulam</a:t>
            </a:r>
            <a:r>
              <a:rPr lang="en-US" altLang="zh-CN" dirty="0">
                <a:ea typeface="宋体" pitchFamily="2" charset="-122"/>
              </a:rPr>
              <a:t> method</a:t>
            </a:r>
          </a:p>
          <a:p>
            <a:pPr lvl="2">
              <a:lnSpc>
                <a:spcPct val="70000"/>
              </a:lnSpc>
              <a:defRPr/>
            </a:pPr>
            <a:r>
              <a:rPr lang="en-US" altLang="zh-CN" dirty="0">
                <a:ea typeface="宋体" pitchFamily="2" charset="-122"/>
              </a:rPr>
              <a:t>Randomize </a:t>
            </a:r>
            <a:r>
              <a:rPr lang="en-US" dirty="0">
                <a:ea typeface="宋体" pitchFamily="2" charset="-122"/>
              </a:rPr>
              <a:t>Stationary iterative methods</a:t>
            </a:r>
          </a:p>
          <a:p>
            <a:pPr lvl="2">
              <a:lnSpc>
                <a:spcPct val="70000"/>
              </a:lnSpc>
              <a:defRPr/>
            </a:pPr>
            <a:r>
              <a:rPr lang="en-US" altLang="zh-CN" dirty="0">
                <a:ea typeface="宋体" pitchFamily="2" charset="-122"/>
              </a:rPr>
              <a:t>Variations of Monte Carlo solver</a:t>
            </a:r>
          </a:p>
          <a:p>
            <a:pPr marL="457200" lvl="1" indent="0">
              <a:lnSpc>
                <a:spcPct val="70000"/>
              </a:lnSpc>
              <a:buNone/>
              <a:defRPr/>
            </a:pPr>
            <a:endParaRPr lang="en-US" altLang="zh-CN" dirty="0">
              <a:ea typeface="宋体" pitchFamily="2" charset="-122"/>
            </a:endParaRPr>
          </a:p>
          <a:p>
            <a:pPr>
              <a:lnSpc>
                <a:spcPct val="70000"/>
              </a:lnSpc>
              <a:defRPr/>
            </a:pPr>
            <a:r>
              <a:rPr lang="en-US" altLang="zh-CN" dirty="0">
                <a:ea typeface="宋体" pitchFamily="2" charset="-122"/>
              </a:rPr>
              <a:t>This Class</a:t>
            </a:r>
          </a:p>
          <a:p>
            <a:pPr lvl="1">
              <a:lnSpc>
                <a:spcPct val="70000"/>
              </a:lnSpc>
              <a:defRPr/>
            </a:pPr>
            <a:r>
              <a:rPr lang="en-US" altLang="zh-CN" dirty="0" err="1" smtClean="0">
                <a:ea typeface="宋体" pitchFamily="2" charset="-122"/>
              </a:rPr>
              <a:t>Fredholm</a:t>
            </a:r>
            <a:r>
              <a:rPr lang="en-US" altLang="zh-CN" dirty="0" smtClean="0">
                <a:ea typeface="宋体" pitchFamily="2" charset="-122"/>
              </a:rPr>
              <a:t> </a:t>
            </a:r>
            <a:r>
              <a:rPr lang="en-US" altLang="zh-CN" dirty="0">
                <a:ea typeface="宋体" pitchFamily="2" charset="-122"/>
              </a:rPr>
              <a:t>integral equations of the second kind</a:t>
            </a:r>
          </a:p>
          <a:p>
            <a:pPr lvl="1">
              <a:lnSpc>
                <a:spcPct val="70000"/>
              </a:lnSpc>
              <a:defRPr/>
            </a:pPr>
            <a:r>
              <a:rPr lang="en-US" altLang="zh-CN" dirty="0">
                <a:ea typeface="宋体" pitchFamily="2" charset="-122"/>
              </a:rPr>
              <a:t>The </a:t>
            </a:r>
            <a:r>
              <a:rPr lang="en-US" altLang="zh-CN" dirty="0" err="1">
                <a:ea typeface="宋体" pitchFamily="2" charset="-122"/>
              </a:rPr>
              <a:t>Dirichlet</a:t>
            </a:r>
            <a:r>
              <a:rPr lang="en-US" altLang="zh-CN" dirty="0">
                <a:ea typeface="宋体" pitchFamily="2" charset="-122"/>
              </a:rPr>
              <a:t> Problem</a:t>
            </a:r>
          </a:p>
          <a:p>
            <a:pPr lvl="1">
              <a:lnSpc>
                <a:spcPct val="70000"/>
              </a:lnSpc>
              <a:defRPr/>
            </a:pPr>
            <a:r>
              <a:rPr lang="en-US" altLang="zh-CN" dirty="0">
                <a:ea typeface="宋体" pitchFamily="2" charset="-122"/>
              </a:rPr>
              <a:t>Eigenvalue Problems</a:t>
            </a:r>
          </a:p>
          <a:p>
            <a:pPr marL="457200" lvl="1" indent="0">
              <a:lnSpc>
                <a:spcPct val="70000"/>
              </a:lnSpc>
              <a:buNone/>
              <a:defRPr/>
            </a:pPr>
            <a:endParaRPr lang="en-US" altLang="zh-CN" dirty="0">
              <a:ea typeface="宋体" pitchFamily="2" charset="-122"/>
            </a:endParaRPr>
          </a:p>
          <a:p>
            <a:pPr>
              <a:lnSpc>
                <a:spcPct val="70000"/>
              </a:lnSpc>
              <a:defRPr/>
            </a:pPr>
            <a:r>
              <a:rPr lang="en-US" altLang="zh-CN" dirty="0">
                <a:ea typeface="宋体" pitchFamily="2" charset="-122"/>
              </a:rPr>
              <a:t>Next Class</a:t>
            </a:r>
          </a:p>
          <a:p>
            <a:pPr lvl="1">
              <a:lnSpc>
                <a:spcPct val="70000"/>
              </a:lnSpc>
              <a:defRPr/>
            </a:pPr>
            <a:r>
              <a:rPr lang="en-US" altLang="zh-CN" dirty="0" smtClean="0">
                <a:ea typeface="宋体" pitchFamily="2" charset="-122"/>
              </a:rPr>
              <a:t>Green’s Function Monte Carlo</a:t>
            </a:r>
            <a:endParaRPr lang="en-US" altLang="zh-CN" dirty="0">
              <a:ea typeface="宋体" pitchFamily="2" charset="-122"/>
            </a:endParaRPr>
          </a:p>
          <a:p>
            <a:pPr marL="0" indent="0">
              <a:buNone/>
            </a:pP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262496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1" algn="ctr" rtl="0">
              <a:spcBef>
                <a:spcPct val="0"/>
              </a:spcBef>
            </a:pPr>
            <a:r>
              <a:rPr lang="en-US" altLang="zh-CN" sz="4000" b="1" kern="1200" dirty="0" err="1">
                <a:solidFill>
                  <a:srgbClr val="990000"/>
                </a:solidFill>
                <a:latin typeface="+mj-lt"/>
                <a:ea typeface="宋体" pitchFamily="2" charset="-122"/>
                <a:cs typeface="+mj-cs"/>
              </a:rPr>
              <a:t>Fredholm</a:t>
            </a:r>
            <a:r>
              <a:rPr lang="en-US" altLang="zh-CN" sz="4000" b="1" kern="1200" dirty="0">
                <a:solidFill>
                  <a:srgbClr val="990000"/>
                </a:solidFill>
                <a:latin typeface="+mj-lt"/>
                <a:ea typeface="宋体" pitchFamily="2" charset="-122"/>
                <a:cs typeface="+mj-cs"/>
              </a:rPr>
              <a:t> integral equations of the second kind</a:t>
            </a:r>
            <a:endParaRPr lang="en-US" sz="4000" b="1" kern="1200" dirty="0">
              <a:solidFill>
                <a:srgbClr val="990000"/>
              </a:solidFill>
              <a:latin typeface="+mj-lt"/>
              <a:ea typeface="宋体" pitchFamily="2" charset="-122"/>
              <a:cs typeface="+mj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sz="2400" dirty="0" smtClean="0"/>
                  <a:t>The integral equation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r>
                        <a:rPr lang="en-US" sz="2400" b="0" i="1" smtClean="0">
                          <a:latin typeface="Cambria Math"/>
                        </a:rPr>
                        <m:t>𝑔</m:t>
                      </m:r>
                      <m:d>
                        <m:d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US" sz="2400" b="0" i="1" smtClean="0">
                          <a:latin typeface="Cambria Math"/>
                        </a:rPr>
                        <m:t>+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𝐾</m:t>
                          </m:r>
                          <m:d>
                            <m:dPr>
                              <m:ctrlPr>
                                <a:rPr lang="en-US" sz="2400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sz="2400" b="0" i="1" smtClean="0">
                                  <a:latin typeface="Cambria Math"/>
                                </a:rPr>
                                <m:t>,</m:t>
                              </m:r>
                              <m:r>
                                <a:rPr lang="en-US" sz="2400" b="0" i="1" smtClean="0">
                                  <a:latin typeface="Cambria Math"/>
                                </a:rPr>
                                <m:t>𝑦</m:t>
                              </m:r>
                            </m:e>
                          </m:d>
                          <m:r>
                            <a:rPr lang="en-US" sz="2400" b="0" i="1" smtClean="0">
                              <a:latin typeface="Cambria Math"/>
                            </a:rPr>
                            <m:t>𝑓</m:t>
                          </m:r>
                          <m:d>
                            <m:dPr>
                              <m:ctrlPr>
                                <a:rPr lang="en-US" sz="2400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latin typeface="Cambria Math"/>
                                </a:rPr>
                                <m:t>𝑦</m:t>
                              </m:r>
                            </m:e>
                          </m:d>
                          <m:r>
                            <a:rPr lang="en-US" sz="2400" b="0" i="1" smtClean="0">
                              <a:latin typeface="Cambria Math"/>
                            </a:rPr>
                            <m:t>𝑑𝑦</m:t>
                          </m:r>
                        </m:e>
                      </m:nary>
                    </m:oMath>
                  </m:oMathPara>
                </a14:m>
                <a:endParaRPr lang="en-US" sz="2400" b="0" dirty="0" smtClean="0"/>
              </a:p>
              <a:p>
                <a:pPr marL="0" indent="0">
                  <a:buNone/>
                </a:pPr>
                <a:r>
                  <a:rPr lang="en-US" sz="2400" dirty="0" smtClean="0"/>
                  <a:t>may be solved by Monte Carlo methods.</a:t>
                </a:r>
              </a:p>
              <a:p>
                <a:pPr marL="0" indent="0">
                  <a:buNone/>
                </a:pPr>
                <a:endParaRPr lang="en-US" sz="2400" dirty="0" smtClean="0"/>
              </a:p>
              <a:p>
                <a:pPr marL="0" indent="0">
                  <a:buNone/>
                </a:pPr>
                <a:r>
                  <a:rPr lang="en-US" sz="2400" dirty="0" smtClean="0"/>
                  <a:t>Since the integral can be approximated by a </a:t>
                </a:r>
                <a:r>
                  <a:rPr lang="en-US" sz="2400" dirty="0"/>
                  <a:t>quadrature </a:t>
                </a:r>
                <a:r>
                  <a:rPr lang="en-US" sz="2400" dirty="0" smtClean="0"/>
                  <a:t>formula: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US" sz="2400" i="1" smtClean="0"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2400" b="0" i="1" smtClean="0">
                              <a:latin typeface="Cambria Math"/>
                            </a:rPr>
                            <m:t>𝑎</m:t>
                          </m:r>
                        </m:sub>
                        <m:sup>
                          <m:r>
                            <a:rPr lang="en-US" sz="2400" b="0" i="1" smtClean="0">
                              <a:latin typeface="Cambria Math"/>
                            </a:rPr>
                            <m:t>𝑏</m:t>
                          </m:r>
                        </m:sup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𝑦</m:t>
                          </m:r>
                          <m:d>
                            <m:dPr>
                              <m:ctrlPr>
                                <a:rPr lang="en-US" sz="2400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  <m:r>
                            <a:rPr lang="en-US" sz="2400" b="0" i="1" smtClean="0">
                              <a:latin typeface="Cambria Math"/>
                            </a:rPr>
                            <m:t>𝑑𝑥</m:t>
                          </m:r>
                        </m:e>
                      </m:nary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2400" b="0" i="1" smtClean="0">
                              <a:latin typeface="Cambria Math"/>
                            </a:rPr>
                            <m:t>𝑖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US" sz="2400" b="0" i="1" smtClean="0">
                              <a:latin typeface="Cambria Math"/>
                            </a:rPr>
                            <m:t>𝑁</m:t>
                          </m:r>
                        </m:sup>
                        <m:e>
                          <m:sSub>
                            <m:sSubPr>
                              <m:ctrlPr>
                                <a:rPr lang="en-US" sz="24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/>
                                </a:rPr>
                                <m:t>𝑤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/>
                                </a:rPr>
                                <m:t>𝑗</m:t>
                              </m:r>
                            </m:sub>
                          </m:sSub>
                          <m:r>
                            <a:rPr lang="en-US" sz="2400" b="0" i="1" smtClean="0">
                              <a:latin typeface="Cambria Math"/>
                            </a:rPr>
                            <m:t>𝑦</m:t>
                          </m:r>
                          <m:d>
                            <m:dPr>
                              <m:ctrlPr>
                                <a:rPr lang="en-US" sz="2400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24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sz="2400" i="1">
                                      <a:latin typeface="Cambria Math"/>
                                    </a:rPr>
                                    <m:t>𝑗</m:t>
                                  </m:r>
                                </m:sub>
                              </m:sSub>
                            </m:e>
                          </m:d>
                        </m:e>
                      </m:nary>
                    </m:oMath>
                  </m:oMathPara>
                </a14:m>
                <a:endParaRPr lang="en-US" sz="2400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111" t="-10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8735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1" algn="ctr" rtl="0">
              <a:spcBef>
                <a:spcPct val="0"/>
              </a:spcBef>
            </a:pPr>
            <a:r>
              <a:rPr lang="en-US" altLang="zh-CN" sz="4000" b="1" kern="1200" dirty="0" err="1">
                <a:solidFill>
                  <a:srgbClr val="990000"/>
                </a:solidFill>
                <a:latin typeface="+mj-lt"/>
                <a:ea typeface="宋体" pitchFamily="2" charset="-122"/>
                <a:cs typeface="+mj-cs"/>
              </a:rPr>
              <a:t>Fredholm</a:t>
            </a:r>
            <a:r>
              <a:rPr lang="en-US" altLang="zh-CN" sz="4000" b="1" kern="1200" dirty="0">
                <a:solidFill>
                  <a:srgbClr val="990000"/>
                </a:solidFill>
                <a:latin typeface="+mj-lt"/>
                <a:ea typeface="宋体" pitchFamily="2" charset="-122"/>
                <a:cs typeface="+mj-cs"/>
              </a:rPr>
              <a:t> integral equations of the second kind</a:t>
            </a:r>
            <a:endParaRPr lang="en-US" sz="4000" b="1" kern="1200" dirty="0">
              <a:solidFill>
                <a:srgbClr val="990000"/>
              </a:solidFill>
              <a:latin typeface="+mj-lt"/>
              <a:ea typeface="宋体" pitchFamily="2" charset="-122"/>
              <a:cs typeface="+mj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85000" lnSpcReduction="20000"/>
              </a:bodyPr>
              <a:lstStyle/>
              <a:p>
                <a:r>
                  <a:rPr lang="en-US" sz="2600" dirty="0" smtClean="0"/>
                  <a:t>The integral equation can be transformed to be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600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sz="26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600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US" sz="2600" b="0" i="1" smtClean="0">
                          <a:latin typeface="Cambria Math"/>
                        </a:rPr>
                        <m:t>=</m:t>
                      </m:r>
                      <m:r>
                        <a:rPr lang="en-US" sz="2600" b="0" i="1" smtClean="0">
                          <a:latin typeface="Cambria Math"/>
                        </a:rPr>
                        <m:t>𝑔</m:t>
                      </m:r>
                      <m:d>
                        <m:dPr>
                          <m:ctrlPr>
                            <a:rPr lang="en-US" sz="26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600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US" sz="2600" b="0" i="1" smtClean="0">
                          <a:latin typeface="Cambria Math"/>
                        </a:rPr>
                        <m:t>+</m:t>
                      </m:r>
                      <m:nary>
                        <m:naryPr>
                          <m:chr m:val="∑"/>
                          <m:ctrlPr>
                            <a:rPr lang="en-US" sz="2600" i="1">
                              <a:latin typeface="Cambria Math"/>
                            </a:rPr>
                          </m:ctrlPr>
                        </m:naryPr>
                        <m:sub>
                          <m:r>
                            <a:rPr lang="en-US" sz="2600" b="0" i="1" smtClean="0">
                              <a:latin typeface="Cambria Math"/>
                            </a:rPr>
                            <m:t>𝑗</m:t>
                          </m:r>
                          <m:r>
                            <a:rPr lang="en-US" sz="2600" i="1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US" sz="2600" i="1">
                              <a:latin typeface="Cambria Math"/>
                            </a:rPr>
                            <m:t>𝑁</m:t>
                          </m:r>
                        </m:sup>
                        <m:e>
                          <m:sSub>
                            <m:sSubPr>
                              <m:ctrlPr>
                                <a:rPr lang="en-US" sz="26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600" i="1">
                                  <a:latin typeface="Cambria Math"/>
                                </a:rPr>
                                <m:t>𝑤</m:t>
                              </m:r>
                            </m:e>
                            <m:sub>
                              <m:r>
                                <a:rPr lang="en-US" sz="2600" i="1">
                                  <a:latin typeface="Cambria Math"/>
                                </a:rPr>
                                <m:t>𝑗</m:t>
                              </m:r>
                            </m:sub>
                          </m:sSub>
                          <m:r>
                            <a:rPr lang="en-US" sz="2600" i="1">
                              <a:latin typeface="Cambria Math"/>
                            </a:rPr>
                            <m:t>𝐾</m:t>
                          </m:r>
                          <m:d>
                            <m:dPr>
                              <m:ctrlPr>
                                <a:rPr lang="en-US" sz="2600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2600" i="1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sz="2600" i="1">
                                  <a:latin typeface="Cambria Math"/>
                                </a:rPr>
                                <m:t>,</m:t>
                              </m:r>
                              <m:sSub>
                                <m:sSubPr>
                                  <m:ctrlPr>
                                    <a:rPr lang="en-US" sz="26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600" i="1">
                                      <a:latin typeface="Cambria Math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en-US" sz="2600" i="1">
                                      <a:latin typeface="Cambria Math"/>
                                    </a:rPr>
                                    <m:t>𝑗</m:t>
                                  </m:r>
                                </m:sub>
                              </m:sSub>
                            </m:e>
                          </m:d>
                          <m:r>
                            <a:rPr lang="en-US" sz="2600" b="0" i="1" smtClean="0">
                              <a:latin typeface="Cambria Math"/>
                            </a:rPr>
                            <m:t>𝑓</m:t>
                          </m:r>
                          <m:d>
                            <m:dPr>
                              <m:ctrlPr>
                                <a:rPr lang="en-US" sz="2600" i="1">
                                  <a:latin typeface="Cambria Math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26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600" b="0" i="1" smtClean="0">
                                      <a:latin typeface="Cambria Math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en-US" sz="2600" i="1">
                                      <a:latin typeface="Cambria Math"/>
                                    </a:rPr>
                                    <m:t>𝑗</m:t>
                                  </m:r>
                                </m:sub>
                              </m:sSub>
                            </m:e>
                          </m:d>
                        </m:e>
                      </m:nary>
                    </m:oMath>
                  </m:oMathPara>
                </a14:m>
                <a:endParaRPr lang="en-US" sz="2600" dirty="0" smtClean="0"/>
              </a:p>
              <a:p>
                <a:pPr marL="0" indent="0">
                  <a:buNone/>
                </a:pPr>
                <a:r>
                  <a:rPr lang="en-US" sz="2600" dirty="0" smtClean="0"/>
                  <a:t>e</a:t>
                </a:r>
                <a:r>
                  <a:rPr lang="en-US" sz="2600" b="0" dirty="0" smtClean="0"/>
                  <a:t>valuate it at the quadrature points</a:t>
                </a:r>
                <a:r>
                  <a:rPr lang="en-US" sz="2600" dirty="0" smtClean="0"/>
                  <a:t>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600" i="1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sz="2600" i="1"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6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600" i="1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2600" i="1">
                                  <a:latin typeface="Cambria Math"/>
                                </a:rPr>
                                <m:t>𝑖</m:t>
                              </m:r>
                            </m:sub>
                          </m:sSub>
                        </m:e>
                      </m:d>
                      <m:r>
                        <a:rPr lang="en-US" sz="2600" i="1">
                          <a:latin typeface="Cambria Math"/>
                        </a:rPr>
                        <m:t>=</m:t>
                      </m:r>
                      <m:r>
                        <a:rPr lang="en-US" sz="2600" i="1">
                          <a:latin typeface="Cambria Math"/>
                        </a:rPr>
                        <m:t>𝑔</m:t>
                      </m:r>
                      <m:d>
                        <m:dPr>
                          <m:ctrlPr>
                            <a:rPr lang="en-US" sz="2600" i="1"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6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600" i="1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2600" i="1">
                                  <a:latin typeface="Cambria Math"/>
                                </a:rPr>
                                <m:t>𝑖</m:t>
                              </m:r>
                            </m:sub>
                          </m:sSub>
                        </m:e>
                      </m:d>
                      <m:r>
                        <a:rPr lang="en-US" sz="2600" i="1">
                          <a:latin typeface="Cambria Math"/>
                        </a:rPr>
                        <m:t>+</m:t>
                      </m:r>
                      <m:nary>
                        <m:naryPr>
                          <m:chr m:val="∑"/>
                          <m:ctrlPr>
                            <a:rPr lang="en-US" sz="2600" i="1">
                              <a:latin typeface="Cambria Math"/>
                            </a:rPr>
                          </m:ctrlPr>
                        </m:naryPr>
                        <m:sub>
                          <m:r>
                            <a:rPr lang="en-US" sz="2600" i="1">
                              <a:latin typeface="Cambria Math"/>
                            </a:rPr>
                            <m:t>𝑗</m:t>
                          </m:r>
                          <m:r>
                            <a:rPr lang="en-US" sz="2600" i="1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US" sz="2600" i="1">
                              <a:latin typeface="Cambria Math"/>
                            </a:rPr>
                            <m:t>𝑁</m:t>
                          </m:r>
                        </m:sup>
                        <m:e>
                          <m:sSub>
                            <m:sSubPr>
                              <m:ctrlPr>
                                <a:rPr lang="en-US" sz="26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600" i="1">
                                  <a:latin typeface="Cambria Math"/>
                                </a:rPr>
                                <m:t>𝑤</m:t>
                              </m:r>
                            </m:e>
                            <m:sub>
                              <m:r>
                                <a:rPr lang="en-US" sz="2600" i="1">
                                  <a:latin typeface="Cambria Math"/>
                                </a:rPr>
                                <m:t>𝑗</m:t>
                              </m:r>
                            </m:sub>
                          </m:sSub>
                          <m:r>
                            <a:rPr lang="en-US" sz="2600" i="1">
                              <a:latin typeface="Cambria Math"/>
                            </a:rPr>
                            <m:t>𝐾</m:t>
                          </m:r>
                          <m:d>
                            <m:dPr>
                              <m:ctrlPr>
                                <a:rPr lang="en-US" sz="2600" i="1">
                                  <a:latin typeface="Cambria Math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26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600" b="0" i="1" smtClean="0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sz="2600" b="0" i="1" smtClean="0">
                                      <a:latin typeface="Cambria Math"/>
                                    </a:rPr>
                                    <m:t>𝑖</m:t>
                                  </m:r>
                                </m:sub>
                              </m:sSub>
                              <m:r>
                                <a:rPr lang="en-US" sz="2600" i="1">
                                  <a:latin typeface="Cambria Math"/>
                                </a:rPr>
                                <m:t>,</m:t>
                              </m:r>
                              <m:sSub>
                                <m:sSubPr>
                                  <m:ctrlPr>
                                    <a:rPr lang="en-US" sz="26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600" i="1">
                                      <a:latin typeface="Cambria Math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en-US" sz="2600" i="1">
                                      <a:latin typeface="Cambria Math"/>
                                    </a:rPr>
                                    <m:t>𝑗</m:t>
                                  </m:r>
                                </m:sub>
                              </m:sSub>
                            </m:e>
                          </m:d>
                          <m:r>
                            <a:rPr lang="en-US" sz="2600" i="1">
                              <a:latin typeface="Cambria Math"/>
                            </a:rPr>
                            <m:t>𝑓</m:t>
                          </m:r>
                          <m:d>
                            <m:dPr>
                              <m:ctrlPr>
                                <a:rPr lang="en-US" sz="2600" i="1">
                                  <a:latin typeface="Cambria Math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26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600" i="1">
                                      <a:latin typeface="Cambria Math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en-US" sz="2600" i="1">
                                      <a:latin typeface="Cambria Math"/>
                                    </a:rPr>
                                    <m:t>𝑗</m:t>
                                  </m:r>
                                </m:sub>
                              </m:sSub>
                            </m:e>
                          </m:d>
                        </m:e>
                      </m:nary>
                    </m:oMath>
                  </m:oMathPara>
                </a14:m>
                <a:endParaRPr lang="en-US" sz="2600" b="0" dirty="0" smtClean="0"/>
              </a:p>
              <a:p>
                <a:pPr marL="0" indent="0">
                  <a:buNone/>
                </a:pPr>
                <a:endParaRPr lang="en-US" sz="2600" b="0" dirty="0" smtClean="0"/>
              </a:p>
              <a:p>
                <a:pPr marL="0" indent="0">
                  <a:buNone/>
                </a:pPr>
                <a:r>
                  <a:rPr lang="en-US" sz="2600" dirty="0" smtClean="0"/>
                  <a:t>Let </a:t>
                </a:r>
                <a14:m>
                  <m:oMath xmlns:m="http://schemas.openxmlformats.org/officeDocument/2006/math">
                    <m:r>
                      <a:rPr lang="en-US" sz="2600" i="1">
                        <a:latin typeface="Cambria Math"/>
                      </a:rPr>
                      <m:t>𝑓</m:t>
                    </m:r>
                  </m:oMath>
                </a14:m>
                <a:r>
                  <a:rPr lang="en-US" sz="2600" b="0" dirty="0" smtClean="0"/>
                  <a:t> be the vector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6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2600" i="1">
                            <a:latin typeface="Cambria Math"/>
                          </a:rPr>
                          <m:t>𝑓</m:t>
                        </m:r>
                        <m:d>
                          <m:dPr>
                            <m:ctrlPr>
                              <a:rPr lang="en-US" sz="2600" i="1">
                                <a:latin typeface="Cambria Math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sz="2600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sz="2600" i="1">
                                    <a:latin typeface="Cambria Math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sz="2600" i="1">
                                    <a:latin typeface="Cambria Math"/>
                                  </a:rPr>
                                  <m:t>𝑖</m:t>
                                </m:r>
                              </m:sub>
                            </m:sSub>
                          </m:e>
                        </m:d>
                      </m:e>
                    </m:d>
                  </m:oMath>
                </a14:m>
                <a:r>
                  <a:rPr lang="en-US" sz="2600" b="0" dirty="0" smtClean="0"/>
                  <a:t>, </a:t>
                </a:r>
                <a14:m>
                  <m:oMath xmlns:m="http://schemas.openxmlformats.org/officeDocument/2006/math">
                    <m:r>
                      <a:rPr lang="en-US" sz="2600" b="0" i="1" smtClean="0">
                        <a:latin typeface="Cambria Math"/>
                      </a:rPr>
                      <m:t>𝑔</m:t>
                    </m:r>
                  </m:oMath>
                </a14:m>
                <a:r>
                  <a:rPr lang="en-US" sz="2600" dirty="0"/>
                  <a:t> be the vector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6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2600" b="0" i="1" smtClean="0">
                            <a:latin typeface="Cambria Math"/>
                          </a:rPr>
                          <m:t>𝑔</m:t>
                        </m:r>
                        <m:d>
                          <m:dPr>
                            <m:ctrlPr>
                              <a:rPr lang="en-US" sz="2600" i="1">
                                <a:latin typeface="Cambria Math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sz="2600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sz="2600" i="1">
                                    <a:latin typeface="Cambria Math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sz="2600" i="1">
                                    <a:latin typeface="Cambria Math"/>
                                  </a:rPr>
                                  <m:t>𝑖</m:t>
                                </m:r>
                              </m:sub>
                            </m:sSub>
                          </m:e>
                        </m:d>
                      </m:e>
                    </m:d>
                  </m:oMath>
                </a14:m>
                <a:r>
                  <a:rPr lang="en-US" sz="2600" dirty="0" smtClean="0"/>
                  <a:t> and </a:t>
                </a:r>
                <a14:m>
                  <m:oMath xmlns:m="http://schemas.openxmlformats.org/officeDocument/2006/math">
                    <m:r>
                      <a:rPr lang="en-US" sz="2600" b="0" i="1" smtClean="0">
                        <a:latin typeface="Cambria Math"/>
                      </a:rPr>
                      <m:t>𝐾</m:t>
                    </m:r>
                  </m:oMath>
                </a14:m>
                <a:r>
                  <a:rPr lang="en-US" sz="2600" dirty="0"/>
                  <a:t> be </a:t>
                </a:r>
                <a:r>
                  <a:rPr lang="en-US" sz="2600" dirty="0" smtClean="0"/>
                  <a:t>the matrix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600" i="1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6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600" i="1">
                                <a:latin typeface="Cambria Math"/>
                              </a:rPr>
                              <m:t>𝑤</m:t>
                            </m:r>
                          </m:e>
                          <m:sub>
                            <m:r>
                              <a:rPr lang="en-US" sz="2600" i="1">
                                <a:latin typeface="Cambria Math"/>
                              </a:rPr>
                              <m:t>𝑗</m:t>
                            </m:r>
                          </m:sub>
                        </m:sSub>
                        <m:r>
                          <a:rPr lang="en-US" sz="2600" i="1">
                            <a:latin typeface="Cambria Math"/>
                          </a:rPr>
                          <m:t>𝐾</m:t>
                        </m:r>
                        <m:d>
                          <m:dPr>
                            <m:ctrlPr>
                              <a:rPr lang="en-US" sz="2600" i="1">
                                <a:latin typeface="Cambria Math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sz="2600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sz="2600" i="1">
                                    <a:latin typeface="Cambria Math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sz="2600" i="1">
                                    <a:latin typeface="Cambria Math"/>
                                  </a:rPr>
                                  <m:t>𝑖</m:t>
                                </m:r>
                              </m:sub>
                            </m:sSub>
                            <m:r>
                              <a:rPr lang="en-US" sz="2600" i="1">
                                <a:latin typeface="Cambria Math"/>
                              </a:rPr>
                              <m:t>,</m:t>
                            </m:r>
                            <m:sSub>
                              <m:sSubPr>
                                <m:ctrlPr>
                                  <a:rPr lang="en-US" sz="2600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sz="2600" i="1">
                                    <a:latin typeface="Cambria Math"/>
                                  </a:rPr>
                                  <m:t>𝑦</m:t>
                                </m:r>
                              </m:e>
                              <m:sub>
                                <m:r>
                                  <a:rPr lang="en-US" sz="2600" i="1">
                                    <a:latin typeface="Cambria Math"/>
                                  </a:rPr>
                                  <m:t>𝑗</m:t>
                                </m:r>
                              </m:sub>
                            </m:sSub>
                          </m:e>
                        </m:d>
                      </m:e>
                    </m:d>
                  </m:oMath>
                </a14:m>
                <a:r>
                  <a:rPr lang="en-US" sz="2600" dirty="0" smtClean="0"/>
                  <a:t>, the integral equation becomes</a:t>
                </a:r>
                <a:endParaRPr lang="en-US" sz="26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600" b="0" i="1" smtClean="0">
                          <a:solidFill>
                            <a:schemeClr val="tx2"/>
                          </a:solidFill>
                          <a:latin typeface="Cambria Math"/>
                        </a:rPr>
                        <m:t>𝑓</m:t>
                      </m:r>
                      <m:r>
                        <a:rPr lang="en-US" sz="2600" b="0" i="1" smtClean="0">
                          <a:solidFill>
                            <a:schemeClr val="tx2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2600" b="0" i="1" smtClean="0">
                          <a:solidFill>
                            <a:schemeClr val="tx2"/>
                          </a:solidFill>
                          <a:latin typeface="Cambria Math"/>
                        </a:rPr>
                        <m:t>𝐾𝑓</m:t>
                      </m:r>
                      <m:r>
                        <a:rPr lang="en-US" sz="2600" b="0" i="1" smtClean="0">
                          <a:solidFill>
                            <a:schemeClr val="tx2"/>
                          </a:solidFill>
                          <a:latin typeface="Cambria Math"/>
                        </a:rPr>
                        <m:t>+</m:t>
                      </m:r>
                      <m:r>
                        <a:rPr lang="en-US" sz="2600" b="0" i="1" smtClean="0">
                          <a:solidFill>
                            <a:schemeClr val="tx2"/>
                          </a:solidFill>
                          <a:latin typeface="Cambria Math"/>
                        </a:rPr>
                        <m:t>𝑔</m:t>
                      </m:r>
                    </m:oMath>
                  </m:oMathPara>
                </a14:m>
                <a:endParaRPr lang="en-US" sz="2600" dirty="0" smtClean="0">
                  <a:solidFill>
                    <a:schemeClr val="tx2"/>
                  </a:solidFill>
                </a:endParaRPr>
              </a:p>
              <a:p>
                <a:pPr marL="0" indent="0">
                  <a:buNone/>
                </a:pPr>
                <a:r>
                  <a:rPr lang="en-US" sz="2600" dirty="0" smtClean="0"/>
                  <a:t>where </a:t>
                </a:r>
                <a14:m>
                  <m:oMath xmlns:m="http://schemas.openxmlformats.org/officeDocument/2006/math">
                    <m:r>
                      <a:rPr lang="en-US" sz="2600" i="1">
                        <a:latin typeface="Cambria Math"/>
                      </a:rPr>
                      <m:t>𝑓</m:t>
                    </m:r>
                  </m:oMath>
                </a14:m>
                <a:r>
                  <a:rPr lang="en-US" sz="2600" dirty="0" smtClean="0"/>
                  <a:t> is the unknown vector.</a:t>
                </a:r>
                <a:endParaRPr lang="en-US" sz="2600" dirty="0"/>
              </a:p>
              <a:p>
                <a:pPr marL="0" indent="0">
                  <a:buNone/>
                </a:pPr>
                <a:endParaRPr lang="en-US" sz="2400" b="0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889" t="-21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82474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en-US" sz="4000" b="1" kern="1200" dirty="0">
                <a:solidFill>
                  <a:srgbClr val="990000"/>
                </a:solidFill>
                <a:latin typeface="+mj-lt"/>
                <a:ea typeface="宋体" pitchFamily="2" charset="-122"/>
                <a:cs typeface="+mj-cs"/>
              </a:rPr>
              <a:t>The </a:t>
            </a:r>
            <a:r>
              <a:rPr lang="en-US" sz="4000" b="1" kern="1200" dirty="0" err="1">
                <a:solidFill>
                  <a:srgbClr val="990000"/>
                </a:solidFill>
                <a:latin typeface="+mj-lt"/>
                <a:ea typeface="宋体" pitchFamily="2" charset="-122"/>
                <a:cs typeface="+mj-cs"/>
              </a:rPr>
              <a:t>Dirichlet</a:t>
            </a:r>
            <a:r>
              <a:rPr lang="en-US" sz="4000" b="1" kern="1200" dirty="0">
                <a:solidFill>
                  <a:srgbClr val="990000"/>
                </a:solidFill>
                <a:latin typeface="+mj-lt"/>
                <a:ea typeface="宋体" pitchFamily="2" charset="-122"/>
                <a:cs typeface="+mj-cs"/>
              </a:rPr>
              <a:t> Problem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/>
              </a:bodyPr>
              <a:lstStyle/>
              <a:p>
                <a:r>
                  <a:rPr lang="en-US" sz="2400" dirty="0" smtClean="0"/>
                  <a:t>Dirichlet’s problem is to find a function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/>
                      </a:rPr>
                      <m:t>𝑢</m:t>
                    </m:r>
                  </m:oMath>
                </a14:m>
                <a:r>
                  <a:rPr lang="en-US" sz="2400" dirty="0" smtClean="0"/>
                  <a:t>, which is continuous and differentiable over a closed domain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/>
                      </a:rPr>
                      <m:t>𝐷</m:t>
                    </m:r>
                  </m:oMath>
                </a14:m>
                <a:r>
                  <a:rPr lang="en-US" sz="2400" dirty="0" smtClean="0"/>
                  <a:t> with boundary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/>
                      </a:rPr>
                      <m:t>𝐶</m:t>
                    </m:r>
                  </m:oMath>
                </a14:m>
                <a:r>
                  <a:rPr lang="en-US" sz="2400" dirty="0" smtClean="0"/>
                  <a:t>, satisfying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2400" i="1">
                              <a:latin typeface="Cambria Math"/>
                              <a:ea typeface="Cambria Math"/>
                            </a:rPr>
                            <m:t>𝛻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𝑢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=0   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𝑜𝑛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 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𝐷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, </m:t>
                      </m:r>
                    </m:oMath>
                  </m:oMathPara>
                </a14:m>
                <a:endParaRPr lang="en-US" sz="2400" b="0" i="1" dirty="0" smtClean="0">
                  <a:latin typeface="Cambria Math"/>
                  <a:ea typeface="Cambria Math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𝑢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𝑓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  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𝑜𝑛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 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𝐶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.</m:t>
                      </m:r>
                    </m:oMath>
                  </m:oMathPara>
                </a14:m>
                <a:endParaRPr lang="en-US" sz="2400" b="0" dirty="0" smtClean="0">
                  <a:ea typeface="Cambria Math"/>
                </a:endParaRPr>
              </a:p>
              <a:p>
                <a:pPr marL="0" indent="0">
                  <a:buNone/>
                </a:pPr>
                <a:r>
                  <a:rPr lang="en-US" sz="2400" dirty="0" smtClean="0"/>
                  <a:t>where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/>
                      </a:rPr>
                      <m:t>𝑓</m:t>
                    </m:r>
                  </m:oMath>
                </a14:m>
                <a:r>
                  <a:rPr lang="en-US" sz="2400" dirty="0" smtClean="0"/>
                  <a:t> is a prescribed function, and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/>
                            <a:ea typeface="Cambria Math"/>
                          </a:rPr>
                          <m:t>𝛻</m:t>
                        </m:r>
                      </m:e>
                      <m:sup>
                        <m:r>
                          <a:rPr lang="en-US" sz="2400" i="1">
                            <a:latin typeface="Cambria Math"/>
                            <a:ea typeface="Cambria Math"/>
                          </a:rPr>
                          <m:t>2</m:t>
                        </m:r>
                      </m:sup>
                    </m:sSup>
                    <m:r>
                      <a:rPr lang="en-US" sz="2400" b="0" i="1" smtClean="0">
                        <a:latin typeface="Cambria Math"/>
                        <a:ea typeface="Cambria Math"/>
                      </a:rPr>
                      <m:t>=</m:t>
                    </m:r>
                    <m:f>
                      <m:fPr>
                        <m:ctrlPr>
                          <a:rPr lang="en-US" sz="2400" b="0" i="1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2400" b="0" i="1" smtClean="0">
                                <a:latin typeface="Cambria Math"/>
                                <a:ea typeface="Cambria Math"/>
                              </a:rPr>
                            </m:ctrlPr>
                          </m:sSupPr>
                          <m:e>
                            <m:r>
                              <a:rPr lang="en-US" sz="2400" i="1">
                                <a:latin typeface="Cambria Math"/>
                                <a:ea typeface="Cambria Math"/>
                              </a:rPr>
                              <m:t>𝜕</m:t>
                            </m:r>
                          </m:e>
                          <m:sup>
                            <m:r>
                              <a:rPr lang="en-US" sz="2400" b="0" i="1" smtClean="0">
                                <a:latin typeface="Cambria Math"/>
                                <a:ea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𝑢</m:t>
                        </m:r>
                      </m:num>
                      <m:den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𝜕</m:t>
                        </m:r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𝑥</m:t>
                        </m:r>
                      </m:den>
                    </m:f>
                    <m:r>
                      <a:rPr lang="en-US" sz="2400" b="0" i="1" smtClean="0">
                        <a:latin typeface="Cambria Math"/>
                        <a:ea typeface="Cambria Math"/>
                      </a:rPr>
                      <m:t>+</m:t>
                    </m:r>
                    <m:f>
                      <m:fPr>
                        <m:ctrlPr>
                          <a:rPr lang="en-US" sz="2400" i="1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2400" i="1">
                                <a:latin typeface="Cambria Math"/>
                                <a:ea typeface="Cambria Math"/>
                              </a:rPr>
                            </m:ctrlPr>
                          </m:sSupPr>
                          <m:e>
                            <m:r>
                              <a:rPr lang="en-US" sz="2400" i="1">
                                <a:latin typeface="Cambria Math"/>
                                <a:ea typeface="Cambria Math"/>
                              </a:rPr>
                              <m:t>𝜕</m:t>
                            </m:r>
                          </m:e>
                          <m:sup>
                            <m:r>
                              <a:rPr lang="en-US" sz="2400" i="1">
                                <a:latin typeface="Cambria Math"/>
                                <a:ea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sz="2400" i="1">
                            <a:latin typeface="Cambria Math"/>
                            <a:ea typeface="Cambria Math"/>
                          </a:rPr>
                          <m:t>𝑢</m:t>
                        </m:r>
                      </m:num>
                      <m:den>
                        <m:r>
                          <a:rPr lang="en-US" sz="2400" i="1">
                            <a:latin typeface="Cambria Math"/>
                            <a:ea typeface="Cambria Math"/>
                          </a:rPr>
                          <m:t>𝜕</m:t>
                        </m:r>
                        <m:r>
                          <a:rPr lang="en-US" sz="2400" i="1">
                            <a:latin typeface="Cambria Math"/>
                            <a:ea typeface="Cambria Math"/>
                          </a:rPr>
                          <m:t>𝑥</m:t>
                        </m:r>
                      </m:den>
                    </m:f>
                  </m:oMath>
                </a14:m>
                <a:r>
                  <a:rPr lang="en-US" sz="2400" dirty="0" smtClean="0"/>
                  <a:t>  is the </a:t>
                </a:r>
                <a:r>
                  <a:rPr lang="en-US" sz="2400" dirty="0" err="1" smtClean="0"/>
                  <a:t>Laplacian</a:t>
                </a:r>
                <a:r>
                  <a:rPr lang="en-US" sz="2400" dirty="0" smtClean="0"/>
                  <a:t> operator.</a:t>
                </a:r>
              </a:p>
              <a:p>
                <a:pPr marL="0" indent="0">
                  <a:buNone/>
                </a:pPr>
                <a:endParaRPr lang="en-US" sz="2400" dirty="0" smtClean="0"/>
              </a:p>
              <a:p>
                <a:pPr marL="0" indent="0">
                  <a:buNone/>
                </a:pPr>
                <a:r>
                  <a:rPr lang="en-US" sz="2400" dirty="0" smtClean="0"/>
                  <a:t>Replacing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/>
                            <a:ea typeface="Cambria Math"/>
                          </a:rPr>
                          <m:t>𝛻</m:t>
                        </m:r>
                      </m:e>
                      <m:sup>
                        <m:r>
                          <a:rPr lang="en-US" sz="2400" i="1">
                            <a:latin typeface="Cambria Math"/>
                            <a:ea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2400" dirty="0" smtClean="0"/>
                  <a:t> by its finite-difference approximation, 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chemeClr val="tx2"/>
                          </a:solidFill>
                          <a:latin typeface="Cambria Math"/>
                        </a:rPr>
                        <m:t>𝑢</m:t>
                      </m:r>
                      <m:d>
                        <m:dPr>
                          <m:ctrlPr>
                            <a:rPr lang="en-US" sz="2400" b="0" i="1" smtClean="0">
                              <a:solidFill>
                                <a:schemeClr val="tx2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solidFill>
                                <a:schemeClr val="tx2"/>
                              </a:solidFill>
                              <a:latin typeface="Cambria Math"/>
                            </a:rPr>
                            <m:t>𝑥</m:t>
                          </m:r>
                          <m:r>
                            <a:rPr lang="en-US" sz="2400" b="0" i="1" smtClean="0">
                              <a:solidFill>
                                <a:schemeClr val="tx2"/>
                              </a:solidFill>
                              <a:latin typeface="Cambria Math"/>
                            </a:rPr>
                            <m:t>,</m:t>
                          </m:r>
                          <m:r>
                            <a:rPr lang="en-US" sz="2400" b="0" i="1" smtClean="0">
                              <a:solidFill>
                                <a:schemeClr val="tx2"/>
                              </a:solidFill>
                              <a:latin typeface="Cambria Math"/>
                            </a:rPr>
                            <m:t>𝑦</m:t>
                          </m:r>
                        </m:e>
                      </m:d>
                      <m:r>
                        <a:rPr lang="en-US" sz="2400" b="0" i="1" smtClean="0">
                          <a:solidFill>
                            <a:schemeClr val="tx2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solidFill>
                                <a:schemeClr val="tx2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solidFill>
                                <a:schemeClr val="tx2"/>
                              </a:solidFill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2400" b="0" i="1" smtClean="0">
                              <a:solidFill>
                                <a:schemeClr val="tx2"/>
                              </a:solidFill>
                              <a:latin typeface="Cambria Math"/>
                            </a:rPr>
                            <m:t>4</m:t>
                          </m:r>
                        </m:den>
                      </m:f>
                      <m:d>
                        <m:dPr>
                          <m:begChr m:val="{"/>
                          <m:endChr m:val="}"/>
                          <m:ctrlPr>
                            <a:rPr lang="en-US" sz="2400" b="0" i="1" smtClean="0">
                              <a:solidFill>
                                <a:schemeClr val="tx2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i="1">
                              <a:solidFill>
                                <a:schemeClr val="tx2"/>
                              </a:solidFill>
                              <a:latin typeface="Cambria Math"/>
                            </a:rPr>
                            <m:t>𝑢</m:t>
                          </m:r>
                          <m:d>
                            <m:dPr>
                              <m:ctrlPr>
                                <a:rPr lang="en-US" sz="2400" i="1">
                                  <a:solidFill>
                                    <a:schemeClr val="tx2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2400" i="1">
                                  <a:solidFill>
                                    <a:schemeClr val="tx2"/>
                                  </a:solidFill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sz="2400" i="1">
                                  <a:solidFill>
                                    <a:schemeClr val="tx2"/>
                                  </a:solidFill>
                                  <a:latin typeface="Cambria Math"/>
                                </a:rPr>
                                <m:t>,</m:t>
                              </m:r>
                              <m:r>
                                <a:rPr lang="en-US" sz="2400" i="1">
                                  <a:solidFill>
                                    <a:schemeClr val="tx2"/>
                                  </a:solidFill>
                                  <a:latin typeface="Cambria Math"/>
                                </a:rPr>
                                <m:t>𝑦</m:t>
                              </m:r>
                              <m:r>
                                <a:rPr lang="en-US" sz="2400" b="0" i="1" smtClean="0">
                                  <a:solidFill>
                                    <a:schemeClr val="tx2"/>
                                  </a:solidFill>
                                  <a:latin typeface="Cambria Math"/>
                                </a:rPr>
                                <m:t>+</m:t>
                              </m:r>
                              <m:r>
                                <a:rPr lang="en-US" sz="2400" b="0" i="1" smtClean="0">
                                  <a:solidFill>
                                    <a:schemeClr val="tx2"/>
                                  </a:solidFill>
                                  <a:latin typeface="Cambria Math"/>
                                </a:rPr>
                                <m:t>h</m:t>
                              </m:r>
                            </m:e>
                          </m:d>
                          <m:r>
                            <a:rPr lang="en-US" sz="2400" b="0" i="1" smtClean="0">
                              <a:solidFill>
                                <a:schemeClr val="tx2"/>
                              </a:solidFill>
                              <a:latin typeface="Cambria Math"/>
                            </a:rPr>
                            <m:t>+</m:t>
                          </m:r>
                          <m:r>
                            <a:rPr lang="en-US" sz="2400" i="1">
                              <a:solidFill>
                                <a:schemeClr val="tx2"/>
                              </a:solidFill>
                              <a:latin typeface="Cambria Math"/>
                            </a:rPr>
                            <m:t>𝑢</m:t>
                          </m:r>
                          <m:d>
                            <m:dPr>
                              <m:ctrlPr>
                                <a:rPr lang="en-US" sz="2400" i="1">
                                  <a:solidFill>
                                    <a:schemeClr val="tx2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2400" i="1">
                                  <a:solidFill>
                                    <a:schemeClr val="tx2"/>
                                  </a:solidFill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sz="2400" i="1">
                                  <a:solidFill>
                                    <a:schemeClr val="tx2"/>
                                  </a:solidFill>
                                  <a:latin typeface="Cambria Math"/>
                                </a:rPr>
                                <m:t>,</m:t>
                              </m:r>
                              <m:r>
                                <a:rPr lang="en-US" sz="2400" i="1">
                                  <a:solidFill>
                                    <a:schemeClr val="tx2"/>
                                  </a:solidFill>
                                  <a:latin typeface="Cambria Math"/>
                                </a:rPr>
                                <m:t>𝑦</m:t>
                              </m:r>
                              <m:r>
                                <a:rPr lang="en-US" sz="2400" b="0" i="1" smtClean="0">
                                  <a:solidFill>
                                    <a:schemeClr val="tx2"/>
                                  </a:solidFill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US" sz="2400" b="0" i="1" smtClean="0">
                                  <a:solidFill>
                                    <a:schemeClr val="tx2"/>
                                  </a:solidFill>
                                  <a:latin typeface="Cambria Math"/>
                                </a:rPr>
                                <m:t>h</m:t>
                              </m:r>
                            </m:e>
                          </m:d>
                          <m:r>
                            <a:rPr lang="en-US" sz="2400" b="0" i="1" smtClean="0">
                              <a:solidFill>
                                <a:schemeClr val="tx2"/>
                              </a:solidFill>
                              <a:latin typeface="Cambria Math"/>
                            </a:rPr>
                            <m:t>+</m:t>
                          </m:r>
                          <m:r>
                            <a:rPr lang="en-US" sz="2400" i="1">
                              <a:solidFill>
                                <a:schemeClr val="tx2"/>
                              </a:solidFill>
                              <a:latin typeface="Cambria Math"/>
                            </a:rPr>
                            <m:t>𝑢</m:t>
                          </m:r>
                          <m:d>
                            <m:dPr>
                              <m:ctrlPr>
                                <a:rPr lang="en-US" sz="2400" i="1">
                                  <a:solidFill>
                                    <a:schemeClr val="tx2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2400" i="1">
                                  <a:solidFill>
                                    <a:schemeClr val="tx2"/>
                                  </a:solidFill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sz="2400" b="0" i="1" smtClean="0">
                                  <a:solidFill>
                                    <a:schemeClr val="tx2"/>
                                  </a:solidFill>
                                  <a:latin typeface="Cambria Math"/>
                                </a:rPr>
                                <m:t>+</m:t>
                              </m:r>
                              <m:r>
                                <a:rPr lang="en-US" sz="2400" b="0" i="1" smtClean="0">
                                  <a:solidFill>
                                    <a:schemeClr val="tx2"/>
                                  </a:solidFill>
                                  <a:latin typeface="Cambria Math"/>
                                </a:rPr>
                                <m:t>h</m:t>
                              </m:r>
                              <m:r>
                                <a:rPr lang="en-US" sz="2400" i="1">
                                  <a:solidFill>
                                    <a:schemeClr val="tx2"/>
                                  </a:solidFill>
                                  <a:latin typeface="Cambria Math"/>
                                </a:rPr>
                                <m:t>,</m:t>
                              </m:r>
                              <m:r>
                                <a:rPr lang="en-US" sz="2400" i="1">
                                  <a:solidFill>
                                    <a:schemeClr val="tx2"/>
                                  </a:solidFill>
                                  <a:latin typeface="Cambria Math"/>
                                </a:rPr>
                                <m:t>𝑦</m:t>
                              </m:r>
                            </m:e>
                          </m:d>
                          <m:r>
                            <a:rPr lang="en-US" sz="2400" b="0" i="1" smtClean="0">
                              <a:solidFill>
                                <a:schemeClr val="tx2"/>
                              </a:solidFill>
                              <a:latin typeface="Cambria Math"/>
                            </a:rPr>
                            <m:t>+</m:t>
                          </m:r>
                          <m:r>
                            <a:rPr lang="en-US" sz="2400" i="1">
                              <a:solidFill>
                                <a:schemeClr val="tx2"/>
                              </a:solidFill>
                              <a:latin typeface="Cambria Math"/>
                            </a:rPr>
                            <m:t>𝑢</m:t>
                          </m:r>
                          <m:d>
                            <m:dPr>
                              <m:ctrlPr>
                                <a:rPr lang="en-US" sz="2400" i="1">
                                  <a:solidFill>
                                    <a:schemeClr val="tx2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2400" i="1">
                                  <a:solidFill>
                                    <a:schemeClr val="tx2"/>
                                  </a:solidFill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sz="2400" b="0" i="1" smtClean="0">
                                  <a:solidFill>
                                    <a:schemeClr val="tx2"/>
                                  </a:solidFill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US" sz="2400" b="0" i="1" smtClean="0">
                                  <a:solidFill>
                                    <a:schemeClr val="tx2"/>
                                  </a:solidFill>
                                  <a:latin typeface="Cambria Math"/>
                                </a:rPr>
                                <m:t>h</m:t>
                              </m:r>
                              <m:r>
                                <a:rPr lang="en-US" sz="2400" i="1">
                                  <a:solidFill>
                                    <a:schemeClr val="tx2"/>
                                  </a:solidFill>
                                  <a:latin typeface="Cambria Math"/>
                                </a:rPr>
                                <m:t>,</m:t>
                              </m:r>
                              <m:r>
                                <a:rPr lang="en-US" sz="2400" i="1">
                                  <a:solidFill>
                                    <a:schemeClr val="tx2"/>
                                  </a:solidFill>
                                  <a:latin typeface="Cambria Math"/>
                                </a:rPr>
                                <m:t>𝑦</m:t>
                              </m:r>
                            </m:e>
                          </m:d>
                        </m:e>
                      </m:d>
                    </m:oMath>
                  </m:oMathPara>
                </a14:m>
                <a:endParaRPr lang="en-US" sz="2400" dirty="0">
                  <a:solidFill>
                    <a:schemeClr val="tx2"/>
                  </a:solidFill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889" t="-809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65380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solidFill>
                  <a:srgbClr val="990000"/>
                </a:solidFill>
                <a:ea typeface="宋体" pitchFamily="2" charset="-122"/>
              </a:rPr>
              <a:t>The </a:t>
            </a:r>
            <a:r>
              <a:rPr lang="en-US" sz="4000" b="1" dirty="0" err="1">
                <a:solidFill>
                  <a:srgbClr val="990000"/>
                </a:solidFill>
                <a:ea typeface="宋体" pitchFamily="2" charset="-122"/>
              </a:rPr>
              <a:t>Dirichlet</a:t>
            </a:r>
            <a:r>
              <a:rPr lang="en-US" sz="4000" b="1" dirty="0">
                <a:solidFill>
                  <a:srgbClr val="990000"/>
                </a:solidFill>
                <a:ea typeface="宋体" pitchFamily="2" charset="-122"/>
              </a:rPr>
              <a:t> Problem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sz="2400" dirty="0" smtClean="0"/>
                  <a:t>Suppose the boundary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/>
                      </a:rPr>
                      <m:t>𝐶</m:t>
                    </m:r>
                  </m:oMath>
                </a14:m>
                <a:r>
                  <a:rPr lang="en-US" sz="2400" dirty="0" smtClean="0"/>
                  <a:t> lies on the mesh, the previous equations can be transformed into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chemeClr val="tx2"/>
                          </a:solidFill>
                          <a:latin typeface="Cambria Math"/>
                        </a:rPr>
                        <m:t>𝑢</m:t>
                      </m:r>
                      <m:r>
                        <a:rPr lang="en-US" sz="2400" b="0" i="1" smtClean="0">
                          <a:solidFill>
                            <a:schemeClr val="tx2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2400" b="0" i="1" smtClean="0">
                          <a:solidFill>
                            <a:schemeClr val="tx2"/>
                          </a:solidFill>
                          <a:latin typeface="Cambria Math"/>
                        </a:rPr>
                        <m:t>𝐻𝑢</m:t>
                      </m:r>
                      <m:r>
                        <a:rPr lang="en-US" sz="2400" b="0" i="1" smtClean="0">
                          <a:solidFill>
                            <a:schemeClr val="tx2"/>
                          </a:solidFill>
                          <a:latin typeface="Cambria Math"/>
                        </a:rPr>
                        <m:t>+</m:t>
                      </m:r>
                      <m:r>
                        <a:rPr lang="en-US" sz="2400" b="0" i="1" smtClean="0">
                          <a:solidFill>
                            <a:schemeClr val="tx2"/>
                          </a:solidFill>
                          <a:latin typeface="Cambria Math"/>
                        </a:rPr>
                        <m:t>𝑓</m:t>
                      </m:r>
                    </m:oMath>
                  </m:oMathPara>
                </a14:m>
                <a:endParaRPr lang="en-US" sz="2400" dirty="0" smtClean="0">
                  <a:solidFill>
                    <a:schemeClr val="tx2"/>
                  </a:solidFill>
                </a:endParaRPr>
              </a:p>
              <a:p>
                <a:pPr marL="0" indent="0">
                  <a:buNone/>
                </a:pPr>
                <a:endParaRPr lang="en-US" sz="2400" dirty="0" smtClean="0"/>
              </a:p>
              <a:p>
                <a:pPr lvl="1"/>
                <a:r>
                  <a:rPr lang="en-US" sz="2000" dirty="0" smtClean="0"/>
                  <a:t>The order of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</a:rPr>
                      <m:t>𝐻</m:t>
                    </m:r>
                  </m:oMath>
                </a14:m>
                <a:r>
                  <a:rPr lang="en-US" sz="2000" dirty="0" smtClean="0"/>
                  <a:t> is equal to the number of mesh points in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</a:rPr>
                      <m:t>𝐷</m:t>
                    </m:r>
                  </m:oMath>
                </a14:m>
                <a:r>
                  <a:rPr lang="en-US" sz="2000" dirty="0" smtClean="0"/>
                  <a:t>.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</a:rPr>
                      <m:t>𝐻</m:t>
                    </m:r>
                  </m:oMath>
                </a14:m>
                <a:r>
                  <a:rPr lang="en-US" sz="2000" dirty="0" smtClean="0"/>
                  <a:t> has four elements equal to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 dirty="0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000" b="0" i="1" dirty="0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2000" b="0" i="1" dirty="0" smtClean="0">
                            <a:latin typeface="Cambria Math"/>
                          </a:rPr>
                          <m:t>4</m:t>
                        </m:r>
                      </m:den>
                    </m:f>
                  </m:oMath>
                </a14:m>
                <a:r>
                  <a:rPr lang="en-US" sz="2000" dirty="0" smtClean="0"/>
                  <a:t> in each row corresponding to an interior point of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</a:rPr>
                      <m:t>𝐷</m:t>
                    </m:r>
                  </m:oMath>
                </a14:m>
                <a:r>
                  <a:rPr lang="en-US" sz="2000" dirty="0" smtClean="0"/>
                  <a:t>, all other elements being zero.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</a:rPr>
                      <m:t>𝑓</m:t>
                    </m:r>
                  </m:oMath>
                </a14:m>
                <a:r>
                  <a:rPr lang="en-US" sz="2000" dirty="0" smtClean="0"/>
                  <a:t> has boundary values corresponding to an boundary point of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</a:rPr>
                      <m:t>𝐶</m:t>
                    </m:r>
                  </m:oMath>
                </a14:m>
                <a:r>
                  <a:rPr lang="en-US" sz="2000" dirty="0" smtClean="0"/>
                  <a:t>, all other interior elements being zero.</a:t>
                </a:r>
              </a:p>
              <a:p>
                <a:pPr lvl="1"/>
                <a:r>
                  <a:rPr lang="en-US" sz="2000" dirty="0" smtClean="0"/>
                  <a:t>The random walk starting from an interior point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</a:rPr>
                      <m:t>𝑃</m:t>
                    </m:r>
                  </m:oMath>
                </a14:m>
                <a:r>
                  <a:rPr lang="en-US" sz="2000" dirty="0" smtClean="0"/>
                  <a:t>, terminates when it hits a boundary point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</a:rPr>
                      <m:t>𝑄</m:t>
                    </m:r>
                  </m:oMath>
                </a14:m>
                <a:r>
                  <a:rPr lang="en-US" sz="2000" dirty="0" smtClean="0"/>
                  <a:t>. </a:t>
                </a:r>
                <a:r>
                  <a:rPr lang="en-US" sz="2000" dirty="0"/>
                  <a:t>T</a:t>
                </a:r>
                <a:r>
                  <a:rPr lang="en-US" sz="2000" dirty="0" smtClean="0"/>
                  <a:t>he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</a:rPr>
                      <m:t>𝑓</m:t>
                    </m:r>
                    <m:r>
                      <a:rPr lang="en-US" sz="2000" i="1" dirty="0" smtClean="0">
                        <a:latin typeface="Cambria Math"/>
                      </a:rPr>
                      <m:t>(</m:t>
                    </m:r>
                    <m:r>
                      <a:rPr lang="en-US" sz="2000" i="1" dirty="0" smtClean="0">
                        <a:latin typeface="Cambria Math"/>
                      </a:rPr>
                      <m:t>𝑃</m:t>
                    </m:r>
                    <m:r>
                      <a:rPr lang="en-US" sz="2000" i="1" dirty="0" smtClean="0">
                        <a:latin typeface="Cambria Math"/>
                      </a:rPr>
                      <m:t>) </m:t>
                    </m:r>
                  </m:oMath>
                </a14:m>
                <a:r>
                  <a:rPr lang="en-US" sz="2000" dirty="0" smtClean="0"/>
                  <a:t>is an unbiased estimator of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</a:rPr>
                      <m:t>𝑢</m:t>
                    </m:r>
                    <m:r>
                      <a:rPr lang="en-US" sz="2000" i="1" dirty="0" smtClean="0">
                        <a:latin typeface="Cambria Math"/>
                      </a:rPr>
                      <m:t>(</m:t>
                    </m:r>
                    <m:r>
                      <a:rPr lang="en-US" sz="2000" i="1" dirty="0" smtClean="0">
                        <a:latin typeface="Cambria Math"/>
                      </a:rPr>
                      <m:t>𝑄</m:t>
                    </m:r>
                    <m:r>
                      <a:rPr lang="en-US" sz="2000" i="1" dirty="0" smtClean="0">
                        <a:latin typeface="Cambria Math"/>
                      </a:rPr>
                      <m:t>)</m:t>
                    </m:r>
                  </m:oMath>
                </a14:m>
                <a:r>
                  <a:rPr lang="en-US" sz="2000" dirty="0" smtClean="0"/>
                  <a:t>.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963" t="-1078" r="-44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53254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solidFill>
                  <a:srgbClr val="990000"/>
                </a:solidFill>
                <a:ea typeface="宋体" pitchFamily="2" charset="-122"/>
              </a:rPr>
              <a:t>Eigenvalue Problems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r>
                  <a:rPr lang="en-US" sz="2400" dirty="0" smtClean="0"/>
                  <a:t>For a given </a:t>
                </a:r>
                <a14:m>
                  <m:oMath xmlns:m="http://schemas.openxmlformats.org/officeDocument/2006/math">
                    <m:r>
                      <a:rPr lang="en-US" sz="2400" i="1" dirty="0">
                        <a:latin typeface="Cambria Math"/>
                        <a:ea typeface="Cambria Math"/>
                      </a:rPr>
                      <m:t>𝑛</m:t>
                    </m:r>
                    <m:r>
                      <a:rPr lang="en-US" sz="2400" i="1" dirty="0">
                        <a:latin typeface="Cambria Math"/>
                        <a:ea typeface="Cambria Math"/>
                      </a:rPr>
                      <m:t> ×</m:t>
                    </m:r>
                    <m:r>
                      <a:rPr lang="en-US" sz="2400" i="1" dirty="0">
                        <a:latin typeface="Cambria Math"/>
                        <a:ea typeface="Cambria Math"/>
                      </a:rPr>
                      <m:t>𝑛</m:t>
                    </m:r>
                    <m:r>
                      <a:rPr lang="en-US" sz="2400" i="1" dirty="0">
                        <a:latin typeface="Cambria Math"/>
                        <a:ea typeface="Cambria Math"/>
                      </a:rPr>
                      <m:t> </m:t>
                    </m:r>
                  </m:oMath>
                </a14:m>
                <a:r>
                  <a:rPr lang="en-US" sz="2400" dirty="0"/>
                  <a:t>symmetric matrix </a:t>
                </a:r>
                <a14:m>
                  <m:oMath xmlns:m="http://schemas.openxmlformats.org/officeDocument/2006/math">
                    <m:r>
                      <a:rPr lang="en-US" sz="2400" i="1" dirty="0">
                        <a:latin typeface="Cambria Math"/>
                      </a:rPr>
                      <m:t>𝐻</m:t>
                    </m:r>
                  </m:oMath>
                </a14:m>
                <a:endParaRPr lang="en-US" sz="2400" i="1" dirty="0" smtClean="0">
                  <a:latin typeface="Cambria Math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dirty="0">
                          <a:latin typeface="Cambria Math"/>
                        </a:rPr>
                        <m:t>𝐻</m:t>
                      </m:r>
                      <m:sSub>
                        <m:sSubPr>
                          <m:ctrlPr>
                            <a:rPr lang="en-US" sz="2400" i="1" dirty="0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i="1" dirty="0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sz="2400" b="0" i="1" dirty="0" smtClean="0">
                              <a:latin typeface="Cambria Math"/>
                            </a:rPr>
                            <m:t>𝑖</m:t>
                          </m:r>
                        </m:sub>
                      </m:sSub>
                      <m:r>
                        <a:rPr lang="en-US" sz="2400" i="1" dirty="0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sz="2400" i="1" dirty="0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i="1" dirty="0">
                              <a:latin typeface="Cambria Math"/>
                              <a:ea typeface="Cambria Math"/>
                            </a:rPr>
                            <m:t>𝜆</m:t>
                          </m:r>
                        </m:e>
                        <m:sub>
                          <m:r>
                            <a:rPr lang="en-US" sz="2400" b="0" i="1" dirty="0" smtClean="0">
                              <a:latin typeface="Cambria Math"/>
                            </a:rPr>
                            <m:t>𝑖</m:t>
                          </m:r>
                        </m:sub>
                      </m:sSub>
                      <m:sSub>
                        <m:sSubPr>
                          <m:ctrlPr>
                            <a:rPr lang="en-US" sz="2400" i="1" dirty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i="1" dirty="0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sz="2400" i="1" dirty="0">
                              <a:latin typeface="Cambria Math"/>
                            </a:rPr>
                            <m:t>𝑖</m:t>
                          </m:r>
                        </m:sub>
                      </m:sSub>
                      <m:r>
                        <a:rPr lang="en-US" sz="2400" b="0" i="1" dirty="0" smtClean="0">
                          <a:latin typeface="Cambria Math"/>
                          <a:ea typeface="Cambria Math"/>
                        </a:rPr>
                        <m:t>,</m:t>
                      </m:r>
                      <m:sSub>
                        <m:sSubPr>
                          <m:ctrlPr>
                            <a:rPr lang="en-US" sz="2400" i="1" dirty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b="0" i="1" dirty="0" smtClean="0">
                              <a:latin typeface="Cambria Math"/>
                            </a:rPr>
                            <m:t>     </m:t>
                          </m:r>
                          <m:r>
                            <a:rPr lang="en-US" sz="2400" i="1" dirty="0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sz="2400" i="1" dirty="0">
                              <a:latin typeface="Cambria Math"/>
                            </a:rPr>
                            <m:t>𝑖</m:t>
                          </m:r>
                        </m:sub>
                      </m:sSub>
                      <m:r>
                        <a:rPr lang="en-US" sz="2400" b="0" i="1" dirty="0" smtClean="0">
                          <a:latin typeface="Cambria Math"/>
                          <a:ea typeface="Cambria Math"/>
                        </a:rPr>
                        <m:t>≠0</m:t>
                      </m:r>
                    </m:oMath>
                  </m:oMathPara>
                </a14:m>
                <a:endParaRPr lang="en-US" sz="2400" b="0" dirty="0" smtClean="0">
                  <a:ea typeface="Cambria Math"/>
                </a:endParaRPr>
              </a:p>
              <a:p>
                <a:pPr marL="0" indent="0">
                  <a:buNone/>
                </a:pPr>
                <a:r>
                  <a:rPr lang="en-US" sz="2400" dirty="0" smtClean="0"/>
                  <a:t>assume that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2400" i="1" dirty="0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400" i="1" dirty="0"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sz="2400" i="1" dirty="0">
                                <a:latin typeface="Cambria Math"/>
                                <a:ea typeface="Cambria Math"/>
                              </a:rPr>
                              <m:t>𝜆</m:t>
                            </m:r>
                          </m:e>
                          <m:sub>
                            <m:r>
                              <a:rPr lang="en-US" sz="2400" i="1" dirty="0">
                                <a:latin typeface="Cambria Math"/>
                                <a:ea typeface="Cambria Math"/>
                              </a:rPr>
                              <m:t>1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sz="2400" dirty="0"/>
                  <a:t>&gt;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2400" i="1" dirty="0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400" i="1" dirty="0"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sz="2400" i="1" dirty="0">
                                <a:latin typeface="Cambria Math"/>
                                <a:ea typeface="Cambria Math"/>
                              </a:rPr>
                              <m:t>𝜆</m:t>
                            </m:r>
                          </m:e>
                          <m:sub>
                            <m:r>
                              <a:rPr lang="en-US" sz="2400" i="1" dirty="0">
                                <a:latin typeface="Cambria Math"/>
                                <a:ea typeface="Cambria Math"/>
                              </a:rPr>
                              <m:t>2</m:t>
                            </m:r>
                          </m:sub>
                        </m:sSub>
                      </m:e>
                    </m:d>
                    <m:r>
                      <a:rPr lang="en-US" sz="2400" i="1" dirty="0">
                        <a:latin typeface="Cambria Math"/>
                        <a:ea typeface="Cambria Math"/>
                      </a:rPr>
                      <m:t>≥…≥</m:t>
                    </m:r>
                    <m:d>
                      <m:dPr>
                        <m:begChr m:val="|"/>
                        <m:endChr m:val="|"/>
                        <m:ctrlPr>
                          <a:rPr lang="en-US" sz="2400" i="1" dirty="0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400" i="1" dirty="0"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sz="2400" i="1" dirty="0">
                                <a:latin typeface="Cambria Math"/>
                                <a:ea typeface="Cambria Math"/>
                              </a:rPr>
                              <m:t>𝜆</m:t>
                            </m:r>
                          </m:e>
                          <m:sub>
                            <m:r>
                              <a:rPr lang="en-US" sz="2400" i="1" dirty="0">
                                <a:latin typeface="Cambria Math"/>
                                <a:ea typeface="Cambria Math"/>
                              </a:rPr>
                              <m:t>𝑛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sz="2400" dirty="0" smtClean="0"/>
                  <a:t>, so that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dirty="0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sz="2400" i="1" dirty="0">
                            <a:latin typeface="Cambria Math"/>
                            <a:ea typeface="Cambria Math"/>
                          </a:rPr>
                          <m:t>𝜆</m:t>
                        </m:r>
                      </m:e>
                      <m:sub>
                        <m:r>
                          <a:rPr lang="en-US" sz="2400" i="1" dirty="0">
                            <a:latin typeface="Cambria Math"/>
                            <a:ea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2400" dirty="0" smtClean="0"/>
                  <a:t> is the dominant eigenvalue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dirty="0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sz="2400" b="0" i="1" dirty="0" smtClean="0">
                            <a:latin typeface="Cambria Math"/>
                            <a:ea typeface="Cambria Math"/>
                          </a:rPr>
                          <m:t>𝑥</m:t>
                        </m:r>
                      </m:e>
                      <m:sub>
                        <m:r>
                          <a:rPr lang="en-US" sz="2400" i="1" dirty="0">
                            <a:latin typeface="Cambria Math"/>
                            <a:ea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2400" dirty="0"/>
                  <a:t> is the </a:t>
                </a:r>
                <a:r>
                  <a:rPr lang="en-US" sz="2400" dirty="0" smtClean="0"/>
                  <a:t>corresponding eigenvector.</a:t>
                </a:r>
              </a:p>
              <a:p>
                <a:pPr marL="0" indent="0">
                  <a:buNone/>
                </a:pPr>
                <a:endParaRPr lang="en-US" sz="2400" dirty="0" smtClean="0"/>
              </a:p>
              <a:p>
                <a:pPr marL="0" indent="0">
                  <a:buNone/>
                </a:pPr>
                <a:r>
                  <a:rPr lang="en-US" sz="2400" dirty="0" smtClean="0"/>
                  <a:t>For any nonzero vector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/>
                      </a:rPr>
                      <m:t>𝑢</m:t>
                    </m:r>
                    <m:r>
                      <a:rPr lang="en-US" sz="2400" b="0" i="1" smtClean="0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sz="2400" i="1" dirty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b="0" i="1" dirty="0" smtClean="0"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en-US" sz="2400" b="0" i="1" dirty="0" smtClean="0">
                            <a:latin typeface="Cambria Math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sz="2400" i="1" dirty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i="1" dirty="0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sz="2400" b="0" i="1" dirty="0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sz="2400" b="0" i="0" dirty="0" smtClean="0">
                        <a:latin typeface="Cambria Math"/>
                      </a:rPr>
                      <m:t>+</m:t>
                    </m:r>
                    <m:sSub>
                      <m:sSubPr>
                        <m:ctrlPr>
                          <a:rPr lang="en-US" sz="2400" i="1" dirty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i="1" dirty="0"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en-US" sz="2400" b="0" i="1" dirty="0" smtClean="0">
                            <a:latin typeface="Cambria Math"/>
                          </a:rPr>
                          <m:t>2</m:t>
                        </m:r>
                      </m:sub>
                    </m:sSub>
                    <m:sSub>
                      <m:sSubPr>
                        <m:ctrlPr>
                          <a:rPr lang="en-US" sz="2400" i="1" dirty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i="1" dirty="0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sz="2400" b="0" i="1" dirty="0" smtClean="0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US" sz="2400" b="0" i="1" dirty="0" smtClean="0">
                        <a:latin typeface="Cambria Math"/>
                      </a:rPr>
                      <m:t>+…+</m:t>
                    </m:r>
                    <m:sSub>
                      <m:sSubPr>
                        <m:ctrlPr>
                          <a:rPr lang="en-US" sz="2400" i="1" dirty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i="1" dirty="0"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en-US" sz="2400" b="0" i="1" dirty="0" smtClean="0">
                            <a:latin typeface="Cambria Math"/>
                          </a:rPr>
                          <m:t>𝑛</m:t>
                        </m:r>
                      </m:sub>
                    </m:sSub>
                    <m:sSub>
                      <m:sSubPr>
                        <m:ctrlPr>
                          <a:rPr lang="en-US" sz="2400" i="1" dirty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i="1" dirty="0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sz="2400" b="0" i="1" dirty="0" smtClean="0">
                            <a:latin typeface="Cambria Math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sz="2400" dirty="0" smtClean="0"/>
                  <a:t>, according to the power method, 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2400" i="1" smtClean="0">
                              <a:latin typeface="Cambria Math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sz="2400" i="1" smtClean="0">
                                  <a:latin typeface="Cambria Math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sz="2400" i="0" smtClean="0">
                                  <a:latin typeface="Cambria Math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sz="2400" b="0" i="1" smtClean="0">
                                  <a:latin typeface="Cambria Math"/>
                                </a:rPr>
                                <m:t>𝑘</m:t>
                              </m:r>
                              <m:r>
                                <a:rPr lang="en-US" sz="2400" b="0" i="1" smtClean="0">
                                  <a:latin typeface="Cambria Math"/>
                                </a:rPr>
                                <m:t>→∞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en-US" sz="240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sz="2400" i="1" smtClean="0">
                                      <a:solidFill>
                                        <a:schemeClr val="tx2"/>
                                      </a:solidFill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i="1" dirty="0">
                                      <a:solidFill>
                                        <a:schemeClr val="tx2"/>
                                      </a:solidFill>
                                      <a:latin typeface="Cambria Math"/>
                                    </a:rPr>
                                    <m:t>𝐻</m:t>
                                  </m:r>
                                </m:e>
                                <m:sup>
                                  <m:r>
                                    <a:rPr lang="en-US" sz="2400" b="0" i="1" smtClean="0">
                                      <a:solidFill>
                                        <a:schemeClr val="tx2"/>
                                      </a:solidFill>
                                      <a:latin typeface="Cambria Math"/>
                                    </a:rPr>
                                    <m:t>𝑘</m:t>
                                  </m:r>
                                </m:sup>
                              </m:sSup>
                              <m:r>
                                <a:rPr lang="en-US" sz="2400" b="0" i="1" smtClean="0">
                                  <a:solidFill>
                                    <a:schemeClr val="tx2"/>
                                  </a:solidFill>
                                  <a:latin typeface="Cambria Math"/>
                                </a:rPr>
                                <m:t>𝑢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n-US" sz="2400" i="1" dirty="0">
                                      <a:latin typeface="Cambria Math"/>
                                      <a:ea typeface="Cambria Math"/>
                                    </a:rPr>
                                  </m:ctrlPr>
                                </m:sSupPr>
                                <m:e>
                                  <m:sSub>
                                    <m:sSubPr>
                                      <m:ctrlPr>
                                        <a:rPr lang="en-US" sz="2400" i="1" dirty="0">
                                          <a:latin typeface="Cambria Math"/>
                                          <a:ea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400" i="1" dirty="0">
                                          <a:latin typeface="Cambria Math"/>
                                          <a:ea typeface="Cambria Math"/>
                                        </a:rPr>
                                        <m:t>𝜆</m:t>
                                      </m:r>
                                    </m:e>
                                    <m:sub>
                                      <m:r>
                                        <a:rPr lang="en-US" sz="2400" i="1" dirty="0">
                                          <a:latin typeface="Cambria Math"/>
                                          <a:ea typeface="Cambria Math"/>
                                        </a:rPr>
                                        <m:t>1</m:t>
                                      </m:r>
                                    </m:sub>
                                  </m:sSub>
                                </m:e>
                                <m:sup>
                                  <m:r>
                                    <a:rPr lang="en-US" sz="2400" i="1" dirty="0">
                                      <a:latin typeface="Cambria Math"/>
                                      <a:ea typeface="Cambria Math"/>
                                    </a:rPr>
                                    <m:t>𝑘</m:t>
                                  </m:r>
                                </m:sup>
                              </m:sSup>
                            </m:den>
                          </m:f>
                        </m:e>
                      </m:func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sz="2400" i="1" dirty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i="1" dirty="0">
                              <a:latin typeface="Cambria Math"/>
                            </a:rPr>
                            <m:t>𝑎</m:t>
                          </m:r>
                        </m:e>
                        <m:sub>
                          <m:r>
                            <a:rPr lang="en-US" sz="2400" i="1" dirty="0">
                              <a:latin typeface="Cambria Math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US" sz="2400" i="1" dirty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i="1" dirty="0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sz="2400" i="1" dirty="0"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sz="2400" dirty="0" smtClean="0"/>
              </a:p>
              <a:p>
                <a:pPr marL="0" indent="0">
                  <a:buNone/>
                </a:pPr>
                <a:r>
                  <a:rPr lang="en-US" sz="2400" dirty="0" smtClean="0"/>
                  <a:t>We can obtain a good approximation of the dominant eigenvector of </a:t>
                </a:r>
                <a14:m>
                  <m:oMath xmlns:m="http://schemas.openxmlformats.org/officeDocument/2006/math">
                    <m:r>
                      <a:rPr lang="en-US" sz="2400" i="1" dirty="0">
                        <a:latin typeface="Cambria Math"/>
                      </a:rPr>
                      <m:t>𝐻</m:t>
                    </m:r>
                  </m:oMath>
                </a14:m>
                <a:r>
                  <a:rPr lang="en-US" sz="2400" dirty="0" smtClean="0"/>
                  <a:t> from the above.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111" t="-1887" r="-1556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48147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solidFill>
                  <a:srgbClr val="990000"/>
                </a:solidFill>
                <a:ea typeface="宋体" pitchFamily="2" charset="-122"/>
              </a:rPr>
              <a:t>Eigenvalue Problems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pPr marL="0" indent="0">
                  <a:buNone/>
                </a:pPr>
                <a:r>
                  <a:rPr lang="en-US" sz="2000" dirty="0" smtClean="0">
                    <a:latin typeface="Cambria Math"/>
                    <a:ea typeface="Cambria Math"/>
                  </a:rPr>
                  <a:t>Similar to the idea behinds Monte Carlo solver that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 smtClean="0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en-US" sz="2000" i="1" dirty="0">
                            <a:latin typeface="Cambria Math"/>
                            <a:ea typeface="Cambria Math"/>
                          </a:rPr>
                          <m:t>𝐻</m:t>
                        </m:r>
                      </m:e>
                      <m:sup>
                        <m:r>
                          <a:rPr lang="en-US" sz="2000" i="1">
                            <a:latin typeface="Cambria Math"/>
                            <a:ea typeface="Cambria Math"/>
                          </a:rPr>
                          <m:t>𝑘</m:t>
                        </m:r>
                      </m:sup>
                    </m:sSup>
                    <m:r>
                      <a:rPr lang="en-US" sz="2000" i="1">
                        <a:latin typeface="Cambria Math"/>
                        <a:ea typeface="Cambria Math"/>
                      </a:rPr>
                      <m:t>𝑢</m:t>
                    </m:r>
                    <m:r>
                      <a:rPr lang="en-US" sz="2000" i="1">
                        <a:latin typeface="Cambria Math"/>
                        <a:ea typeface="Cambria Math"/>
                      </a:rPr>
                      <m:t>=</m:t>
                    </m:r>
                    <m:nary>
                      <m:naryPr>
                        <m:chr m:val="∑"/>
                        <m:supHide m:val="on"/>
                        <m:ctrlPr>
                          <a:rPr lang="en-US" sz="2000" i="1">
                            <a:latin typeface="Cambria Math"/>
                            <a:ea typeface="Cambria Math"/>
                          </a:rPr>
                        </m:ctrlPr>
                      </m:naryPr>
                      <m:sub>
                        <m:sSub>
                          <m:sSubPr>
                            <m:ctrlPr>
                              <a:rPr lang="en-US" sz="2000" i="1"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latin typeface="Cambria Math"/>
                                <a:ea typeface="Cambria Math"/>
                              </a:rPr>
                              <m:t>𝑖</m:t>
                            </m:r>
                          </m:e>
                          <m:sub>
                            <m:r>
                              <a:rPr lang="en-US" sz="2000" i="1">
                                <a:latin typeface="Cambria Math"/>
                                <a:ea typeface="Cambria Math"/>
                              </a:rPr>
                              <m:t>1</m:t>
                            </m:r>
                          </m:sub>
                        </m:sSub>
                      </m:sub>
                      <m:sup/>
                      <m:e>
                        <m:r>
                          <a:rPr lang="en-US" sz="2000" i="1">
                            <a:latin typeface="Cambria Math"/>
                            <a:ea typeface="Cambria Math"/>
                          </a:rPr>
                          <m:t>…</m:t>
                        </m:r>
                        <m:nary>
                          <m:naryPr>
                            <m:chr m:val="∑"/>
                            <m:supHide m:val="on"/>
                            <m:ctrlPr>
                              <a:rPr lang="en-US" sz="2000" i="1">
                                <a:latin typeface="Cambria Math"/>
                                <a:ea typeface="Cambria Math"/>
                              </a:rPr>
                            </m:ctrlPr>
                          </m:naryPr>
                          <m:sub>
                            <m:sSub>
                              <m:sSubPr>
                                <m:ctrlPr>
                                  <a:rPr lang="en-US" sz="2000" i="1">
                                    <a:latin typeface="Cambria Math"/>
                                    <a:ea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sz="2000" i="1">
                                    <a:latin typeface="Cambria Math"/>
                                    <a:ea typeface="Cambria Math"/>
                                  </a:rPr>
                                  <m:t>𝑖</m:t>
                                </m:r>
                              </m:e>
                              <m:sub>
                                <m:r>
                                  <a:rPr lang="en-US" sz="2000" i="1">
                                    <a:latin typeface="Cambria Math"/>
                                    <a:ea typeface="Cambria Math"/>
                                  </a:rPr>
                                  <m:t>𝑘</m:t>
                                </m:r>
                              </m:sub>
                            </m:sSub>
                          </m:sub>
                          <m:sup/>
                          <m:e>
                            <m:sSub>
                              <m:sSubPr>
                                <m:ctrlPr>
                                  <a:rPr lang="en-US" sz="2000" i="1">
                                    <a:latin typeface="Cambria Math"/>
                                    <a:ea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sz="2000" i="1">
                                    <a:latin typeface="Cambria Math"/>
                                    <a:ea typeface="Cambria Math"/>
                                  </a:rPr>
                                  <m:t>h</m:t>
                                </m:r>
                                <m:r>
                                  <m:rPr>
                                    <m:nor/>
                                  </m:rPr>
                                  <a:rPr lang="en-US" sz="2000" i="1" dirty="0">
                                    <a:latin typeface="Cambria Math"/>
                                    <a:ea typeface="Cambria Math"/>
                                  </a:rPr>
                                  <m:t> </m:t>
                                </m:r>
                              </m:e>
                              <m:sub>
                                <m:sSub>
                                  <m:sSubPr>
                                    <m:ctrlPr>
                                      <a:rPr lang="en-US" sz="2000" i="1">
                                        <a:latin typeface="Cambria Math"/>
                                        <a:ea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000" i="1">
                                        <a:latin typeface="Cambria Math"/>
                                        <a:ea typeface="Cambria Math"/>
                                      </a:rPr>
                                      <m:t>𝑖</m:t>
                                    </m:r>
                                  </m:e>
                                  <m:sub>
                                    <m:r>
                                      <a:rPr lang="en-US" sz="2000" i="1">
                                        <a:latin typeface="Cambria Math"/>
                                        <a:ea typeface="Cambria Math"/>
                                      </a:rPr>
                                      <m:t>0</m:t>
                                    </m:r>
                                  </m:sub>
                                </m:sSub>
                                <m:sSub>
                                  <m:sSubPr>
                                    <m:ctrlPr>
                                      <a:rPr lang="en-US" sz="2000" i="1">
                                        <a:latin typeface="Cambria Math"/>
                                        <a:ea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000" i="1">
                                        <a:latin typeface="Cambria Math"/>
                                        <a:ea typeface="Cambria Math"/>
                                      </a:rPr>
                                      <m:t>𝑖</m:t>
                                    </m:r>
                                  </m:e>
                                  <m:sub>
                                    <m:r>
                                      <a:rPr lang="en-US" sz="2000" i="1">
                                        <a:latin typeface="Cambria Math"/>
                                        <a:ea typeface="Cambria Math"/>
                                      </a:rPr>
                                      <m:t>1</m:t>
                                    </m:r>
                                  </m:sub>
                                </m:sSub>
                              </m:sub>
                            </m:sSub>
                            <m:sSub>
                              <m:sSubPr>
                                <m:ctrlPr>
                                  <a:rPr lang="en-US" sz="2000" i="1">
                                    <a:latin typeface="Cambria Math"/>
                                    <a:ea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sz="2000" i="1">
                                    <a:latin typeface="Cambria Math"/>
                                    <a:ea typeface="Cambria Math"/>
                                  </a:rPr>
                                  <m:t>h</m:t>
                                </m:r>
                                <m:r>
                                  <m:rPr>
                                    <m:nor/>
                                  </m:rPr>
                                  <a:rPr lang="en-US" sz="2000" i="1" dirty="0">
                                    <a:latin typeface="Cambria Math"/>
                                    <a:ea typeface="Cambria Math"/>
                                  </a:rPr>
                                  <m:t> </m:t>
                                </m:r>
                              </m:e>
                              <m:sub>
                                <m:sSub>
                                  <m:sSubPr>
                                    <m:ctrlPr>
                                      <a:rPr lang="en-US" sz="2000" i="1">
                                        <a:latin typeface="Cambria Math"/>
                                        <a:ea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000" i="1">
                                        <a:latin typeface="Cambria Math"/>
                                        <a:ea typeface="Cambria Math"/>
                                      </a:rPr>
                                      <m:t>𝑖</m:t>
                                    </m:r>
                                  </m:e>
                                  <m:sub>
                                    <m:r>
                                      <a:rPr lang="en-US" sz="2000" i="1">
                                        <a:latin typeface="Cambria Math"/>
                                        <a:ea typeface="Cambria Math"/>
                                      </a:rPr>
                                      <m:t>1</m:t>
                                    </m:r>
                                  </m:sub>
                                </m:sSub>
                                <m:sSub>
                                  <m:sSubPr>
                                    <m:ctrlPr>
                                      <a:rPr lang="en-US" sz="2000" i="1">
                                        <a:latin typeface="Cambria Math"/>
                                        <a:ea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000" i="1">
                                        <a:latin typeface="Cambria Math"/>
                                        <a:ea typeface="Cambria Math"/>
                                      </a:rPr>
                                      <m:t>𝑖</m:t>
                                    </m:r>
                                  </m:e>
                                  <m:sub>
                                    <m:r>
                                      <a:rPr lang="en-US" sz="2000" i="1">
                                        <a:latin typeface="Cambria Math"/>
                                        <a:ea typeface="Cambria Math"/>
                                      </a:rPr>
                                      <m:t>2</m:t>
                                    </m:r>
                                  </m:sub>
                                </m:sSub>
                              </m:sub>
                            </m:sSub>
                            <m:r>
                              <a:rPr lang="en-US" sz="2000" i="1">
                                <a:latin typeface="Cambria Math"/>
                                <a:ea typeface="Cambria Math"/>
                              </a:rPr>
                              <m:t>…</m:t>
                            </m:r>
                            <m:sSub>
                              <m:sSubPr>
                                <m:ctrlPr>
                                  <a:rPr lang="en-US" sz="2000" i="1">
                                    <a:latin typeface="Cambria Math"/>
                                    <a:ea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sz="2000" i="1">
                                    <a:latin typeface="Cambria Math"/>
                                    <a:ea typeface="Cambria Math"/>
                                  </a:rPr>
                                  <m:t>h</m:t>
                                </m:r>
                                <m:r>
                                  <m:rPr>
                                    <m:nor/>
                                  </m:rPr>
                                  <a:rPr lang="en-US" sz="2000" i="1" dirty="0">
                                    <a:latin typeface="Cambria Math"/>
                                    <a:ea typeface="Cambria Math"/>
                                  </a:rPr>
                                  <m:t> </m:t>
                                </m:r>
                              </m:e>
                              <m:sub>
                                <m:sSub>
                                  <m:sSubPr>
                                    <m:ctrlPr>
                                      <a:rPr lang="en-US" sz="2000" i="1">
                                        <a:latin typeface="Cambria Math"/>
                                        <a:ea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000" i="1">
                                        <a:latin typeface="Cambria Math"/>
                                        <a:ea typeface="Cambria Math"/>
                                      </a:rPr>
                                      <m:t>𝑖</m:t>
                                    </m:r>
                                  </m:e>
                                  <m:sub>
                                    <m:r>
                                      <a:rPr lang="en-US" sz="2000" i="1">
                                        <a:latin typeface="Cambria Math"/>
                                        <a:ea typeface="Cambria Math"/>
                                      </a:rPr>
                                      <m:t>𝑘</m:t>
                                    </m:r>
                                    <m:r>
                                      <a:rPr lang="en-US" sz="2000" i="1">
                                        <a:latin typeface="Cambria Math"/>
                                        <a:ea typeface="Cambria Math"/>
                                      </a:rPr>
                                      <m:t>−1</m:t>
                                    </m:r>
                                  </m:sub>
                                </m:sSub>
                                <m:sSub>
                                  <m:sSubPr>
                                    <m:ctrlPr>
                                      <a:rPr lang="en-US" sz="2000" i="1">
                                        <a:latin typeface="Cambria Math"/>
                                        <a:ea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000" i="1">
                                        <a:latin typeface="Cambria Math"/>
                                        <a:ea typeface="Cambria Math"/>
                                      </a:rPr>
                                      <m:t>𝑖</m:t>
                                    </m:r>
                                  </m:e>
                                  <m:sub>
                                    <m:r>
                                      <a:rPr lang="en-US" sz="2000" i="1">
                                        <a:latin typeface="Cambria Math"/>
                                        <a:ea typeface="Cambria Math"/>
                                      </a:rPr>
                                      <m:t>𝑘</m:t>
                                    </m:r>
                                  </m:sub>
                                </m:sSub>
                              </m:sub>
                            </m:sSub>
                          </m:e>
                        </m:nary>
                      </m:e>
                    </m:nary>
                    <m:sSub>
                      <m:sSubPr>
                        <m:ctrlPr>
                          <a:rPr lang="en-US" sz="2000" i="1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m:rPr>
                            <m:nor/>
                          </m:rPr>
                          <a:rPr lang="en-US" sz="2000" i="1">
                            <a:latin typeface="Cambria Math"/>
                            <a:ea typeface="Cambria Math"/>
                          </a:rPr>
                          <m:t>a</m:t>
                        </m:r>
                        <m:r>
                          <m:rPr>
                            <m:nor/>
                          </m:rPr>
                          <a:rPr lang="en-US" sz="2000" i="1" dirty="0">
                            <a:latin typeface="Cambria Math"/>
                            <a:ea typeface="Cambria Math"/>
                          </a:rPr>
                          <m:t> </m:t>
                        </m:r>
                      </m:e>
                      <m:sub>
                        <m:sSub>
                          <m:sSubPr>
                            <m:ctrlPr>
                              <a:rPr lang="en-US" sz="2000" i="1"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latin typeface="Cambria Math"/>
                                <a:ea typeface="Cambria Math"/>
                              </a:rPr>
                              <m:t>𝑖</m:t>
                            </m:r>
                          </m:e>
                          <m:sub>
                            <m:r>
                              <a:rPr lang="en-US" sz="2000" i="1">
                                <a:latin typeface="Cambria Math"/>
                                <a:ea typeface="Cambria Math"/>
                              </a:rPr>
                              <m:t>𝑘</m:t>
                            </m:r>
                          </m:sub>
                        </m:sSub>
                      </m:sub>
                    </m:sSub>
                  </m:oMath>
                </a14:m>
                <a:r>
                  <a:rPr lang="en-US" sz="2000" i="1" dirty="0" smtClean="0">
                    <a:latin typeface="Cambria Math"/>
                    <a:ea typeface="Cambria Math"/>
                  </a:rPr>
                  <a:t> </a:t>
                </a:r>
              </a:p>
              <a:p>
                <a:pPr marL="0" indent="0">
                  <a:buNone/>
                </a:pPr>
                <a:r>
                  <a:rPr lang="en-US" sz="2000" dirty="0" smtClean="0">
                    <a:ea typeface="Cambria Math"/>
                  </a:rPr>
                  <a:t>         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  <a:ea typeface="Cambria Math"/>
                      </a:rPr>
                      <m:t>=</m:t>
                    </m:r>
                    <m:sSub>
                      <m:sSubPr>
                        <m:ctrlPr>
                          <a:rPr lang="en-US" sz="2000" i="1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sSubPr>
                      <m:e>
                        <m:nary>
                          <m:naryPr>
                            <m:chr m:val="∑"/>
                            <m:supHide m:val="on"/>
                            <m:ctrlPr>
                              <a:rPr lang="en-US" sz="2000" i="1">
                                <a:latin typeface="Cambria Math"/>
                                <a:ea typeface="Cambria Math"/>
                              </a:rPr>
                            </m:ctrlPr>
                          </m:naryPr>
                          <m:sub>
                            <m:sSub>
                              <m:sSubPr>
                                <m:ctrlPr>
                                  <a:rPr lang="en-US" sz="2000" i="1">
                                    <a:latin typeface="Cambria Math"/>
                                    <a:ea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sz="2000" i="1">
                                    <a:latin typeface="Cambria Math"/>
                                    <a:ea typeface="Cambria Math"/>
                                  </a:rPr>
                                  <m:t>𝑖</m:t>
                                </m:r>
                              </m:e>
                              <m:sub>
                                <m:r>
                                  <a:rPr lang="en-US" sz="2000" i="1">
                                    <a:latin typeface="Cambria Math"/>
                                    <a:ea typeface="Cambria Math"/>
                                  </a:rPr>
                                  <m:t>1</m:t>
                                </m:r>
                              </m:sub>
                            </m:sSub>
                          </m:sub>
                          <m:sup/>
                          <m:e>
                            <m:r>
                              <a:rPr lang="en-US" sz="2000" i="1">
                                <a:latin typeface="Cambria Math"/>
                                <a:ea typeface="Cambria Math"/>
                              </a:rPr>
                              <m:t>…</m:t>
                            </m:r>
                            <m:nary>
                              <m:naryPr>
                                <m:chr m:val="∑"/>
                                <m:supHide m:val="on"/>
                                <m:ctrlPr>
                                  <a:rPr lang="en-US" sz="2000" i="1">
                                    <a:latin typeface="Cambria Math"/>
                                    <a:ea typeface="Cambria Math"/>
                                  </a:rPr>
                                </m:ctrlPr>
                              </m:naryPr>
                              <m:sub>
                                <m:sSub>
                                  <m:sSubPr>
                                    <m:ctrlPr>
                                      <a:rPr lang="en-US" sz="2000" i="1">
                                        <a:latin typeface="Cambria Math"/>
                                        <a:ea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000" i="1">
                                        <a:latin typeface="Cambria Math"/>
                                        <a:ea typeface="Cambria Math"/>
                                      </a:rPr>
                                      <m:t>𝑖</m:t>
                                    </m:r>
                                  </m:e>
                                  <m:sub>
                                    <m:r>
                                      <a:rPr lang="en-US" sz="2000" i="1">
                                        <a:latin typeface="Cambria Math"/>
                                        <a:ea typeface="Cambria Math"/>
                                      </a:rPr>
                                      <m:t>𝑘</m:t>
                                    </m:r>
                                  </m:sub>
                                </m:sSub>
                              </m:sub>
                              <m:sup/>
                              <m:e>
                                <m:sSub>
                                  <m:sSubPr>
                                    <m:ctrlPr>
                                      <a:rPr lang="en-US" sz="2000" i="1">
                                        <a:solidFill>
                                          <a:schemeClr val="tx2"/>
                                        </a:solidFill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000" i="1">
                                        <a:solidFill>
                                          <a:schemeClr val="tx2"/>
                                        </a:solidFill>
                                        <a:latin typeface="Cambria Math"/>
                                      </a:rPr>
                                      <m:t>𝑝</m:t>
                                    </m:r>
                                    <m:r>
                                      <m:rPr>
                                        <m:nor/>
                                      </m:rPr>
                                      <a:rPr lang="en-US" sz="2000" i="1" dirty="0">
                                        <a:solidFill>
                                          <a:schemeClr val="tx2"/>
                                        </a:solidFill>
                                      </a:rPr>
                                      <m:t> </m:t>
                                    </m:r>
                                  </m:e>
                                  <m:sub>
                                    <m:sSub>
                                      <m:sSubPr>
                                        <m:ctrlPr>
                                          <a:rPr lang="en-US" sz="2000" i="1">
                                            <a:solidFill>
                                              <a:schemeClr val="tx2"/>
                                            </a:solidFill>
                                            <a:latin typeface="Cambria Math"/>
                                            <a:ea typeface="Cambria Math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2000" i="1">
                                            <a:solidFill>
                                              <a:schemeClr val="tx2"/>
                                            </a:solidFill>
                                            <a:latin typeface="Cambria Math"/>
                                            <a:ea typeface="Cambria Math"/>
                                          </a:rPr>
                                          <m:t>𝑖</m:t>
                                        </m:r>
                                      </m:e>
                                      <m:sub>
                                        <m:r>
                                          <a:rPr lang="en-US" sz="2000" i="1">
                                            <a:solidFill>
                                              <a:schemeClr val="tx2"/>
                                            </a:solidFill>
                                            <a:latin typeface="Cambria Math"/>
                                            <a:ea typeface="Cambria Math"/>
                                          </a:rPr>
                                          <m:t>0</m:t>
                                        </m:r>
                                      </m:sub>
                                    </m:sSub>
                                    <m:sSub>
                                      <m:sSubPr>
                                        <m:ctrlPr>
                                          <a:rPr lang="en-US" sz="2000" i="1">
                                            <a:solidFill>
                                              <a:schemeClr val="tx2"/>
                                            </a:solidFill>
                                            <a:latin typeface="Cambria Math"/>
                                            <a:ea typeface="Cambria Math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2000" i="1">
                                            <a:solidFill>
                                              <a:schemeClr val="tx2"/>
                                            </a:solidFill>
                                            <a:latin typeface="Cambria Math"/>
                                            <a:ea typeface="Cambria Math"/>
                                          </a:rPr>
                                          <m:t>𝑖</m:t>
                                        </m:r>
                                      </m:e>
                                      <m:sub>
                                        <m:r>
                                          <a:rPr lang="en-US" sz="2000" i="1">
                                            <a:solidFill>
                                              <a:schemeClr val="tx2"/>
                                            </a:solidFill>
                                            <a:latin typeface="Cambria Math"/>
                                            <a:ea typeface="Cambria Math"/>
                                          </a:rPr>
                                          <m:t>1</m:t>
                                        </m:r>
                                      </m:sub>
                                    </m:sSub>
                                  </m:sub>
                                </m:sSub>
                                <m:sSub>
                                  <m:sSubPr>
                                    <m:ctrlPr>
                                      <a:rPr lang="en-US" sz="2000" i="1">
                                        <a:solidFill>
                                          <a:schemeClr val="tx2"/>
                                        </a:solidFill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000" i="1">
                                        <a:solidFill>
                                          <a:schemeClr val="tx2"/>
                                        </a:solidFill>
                                        <a:latin typeface="Cambria Math"/>
                                      </a:rPr>
                                      <m:t>𝑝</m:t>
                                    </m:r>
                                    <m:r>
                                      <m:rPr>
                                        <m:nor/>
                                      </m:rPr>
                                      <a:rPr lang="en-US" sz="2000" i="1" dirty="0">
                                        <a:solidFill>
                                          <a:schemeClr val="tx2"/>
                                        </a:solidFill>
                                      </a:rPr>
                                      <m:t> </m:t>
                                    </m:r>
                                  </m:e>
                                  <m:sub>
                                    <m:sSub>
                                      <m:sSubPr>
                                        <m:ctrlPr>
                                          <a:rPr lang="en-US" sz="2000" i="1">
                                            <a:solidFill>
                                              <a:schemeClr val="tx2"/>
                                            </a:solidFill>
                                            <a:latin typeface="Cambria Math"/>
                                            <a:ea typeface="Cambria Math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2000" i="1">
                                            <a:solidFill>
                                              <a:schemeClr val="tx2"/>
                                            </a:solidFill>
                                            <a:latin typeface="Cambria Math"/>
                                            <a:ea typeface="Cambria Math"/>
                                          </a:rPr>
                                          <m:t>𝑖</m:t>
                                        </m:r>
                                      </m:e>
                                      <m:sub>
                                        <m:r>
                                          <a:rPr lang="en-US" sz="2000" i="1">
                                            <a:solidFill>
                                              <a:schemeClr val="tx2"/>
                                            </a:solidFill>
                                            <a:latin typeface="Cambria Math"/>
                                            <a:ea typeface="Cambria Math"/>
                                          </a:rPr>
                                          <m:t>1</m:t>
                                        </m:r>
                                      </m:sub>
                                    </m:sSub>
                                    <m:sSub>
                                      <m:sSubPr>
                                        <m:ctrlPr>
                                          <a:rPr lang="en-US" sz="2000" i="1">
                                            <a:solidFill>
                                              <a:schemeClr val="tx2"/>
                                            </a:solidFill>
                                            <a:latin typeface="Cambria Math"/>
                                            <a:ea typeface="Cambria Math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2000" i="1">
                                            <a:solidFill>
                                              <a:schemeClr val="tx2"/>
                                            </a:solidFill>
                                            <a:latin typeface="Cambria Math"/>
                                            <a:ea typeface="Cambria Math"/>
                                          </a:rPr>
                                          <m:t>𝑖</m:t>
                                        </m:r>
                                      </m:e>
                                      <m:sub>
                                        <m:r>
                                          <a:rPr lang="en-US" sz="2000" i="1">
                                            <a:solidFill>
                                              <a:schemeClr val="tx2"/>
                                            </a:solidFill>
                                            <a:latin typeface="Cambria Math"/>
                                            <a:ea typeface="Cambria Math"/>
                                          </a:rPr>
                                          <m:t>2</m:t>
                                        </m:r>
                                      </m:sub>
                                    </m:sSub>
                                  </m:sub>
                                </m:sSub>
                                <m:r>
                                  <a:rPr lang="en-US" sz="2000" i="1">
                                    <a:solidFill>
                                      <a:schemeClr val="tx2"/>
                                    </a:solidFill>
                                    <a:latin typeface="Cambria Math"/>
                                    <a:ea typeface="Cambria Math"/>
                                  </a:rPr>
                                  <m:t>…</m:t>
                                </m:r>
                                <m:sSub>
                                  <m:sSubPr>
                                    <m:ctrlPr>
                                      <a:rPr lang="en-US" sz="2000" i="1">
                                        <a:solidFill>
                                          <a:schemeClr val="tx2"/>
                                        </a:solidFill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000" i="1">
                                        <a:solidFill>
                                          <a:schemeClr val="tx2"/>
                                        </a:solidFill>
                                        <a:latin typeface="Cambria Math"/>
                                      </a:rPr>
                                      <m:t>𝑝</m:t>
                                    </m:r>
                                    <m:r>
                                      <m:rPr>
                                        <m:nor/>
                                      </m:rPr>
                                      <a:rPr lang="en-US" sz="2000" i="1" dirty="0">
                                        <a:solidFill>
                                          <a:schemeClr val="tx2"/>
                                        </a:solidFill>
                                      </a:rPr>
                                      <m:t> </m:t>
                                    </m:r>
                                  </m:e>
                                  <m:sub>
                                    <m:sSub>
                                      <m:sSubPr>
                                        <m:ctrlPr>
                                          <a:rPr lang="en-US" sz="2000" i="1">
                                            <a:solidFill>
                                              <a:schemeClr val="tx2"/>
                                            </a:solidFill>
                                            <a:latin typeface="Cambria Math"/>
                                            <a:ea typeface="Cambria Math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2000" i="1">
                                            <a:solidFill>
                                              <a:schemeClr val="tx2"/>
                                            </a:solidFill>
                                            <a:latin typeface="Cambria Math"/>
                                            <a:ea typeface="Cambria Math"/>
                                          </a:rPr>
                                          <m:t>𝑖</m:t>
                                        </m:r>
                                      </m:e>
                                      <m:sub>
                                        <m:r>
                                          <a:rPr lang="en-US" sz="2000" i="1">
                                            <a:solidFill>
                                              <a:schemeClr val="tx2"/>
                                            </a:solidFill>
                                            <a:latin typeface="Cambria Math"/>
                                            <a:ea typeface="Cambria Math"/>
                                          </a:rPr>
                                          <m:t>𝑘</m:t>
                                        </m:r>
                                        <m:r>
                                          <a:rPr lang="en-US" sz="2000" i="1">
                                            <a:solidFill>
                                              <a:schemeClr val="tx2"/>
                                            </a:solidFill>
                                            <a:latin typeface="Cambria Math"/>
                                            <a:ea typeface="Cambria Math"/>
                                          </a:rPr>
                                          <m:t>−1</m:t>
                                        </m:r>
                                      </m:sub>
                                    </m:sSub>
                                    <m:sSub>
                                      <m:sSubPr>
                                        <m:ctrlPr>
                                          <a:rPr lang="en-US" sz="2000" i="1">
                                            <a:solidFill>
                                              <a:schemeClr val="tx2"/>
                                            </a:solidFill>
                                            <a:latin typeface="Cambria Math"/>
                                            <a:ea typeface="Cambria Math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2000" i="1">
                                            <a:solidFill>
                                              <a:schemeClr val="tx2"/>
                                            </a:solidFill>
                                            <a:latin typeface="Cambria Math"/>
                                            <a:ea typeface="Cambria Math"/>
                                          </a:rPr>
                                          <m:t>𝑖</m:t>
                                        </m:r>
                                      </m:e>
                                      <m:sub>
                                        <m:r>
                                          <a:rPr lang="en-US" sz="2000" i="1">
                                            <a:solidFill>
                                              <a:schemeClr val="tx2"/>
                                            </a:solidFill>
                                            <a:latin typeface="Cambria Math"/>
                                            <a:ea typeface="Cambria Math"/>
                                          </a:rPr>
                                          <m:t>𝑘</m:t>
                                        </m:r>
                                      </m:sub>
                                    </m:sSub>
                                  </m:sub>
                                </m:sSub>
                                <m:sSub>
                                  <m:sSubPr>
                                    <m:ctrlPr>
                                      <a:rPr lang="en-US" sz="2000" i="1">
                                        <a:solidFill>
                                          <a:schemeClr val="tx2"/>
                                        </a:solidFill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000" i="1">
                                        <a:solidFill>
                                          <a:schemeClr val="tx2"/>
                                        </a:solidFill>
                                        <a:latin typeface="Cambria Math"/>
                                      </a:rPr>
                                      <m:t>𝑝</m:t>
                                    </m:r>
                                    <m:r>
                                      <m:rPr>
                                        <m:nor/>
                                      </m:rPr>
                                      <a:rPr lang="en-US" sz="2000" i="1" dirty="0">
                                        <a:solidFill>
                                          <a:schemeClr val="tx2"/>
                                        </a:solidFill>
                                      </a:rPr>
                                      <m:t> </m:t>
                                    </m:r>
                                  </m:e>
                                  <m:sub>
                                    <m:sSub>
                                      <m:sSubPr>
                                        <m:ctrlPr>
                                          <a:rPr lang="en-US" sz="2000" i="1">
                                            <a:solidFill>
                                              <a:schemeClr val="tx2"/>
                                            </a:solidFill>
                                            <a:latin typeface="Cambria Math"/>
                                            <a:ea typeface="Cambria Math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2000" i="1">
                                            <a:solidFill>
                                              <a:schemeClr val="tx2"/>
                                            </a:solidFill>
                                            <a:latin typeface="Cambria Math"/>
                                            <a:ea typeface="Cambria Math"/>
                                          </a:rPr>
                                          <m:t>𝑖</m:t>
                                        </m:r>
                                      </m:e>
                                      <m:sub>
                                        <m:r>
                                          <a:rPr lang="en-US" sz="2000" i="1">
                                            <a:solidFill>
                                              <a:schemeClr val="tx2"/>
                                            </a:solidFill>
                                            <a:latin typeface="Cambria Math"/>
                                            <a:ea typeface="Cambria Math"/>
                                          </a:rPr>
                                          <m:t>𝑘</m:t>
                                        </m:r>
                                      </m:sub>
                                    </m:sSub>
                                  </m:sub>
                                </m:sSub>
                              </m:e>
                            </m:nary>
                          </m:e>
                        </m:nary>
                        <m:r>
                          <a:rPr lang="en-US" sz="2000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𝑣</m:t>
                        </m:r>
                        <m:r>
                          <m:rPr>
                            <m:nor/>
                          </m:rPr>
                          <a:rPr lang="en-US" sz="2000" i="1" dirty="0">
                            <a:solidFill>
                              <a:srgbClr val="FF0000"/>
                            </a:solidFill>
                          </a:rPr>
                          <m:t> </m:t>
                        </m:r>
                      </m:e>
                      <m:sub>
                        <m:sSub>
                          <m:sSubPr>
                            <m:ctrlPr>
                              <a:rPr lang="en-US" sz="2000" i="1">
                                <a:solidFill>
                                  <a:srgbClr val="FF0000"/>
                                </a:solidFill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solidFill>
                                  <a:srgbClr val="FF0000"/>
                                </a:solidFill>
                                <a:latin typeface="Cambria Math"/>
                                <a:ea typeface="Cambria Math"/>
                              </a:rPr>
                              <m:t>𝑖</m:t>
                            </m:r>
                          </m:e>
                          <m:sub>
                            <m:r>
                              <a:rPr lang="en-US" sz="2000" i="1">
                                <a:solidFill>
                                  <a:srgbClr val="FF0000"/>
                                </a:solidFill>
                                <a:latin typeface="Cambria Math"/>
                                <a:ea typeface="Cambria Math"/>
                              </a:rPr>
                              <m:t>0</m:t>
                            </m:r>
                          </m:sub>
                        </m:sSub>
                        <m:sSub>
                          <m:sSubPr>
                            <m:ctrlPr>
                              <a:rPr lang="en-US" sz="2000" i="1">
                                <a:solidFill>
                                  <a:srgbClr val="FF0000"/>
                                </a:solidFill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solidFill>
                                  <a:srgbClr val="FF0000"/>
                                </a:solidFill>
                                <a:latin typeface="Cambria Math"/>
                                <a:ea typeface="Cambria Math"/>
                              </a:rPr>
                              <m:t>𝑖</m:t>
                            </m:r>
                          </m:e>
                          <m:sub>
                            <m:r>
                              <a:rPr lang="en-US" sz="2000" i="1">
                                <a:solidFill>
                                  <a:srgbClr val="FF0000"/>
                                </a:solidFill>
                                <a:latin typeface="Cambria Math"/>
                                <a:ea typeface="Cambria Math"/>
                              </a:rPr>
                              <m:t>1</m:t>
                            </m:r>
                          </m:sub>
                        </m:sSub>
                      </m:sub>
                    </m:sSub>
                    <m:sSub>
                      <m:sSubPr>
                        <m:ctrlPr>
                          <a:rPr lang="en-US" sz="2000" i="1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𝑣</m:t>
                        </m:r>
                        <m:r>
                          <m:rPr>
                            <m:nor/>
                          </m:rPr>
                          <a:rPr lang="en-US" sz="2000" i="1" dirty="0">
                            <a:solidFill>
                              <a:srgbClr val="FF0000"/>
                            </a:solidFill>
                          </a:rPr>
                          <m:t> </m:t>
                        </m:r>
                      </m:e>
                      <m:sub>
                        <m:sSub>
                          <m:sSubPr>
                            <m:ctrlPr>
                              <a:rPr lang="en-US" sz="2000" i="1">
                                <a:solidFill>
                                  <a:srgbClr val="FF0000"/>
                                </a:solidFill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solidFill>
                                  <a:srgbClr val="FF0000"/>
                                </a:solidFill>
                                <a:latin typeface="Cambria Math"/>
                                <a:ea typeface="Cambria Math"/>
                              </a:rPr>
                              <m:t>𝑖</m:t>
                            </m:r>
                          </m:e>
                          <m:sub>
                            <m:r>
                              <a:rPr lang="en-US" sz="2000" i="1">
                                <a:solidFill>
                                  <a:srgbClr val="FF0000"/>
                                </a:solidFill>
                                <a:latin typeface="Cambria Math"/>
                                <a:ea typeface="Cambria Math"/>
                              </a:rPr>
                              <m:t>1</m:t>
                            </m:r>
                          </m:sub>
                        </m:sSub>
                        <m:sSub>
                          <m:sSubPr>
                            <m:ctrlPr>
                              <a:rPr lang="en-US" sz="2000" i="1">
                                <a:solidFill>
                                  <a:srgbClr val="FF0000"/>
                                </a:solidFill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solidFill>
                                  <a:srgbClr val="FF0000"/>
                                </a:solidFill>
                                <a:latin typeface="Cambria Math"/>
                                <a:ea typeface="Cambria Math"/>
                              </a:rPr>
                              <m:t>𝑖</m:t>
                            </m:r>
                          </m:e>
                          <m:sub>
                            <m:r>
                              <a:rPr lang="en-US" sz="2000" i="1">
                                <a:solidFill>
                                  <a:srgbClr val="FF0000"/>
                                </a:solidFill>
                                <a:latin typeface="Cambria Math"/>
                                <a:ea typeface="Cambria Math"/>
                              </a:rPr>
                              <m:t>2</m:t>
                            </m:r>
                          </m:sub>
                        </m:sSub>
                      </m:sub>
                    </m:sSub>
                    <m:r>
                      <a:rPr lang="en-US" sz="2000" i="1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…</m:t>
                    </m:r>
                    <m:sSub>
                      <m:sSubPr>
                        <m:ctrlPr>
                          <a:rPr lang="en-US" sz="2000" i="1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𝑣</m:t>
                        </m:r>
                        <m:r>
                          <m:rPr>
                            <m:nor/>
                          </m:rPr>
                          <a:rPr lang="en-US" sz="2000" i="1" dirty="0">
                            <a:solidFill>
                              <a:srgbClr val="FF0000"/>
                            </a:solidFill>
                          </a:rPr>
                          <m:t> </m:t>
                        </m:r>
                      </m:e>
                      <m:sub>
                        <m:sSub>
                          <m:sSubPr>
                            <m:ctrlPr>
                              <a:rPr lang="en-US" sz="2000" i="1">
                                <a:solidFill>
                                  <a:srgbClr val="FF0000"/>
                                </a:solidFill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solidFill>
                                  <a:srgbClr val="FF0000"/>
                                </a:solidFill>
                                <a:latin typeface="Cambria Math"/>
                                <a:ea typeface="Cambria Math"/>
                              </a:rPr>
                              <m:t>𝑖</m:t>
                            </m:r>
                          </m:e>
                          <m:sub>
                            <m:r>
                              <a:rPr lang="en-US" sz="2000" i="1">
                                <a:solidFill>
                                  <a:srgbClr val="FF0000"/>
                                </a:solidFill>
                                <a:latin typeface="Cambria Math"/>
                                <a:ea typeface="Cambria Math"/>
                              </a:rPr>
                              <m:t>𝑘</m:t>
                            </m:r>
                            <m:r>
                              <a:rPr lang="en-US" sz="2000" i="1">
                                <a:solidFill>
                                  <a:srgbClr val="FF0000"/>
                                </a:solidFill>
                                <a:latin typeface="Cambria Math"/>
                                <a:ea typeface="Cambria Math"/>
                              </a:rPr>
                              <m:t>−1</m:t>
                            </m:r>
                          </m:sub>
                        </m:sSub>
                        <m:sSub>
                          <m:sSubPr>
                            <m:ctrlPr>
                              <a:rPr lang="en-US" sz="2000" i="1">
                                <a:solidFill>
                                  <a:srgbClr val="FF0000"/>
                                </a:solidFill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solidFill>
                                  <a:srgbClr val="FF0000"/>
                                </a:solidFill>
                                <a:latin typeface="Cambria Math"/>
                                <a:ea typeface="Cambria Math"/>
                              </a:rPr>
                              <m:t>𝑖</m:t>
                            </m:r>
                          </m:e>
                          <m:sub>
                            <m:r>
                              <a:rPr lang="en-US" sz="2000" i="1">
                                <a:solidFill>
                                  <a:srgbClr val="FF0000"/>
                                </a:solidFill>
                                <a:latin typeface="Cambria Math"/>
                                <a:ea typeface="Cambria Math"/>
                              </a:rPr>
                              <m:t>𝑘</m:t>
                            </m:r>
                          </m:sub>
                        </m:sSub>
                      </m:sub>
                    </m:sSub>
                    <m:sSub>
                      <m:sSubPr>
                        <m:ctrlPr>
                          <a:rPr lang="en-US" sz="2000" i="1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m:rPr>
                            <m:nor/>
                          </m:rPr>
                          <a:rPr lang="en-US" sz="20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u</m:t>
                        </m:r>
                        <m:r>
                          <m:rPr>
                            <m:nor/>
                          </m:rPr>
                          <a:rPr lang="en-US" sz="2000" i="1" dirty="0">
                            <a:solidFill>
                              <a:srgbClr val="FF0000"/>
                            </a:solidFill>
                          </a:rPr>
                          <m:t> </m:t>
                        </m:r>
                      </m:e>
                      <m:sub>
                        <m:sSub>
                          <m:sSubPr>
                            <m:ctrlPr>
                              <a:rPr lang="en-US" sz="2000" i="1">
                                <a:solidFill>
                                  <a:srgbClr val="FF0000"/>
                                </a:solidFill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solidFill>
                                  <a:srgbClr val="FF0000"/>
                                </a:solidFill>
                                <a:latin typeface="Cambria Math"/>
                                <a:ea typeface="Cambria Math"/>
                              </a:rPr>
                              <m:t>𝑖</m:t>
                            </m:r>
                          </m:e>
                          <m:sub>
                            <m:r>
                              <a:rPr lang="en-US" sz="2000" i="1">
                                <a:solidFill>
                                  <a:srgbClr val="FF0000"/>
                                </a:solidFill>
                                <a:latin typeface="Cambria Math"/>
                                <a:ea typeface="Cambria Math"/>
                              </a:rPr>
                              <m:t>𝑘</m:t>
                            </m:r>
                          </m:sub>
                        </m:sSub>
                      </m:sub>
                    </m:sSub>
                    <m:r>
                      <a:rPr lang="en-US" sz="2000" i="1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/</m:t>
                    </m:r>
                    <m:sSub>
                      <m:sSubPr>
                        <m:ctrlPr>
                          <a:rPr lang="en-US" sz="2000" i="1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m:rPr>
                            <m:nor/>
                          </m:rPr>
                          <a:rPr lang="en-US" sz="2000" i="1">
                            <a:solidFill>
                              <a:srgbClr val="FF0000"/>
                            </a:solidFill>
                            <a:latin typeface="Cambria Math"/>
                          </a:rPr>
                          <m:t>p</m:t>
                        </m:r>
                        <m:r>
                          <m:rPr>
                            <m:nor/>
                          </m:rPr>
                          <a:rPr lang="en-US" sz="2000" i="1" dirty="0">
                            <a:solidFill>
                              <a:srgbClr val="FF0000"/>
                            </a:solidFill>
                          </a:rPr>
                          <m:t> </m:t>
                        </m:r>
                      </m:e>
                      <m:sub>
                        <m:sSub>
                          <m:sSubPr>
                            <m:ctrlPr>
                              <a:rPr lang="en-US" sz="2000" i="1">
                                <a:solidFill>
                                  <a:srgbClr val="FF0000"/>
                                </a:solidFill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solidFill>
                                  <a:srgbClr val="FF0000"/>
                                </a:solidFill>
                                <a:latin typeface="Cambria Math"/>
                                <a:ea typeface="Cambria Math"/>
                              </a:rPr>
                              <m:t>𝑖</m:t>
                            </m:r>
                          </m:e>
                          <m:sub>
                            <m:r>
                              <a:rPr lang="en-US" sz="2000" i="1">
                                <a:solidFill>
                                  <a:srgbClr val="FF0000"/>
                                </a:solidFill>
                                <a:latin typeface="Cambria Math"/>
                                <a:ea typeface="Cambria Math"/>
                              </a:rPr>
                              <m:t>𝑘</m:t>
                            </m:r>
                          </m:sub>
                        </m:sSub>
                      </m:sub>
                    </m:sSub>
                  </m:oMath>
                </a14:m>
                <a:r>
                  <a:rPr lang="en-US" sz="2000" i="1" dirty="0" smtClean="0">
                    <a:ea typeface="Cambria Math"/>
                  </a:rPr>
                  <a:t> </a:t>
                </a:r>
                <a:endParaRPr lang="en-US" sz="2000" i="1" dirty="0">
                  <a:ea typeface="Cambria Math"/>
                </a:endParaRPr>
              </a:p>
              <a:p>
                <a:pPr marL="0" indent="0">
                  <a:buNone/>
                </a:pPr>
                <a:r>
                  <a:rPr lang="en-US" sz="2400" dirty="0" smtClean="0">
                    <a:latin typeface="Cambria Math"/>
                    <a:ea typeface="Cambria Math"/>
                  </a:rPr>
                  <a:t>we can do sampling on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sz="2400" i="1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en-US" altLang="zh-CN" sz="2400" i="1" dirty="0">
                            <a:latin typeface="Cambria Math"/>
                            <a:ea typeface="Cambria Math"/>
                          </a:rPr>
                          <m:t>𝐻</m:t>
                        </m:r>
                      </m:e>
                      <m:sup>
                        <m:r>
                          <a:rPr lang="en-US" altLang="zh-CN" sz="2400" i="1">
                            <a:latin typeface="Cambria Math"/>
                            <a:ea typeface="Cambria Math"/>
                          </a:rPr>
                          <m:t>𝑘</m:t>
                        </m:r>
                      </m:sup>
                    </m:sSup>
                    <m:r>
                      <a:rPr lang="en-US" altLang="zh-CN" sz="2400" i="1">
                        <a:latin typeface="Cambria Math"/>
                        <a:ea typeface="Cambria Math"/>
                      </a:rPr>
                      <m:t>𝑢</m:t>
                    </m:r>
                    <m:r>
                      <a:rPr lang="en-US" altLang="zh-CN" sz="2400" i="1">
                        <a:latin typeface="Cambria Math"/>
                        <a:ea typeface="Cambria Math"/>
                      </a:rPr>
                      <m:t> </m:t>
                    </m:r>
                  </m:oMath>
                </a14:m>
                <a:r>
                  <a:rPr lang="en-US" sz="2400" dirty="0" smtClean="0">
                    <a:latin typeface="Cambria Math"/>
                    <a:ea typeface="Cambria Math"/>
                  </a:rPr>
                  <a:t>to estimate its value, and then </a:t>
                </a:r>
                <a:r>
                  <a:rPr lang="en-US" altLang="zh-CN" sz="2400" dirty="0" smtClean="0">
                    <a:latin typeface="Cambria Math"/>
                    <a:ea typeface="Cambria Math"/>
                  </a:rPr>
                  <a:t>evaluate </a:t>
                </a:r>
                <a:r>
                  <a:rPr lang="en-US" sz="2400" dirty="0" smtClean="0">
                    <a:latin typeface="Cambria Math"/>
                    <a:ea typeface="Cambria Math"/>
                  </a:rPr>
                  <a:t>the dominant eigenvector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dirty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i="1" dirty="0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sz="2400" i="1" dirty="0"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2400" dirty="0" smtClean="0">
                    <a:latin typeface="Cambria Math"/>
                    <a:ea typeface="Cambria Math"/>
                  </a:rPr>
                  <a:t> by a proper scaling. </a:t>
                </a:r>
              </a:p>
              <a:p>
                <a:pPr marL="0" indent="0">
                  <a:buNone/>
                </a:pPr>
                <a:endParaRPr lang="en-US" sz="2400" dirty="0">
                  <a:latin typeface="Cambria Math"/>
                  <a:ea typeface="Cambria Math"/>
                </a:endParaRPr>
              </a:p>
              <a:p>
                <a:pPr marL="0" indent="0">
                  <a:buNone/>
                </a:pPr>
                <a:r>
                  <a:rPr lang="en-US" sz="2400" dirty="0" smtClean="0">
                    <a:latin typeface="Cambria Math"/>
                    <a:ea typeface="Cambria Math"/>
                  </a:rPr>
                  <a:t>From the </a:t>
                </a:r>
                <a:r>
                  <a:rPr lang="en-US" sz="2400" dirty="0">
                    <a:latin typeface="Cambria Math"/>
                    <a:ea typeface="Cambria Math"/>
                  </a:rPr>
                  <a:t>Rayleigh </a:t>
                </a:r>
                <a:r>
                  <a:rPr lang="en-US" sz="2400" dirty="0" smtClean="0">
                    <a:latin typeface="Cambria Math"/>
                    <a:ea typeface="Cambria Math"/>
                  </a:rPr>
                  <a:t>quotient,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dirty="0">
                          <a:latin typeface="Cambria Math"/>
                          <a:ea typeface="Cambria Math"/>
                        </a:rPr>
                        <m:t>𝜆</m:t>
                      </m:r>
                      <m:r>
                        <a:rPr lang="en-US" sz="2400" b="0" i="1" dirty="0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b="0" i="1" dirty="0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400" b="0" i="1" dirty="0" smtClean="0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n-US" sz="2400" b="0" i="1" dirty="0" smtClean="0">
                                  <a:latin typeface="Cambria Math"/>
                                  <a:ea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2400" b="0" i="1" dirty="0" smtClean="0">
                                  <a:latin typeface="Cambria Math"/>
                                  <a:ea typeface="Cambria Math"/>
                                </a:rPr>
                                <m:t>𝑇</m:t>
                              </m:r>
                            </m:sup>
                          </m:sSup>
                          <m:r>
                            <a:rPr lang="en-US" sz="2400" b="0" i="1" dirty="0" smtClean="0">
                              <a:latin typeface="Cambria Math"/>
                              <a:ea typeface="Cambria Math"/>
                            </a:rPr>
                            <m:t>𝐻𝑥</m:t>
                          </m:r>
                        </m:num>
                        <m:den>
                          <m:sSup>
                            <m:sSupPr>
                              <m:ctrlPr>
                                <a:rPr lang="en-US" sz="2400" i="1" dirty="0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n-US" sz="2400" i="1" dirty="0">
                                  <a:latin typeface="Cambria Math"/>
                                  <a:ea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2400" i="1" dirty="0">
                                  <a:latin typeface="Cambria Math"/>
                                  <a:ea typeface="Cambria Math"/>
                                </a:rPr>
                                <m:t>𝑇</m:t>
                              </m:r>
                            </m:sup>
                          </m:sSup>
                          <m:r>
                            <a:rPr lang="en-US" sz="2400" i="1" dirty="0">
                              <a:latin typeface="Cambria Math"/>
                              <a:ea typeface="Cambria Math"/>
                            </a:rPr>
                            <m:t>𝑥</m:t>
                          </m:r>
                        </m:den>
                      </m:f>
                    </m:oMath>
                  </m:oMathPara>
                </a14:m>
                <a:endParaRPr lang="en-US" sz="2400" dirty="0" smtClean="0">
                  <a:latin typeface="Cambria Math"/>
                  <a:ea typeface="Cambria Math"/>
                </a:endParaRPr>
              </a:p>
              <a:p>
                <a:pPr marL="0" indent="0">
                  <a:buNone/>
                </a:pPr>
                <a:r>
                  <a:rPr lang="en-US" sz="2400" dirty="0" smtClean="0">
                    <a:latin typeface="Cambria Math"/>
                    <a:ea typeface="Cambria Math"/>
                  </a:rPr>
                  <a:t>the dominant eigenvalue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dirty="0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sz="2400" i="1" dirty="0">
                            <a:latin typeface="Cambria Math"/>
                            <a:ea typeface="Cambria Math"/>
                          </a:rPr>
                          <m:t>𝜆</m:t>
                        </m:r>
                      </m:e>
                      <m:sub>
                        <m:r>
                          <a:rPr lang="en-US" sz="2400" i="1" dirty="0">
                            <a:latin typeface="Cambria Math"/>
                            <a:ea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2400" dirty="0" smtClean="0">
                    <a:latin typeface="Cambria Math"/>
                    <a:ea typeface="Cambria Math"/>
                  </a:rPr>
                  <a:t> be approximated based on the estimated vector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dirty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i="1" dirty="0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sz="2400" i="1" dirty="0"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2400" dirty="0" smtClean="0">
                    <a:latin typeface="Cambria Math"/>
                    <a:ea typeface="Cambria Math"/>
                  </a:rPr>
                  <a:t>.</a:t>
                </a:r>
                <a:endParaRPr lang="en-US" sz="2400" dirty="0">
                  <a:latin typeface="Cambria Math"/>
                  <a:ea typeface="Cambria Math"/>
                </a:endParaRPr>
              </a:p>
              <a:p>
                <a:pPr marL="0" indent="0">
                  <a:buNone/>
                </a:pPr>
                <a:endParaRPr lang="en-US" sz="2400" i="1" dirty="0">
                  <a:latin typeface="Cambria Math"/>
                  <a:ea typeface="Cambria Math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111" t="-3504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8666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0" fontAlgn="base" hangingPunct="0">
              <a:spcAft>
                <a:spcPct val="0"/>
              </a:spcAft>
            </a:pPr>
            <a:r>
              <a:rPr lang="en-US" altLang="zh-CN" sz="4000" b="1" dirty="0" smtClean="0">
                <a:solidFill>
                  <a:srgbClr val="990000"/>
                </a:solidFill>
                <a:ea typeface="宋体" pitchFamily="2" charset="-122"/>
              </a:rPr>
              <a:t>Summary</a:t>
            </a:r>
            <a:endParaRPr lang="zh-CN" altLang="en-US" sz="4000" b="1" dirty="0">
              <a:solidFill>
                <a:srgbClr val="990000"/>
              </a:solidFill>
              <a:ea typeface="宋体" pitchFamily="2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70000"/>
              </a:lnSpc>
              <a:defRPr/>
            </a:pPr>
            <a:r>
              <a:rPr lang="en-US" altLang="zh-CN" dirty="0" smtClean="0">
                <a:ea typeface="宋体" pitchFamily="2" charset="-122"/>
              </a:rPr>
              <a:t>This </a:t>
            </a:r>
            <a:r>
              <a:rPr lang="en-US" altLang="zh-CN" dirty="0">
                <a:ea typeface="宋体" pitchFamily="2" charset="-122"/>
              </a:rPr>
              <a:t>Class</a:t>
            </a:r>
          </a:p>
          <a:p>
            <a:pPr lvl="1">
              <a:lnSpc>
                <a:spcPct val="70000"/>
              </a:lnSpc>
              <a:defRPr/>
            </a:pPr>
            <a:r>
              <a:rPr lang="en-US" altLang="zh-CN" dirty="0">
                <a:ea typeface="宋体" pitchFamily="2" charset="-122"/>
              </a:rPr>
              <a:t>Monte Carlo </a:t>
            </a:r>
            <a:r>
              <a:rPr lang="en-US" altLang="zh-CN" dirty="0" smtClean="0">
                <a:ea typeface="宋体" pitchFamily="2" charset="-122"/>
              </a:rPr>
              <a:t>Linear Solver</a:t>
            </a:r>
          </a:p>
          <a:p>
            <a:pPr lvl="2">
              <a:lnSpc>
                <a:spcPct val="70000"/>
              </a:lnSpc>
              <a:defRPr/>
            </a:pPr>
            <a:r>
              <a:rPr lang="en-US" altLang="zh-CN" dirty="0">
                <a:ea typeface="宋体" pitchFamily="2" charset="-122"/>
              </a:rPr>
              <a:t>v</a:t>
            </a:r>
            <a:r>
              <a:rPr lang="en-US" altLang="zh-CN" dirty="0" smtClean="0">
                <a:ea typeface="宋体" pitchFamily="2" charset="-122"/>
              </a:rPr>
              <a:t>on Neumann and </a:t>
            </a:r>
            <a:r>
              <a:rPr lang="en-US" altLang="zh-CN" dirty="0" err="1" smtClean="0">
                <a:ea typeface="宋体" pitchFamily="2" charset="-122"/>
              </a:rPr>
              <a:t>Ulam</a:t>
            </a:r>
            <a:r>
              <a:rPr lang="en-US" altLang="zh-CN" dirty="0" smtClean="0">
                <a:ea typeface="宋体" pitchFamily="2" charset="-122"/>
              </a:rPr>
              <a:t> method</a:t>
            </a:r>
          </a:p>
          <a:p>
            <a:pPr lvl="2">
              <a:lnSpc>
                <a:spcPct val="70000"/>
              </a:lnSpc>
              <a:defRPr/>
            </a:pPr>
            <a:r>
              <a:rPr lang="en-US" altLang="zh-CN" dirty="0">
                <a:ea typeface="宋体" pitchFamily="2" charset="-122"/>
              </a:rPr>
              <a:t>Randomize </a:t>
            </a:r>
            <a:r>
              <a:rPr lang="en-US" dirty="0">
                <a:ea typeface="宋体" pitchFamily="2" charset="-122"/>
              </a:rPr>
              <a:t>Stationary iterative </a:t>
            </a:r>
            <a:r>
              <a:rPr lang="en-US" dirty="0" smtClean="0">
                <a:ea typeface="宋体" pitchFamily="2" charset="-122"/>
              </a:rPr>
              <a:t>methods</a:t>
            </a:r>
          </a:p>
          <a:p>
            <a:pPr lvl="2">
              <a:lnSpc>
                <a:spcPct val="70000"/>
              </a:lnSpc>
              <a:defRPr/>
            </a:pPr>
            <a:r>
              <a:rPr lang="en-US" altLang="zh-CN" dirty="0" smtClean="0">
                <a:ea typeface="宋体" pitchFamily="2" charset="-122"/>
              </a:rPr>
              <a:t>Variations of </a:t>
            </a:r>
            <a:r>
              <a:rPr lang="en-US" altLang="zh-CN" dirty="0">
                <a:ea typeface="宋体" pitchFamily="2" charset="-122"/>
              </a:rPr>
              <a:t>Monte Carlo </a:t>
            </a:r>
            <a:r>
              <a:rPr lang="en-US" altLang="zh-CN" dirty="0" smtClean="0">
                <a:ea typeface="宋体" pitchFamily="2" charset="-122"/>
              </a:rPr>
              <a:t>solver</a:t>
            </a:r>
          </a:p>
          <a:p>
            <a:pPr lvl="2">
              <a:lnSpc>
                <a:spcPct val="70000"/>
              </a:lnSpc>
              <a:defRPr/>
            </a:pPr>
            <a:endParaRPr lang="en-US" altLang="zh-CN" dirty="0">
              <a:ea typeface="宋体" pitchFamily="2" charset="-122"/>
            </a:endParaRPr>
          </a:p>
          <a:p>
            <a:pPr lvl="1">
              <a:lnSpc>
                <a:spcPct val="70000"/>
              </a:lnSpc>
              <a:defRPr/>
            </a:pPr>
            <a:r>
              <a:rPr lang="en-US" altLang="zh-CN" dirty="0" err="1">
                <a:ea typeface="宋体" pitchFamily="2" charset="-122"/>
              </a:rPr>
              <a:t>Fredholm</a:t>
            </a:r>
            <a:r>
              <a:rPr lang="en-US" altLang="zh-CN" dirty="0">
                <a:ea typeface="宋体" pitchFamily="2" charset="-122"/>
              </a:rPr>
              <a:t> integral equations of the second kind</a:t>
            </a:r>
          </a:p>
          <a:p>
            <a:pPr lvl="1">
              <a:lnSpc>
                <a:spcPct val="70000"/>
              </a:lnSpc>
              <a:defRPr/>
            </a:pPr>
            <a:r>
              <a:rPr lang="en-US" altLang="zh-CN" dirty="0">
                <a:ea typeface="宋体" pitchFamily="2" charset="-122"/>
              </a:rPr>
              <a:t>The </a:t>
            </a:r>
            <a:r>
              <a:rPr lang="en-US" altLang="zh-CN" dirty="0" err="1">
                <a:ea typeface="宋体" pitchFamily="2" charset="-122"/>
              </a:rPr>
              <a:t>Dirichlet</a:t>
            </a:r>
            <a:r>
              <a:rPr lang="en-US" altLang="zh-CN" dirty="0">
                <a:ea typeface="宋体" pitchFamily="2" charset="-122"/>
              </a:rPr>
              <a:t> Problem</a:t>
            </a:r>
          </a:p>
          <a:p>
            <a:pPr lvl="1">
              <a:lnSpc>
                <a:spcPct val="70000"/>
              </a:lnSpc>
              <a:defRPr/>
            </a:pPr>
            <a:r>
              <a:rPr lang="en-US" altLang="zh-CN" dirty="0">
                <a:ea typeface="宋体" pitchFamily="2" charset="-122"/>
              </a:rPr>
              <a:t>Eigenvalue </a:t>
            </a:r>
            <a:r>
              <a:rPr lang="en-US" altLang="zh-CN" dirty="0" smtClean="0">
                <a:ea typeface="宋体" pitchFamily="2" charset="-122"/>
              </a:rPr>
              <a:t>Problems</a:t>
            </a:r>
            <a:endParaRPr lang="en-US" altLang="zh-CN" dirty="0">
              <a:ea typeface="宋体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355175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266</TotalTime>
  <Words>946</Words>
  <Application>Microsoft Office PowerPoint</Application>
  <PresentationFormat>On-screen Show (4:3)</PresentationFormat>
  <Paragraphs>77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Monte Carlo for PDEs  Fall 2013</vt:lpstr>
      <vt:lpstr>Review</vt:lpstr>
      <vt:lpstr>Fredholm integral equations of the second kind</vt:lpstr>
      <vt:lpstr>Fredholm integral equations of the second kind</vt:lpstr>
      <vt:lpstr>The Dirichlet Problem</vt:lpstr>
      <vt:lpstr>The Dirichlet Problem</vt:lpstr>
      <vt:lpstr>Eigenvalue Problems</vt:lpstr>
      <vt:lpstr>Eigenvalue Problems</vt:lpstr>
      <vt:lpstr>Summary</vt:lpstr>
      <vt:lpstr>What I want you to do?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Monte Carlo for Linear Operator Equations  Fall 2012</dc:title>
  <dc:creator>Next</dc:creator>
  <cp:lastModifiedBy>yaohang</cp:lastModifiedBy>
  <cp:revision>66</cp:revision>
  <dcterms:created xsi:type="dcterms:W3CDTF">2006-08-16T00:00:00Z</dcterms:created>
  <dcterms:modified xsi:type="dcterms:W3CDTF">2013-11-02T15:15:01Z</dcterms:modified>
</cp:coreProperties>
</file>