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zh-CN" b="1" dirty="0">
                <a:solidFill>
                  <a:srgbClr val="990000"/>
                </a:solidFill>
                <a:ea typeface="宋体" pitchFamily="2" charset="-122"/>
              </a:rPr>
              <a:t>Monte Carlo for Linear Operator </a:t>
            </a:r>
            <a:r>
              <a:rPr lang="en-US" altLang="zh-CN" b="1" dirty="0" smtClean="0">
                <a:solidFill>
                  <a:srgbClr val="990000"/>
                </a:solidFill>
                <a:ea typeface="宋体" pitchFamily="2" charset="-122"/>
              </a:rPr>
              <a:t>Equations</a:t>
            </a:r>
            <a:br>
              <a:rPr lang="en-US" altLang="zh-CN" b="1" dirty="0" smtClean="0">
                <a:solidFill>
                  <a:srgbClr val="990000"/>
                </a:solidFill>
                <a:ea typeface="宋体" pitchFamily="2" charset="-122"/>
              </a:rPr>
            </a:br>
            <a:r>
              <a:rPr lang="en-US" altLang="zh-CN" b="1" dirty="0">
                <a:solidFill>
                  <a:srgbClr val="990000"/>
                </a:solidFill>
                <a:ea typeface="宋体" pitchFamily="2" charset="-122"/>
              </a:rPr>
              <a:t/>
            </a:r>
            <a:br>
              <a:rPr lang="en-US" altLang="zh-CN" b="1" dirty="0">
                <a:solidFill>
                  <a:srgbClr val="990000"/>
                </a:solidFill>
                <a:ea typeface="宋体" pitchFamily="2" charset="-122"/>
              </a:rPr>
            </a:br>
            <a:r>
              <a:rPr lang="en-US" altLang="zh-CN" b="1" dirty="0">
                <a:solidFill>
                  <a:srgbClr val="990000"/>
                </a:solidFill>
                <a:ea typeface="宋体" pitchFamily="2" charset="-122"/>
              </a:rPr>
              <a:t>Fall 2012</a:t>
            </a:r>
            <a:endParaRPr lang="zh-CN" altLang="en-US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eaLnBrk="0" fontAlgn="base" hangingPunct="0">
              <a:spcAft>
                <a:spcPct val="0"/>
              </a:spcAft>
              <a:buClr>
                <a:schemeClr val="accent2"/>
              </a:buClr>
            </a:pPr>
            <a:r>
              <a:rPr lang="en-US" altLang="zh-CN" sz="2800" dirty="0" smtClean="0">
                <a:solidFill>
                  <a:schemeClr val="tx1"/>
                </a:solidFill>
                <a:ea typeface="宋体" pitchFamily="2" charset="-122"/>
              </a:rPr>
              <a:t>By </a:t>
            </a:r>
            <a:r>
              <a:rPr lang="en-US" altLang="zh-CN" sz="2800" dirty="0" err="1" smtClean="0">
                <a:solidFill>
                  <a:schemeClr val="tx1"/>
                </a:solidFill>
                <a:ea typeface="宋体" pitchFamily="2" charset="-122"/>
              </a:rPr>
              <a:t>Hao</a:t>
            </a:r>
            <a:r>
              <a:rPr lang="en-US" altLang="zh-CN" sz="28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ea typeface="宋体" pitchFamily="2" charset="-122"/>
              </a:rPr>
              <a:t>Ji</a:t>
            </a:r>
            <a:endParaRPr lang="zh-CN" altLang="en-US" sz="28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7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Produce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random walks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 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/>
                  </a:rPr>
                  <a:t>can </a:t>
                </a:r>
                <a:r>
                  <a:rPr lang="en-US" sz="2400" dirty="0" smtClean="0">
                    <a:ea typeface="Cambria Math"/>
                  </a:rPr>
                  <a:t>evaluate only one </a:t>
                </a:r>
                <a:r>
                  <a:rPr lang="en-US" sz="2400" dirty="0" smtClean="0">
                    <a:ea typeface="Cambria Math"/>
                  </a:rPr>
                  <a:t>component </a:t>
                </a:r>
                <a:r>
                  <a:rPr lang="en-US" sz="2400" dirty="0" smtClean="0">
                    <a:ea typeface="Cambria Math"/>
                  </a:rPr>
                  <a:t>of the solution.</a:t>
                </a:r>
                <a:endParaRPr lang="en-US" sz="24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/>
                </a:endParaRPr>
              </a:p>
              <a:p>
                <a:r>
                  <a:rPr lang="en-US" sz="2400" dirty="0" smtClean="0"/>
                  <a:t>The transition matrix is critical </a:t>
                </a:r>
                <a:r>
                  <a:rPr lang="en-US" sz="2400" dirty="0" smtClean="0"/>
                  <a:t>for the </a:t>
                </a:r>
                <a:r>
                  <a:rPr lang="en-US" sz="2400" dirty="0" smtClean="0"/>
                  <a:t>convergence of the Monte Carlo Linear Solver.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</a:t>
                </a:r>
                <a:r>
                  <a:rPr lang="en-US" sz="2400" dirty="0" smtClean="0"/>
                  <a:t>In </a:t>
                </a:r>
                <a:r>
                  <a:rPr lang="en-US" sz="2400" dirty="0" smtClean="0"/>
                  <a:t>the special </a:t>
                </a:r>
                <a:r>
                  <a:rPr lang="en-US" sz="2400" dirty="0" smtClean="0"/>
                  <a:t>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    Monte Carlo breaks down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=0.9</m:t>
                    </m:r>
                  </m:oMath>
                </a14:m>
                <a:r>
                  <a:rPr lang="en-US" sz="2400" dirty="0" smtClean="0"/>
                  <a:t>   Monte Carlo is less efficient than a conventional method ( 1% accuracy n&lt;=554, 10% accuracy n&lt;=84)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sz="2400" dirty="0" smtClean="0"/>
                  <a:t>   (</a:t>
                </a:r>
                <a:r>
                  <a:rPr lang="en-US" sz="2400" dirty="0"/>
                  <a:t>1% accuracy n</a:t>
                </a:r>
                <a:r>
                  <a:rPr lang="en-US" sz="2400" dirty="0" smtClean="0"/>
                  <a:t>&lt;=151, </a:t>
                </a:r>
                <a:r>
                  <a:rPr lang="en-US" sz="2400" dirty="0"/>
                  <a:t>10% accuracy n</a:t>
                </a:r>
                <a:r>
                  <a:rPr lang="en-US" sz="2400" dirty="0" smtClean="0"/>
                  <a:t>&lt;=20)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482" b="-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To approximate the sum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0" dirty="0" smtClean="0"/>
                  <a:t> based on </a:t>
                </a:r>
                <a:r>
                  <a:rPr lang="en-US" sz="2400" b="0" dirty="0" smtClean="0"/>
                  <a:t>sampling, d</a:t>
                </a:r>
                <a:r>
                  <a:rPr lang="en-US" sz="2400" dirty="0" smtClean="0"/>
                  <a:t>efine </a:t>
                </a:r>
                <a:r>
                  <a:rPr lang="en-US" sz="2400" dirty="0" smtClean="0"/>
                  <a:t>a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z</m:t>
                    </m:r>
                  </m:oMath>
                </a14:m>
                <a:r>
                  <a:rPr lang="en-US" sz="2400" b="0" dirty="0" smtClean="0"/>
                  <a:t> with possible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b="0" dirty="0" smtClean="0"/>
                  <a:t>, and </a:t>
                </a:r>
                <a:r>
                  <a:rPr lang="en-US" sz="2400" b="0" dirty="0" smtClean="0"/>
                  <a:t>the </a:t>
                </a:r>
                <a:r>
                  <a:rPr lang="en-US" sz="2400" dirty="0" smtClean="0"/>
                  <a:t>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Since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𝑆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we </a:t>
                </a:r>
                <a:r>
                  <a:rPr lang="en-US" sz="2400" dirty="0" smtClean="0"/>
                  <a:t>can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/>
                  <a:t> random samples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 smtClean="0"/>
                  <a:t> to estimate the sum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The essence of Monte Carlo method in solving linear system is to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sample the underlying Neumann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en-US" sz="2400" i="1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2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Randomize Stationary iterative methods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sz="3800" dirty="0" smtClean="0"/>
                  <a:t>Consider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𝐴𝑥</m:t>
                    </m:r>
                    <m:r>
                      <a:rPr lang="en-US" sz="3800" i="1" dirty="0" smtClean="0">
                        <a:latin typeface="Cambria Math"/>
                      </a:rPr>
                      <m:t>=</m:t>
                    </m:r>
                    <m:r>
                      <a:rPr lang="en-US" sz="380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sz="3800" dirty="0" smtClean="0"/>
              </a:p>
              <a:p>
                <a:pPr lvl="1"/>
                <a:r>
                  <a:rPr lang="en-US" sz="3800" dirty="0" smtClean="0"/>
                  <a:t>Jacobi method: decompose A into a diagonal component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800" dirty="0" smtClean="0"/>
                  <a:t> and the reminder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3800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sz="3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3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800" dirty="0" smtClean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3800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H</m:t>
                    </m:r>
                    <m:r>
                      <a:rPr lang="en-US" sz="38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3800" dirty="0"/>
                          <m:t> 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3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𝑎</m:t>
                    </m:r>
                    <m:r>
                      <a:rPr lang="en-US" sz="38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3800" dirty="0"/>
                          <m:t> 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b</m:t>
                    </m:r>
                  </m:oMath>
                </a14:m>
                <a:endParaRPr lang="en-US" sz="3800" dirty="0" smtClean="0"/>
              </a:p>
              <a:p>
                <a:pPr marL="457200" lvl="1" indent="0">
                  <a:buNone/>
                </a:pPr>
                <a:endParaRPr lang="en-US" sz="3800" dirty="0" smtClean="0"/>
              </a:p>
              <a:p>
                <a:pPr lvl="1"/>
                <a:r>
                  <a:rPr lang="en-US" sz="3800" dirty="0" smtClean="0"/>
                  <a:t>Gauss Seidel method: decomposed A </a:t>
                </a:r>
                <a:r>
                  <a:rPr lang="en-US" sz="3800" dirty="0"/>
                  <a:t>into a lower triangular component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800" dirty="0" smtClean="0"/>
                  <a:t>, </a:t>
                </a:r>
                <a:r>
                  <a:rPr lang="en-US" sz="3800" dirty="0"/>
                  <a:t>and a strictly upper </a:t>
                </a:r>
                <a:r>
                  <a:rPr lang="en-US" sz="3800" dirty="0" smtClean="0"/>
                  <a:t>triangular </a:t>
                </a:r>
                <a:r>
                  <a:rPr lang="en-US" sz="3800" dirty="0"/>
                  <a:t>component</a:t>
                </a:r>
                <a:r>
                  <a:rPr lang="en-US" sz="3800" dirty="0" smtClean="0"/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/>
                      </a:rPr>
                      <m:t>𝑈</m:t>
                    </m:r>
                  </m:oMath>
                </a14:m>
                <a:endParaRPr lang="en-US" sz="3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sz="3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i="1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380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800" i="1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800" dirty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38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H</m:t>
                    </m:r>
                    <m:r>
                      <a:rPr lang="en-US" sz="38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𝐿</m:t>
                        </m:r>
                        <m:r>
                          <m:rPr>
                            <m:nor/>
                          </m:rPr>
                          <a:rPr lang="en-US" sz="3800" dirty="0"/>
                          <m:t> 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/>
                      </a:rPr>
                      <m:t>𝑎</m:t>
                    </m:r>
                    <m:r>
                      <a:rPr lang="en-US" sz="3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𝐿</m:t>
                        </m:r>
                        <m:r>
                          <m:rPr>
                            <m:nor/>
                          </m:rPr>
                          <a:rPr lang="en-US" sz="3800" dirty="0"/>
                          <m:t> 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b</m:t>
                    </m:r>
                  </m:oMath>
                </a14:m>
                <a:endParaRPr lang="en-US" sz="3800" dirty="0" smtClean="0"/>
              </a:p>
              <a:p>
                <a:pPr marL="457200" lvl="1" indent="0">
                  <a:buNone/>
                </a:pPr>
                <a:endParaRPr lang="en-US" sz="3800" dirty="0" smtClean="0"/>
              </a:p>
              <a:p>
                <a:r>
                  <a:rPr lang="en-US" sz="3800" dirty="0" smtClean="0"/>
                  <a:t>Stationary </a:t>
                </a:r>
                <a:r>
                  <a:rPr lang="en-US" sz="3800" dirty="0"/>
                  <a:t>iterative methods</a:t>
                </a:r>
                <a:r>
                  <a:rPr lang="en-US" sz="3800" dirty="0" smtClean="0"/>
                  <a:t> can easily be 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randomized </a:t>
                </a:r>
                <a:r>
                  <a:rPr lang="en-US" sz="3800" dirty="0" smtClean="0"/>
                  <a:t>by using Monte Carlo to statistically sample the underlying Neumann Series.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02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9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Variations of 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Wasow uses another estimator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in some situations to obtain smaller variance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err="1" smtClean="0"/>
                  <a:t>Adjoint</a:t>
                </a:r>
                <a:r>
                  <a:rPr lang="en-US" sz="2400" dirty="0" smtClean="0"/>
                  <a:t> Method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400" dirty="0"/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400" dirty="0">
                                            <a:solidFill>
                                              <a:schemeClr val="tx2"/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𝒋𝒊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≠0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    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to find the solution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only.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 b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Variations of 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Sequential Monte Carlo method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To accelerate Monte Carlo method of simultaneous equations, </a:t>
                </a:r>
                <a:r>
                  <a:rPr lang="en-US" sz="2400" dirty="0" err="1" smtClean="0"/>
                  <a:t>Halton</a:t>
                </a:r>
                <a:r>
                  <a:rPr lang="en-US" sz="2400" dirty="0" smtClean="0"/>
                  <a:t> uses a rough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to transform the original linear system.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𝐻𝑥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𝐻𝑥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  ⟹ 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𝐻𝑦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Since the elements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are much smaller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/>
                  <a:t>, the transformed </a:t>
                </a:r>
                <a:r>
                  <a:rPr lang="en-US" sz="2400" dirty="0"/>
                  <a:t>l</a:t>
                </a:r>
                <a:r>
                  <a:rPr lang="en-US" sz="2400" dirty="0" smtClean="0"/>
                  <a:t>inear system could be much faster to get solution than solving the original one.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Variations of Monte Carlo Linear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Dimov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uses a different transtion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Since the terminating probabilities not exist anymore, the random walk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 smtClean="0"/>
                  <a:t> terminates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is small enough, 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∗…∗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4000" b="1" kern="1200" dirty="0" err="1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Fredholm</a:t>
            </a:r>
            <a:r>
              <a:rPr lang="en-US" altLang="zh-CN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 integral equations of the second kind</a:t>
            </a:r>
            <a:endParaRPr lang="en-US" sz="4000" b="1" kern="1200" dirty="0">
              <a:solidFill>
                <a:srgbClr val="990000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 integral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may be solved by Monte Carlo methods.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Since the integral can be approximated by a </a:t>
                </a:r>
                <a:r>
                  <a:rPr lang="en-US" sz="2400" dirty="0"/>
                  <a:t>quadrature </a:t>
                </a:r>
                <a:r>
                  <a:rPr lang="en-US" sz="2400" dirty="0" smtClean="0"/>
                  <a:t>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4000" b="1" kern="1200" dirty="0" err="1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Fredholm</a:t>
            </a:r>
            <a:r>
              <a:rPr lang="en-US" altLang="zh-CN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 integral equations of the second kind</a:t>
            </a:r>
            <a:endParaRPr lang="en-US" sz="4000" b="1" kern="1200" dirty="0">
              <a:solidFill>
                <a:srgbClr val="990000"/>
              </a:solidFill>
              <a:latin typeface="+mj-lt"/>
              <a:ea typeface="宋体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2600" dirty="0" smtClean="0"/>
                  <a:t>The integral equation can be transformed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e</a:t>
                </a:r>
                <a:r>
                  <a:rPr lang="en-US" sz="2600" b="0" dirty="0" smtClean="0"/>
                  <a:t>valuate it at the quadrature points</a:t>
                </a:r>
                <a:r>
                  <a:rPr lang="en-US" sz="2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b="0" dirty="0" smtClean="0"/>
              </a:p>
              <a:p>
                <a:pPr marL="0" indent="0">
                  <a:buNone/>
                </a:pPr>
                <a:endParaRPr lang="en-US" sz="2600" b="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b="0" dirty="0" smtClean="0"/>
                  <a:t> be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600" dirty="0"/>
                  <a:t> be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600" dirty="0"/>
                  <a:t> be </a:t>
                </a:r>
                <a:r>
                  <a:rPr lang="en-US" sz="2600" dirty="0" smtClean="0"/>
                  <a:t>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dirty="0" smtClean="0"/>
                  <a:t>, the integral equation becomes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𝐾𝑓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26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/>
                  <a:t> is the unknown vector.</a:t>
                </a:r>
                <a:endParaRPr lang="en-US" sz="2600" dirty="0"/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The </a:t>
            </a:r>
            <a:r>
              <a:rPr lang="en-US" sz="4000" b="1" kern="1200" dirty="0" err="1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Dirichlet</a:t>
            </a:r>
            <a:r>
              <a:rPr lang="en-US" sz="4000" b="1" kern="1200" dirty="0">
                <a:solidFill>
                  <a:srgbClr val="990000"/>
                </a:solidFill>
                <a:latin typeface="+mj-lt"/>
                <a:ea typeface="宋体" pitchFamily="2" charset="-122"/>
                <a:cs typeface="+mj-cs"/>
              </a:rPr>
              <a:t>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400" dirty="0" smtClean="0"/>
                  <a:t>Dirichlet’s problem is to find a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, which is continuous and differentiable over a closed domain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 with boundary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, satisfying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𝑜𝑛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𝑜𝑛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a prescribed function,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  is the </a:t>
                </a:r>
                <a:r>
                  <a:rPr lang="en-US" sz="2400" dirty="0" err="1" smtClean="0"/>
                  <a:t>Laplacian</a:t>
                </a:r>
                <a:r>
                  <a:rPr lang="en-US" sz="2400" dirty="0" smtClean="0"/>
                  <a:t> operator.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Replacing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by its finite-difference approximation,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The </a:t>
            </a:r>
            <a:r>
              <a:rPr lang="en-US" sz="4000" b="1" dirty="0" err="1">
                <a:solidFill>
                  <a:srgbClr val="990000"/>
                </a:solidFill>
                <a:ea typeface="宋体" pitchFamily="2" charset="-122"/>
              </a:rPr>
              <a:t>Dirichlet</a:t>
            </a: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Suppose the boundary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lies on the mesh, the previous equations can be transformed into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000" dirty="0" smtClean="0"/>
                  <a:t>The order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/>
                  <a:t> is equal to the number of mesh points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/>
                  <a:t> has four elements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in each row corresponding to an interior point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/>
                  <a:t>, all other elements being zero.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has boundary values corresponding to an boundary point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, all other interior elements being zero.</a:t>
                </a:r>
              </a:p>
              <a:p>
                <a:pPr lvl="1"/>
                <a:r>
                  <a:rPr lang="en-US" sz="2000" dirty="0" smtClean="0"/>
                  <a:t>The random walk starting from an interior point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 smtClean="0"/>
                  <a:t>, terminates when it hits a boundary point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/>
                  <a:t>T</a:t>
                </a:r>
                <a:r>
                  <a:rPr lang="en-US" sz="2000" dirty="0" smtClean="0"/>
                  <a:t>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/>
                  <a:t>is an unbiased estimator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𝑢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𝑄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zh-CN" sz="4000" b="1" dirty="0">
                <a:solidFill>
                  <a:srgbClr val="990000"/>
                </a:solidFill>
                <a:ea typeface="宋体" pitchFamily="2" charset="-122"/>
              </a:rPr>
              <a:t>Review</a:t>
            </a:r>
            <a:endParaRPr lang="zh-CN" altLang="en-US" sz="4000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Last Class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Quasi-Monte Carlo</a:t>
            </a:r>
          </a:p>
          <a:p>
            <a:pPr marL="457200" lvl="1" indent="0">
              <a:lnSpc>
                <a:spcPct val="70000"/>
              </a:lnSpc>
              <a:buNone/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This Class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Monte Carlo </a:t>
            </a:r>
            <a:r>
              <a:rPr lang="en-US" altLang="zh-CN" dirty="0" smtClean="0">
                <a:ea typeface="宋体" pitchFamily="2" charset="-122"/>
              </a:rPr>
              <a:t>Linear Solver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v</a:t>
            </a:r>
            <a:r>
              <a:rPr lang="en-US" altLang="zh-CN" dirty="0" smtClean="0">
                <a:ea typeface="宋体" pitchFamily="2" charset="-122"/>
              </a:rPr>
              <a:t>on Neumann and </a:t>
            </a:r>
            <a:r>
              <a:rPr lang="en-US" altLang="zh-CN" dirty="0" err="1" smtClean="0">
                <a:ea typeface="宋体" pitchFamily="2" charset="-122"/>
              </a:rPr>
              <a:t>Ulam</a:t>
            </a:r>
            <a:r>
              <a:rPr lang="en-US" altLang="zh-CN" dirty="0" smtClean="0">
                <a:ea typeface="宋体" pitchFamily="2" charset="-122"/>
              </a:rPr>
              <a:t> method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Randomize </a:t>
            </a:r>
            <a:r>
              <a:rPr lang="en-US" dirty="0">
                <a:ea typeface="宋体" pitchFamily="2" charset="-122"/>
              </a:rPr>
              <a:t>Stationary iterative </a:t>
            </a:r>
            <a:r>
              <a:rPr lang="en-US" dirty="0" smtClean="0">
                <a:ea typeface="宋体" pitchFamily="2" charset="-122"/>
              </a:rPr>
              <a:t>methods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Variations of </a:t>
            </a:r>
            <a:r>
              <a:rPr lang="en-US" altLang="zh-CN" dirty="0">
                <a:ea typeface="宋体" pitchFamily="2" charset="-122"/>
              </a:rPr>
              <a:t>Monte Carlo </a:t>
            </a:r>
            <a:r>
              <a:rPr lang="en-US" altLang="zh-CN" dirty="0" smtClean="0">
                <a:ea typeface="宋体" pitchFamily="2" charset="-122"/>
              </a:rPr>
              <a:t>solver</a:t>
            </a: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altLang="zh-CN" dirty="0" err="1">
                <a:ea typeface="宋体" pitchFamily="2" charset="-122"/>
              </a:rPr>
              <a:t>Fredholm</a:t>
            </a:r>
            <a:r>
              <a:rPr lang="en-US" altLang="zh-CN" dirty="0">
                <a:ea typeface="宋体" pitchFamily="2" charset="-122"/>
              </a:rPr>
              <a:t> integral equations of the second kind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The </a:t>
            </a:r>
            <a:r>
              <a:rPr lang="en-US" altLang="zh-CN" dirty="0" err="1">
                <a:ea typeface="宋体" pitchFamily="2" charset="-122"/>
              </a:rPr>
              <a:t>Dirichlet</a:t>
            </a:r>
            <a:r>
              <a:rPr lang="en-US" altLang="zh-CN" dirty="0">
                <a:ea typeface="宋体" pitchFamily="2" charset="-122"/>
              </a:rPr>
              <a:t> Problem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Eigenvalue Problems</a:t>
            </a:r>
          </a:p>
          <a:p>
            <a:pPr marL="457200" lvl="1" indent="0">
              <a:lnSpc>
                <a:spcPct val="70000"/>
              </a:lnSpc>
              <a:buNone/>
              <a:defRPr/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Next Class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Monte Carlo method for Partial Differential Equations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4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Eigenvalue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For a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symmetric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𝐻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𝐻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    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assume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  <a:ea typeface="Cambria Math"/>
                      </a:rPr>
                      <m:t>≥…≥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the dominant eigenvalue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the </a:t>
                </a:r>
                <a:r>
                  <a:rPr lang="en-US" sz="2400" dirty="0" smtClean="0"/>
                  <a:t>corresponding eigenvector.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any nonzero 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, according to the power method,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We can obtain a good approximation of the dominant eigenvector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from the above.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87" r="-1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1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Eigenvalue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Cambria Math"/>
                    <a:ea typeface="Cambria Math"/>
                  </a:rPr>
                  <a:t>Similar to the idea behinds Monte Carlo solver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dirty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dirty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dirty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nary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1" dirty="0">
                                        <a:solidFill>
                                          <a:schemeClr val="tx2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1" dirty="0">
                                        <a:solidFill>
                                          <a:schemeClr val="tx2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1" dirty="0">
                                        <a:solidFill>
                                          <a:schemeClr val="tx2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1" dirty="0">
                                        <a:solidFill>
                                          <a:schemeClr val="tx2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i="1" dirty="0" smtClean="0">
                    <a:ea typeface="Cambria Math"/>
                  </a:rPr>
                  <a:t> </a:t>
                </a:r>
                <a:endParaRPr lang="en-US" sz="2000" i="1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  <a:ea typeface="Cambria Math"/>
                  </a:rPr>
                  <a:t>we can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do sampling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to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estimate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its value,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and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then </a:t>
                </a:r>
                <a:r>
                  <a:rPr lang="en-US" altLang="zh-CN" sz="2400" dirty="0" smtClean="0">
                    <a:latin typeface="Cambria Math"/>
                    <a:ea typeface="Cambria Math"/>
                  </a:rPr>
                  <a:t>evaluate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the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dominant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by a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proper scaling. 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  <a:ea typeface="Cambria Math"/>
                  </a:rPr>
                  <a:t>From the </a:t>
                </a:r>
                <a:r>
                  <a:rPr lang="en-US" sz="2400" dirty="0">
                    <a:latin typeface="Cambria Math"/>
                    <a:ea typeface="Cambria Math"/>
                  </a:rPr>
                  <a:t>Rayleigh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quotient,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𝐻𝑥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  <a:ea typeface="Cambria Math"/>
                  </a:rPr>
                  <a:t>the dominant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be approximated based on the estimated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.</a:t>
                </a:r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990000"/>
                </a:solidFill>
                <a:ea typeface="宋体" pitchFamily="2" charset="-122"/>
              </a:rPr>
              <a:t>Summary</a:t>
            </a:r>
            <a:endParaRPr lang="zh-CN" altLang="en-US" sz="4000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This </a:t>
            </a:r>
            <a:r>
              <a:rPr lang="en-US" altLang="zh-CN" dirty="0">
                <a:ea typeface="宋体" pitchFamily="2" charset="-122"/>
              </a:rPr>
              <a:t>Class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Monte Carlo </a:t>
            </a:r>
            <a:r>
              <a:rPr lang="en-US" altLang="zh-CN" dirty="0" smtClean="0">
                <a:ea typeface="宋体" pitchFamily="2" charset="-122"/>
              </a:rPr>
              <a:t>Linear Solver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v</a:t>
            </a:r>
            <a:r>
              <a:rPr lang="en-US" altLang="zh-CN" dirty="0" smtClean="0">
                <a:ea typeface="宋体" pitchFamily="2" charset="-122"/>
              </a:rPr>
              <a:t>on Neumann and </a:t>
            </a:r>
            <a:r>
              <a:rPr lang="en-US" altLang="zh-CN" dirty="0" err="1" smtClean="0">
                <a:ea typeface="宋体" pitchFamily="2" charset="-122"/>
              </a:rPr>
              <a:t>Ulam</a:t>
            </a:r>
            <a:r>
              <a:rPr lang="en-US" altLang="zh-CN" dirty="0" smtClean="0">
                <a:ea typeface="宋体" pitchFamily="2" charset="-122"/>
              </a:rPr>
              <a:t> method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Randomize </a:t>
            </a:r>
            <a:r>
              <a:rPr lang="en-US" dirty="0">
                <a:ea typeface="宋体" pitchFamily="2" charset="-122"/>
              </a:rPr>
              <a:t>Stationary iterative </a:t>
            </a:r>
            <a:r>
              <a:rPr lang="en-US" dirty="0" smtClean="0">
                <a:ea typeface="宋体" pitchFamily="2" charset="-122"/>
              </a:rPr>
              <a:t>methods</a:t>
            </a:r>
          </a:p>
          <a:p>
            <a:pPr lvl="2">
              <a:lnSpc>
                <a:spcPct val="70000"/>
              </a:lnSpc>
              <a:defRPr/>
            </a:pPr>
            <a:r>
              <a:rPr lang="en-US" altLang="zh-CN" dirty="0" smtClean="0">
                <a:ea typeface="宋体" pitchFamily="2" charset="-122"/>
              </a:rPr>
              <a:t>Variations of </a:t>
            </a:r>
            <a:r>
              <a:rPr lang="en-US" altLang="zh-CN" dirty="0">
                <a:ea typeface="宋体" pitchFamily="2" charset="-122"/>
              </a:rPr>
              <a:t>Monte Carlo </a:t>
            </a:r>
            <a:r>
              <a:rPr lang="en-US" altLang="zh-CN" dirty="0" smtClean="0">
                <a:ea typeface="宋体" pitchFamily="2" charset="-122"/>
              </a:rPr>
              <a:t>solver</a:t>
            </a:r>
          </a:p>
          <a:p>
            <a:pPr lvl="2">
              <a:lnSpc>
                <a:spcPct val="70000"/>
              </a:lnSpc>
              <a:defRPr/>
            </a:pPr>
            <a:endParaRPr lang="en-US" altLang="zh-CN" dirty="0">
              <a:ea typeface="宋体" pitchFamily="2" charset="-122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altLang="zh-CN" dirty="0" err="1">
                <a:ea typeface="宋体" pitchFamily="2" charset="-122"/>
              </a:rPr>
              <a:t>Fredholm</a:t>
            </a:r>
            <a:r>
              <a:rPr lang="en-US" altLang="zh-CN" dirty="0">
                <a:ea typeface="宋体" pitchFamily="2" charset="-122"/>
              </a:rPr>
              <a:t> integral equations of the second kind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The </a:t>
            </a:r>
            <a:r>
              <a:rPr lang="en-US" altLang="zh-CN" dirty="0" err="1">
                <a:ea typeface="宋体" pitchFamily="2" charset="-122"/>
              </a:rPr>
              <a:t>Dirichlet</a:t>
            </a:r>
            <a:r>
              <a:rPr lang="en-US" altLang="zh-CN" dirty="0">
                <a:ea typeface="宋体" pitchFamily="2" charset="-122"/>
              </a:rPr>
              <a:t> Problem</a:t>
            </a:r>
          </a:p>
          <a:p>
            <a:pPr lvl="1">
              <a:lnSpc>
                <a:spcPct val="70000"/>
              </a:lnSpc>
              <a:defRPr/>
            </a:pPr>
            <a:r>
              <a:rPr lang="en-US" altLang="zh-CN" dirty="0">
                <a:ea typeface="宋体" pitchFamily="2" charset="-122"/>
              </a:rPr>
              <a:t>Eigenvalue </a:t>
            </a:r>
            <a:r>
              <a:rPr lang="en-US" altLang="zh-CN" dirty="0" smtClean="0">
                <a:ea typeface="宋体" pitchFamily="2" charset="-122"/>
              </a:rPr>
              <a:t>Problems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What I want you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Slides</a:t>
            </a:r>
          </a:p>
          <a:p>
            <a:r>
              <a:rPr lang="en-US" dirty="0" smtClean="0"/>
              <a:t>Work on Assignment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zh-CN" sz="4000" b="1" dirty="0">
                <a:solidFill>
                  <a:srgbClr val="990000"/>
                </a:solidFill>
                <a:ea typeface="宋体" pitchFamily="2" charset="-122"/>
              </a:rPr>
              <a:t>Solving Linear System</a:t>
            </a:r>
            <a:endParaRPr lang="zh-CN" altLang="en-US" sz="4000" b="1" dirty="0">
              <a:solidFill>
                <a:srgbClr val="990000"/>
              </a:solidFill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The simultaneous equations,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𝐻𝑥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altLang="zh-CN" sz="2400" b="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𝐻</m:t>
                    </m:r>
                    <m:r>
                      <a:rPr lang="en-US" altLang="zh-CN" sz="24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 is 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sz="2400" dirty="0" smtClean="0"/>
                  <a:t> matrix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is a given vector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is the unknown solution vector.</a:t>
                </a:r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r>
                  <a:rPr lang="en-US" altLang="zh-CN" sz="2400" dirty="0" smtClean="0"/>
                  <a:t>Define the norm of matrix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zh-CN" sz="4000" b="1" dirty="0">
                <a:solidFill>
                  <a:srgbClr val="990000"/>
                </a:solidFill>
                <a:ea typeface="宋体" pitchFamily="2" charset="-122"/>
              </a:rPr>
              <a:t>Solving Linear System</a:t>
            </a:r>
            <a:endParaRPr lang="en-US" sz="4000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2800" b="1" dirty="0">
                <a:ea typeface="宋体" pitchFamily="2" charset="-122"/>
              </a:rPr>
              <a:t>Direct methods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Gaussian elimination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LU decomposition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…</a:t>
            </a:r>
          </a:p>
          <a:p>
            <a:r>
              <a:rPr lang="en-US" altLang="zh-CN" sz="2800" b="1" dirty="0">
                <a:ea typeface="宋体" pitchFamily="2" charset="-122"/>
              </a:rPr>
              <a:t>Iterative methods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Stationary iterative </a:t>
            </a:r>
            <a:r>
              <a:rPr lang="en-US" altLang="zh-CN" dirty="0" smtClean="0">
                <a:ea typeface="宋体" pitchFamily="2" charset="-122"/>
              </a:rPr>
              <a:t>methods (Jacobi method, Gauss Seidel method, …)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 err="1">
                <a:ea typeface="宋体" pitchFamily="2" charset="-122"/>
              </a:rPr>
              <a:t>Krylov</a:t>
            </a:r>
            <a:r>
              <a:rPr lang="en-US" altLang="zh-CN" dirty="0">
                <a:ea typeface="宋体" pitchFamily="2" charset="-122"/>
              </a:rPr>
              <a:t> subspace </a:t>
            </a:r>
            <a:r>
              <a:rPr lang="en-US" altLang="zh-CN" dirty="0" smtClean="0">
                <a:ea typeface="宋体" pitchFamily="2" charset="-122"/>
              </a:rPr>
              <a:t>methods(CG, </a:t>
            </a:r>
            <a:r>
              <a:rPr lang="en-US" altLang="zh-CN" dirty="0" err="1" smtClean="0">
                <a:ea typeface="宋体" pitchFamily="2" charset="-122"/>
              </a:rPr>
              <a:t>Bicg</a:t>
            </a:r>
            <a:r>
              <a:rPr lang="en-US" altLang="zh-CN" dirty="0" smtClean="0">
                <a:ea typeface="宋体" pitchFamily="2" charset="-122"/>
              </a:rPr>
              <a:t>, GMRES,…)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…</a:t>
            </a:r>
          </a:p>
          <a:p>
            <a:r>
              <a:rPr lang="en-US" altLang="zh-CN" sz="2800" b="1" dirty="0">
                <a:ea typeface="宋体" pitchFamily="2" charset="-122"/>
              </a:rPr>
              <a:t>Stochastic linear solvers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Monte Carlo methods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Monte Carlo method proposed by von Neumann and </a:t>
            </a:r>
            <a:r>
              <a:rPr lang="en-US" sz="2400" dirty="0" err="1" smtClean="0"/>
              <a:t>Ulam</a:t>
            </a:r>
            <a:r>
              <a:rPr lang="en-US" sz="2400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Define the </a:t>
            </a:r>
            <a:r>
              <a:rPr lang="en-US" sz="2400" dirty="0" smtClean="0">
                <a:solidFill>
                  <a:schemeClr val="tx2"/>
                </a:solidFill>
              </a:rPr>
              <a:t>transition probabilities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chemeClr val="tx2"/>
                </a:solidFill>
              </a:rPr>
              <a:t>terminating probabilities.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Build </a:t>
            </a:r>
            <a:r>
              <a:rPr lang="en-US" sz="2400" dirty="0" smtClean="0">
                <a:solidFill>
                  <a:schemeClr val="tx2"/>
                </a:solidFill>
              </a:rPr>
              <a:t>an unbiased estimator </a:t>
            </a:r>
            <a:r>
              <a:rPr lang="en-US" sz="2400" dirty="0" smtClean="0"/>
              <a:t>of the solution.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Produce </a:t>
            </a:r>
            <a:r>
              <a:rPr lang="en-US" sz="2400" dirty="0" smtClean="0">
                <a:solidFill>
                  <a:schemeClr val="tx2"/>
                </a:solidFill>
              </a:rPr>
              <a:t>Random Walks </a:t>
            </a:r>
            <a:r>
              <a:rPr lang="en-US" sz="2400" dirty="0" smtClean="0"/>
              <a:t>and calculate </a:t>
            </a:r>
            <a:r>
              <a:rPr lang="en-US" sz="2400" dirty="0" smtClean="0">
                <a:solidFill>
                  <a:schemeClr val="tx2"/>
                </a:solidFill>
              </a:rPr>
              <a:t>the average value.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matrix based on the matrix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</a:rPr>
                  <a:t>, such that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≥0,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Cambria Math"/>
                  </a:rPr>
                  <a:t>    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0→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altLang="zh-CN" sz="24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A special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6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ea typeface="Cambria Math"/>
                  </a:rPr>
                  <a:t>A terminating random walk stopping after k steps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which passes through the sequence of integers (the row indices)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The successive </a:t>
                </a:r>
                <a:r>
                  <a:rPr lang="en-US" altLang="zh-CN" sz="2400" dirty="0"/>
                  <a:t>integers </a:t>
                </a:r>
                <a:r>
                  <a:rPr lang="en-US" altLang="zh-CN" sz="2400" dirty="0" smtClean="0"/>
                  <a:t>(</a:t>
                </a:r>
                <a:r>
                  <a:rPr lang="en-US" sz="2400" dirty="0" smtClean="0"/>
                  <a:t>states) </a:t>
                </a:r>
                <a:r>
                  <a:rPr lang="en-US" sz="2400" dirty="0" smtClean="0"/>
                  <a:t>are determined by the transition probabilities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and the termination probabilities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&gt;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9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    (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>
                    <a:latin typeface="Cambria Math"/>
                  </a:rPr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400" dirty="0"/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400" dirty="0"/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     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is an unbiased estimator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in the solution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if the Neumann series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sz="2400" dirty="0" smtClean="0"/>
                  <a:t> converges.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990000"/>
                </a:solidFill>
                <a:ea typeface="宋体" pitchFamily="2" charset="-122"/>
              </a:rPr>
              <a:t>Monte Carlo Linear Solver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sz="3400" i="1" dirty="0" smtClean="0"/>
                  <a:t>Proof: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The expectation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i="1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i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/>
                  <a:t>       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 smtClean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𝐻𝑎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i="1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US" i="1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ea typeface="Cambria Math"/>
                  </a:rPr>
                  <a:t>If the Neumann Series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</m:t>
                    </m:r>
                  </m:oMath>
                </a14:m>
                <a:r>
                  <a:rPr lang="en-US" i="1" dirty="0" smtClean="0">
                    <a:ea typeface="Cambria Math"/>
                  </a:rPr>
                  <a:t> converges,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r>
                                <m:rPr>
                                  <m:nor/>
                                </m:rPr>
                                <a:rPr lang="en-US" i="1" dirty="0"/>
                                <m:t>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i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i="1" dirty="0"/>
                          <m:t> 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>
                    <a:ea typeface="Cambria Math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022" b="-2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2405</Words>
  <Application>Microsoft Office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Monte Carlo for Linear Operator Equations  Fall 2012</vt:lpstr>
      <vt:lpstr>Review</vt:lpstr>
      <vt:lpstr>Solving Linear System</vt:lpstr>
      <vt:lpstr>Solving Linear System</vt:lpstr>
      <vt:lpstr>Monte Carlo Linear Solver</vt:lpstr>
      <vt:lpstr>Monte Carlo Linear Solver</vt:lpstr>
      <vt:lpstr>Monte Carlo Linear Solver</vt:lpstr>
      <vt:lpstr>Monte Carlo Linear Solver</vt:lpstr>
      <vt:lpstr>Monte Carlo Linear Solver</vt:lpstr>
      <vt:lpstr>Monte Carlo Linear Solver</vt:lpstr>
      <vt:lpstr>Monte Carlo Linear Solver</vt:lpstr>
      <vt:lpstr>Randomize Stationary iterative methods </vt:lpstr>
      <vt:lpstr>Variations of Monte Carlo Linear Solver</vt:lpstr>
      <vt:lpstr>Variations of Monte Carlo Linear Solver</vt:lpstr>
      <vt:lpstr>Variations of Monte Carlo Linear Solver</vt:lpstr>
      <vt:lpstr>Fredholm integral equations of the second kind</vt:lpstr>
      <vt:lpstr>Fredholm integral equations of the second kind</vt:lpstr>
      <vt:lpstr>The Dirichlet Problem</vt:lpstr>
      <vt:lpstr>The Dirichlet Problem</vt:lpstr>
      <vt:lpstr>Eigenvalue Problems</vt:lpstr>
      <vt:lpstr>Eigenvalue Problems</vt:lpstr>
      <vt:lpstr>Summary</vt:lpstr>
      <vt:lpstr>What I want you to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for Linear Operator Equations  Fall 2012</dc:title>
  <dc:creator>Next</dc:creator>
  <cp:lastModifiedBy>Next</cp:lastModifiedBy>
  <cp:revision>64</cp:revision>
  <dcterms:created xsi:type="dcterms:W3CDTF">2006-08-16T00:00:00Z</dcterms:created>
  <dcterms:modified xsi:type="dcterms:W3CDTF">2012-10-30T18:18:50Z</dcterms:modified>
</cp:coreProperties>
</file>