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7"/>
  </p:notesMasterIdLst>
  <p:handoutMasterIdLst>
    <p:handoutMasterId r:id="rId38"/>
  </p:handoutMasterIdLst>
  <p:sldIdLst>
    <p:sldId id="301" r:id="rId2"/>
    <p:sldId id="278" r:id="rId3"/>
    <p:sldId id="279" r:id="rId4"/>
    <p:sldId id="280" r:id="rId5"/>
    <p:sldId id="260" r:id="rId6"/>
    <p:sldId id="262" r:id="rId7"/>
    <p:sldId id="275" r:id="rId8"/>
    <p:sldId id="282" r:id="rId9"/>
    <p:sldId id="263" r:id="rId10"/>
    <p:sldId id="299" r:id="rId11"/>
    <p:sldId id="266" r:id="rId12"/>
    <p:sldId id="300" r:id="rId13"/>
    <p:sldId id="267" r:id="rId14"/>
    <p:sldId id="272" r:id="rId15"/>
    <p:sldId id="274" r:id="rId16"/>
    <p:sldId id="268" r:id="rId17"/>
    <p:sldId id="269" r:id="rId18"/>
    <p:sldId id="271" r:id="rId19"/>
    <p:sldId id="257" r:id="rId20"/>
    <p:sldId id="258" r:id="rId21"/>
    <p:sldId id="259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255" autoAdjust="0"/>
  </p:normalViewPr>
  <p:slideViewPr>
    <p:cSldViewPr snapToGrid="0" snapToObjects="1">
      <p:cViewPr varScale="1">
        <p:scale>
          <a:sx n="105" d="100"/>
          <a:sy n="105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E9571-66EF-4D02-934B-ED5F618233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4760D-6AC6-41A2-940D-AC8E04289B5E}">
      <dgm:prSet/>
      <dgm:spPr/>
      <dgm:t>
        <a:bodyPr/>
        <a:lstStyle/>
        <a:p>
          <a:pPr rtl="0"/>
          <a:r>
            <a:rPr lang="en-US" dirty="0" smtClean="0"/>
            <a:t>Completeness</a:t>
          </a:r>
          <a:endParaRPr lang="en-US" dirty="0"/>
        </a:p>
      </dgm:t>
    </dgm:pt>
    <dgm:pt modelId="{1EF7339B-DD8F-4185-A9D8-89C6A136322F}" type="parTrans" cxnId="{49E077EB-9329-4BA0-8AC6-27623FE12A1A}">
      <dgm:prSet/>
      <dgm:spPr/>
      <dgm:t>
        <a:bodyPr/>
        <a:lstStyle/>
        <a:p>
          <a:endParaRPr lang="en-US"/>
        </a:p>
      </dgm:t>
    </dgm:pt>
    <dgm:pt modelId="{D1F2397D-33F7-4C6E-9F08-C4ED03B9195F}" type="sibTrans" cxnId="{49E077EB-9329-4BA0-8AC6-27623FE12A1A}">
      <dgm:prSet/>
      <dgm:spPr/>
      <dgm:t>
        <a:bodyPr/>
        <a:lstStyle/>
        <a:p>
          <a:endParaRPr lang="en-US"/>
        </a:p>
      </dgm:t>
    </dgm:pt>
    <dgm:pt modelId="{B45C550D-C9FA-417A-920D-BA7E737CF790}">
      <dgm:prSet/>
      <dgm:spPr/>
      <dgm:t>
        <a:bodyPr/>
        <a:lstStyle/>
        <a:p>
          <a:pPr rtl="0"/>
          <a:r>
            <a:rPr lang="en-US" dirty="0" smtClean="0"/>
            <a:t>Fidelity</a:t>
          </a:r>
          <a:endParaRPr lang="en-US" dirty="0"/>
        </a:p>
      </dgm:t>
    </dgm:pt>
    <dgm:pt modelId="{F0DD5320-6356-4E13-BB6D-9E002379D115}" type="parTrans" cxnId="{B00D5613-CDD2-4297-B62C-0C182802539B}">
      <dgm:prSet/>
      <dgm:spPr/>
      <dgm:t>
        <a:bodyPr/>
        <a:lstStyle/>
        <a:p>
          <a:endParaRPr lang="en-US"/>
        </a:p>
      </dgm:t>
    </dgm:pt>
    <dgm:pt modelId="{3E6AB544-8DD7-42E9-B53B-225B60CBA495}" type="sibTrans" cxnId="{B00D5613-CDD2-4297-B62C-0C182802539B}">
      <dgm:prSet/>
      <dgm:spPr/>
      <dgm:t>
        <a:bodyPr/>
        <a:lstStyle/>
        <a:p>
          <a:endParaRPr lang="en-US"/>
        </a:p>
      </dgm:t>
    </dgm:pt>
    <dgm:pt modelId="{2B416287-CD95-4BEB-A6EA-E6302D09A2D2}">
      <dgm:prSet/>
      <dgm:spPr/>
      <dgm:t>
        <a:bodyPr/>
        <a:lstStyle/>
        <a:p>
          <a:pPr rtl="0"/>
          <a:r>
            <a:rPr lang="en-US" dirty="0" smtClean="0"/>
            <a:t>Consistency</a:t>
          </a:r>
          <a:endParaRPr lang="en-US" dirty="0"/>
        </a:p>
      </dgm:t>
    </dgm:pt>
    <dgm:pt modelId="{116F7A6A-00B2-4031-98CD-440322AAB404}" type="parTrans" cxnId="{8CF54E00-AAAD-4F26-B662-6E9ACCEDD61A}">
      <dgm:prSet/>
      <dgm:spPr/>
      <dgm:t>
        <a:bodyPr/>
        <a:lstStyle/>
        <a:p>
          <a:endParaRPr lang="en-US"/>
        </a:p>
      </dgm:t>
    </dgm:pt>
    <dgm:pt modelId="{6FCEF48E-5C3A-4499-8ACE-3A1BF298D1B9}" type="sibTrans" cxnId="{8CF54E00-AAAD-4F26-B662-6E9ACCEDD61A}">
      <dgm:prSet/>
      <dgm:spPr/>
      <dgm:t>
        <a:bodyPr/>
        <a:lstStyle/>
        <a:p>
          <a:endParaRPr lang="en-US"/>
        </a:p>
      </dgm:t>
    </dgm:pt>
    <dgm:pt modelId="{08CFA390-F53D-4843-9D23-B39A33A43BDE}">
      <dgm:prSet/>
      <dgm:spPr/>
      <dgm:t>
        <a:bodyPr/>
        <a:lstStyle/>
        <a:p>
          <a:pPr rtl="0"/>
          <a:r>
            <a:rPr lang="en-US" dirty="0" smtClean="0"/>
            <a:t>Is the data representative of the problem space?</a:t>
          </a:r>
          <a:endParaRPr lang="en-US" dirty="0"/>
        </a:p>
      </dgm:t>
    </dgm:pt>
    <dgm:pt modelId="{22D658D8-63C3-4CB1-A57A-9205911299EC}" type="parTrans" cxnId="{7D98E522-8588-4D75-8276-28C058881698}">
      <dgm:prSet/>
      <dgm:spPr/>
      <dgm:t>
        <a:bodyPr/>
        <a:lstStyle/>
        <a:p>
          <a:endParaRPr lang="en-US"/>
        </a:p>
      </dgm:t>
    </dgm:pt>
    <dgm:pt modelId="{D051AFA1-D933-493A-9FD7-F2C5DF636ADC}" type="sibTrans" cxnId="{7D98E522-8588-4D75-8276-28C058881698}">
      <dgm:prSet/>
      <dgm:spPr/>
      <dgm:t>
        <a:bodyPr/>
        <a:lstStyle/>
        <a:p>
          <a:endParaRPr lang="en-US"/>
        </a:p>
      </dgm:t>
    </dgm:pt>
    <dgm:pt modelId="{E67A4363-AB52-43E6-A24E-839ECE34FCAA}">
      <dgm:prSet/>
      <dgm:spPr/>
      <dgm:t>
        <a:bodyPr/>
        <a:lstStyle/>
        <a:p>
          <a:pPr rtl="0"/>
          <a:r>
            <a:rPr lang="en-US" dirty="0" smtClean="0"/>
            <a:t>Do the measurements capture the reality?</a:t>
          </a:r>
          <a:endParaRPr lang="en-US" dirty="0"/>
        </a:p>
      </dgm:t>
    </dgm:pt>
    <dgm:pt modelId="{888B96A3-0AD3-4FB7-A96F-ABCB008C49BC}" type="parTrans" cxnId="{2675526B-9C09-4FCF-9919-FA074E370DCB}">
      <dgm:prSet/>
      <dgm:spPr/>
      <dgm:t>
        <a:bodyPr/>
        <a:lstStyle/>
        <a:p>
          <a:endParaRPr lang="en-US"/>
        </a:p>
      </dgm:t>
    </dgm:pt>
    <dgm:pt modelId="{EA0395D1-941A-4404-81DE-2F597B81E53A}" type="sibTrans" cxnId="{2675526B-9C09-4FCF-9919-FA074E370DCB}">
      <dgm:prSet/>
      <dgm:spPr/>
      <dgm:t>
        <a:bodyPr/>
        <a:lstStyle/>
        <a:p>
          <a:endParaRPr lang="en-US"/>
        </a:p>
      </dgm:t>
    </dgm:pt>
    <dgm:pt modelId="{AB969DB9-60AD-4926-8BB4-3815726AF65C}">
      <dgm:prSet/>
      <dgm:spPr/>
      <dgm:t>
        <a:bodyPr/>
        <a:lstStyle/>
        <a:p>
          <a:pPr rtl="0"/>
          <a:r>
            <a:rPr lang="en-US" dirty="0" smtClean="0"/>
            <a:t>Do different attributes agree with each other?</a:t>
          </a:r>
          <a:endParaRPr lang="en-US" dirty="0"/>
        </a:p>
      </dgm:t>
    </dgm:pt>
    <dgm:pt modelId="{2A9D30D8-DECA-454A-942B-0AD7324F8C36}" type="parTrans" cxnId="{0B6C70D1-3A5E-4A3C-89B3-68F5EF1AB572}">
      <dgm:prSet/>
      <dgm:spPr/>
      <dgm:t>
        <a:bodyPr/>
        <a:lstStyle/>
        <a:p>
          <a:endParaRPr lang="en-US"/>
        </a:p>
      </dgm:t>
    </dgm:pt>
    <dgm:pt modelId="{39F2BBD9-E08D-4ED3-8C59-704E70915117}" type="sibTrans" cxnId="{0B6C70D1-3A5E-4A3C-89B3-68F5EF1AB572}">
      <dgm:prSet/>
      <dgm:spPr/>
      <dgm:t>
        <a:bodyPr/>
        <a:lstStyle/>
        <a:p>
          <a:endParaRPr lang="en-US"/>
        </a:p>
      </dgm:t>
    </dgm:pt>
    <dgm:pt modelId="{B914143F-8ECA-417B-9CEB-6776E188C438}">
      <dgm:prSet/>
      <dgm:spPr/>
      <dgm:t>
        <a:bodyPr/>
        <a:lstStyle/>
        <a:p>
          <a:pPr rtl="0"/>
          <a:r>
            <a:rPr lang="en-US" dirty="0" smtClean="0"/>
            <a:t>Any missing observations / attributes?</a:t>
          </a:r>
          <a:endParaRPr lang="en-US" dirty="0"/>
        </a:p>
      </dgm:t>
    </dgm:pt>
    <dgm:pt modelId="{2037CD52-3528-4683-BDA0-4FFB7A6B73A5}" type="parTrans" cxnId="{04716FBF-5A48-4779-9334-2F22D22FD501}">
      <dgm:prSet/>
      <dgm:spPr/>
      <dgm:t>
        <a:bodyPr/>
        <a:lstStyle/>
        <a:p>
          <a:endParaRPr lang="en-US"/>
        </a:p>
      </dgm:t>
    </dgm:pt>
    <dgm:pt modelId="{FD192F60-193B-4546-9B48-91BBDDD0B44D}" type="sibTrans" cxnId="{04716FBF-5A48-4779-9334-2F22D22FD501}">
      <dgm:prSet/>
      <dgm:spPr/>
      <dgm:t>
        <a:bodyPr/>
        <a:lstStyle/>
        <a:p>
          <a:endParaRPr lang="en-US"/>
        </a:p>
      </dgm:t>
    </dgm:pt>
    <dgm:pt modelId="{BBBCE167-89EB-4A43-B18F-321BA5132AB3}">
      <dgm:prSet/>
      <dgm:spPr/>
      <dgm:t>
        <a:bodyPr/>
        <a:lstStyle/>
        <a:p>
          <a:pPr rtl="0"/>
          <a:r>
            <a:rPr lang="en-US" dirty="0" smtClean="0"/>
            <a:t>Any issues of bias or variance?</a:t>
          </a:r>
          <a:endParaRPr lang="en-US" dirty="0"/>
        </a:p>
      </dgm:t>
    </dgm:pt>
    <dgm:pt modelId="{98E1B9E7-81A5-4E70-B8CF-0306995DF4AF}" type="parTrans" cxnId="{3FB692DB-2D21-4BAB-881B-DCF09A35585E}">
      <dgm:prSet/>
      <dgm:spPr/>
      <dgm:t>
        <a:bodyPr/>
        <a:lstStyle/>
        <a:p>
          <a:endParaRPr lang="en-US"/>
        </a:p>
      </dgm:t>
    </dgm:pt>
    <dgm:pt modelId="{B11855EB-9EFD-4943-8FB9-D99EB86CEBF4}" type="sibTrans" cxnId="{3FB692DB-2D21-4BAB-881B-DCF09A35585E}">
      <dgm:prSet/>
      <dgm:spPr/>
      <dgm:t>
        <a:bodyPr/>
        <a:lstStyle/>
        <a:p>
          <a:endParaRPr lang="en-US"/>
        </a:p>
      </dgm:t>
    </dgm:pt>
    <dgm:pt modelId="{62A6310F-84FB-4916-AC52-99A3AAE6E001}">
      <dgm:prSet/>
      <dgm:spPr/>
      <dgm:t>
        <a:bodyPr/>
        <a:lstStyle/>
        <a:p>
          <a:pPr rtl="0"/>
          <a:r>
            <a:rPr lang="en-US" dirty="0" smtClean="0"/>
            <a:t>Are values follow data types specified?</a:t>
          </a:r>
          <a:endParaRPr lang="en-US" dirty="0"/>
        </a:p>
      </dgm:t>
    </dgm:pt>
    <dgm:pt modelId="{2CBDA397-58A1-45CE-9538-C9C14AEC6507}" type="parTrans" cxnId="{C622DE18-E5FE-4A61-B127-32EF115E42B7}">
      <dgm:prSet/>
      <dgm:spPr/>
      <dgm:t>
        <a:bodyPr/>
        <a:lstStyle/>
        <a:p>
          <a:endParaRPr lang="en-US"/>
        </a:p>
      </dgm:t>
    </dgm:pt>
    <dgm:pt modelId="{B4377280-4473-42A3-8865-3B84CE755F4D}" type="sibTrans" cxnId="{C622DE18-E5FE-4A61-B127-32EF115E42B7}">
      <dgm:prSet/>
      <dgm:spPr/>
      <dgm:t>
        <a:bodyPr/>
        <a:lstStyle/>
        <a:p>
          <a:endParaRPr lang="en-US"/>
        </a:p>
      </dgm:t>
    </dgm:pt>
    <dgm:pt modelId="{83E9B733-34E8-4EB9-B178-224AAAEE80CF}" type="pres">
      <dgm:prSet presAssocID="{7E7E9571-66EF-4D02-934B-ED5F61823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49665-CE5D-4A7B-AFD0-BACD69F508C4}" type="pres">
      <dgm:prSet presAssocID="{C184760D-6AC6-41A2-940D-AC8E04289B5E}" presName="linNode" presStyleCnt="0"/>
      <dgm:spPr/>
    </dgm:pt>
    <dgm:pt modelId="{4DE15098-BBC2-4A9E-BA7B-AAC577A23079}" type="pres">
      <dgm:prSet presAssocID="{C184760D-6AC6-41A2-940D-AC8E04289B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F12D7-2A8F-4751-B9AD-3DDD6F81C6DF}" type="pres">
      <dgm:prSet presAssocID="{C184760D-6AC6-41A2-940D-AC8E04289B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133-EF52-4DC8-9EBA-FB8A1CA6DC8F}" type="pres">
      <dgm:prSet presAssocID="{D1F2397D-33F7-4C6E-9F08-C4ED03B9195F}" presName="sp" presStyleCnt="0"/>
      <dgm:spPr/>
    </dgm:pt>
    <dgm:pt modelId="{95AF0136-49D3-497A-B76E-0985923A759F}" type="pres">
      <dgm:prSet presAssocID="{B45C550D-C9FA-417A-920D-BA7E737CF790}" presName="linNode" presStyleCnt="0"/>
      <dgm:spPr/>
    </dgm:pt>
    <dgm:pt modelId="{928658D7-8306-43B0-8636-FCA93B9D4DDA}" type="pres">
      <dgm:prSet presAssocID="{B45C550D-C9FA-417A-920D-BA7E737CF7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10A66-433F-4CA4-9CA3-5BB02C86B868}" type="pres">
      <dgm:prSet presAssocID="{B45C550D-C9FA-417A-920D-BA7E737CF7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BACAF-07A4-43B1-A1B6-B82EE9507E2B}" type="pres">
      <dgm:prSet presAssocID="{3E6AB544-8DD7-42E9-B53B-225B60CBA495}" presName="sp" presStyleCnt="0"/>
      <dgm:spPr/>
    </dgm:pt>
    <dgm:pt modelId="{BC44F24C-2F96-4DAC-86C5-EBAEA6831C94}" type="pres">
      <dgm:prSet presAssocID="{2B416287-CD95-4BEB-A6EA-E6302D09A2D2}" presName="linNode" presStyleCnt="0"/>
      <dgm:spPr/>
    </dgm:pt>
    <dgm:pt modelId="{23424DC7-9010-436D-9F62-5A0AE027C1CE}" type="pres">
      <dgm:prSet presAssocID="{2B416287-CD95-4BEB-A6EA-E6302D09A2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0702D-070D-4B98-A6EA-BF3253A03160}" type="pres">
      <dgm:prSet presAssocID="{2B416287-CD95-4BEB-A6EA-E6302D09A2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8E522-8588-4D75-8276-28C058881698}" srcId="{C184760D-6AC6-41A2-940D-AC8E04289B5E}" destId="{08CFA390-F53D-4843-9D23-B39A33A43BDE}" srcOrd="0" destOrd="0" parTransId="{22D658D8-63C3-4CB1-A57A-9205911299EC}" sibTransId="{D051AFA1-D933-493A-9FD7-F2C5DF636ADC}"/>
    <dgm:cxn modelId="{04716FBF-5A48-4779-9334-2F22D22FD501}" srcId="{C184760D-6AC6-41A2-940D-AC8E04289B5E}" destId="{B914143F-8ECA-417B-9CEB-6776E188C438}" srcOrd="1" destOrd="0" parTransId="{2037CD52-3528-4683-BDA0-4FFB7A6B73A5}" sibTransId="{FD192F60-193B-4546-9B48-91BBDDD0B44D}"/>
    <dgm:cxn modelId="{8CF54E00-AAAD-4F26-B662-6E9ACCEDD61A}" srcId="{7E7E9571-66EF-4D02-934B-ED5F618233FF}" destId="{2B416287-CD95-4BEB-A6EA-E6302D09A2D2}" srcOrd="2" destOrd="0" parTransId="{116F7A6A-00B2-4031-98CD-440322AAB404}" sibTransId="{6FCEF48E-5C3A-4499-8ACE-3A1BF298D1B9}"/>
    <dgm:cxn modelId="{49E077EB-9329-4BA0-8AC6-27623FE12A1A}" srcId="{7E7E9571-66EF-4D02-934B-ED5F618233FF}" destId="{C184760D-6AC6-41A2-940D-AC8E04289B5E}" srcOrd="0" destOrd="0" parTransId="{1EF7339B-DD8F-4185-A9D8-89C6A136322F}" sibTransId="{D1F2397D-33F7-4C6E-9F08-C4ED03B9195F}"/>
    <dgm:cxn modelId="{FA67EBDD-FB41-4F14-B5BA-DF8F4BF25931}" type="presOf" srcId="{C184760D-6AC6-41A2-940D-AC8E04289B5E}" destId="{4DE15098-BBC2-4A9E-BA7B-AAC577A23079}" srcOrd="0" destOrd="0" presId="urn:microsoft.com/office/officeart/2005/8/layout/vList5"/>
    <dgm:cxn modelId="{B97059EA-AC34-4C69-ADCB-1BAE5B43DA82}" type="presOf" srcId="{7E7E9571-66EF-4D02-934B-ED5F618233FF}" destId="{83E9B733-34E8-4EB9-B178-224AAAEE80CF}" srcOrd="0" destOrd="0" presId="urn:microsoft.com/office/officeart/2005/8/layout/vList5"/>
    <dgm:cxn modelId="{AAAD80FB-0FF1-4032-8F85-DC481A872DAE}" type="presOf" srcId="{E67A4363-AB52-43E6-A24E-839ECE34FCAA}" destId="{8F310A66-433F-4CA4-9CA3-5BB02C86B868}" srcOrd="0" destOrd="0" presId="urn:microsoft.com/office/officeart/2005/8/layout/vList5"/>
    <dgm:cxn modelId="{75ADB1E3-A89E-4EB7-854A-0242B2134393}" type="presOf" srcId="{AB969DB9-60AD-4926-8BB4-3815726AF65C}" destId="{C4A0702D-070D-4B98-A6EA-BF3253A03160}" srcOrd="0" destOrd="1" presId="urn:microsoft.com/office/officeart/2005/8/layout/vList5"/>
    <dgm:cxn modelId="{53B48FCF-3954-4959-9C77-D6E8390BF6C9}" type="presOf" srcId="{62A6310F-84FB-4916-AC52-99A3AAE6E001}" destId="{C4A0702D-070D-4B98-A6EA-BF3253A03160}" srcOrd="0" destOrd="0" presId="urn:microsoft.com/office/officeart/2005/8/layout/vList5"/>
    <dgm:cxn modelId="{2675526B-9C09-4FCF-9919-FA074E370DCB}" srcId="{B45C550D-C9FA-417A-920D-BA7E737CF790}" destId="{E67A4363-AB52-43E6-A24E-839ECE34FCAA}" srcOrd="0" destOrd="0" parTransId="{888B96A3-0AD3-4FB7-A96F-ABCB008C49BC}" sibTransId="{EA0395D1-941A-4404-81DE-2F597B81E53A}"/>
    <dgm:cxn modelId="{3FB692DB-2D21-4BAB-881B-DCF09A35585E}" srcId="{B45C550D-C9FA-417A-920D-BA7E737CF790}" destId="{BBBCE167-89EB-4A43-B18F-321BA5132AB3}" srcOrd="1" destOrd="0" parTransId="{98E1B9E7-81A5-4E70-B8CF-0306995DF4AF}" sibTransId="{B11855EB-9EFD-4943-8FB9-D99EB86CEBF4}"/>
    <dgm:cxn modelId="{C622DE18-E5FE-4A61-B127-32EF115E42B7}" srcId="{2B416287-CD95-4BEB-A6EA-E6302D09A2D2}" destId="{62A6310F-84FB-4916-AC52-99A3AAE6E001}" srcOrd="0" destOrd="0" parTransId="{2CBDA397-58A1-45CE-9538-C9C14AEC6507}" sibTransId="{B4377280-4473-42A3-8865-3B84CE755F4D}"/>
    <dgm:cxn modelId="{0B6C70D1-3A5E-4A3C-89B3-68F5EF1AB572}" srcId="{2B416287-CD95-4BEB-A6EA-E6302D09A2D2}" destId="{AB969DB9-60AD-4926-8BB4-3815726AF65C}" srcOrd="1" destOrd="0" parTransId="{2A9D30D8-DECA-454A-942B-0AD7324F8C36}" sibTransId="{39F2BBD9-E08D-4ED3-8C59-704E70915117}"/>
    <dgm:cxn modelId="{43770005-DF06-49E2-BD05-3B71168F37C9}" type="presOf" srcId="{B914143F-8ECA-417B-9CEB-6776E188C438}" destId="{EC4F12D7-2A8F-4751-B9AD-3DDD6F81C6DF}" srcOrd="0" destOrd="1" presId="urn:microsoft.com/office/officeart/2005/8/layout/vList5"/>
    <dgm:cxn modelId="{ABBBB9F8-A74D-422F-9B52-AB961BB1C7D1}" type="presOf" srcId="{2B416287-CD95-4BEB-A6EA-E6302D09A2D2}" destId="{23424DC7-9010-436D-9F62-5A0AE027C1CE}" srcOrd="0" destOrd="0" presId="urn:microsoft.com/office/officeart/2005/8/layout/vList5"/>
    <dgm:cxn modelId="{3ED29676-7C23-46A0-8D6E-A484B9C0AB52}" type="presOf" srcId="{B45C550D-C9FA-417A-920D-BA7E737CF790}" destId="{928658D7-8306-43B0-8636-FCA93B9D4DDA}" srcOrd="0" destOrd="0" presId="urn:microsoft.com/office/officeart/2005/8/layout/vList5"/>
    <dgm:cxn modelId="{26C83A57-1978-4E38-8513-9A095000C1A8}" type="presOf" srcId="{BBBCE167-89EB-4A43-B18F-321BA5132AB3}" destId="{8F310A66-433F-4CA4-9CA3-5BB02C86B868}" srcOrd="0" destOrd="1" presId="urn:microsoft.com/office/officeart/2005/8/layout/vList5"/>
    <dgm:cxn modelId="{B00D5613-CDD2-4297-B62C-0C182802539B}" srcId="{7E7E9571-66EF-4D02-934B-ED5F618233FF}" destId="{B45C550D-C9FA-417A-920D-BA7E737CF790}" srcOrd="1" destOrd="0" parTransId="{F0DD5320-6356-4E13-BB6D-9E002379D115}" sibTransId="{3E6AB544-8DD7-42E9-B53B-225B60CBA495}"/>
    <dgm:cxn modelId="{DDBE73F6-FA53-4E10-ACC1-E0513FF9BAE8}" type="presOf" srcId="{08CFA390-F53D-4843-9D23-B39A33A43BDE}" destId="{EC4F12D7-2A8F-4751-B9AD-3DDD6F81C6DF}" srcOrd="0" destOrd="0" presId="urn:microsoft.com/office/officeart/2005/8/layout/vList5"/>
    <dgm:cxn modelId="{16181EA9-1A07-4508-AD71-6A55D125CE6D}" type="presParOf" srcId="{83E9B733-34E8-4EB9-B178-224AAAEE80CF}" destId="{C2049665-CE5D-4A7B-AFD0-BACD69F508C4}" srcOrd="0" destOrd="0" presId="urn:microsoft.com/office/officeart/2005/8/layout/vList5"/>
    <dgm:cxn modelId="{8FCF3383-AF6A-4E40-86F3-BE20D8F34338}" type="presParOf" srcId="{C2049665-CE5D-4A7B-AFD0-BACD69F508C4}" destId="{4DE15098-BBC2-4A9E-BA7B-AAC577A23079}" srcOrd="0" destOrd="0" presId="urn:microsoft.com/office/officeart/2005/8/layout/vList5"/>
    <dgm:cxn modelId="{4EE85395-83C6-4B25-BD12-01E7416CBBCC}" type="presParOf" srcId="{C2049665-CE5D-4A7B-AFD0-BACD69F508C4}" destId="{EC4F12D7-2A8F-4751-B9AD-3DDD6F81C6DF}" srcOrd="1" destOrd="0" presId="urn:microsoft.com/office/officeart/2005/8/layout/vList5"/>
    <dgm:cxn modelId="{9CDB4127-7B16-42BD-BD3D-D47AFB6269C0}" type="presParOf" srcId="{83E9B733-34E8-4EB9-B178-224AAAEE80CF}" destId="{2D3BE133-EF52-4DC8-9EBA-FB8A1CA6DC8F}" srcOrd="1" destOrd="0" presId="urn:microsoft.com/office/officeart/2005/8/layout/vList5"/>
    <dgm:cxn modelId="{C983FFBE-EABD-410E-B29D-EC4D8EC56D50}" type="presParOf" srcId="{83E9B733-34E8-4EB9-B178-224AAAEE80CF}" destId="{95AF0136-49D3-497A-B76E-0985923A759F}" srcOrd="2" destOrd="0" presId="urn:microsoft.com/office/officeart/2005/8/layout/vList5"/>
    <dgm:cxn modelId="{65576219-1FA5-46F4-B1D1-52299B0638EA}" type="presParOf" srcId="{95AF0136-49D3-497A-B76E-0985923A759F}" destId="{928658D7-8306-43B0-8636-FCA93B9D4DDA}" srcOrd="0" destOrd="0" presId="urn:microsoft.com/office/officeart/2005/8/layout/vList5"/>
    <dgm:cxn modelId="{0432FA7B-A24F-41C0-B140-7DFE4E11E9E2}" type="presParOf" srcId="{95AF0136-49D3-497A-B76E-0985923A759F}" destId="{8F310A66-433F-4CA4-9CA3-5BB02C86B868}" srcOrd="1" destOrd="0" presId="urn:microsoft.com/office/officeart/2005/8/layout/vList5"/>
    <dgm:cxn modelId="{86BD20D6-4431-4276-9BD0-A96FD6642EE8}" type="presParOf" srcId="{83E9B733-34E8-4EB9-B178-224AAAEE80CF}" destId="{C22BACAF-07A4-43B1-A1B6-B82EE9507E2B}" srcOrd="3" destOrd="0" presId="urn:microsoft.com/office/officeart/2005/8/layout/vList5"/>
    <dgm:cxn modelId="{198F3FD2-D8A6-4722-8CF8-33DD971B1435}" type="presParOf" srcId="{83E9B733-34E8-4EB9-B178-224AAAEE80CF}" destId="{BC44F24C-2F96-4DAC-86C5-EBAEA6831C94}" srcOrd="4" destOrd="0" presId="urn:microsoft.com/office/officeart/2005/8/layout/vList5"/>
    <dgm:cxn modelId="{BBBF5F5E-065A-4BFE-BC22-E93F4D36D586}" type="presParOf" srcId="{BC44F24C-2F96-4DAC-86C5-EBAEA6831C94}" destId="{23424DC7-9010-436D-9F62-5A0AE027C1CE}" srcOrd="0" destOrd="0" presId="urn:microsoft.com/office/officeart/2005/8/layout/vList5"/>
    <dgm:cxn modelId="{CE7D1169-EF24-4D82-AFD6-D338B2B69054}" type="presParOf" srcId="{BC44F24C-2F96-4DAC-86C5-EBAEA6831C94}" destId="{C4A0702D-070D-4B98-A6EA-BF3253A031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12D7-2A8F-4751-B9AD-3DDD6F81C6DF}">
      <dsp:nvSpPr>
        <dsp:cNvPr id="0" name=""/>
        <dsp:cNvSpPr/>
      </dsp:nvSpPr>
      <dsp:spPr>
        <a:xfrm rot="5400000">
          <a:off x="4942269" y="-19962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 the data representative of the problem space?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missing observations / attributes?</a:t>
          </a:r>
          <a:endParaRPr lang="en-US" sz="1800" kern="1200" dirty="0"/>
        </a:p>
      </dsp:txBody>
      <dsp:txXfrm rot="-5400000">
        <a:off x="2839211" y="147838"/>
        <a:ext cx="5006416" cy="759228"/>
      </dsp:txXfrm>
    </dsp:sp>
    <dsp:sp modelId="{4DE15098-BBC2-4A9E-BA7B-AAC577A23079}">
      <dsp:nvSpPr>
        <dsp:cNvPr id="0" name=""/>
        <dsp:cNvSpPr/>
      </dsp:nvSpPr>
      <dsp:spPr>
        <a:xfrm>
          <a:off x="0" y="1593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Completeness</a:t>
          </a:r>
          <a:endParaRPr lang="en-US" sz="3100" kern="1200" dirty="0"/>
        </a:p>
      </dsp:txBody>
      <dsp:txXfrm>
        <a:off x="51340" y="52933"/>
        <a:ext cx="2736532" cy="949035"/>
      </dsp:txXfrm>
    </dsp:sp>
    <dsp:sp modelId="{8F310A66-433F-4CA4-9CA3-5BB02C86B868}">
      <dsp:nvSpPr>
        <dsp:cNvPr id="0" name=""/>
        <dsp:cNvSpPr/>
      </dsp:nvSpPr>
      <dsp:spPr>
        <a:xfrm rot="5400000">
          <a:off x="4942269" y="-8919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the measurements capture the reality?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issues of bias or variance?</a:t>
          </a:r>
          <a:endParaRPr lang="en-US" sz="1800" kern="1200" dirty="0"/>
        </a:p>
      </dsp:txBody>
      <dsp:txXfrm rot="-5400000">
        <a:off x="2839211" y="1252138"/>
        <a:ext cx="5006416" cy="759228"/>
      </dsp:txXfrm>
    </dsp:sp>
    <dsp:sp modelId="{928658D7-8306-43B0-8636-FCA93B9D4DDA}">
      <dsp:nvSpPr>
        <dsp:cNvPr id="0" name=""/>
        <dsp:cNvSpPr/>
      </dsp:nvSpPr>
      <dsp:spPr>
        <a:xfrm>
          <a:off x="0" y="1105894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Fidelity</a:t>
          </a:r>
          <a:endParaRPr lang="en-US" sz="3100" kern="1200" dirty="0"/>
        </a:p>
      </dsp:txBody>
      <dsp:txXfrm>
        <a:off x="51340" y="1157234"/>
        <a:ext cx="2736532" cy="949035"/>
      </dsp:txXfrm>
    </dsp:sp>
    <dsp:sp modelId="{C4A0702D-070D-4B98-A6EA-BF3253A03160}">
      <dsp:nvSpPr>
        <dsp:cNvPr id="0" name=""/>
        <dsp:cNvSpPr/>
      </dsp:nvSpPr>
      <dsp:spPr>
        <a:xfrm rot="5400000">
          <a:off x="4942269" y="212308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Are values follow data types specified?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different attributes agree with each other?</a:t>
          </a:r>
          <a:endParaRPr lang="en-US" sz="1800" kern="1200" dirty="0"/>
        </a:p>
      </dsp:txBody>
      <dsp:txXfrm rot="-5400000">
        <a:off x="2839211" y="2356438"/>
        <a:ext cx="5006416" cy="759228"/>
      </dsp:txXfrm>
    </dsp:sp>
    <dsp:sp modelId="{23424DC7-9010-436D-9F62-5A0AE027C1CE}">
      <dsp:nvSpPr>
        <dsp:cNvPr id="0" name=""/>
        <dsp:cNvSpPr/>
      </dsp:nvSpPr>
      <dsp:spPr>
        <a:xfrm>
          <a:off x="0" y="2210195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Consistency</a:t>
          </a:r>
          <a:endParaRPr lang="en-US" sz="3100" kern="1200" dirty="0"/>
        </a:p>
      </dsp:txBody>
      <dsp:txXfrm>
        <a:off x="51340" y="2261535"/>
        <a:ext cx="2736532" cy="9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you use a tower crane just to build a cabin?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Drew Conway’s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19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bXJ_obaiY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44062" y="2877271"/>
            <a:ext cx="7156938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620 / DASC 600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 &amp; Analytics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Daisy Wang at UF and Michael Franklin at UC Berkeley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“Big Data” 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214" y="1573149"/>
            <a:ext cx="3240658" cy="25029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21563" y="1573149"/>
            <a:ext cx="3240658" cy="25029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5214" y="4327637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21563" y="4327636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7" y="1882571"/>
            <a:ext cx="1235046" cy="1691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9863" y="1849370"/>
            <a:ext cx="4570809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Every:</a:t>
            </a:r>
          </a:p>
          <a:p>
            <a:r>
              <a:rPr lang="en-US" sz="1400" dirty="0">
                <a:solidFill>
                  <a:schemeClr val="bg1"/>
                </a:solidFill>
              </a:rPr>
              <a:t>Click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 impression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Billing </a:t>
            </a:r>
            <a:r>
              <a:rPr lang="en-US" sz="1400" dirty="0">
                <a:solidFill>
                  <a:schemeClr val="bg1"/>
                </a:solidFill>
              </a:rPr>
              <a:t>event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Fast Forward, pause,…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Server request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Transaction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 message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Fault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1563" y="1406465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User Generated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lik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63" y="2230866"/>
            <a:ext cx="533400" cy="324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99" y="2091012"/>
            <a:ext cx="508000" cy="505473"/>
          </a:xfrm>
          <a:prstGeom prst="rect">
            <a:avLst/>
          </a:prstGeom>
        </p:spPr>
      </p:pic>
      <p:pic>
        <p:nvPicPr>
          <p:cNvPr id="13" name="Picture 12" descr="twe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372" y="2230866"/>
            <a:ext cx="368300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00" y="2095130"/>
            <a:ext cx="508000" cy="50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8808" y="2349130"/>
            <a:ext cx="4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5679" y="2786477"/>
            <a:ext cx="503932" cy="1255538"/>
          </a:xfrm>
          <a:prstGeom prst="rect">
            <a:avLst/>
          </a:prstGeom>
        </p:spPr>
      </p:pic>
      <p:pic>
        <p:nvPicPr>
          <p:cNvPr id="17" name="Picture 16" descr="5203824-busy-teenage-girl-text-messagin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71" y="2728141"/>
            <a:ext cx="812800" cy="1219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75213" y="4251505"/>
            <a:ext cx="3240659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Internet of Things / </a:t>
            </a:r>
            <a:r>
              <a:rPr lang="en-US" sz="2000" b="1" dirty="0" err="1" smtClean="0">
                <a:solidFill>
                  <a:srgbClr val="FFFF00"/>
                </a:solidFill>
              </a:rPr>
              <a:t>M2M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2" y="4753759"/>
            <a:ext cx="1991807" cy="18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4526" y="4251505"/>
            <a:ext cx="3227695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Health/Scientific Computing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1" name="Picture 20" descr="costofsequencing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4758701"/>
            <a:ext cx="2154605" cy="187537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875214" y="1324961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It’s All Happening On-line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5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“One size fits all”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30" y="1856638"/>
            <a:ext cx="5726104" cy="4189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30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single architecture cannot meet all those demands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platform drives new demands on the databases</a:t>
            </a:r>
          </a:p>
          <a:p>
            <a:pPr lvl="1"/>
            <a:r>
              <a:rPr lang="en-US" dirty="0" smtClean="0"/>
              <a:t>Global high availability</a:t>
            </a:r>
          </a:p>
          <a:p>
            <a:pPr lvl="1"/>
            <a:r>
              <a:rPr lang="en-US" dirty="0" smtClean="0"/>
              <a:t>Data volumes</a:t>
            </a:r>
          </a:p>
          <a:p>
            <a:pPr lvl="1"/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Transaction rates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2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Digital Data: Classification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1" y="2162175"/>
            <a:ext cx="8755729" cy="33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4" y="2420419"/>
            <a:ext cx="4872266" cy="3743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to 5 “V”s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" y="2505366"/>
            <a:ext cx="3819525" cy="3190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5510" y="3946849"/>
            <a:ext cx="503853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big data five 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Information Retrieval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Information Retrieval (IR) is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finding material</a:t>
            </a:r>
            <a:r>
              <a:rPr lang="en-US" dirty="0" smtClean="0">
                <a:ea typeface="ＭＳ Ｐゴシック" charset="-128"/>
              </a:rPr>
              <a:t> (usually documents) of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unstructured</a:t>
            </a:r>
            <a:r>
              <a:rPr lang="en-US" dirty="0" smtClean="0">
                <a:ea typeface="ＭＳ Ｐゴシック" charset="-128"/>
              </a:rPr>
              <a:t> nature (usually text) that satisfies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information need</a:t>
            </a:r>
            <a:r>
              <a:rPr lang="en-US" dirty="0" smtClean="0">
                <a:ea typeface="ＭＳ Ｐゴシック" charset="-128"/>
              </a:rPr>
              <a:t> from within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large collections</a:t>
            </a:r>
            <a:r>
              <a:rPr lang="en-US" dirty="0" smtClean="0">
                <a:ea typeface="ＭＳ Ｐゴシック" charset="-128"/>
              </a:rPr>
              <a:t> (usually stored on computers).</a:t>
            </a:r>
          </a:p>
          <a:p>
            <a:pPr eaLnBrk="1" hangingPunct="1">
              <a:buClr>
                <a:srgbClr val="357E69"/>
              </a:buClr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Most prominent example: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Web Search Engines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information retrieval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unstructured data</a:t>
            </a:r>
          </a:p>
          <a:p>
            <a:pPr lvl="1"/>
            <a:r>
              <a:rPr lang="en-US" dirty="0" smtClean="0"/>
              <a:t>Structured data: database system is a </a:t>
            </a:r>
          </a:p>
          <a:p>
            <a:pPr marL="342900" lvl="1" indent="0">
              <a:buNone/>
            </a:pPr>
            <a:r>
              <a:rPr lang="en-US" dirty="0" smtClean="0"/>
              <a:t>   good choice</a:t>
            </a:r>
          </a:p>
          <a:p>
            <a:pPr lvl="1"/>
            <a:r>
              <a:rPr lang="en-US" dirty="0" smtClean="0"/>
              <a:t>Unstructured data is more dominant</a:t>
            </a:r>
          </a:p>
          <a:p>
            <a:pPr lvl="2"/>
            <a:r>
              <a:rPr lang="en-US" sz="1800" dirty="0" smtClean="0"/>
              <a:t>Text in Web documents or emails, </a:t>
            </a:r>
            <a:br>
              <a:rPr lang="en-US" sz="1800" dirty="0" smtClean="0"/>
            </a:br>
            <a:r>
              <a:rPr lang="en-US" sz="1800" dirty="0" smtClean="0"/>
              <a:t>image, audio, video…</a:t>
            </a:r>
          </a:p>
          <a:p>
            <a:pPr lvl="2"/>
            <a:r>
              <a:rPr lang="en-US" sz="1800" dirty="0" smtClean="0"/>
              <a:t>“</a:t>
            </a:r>
            <a:r>
              <a:rPr lang="en-US" sz="1800" i="1" u="sng" dirty="0" smtClean="0"/>
              <a:t>85 percent</a:t>
            </a:r>
            <a:r>
              <a:rPr lang="en-US" sz="1800" i="1" dirty="0" smtClean="0"/>
              <a:t> of all business </a:t>
            </a:r>
            <a:br>
              <a:rPr lang="en-US" sz="1800" i="1" dirty="0" smtClean="0"/>
            </a:br>
            <a:r>
              <a:rPr lang="en-US" sz="1800" i="1" dirty="0" smtClean="0"/>
              <a:t>information exists as unstructured </a:t>
            </a:r>
            <a:br>
              <a:rPr lang="en-US" sz="1800" i="1" dirty="0" smtClean="0"/>
            </a:br>
            <a:r>
              <a:rPr lang="en-US" sz="1800" i="1" dirty="0" smtClean="0"/>
              <a:t>data</a:t>
            </a:r>
            <a:r>
              <a:rPr lang="en-US" sz="1800" dirty="0" smtClean="0"/>
              <a:t>”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85865" y="3728406"/>
            <a:ext cx="3842841" cy="2832715"/>
            <a:chOff x="1627666" y="2438400"/>
            <a:chExt cx="6004927" cy="4106153"/>
          </a:xfrm>
        </p:grpSpPr>
        <p:pic>
          <p:nvPicPr>
            <p:cNvPr id="1026" name="Picture 2" descr="http://api.ning.com/files/VthhEJwmhScml500Y3oD7QdJs22raL6ZmfO1l9zCcIbx*EtfbWtkHG0f5GliihzSeppFmYtNldCWg*3c1Z0w2TB*08o4VYGN/UnstructuredDataGrow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66" y="2438400"/>
              <a:ext cx="535305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4999" y="6143030"/>
              <a:ext cx="5727594" cy="401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Enterprise Data Growth </a:t>
              </a:r>
              <a:r>
                <a:rPr lang="en-US" sz="1200" dirty="0" smtClean="0"/>
                <a:t>2005-2015, IDC 2012</a:t>
              </a:r>
              <a:endParaRPr lang="en-US" sz="12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74044"/>
              </p:ext>
            </p:extLst>
          </p:nvPr>
        </p:nvGraphicFramePr>
        <p:xfrm>
          <a:off x="5164753" y="2161199"/>
          <a:ext cx="3285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4753" y="1774934"/>
            <a:ext cx="397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People in CS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Instrumented Human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sets grow rapidly - in part because they are increasingly gathered by cheap and numerous information-sensing Internet of things devices such as mobile devices, </a:t>
            </a:r>
            <a:r>
              <a:rPr lang="en-US" sz="2400" dirty="0" smtClean="0"/>
              <a:t>wearables, </a:t>
            </a:r>
            <a:r>
              <a:rPr lang="en-US" sz="2400" dirty="0"/>
              <a:t>software logs, cameras, microphones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76" y="3289976"/>
            <a:ext cx="3581400" cy="334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" y="3289976"/>
            <a:ext cx="4997365" cy="33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Instrumented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27"/>
            <a:ext cx="9144000" cy="52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90689"/>
            <a:ext cx="7791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769263"/>
            <a:ext cx="7696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Databases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2380" y="6180892"/>
            <a:ext cx="4659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ACID = Atomicity, Consistency, Isolation and Durability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212" y="6519446"/>
            <a:ext cx="554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CAP = Consistency, Availability, Partition </a:t>
            </a:r>
            <a:r>
              <a:rPr lang="en-US" sz="1600" dirty="0" smtClean="0"/>
              <a:t>Tolerance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28480"/>
              </p:ext>
            </p:extLst>
          </p:nvPr>
        </p:nvGraphicFramePr>
        <p:xfrm>
          <a:off x="1267610" y="1484936"/>
          <a:ext cx="6633377" cy="461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Databases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“Precious”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“Cheap”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r>
                        <a:rPr lang="en-US" baseline="0" dirty="0" smtClean="0"/>
                        <a:t> records,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Personnel records,</a:t>
                      </a:r>
                    </a:p>
                    <a:p>
                      <a:r>
                        <a:rPr lang="en-US" baseline="0" dirty="0" smtClean="0"/>
                        <a:t>Census, </a:t>
                      </a:r>
                    </a:p>
                    <a:p>
                      <a:r>
                        <a:rPr lang="en-US" baseline="0" dirty="0" smtClean="0"/>
                        <a:t>Medical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clicks,</a:t>
                      </a:r>
                    </a:p>
                    <a:p>
                      <a:r>
                        <a:rPr lang="en-US" dirty="0" smtClean="0"/>
                        <a:t>GPS logs,</a:t>
                      </a:r>
                    </a:p>
                    <a:p>
                      <a:r>
                        <a:rPr lang="en-US" dirty="0" smtClean="0"/>
                        <a:t>Tweets,</a:t>
                      </a:r>
                    </a:p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ensor readings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59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Consistency,</a:t>
                      </a:r>
                    </a:p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recovery,</a:t>
                      </a:r>
                    </a:p>
                    <a:p>
                      <a:r>
                        <a:rPr lang="en-US" baseline="0" dirty="0" smtClean="0"/>
                        <a:t>Auditability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Speed,</a:t>
                      </a:r>
                    </a:p>
                    <a:p>
                      <a:r>
                        <a:rPr lang="en-US" dirty="0" smtClean="0"/>
                        <a:t>Availability,</a:t>
                      </a:r>
                    </a:p>
                    <a:p>
                      <a:r>
                        <a:rPr lang="en-US" dirty="0" smtClean="0"/>
                        <a:t>Query richness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Strongly (Schema)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Weakly or none (Text)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55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Transactions,</a:t>
                      </a:r>
                      <a:r>
                        <a:rPr lang="en-US" baseline="0" dirty="0" smtClean="0"/>
                        <a:t> ACID*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CAP* theorem</a:t>
                      </a:r>
                      <a:r>
                        <a:rPr lang="en-US" baseline="0" dirty="0" smtClean="0"/>
                        <a:t> (2/3),</a:t>
                      </a:r>
                    </a:p>
                    <a:p>
                      <a:r>
                        <a:rPr lang="en-US" baseline="0" dirty="0" smtClean="0"/>
                        <a:t>eventual consistency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Realizations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NoSQL: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MongoDB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CouchDB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err="1" smtClean="0"/>
                        <a:t>Hbase</a:t>
                      </a:r>
                      <a:r>
                        <a:rPr lang="en-US" baseline="0" dirty="0" smtClean="0"/>
                        <a:t>, Cassandra, </a:t>
                      </a:r>
                      <a:r>
                        <a:rPr lang="en-US" baseline="0" dirty="0" err="1" smtClean="0"/>
                        <a:t>Riak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Memcached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smtClean="0"/>
                        <a:t>Apache River,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Data Science – A Definition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</a:rPr>
              <a:t>Data Science </a:t>
            </a:r>
            <a:r>
              <a:rPr lang="en-US" dirty="0" smtClean="0"/>
              <a:t>is the science which uses </a:t>
            </a:r>
            <a:r>
              <a:rPr lang="en-US" dirty="0" smtClean="0">
                <a:solidFill>
                  <a:srgbClr val="00B050"/>
                </a:solidFill>
              </a:rPr>
              <a:t>computer science, statistics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machine learning, visualization and human-computer interactions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collect, clean, integrate, analyze, visualize, interact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to create</a:t>
            </a:r>
            <a:r>
              <a:rPr lang="en-US" dirty="0" smtClean="0">
                <a:solidFill>
                  <a:srgbClr val="FF3300"/>
                </a:solidFill>
              </a:rPr>
              <a:t> data products</a:t>
            </a:r>
            <a:r>
              <a:rPr lang="en-US" dirty="0" smtClean="0"/>
              <a:t>.</a:t>
            </a:r>
          </a:p>
        </p:txBody>
      </p:sp>
      <p:sp>
        <p:nvSpPr>
          <p:cNvPr id="512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320318-E5AA-4798-8587-82BF78C9A38D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50938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Business Intelligence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5959"/>
              </p:ext>
            </p:extLst>
          </p:nvPr>
        </p:nvGraphicFramePr>
        <p:xfrm>
          <a:off x="1416650" y="2086995"/>
          <a:ext cx="6185482" cy="148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3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Intelligence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 present and future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12" y="3833400"/>
            <a:ext cx="6093819" cy="1789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840" y="4840448"/>
            <a:ext cx="7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7" y="852299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Machine Learning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5811"/>
              </p:ext>
            </p:extLst>
          </p:nvPr>
        </p:nvGraphicFramePr>
        <p:xfrm>
          <a:off x="4624367" y="1884173"/>
          <a:ext cx="4162446" cy="3938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6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771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Science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Explore many models, build</a:t>
                      </a:r>
                      <a:r>
                        <a:rPr lang="en-US" sz="1800" baseline="0" dirty="0" smtClean="0"/>
                        <a:t> and tune hybrids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Understand empirical properties of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Develop/use</a:t>
                      </a:r>
                      <a:r>
                        <a:rPr lang="en-US" sz="1800" baseline="0" dirty="0" smtClean="0"/>
                        <a:t> tools that can handle massive datasets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7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Take action!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60106"/>
              </p:ext>
            </p:extLst>
          </p:nvPr>
        </p:nvGraphicFramePr>
        <p:xfrm>
          <a:off x="889494" y="1884172"/>
          <a:ext cx="3734873" cy="393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89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Machine</a:t>
                      </a:r>
                      <a:r>
                        <a:rPr lang="en-US" sz="3600" baseline="0" dirty="0" smtClean="0"/>
                        <a:t> Learning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new (individual)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Prove mathematical properties of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9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Improve/validate on a few,</a:t>
                      </a:r>
                      <a:r>
                        <a:rPr lang="en-US" sz="1800" baseline="0" dirty="0" smtClean="0"/>
                        <a:t> relatively clean, small datasets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 a paper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99" y="384645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203611" y="4703137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Can you guess which one is true?</a:t>
            </a:r>
          </a:p>
        </p:txBody>
      </p:sp>
    </p:spTree>
    <p:extLst>
      <p:ext uri="{BB962C8B-B14F-4D97-AF65-F5344CB8AC3E}">
        <p14:creationId xmlns:p14="http://schemas.microsoft.com/office/powerpoint/2010/main" val="28421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999741"/>
            <a:ext cx="7886700" cy="994172"/>
          </a:xfrm>
        </p:spPr>
        <p:txBody>
          <a:bodyPr/>
          <a:lstStyle/>
          <a:p>
            <a:r>
              <a:rPr lang="en-US" dirty="0" smtClean="0"/>
              <a:t>You need ‘big’ data to do anything interesting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won’t need big data most of the time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2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4qjJhMCrXs/TuCueWY521I/AAAAAAAAAE0/7qgG7ENNjnE/s1600/tower-crane-balanced-construction-machiner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6362" y="2192296"/>
            <a:ext cx="3957638" cy="37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is costly to collect and store</a:t>
            </a:r>
          </a:p>
          <a:p>
            <a:endParaRPr lang="en-US" dirty="0"/>
          </a:p>
          <a:p>
            <a:r>
              <a:rPr lang="en-US" dirty="0" smtClean="0"/>
              <a:t>Big data slows down the iteration</a:t>
            </a:r>
          </a:p>
          <a:p>
            <a:endParaRPr lang="en-US" dirty="0"/>
          </a:p>
          <a:p>
            <a:r>
              <a:rPr lang="en-US" dirty="0" smtClean="0"/>
              <a:t>Big data is useful only if:</a:t>
            </a:r>
          </a:p>
          <a:p>
            <a:pPr lvl="1"/>
            <a:r>
              <a:rPr lang="en-US" dirty="0" smtClean="0"/>
              <a:t>You’re trying to build a data product (i.e., search engine)</a:t>
            </a:r>
          </a:p>
          <a:p>
            <a:pPr lvl="1"/>
            <a:r>
              <a:rPr lang="en-US" dirty="0" smtClean="0"/>
              <a:t>You’re dealing with very noisy measurement (i.e., A/B testing)</a:t>
            </a:r>
          </a:p>
          <a:p>
            <a:pPr lvl="1"/>
            <a:r>
              <a:rPr lang="en-US" dirty="0" smtClean="0"/>
              <a:t>You’re interested in identifying the exceptions (outliers)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94027" y="5233292"/>
            <a:ext cx="4500563" cy="58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Even then, </a:t>
            </a:r>
            <a:r>
              <a:rPr lang="en-US" sz="2100" b="1" u="sng" dirty="0"/>
              <a:t>start with small data</a:t>
            </a:r>
            <a:r>
              <a:rPr lang="en-US" sz="2100" dirty="0"/>
              <a:t>!</a:t>
            </a:r>
          </a:p>
        </p:txBody>
      </p:sp>
      <p:pic>
        <p:nvPicPr>
          <p:cNvPr id="6" name="Picture 2" descr="http://clv.h-cdn.co/assets/cm/15/10/640x480/gallery_54f0d9d889efa_-_01-millertinyhouse-048-edit1-l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5" y="5312667"/>
            <a:ext cx="698145" cy="5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how much data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</a:p>
          <a:p>
            <a:pPr lvl="1"/>
            <a:r>
              <a:rPr lang="en-US" dirty="0" smtClean="0"/>
              <a:t>Do we have enough coverage for all edge cases? (i.e., outliers)</a:t>
            </a:r>
          </a:p>
          <a:p>
            <a:endParaRPr lang="en-US" dirty="0" smtClean="0"/>
          </a:p>
          <a:p>
            <a:r>
              <a:rPr lang="en-US" dirty="0" smtClean="0"/>
              <a:t>Statistical Inference</a:t>
            </a:r>
          </a:p>
          <a:p>
            <a:pPr lvl="1"/>
            <a:r>
              <a:rPr lang="en-US" dirty="0" smtClean="0"/>
              <a:t>Is our confidence interval narrow enough?</a:t>
            </a:r>
          </a:p>
          <a:p>
            <a:pPr lvl="1"/>
            <a:r>
              <a:rPr lang="en-US" dirty="0" smtClean="0"/>
              <a:t>Do we have enough statistical power to validate our hypotheses?</a:t>
            </a:r>
          </a:p>
          <a:p>
            <a:endParaRPr lang="en-US" dirty="0" smtClean="0"/>
          </a:p>
          <a:p>
            <a:r>
              <a:rPr lang="en-US" dirty="0" smtClean="0"/>
              <a:t>Predictive Analysis</a:t>
            </a:r>
          </a:p>
          <a:p>
            <a:pPr lvl="1"/>
            <a:r>
              <a:rPr lang="en-US" dirty="0" smtClean="0"/>
              <a:t>Do we have enough data to train/evaluate our model?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895039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</a:t>
            </a:r>
            <a:r>
              <a:rPr lang="en-US" dirty="0"/>
              <a:t>need to be a hard-core </a:t>
            </a:r>
            <a:r>
              <a:rPr lang="en-US" dirty="0" smtClean="0"/>
              <a:t>programmer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Basic skills (e.g., SQL) get you pretty far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Tool Usage Survey </a:t>
            </a:r>
            <a:r>
              <a:rPr lang="en-US" baseline="-25000" dirty="0" smtClean="0"/>
              <a:t>(2014/</a:t>
            </a:r>
            <a:r>
              <a:rPr lang="en-US" baseline="-25000" dirty="0" err="1" smtClean="0"/>
              <a:t>O’Rielly</a:t>
            </a:r>
            <a:r>
              <a:rPr lang="en-US" baseline="-25000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dominated by simple tools…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2611041"/>
            <a:ext cx="4718530" cy="33897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573" y="3286640"/>
            <a:ext cx="2036428" cy="434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23" y="2987158"/>
            <a:ext cx="8232222" cy="994172"/>
          </a:xfrm>
        </p:spPr>
        <p:txBody>
          <a:bodyPr/>
          <a:lstStyle/>
          <a:p>
            <a:r>
              <a:rPr lang="en-US" dirty="0" smtClean="0"/>
              <a:t>You spend most of time analyzing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6190" y="2587479"/>
            <a:ext cx="7886700" cy="994172"/>
            <a:chOff x="-629873" y="-167780"/>
            <a:chExt cx="10515600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629873" y="-167780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spend most of time preparing data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50971" y="1027909"/>
              <a:ext cx="89709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9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3" y="502098"/>
            <a:ext cx="8375926" cy="3989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076" y="4687457"/>
            <a:ext cx="6396605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Data scientists, according to interviews and expert estimates, spend from </a:t>
            </a:r>
            <a:r>
              <a:rPr lang="en-US" sz="2100" b="1" u="sng" dirty="0">
                <a:solidFill>
                  <a:srgbClr val="333333"/>
                </a:solidFill>
                <a:latin typeface="georgia" panose="02040502050405020303" pitchFamily="18" charset="0"/>
              </a:rPr>
              <a:t>50 percent to 80 percent </a:t>
            </a:r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of their time mired in this more mundane labor of collecting and preparing unruly digital data, before it can be explored for useful nuggets.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376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Turn </a:t>
            </a:r>
            <a:r>
              <a:rPr lang="en-US" dirty="0" smtClean="0">
                <a:solidFill>
                  <a:srgbClr val="FF3300"/>
                </a:solidFill>
              </a:rPr>
              <a:t>data </a:t>
            </a:r>
            <a:r>
              <a:rPr lang="en-US" dirty="0" smtClean="0"/>
              <a:t>into </a:t>
            </a:r>
            <a:r>
              <a:rPr lang="en-US" dirty="0" smtClean="0">
                <a:solidFill>
                  <a:srgbClr val="FF3300"/>
                </a:solidFill>
              </a:rPr>
              <a:t>data products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19"/>
            <a:ext cx="8313576" cy="1325563"/>
          </a:xfrm>
        </p:spPr>
        <p:txBody>
          <a:bodyPr/>
          <a:lstStyle/>
          <a:p>
            <a:r>
              <a:rPr lang="en-US" dirty="0" smtClean="0"/>
              <a:t>Things can go wrong in many different levels…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 noise / bias in data</a:t>
            </a:r>
          </a:p>
          <a:p>
            <a:endParaRPr lang="en-US" dirty="0" smtClean="0"/>
          </a:p>
          <a:p>
            <a:r>
              <a:rPr lang="en-US" dirty="0" smtClean="0"/>
              <a:t>The process of collecting the data (instrumentation)</a:t>
            </a:r>
          </a:p>
          <a:p>
            <a:endParaRPr lang="en-US" dirty="0"/>
          </a:p>
          <a:p>
            <a:r>
              <a:rPr lang="en-US" dirty="0" smtClean="0"/>
              <a:t>The process of processing the data</a:t>
            </a:r>
          </a:p>
          <a:p>
            <a:endParaRPr lang="en-US" dirty="0"/>
          </a:p>
          <a:p>
            <a:r>
              <a:rPr lang="en-US" dirty="0" smtClean="0"/>
              <a:t>Interpretation of processed data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check for quality issues!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2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74" y="2987158"/>
            <a:ext cx="8164905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communicate results after analysis is </a:t>
            </a:r>
            <a:r>
              <a:rPr lang="en-US" dirty="0" smtClean="0"/>
              <a:t>done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582" y="2587479"/>
            <a:ext cx="8579197" cy="994172"/>
            <a:chOff x="-992178" y="-167780"/>
            <a:chExt cx="1143892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992178" y="-167780"/>
              <a:ext cx="11438929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need to communicate throughout the process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378742" y="1027911"/>
              <a:ext cx="106137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9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49" y="533934"/>
            <a:ext cx="8393502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you’re in jungle with complete strangers</a:t>
            </a:r>
            <a:endParaRPr lang="en-US" dirty="0"/>
          </a:p>
        </p:txBody>
      </p:sp>
      <p:pic>
        <p:nvPicPr>
          <p:cNvPr id="6" name="Picture 4" descr="http://globetrooper.com/notes/wp-content/uploads/Expl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3"/>
          <a:stretch/>
        </p:blipFill>
        <p:spPr bwMode="auto">
          <a:xfrm>
            <a:off x="4473848" y="2103227"/>
            <a:ext cx="4568032" cy="37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acredlandperu.com/photos/past-tours/jungle-explo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" y="1869961"/>
            <a:ext cx="4251490" cy="30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53" y="28971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Why communication is so critical for solving a data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You are seldom given a clear-cut problem (hence the data problem)</a:t>
            </a:r>
          </a:p>
          <a:p>
            <a:endParaRPr lang="en-US" dirty="0" smtClean="0"/>
          </a:p>
          <a:p>
            <a:r>
              <a:rPr lang="en-US" dirty="0" smtClean="0"/>
              <a:t>The team is composed of people with different expertise / style</a:t>
            </a:r>
          </a:p>
          <a:p>
            <a:endParaRPr lang="en-US" dirty="0"/>
          </a:p>
          <a:p>
            <a:r>
              <a:rPr lang="en-US" dirty="0"/>
              <a:t>No one has complete information of the problem / solution space</a:t>
            </a:r>
          </a:p>
          <a:p>
            <a:endParaRPr lang="en-US" dirty="0"/>
          </a:p>
          <a:p>
            <a:r>
              <a:rPr lang="en-US" dirty="0" smtClean="0"/>
              <a:t>You often need to change courses multiple times, along the way</a:t>
            </a:r>
          </a:p>
        </p:txBody>
      </p:sp>
    </p:spTree>
    <p:extLst>
      <p:ext uri="{BB962C8B-B14F-4D97-AF65-F5344CB8AC3E}">
        <p14:creationId xmlns:p14="http://schemas.microsoft.com/office/powerpoint/2010/main" val="41830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099916" y="4922935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All these are myths!</a:t>
            </a:r>
          </a:p>
        </p:txBody>
      </p:sp>
    </p:spTree>
    <p:extLst>
      <p:ext uri="{BB962C8B-B14F-4D97-AF65-F5344CB8AC3E}">
        <p14:creationId xmlns:p14="http://schemas.microsoft.com/office/powerpoint/2010/main" val="1778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– A Visual Definition</a:t>
            </a:r>
            <a:endParaRPr lang="en-US" dirty="0"/>
          </a:p>
        </p:txBody>
      </p:sp>
      <p:pic>
        <p:nvPicPr>
          <p:cNvPr id="1026" name="Picture 2" descr="http://static.squarespace.com/static/5150aec6e4b0e340ec52710a/t/51525c33e4b0b3e0d10f77ab/1364352052403/Data_Science_V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9" y="1499925"/>
            <a:ext cx="50292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Science: Why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6" y="1494128"/>
            <a:ext cx="5535460" cy="5227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524000"/>
            <a:ext cx="314682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Exciting new effective </a:t>
            </a:r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/>
              <a:t>of data analytics</a:t>
            </a:r>
          </a:p>
          <a:p>
            <a:endParaRPr lang="en-US" dirty="0" smtClean="0"/>
          </a:p>
          <a:p>
            <a:r>
              <a:rPr lang="en-US" dirty="0" smtClean="0"/>
              <a:t>e.g.,</a:t>
            </a:r>
          </a:p>
          <a:p>
            <a:r>
              <a:rPr lang="en-US" dirty="0" smtClean="0"/>
              <a:t>Google Flu Trends:</a:t>
            </a:r>
          </a:p>
          <a:p>
            <a:endParaRPr lang="en-US" dirty="0"/>
          </a:p>
          <a:p>
            <a:r>
              <a:rPr lang="en-US" dirty="0" smtClean="0"/>
              <a:t>Detecting outbreaks</a:t>
            </a:r>
          </a:p>
          <a:p>
            <a:r>
              <a:rPr lang="en-US" dirty="0"/>
              <a:t>t</a:t>
            </a:r>
            <a:r>
              <a:rPr lang="en-US" dirty="0" smtClean="0"/>
              <a:t>wo weeks ahead</a:t>
            </a:r>
          </a:p>
          <a:p>
            <a:r>
              <a:rPr lang="en-US" dirty="0" smtClean="0"/>
              <a:t>of CDC data</a:t>
            </a:r>
          </a:p>
          <a:p>
            <a:endParaRPr lang="en-US" dirty="0"/>
          </a:p>
          <a:p>
            <a:r>
              <a:rPr lang="en-US" dirty="0" smtClean="0"/>
              <a:t>New models are estimating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cities are most at risk</a:t>
            </a:r>
            <a:br>
              <a:rPr lang="en-US" dirty="0" smtClean="0"/>
            </a:br>
            <a:r>
              <a:rPr lang="en-US" dirty="0" smtClean="0"/>
              <a:t>for spread of the Ebola virus.</a:t>
            </a:r>
          </a:p>
          <a:p>
            <a:endParaRPr lang="en-US" dirty="0"/>
          </a:p>
          <a:p>
            <a:r>
              <a:rPr lang="en-US" dirty="0" smtClean="0"/>
              <a:t>Prediction model is built on </a:t>
            </a:r>
          </a:p>
          <a:p>
            <a:r>
              <a:rPr lang="en-US" dirty="0" smtClean="0"/>
              <a:t>Various data sources,</a:t>
            </a:r>
          </a:p>
          <a:p>
            <a:r>
              <a:rPr lang="en-US" dirty="0"/>
              <a:t>t</a:t>
            </a:r>
            <a:r>
              <a:rPr lang="en-US" dirty="0" smtClean="0"/>
              <a:t>ypes and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…that </a:t>
            </a:r>
            <a:r>
              <a:rPr lang="en-US" dirty="0"/>
              <a:t>was just one of several ways that Mr. Obama’s campaign operations</a:t>
            </a:r>
            <a:r>
              <a:rPr lang="en-US" dirty="0" smtClean="0"/>
              <a:t>, some unnoticed by Mr. Romney’s aides in Boston, </a:t>
            </a:r>
            <a:r>
              <a:rPr lang="en-US" dirty="0">
                <a:solidFill>
                  <a:srgbClr val="FF0000"/>
                </a:solidFill>
              </a:rPr>
              <a:t>helped save the president’s candidacy</a:t>
            </a:r>
            <a:r>
              <a:rPr lang="en-US" dirty="0"/>
              <a:t>. In Chicago, the campaign recruited a team of behavioral scientists to build an </a:t>
            </a:r>
            <a:r>
              <a:rPr lang="en-US" dirty="0">
                <a:solidFill>
                  <a:srgbClr val="FF0000"/>
                </a:solidFill>
              </a:rPr>
              <a:t>extraordinarily sophisticated </a:t>
            </a:r>
            <a:r>
              <a:rPr lang="en-US" dirty="0" smtClean="0">
                <a:solidFill>
                  <a:srgbClr val="FF0000"/>
                </a:solidFill>
              </a:rPr>
              <a:t>database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…that </a:t>
            </a:r>
            <a:r>
              <a:rPr lang="en-US" dirty="0"/>
              <a:t>allowed the Obama campaign not only to alter the very nature of the electorate, making it younger and less white, but also to create a portrait of shifting voter allegiances. </a:t>
            </a:r>
            <a:r>
              <a:rPr lang="en-US" dirty="0">
                <a:solidFill>
                  <a:srgbClr val="FF0000"/>
                </a:solidFill>
              </a:rPr>
              <a:t>The power of this operation stunned Mr. Romney’s aides on election night</a:t>
            </a:r>
            <a:r>
              <a:rPr lang="en-US" dirty="0"/>
              <a:t>, as they saw voters they never even knew existed turn out in places like Osceola County, </a:t>
            </a:r>
            <a:r>
              <a:rPr lang="en-US" dirty="0" smtClean="0"/>
              <a:t>Fl.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-- </a:t>
            </a:r>
            <a:r>
              <a:rPr lang="en-US" dirty="0"/>
              <a:t>New York Times, Wed Nov 7, 2012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White House Names Dr. DJ </a:t>
            </a:r>
            <a:r>
              <a:rPr lang="en-US" dirty="0" err="1"/>
              <a:t>Patil</a:t>
            </a:r>
            <a:r>
              <a:rPr lang="en-US" dirty="0"/>
              <a:t> as the First U.S. Chief Data </a:t>
            </a:r>
            <a:r>
              <a:rPr lang="en-US" dirty="0" smtClean="0"/>
              <a:t>Scientist, Feb. 18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>
                <a:solidFill>
                  <a:srgbClr val="FF0000"/>
                </a:solidFill>
              </a:rPr>
              <a:t>Cambridge </a:t>
            </a:r>
            <a:r>
              <a:rPr lang="en-US" dirty="0" err="1">
                <a:solidFill>
                  <a:srgbClr val="FF0000"/>
                </a:solidFill>
              </a:rPr>
              <a:t>Analytica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built </a:t>
            </a:r>
            <a:r>
              <a:rPr lang="en-US" dirty="0">
                <a:solidFill>
                  <a:srgbClr val="FF0000"/>
                </a:solidFill>
              </a:rPr>
              <a:t>models</a:t>
            </a:r>
            <a:r>
              <a:rPr lang="en-US" dirty="0"/>
              <a:t> that translate the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/>
              <a:t>they harvest into </a:t>
            </a:r>
            <a:r>
              <a:rPr lang="en-US" dirty="0">
                <a:solidFill>
                  <a:srgbClr val="FF0000"/>
                </a:solidFill>
              </a:rPr>
              <a:t>personality profiles </a:t>
            </a:r>
            <a:r>
              <a:rPr lang="en-US" dirty="0"/>
              <a:t>for every American adult </a:t>
            </a:r>
            <a:r>
              <a:rPr lang="en-US" dirty="0" smtClean="0"/>
              <a:t>to </a:t>
            </a:r>
            <a:r>
              <a:rPr lang="en-US" dirty="0"/>
              <a:t>have “somewhere close to 4 or 5 thousand data points on every adult in the US.”</a:t>
            </a:r>
          </a:p>
          <a:p>
            <a:pPr fontAlgn="auto"/>
            <a:r>
              <a:rPr lang="en-US" dirty="0"/>
              <a:t>Their models are based on the </a:t>
            </a:r>
            <a:r>
              <a:rPr lang="en-US" dirty="0">
                <a:solidFill>
                  <a:srgbClr val="FF0000"/>
                </a:solidFill>
              </a:rPr>
              <a:t>psychometric</a:t>
            </a:r>
            <a:r>
              <a:rPr lang="en-US" dirty="0"/>
              <a:t> research of Michal </a:t>
            </a:r>
            <a:r>
              <a:rPr lang="en-US" dirty="0" err="1" smtClean="0"/>
              <a:t>Kosinski</a:t>
            </a:r>
            <a:r>
              <a:rPr lang="en-US" dirty="0" smtClean="0"/>
              <a:t>. </a:t>
            </a:r>
            <a:r>
              <a:rPr lang="en-US" dirty="0" err="1" smtClean="0"/>
              <a:t>Kosinski</a:t>
            </a:r>
            <a:r>
              <a:rPr lang="en-US" dirty="0" smtClean="0"/>
              <a:t> </a:t>
            </a:r>
            <a:r>
              <a:rPr lang="en-US" dirty="0"/>
              <a:t>and his colleagues developed a model that linked subjects’ </a:t>
            </a:r>
            <a:r>
              <a:rPr lang="en-US" dirty="0">
                <a:solidFill>
                  <a:srgbClr val="FF0000"/>
                </a:solidFill>
              </a:rPr>
              <a:t>Facebook likes</a:t>
            </a:r>
            <a:r>
              <a:rPr lang="en-US" dirty="0"/>
              <a:t> with their OCEAN scores. OCEAN refers to a questionnaire used by psychologists that describes personalities along five dimensions — openness to experience, conscientiousness, extraversion, agreeableness, and neuroticism.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has combined this </a:t>
            </a:r>
            <a:r>
              <a:rPr lang="en-US" dirty="0">
                <a:solidFill>
                  <a:srgbClr val="FF0000"/>
                </a:solidFill>
              </a:rPr>
              <a:t>social psychology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data analytics</a:t>
            </a:r>
            <a:r>
              <a:rPr lang="en-US" dirty="0"/>
              <a:t>. They collect data from Facebook and Twitter (which is perfectly legal) and have purchased an array of other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— about television preferences, airline travel, shopping habits, church attendance, what books you buy, what magazines you subscribe to — from third-party organizations and so-called data brokers.</a:t>
            </a:r>
          </a:p>
          <a:p>
            <a:pPr fontAlgn="auto"/>
            <a:r>
              <a:rPr lang="en-US" dirty="0"/>
              <a:t>They take all this information and use it for what </a:t>
            </a:r>
            <a:r>
              <a:rPr lang="en-US" dirty="0" smtClean="0"/>
              <a:t>calls </a:t>
            </a:r>
            <a:r>
              <a:rPr lang="en-US" dirty="0"/>
              <a:t>“behavioral </a:t>
            </a:r>
            <a:r>
              <a:rPr lang="en-US" dirty="0" err="1"/>
              <a:t>microtargeting</a:t>
            </a:r>
            <a:r>
              <a:rPr lang="en-US" dirty="0"/>
              <a:t>” — basically individualized advertising.</a:t>
            </a:r>
          </a:p>
          <a:p>
            <a:pPr fontAlgn="auto"/>
            <a:r>
              <a:rPr lang="en-US" dirty="0"/>
              <a:t>Instead of tailoring ads according to demographics, they use </a:t>
            </a:r>
            <a:r>
              <a:rPr lang="en-US" dirty="0">
                <a:solidFill>
                  <a:srgbClr val="FF0000"/>
                </a:solidFill>
              </a:rPr>
              <a:t>psychometrics</a:t>
            </a:r>
            <a:r>
              <a:rPr lang="en-US" dirty="0"/>
              <a:t>. </a:t>
            </a:r>
            <a:endParaRPr lang="en-US" dirty="0" smtClean="0"/>
          </a:p>
          <a:p>
            <a:pPr fontAlgn="auto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www.youtube.com/watch?v=7bXJ_obaiYQ</a:t>
            </a:r>
            <a:r>
              <a:rPr lang="en-US" dirty="0" smtClean="0"/>
              <a:t> </a:t>
            </a:r>
          </a:p>
          <a:p>
            <a:pPr fontAlgn="auto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Science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Transaction Databases </a:t>
            </a:r>
            <a:r>
              <a:rPr lang="en-US" dirty="0" smtClean="0">
                <a:sym typeface="Wingdings" panose="05000000000000000000" pitchFamily="2" charset="2"/>
              </a:rPr>
              <a:t> Recommender systems (Netflix), Fraud Detection (Security and Privacy)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Sensor Data </a:t>
            </a:r>
            <a:r>
              <a:rPr lang="en-US" dirty="0" smtClean="0">
                <a:sym typeface="Wingdings" panose="05000000000000000000" pitchFamily="2" charset="2"/>
              </a:rPr>
              <a:t> Smart Home, Real-time Monitoring, Internet of Things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Text Data, Social Media Data </a:t>
            </a:r>
            <a:r>
              <a:rPr lang="en-US" dirty="0" smtClean="0">
                <a:sym typeface="Wingdings" panose="05000000000000000000" pitchFamily="2" charset="2"/>
              </a:rPr>
              <a:t> Product Review and Consumer Satisfaction (Facebook, Twitter, LinkedIn), E-discovery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 Log Data </a:t>
            </a:r>
            <a:r>
              <a:rPr lang="en-US" dirty="0" smtClean="0">
                <a:sym typeface="Wingdings" panose="05000000000000000000" pitchFamily="2" charset="2"/>
              </a:rPr>
              <a:t> Automatic Trouble Shooting (</a:t>
            </a:r>
            <a:r>
              <a:rPr lang="en-US" dirty="0" err="1" smtClean="0">
                <a:sym typeface="Wingdings" panose="05000000000000000000" pitchFamily="2" charset="2"/>
              </a:rPr>
              <a:t>Splunk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Genotype </a:t>
            </a:r>
            <a:r>
              <a:rPr lang="en-US" dirty="0"/>
              <a:t>and Phenotype Data </a:t>
            </a:r>
            <a:r>
              <a:rPr lang="en-US" dirty="0" smtClean="0">
                <a:sym typeface="Wingdings" panose="05000000000000000000" pitchFamily="2" charset="2"/>
              </a:rPr>
              <a:t> Epic, 23andme, Patient-Centered Care, Personalized Medicine</a:t>
            </a:r>
            <a:endParaRPr lang="en-US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1398</Words>
  <Application>Microsoft Office PowerPoint</Application>
  <PresentationFormat>On-screen Show (4:3)</PresentationFormat>
  <Paragraphs>275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Lecture 1b</vt:lpstr>
      <vt:lpstr>Data Science – A Definition</vt:lpstr>
      <vt:lpstr>Goal of Data Science</vt:lpstr>
      <vt:lpstr>Data Science – A Visual Definition</vt:lpstr>
      <vt:lpstr>Data Science: Why all the Excitement?</vt:lpstr>
      <vt:lpstr>Data and Election 2012</vt:lpstr>
      <vt:lpstr>Data and Election 2016 (cont.)</vt:lpstr>
      <vt:lpstr>Data and Election 2016 (cont.)</vt:lpstr>
      <vt:lpstr>Other Data Science Applications</vt:lpstr>
      <vt:lpstr>“Big Data” Sources</vt:lpstr>
      <vt:lpstr>The end of “One size fits all”</vt:lpstr>
      <vt:lpstr>Digital Data: Classification </vt:lpstr>
      <vt:lpstr>The 3 to 5 “V”s</vt:lpstr>
      <vt:lpstr>Information Retrieval</vt:lpstr>
      <vt:lpstr>Why information retrieval </vt:lpstr>
      <vt:lpstr>Instrumented Human</vt:lpstr>
      <vt:lpstr>Instrumented World</vt:lpstr>
      <vt:lpstr>NoSQL</vt:lpstr>
      <vt:lpstr>Contrast: Databases</vt:lpstr>
      <vt:lpstr>Contrast: Business Intelligence</vt:lpstr>
      <vt:lpstr>Contrast: Machine Learning</vt:lpstr>
      <vt:lpstr>Myths &amp; Truths about Data Science in Industry</vt:lpstr>
      <vt:lpstr>You need ‘big’ data to do anything interesting</vt:lpstr>
      <vt:lpstr>Burdens of Big Data</vt:lpstr>
      <vt:lpstr>Determining how much data you need</vt:lpstr>
      <vt:lpstr>You need to be a hard-core programmer</vt:lpstr>
      <vt:lpstr>Data Science Tool Usage Survey (2014/O’Rielly)</vt:lpstr>
      <vt:lpstr>You spend most of time analyzing data</vt:lpstr>
      <vt:lpstr>PowerPoint Presentation</vt:lpstr>
      <vt:lpstr>Things can go wrong in many different levels…</vt:lpstr>
      <vt:lpstr>Make sure you check for quality issues!</vt:lpstr>
      <vt:lpstr>You can communicate results after analysis is done</vt:lpstr>
      <vt:lpstr>Imagine you’re in jungle with complete strangers</vt:lpstr>
      <vt:lpstr>Why communication is so critical for solving a data problem?</vt:lpstr>
      <vt:lpstr>Myths &amp; Truths about Data Science in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120</cp:revision>
  <dcterms:created xsi:type="dcterms:W3CDTF">2009-12-29T10:39:27Z</dcterms:created>
  <dcterms:modified xsi:type="dcterms:W3CDTF">2019-08-27T16:21:08Z</dcterms:modified>
</cp:coreProperties>
</file>