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3"/>
  </p:notesMasterIdLst>
  <p:handoutMasterIdLst>
    <p:handoutMasterId r:id="rId44"/>
  </p:handoutMasterIdLst>
  <p:sldIdLst>
    <p:sldId id="337" r:id="rId2"/>
    <p:sldId id="315" r:id="rId3"/>
    <p:sldId id="327" r:id="rId4"/>
    <p:sldId id="328" r:id="rId5"/>
    <p:sldId id="329" r:id="rId6"/>
    <p:sldId id="330" r:id="rId7"/>
    <p:sldId id="331" r:id="rId8"/>
    <p:sldId id="316" r:id="rId9"/>
    <p:sldId id="318" r:id="rId10"/>
    <p:sldId id="319" r:id="rId11"/>
    <p:sldId id="320" r:id="rId12"/>
    <p:sldId id="325" r:id="rId13"/>
    <p:sldId id="326" r:id="rId14"/>
    <p:sldId id="346" r:id="rId15"/>
    <p:sldId id="321" r:id="rId16"/>
    <p:sldId id="347" r:id="rId17"/>
    <p:sldId id="348" r:id="rId18"/>
    <p:sldId id="345" r:id="rId19"/>
    <p:sldId id="349" r:id="rId20"/>
    <p:sldId id="350" r:id="rId21"/>
    <p:sldId id="351" r:id="rId22"/>
    <p:sldId id="352" r:id="rId23"/>
    <p:sldId id="317" r:id="rId24"/>
    <p:sldId id="342" r:id="rId25"/>
    <p:sldId id="344" r:id="rId26"/>
    <p:sldId id="353" r:id="rId27"/>
    <p:sldId id="336" r:id="rId28"/>
    <p:sldId id="335" r:id="rId29"/>
    <p:sldId id="334" r:id="rId30"/>
    <p:sldId id="333" r:id="rId31"/>
    <p:sldId id="332" r:id="rId32"/>
    <p:sldId id="305" r:id="rId33"/>
    <p:sldId id="322" r:id="rId34"/>
    <p:sldId id="310" r:id="rId35"/>
    <p:sldId id="338" r:id="rId36"/>
    <p:sldId id="339" r:id="rId37"/>
    <p:sldId id="340" r:id="rId38"/>
    <p:sldId id="324" r:id="rId39"/>
    <p:sldId id="323" r:id="rId40"/>
    <p:sldId id="311" r:id="rId41"/>
    <p:sldId id="313"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371" autoAdjust="0"/>
  </p:normalViewPr>
  <p:slideViewPr>
    <p:cSldViewPr snapToGrid="0" snapToObjects="1">
      <p:cViewPr varScale="1">
        <p:scale>
          <a:sx n="99" d="100"/>
          <a:sy n="99" d="100"/>
        </p:scale>
        <p:origin x="1824" y="90"/>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8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path Jayarathna" userId="aa7a8714-7736-4927-8c16-9ff815108838" providerId="ADAL" clId="{A92EAB33-BCFD-4A00-BA77-E8E0E1C63E4A}"/>
    <pc:docChg chg="modSld">
      <pc:chgData name="Sampath Jayarathna" userId="aa7a8714-7736-4927-8c16-9ff815108838" providerId="ADAL" clId="{A92EAB33-BCFD-4A00-BA77-E8E0E1C63E4A}" dt="2017-09-12T02:28:40.084" v="0" actId="20577"/>
      <pc:docMkLst>
        <pc:docMk/>
      </pc:docMkLst>
      <pc:sldChg chg="modSp">
        <pc:chgData name="Sampath Jayarathna" userId="aa7a8714-7736-4927-8c16-9ff815108838" providerId="ADAL" clId="{A92EAB33-BCFD-4A00-BA77-E8E0E1C63E4A}" dt="2017-09-12T02:28:40.084" v="0" actId="20577"/>
        <pc:sldMkLst>
          <pc:docMk/>
          <pc:sldMk cId="0" sldId="256"/>
        </pc:sldMkLst>
        <pc:spChg chg="mod">
          <ac:chgData name="Sampath Jayarathna" userId="aa7a8714-7736-4927-8c16-9ff815108838" providerId="ADAL" clId="{A92EAB33-BCFD-4A00-BA77-E8E0E1C63E4A}" dt="2017-09-12T02:28:40.084" v="0" actId="20577"/>
          <ac:spMkLst>
            <pc:docMk/>
            <pc:sldMk cId="0" sldId="256"/>
            <ac:spMk id="13314" creationId="{00000000-0000-0000-0000-000000000000}"/>
          </ac:spMkLst>
        </pc:spChg>
      </pc:sldChg>
    </pc:docChg>
  </pc:docChgLst>
  <pc:docChgLst>
    <pc:chgData name="Sampath Jayarathna" userId="aa7a8714-7736-4927-8c16-9ff815108838" providerId="ADAL" clId="{499EBE74-92CE-4708-B4D0-D68D5EA82886}"/>
    <pc:docChg chg="custSel addSld delSld modSld sldOrd">
      <pc:chgData name="Sampath Jayarathna" userId="aa7a8714-7736-4927-8c16-9ff815108838" providerId="ADAL" clId="{499EBE74-92CE-4708-B4D0-D68D5EA82886}" dt="2017-09-24T18:01:35.321" v="430"/>
      <pc:docMkLst>
        <pc:docMk/>
      </pc:docMkLst>
      <pc:sldChg chg="modSp">
        <pc:chgData name="Sampath Jayarathna" userId="aa7a8714-7736-4927-8c16-9ff815108838" providerId="ADAL" clId="{499EBE74-92CE-4708-B4D0-D68D5EA82886}" dt="2017-09-24T16:46:30.011" v="37" actId="20577"/>
        <pc:sldMkLst>
          <pc:docMk/>
          <pc:sldMk cId="0" sldId="256"/>
        </pc:sldMkLst>
        <pc:spChg chg="mod">
          <ac:chgData name="Sampath Jayarathna" userId="aa7a8714-7736-4927-8c16-9ff815108838" providerId="ADAL" clId="{499EBE74-92CE-4708-B4D0-D68D5EA82886}" dt="2017-09-24T16:46:12.246" v="36" actId="20577"/>
          <ac:spMkLst>
            <pc:docMk/>
            <pc:sldMk cId="0" sldId="256"/>
            <ac:spMk id="2" creationId="{00000000-0000-0000-0000-000000000000}"/>
          </ac:spMkLst>
        </pc:spChg>
        <pc:spChg chg="mod">
          <ac:chgData name="Sampath Jayarathna" userId="aa7a8714-7736-4927-8c16-9ff815108838" providerId="ADAL" clId="{499EBE74-92CE-4708-B4D0-D68D5EA82886}" dt="2017-09-24T16:46:30.011" v="37" actId="20577"/>
          <ac:spMkLst>
            <pc:docMk/>
            <pc:sldMk cId="0" sldId="256"/>
            <ac:spMk id="13314" creationId="{00000000-0000-0000-0000-000000000000}"/>
          </ac:spMkLst>
        </pc:spChg>
      </pc:sldChg>
      <pc:sldChg chg="modSp">
        <pc:chgData name="Sampath Jayarathna" userId="aa7a8714-7736-4927-8c16-9ff815108838" providerId="ADAL" clId="{499EBE74-92CE-4708-B4D0-D68D5EA82886}" dt="2017-09-24T16:47:41.258" v="48"/>
        <pc:sldMkLst>
          <pc:docMk/>
          <pc:sldMk cId="450086219" sldId="340"/>
        </pc:sldMkLst>
        <pc:spChg chg="mod">
          <ac:chgData name="Sampath Jayarathna" userId="aa7a8714-7736-4927-8c16-9ff815108838" providerId="ADAL" clId="{499EBE74-92CE-4708-B4D0-D68D5EA82886}" dt="2017-09-24T16:47:41.258" v="48"/>
          <ac:spMkLst>
            <pc:docMk/>
            <pc:sldMk cId="450086219" sldId="340"/>
            <ac:spMk id="3" creationId="{00000000-0000-0000-0000-000000000000}"/>
          </ac:spMkLst>
        </pc:spChg>
      </pc:sldChg>
      <pc:sldChg chg="modAnim">
        <pc:chgData name="Sampath Jayarathna" userId="aa7a8714-7736-4927-8c16-9ff815108838" providerId="ADAL" clId="{499EBE74-92CE-4708-B4D0-D68D5EA82886}" dt="2017-09-24T17:25:22.242" v="406"/>
        <pc:sldMkLst>
          <pc:docMk/>
          <pc:sldMk cId="265880121" sldId="343"/>
        </pc:sldMkLst>
      </pc:sldChg>
      <pc:sldChg chg="modSp">
        <pc:chgData name="Sampath Jayarathna" userId="aa7a8714-7736-4927-8c16-9ff815108838" providerId="ADAL" clId="{499EBE74-92CE-4708-B4D0-D68D5EA82886}" dt="2017-09-24T16:59:45.445" v="86"/>
        <pc:sldMkLst>
          <pc:docMk/>
          <pc:sldMk cId="858178701" sldId="353"/>
        </pc:sldMkLst>
        <pc:spChg chg="mod">
          <ac:chgData name="Sampath Jayarathna" userId="aa7a8714-7736-4927-8c16-9ff815108838" providerId="ADAL" clId="{499EBE74-92CE-4708-B4D0-D68D5EA82886}" dt="2017-09-24T16:59:45.445" v="86"/>
          <ac:spMkLst>
            <pc:docMk/>
            <pc:sldMk cId="858178701" sldId="353"/>
            <ac:spMk id="3" creationId="{00000000-0000-0000-0000-000000000000}"/>
          </ac:spMkLst>
        </pc:spChg>
      </pc:sldChg>
      <pc:sldChg chg="del">
        <pc:chgData name="Sampath Jayarathna" userId="aa7a8714-7736-4927-8c16-9ff815108838" providerId="ADAL" clId="{499EBE74-92CE-4708-B4D0-D68D5EA82886}" dt="2017-09-12T15:04:08.729" v="1" actId="2696"/>
        <pc:sldMkLst>
          <pc:docMk/>
          <pc:sldMk cId="3814497085" sldId="372"/>
        </pc:sldMkLst>
      </pc:sldChg>
      <pc:sldChg chg="del">
        <pc:chgData name="Sampath Jayarathna" userId="aa7a8714-7736-4927-8c16-9ff815108838" providerId="ADAL" clId="{499EBE74-92CE-4708-B4D0-D68D5EA82886}" dt="2017-09-12T15:04:09.166" v="2" actId="2696"/>
        <pc:sldMkLst>
          <pc:docMk/>
          <pc:sldMk cId="410254146" sldId="373"/>
        </pc:sldMkLst>
      </pc:sldChg>
      <pc:sldChg chg="del">
        <pc:chgData name="Sampath Jayarathna" userId="aa7a8714-7736-4927-8c16-9ff815108838" providerId="ADAL" clId="{499EBE74-92CE-4708-B4D0-D68D5EA82886}" dt="2017-09-12T15:04:10.197" v="5" actId="2696"/>
        <pc:sldMkLst>
          <pc:docMk/>
          <pc:sldMk cId="2465032117" sldId="416"/>
        </pc:sldMkLst>
      </pc:sldChg>
      <pc:sldChg chg="del">
        <pc:chgData name="Sampath Jayarathna" userId="aa7a8714-7736-4927-8c16-9ff815108838" providerId="ADAL" clId="{499EBE74-92CE-4708-B4D0-D68D5EA82886}" dt="2017-09-12T15:04:10.431" v="6" actId="2696"/>
        <pc:sldMkLst>
          <pc:docMk/>
          <pc:sldMk cId="560557113" sldId="417"/>
        </pc:sldMkLst>
      </pc:sldChg>
      <pc:sldChg chg="del">
        <pc:chgData name="Sampath Jayarathna" userId="aa7a8714-7736-4927-8c16-9ff815108838" providerId="ADAL" clId="{499EBE74-92CE-4708-B4D0-D68D5EA82886}" dt="2017-09-12T15:04:10.931" v="7" actId="2696"/>
        <pc:sldMkLst>
          <pc:docMk/>
          <pc:sldMk cId="604490762" sldId="419"/>
        </pc:sldMkLst>
      </pc:sldChg>
      <pc:sldChg chg="del">
        <pc:chgData name="Sampath Jayarathna" userId="aa7a8714-7736-4927-8c16-9ff815108838" providerId="ADAL" clId="{499EBE74-92CE-4708-B4D0-D68D5EA82886}" dt="2017-09-12T15:04:11.227" v="8" actId="2696"/>
        <pc:sldMkLst>
          <pc:docMk/>
          <pc:sldMk cId="1281587551" sldId="420"/>
        </pc:sldMkLst>
      </pc:sldChg>
      <pc:sldChg chg="del">
        <pc:chgData name="Sampath Jayarathna" userId="aa7a8714-7736-4927-8c16-9ff815108838" providerId="ADAL" clId="{499EBE74-92CE-4708-B4D0-D68D5EA82886}" dt="2017-09-12T15:04:11.603" v="9" actId="2696"/>
        <pc:sldMkLst>
          <pc:docMk/>
          <pc:sldMk cId="1504104208" sldId="421"/>
        </pc:sldMkLst>
      </pc:sldChg>
      <pc:sldChg chg="del">
        <pc:chgData name="Sampath Jayarathna" userId="aa7a8714-7736-4927-8c16-9ff815108838" providerId="ADAL" clId="{499EBE74-92CE-4708-B4D0-D68D5EA82886}" dt="2017-09-12T15:04:11.994" v="10" actId="2696"/>
        <pc:sldMkLst>
          <pc:docMk/>
          <pc:sldMk cId="3480587755" sldId="422"/>
        </pc:sldMkLst>
      </pc:sldChg>
      <pc:sldChg chg="del">
        <pc:chgData name="Sampath Jayarathna" userId="aa7a8714-7736-4927-8c16-9ff815108838" providerId="ADAL" clId="{499EBE74-92CE-4708-B4D0-D68D5EA82886}" dt="2017-09-12T15:04:12.446" v="11" actId="2696"/>
        <pc:sldMkLst>
          <pc:docMk/>
          <pc:sldMk cId="1631321762" sldId="423"/>
        </pc:sldMkLst>
      </pc:sldChg>
      <pc:sldChg chg="del">
        <pc:chgData name="Sampath Jayarathna" userId="aa7a8714-7736-4927-8c16-9ff815108838" providerId="ADAL" clId="{499EBE74-92CE-4708-B4D0-D68D5EA82886}" dt="2017-09-12T15:04:12.821" v="12" actId="2696"/>
        <pc:sldMkLst>
          <pc:docMk/>
          <pc:sldMk cId="3371586983" sldId="424"/>
        </pc:sldMkLst>
      </pc:sldChg>
      <pc:sldChg chg="del">
        <pc:chgData name="Sampath Jayarathna" userId="aa7a8714-7736-4927-8c16-9ff815108838" providerId="ADAL" clId="{499EBE74-92CE-4708-B4D0-D68D5EA82886}" dt="2017-09-12T15:04:13.180" v="13" actId="2696"/>
        <pc:sldMkLst>
          <pc:docMk/>
          <pc:sldMk cId="617484425" sldId="426"/>
        </pc:sldMkLst>
      </pc:sldChg>
      <pc:sldChg chg="del">
        <pc:chgData name="Sampath Jayarathna" userId="aa7a8714-7736-4927-8c16-9ff815108838" providerId="ADAL" clId="{499EBE74-92CE-4708-B4D0-D68D5EA82886}" dt="2017-09-12T15:04:13.477" v="14" actId="2696"/>
        <pc:sldMkLst>
          <pc:docMk/>
          <pc:sldMk cId="2443456539" sldId="427"/>
        </pc:sldMkLst>
      </pc:sldChg>
      <pc:sldChg chg="del">
        <pc:chgData name="Sampath Jayarathna" userId="aa7a8714-7736-4927-8c16-9ff815108838" providerId="ADAL" clId="{499EBE74-92CE-4708-B4D0-D68D5EA82886}" dt="2017-09-12T15:04:13.743" v="15" actId="2696"/>
        <pc:sldMkLst>
          <pc:docMk/>
          <pc:sldMk cId="2385046714" sldId="428"/>
        </pc:sldMkLst>
      </pc:sldChg>
      <pc:sldChg chg="del">
        <pc:chgData name="Sampath Jayarathna" userId="aa7a8714-7736-4927-8c16-9ff815108838" providerId="ADAL" clId="{499EBE74-92CE-4708-B4D0-D68D5EA82886}" dt="2017-09-12T15:04:14.008" v="16" actId="2696"/>
        <pc:sldMkLst>
          <pc:docMk/>
          <pc:sldMk cId="2459958421" sldId="429"/>
        </pc:sldMkLst>
      </pc:sldChg>
      <pc:sldChg chg="del">
        <pc:chgData name="Sampath Jayarathna" userId="aa7a8714-7736-4927-8c16-9ff815108838" providerId="ADAL" clId="{499EBE74-92CE-4708-B4D0-D68D5EA82886}" dt="2017-09-12T15:04:14.523" v="17" actId="2696"/>
        <pc:sldMkLst>
          <pc:docMk/>
          <pc:sldMk cId="2604325515" sldId="430"/>
        </pc:sldMkLst>
      </pc:sldChg>
      <pc:sldChg chg="del">
        <pc:chgData name="Sampath Jayarathna" userId="aa7a8714-7736-4927-8c16-9ff815108838" providerId="ADAL" clId="{499EBE74-92CE-4708-B4D0-D68D5EA82886}" dt="2017-09-12T15:04:14.962" v="18" actId="2696"/>
        <pc:sldMkLst>
          <pc:docMk/>
          <pc:sldMk cId="4287012752" sldId="431"/>
        </pc:sldMkLst>
      </pc:sldChg>
      <pc:sldChg chg="del">
        <pc:chgData name="Sampath Jayarathna" userId="aa7a8714-7736-4927-8c16-9ff815108838" providerId="ADAL" clId="{499EBE74-92CE-4708-B4D0-D68D5EA82886}" dt="2017-09-12T15:04:15.523" v="19" actId="2696"/>
        <pc:sldMkLst>
          <pc:docMk/>
          <pc:sldMk cId="3254873868" sldId="432"/>
        </pc:sldMkLst>
      </pc:sldChg>
      <pc:sldChg chg="del">
        <pc:chgData name="Sampath Jayarathna" userId="aa7a8714-7736-4927-8c16-9ff815108838" providerId="ADAL" clId="{499EBE74-92CE-4708-B4D0-D68D5EA82886}" dt="2017-09-12T15:04:15.958" v="20" actId="2696"/>
        <pc:sldMkLst>
          <pc:docMk/>
          <pc:sldMk cId="2149540359" sldId="433"/>
        </pc:sldMkLst>
      </pc:sldChg>
      <pc:sldChg chg="del">
        <pc:chgData name="Sampath Jayarathna" userId="aa7a8714-7736-4927-8c16-9ff815108838" providerId="ADAL" clId="{499EBE74-92CE-4708-B4D0-D68D5EA82886}" dt="2017-09-12T15:04:16.368" v="21" actId="2696"/>
        <pc:sldMkLst>
          <pc:docMk/>
          <pc:sldMk cId="1431824454" sldId="434"/>
        </pc:sldMkLst>
      </pc:sldChg>
      <pc:sldChg chg="del">
        <pc:chgData name="Sampath Jayarathna" userId="aa7a8714-7736-4927-8c16-9ff815108838" providerId="ADAL" clId="{499EBE74-92CE-4708-B4D0-D68D5EA82886}" dt="2017-09-12T15:04:16.802" v="22" actId="2696"/>
        <pc:sldMkLst>
          <pc:docMk/>
          <pc:sldMk cId="177052231" sldId="436"/>
        </pc:sldMkLst>
      </pc:sldChg>
      <pc:sldChg chg="del">
        <pc:chgData name="Sampath Jayarathna" userId="aa7a8714-7736-4927-8c16-9ff815108838" providerId="ADAL" clId="{499EBE74-92CE-4708-B4D0-D68D5EA82886}" dt="2017-09-12T15:04:17.192" v="23" actId="2696"/>
        <pc:sldMkLst>
          <pc:docMk/>
          <pc:sldMk cId="237875402" sldId="437"/>
        </pc:sldMkLst>
      </pc:sldChg>
      <pc:sldChg chg="del">
        <pc:chgData name="Sampath Jayarathna" userId="aa7a8714-7736-4927-8c16-9ff815108838" providerId="ADAL" clId="{499EBE74-92CE-4708-B4D0-D68D5EA82886}" dt="2017-09-12T15:04:17.717" v="24" actId="2696"/>
        <pc:sldMkLst>
          <pc:docMk/>
          <pc:sldMk cId="4022589867" sldId="438"/>
        </pc:sldMkLst>
      </pc:sldChg>
      <pc:sldChg chg="del">
        <pc:chgData name="Sampath Jayarathna" userId="aa7a8714-7736-4927-8c16-9ff815108838" providerId="ADAL" clId="{499EBE74-92CE-4708-B4D0-D68D5EA82886}" dt="2017-09-12T15:04:18.371" v="25" actId="2696"/>
        <pc:sldMkLst>
          <pc:docMk/>
          <pc:sldMk cId="2877326565" sldId="441"/>
        </pc:sldMkLst>
      </pc:sldChg>
      <pc:sldChg chg="del">
        <pc:chgData name="Sampath Jayarathna" userId="aa7a8714-7736-4927-8c16-9ff815108838" providerId="ADAL" clId="{499EBE74-92CE-4708-B4D0-D68D5EA82886}" dt="2017-09-12T15:04:18.723" v="26" actId="2696"/>
        <pc:sldMkLst>
          <pc:docMk/>
          <pc:sldMk cId="1634963024" sldId="443"/>
        </pc:sldMkLst>
      </pc:sldChg>
      <pc:sldChg chg="del">
        <pc:chgData name="Sampath Jayarathna" userId="aa7a8714-7736-4927-8c16-9ff815108838" providerId="ADAL" clId="{499EBE74-92CE-4708-B4D0-D68D5EA82886}" dt="2017-09-12T15:04:19.163" v="27" actId="2696"/>
        <pc:sldMkLst>
          <pc:docMk/>
          <pc:sldMk cId="674464450" sldId="444"/>
        </pc:sldMkLst>
      </pc:sldChg>
      <pc:sldChg chg="del">
        <pc:chgData name="Sampath Jayarathna" userId="aa7a8714-7736-4927-8c16-9ff815108838" providerId="ADAL" clId="{499EBE74-92CE-4708-B4D0-D68D5EA82886}" dt="2017-09-12T15:04:19.523" v="28" actId="2696"/>
        <pc:sldMkLst>
          <pc:docMk/>
          <pc:sldMk cId="1103648532" sldId="445"/>
        </pc:sldMkLst>
      </pc:sldChg>
      <pc:sldChg chg="del">
        <pc:chgData name="Sampath Jayarathna" userId="aa7a8714-7736-4927-8c16-9ff815108838" providerId="ADAL" clId="{499EBE74-92CE-4708-B4D0-D68D5EA82886}" dt="2017-09-12T15:04:19.965" v="29" actId="2696"/>
        <pc:sldMkLst>
          <pc:docMk/>
          <pc:sldMk cId="2310452793" sldId="446"/>
        </pc:sldMkLst>
      </pc:sldChg>
      <pc:sldChg chg="del">
        <pc:chgData name="Sampath Jayarathna" userId="aa7a8714-7736-4927-8c16-9ff815108838" providerId="ADAL" clId="{499EBE74-92CE-4708-B4D0-D68D5EA82886}" dt="2017-09-12T15:04:20.408" v="30" actId="2696"/>
        <pc:sldMkLst>
          <pc:docMk/>
          <pc:sldMk cId="2034690977" sldId="447"/>
        </pc:sldMkLst>
      </pc:sldChg>
      <pc:sldChg chg="del">
        <pc:chgData name="Sampath Jayarathna" userId="aa7a8714-7736-4927-8c16-9ff815108838" providerId="ADAL" clId="{499EBE74-92CE-4708-B4D0-D68D5EA82886}" dt="2017-09-12T15:04:20.804" v="31" actId="2696"/>
        <pc:sldMkLst>
          <pc:docMk/>
          <pc:sldMk cId="1558320191" sldId="448"/>
        </pc:sldMkLst>
      </pc:sldChg>
      <pc:sldChg chg="del">
        <pc:chgData name="Sampath Jayarathna" userId="aa7a8714-7736-4927-8c16-9ff815108838" providerId="ADAL" clId="{499EBE74-92CE-4708-B4D0-D68D5EA82886}" dt="2017-09-12T15:04:21.274" v="32" actId="2696"/>
        <pc:sldMkLst>
          <pc:docMk/>
          <pc:sldMk cId="3719010250" sldId="449"/>
        </pc:sldMkLst>
      </pc:sldChg>
      <pc:sldChg chg="del">
        <pc:chgData name="Sampath Jayarathna" userId="aa7a8714-7736-4927-8c16-9ff815108838" providerId="ADAL" clId="{499EBE74-92CE-4708-B4D0-D68D5EA82886}" dt="2017-09-12T15:04:21.916" v="33" actId="2696"/>
        <pc:sldMkLst>
          <pc:docMk/>
          <pc:sldMk cId="364204776" sldId="450"/>
        </pc:sldMkLst>
      </pc:sldChg>
      <pc:sldChg chg="del">
        <pc:chgData name="Sampath Jayarathna" userId="aa7a8714-7736-4927-8c16-9ff815108838" providerId="ADAL" clId="{499EBE74-92CE-4708-B4D0-D68D5EA82886}" dt="2017-09-12T15:04:09.696" v="3" actId="2696"/>
        <pc:sldMkLst>
          <pc:docMk/>
          <pc:sldMk cId="314550613" sldId="451"/>
        </pc:sldMkLst>
      </pc:sldChg>
      <pc:sldChg chg="del">
        <pc:chgData name="Sampath Jayarathna" userId="aa7a8714-7736-4927-8c16-9ff815108838" providerId="ADAL" clId="{499EBE74-92CE-4708-B4D0-D68D5EA82886}" dt="2017-09-12T15:04:09.994" v="4" actId="2696"/>
        <pc:sldMkLst>
          <pc:docMk/>
          <pc:sldMk cId="1882339211" sldId="452"/>
        </pc:sldMkLst>
      </pc:sldChg>
      <pc:sldChg chg="modAnim">
        <pc:chgData name="Sampath Jayarathna" userId="aa7a8714-7736-4927-8c16-9ff815108838" providerId="ADAL" clId="{499EBE74-92CE-4708-B4D0-D68D5EA82886}" dt="2017-09-24T17:59:08.893" v="413"/>
        <pc:sldMkLst>
          <pc:docMk/>
          <pc:sldMk cId="2324434147" sldId="459"/>
        </pc:sldMkLst>
      </pc:sldChg>
      <pc:sldChg chg="modSp modAnim">
        <pc:chgData name="Sampath Jayarathna" userId="aa7a8714-7736-4927-8c16-9ff815108838" providerId="ADAL" clId="{499EBE74-92CE-4708-B4D0-D68D5EA82886}" dt="2017-09-24T17:59:28.132" v="417"/>
        <pc:sldMkLst>
          <pc:docMk/>
          <pc:sldMk cId="2673305904" sldId="460"/>
        </pc:sldMkLst>
        <pc:spChg chg="mod">
          <ac:chgData name="Sampath Jayarathna" userId="aa7a8714-7736-4927-8c16-9ff815108838" providerId="ADAL" clId="{499EBE74-92CE-4708-B4D0-D68D5EA82886}" dt="2017-09-24T17:59:28.132" v="417"/>
          <ac:spMkLst>
            <pc:docMk/>
            <pc:sldMk cId="2673305904" sldId="460"/>
            <ac:spMk id="27652" creationId="{60C014B1-9F59-4E24-8530-CDDA149C3C8F}"/>
          </ac:spMkLst>
        </pc:spChg>
      </pc:sldChg>
      <pc:sldChg chg="modAnim">
        <pc:chgData name="Sampath Jayarathna" userId="aa7a8714-7736-4927-8c16-9ff815108838" providerId="ADAL" clId="{499EBE74-92CE-4708-B4D0-D68D5EA82886}" dt="2017-09-24T18:01:35.321" v="430"/>
        <pc:sldMkLst>
          <pc:docMk/>
          <pc:sldMk cId="3569340784" sldId="462"/>
        </pc:sldMkLst>
      </pc:sldChg>
      <pc:sldChg chg="modAnim">
        <pc:chgData name="Sampath Jayarathna" userId="aa7a8714-7736-4927-8c16-9ff815108838" providerId="ADAL" clId="{499EBE74-92CE-4708-B4D0-D68D5EA82886}" dt="2017-09-24T18:01:26.949" v="428"/>
        <pc:sldMkLst>
          <pc:docMk/>
          <pc:sldMk cId="1650374584" sldId="463"/>
        </pc:sldMkLst>
      </pc:sldChg>
      <pc:sldChg chg="modAnim">
        <pc:chgData name="Sampath Jayarathna" userId="aa7a8714-7736-4927-8c16-9ff815108838" providerId="ADAL" clId="{499EBE74-92CE-4708-B4D0-D68D5EA82886}" dt="2017-09-24T18:01:21.010" v="427"/>
        <pc:sldMkLst>
          <pc:docMk/>
          <pc:sldMk cId="1732650775" sldId="464"/>
        </pc:sldMkLst>
      </pc:sldChg>
      <pc:sldChg chg="modAnim">
        <pc:chgData name="Sampath Jayarathna" userId="aa7a8714-7736-4927-8c16-9ff815108838" providerId="ADAL" clId="{499EBE74-92CE-4708-B4D0-D68D5EA82886}" dt="2017-09-24T18:01:06.897" v="424"/>
        <pc:sldMkLst>
          <pc:docMk/>
          <pc:sldMk cId="2381656722" sldId="465"/>
        </pc:sldMkLst>
      </pc:sldChg>
      <pc:sldChg chg="modAnim">
        <pc:chgData name="Sampath Jayarathna" userId="aa7a8714-7736-4927-8c16-9ff815108838" providerId="ADAL" clId="{499EBE74-92CE-4708-B4D0-D68D5EA82886}" dt="2017-09-24T18:00:51.651" v="422"/>
        <pc:sldMkLst>
          <pc:docMk/>
          <pc:sldMk cId="2743797303" sldId="467"/>
        </pc:sldMkLst>
      </pc:sldChg>
      <pc:sldChg chg="modSp modAnim">
        <pc:chgData name="Sampath Jayarathna" userId="aa7a8714-7736-4927-8c16-9ff815108838" providerId="ADAL" clId="{499EBE74-92CE-4708-B4D0-D68D5EA82886}" dt="2017-09-24T18:00:31.868" v="420"/>
        <pc:sldMkLst>
          <pc:docMk/>
          <pc:sldMk cId="647630597" sldId="468"/>
        </pc:sldMkLst>
        <pc:spChg chg="mod">
          <ac:chgData name="Sampath Jayarathna" userId="aa7a8714-7736-4927-8c16-9ff815108838" providerId="ADAL" clId="{499EBE74-92CE-4708-B4D0-D68D5EA82886}" dt="2017-09-24T17:02:08.052" v="127" actId="20577"/>
          <ac:spMkLst>
            <pc:docMk/>
            <pc:sldMk cId="647630597" sldId="468"/>
            <ac:spMk id="43012" creationId="{3529B49F-5AB4-48C2-9A75-A588B51ABD5C}"/>
          </ac:spMkLst>
        </pc:spChg>
      </pc:sldChg>
      <pc:sldChg chg="addSp delSp modSp add">
        <pc:chgData name="Sampath Jayarathna" userId="aa7a8714-7736-4927-8c16-9ff815108838" providerId="ADAL" clId="{499EBE74-92CE-4708-B4D0-D68D5EA82886}" dt="2017-09-24T17:27:30.949" v="411" actId="20577"/>
        <pc:sldMkLst>
          <pc:docMk/>
          <pc:sldMk cId="4004224794" sldId="469"/>
        </pc:sldMkLst>
        <pc:spChg chg="mod">
          <ac:chgData name="Sampath Jayarathna" userId="aa7a8714-7736-4927-8c16-9ff815108838" providerId="ADAL" clId="{499EBE74-92CE-4708-B4D0-D68D5EA82886}" dt="2017-09-24T17:27:30.949" v="411" actId="20577"/>
          <ac:spMkLst>
            <pc:docMk/>
            <pc:sldMk cId="4004224794" sldId="469"/>
            <ac:spMk id="25603" creationId="{404F4243-B8BE-49AD-AB14-0FE369C1E4E1}"/>
          </ac:spMkLst>
        </pc:spChg>
        <pc:spChg chg="mod">
          <ac:chgData name="Sampath Jayarathna" userId="aa7a8714-7736-4927-8c16-9ff815108838" providerId="ADAL" clId="{499EBE74-92CE-4708-B4D0-D68D5EA82886}" dt="2017-09-24T17:14:17.076" v="370" actId="20577"/>
          <ac:spMkLst>
            <pc:docMk/>
            <pc:sldMk cId="4004224794" sldId="469"/>
            <ac:spMk id="25604" creationId="{1CC20BDA-0ECE-4A4D-AC80-A330D20FA7FE}"/>
          </ac:spMkLst>
        </pc:spChg>
        <pc:picChg chg="add del">
          <ac:chgData name="Sampath Jayarathna" userId="aa7a8714-7736-4927-8c16-9ff815108838" providerId="ADAL" clId="{499EBE74-92CE-4708-B4D0-D68D5EA82886}" dt="2017-09-24T17:12:44.421" v="141"/>
          <ac:picMkLst>
            <pc:docMk/>
            <pc:sldMk cId="4004224794" sldId="469"/>
            <ac:picMk id="2" creationId="{03D96066-6314-495A-8146-11942B0FA05C}"/>
          </ac:picMkLst>
        </pc:picChg>
        <pc:picChg chg="add mod">
          <ac:chgData name="Sampath Jayarathna" userId="aa7a8714-7736-4927-8c16-9ff815108838" providerId="ADAL" clId="{499EBE74-92CE-4708-B4D0-D68D5EA82886}" dt="2017-09-24T17:14:27.741" v="373" actId="1076"/>
          <ac:picMkLst>
            <pc:docMk/>
            <pc:sldMk cId="4004224794" sldId="469"/>
            <ac:picMk id="3" creationId="{4725EAB6-2D18-4526-928D-3B26207B0606}"/>
          </ac:picMkLst>
        </pc:picChg>
      </pc:sldChg>
      <pc:sldChg chg="addSp delSp modSp add ord">
        <pc:chgData name="Sampath Jayarathna" userId="aa7a8714-7736-4927-8c16-9ff815108838" providerId="ADAL" clId="{499EBE74-92CE-4708-B4D0-D68D5EA82886}" dt="2017-09-24T18:00:02.718" v="418"/>
        <pc:sldMkLst>
          <pc:docMk/>
          <pc:sldMk cId="1414251485" sldId="470"/>
        </pc:sldMkLst>
        <pc:spChg chg="mod">
          <ac:chgData name="Sampath Jayarathna" userId="aa7a8714-7736-4927-8c16-9ff815108838" providerId="ADAL" clId="{499EBE74-92CE-4708-B4D0-D68D5EA82886}" dt="2017-09-24T17:18:45.910" v="396" actId="20577"/>
          <ac:spMkLst>
            <pc:docMk/>
            <pc:sldMk cId="1414251485" sldId="470"/>
            <ac:spMk id="30723" creationId="{A129D506-3C2C-43FF-BD16-BE75B2E53A0C}"/>
          </ac:spMkLst>
        </pc:spChg>
        <pc:spChg chg="del">
          <ac:chgData name="Sampath Jayarathna" userId="aa7a8714-7736-4927-8c16-9ff815108838" providerId="ADAL" clId="{499EBE74-92CE-4708-B4D0-D68D5EA82886}" dt="2017-09-24T17:18:56.117" v="397" actId="478"/>
          <ac:spMkLst>
            <pc:docMk/>
            <pc:sldMk cId="1414251485" sldId="470"/>
            <ac:spMk id="30724" creationId="{87DAD555-A649-4C13-83C9-C3BF924892F5}"/>
          </ac:spMkLst>
        </pc:spChg>
        <pc:spChg chg="del">
          <ac:chgData name="Sampath Jayarathna" userId="aa7a8714-7736-4927-8c16-9ff815108838" providerId="ADAL" clId="{499EBE74-92CE-4708-B4D0-D68D5EA82886}" dt="2017-09-24T17:18:59.349" v="399" actId="478"/>
          <ac:spMkLst>
            <pc:docMk/>
            <pc:sldMk cId="1414251485" sldId="470"/>
            <ac:spMk id="30725" creationId="{36DAF2DE-B4D8-41C2-8C63-0D9B2D79EEA4}"/>
          </ac:spMkLst>
        </pc:spChg>
        <pc:spChg chg="del">
          <ac:chgData name="Sampath Jayarathna" userId="aa7a8714-7736-4927-8c16-9ff815108838" providerId="ADAL" clId="{499EBE74-92CE-4708-B4D0-D68D5EA82886}" dt="2017-09-24T17:18:58.037" v="398" actId="478"/>
          <ac:spMkLst>
            <pc:docMk/>
            <pc:sldMk cId="1414251485" sldId="470"/>
            <ac:spMk id="30726" creationId="{B4C2DF14-6451-4456-B87E-AEBD23AB83EB}"/>
          </ac:spMkLst>
        </pc:spChg>
        <pc:picChg chg="add mod">
          <ac:chgData name="Sampath Jayarathna" userId="aa7a8714-7736-4927-8c16-9ff815108838" providerId="ADAL" clId="{499EBE74-92CE-4708-B4D0-D68D5EA82886}" dt="2017-09-24T17:19:11.941" v="404" actId="14100"/>
          <ac:picMkLst>
            <pc:docMk/>
            <pc:sldMk cId="1414251485" sldId="470"/>
            <ac:picMk id="2" creationId="{B4CE6886-46EB-4299-9974-3F2D9C270AE2}"/>
          </ac:picMkLst>
        </pc:picChg>
      </pc:sldChg>
      <pc:sldChg chg="add del">
        <pc:chgData name="Sampath Jayarathna" userId="aa7a8714-7736-4927-8c16-9ff815108838" providerId="ADAL" clId="{499EBE74-92CE-4708-B4D0-D68D5EA82886}" dt="2017-09-24T17:12:20.886" v="137"/>
        <pc:sldMkLst>
          <pc:docMk/>
          <pc:sldMk cId="2815770532" sldId="470"/>
        </pc:sldMkLst>
      </pc:sldChg>
      <pc:sldChg chg="add del">
        <pc:chgData name="Sampath Jayarathna" userId="aa7a8714-7736-4927-8c16-9ff815108838" providerId="ADAL" clId="{499EBE74-92CE-4708-B4D0-D68D5EA82886}" dt="2017-09-24T17:12:28.891" v="139"/>
        <pc:sldMkLst>
          <pc:docMk/>
          <pc:sldMk cId="3299962109" sldId="4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9/24/2019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428767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21</a:t>
            </a:fld>
            <a:endParaRPr lang="en-US"/>
          </a:p>
        </p:txBody>
      </p:sp>
    </p:spTree>
    <p:extLst>
      <p:ext uri="{BB962C8B-B14F-4D97-AF65-F5344CB8AC3E}">
        <p14:creationId xmlns:p14="http://schemas.microsoft.com/office/powerpoint/2010/main" val="333005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22</a:t>
            </a:fld>
            <a:endParaRPr lang="en-US"/>
          </a:p>
        </p:txBody>
      </p:sp>
    </p:spTree>
    <p:extLst>
      <p:ext uri="{BB962C8B-B14F-4D97-AF65-F5344CB8AC3E}">
        <p14:creationId xmlns:p14="http://schemas.microsoft.com/office/powerpoint/2010/main" val="276552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kern="1200" dirty="0" smtClean="0">
                <a:solidFill>
                  <a:schemeClr val="tx1"/>
                </a:solidFill>
                <a:effectLst/>
                <a:latin typeface="+mn-lt"/>
                <a:ea typeface="+mn-ea"/>
                <a:cs typeface="+mn-cs"/>
              </a:rPr>
              <a:t>The major difference is that a histogram is only used to plot the frequency of score occurrences in a continuous data set that has been divided into classes, called bins. Bar charts, on the other hand, can be used for a great deal of other types of variables including ordinal and nominal data sets.</a:t>
            </a:r>
            <a:endParaRPr lang="es-ES_tradnl" sz="1050"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23</a:t>
            </a:fld>
            <a:endParaRPr lang="en-US"/>
          </a:p>
        </p:txBody>
      </p:sp>
    </p:spTree>
    <p:extLst>
      <p:ext uri="{BB962C8B-B14F-4D97-AF65-F5344CB8AC3E}">
        <p14:creationId xmlns:p14="http://schemas.microsoft.com/office/powerpoint/2010/main" val="3626552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211613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89244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extLst>
      <p:ext uri="{BB962C8B-B14F-4D97-AF65-F5344CB8AC3E}">
        <p14:creationId xmlns:p14="http://schemas.microsoft.com/office/powerpoint/2010/main" val="194236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27</a:t>
            </a:fld>
            <a:endParaRPr lang="en-US"/>
          </a:p>
        </p:txBody>
      </p:sp>
    </p:spTree>
    <p:extLst>
      <p:ext uri="{BB962C8B-B14F-4D97-AF65-F5344CB8AC3E}">
        <p14:creationId xmlns:p14="http://schemas.microsoft.com/office/powerpoint/2010/main" val="233896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sz="1050"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28</a:t>
            </a:fld>
            <a:endParaRPr lang="en-US"/>
          </a:p>
        </p:txBody>
      </p:sp>
    </p:spTree>
    <p:extLst>
      <p:ext uri="{BB962C8B-B14F-4D97-AF65-F5344CB8AC3E}">
        <p14:creationId xmlns:p14="http://schemas.microsoft.com/office/powerpoint/2010/main" val="425390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PH"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87F6E7-3A53-4DA7-AA10-B2844391D412}" type="slidenum">
              <a:rPr lang="en-PH" altLang="en-US"/>
              <a:pPr fontAlgn="base">
                <a:spcBef>
                  <a:spcPct val="0"/>
                </a:spcBef>
                <a:spcAft>
                  <a:spcPct val="0"/>
                </a:spcAft>
              </a:pPr>
              <a:t>30</a:t>
            </a:fld>
            <a:endParaRPr lang="en-PH" altLang="en-US"/>
          </a:p>
        </p:txBody>
      </p:sp>
    </p:spTree>
    <p:extLst>
      <p:ext uri="{BB962C8B-B14F-4D97-AF65-F5344CB8AC3E}">
        <p14:creationId xmlns:p14="http://schemas.microsoft.com/office/powerpoint/2010/main" val="281163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PH"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4A1A0F-94FE-44DF-8FBD-FC086EA4EC88}" type="slidenum">
              <a:rPr lang="en-PH" altLang="en-US"/>
              <a:pPr fontAlgn="base">
                <a:spcBef>
                  <a:spcPct val="0"/>
                </a:spcBef>
                <a:spcAft>
                  <a:spcPct val="0"/>
                </a:spcAft>
              </a:pPr>
              <a:t>31</a:t>
            </a:fld>
            <a:endParaRPr lang="en-PH" altLang="en-US"/>
          </a:p>
        </p:txBody>
      </p:sp>
    </p:spTree>
    <p:extLst>
      <p:ext uri="{BB962C8B-B14F-4D97-AF65-F5344CB8AC3E}">
        <p14:creationId xmlns:p14="http://schemas.microsoft.com/office/powerpoint/2010/main" val="302474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13</a:t>
            </a:fld>
            <a:endParaRPr lang="en-US"/>
          </a:p>
        </p:txBody>
      </p:sp>
    </p:spTree>
    <p:extLst>
      <p:ext uri="{BB962C8B-B14F-4D97-AF65-F5344CB8AC3E}">
        <p14:creationId xmlns:p14="http://schemas.microsoft.com/office/powerpoint/2010/main" val="137218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32</a:t>
            </a:fld>
            <a:endParaRPr lang="en-US"/>
          </a:p>
        </p:txBody>
      </p:sp>
    </p:spTree>
    <p:extLst>
      <p:ext uri="{BB962C8B-B14F-4D97-AF65-F5344CB8AC3E}">
        <p14:creationId xmlns:p14="http://schemas.microsoft.com/office/powerpoint/2010/main" val="2645540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a:t>
            </a:r>
            <a:r>
              <a:rPr lang="en-US" sz="1200" b="0" i="0" kern="1200" baseline="30000" dirty="0"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quartile </a:t>
            </a: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1.5 IQR</a:t>
            </a:r>
            <a:r>
              <a:rPr lang="en-US" sz="1200" b="0" i="0" kern="1200" baseline="0" dirty="0" smtClean="0">
                <a:solidFill>
                  <a:schemeClr val="tx1"/>
                </a:solidFill>
                <a:effectLst/>
                <a:latin typeface="+mn-lt"/>
                <a:ea typeface="+mn-ea"/>
                <a:cs typeface="+mn-cs"/>
              </a:rPr>
              <a:t> and 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quartile + 1.5IQR</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35</a:t>
            </a:fld>
            <a:endParaRPr lang="en-US"/>
          </a:p>
        </p:txBody>
      </p:sp>
    </p:spTree>
    <p:extLst>
      <p:ext uri="{BB962C8B-B14F-4D97-AF65-F5344CB8AC3E}">
        <p14:creationId xmlns:p14="http://schemas.microsoft.com/office/powerpoint/2010/main" val="274846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numpy.random.randn</a:t>
            </a:r>
            <a:r>
              <a:rPr lang="en-US" sz="1200" b="0" i="0" kern="1200" dirty="0" smtClean="0">
                <a:solidFill>
                  <a:schemeClr val="tx1"/>
                </a:solidFill>
                <a:effectLst/>
                <a:latin typeface="+mn-lt"/>
                <a:ea typeface="+mn-ea"/>
                <a:cs typeface="+mn-cs"/>
              </a:rPr>
              <a:t> generates samples from the normal distribution, while </a:t>
            </a:r>
            <a:r>
              <a:rPr lang="en-US" dirty="0" err="1" smtClean="0"/>
              <a:t>numpy.random.rand</a:t>
            </a:r>
            <a:r>
              <a:rPr lang="en-US" sz="1200" b="0" i="0" kern="1200" dirty="0" smtClean="0">
                <a:solidFill>
                  <a:schemeClr val="tx1"/>
                </a:solidFill>
                <a:effectLst/>
                <a:latin typeface="+mn-lt"/>
                <a:ea typeface="+mn-ea"/>
                <a:cs typeface="+mn-cs"/>
              </a:rPr>
              <a:t> from </a:t>
            </a:r>
            <a:r>
              <a:rPr lang="en-US" sz="1200" b="0" i="0" kern="1200" dirty="0" err="1" smtClean="0">
                <a:solidFill>
                  <a:schemeClr val="tx1"/>
                </a:solidFill>
                <a:effectLst/>
                <a:latin typeface="+mn-lt"/>
                <a:ea typeface="+mn-ea"/>
                <a:cs typeface="+mn-cs"/>
              </a:rPr>
              <a:t>unifrom</a:t>
            </a:r>
            <a:r>
              <a:rPr lang="en-US" sz="1200" b="0" i="0" kern="1200" dirty="0" smtClean="0">
                <a:solidFill>
                  <a:schemeClr val="tx1"/>
                </a:solidFill>
                <a:effectLst/>
                <a:latin typeface="+mn-lt"/>
                <a:ea typeface="+mn-ea"/>
                <a:cs typeface="+mn-cs"/>
              </a:rPr>
              <a:t> (in range </a:t>
            </a:r>
            <a:r>
              <a:rPr lang="en-US" sz="1200" b="0" i="0" kern="1200" smtClean="0">
                <a:solidFill>
                  <a:schemeClr val="tx1"/>
                </a:solidFill>
                <a:effectLst/>
                <a:latin typeface="+mn-lt"/>
                <a:ea typeface="+mn-ea"/>
                <a:cs typeface="+mn-cs"/>
              </a:rPr>
              <a:t>[0,1])</a:t>
            </a:r>
            <a:endParaRPr lang="es-ES_tradnl"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36</a:t>
            </a:fld>
            <a:endParaRPr lang="en-US"/>
          </a:p>
        </p:txBody>
      </p:sp>
    </p:spTree>
    <p:extLst>
      <p:ext uri="{BB962C8B-B14F-4D97-AF65-F5344CB8AC3E}">
        <p14:creationId xmlns:p14="http://schemas.microsoft.com/office/powerpoint/2010/main" val="351800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38</a:t>
            </a:fld>
            <a:endParaRPr lang="en-US"/>
          </a:p>
        </p:txBody>
      </p:sp>
    </p:spTree>
    <p:extLst>
      <p:ext uri="{BB962C8B-B14F-4D97-AF65-F5344CB8AC3E}">
        <p14:creationId xmlns:p14="http://schemas.microsoft.com/office/powerpoint/2010/main" val="302148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Suppose you weigh an apple and it weighs 110 grams. There’s no way to tell from the weight alone how this apple compares to other apples. However, as you’ll see, after you calculate its Z-score, you know where it falls relative to other apples. </a:t>
            </a:r>
            <a:r>
              <a:rPr lang="en-US" sz="1200" b="0" i="0" kern="1200" smtClean="0">
                <a:solidFill>
                  <a:schemeClr val="tx1"/>
                </a:solidFill>
                <a:effectLst/>
                <a:latin typeface="+mn-lt"/>
                <a:ea typeface="+mn-ea"/>
                <a:cs typeface="+mn-cs"/>
              </a:rPr>
              <a:t>Standardization </a:t>
            </a:r>
            <a:r>
              <a:rPr lang="en-US" sz="1200" b="0" i="0" kern="1200" dirty="0" smtClean="0">
                <a:solidFill>
                  <a:schemeClr val="tx1"/>
                </a:solidFill>
                <a:effectLst/>
                <a:latin typeface="+mn-lt"/>
                <a:ea typeface="+mn-ea"/>
                <a:cs typeface="+mn-cs"/>
              </a:rPr>
              <a:t>are a great way to understand where a specific observation falls relative to the entire distribution. They also allow you to take observations drawn from normally distributed populations that have different means and standard deviations and place them on a standard scale. This standard scale enables you to compare observations that would otherwise be difficult.</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40</a:t>
            </a:fld>
            <a:endParaRPr lang="en-US"/>
          </a:p>
        </p:txBody>
      </p:sp>
    </p:spTree>
    <p:extLst>
      <p:ext uri="{BB962C8B-B14F-4D97-AF65-F5344CB8AC3E}">
        <p14:creationId xmlns:p14="http://schemas.microsoft.com/office/powerpoint/2010/main" val="146998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14</a:t>
            </a:fld>
            <a:endParaRPr lang="en-US"/>
          </a:p>
        </p:txBody>
      </p:sp>
    </p:spTree>
    <p:extLst>
      <p:ext uri="{BB962C8B-B14F-4D97-AF65-F5344CB8AC3E}">
        <p14:creationId xmlns:p14="http://schemas.microsoft.com/office/powerpoint/2010/main" val="25908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15</a:t>
            </a:fld>
            <a:endParaRPr lang="en-US"/>
          </a:p>
        </p:txBody>
      </p:sp>
    </p:spTree>
    <p:extLst>
      <p:ext uri="{BB962C8B-B14F-4D97-AF65-F5344CB8AC3E}">
        <p14:creationId xmlns:p14="http://schemas.microsoft.com/office/powerpoint/2010/main" val="29580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16</a:t>
            </a:fld>
            <a:endParaRPr lang="en-US"/>
          </a:p>
        </p:txBody>
      </p:sp>
    </p:spTree>
    <p:extLst>
      <p:ext uri="{BB962C8B-B14F-4D97-AF65-F5344CB8AC3E}">
        <p14:creationId xmlns:p14="http://schemas.microsoft.com/office/powerpoint/2010/main" val="422177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17</a:t>
            </a:fld>
            <a:endParaRPr lang="en-US"/>
          </a:p>
        </p:txBody>
      </p:sp>
    </p:spTree>
    <p:extLst>
      <p:ext uri="{BB962C8B-B14F-4D97-AF65-F5344CB8AC3E}">
        <p14:creationId xmlns:p14="http://schemas.microsoft.com/office/powerpoint/2010/main" val="331557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stratified, systematic, cluster (natural)</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18</a:t>
            </a:fld>
            <a:endParaRPr lang="en-US"/>
          </a:p>
        </p:txBody>
      </p:sp>
    </p:spTree>
    <p:extLst>
      <p:ext uri="{BB962C8B-B14F-4D97-AF65-F5344CB8AC3E}">
        <p14:creationId xmlns:p14="http://schemas.microsoft.com/office/powerpoint/2010/main" val="279183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19</a:t>
            </a:fld>
            <a:endParaRPr lang="en-US"/>
          </a:p>
        </p:txBody>
      </p:sp>
    </p:spTree>
    <p:extLst>
      <p:ext uri="{BB962C8B-B14F-4D97-AF65-F5344CB8AC3E}">
        <p14:creationId xmlns:p14="http://schemas.microsoft.com/office/powerpoint/2010/main" val="117792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Obj</a:t>
            </a:r>
            <a:r>
              <a:rPr lang="en-US" baseline="0" dirty="0" smtClean="0"/>
              <a:t> = </a:t>
            </a:r>
            <a:r>
              <a:rPr lang="en-US" baseline="0" dirty="0" err="1" smtClean="0"/>
              <a:t>pd.read_csv</a:t>
            </a:r>
            <a:r>
              <a:rPr lang="en-US" baseline="0" dirty="0" smtClean="0"/>
              <a:t>(‘values.csv’)</a:t>
            </a:r>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20</a:t>
            </a:fld>
            <a:endParaRPr lang="en-US"/>
          </a:p>
        </p:txBody>
      </p:sp>
    </p:spTree>
    <p:extLst>
      <p:ext uri="{BB962C8B-B14F-4D97-AF65-F5344CB8AC3E}">
        <p14:creationId xmlns:p14="http://schemas.microsoft.com/office/powerpoint/2010/main" val="31962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r>
              <a:rPr lang="en-GB"/>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s.odu.edu/~sampath/courses/f19/cs620/files/data/brfss.cs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odu.edu/~sampath/courses/f19/cs620/files/data/brfss.cs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s.odu.edu/~sampath/courses/f19/cs620/files/data/brfss.cs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844062" y="2877271"/>
            <a:ext cx="7156938" cy="2387600"/>
          </a:xfrm>
        </p:spPr>
        <p:txBody>
          <a:bodyPr/>
          <a:lstStyle/>
          <a:p>
            <a:r>
              <a:rPr lang="en-US" dirty="0"/>
              <a:t>Lecture 4- Data Wrangling </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D5CD492-2BC6-F348-9965-EC1D86DF57A8}" type="slidenum">
              <a:rPr lang="en-US" smtClean="0"/>
              <a:t>1</a:t>
            </a:fld>
            <a:endParaRPr lang="en-US" dirty="0"/>
          </a:p>
        </p:txBody>
      </p:sp>
      <p:sp>
        <p:nvSpPr>
          <p:cNvPr id="8" name="Rectangle 3"/>
          <p:cNvSpPr>
            <a:spLocks noGrp="1" noChangeArrowheads="1"/>
          </p:cNvSpPr>
          <p:nvPr>
            <p:ph type="subTitle" idx="1"/>
          </p:nvPr>
        </p:nvSpPr>
        <p:spPr>
          <a:xfrm>
            <a:off x="970384" y="5380725"/>
            <a:ext cx="6867330" cy="1156214"/>
          </a:xfrm>
          <a:noFill/>
        </p:spPr>
        <p:txBody>
          <a:bodyPr wrap="square">
            <a:spAutoFit/>
          </a:body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39277" y="202873"/>
            <a:ext cx="3435183" cy="1159162"/>
          </a:xfrm>
          <a:prstGeom prst="rect">
            <a:avLst/>
          </a:prstGeom>
        </p:spPr>
      </p:pic>
      <p:sp>
        <p:nvSpPr>
          <p:cNvPr id="7" name="TextBox 6"/>
          <p:cNvSpPr txBox="1"/>
          <p:nvPr/>
        </p:nvSpPr>
        <p:spPr>
          <a:xfrm>
            <a:off x="1392594" y="1362035"/>
            <a:ext cx="6358812" cy="193899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CS 620 / DASC 600</a:t>
            </a:r>
          </a:p>
          <a:p>
            <a:pPr algn="ctr"/>
            <a:r>
              <a:rPr lang="en-US" sz="4000" dirty="0">
                <a:latin typeface="Times New Roman" panose="02020603050405020304" pitchFamily="18" charset="0"/>
                <a:cs typeface="Times New Roman" panose="02020603050405020304" pitchFamily="18" charset="0"/>
              </a:rPr>
              <a:t>Introduction to Data Science &amp; Analytics</a:t>
            </a:r>
          </a:p>
        </p:txBody>
      </p:sp>
    </p:spTree>
    <p:extLst>
      <p:ext uri="{BB962C8B-B14F-4D97-AF65-F5344CB8AC3E}">
        <p14:creationId xmlns:p14="http://schemas.microsoft.com/office/powerpoint/2010/main" val="409962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t>
            </a:r>
            <a:r>
              <a:rPr lang="en-US" dirty="0" err="1" smtClean="0"/>
              <a:t>vs</a:t>
            </a:r>
            <a:r>
              <a:rPr lang="en-US" dirty="0" smtClean="0"/>
              <a:t> average </a:t>
            </a:r>
            <a:r>
              <a:rPr lang="en-US" dirty="0" err="1" smtClean="0"/>
              <a:t>vs</a:t>
            </a:r>
            <a:r>
              <a:rPr lang="en-US" dirty="0" smtClean="0"/>
              <a:t> median </a:t>
            </a:r>
            <a:r>
              <a:rPr lang="en-US" dirty="0" err="1" smtClean="0"/>
              <a:t>vs</a:t>
            </a:r>
            <a:r>
              <a:rPr lang="en-US" dirty="0" smtClean="0"/>
              <a:t> mode</a:t>
            </a:r>
            <a:endParaRPr lang="en-US" dirty="0"/>
          </a:p>
        </p:txBody>
      </p:sp>
      <p:sp>
        <p:nvSpPr>
          <p:cNvPr id="3" name="Content Placeholder 2"/>
          <p:cNvSpPr>
            <a:spLocks noGrp="1"/>
          </p:cNvSpPr>
          <p:nvPr>
            <p:ph idx="1"/>
          </p:nvPr>
        </p:nvSpPr>
        <p:spPr>
          <a:xfrm>
            <a:off x="628650" y="1825625"/>
            <a:ext cx="7886700" cy="4680106"/>
          </a:xfrm>
        </p:spPr>
        <p:txBody>
          <a:bodyPr>
            <a:normAutofit fontScale="92500" lnSpcReduction="10000"/>
          </a:bodyPr>
          <a:lstStyle/>
          <a:p>
            <a:r>
              <a:rPr lang="en-US" sz="2400" dirty="0" smtClean="0"/>
              <a:t>(Arithmetic) Mean: the “average” value of the data </a:t>
            </a:r>
          </a:p>
          <a:p>
            <a:endParaRPr lang="en-US" sz="2400" dirty="0" smtClean="0"/>
          </a:p>
          <a:p>
            <a:endParaRPr lang="en-US" sz="2400" dirty="0" smtClean="0"/>
          </a:p>
          <a:p>
            <a:r>
              <a:rPr lang="en-US" sz="2400" dirty="0" smtClean="0"/>
              <a:t>Average: can be ambiguous</a:t>
            </a:r>
          </a:p>
          <a:p>
            <a:pPr lvl="1"/>
            <a:r>
              <a:rPr lang="en-US" sz="2000" dirty="0" smtClean="0"/>
              <a:t>The average household income in this community is $60,000</a:t>
            </a:r>
          </a:p>
          <a:p>
            <a:pPr lvl="2"/>
            <a:r>
              <a:rPr lang="en-US" sz="1800" dirty="0" smtClean="0"/>
              <a:t>The average (mean) income for households in this community is $60,000</a:t>
            </a:r>
          </a:p>
          <a:p>
            <a:pPr lvl="2"/>
            <a:r>
              <a:rPr lang="en-US" sz="1800" dirty="0" smtClean="0"/>
              <a:t>The income for an average household in this community is $60,000</a:t>
            </a:r>
          </a:p>
          <a:p>
            <a:pPr lvl="2"/>
            <a:r>
              <a:rPr lang="en-US" sz="1800" dirty="0" smtClean="0"/>
              <a:t>What if most households are earning below $30,000 but one household is earning $1M</a:t>
            </a:r>
          </a:p>
          <a:p>
            <a:r>
              <a:rPr lang="en-US" sz="2400" dirty="0" smtClean="0"/>
              <a:t>Median: the “</a:t>
            </a:r>
            <a:r>
              <a:rPr lang="en-US" sz="2400" dirty="0" err="1" smtClean="0"/>
              <a:t>middlest</a:t>
            </a:r>
            <a:r>
              <a:rPr lang="en-US" sz="2400" dirty="0" smtClean="0"/>
              <a:t>” value, or mean of the two middle values</a:t>
            </a:r>
          </a:p>
          <a:p>
            <a:pPr lvl="1"/>
            <a:r>
              <a:rPr lang="en-US" sz="2000" dirty="0" smtClean="0"/>
              <a:t>Can be obtained by sorting the data first</a:t>
            </a:r>
          </a:p>
          <a:p>
            <a:pPr lvl="1"/>
            <a:r>
              <a:rPr lang="en-US" sz="2000" dirty="0" smtClean="0"/>
              <a:t>Does not depend on all values in the data. </a:t>
            </a:r>
          </a:p>
          <a:p>
            <a:pPr lvl="1"/>
            <a:r>
              <a:rPr lang="en-US" sz="2000" dirty="0" smtClean="0"/>
              <a:t>More robust to outliers</a:t>
            </a:r>
          </a:p>
          <a:p>
            <a:r>
              <a:rPr lang="en-US" sz="2400" dirty="0" smtClean="0"/>
              <a:t>Mode: the most-common value in the data </a:t>
            </a:r>
          </a:p>
        </p:txBody>
      </p:sp>
      <p:pic>
        <p:nvPicPr>
          <p:cNvPr id="6" name="Picture 2"/>
          <p:cNvPicPr>
            <a:picLocks noChangeAspect="1" noChangeArrowheads="1"/>
          </p:cNvPicPr>
          <p:nvPr/>
        </p:nvPicPr>
        <p:blipFill>
          <a:blip r:embed="rId2" cstate="print"/>
          <a:srcRect/>
          <a:stretch>
            <a:fillRect/>
          </a:stretch>
        </p:blipFill>
        <p:spPr bwMode="auto">
          <a:xfrm>
            <a:off x="6869243" y="1545658"/>
            <a:ext cx="1268088" cy="1023369"/>
          </a:xfrm>
          <a:prstGeom prst="rect">
            <a:avLst/>
          </a:prstGeom>
          <a:noFill/>
          <a:ln w="9525">
            <a:noFill/>
            <a:miter lim="800000"/>
            <a:headEnd/>
            <a:tailEnd/>
          </a:ln>
        </p:spPr>
      </p:pic>
      <p:sp>
        <p:nvSpPr>
          <p:cNvPr id="5" name="Rectangle 4"/>
          <p:cNvSpPr/>
          <p:nvPr/>
        </p:nvSpPr>
        <p:spPr>
          <a:xfrm>
            <a:off x="1271957" y="2257363"/>
            <a:ext cx="4081567" cy="338554"/>
          </a:xfrm>
          <a:prstGeom prst="rect">
            <a:avLst/>
          </a:prstGeom>
          <a:ln>
            <a:solidFill>
              <a:schemeClr val="accent1"/>
            </a:solidFill>
          </a:ln>
        </p:spPr>
        <p:txBody>
          <a:bodyPr wrap="none">
            <a:spAutoFit/>
          </a:bodyPr>
          <a:lstStyle/>
          <a:p>
            <a:r>
              <a:rPr lang="en-US" sz="1600" b="1" dirty="0" smtClean="0">
                <a:solidFill>
                  <a:srgbClr val="0000FF"/>
                </a:solidFill>
                <a:highlight>
                  <a:srgbClr val="FFFFFF"/>
                </a:highlight>
              </a:rPr>
              <a:t>def</a:t>
            </a:r>
            <a:r>
              <a:rPr lang="en-US" sz="1600" b="1" dirty="0" smtClean="0">
                <a:solidFill>
                  <a:srgbClr val="000000"/>
                </a:solidFill>
                <a:highlight>
                  <a:srgbClr val="FFFFFF"/>
                </a:highlight>
              </a:rPr>
              <a:t> </a:t>
            </a:r>
            <a:r>
              <a:rPr lang="en-US" sz="1600" b="1" dirty="0" smtClean="0">
                <a:solidFill>
                  <a:srgbClr val="FF00FF"/>
                </a:solidFill>
                <a:highlight>
                  <a:srgbClr val="FFFFFF"/>
                </a:highlight>
              </a:rPr>
              <a:t>mean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FF"/>
                </a:solidFill>
                <a:highlight>
                  <a:srgbClr val="FFFFFF"/>
                </a:highlight>
              </a:rPr>
              <a:t>return</a:t>
            </a:r>
            <a:r>
              <a:rPr lang="en-US" sz="1600" b="1" dirty="0" smtClean="0">
                <a:solidFill>
                  <a:srgbClr val="000000"/>
                </a:solidFill>
                <a:highlight>
                  <a:srgbClr val="FFFFFF"/>
                </a:highlight>
              </a:rPr>
              <a:t> sum</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80"/>
                </a:solidFill>
                <a:highlight>
                  <a:srgbClr val="FFFFFF"/>
                </a:highlight>
              </a:rPr>
              <a:t>/</a:t>
            </a:r>
            <a:r>
              <a:rPr lang="en-US" sz="1600" b="1" dirty="0" smtClean="0">
                <a:solidFill>
                  <a:srgbClr val="000000"/>
                </a:solidFill>
                <a:highlight>
                  <a:srgbClr val="FFFFFF"/>
                </a:highlight>
              </a:rPr>
              <a:t> float</a:t>
            </a:r>
            <a:r>
              <a:rPr lang="en-US" sz="1600" b="1" dirty="0" smtClean="0">
                <a:solidFill>
                  <a:srgbClr val="000080"/>
                </a:solidFill>
                <a:highlight>
                  <a:srgbClr val="FFFFFF"/>
                </a:highlight>
              </a:rPr>
              <a:t>(</a:t>
            </a:r>
            <a:r>
              <a:rPr lang="en-US" sz="1600" b="1" dirty="0" err="1" smtClean="0">
                <a:solidFill>
                  <a:srgbClr val="000000"/>
                </a:solidFill>
                <a:highlight>
                  <a:srgbClr val="FFFFFF"/>
                </a:highlight>
              </a:rPr>
              <a:t>len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endParaRPr lang="en-US" sz="1600" b="1" dirty="0" smtClean="0">
              <a:solidFill>
                <a:srgbClr val="000000"/>
              </a:solidFill>
              <a:highlight>
                <a:srgbClr val="FFFFFF"/>
              </a:highlight>
            </a:endParaRPr>
          </a:p>
        </p:txBody>
      </p:sp>
      <p:sp>
        <p:nvSpPr>
          <p:cNvPr id="7" name="Rectangle 6"/>
          <p:cNvSpPr/>
          <p:nvPr/>
        </p:nvSpPr>
        <p:spPr>
          <a:xfrm>
            <a:off x="1269190" y="2649248"/>
            <a:ext cx="6025176" cy="338554"/>
          </a:xfrm>
          <a:prstGeom prst="rect">
            <a:avLst/>
          </a:prstGeom>
          <a:ln>
            <a:solidFill>
              <a:schemeClr val="accent1"/>
            </a:solidFill>
          </a:ln>
        </p:spPr>
        <p:txBody>
          <a:bodyPr wrap="none">
            <a:spAutoFit/>
          </a:bodyPr>
          <a:lstStyle/>
          <a:p>
            <a:r>
              <a:rPr lang="en-US" sz="1600" b="1" dirty="0" smtClean="0">
                <a:solidFill>
                  <a:srgbClr val="0000FF"/>
                </a:solidFill>
                <a:highlight>
                  <a:srgbClr val="FFFFFF"/>
                </a:highlight>
              </a:rPr>
              <a:t>def</a:t>
            </a:r>
            <a:r>
              <a:rPr lang="en-US" sz="1600" b="1" dirty="0" smtClean="0">
                <a:solidFill>
                  <a:srgbClr val="000000"/>
                </a:solidFill>
                <a:highlight>
                  <a:srgbClr val="FFFFFF"/>
                </a:highlight>
              </a:rPr>
              <a:t> </a:t>
            </a:r>
            <a:r>
              <a:rPr lang="en-US" sz="1600" b="1" dirty="0" smtClean="0">
                <a:solidFill>
                  <a:srgbClr val="FF00FF"/>
                </a:solidFill>
                <a:highlight>
                  <a:srgbClr val="FFFFFF"/>
                </a:highlight>
              </a:rPr>
              <a:t>mean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FF"/>
                </a:solidFill>
                <a:highlight>
                  <a:srgbClr val="FFFFFF"/>
                </a:highlight>
              </a:rPr>
              <a:t>return</a:t>
            </a:r>
            <a:r>
              <a:rPr lang="en-US" sz="1600" b="1" dirty="0" smtClean="0">
                <a:solidFill>
                  <a:srgbClr val="000000"/>
                </a:solidFill>
                <a:highlight>
                  <a:srgbClr val="FFFFFF"/>
                </a:highlight>
              </a:rPr>
              <a:t> reduce</a:t>
            </a:r>
            <a:r>
              <a:rPr lang="en-US" sz="1600" b="1" dirty="0" smtClean="0">
                <a:solidFill>
                  <a:srgbClr val="000080"/>
                </a:solidFill>
                <a:highlight>
                  <a:srgbClr val="FFFFFF"/>
                </a:highlight>
              </a:rPr>
              <a:t>(</a:t>
            </a:r>
            <a:r>
              <a:rPr lang="en-US" sz="1600" b="1" dirty="0" smtClean="0">
                <a:solidFill>
                  <a:srgbClr val="0000FF"/>
                </a:solidFill>
                <a:highlight>
                  <a:srgbClr val="FFFFFF"/>
                </a:highlight>
              </a:rPr>
              <a:t>lambda</a:t>
            </a:r>
            <a:r>
              <a:rPr lang="en-US" sz="1600" b="1" dirty="0" smtClean="0">
                <a:solidFill>
                  <a:srgbClr val="000000"/>
                </a:solidFill>
                <a:highlight>
                  <a:srgbClr val="FFFFFF"/>
                </a:highlight>
              </a:rPr>
              <a:t> x</a:t>
            </a:r>
            <a:r>
              <a:rPr lang="en-US" sz="1600" b="1" dirty="0" smtClean="0">
                <a:solidFill>
                  <a:srgbClr val="000080"/>
                </a:solidFill>
                <a:highlight>
                  <a:srgbClr val="FFFFFF"/>
                </a:highlight>
              </a:rPr>
              <a:t>,</a:t>
            </a:r>
            <a:r>
              <a:rPr lang="en-US" sz="1600" b="1" dirty="0" smtClean="0">
                <a:solidFill>
                  <a:srgbClr val="000000"/>
                </a:solidFill>
                <a:highlight>
                  <a:srgbClr val="FFFFFF"/>
                </a:highlight>
              </a:rPr>
              <a:t> y</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err="1" smtClean="0">
                <a:solidFill>
                  <a:srgbClr val="000000"/>
                </a:solidFill>
                <a:highlight>
                  <a:srgbClr val="FFFFFF"/>
                </a:highlight>
              </a:rPr>
              <a:t>x</a:t>
            </a:r>
            <a:r>
              <a:rPr lang="en-US" sz="1600" b="1" dirty="0" err="1" smtClean="0">
                <a:solidFill>
                  <a:srgbClr val="000080"/>
                </a:solidFill>
                <a:highlight>
                  <a:srgbClr val="FFFFFF"/>
                </a:highlight>
              </a:rPr>
              <a:t>+</a:t>
            </a:r>
            <a:r>
              <a:rPr lang="en-US" sz="1600" b="1" dirty="0" err="1" smtClean="0">
                <a:solidFill>
                  <a:srgbClr val="000000"/>
                </a:solidFill>
                <a:highlight>
                  <a:srgbClr val="FFFFFF"/>
                </a:highlight>
              </a:rPr>
              <a:t>y</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a:t>
            </a:r>
            <a:r>
              <a:rPr lang="en-US" sz="1600" b="1" dirty="0" smtClean="0">
                <a:solidFill>
                  <a:srgbClr val="000080"/>
                </a:solidFill>
                <a:highlight>
                  <a:srgbClr val="FFFFFF"/>
                </a:highlight>
              </a:rPr>
              <a:t>)</a:t>
            </a:r>
            <a:r>
              <a:rPr lang="en-US" sz="1600" b="1" dirty="0" smtClean="0">
                <a:solidFill>
                  <a:srgbClr val="000000"/>
                </a:solidFill>
                <a:highlight>
                  <a:srgbClr val="FFFFFF"/>
                </a:highlight>
              </a:rPr>
              <a:t> </a:t>
            </a:r>
            <a:r>
              <a:rPr lang="en-US" sz="1600" b="1" dirty="0" smtClean="0">
                <a:solidFill>
                  <a:srgbClr val="000080"/>
                </a:solidFill>
                <a:highlight>
                  <a:srgbClr val="FFFFFF"/>
                </a:highlight>
              </a:rPr>
              <a:t>/</a:t>
            </a:r>
            <a:r>
              <a:rPr lang="en-US" sz="1600" b="1" dirty="0" smtClean="0">
                <a:solidFill>
                  <a:srgbClr val="000000"/>
                </a:solidFill>
                <a:highlight>
                  <a:srgbClr val="FFFFFF"/>
                </a:highlight>
              </a:rPr>
              <a:t> float</a:t>
            </a:r>
            <a:r>
              <a:rPr lang="en-US" sz="1600" b="1" dirty="0" smtClean="0">
                <a:solidFill>
                  <a:srgbClr val="000080"/>
                </a:solidFill>
                <a:highlight>
                  <a:srgbClr val="FFFFFF"/>
                </a:highlight>
              </a:rPr>
              <a:t>(</a:t>
            </a:r>
            <a:r>
              <a:rPr lang="en-US" sz="1600" b="1" dirty="0" err="1" smtClean="0">
                <a:solidFill>
                  <a:srgbClr val="000000"/>
                </a:solidFill>
                <a:highlight>
                  <a:srgbClr val="FFFFFF"/>
                </a:highlight>
              </a:rPr>
              <a:t>len</a:t>
            </a:r>
            <a:r>
              <a:rPr lang="en-US" sz="1600" b="1" dirty="0" smtClean="0">
                <a:solidFill>
                  <a:srgbClr val="000080"/>
                </a:solidFill>
                <a:highlight>
                  <a:srgbClr val="FFFFFF"/>
                </a:highlight>
              </a:rPr>
              <a:t>(</a:t>
            </a:r>
            <a:r>
              <a:rPr lang="en-US" sz="1600" b="1" dirty="0" smtClean="0">
                <a:solidFill>
                  <a:srgbClr val="000000"/>
                </a:solidFill>
                <a:highlight>
                  <a:srgbClr val="FFFFFF"/>
                </a:highlight>
              </a:rPr>
              <a:t>a</a:t>
            </a:r>
            <a:r>
              <a:rPr lang="en-US" sz="1600" b="1" dirty="0" smtClean="0">
                <a:solidFill>
                  <a:srgbClr val="000080"/>
                </a:solidFill>
                <a:highlight>
                  <a:srgbClr val="FFFFFF"/>
                </a:highlight>
              </a:rPr>
              <a:t>))</a:t>
            </a:r>
            <a:endParaRPr lang="en-US" sz="1600" dirty="0"/>
          </a:p>
        </p:txBody>
      </p:sp>
      <p:sp>
        <p:nvSpPr>
          <p:cNvPr id="8" name="Rectangle 7"/>
          <p:cNvSpPr/>
          <p:nvPr/>
        </p:nvSpPr>
        <p:spPr>
          <a:xfrm>
            <a:off x="6027417" y="5014643"/>
            <a:ext cx="2951740" cy="1323439"/>
          </a:xfrm>
          <a:prstGeom prst="rect">
            <a:avLst/>
          </a:prstGeom>
          <a:ln>
            <a:solidFill>
              <a:srgbClr val="C00000"/>
            </a:solidFill>
          </a:ln>
        </p:spPr>
        <p:txBody>
          <a:bodyPr wrap="square">
            <a:spAutoFit/>
          </a:bodyPr>
          <a:lstStyle/>
          <a:p>
            <a:pPr marL="53975" lvl="1"/>
            <a:r>
              <a:rPr lang="en-US" sz="1600" dirty="0" err="1" smtClean="0"/>
              <a:t>Quantile</a:t>
            </a:r>
            <a:r>
              <a:rPr lang="en-US" sz="1600" dirty="0" smtClean="0"/>
              <a:t>: a generalization of median. </a:t>
            </a:r>
            <a:br>
              <a:rPr lang="en-US" sz="1600" dirty="0" smtClean="0"/>
            </a:br>
            <a:r>
              <a:rPr lang="en-US" sz="1600" dirty="0" smtClean="0"/>
              <a:t>E.g. 75 percentile is the value which 75% of values are less than or equal to</a:t>
            </a:r>
          </a:p>
        </p:txBody>
      </p:sp>
    </p:spTree>
    <p:extLst>
      <p:ext uri="{BB962C8B-B14F-4D97-AF65-F5344CB8AC3E}">
        <p14:creationId xmlns:p14="http://schemas.microsoft.com/office/powerpoint/2010/main" val="57250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and standard deviation</a:t>
            </a:r>
            <a:endParaRPr lang="en-US" dirty="0"/>
          </a:p>
        </p:txBody>
      </p:sp>
      <p:sp>
        <p:nvSpPr>
          <p:cNvPr id="3" name="Content Placeholder 2"/>
          <p:cNvSpPr>
            <a:spLocks noGrp="1"/>
          </p:cNvSpPr>
          <p:nvPr>
            <p:ph idx="1"/>
          </p:nvPr>
        </p:nvSpPr>
        <p:spPr/>
        <p:txBody>
          <a:bodyPr>
            <a:normAutofit/>
          </a:bodyPr>
          <a:lstStyle/>
          <a:p>
            <a:r>
              <a:rPr lang="en-US" dirty="0" smtClean="0"/>
              <a:t>Describes the spread of the data from the mean</a:t>
            </a:r>
          </a:p>
          <a:p>
            <a:pPr lvl="1"/>
            <a:r>
              <a:rPr lang="en-US" dirty="0" smtClean="0"/>
              <a:t>Is the mean squared of the deviation </a:t>
            </a:r>
          </a:p>
          <a:p>
            <a:r>
              <a:rPr lang="en-US" dirty="0" smtClean="0"/>
              <a:t>Standard deviation (square root of the variance): </a:t>
            </a:r>
            <a:r>
              <a:rPr lang="en-US" dirty="0" smtClean="0">
                <a:sym typeface="Symbol"/>
              </a:rPr>
              <a:t></a:t>
            </a:r>
          </a:p>
          <a:p>
            <a:pPr lvl="1"/>
            <a:r>
              <a:rPr lang="en-US" dirty="0" smtClean="0">
                <a:sym typeface="Symbol"/>
              </a:rPr>
              <a:t>Easier to understand than variance</a:t>
            </a:r>
          </a:p>
          <a:p>
            <a:pPr lvl="1"/>
            <a:r>
              <a:rPr lang="en-US" dirty="0" smtClean="0">
                <a:sym typeface="Symbol"/>
              </a:rPr>
              <a:t>Has the same unit as the measurement</a:t>
            </a:r>
          </a:p>
          <a:p>
            <a:pPr lvl="1"/>
            <a:r>
              <a:rPr lang="en-US" dirty="0" smtClean="0">
                <a:sym typeface="Symbol"/>
              </a:rPr>
              <a:t>Say the data measures height of people in inch, the unit of  is also inch. The unit for </a:t>
            </a:r>
            <a:r>
              <a:rPr lang="en-US" baseline="30000" dirty="0" smtClean="0">
                <a:sym typeface="Symbol"/>
              </a:rPr>
              <a:t>2</a:t>
            </a:r>
            <a:r>
              <a:rPr lang="en-US" dirty="0" smtClean="0">
                <a:sym typeface="Symbol"/>
              </a:rPr>
              <a:t> is square inch …</a:t>
            </a:r>
          </a:p>
          <a:p>
            <a:pPr lvl="1"/>
            <a:endParaRPr lang="en-US" dirty="0" smtClean="0">
              <a:sym typeface="Symbol"/>
            </a:endParaRPr>
          </a:p>
          <a:p>
            <a:pPr lvl="1"/>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6981704" y="1486874"/>
            <a:ext cx="1778840" cy="957037"/>
          </a:xfrm>
          <a:prstGeom prst="rect">
            <a:avLst/>
          </a:prstGeom>
          <a:noFill/>
          <a:ln w="9525">
            <a:noFill/>
            <a:miter lim="800000"/>
            <a:headEnd/>
            <a:tailEnd/>
          </a:ln>
        </p:spPr>
      </p:pic>
    </p:spTree>
    <p:extLst>
      <p:ext uri="{BB962C8B-B14F-4D97-AF65-F5344CB8AC3E}">
        <p14:creationId xmlns:p14="http://schemas.microsoft.com/office/powerpoint/2010/main" val="99774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BRFSS Dataset</a:t>
            </a:r>
            <a:endParaRPr lang="en-US" dirty="0"/>
          </a:p>
        </p:txBody>
      </p:sp>
      <p:sp>
        <p:nvSpPr>
          <p:cNvPr id="3" name="Content Placeholder 2"/>
          <p:cNvSpPr>
            <a:spLocks noGrp="1"/>
          </p:cNvSpPr>
          <p:nvPr>
            <p:ph idx="1"/>
          </p:nvPr>
        </p:nvSpPr>
        <p:spPr>
          <a:xfrm>
            <a:off x="628650" y="1678183"/>
            <a:ext cx="7886700" cy="4351338"/>
          </a:xfrm>
        </p:spPr>
        <p:txBody>
          <a:bodyPr>
            <a:normAutofit/>
          </a:bodyPr>
          <a:lstStyle/>
          <a:p>
            <a:r>
              <a:rPr lang="en-US" dirty="0"/>
              <a:t>The Behavioral Risk Factor Surveillance System (BRFSS) is the nation's premier system of health-related telephone surveys that collect state data about U.S. residents regarding their health-related risk behaviors, chronic health conditions, and use of </a:t>
            </a:r>
            <a:r>
              <a:rPr lang="en-US" dirty="0" smtClean="0"/>
              <a:t>preventive </a:t>
            </a:r>
            <a:r>
              <a:rPr lang="en-US" dirty="0"/>
              <a:t>services. </a:t>
            </a:r>
            <a:endParaRPr lang="en-US" dirty="0" smtClean="0"/>
          </a:p>
          <a:p>
            <a:pPr lvl="1"/>
            <a:r>
              <a:rPr lang="en-US" dirty="0">
                <a:hlinkClick r:id="rId2"/>
              </a:rPr>
              <a:t>https://www.cs.odu.edu/~</a:t>
            </a:r>
            <a:r>
              <a:rPr lang="en-US" dirty="0" smtClean="0">
                <a:hlinkClick r:id="rId2"/>
              </a:rPr>
              <a:t>sampath/courses/f19/cs620/files/data/brfss.csv</a:t>
            </a:r>
            <a:r>
              <a:rPr lang="en-US" dirty="0" smtClean="0"/>
              <a:t>  </a:t>
            </a:r>
            <a:endParaRPr lang="en-US" dirty="0"/>
          </a:p>
          <a:p>
            <a:endParaRPr lang="en-US" dirty="0"/>
          </a:p>
        </p:txBody>
      </p:sp>
    </p:spTree>
    <p:extLst>
      <p:ext uri="{BB962C8B-B14F-4D97-AF65-F5344CB8AC3E}">
        <p14:creationId xmlns:p14="http://schemas.microsoft.com/office/powerpoint/2010/main" val="391583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8</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Download the </a:t>
            </a:r>
            <a:r>
              <a:rPr lang="en-US" dirty="0" smtClean="0"/>
              <a:t>brfss.csv </a:t>
            </a:r>
            <a:r>
              <a:rPr lang="en-US" dirty="0"/>
              <a:t>file and load it to your python module. </a:t>
            </a:r>
            <a:endParaRPr lang="en-US" dirty="0" smtClean="0"/>
          </a:p>
          <a:p>
            <a:pPr lvl="1"/>
            <a:r>
              <a:rPr lang="en-US" dirty="0">
                <a:hlinkClick r:id="rId3"/>
              </a:rPr>
              <a:t>https://www.cs.odu.edu/~sampath/courses/f19/cs620/files/data/brfss.csv</a:t>
            </a:r>
            <a:r>
              <a:rPr lang="en-US" dirty="0"/>
              <a:t>  </a:t>
            </a:r>
          </a:p>
          <a:p>
            <a:r>
              <a:rPr lang="en-US" dirty="0" smtClean="0"/>
              <a:t>Display the content and observe the data</a:t>
            </a:r>
          </a:p>
          <a:p>
            <a:r>
              <a:rPr lang="en-US" dirty="0" smtClean="0"/>
              <a:t>Create a function </a:t>
            </a:r>
            <a:r>
              <a:rPr lang="en-US" dirty="0" err="1" smtClean="0"/>
              <a:t>cleanBRFSSFrame</a:t>
            </a:r>
            <a:r>
              <a:rPr lang="en-US" dirty="0" smtClean="0"/>
              <a:t>() to clean the dataset</a:t>
            </a:r>
          </a:p>
          <a:p>
            <a:pPr lvl="1"/>
            <a:r>
              <a:rPr lang="en-US" dirty="0" smtClean="0"/>
              <a:t>Drop the sex from the </a:t>
            </a:r>
            <a:r>
              <a:rPr lang="en-US" dirty="0" err="1" smtClean="0"/>
              <a:t>dataframe</a:t>
            </a:r>
            <a:endParaRPr lang="en-US" dirty="0" smtClean="0"/>
          </a:p>
          <a:p>
            <a:pPr lvl="1"/>
            <a:r>
              <a:rPr lang="en-US" dirty="0" smtClean="0"/>
              <a:t>Drop the rows of </a:t>
            </a:r>
            <a:r>
              <a:rPr lang="en-US" dirty="0" err="1" smtClean="0"/>
              <a:t>NaN</a:t>
            </a:r>
            <a:r>
              <a:rPr lang="en-US" dirty="0" smtClean="0"/>
              <a:t> values (every single </a:t>
            </a:r>
            <a:r>
              <a:rPr lang="en-US" dirty="0" err="1" smtClean="0"/>
              <a:t>NaN</a:t>
            </a:r>
            <a:r>
              <a:rPr lang="en-US" dirty="0" smtClean="0"/>
              <a:t>)</a:t>
            </a:r>
          </a:p>
          <a:p>
            <a:r>
              <a:rPr lang="en-US" dirty="0" smtClean="0"/>
              <a:t>Use describe() method to display the count, mean, </a:t>
            </a:r>
            <a:r>
              <a:rPr lang="en-US" dirty="0" err="1" smtClean="0"/>
              <a:t>std</a:t>
            </a:r>
            <a:r>
              <a:rPr lang="en-US" dirty="0" smtClean="0"/>
              <a:t>, min, and quantile data for column weight2. </a:t>
            </a:r>
          </a:p>
          <a:p>
            <a:r>
              <a:rPr lang="en-US" dirty="0" smtClean="0"/>
              <a:t>Find the median (median()) and mode (mode()) of the age</a:t>
            </a:r>
            <a:endParaRPr lang="en-US" dirty="0"/>
          </a:p>
        </p:txBody>
      </p:sp>
    </p:spTree>
    <p:extLst>
      <p:ext uri="{BB962C8B-B14F-4D97-AF65-F5344CB8AC3E}">
        <p14:creationId xmlns:p14="http://schemas.microsoft.com/office/powerpoint/2010/main" val="2186787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r>
              <a:rPr lang="en-US" dirty="0" err="1" smtClean="0"/>
              <a:t>vs</a:t>
            </a:r>
            <a:r>
              <a:rPr lang="en-US" dirty="0" smtClean="0"/>
              <a:t> sample</a:t>
            </a:r>
            <a:endParaRPr lang="en-US" dirty="0"/>
          </a:p>
        </p:txBody>
      </p:sp>
      <p:pic>
        <p:nvPicPr>
          <p:cNvPr id="6" name="Picture 2" descr="Image result for universe population original s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745" y="2047107"/>
            <a:ext cx="6437714" cy="310368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753778" y="5274644"/>
            <a:ext cx="7886700" cy="1364331"/>
          </a:xfrm>
        </p:spPr>
        <p:txBody>
          <a:bodyPr>
            <a:normAutofit/>
          </a:bodyPr>
          <a:lstStyle/>
          <a:p>
            <a:pPr marL="0" indent="0">
              <a:buNone/>
            </a:pPr>
            <a:r>
              <a:rPr lang="en-US" b="1" dirty="0"/>
              <a:t>Sampling </a:t>
            </a:r>
            <a:r>
              <a:rPr lang="en-US" dirty="0"/>
              <a:t>is a process used in statistical </a:t>
            </a:r>
            <a:r>
              <a:rPr lang="en-US" dirty="0" smtClean="0"/>
              <a:t>analysis in </a:t>
            </a:r>
            <a:r>
              <a:rPr lang="en-US" dirty="0"/>
              <a:t>which a predetermined number </a:t>
            </a:r>
            <a:r>
              <a:rPr lang="en-US" dirty="0" smtClean="0"/>
              <a:t>of observations </a:t>
            </a:r>
            <a:r>
              <a:rPr lang="en-US" dirty="0"/>
              <a:t>are taken from a larger population</a:t>
            </a:r>
          </a:p>
        </p:txBody>
      </p:sp>
    </p:spTree>
    <p:extLst>
      <p:ext uri="{BB962C8B-B14F-4D97-AF65-F5344CB8AC3E}">
        <p14:creationId xmlns:p14="http://schemas.microsoft.com/office/powerpoint/2010/main" val="1208404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
            </a:r>
            <a:r>
              <a:rPr lang="en-US" dirty="0" err="1" smtClean="0"/>
              <a:t>vs</a:t>
            </a:r>
            <a:r>
              <a:rPr lang="en-US" dirty="0" smtClean="0"/>
              <a:t> sample</a:t>
            </a:r>
            <a:endParaRPr lang="en-US" dirty="0"/>
          </a:p>
        </p:txBody>
      </p:sp>
      <p:sp>
        <p:nvSpPr>
          <p:cNvPr id="3" name="Content Placeholder 2"/>
          <p:cNvSpPr>
            <a:spLocks noGrp="1"/>
          </p:cNvSpPr>
          <p:nvPr>
            <p:ph idx="1"/>
          </p:nvPr>
        </p:nvSpPr>
        <p:spPr/>
        <p:txBody>
          <a:bodyPr/>
          <a:lstStyle/>
          <a:p>
            <a:r>
              <a:rPr lang="en-US" dirty="0" smtClean="0"/>
              <a:t>Population: all members of a group in a study</a:t>
            </a:r>
          </a:p>
          <a:p>
            <a:pPr lvl="1"/>
            <a:r>
              <a:rPr lang="en-US" dirty="0" smtClean="0"/>
              <a:t>The average height of men</a:t>
            </a:r>
          </a:p>
          <a:p>
            <a:pPr lvl="1"/>
            <a:r>
              <a:rPr lang="en-US" dirty="0" smtClean="0"/>
              <a:t>The average height of living male ≥ 18yr in USA between 2001 and 2010</a:t>
            </a:r>
          </a:p>
          <a:p>
            <a:pPr lvl="1"/>
            <a:r>
              <a:rPr lang="en-US" dirty="0" smtClean="0"/>
              <a:t>The average height of all male students ≥ 18yr  registered in Fall’17</a:t>
            </a:r>
          </a:p>
          <a:p>
            <a:r>
              <a:rPr lang="en-US" dirty="0" smtClean="0"/>
              <a:t>Sample: a subset of  the members in the population</a:t>
            </a:r>
          </a:p>
          <a:p>
            <a:pPr lvl="1"/>
            <a:r>
              <a:rPr lang="en-US" dirty="0" smtClean="0"/>
              <a:t>Most studies choose to sample the population due to cost/time or other factors</a:t>
            </a:r>
          </a:p>
          <a:p>
            <a:pPr lvl="1"/>
            <a:r>
              <a:rPr lang="en-US" dirty="0" smtClean="0"/>
              <a:t>Each sample is only one of many possible subsets of the population</a:t>
            </a:r>
          </a:p>
          <a:p>
            <a:pPr lvl="1"/>
            <a:r>
              <a:rPr lang="en-US" dirty="0" smtClean="0"/>
              <a:t>May or may not be representative of the whole population</a:t>
            </a:r>
          </a:p>
          <a:p>
            <a:pPr lvl="1"/>
            <a:r>
              <a:rPr lang="en-US" dirty="0" smtClean="0"/>
              <a:t>Sample size and sampling procedure is important</a:t>
            </a:r>
          </a:p>
          <a:p>
            <a:pPr lvl="1"/>
            <a:endParaRPr lang="en-US" dirty="0"/>
          </a:p>
        </p:txBody>
      </p:sp>
      <p:sp>
        <p:nvSpPr>
          <p:cNvPr id="4" name="Rectangle 3"/>
          <p:cNvSpPr/>
          <p:nvPr/>
        </p:nvSpPr>
        <p:spPr>
          <a:xfrm>
            <a:off x="1118117" y="5224038"/>
            <a:ext cx="5758544" cy="646331"/>
          </a:xfrm>
          <a:prstGeom prst="rect">
            <a:avLst/>
          </a:prstGeom>
        </p:spPr>
        <p:txBody>
          <a:bodyPr wrap="square">
            <a:spAutoFit/>
          </a:bodyPr>
          <a:lstStyle/>
          <a:p>
            <a:r>
              <a:rPr lang="en-US" dirty="0" err="1"/>
              <a:t>df</a:t>
            </a:r>
            <a:r>
              <a:rPr lang="en-US" dirty="0"/>
              <a:t> = </a:t>
            </a:r>
            <a:r>
              <a:rPr lang="en-US" dirty="0" err="1"/>
              <a:t>pd.read_csv</a:t>
            </a:r>
            <a:r>
              <a:rPr lang="en-US" dirty="0"/>
              <a:t>('brfss.csv</a:t>
            </a:r>
            <a:r>
              <a:rPr lang="en-US" dirty="0" smtClean="0"/>
              <a:t>')</a:t>
            </a:r>
          </a:p>
          <a:p>
            <a:r>
              <a:rPr lang="en-US" dirty="0" smtClean="0"/>
              <a:t>print(</a:t>
            </a:r>
            <a:r>
              <a:rPr lang="en-US" dirty="0" err="1" smtClean="0"/>
              <a:t>df.sample</a:t>
            </a:r>
            <a:r>
              <a:rPr lang="en-US" dirty="0" smtClean="0"/>
              <a:t>(100))  # random sample of 100 values</a:t>
            </a:r>
            <a:endParaRPr lang="en-US" dirty="0"/>
          </a:p>
        </p:txBody>
      </p:sp>
      <p:pic>
        <p:nvPicPr>
          <p:cNvPr id="5" name="Picture 4"/>
          <p:cNvPicPr>
            <a:picLocks noChangeAspect="1"/>
          </p:cNvPicPr>
          <p:nvPr/>
        </p:nvPicPr>
        <p:blipFill>
          <a:blip r:embed="rId3"/>
          <a:stretch>
            <a:fillRect/>
          </a:stretch>
        </p:blipFill>
        <p:spPr>
          <a:xfrm>
            <a:off x="7118470" y="4180884"/>
            <a:ext cx="2025530" cy="1613524"/>
          </a:xfrm>
          <a:prstGeom prst="rect">
            <a:avLst/>
          </a:prstGeom>
        </p:spPr>
      </p:pic>
    </p:spTree>
    <p:extLst>
      <p:ext uri="{BB962C8B-B14F-4D97-AF65-F5344CB8AC3E}">
        <p14:creationId xmlns:p14="http://schemas.microsoft.com/office/powerpoint/2010/main" val="3188765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sample?</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Enables research/ surveys to be done more quickly/ timely</a:t>
            </a:r>
          </a:p>
          <a:p>
            <a:r>
              <a:rPr lang="en-US" dirty="0" smtClean="0"/>
              <a:t>Less </a:t>
            </a:r>
            <a:r>
              <a:rPr lang="en-US" dirty="0"/>
              <a:t>expensive and often more accurate than large CENSUS ( survey of the entire population)</a:t>
            </a:r>
          </a:p>
          <a:p>
            <a:r>
              <a:rPr lang="en-US" dirty="0" smtClean="0"/>
              <a:t>Given </a:t>
            </a:r>
            <a:r>
              <a:rPr lang="en-US" dirty="0"/>
              <a:t>limited research budgets and large population sizes, there is no alternative to sampling.</a:t>
            </a:r>
          </a:p>
          <a:p>
            <a:r>
              <a:rPr lang="en-US" dirty="0" smtClean="0"/>
              <a:t>Sampling </a:t>
            </a:r>
            <a:r>
              <a:rPr lang="en-US" dirty="0"/>
              <a:t>also allows for minimal damage or lost</a:t>
            </a:r>
          </a:p>
          <a:p>
            <a:r>
              <a:rPr lang="en-US" dirty="0" smtClean="0"/>
              <a:t>Sample </a:t>
            </a:r>
            <a:r>
              <a:rPr lang="en-US" dirty="0"/>
              <a:t>data can also be used to validate census </a:t>
            </a:r>
            <a:r>
              <a:rPr lang="en-US" dirty="0" smtClean="0"/>
              <a:t>data</a:t>
            </a:r>
          </a:p>
          <a:p>
            <a:pPr lvl="1"/>
            <a:r>
              <a:rPr lang="en-US" dirty="0"/>
              <a:t>A survey of the entire universe </a:t>
            </a:r>
            <a:r>
              <a:rPr lang="en-US" dirty="0" smtClean="0"/>
              <a:t>(gives </a:t>
            </a:r>
            <a:r>
              <a:rPr lang="en-US" dirty="0"/>
              <a:t>real estimate not sample estimate)</a:t>
            </a:r>
          </a:p>
        </p:txBody>
      </p:sp>
    </p:spTree>
    <p:extLst>
      <p:ext uri="{BB962C8B-B14F-4D97-AF65-F5344CB8AC3E}">
        <p14:creationId xmlns:p14="http://schemas.microsoft.com/office/powerpoint/2010/main" val="914558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Random Sampling</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a:t>In </a:t>
            </a:r>
            <a:r>
              <a:rPr lang="en-US" b="1" dirty="0"/>
              <a:t>Simple Random Sampling</a:t>
            </a:r>
            <a:r>
              <a:rPr lang="en-US" dirty="0"/>
              <a:t>, each </a:t>
            </a:r>
            <a:r>
              <a:rPr lang="en-US" dirty="0" smtClean="0"/>
              <a:t>element of </a:t>
            </a:r>
            <a:r>
              <a:rPr lang="en-US" dirty="0"/>
              <a:t>the larger population is assigned a </a:t>
            </a:r>
            <a:r>
              <a:rPr lang="en-US" dirty="0" smtClean="0"/>
              <a:t>unique ID </a:t>
            </a:r>
            <a:r>
              <a:rPr lang="en-US" dirty="0"/>
              <a:t>number, and a table of random numbers </a:t>
            </a:r>
            <a:r>
              <a:rPr lang="en-US" dirty="0" smtClean="0"/>
              <a:t>or a </a:t>
            </a:r>
            <a:r>
              <a:rPr lang="en-US" dirty="0"/>
              <a:t>lottery technique is used to select </a:t>
            </a:r>
            <a:r>
              <a:rPr lang="en-US" dirty="0" smtClean="0"/>
              <a:t>elements, one </a:t>
            </a:r>
            <a:r>
              <a:rPr lang="en-US" dirty="0"/>
              <a:t>at a time, until the desired sample size </a:t>
            </a:r>
            <a:r>
              <a:rPr lang="en-US" dirty="0" smtClean="0"/>
              <a:t>is reached</a:t>
            </a:r>
            <a:r>
              <a:rPr lang="en-US" dirty="0"/>
              <a:t>.</a:t>
            </a:r>
          </a:p>
          <a:p>
            <a:r>
              <a:rPr lang="en-US" b="1" dirty="0" smtClean="0"/>
              <a:t>Simple </a:t>
            </a:r>
            <a:r>
              <a:rPr lang="en-US" b="1" dirty="0"/>
              <a:t>random sampling </a:t>
            </a:r>
            <a:r>
              <a:rPr lang="en-US" dirty="0"/>
              <a:t>is usually </a:t>
            </a:r>
            <a:r>
              <a:rPr lang="en-US" dirty="0" smtClean="0"/>
              <a:t>reserved for </a:t>
            </a:r>
            <a:r>
              <a:rPr lang="en-US" dirty="0"/>
              <a:t>use with relatively small populations </a:t>
            </a:r>
            <a:r>
              <a:rPr lang="en-US" dirty="0" smtClean="0"/>
              <a:t>with an </a:t>
            </a:r>
            <a:r>
              <a:rPr lang="en-US" dirty="0"/>
              <a:t>easy-to-use sampling frame ( very </a:t>
            </a:r>
            <a:r>
              <a:rPr lang="en-US" dirty="0" smtClean="0"/>
              <a:t>tedious when </a:t>
            </a:r>
            <a:r>
              <a:rPr lang="en-US" dirty="0"/>
              <a:t>drawing large samples).</a:t>
            </a:r>
          </a:p>
          <a:p>
            <a:r>
              <a:rPr lang="en-US" b="1" dirty="0" smtClean="0"/>
              <a:t>Bias </a:t>
            </a:r>
            <a:r>
              <a:rPr lang="en-US" dirty="0"/>
              <a:t>is avoided because the person </a:t>
            </a:r>
            <a:r>
              <a:rPr lang="en-US" dirty="0" smtClean="0"/>
              <a:t>drawing the </a:t>
            </a:r>
            <a:r>
              <a:rPr lang="en-US" dirty="0"/>
              <a:t>sample does not manipulate the lottery </a:t>
            </a:r>
            <a:r>
              <a:rPr lang="en-US" dirty="0" smtClean="0"/>
              <a:t>or random </a:t>
            </a:r>
            <a:r>
              <a:rPr lang="en-US" dirty="0"/>
              <a:t>number table to select </a:t>
            </a:r>
            <a:r>
              <a:rPr lang="en-US" dirty="0" smtClean="0"/>
              <a:t>certain individuals</a:t>
            </a:r>
            <a:r>
              <a:rPr lang="en-US" dirty="0"/>
              <a:t>.</a:t>
            </a:r>
          </a:p>
        </p:txBody>
      </p:sp>
      <p:pic>
        <p:nvPicPr>
          <p:cNvPr id="2050" name="Picture 2" descr="Image result for simple random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425" y="4801999"/>
            <a:ext cx="2313355" cy="180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6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Selection</a:t>
            </a:r>
            <a:endParaRPr lang="en-US" dirty="0"/>
          </a:p>
        </p:txBody>
      </p:sp>
      <p:sp>
        <p:nvSpPr>
          <p:cNvPr id="3" name="Content Placeholder 2"/>
          <p:cNvSpPr>
            <a:spLocks noGrp="1"/>
          </p:cNvSpPr>
          <p:nvPr>
            <p:ph idx="1"/>
          </p:nvPr>
        </p:nvSpPr>
        <p:spPr/>
        <p:txBody>
          <a:bodyPr/>
          <a:lstStyle/>
          <a:p>
            <a:r>
              <a:rPr lang="en-US" dirty="0" smtClean="0"/>
              <a:t>Selects at random</a:t>
            </a:r>
          </a:p>
          <a:p>
            <a:r>
              <a:rPr lang="en-US" dirty="0" smtClean="0"/>
              <a:t>With replacement</a:t>
            </a:r>
          </a:p>
          <a:p>
            <a:r>
              <a:rPr lang="en-US" dirty="0" smtClean="0"/>
              <a:t>From any array</a:t>
            </a:r>
          </a:p>
          <a:p>
            <a:r>
              <a:rPr lang="en-US" dirty="0" smtClean="0"/>
              <a:t>A specified number of times</a:t>
            </a:r>
          </a:p>
          <a:p>
            <a:pPr lvl="1"/>
            <a:endParaRPr lang="en-US" dirty="0"/>
          </a:p>
        </p:txBody>
      </p:sp>
      <p:sp>
        <p:nvSpPr>
          <p:cNvPr id="4" name="Rectangle 3"/>
          <p:cNvSpPr/>
          <p:nvPr/>
        </p:nvSpPr>
        <p:spPr>
          <a:xfrm>
            <a:off x="4948972" y="1912947"/>
            <a:ext cx="3566378" cy="369332"/>
          </a:xfrm>
          <a:prstGeom prst="rect">
            <a:avLst/>
          </a:prstGeom>
        </p:spPr>
        <p:txBody>
          <a:bodyPr wrap="square">
            <a:spAutoFit/>
          </a:bodyPr>
          <a:lstStyle/>
          <a:p>
            <a:r>
              <a:rPr lang="en-US" dirty="0" err="1" smtClean="0">
                <a:solidFill>
                  <a:schemeClr val="accent1">
                    <a:lumMod val="75000"/>
                  </a:schemeClr>
                </a:solidFill>
              </a:rPr>
              <a:t>np.random.choice</a:t>
            </a:r>
            <a:endParaRPr lang="en-US" dirty="0">
              <a:solidFill>
                <a:schemeClr val="accent1">
                  <a:lumMod val="75000"/>
                </a:schemeClr>
              </a:solidFill>
            </a:endParaRPr>
          </a:p>
        </p:txBody>
      </p:sp>
      <p:sp>
        <p:nvSpPr>
          <p:cNvPr id="5" name="Rectangle 4"/>
          <p:cNvSpPr/>
          <p:nvPr/>
        </p:nvSpPr>
        <p:spPr>
          <a:xfrm>
            <a:off x="1078011" y="4259907"/>
            <a:ext cx="7190089" cy="2031325"/>
          </a:xfrm>
          <a:prstGeom prst="rect">
            <a:avLst/>
          </a:prstGeom>
        </p:spPr>
        <p:txBody>
          <a:bodyPr wrap="square">
            <a:spAutoFit/>
          </a:bodyPr>
          <a:lstStyle/>
          <a:p>
            <a:r>
              <a:rPr lang="en-US" dirty="0" err="1" smtClean="0">
                <a:solidFill>
                  <a:schemeClr val="accent1">
                    <a:lumMod val="75000"/>
                  </a:schemeClr>
                </a:solidFill>
              </a:rPr>
              <a:t>np.random.choice</a:t>
            </a:r>
            <a:r>
              <a:rPr lang="en-US" dirty="0" smtClean="0">
                <a:solidFill>
                  <a:schemeClr val="accent1">
                    <a:lumMod val="75000"/>
                  </a:schemeClr>
                </a:solidFill>
              </a:rPr>
              <a:t>(</a:t>
            </a:r>
            <a:r>
              <a:rPr lang="en-US" dirty="0" err="1" smtClean="0">
                <a:solidFill>
                  <a:schemeClr val="accent1">
                    <a:lumMod val="75000"/>
                  </a:schemeClr>
                </a:solidFill>
              </a:rPr>
              <a:t>some_array</a:t>
            </a:r>
            <a:r>
              <a:rPr lang="en-US" dirty="0" smtClean="0">
                <a:solidFill>
                  <a:schemeClr val="accent1">
                    <a:lumMod val="75000"/>
                  </a:schemeClr>
                </a:solidFill>
              </a:rPr>
              <a:t>, sample size)</a:t>
            </a:r>
          </a:p>
          <a:p>
            <a:endParaRPr lang="en-US" dirty="0">
              <a:solidFill>
                <a:schemeClr val="accent1">
                  <a:lumMod val="75000"/>
                </a:schemeClr>
              </a:solidFill>
            </a:endParaRPr>
          </a:p>
          <a:p>
            <a:r>
              <a:rPr lang="en-US" dirty="0" smtClean="0">
                <a:solidFill>
                  <a:schemeClr val="accent1">
                    <a:lumMod val="75000"/>
                  </a:schemeClr>
                </a:solidFill>
              </a:rPr>
              <a:t>Example:</a:t>
            </a:r>
          </a:p>
          <a:p>
            <a:r>
              <a:rPr lang="en-US" dirty="0">
                <a:solidFill>
                  <a:schemeClr val="accent1">
                    <a:lumMod val="75000"/>
                  </a:schemeClr>
                </a:solidFill>
              </a:rPr>
              <a:t>import </a:t>
            </a:r>
            <a:r>
              <a:rPr lang="en-US" dirty="0" err="1">
                <a:solidFill>
                  <a:schemeClr val="accent1">
                    <a:lumMod val="75000"/>
                  </a:schemeClr>
                </a:solidFill>
              </a:rPr>
              <a:t>numpy</a:t>
            </a:r>
            <a:r>
              <a:rPr lang="en-US" dirty="0">
                <a:solidFill>
                  <a:schemeClr val="accent1">
                    <a:lumMod val="75000"/>
                  </a:schemeClr>
                </a:solidFill>
              </a:rPr>
              <a:t> as np</a:t>
            </a:r>
          </a:p>
          <a:p>
            <a:r>
              <a:rPr lang="en-US" dirty="0">
                <a:solidFill>
                  <a:schemeClr val="accent1">
                    <a:lumMod val="75000"/>
                  </a:schemeClr>
                </a:solidFill>
              </a:rPr>
              <a:t>d = </a:t>
            </a:r>
            <a:r>
              <a:rPr lang="en-US" dirty="0" err="1">
                <a:solidFill>
                  <a:schemeClr val="accent1">
                    <a:lumMod val="75000"/>
                  </a:schemeClr>
                </a:solidFill>
              </a:rPr>
              <a:t>np.arange</a:t>
            </a:r>
            <a:r>
              <a:rPr lang="en-US" dirty="0">
                <a:solidFill>
                  <a:schemeClr val="accent1">
                    <a:lumMod val="75000"/>
                  </a:schemeClr>
                </a:solidFill>
              </a:rPr>
              <a:t>(6) + 1</a:t>
            </a:r>
          </a:p>
          <a:p>
            <a:r>
              <a:rPr lang="en-US" dirty="0">
                <a:solidFill>
                  <a:schemeClr val="accent1">
                    <a:lumMod val="75000"/>
                  </a:schemeClr>
                </a:solidFill>
              </a:rPr>
              <a:t>s = </a:t>
            </a:r>
            <a:r>
              <a:rPr lang="en-US" dirty="0" err="1">
                <a:solidFill>
                  <a:schemeClr val="accent1">
                    <a:lumMod val="75000"/>
                  </a:schemeClr>
                </a:solidFill>
              </a:rPr>
              <a:t>np.random.choice</a:t>
            </a:r>
            <a:r>
              <a:rPr lang="en-US" dirty="0">
                <a:solidFill>
                  <a:schemeClr val="accent1">
                    <a:lumMod val="75000"/>
                  </a:schemeClr>
                </a:solidFill>
              </a:rPr>
              <a:t>(d, 1000) </a:t>
            </a:r>
          </a:p>
          <a:p>
            <a:r>
              <a:rPr lang="en-US" dirty="0" smtClean="0">
                <a:solidFill>
                  <a:schemeClr val="accent1">
                    <a:lumMod val="75000"/>
                  </a:schemeClr>
                </a:solidFill>
              </a:rPr>
              <a:t>print(s)</a:t>
            </a:r>
            <a:endParaRPr lang="en-US" dirty="0">
              <a:solidFill>
                <a:schemeClr val="accent1">
                  <a:lumMod val="75000"/>
                </a:schemeClr>
              </a:solidFill>
            </a:endParaRPr>
          </a:p>
        </p:txBody>
      </p:sp>
    </p:spTree>
    <p:extLst>
      <p:ext uri="{BB962C8B-B14F-4D97-AF65-F5344CB8AC3E}">
        <p14:creationId xmlns:p14="http://schemas.microsoft.com/office/powerpoint/2010/main" val="2429954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Sampling</a:t>
            </a:r>
            <a:endParaRPr lang="en-US" dirty="0"/>
          </a:p>
        </p:txBody>
      </p:sp>
      <p:sp>
        <p:nvSpPr>
          <p:cNvPr id="3" name="Content Placeholder 2"/>
          <p:cNvSpPr>
            <a:spLocks noGrp="1"/>
          </p:cNvSpPr>
          <p:nvPr>
            <p:ph idx="1"/>
          </p:nvPr>
        </p:nvSpPr>
        <p:spPr>
          <a:xfrm>
            <a:off x="517555" y="1607274"/>
            <a:ext cx="8330610" cy="3503741"/>
          </a:xfrm>
        </p:spPr>
        <p:txBody>
          <a:bodyPr>
            <a:normAutofit/>
          </a:bodyPr>
          <a:lstStyle/>
          <a:p>
            <a:r>
              <a:rPr lang="en-US" sz="2000" b="1" dirty="0"/>
              <a:t>Systematic sampling </a:t>
            </a:r>
            <a:r>
              <a:rPr lang="en-US" sz="2000" dirty="0"/>
              <a:t>is a type of </a:t>
            </a:r>
            <a:r>
              <a:rPr lang="en-US" sz="2000" dirty="0" smtClean="0"/>
              <a:t>probability </a:t>
            </a:r>
            <a:r>
              <a:rPr lang="en-US" sz="2000" b="1" dirty="0" smtClean="0"/>
              <a:t>sampling </a:t>
            </a:r>
            <a:r>
              <a:rPr lang="en-US" sz="2000" dirty="0"/>
              <a:t>method in which </a:t>
            </a:r>
            <a:r>
              <a:rPr lang="en-US" sz="2000" b="1" dirty="0"/>
              <a:t>sample </a:t>
            </a:r>
            <a:r>
              <a:rPr lang="en-US" sz="2000" dirty="0" smtClean="0"/>
              <a:t>members from </a:t>
            </a:r>
            <a:r>
              <a:rPr lang="en-US" sz="2000" dirty="0"/>
              <a:t>a larger population are selected </a:t>
            </a:r>
            <a:r>
              <a:rPr lang="en-US" sz="2000" dirty="0" smtClean="0"/>
              <a:t>according to </a:t>
            </a:r>
            <a:r>
              <a:rPr lang="en-US" sz="2000" dirty="0"/>
              <a:t>a random starting point and a fixed </a:t>
            </a:r>
            <a:r>
              <a:rPr lang="en-US" sz="2000" dirty="0" smtClean="0"/>
              <a:t>periodic interval</a:t>
            </a:r>
            <a:r>
              <a:rPr lang="en-US" sz="2000" dirty="0"/>
              <a:t>.</a:t>
            </a:r>
          </a:p>
          <a:p>
            <a:r>
              <a:rPr lang="en-US" sz="2000" dirty="0" smtClean="0"/>
              <a:t>In </a:t>
            </a:r>
            <a:r>
              <a:rPr lang="en-US" sz="2000" dirty="0"/>
              <a:t>this approach, the estimated number </a:t>
            </a:r>
            <a:r>
              <a:rPr lang="en-US" sz="2000" dirty="0" smtClean="0"/>
              <a:t>of elements </a:t>
            </a:r>
            <a:r>
              <a:rPr lang="en-US" sz="2000" dirty="0"/>
              <a:t>in the larger population is divided </a:t>
            </a:r>
            <a:r>
              <a:rPr lang="en-US" sz="2000" dirty="0" smtClean="0"/>
              <a:t>by the </a:t>
            </a:r>
            <a:r>
              <a:rPr lang="en-US" sz="2000" dirty="0"/>
              <a:t>desired sample size to yield a </a:t>
            </a:r>
            <a:r>
              <a:rPr lang="en-US" sz="2000" dirty="0" smtClean="0"/>
              <a:t>SAMPLNG INTERVAL. </a:t>
            </a:r>
            <a:r>
              <a:rPr lang="en-US" sz="2000" dirty="0"/>
              <a:t>The sample is then drawn </a:t>
            </a:r>
            <a:r>
              <a:rPr lang="en-US" sz="2000" dirty="0" smtClean="0"/>
              <a:t>by listing </a:t>
            </a:r>
            <a:r>
              <a:rPr lang="en-US" sz="2000" dirty="0"/>
              <a:t>the population in an arbitrary order </a:t>
            </a:r>
            <a:r>
              <a:rPr lang="en-US" sz="2000" dirty="0" smtClean="0"/>
              <a:t>and selecting </a:t>
            </a:r>
            <a:r>
              <a:rPr lang="en-US" sz="2000" dirty="0"/>
              <a:t>every nth case, starting with </a:t>
            </a:r>
            <a:r>
              <a:rPr lang="en-US" sz="2000" dirty="0" smtClean="0"/>
              <a:t>a randomly selected.</a:t>
            </a:r>
            <a:endParaRPr lang="en-US" sz="2000" dirty="0"/>
          </a:p>
          <a:p>
            <a:r>
              <a:rPr lang="en-US" sz="2000" dirty="0" smtClean="0"/>
              <a:t>This </a:t>
            </a:r>
            <a:r>
              <a:rPr lang="en-US" sz="2000" dirty="0"/>
              <a:t>is less time consuming and easier </a:t>
            </a:r>
            <a:r>
              <a:rPr lang="en-US" sz="2000" dirty="0" smtClean="0"/>
              <a:t>to implement</a:t>
            </a:r>
            <a:r>
              <a:rPr lang="en-US" sz="2000" dirty="0"/>
              <a:t>.</a:t>
            </a:r>
          </a:p>
          <a:p>
            <a:r>
              <a:rPr lang="en-US" sz="2000" dirty="0" smtClean="0"/>
              <a:t>Systematic </a:t>
            </a:r>
            <a:r>
              <a:rPr lang="en-US" sz="2000" dirty="0"/>
              <a:t>sampling is useful when the units </a:t>
            </a:r>
            <a:r>
              <a:rPr lang="en-US" sz="2000" dirty="0" smtClean="0"/>
              <a:t>in your </a:t>
            </a:r>
            <a:r>
              <a:rPr lang="en-US" sz="2000" dirty="0"/>
              <a:t>sampling frame are not numbered or </a:t>
            </a:r>
            <a:r>
              <a:rPr lang="en-US" sz="2000" dirty="0" smtClean="0"/>
              <a:t>when the </a:t>
            </a:r>
            <a:r>
              <a:rPr lang="en-US" sz="2000" dirty="0"/>
              <a:t>sampling frame consists of very long list.</a:t>
            </a:r>
          </a:p>
        </p:txBody>
      </p:sp>
      <p:pic>
        <p:nvPicPr>
          <p:cNvPr id="4098" name="Picture 2" descr="Image result for systematic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279" y="4764506"/>
            <a:ext cx="3203641" cy="205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92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a:t>Working with data is both an art and a science. We’ve mostly been talking about </a:t>
            </a:r>
            <a:r>
              <a:rPr lang="en-US" dirty="0" smtClean="0"/>
              <a:t>the science </a:t>
            </a:r>
            <a:r>
              <a:rPr lang="en-US" dirty="0"/>
              <a:t>part</a:t>
            </a:r>
            <a:r>
              <a:rPr lang="en-US" dirty="0" smtClean="0"/>
              <a:t>, getting your feet wet with Python tools for Data Science. Lets look at </a:t>
            </a:r>
            <a:r>
              <a:rPr lang="en-US" dirty="0"/>
              <a:t>some of the </a:t>
            </a:r>
            <a:r>
              <a:rPr lang="en-US" dirty="0" smtClean="0"/>
              <a:t>art now.</a:t>
            </a:r>
          </a:p>
          <a:p>
            <a:r>
              <a:rPr lang="en-US" dirty="0" smtClean="0"/>
              <a:t>After </a:t>
            </a:r>
            <a:r>
              <a:rPr lang="en-US" dirty="0"/>
              <a:t>you’ve identified the questions you’re trying to answer and have gotten your </a:t>
            </a:r>
            <a:r>
              <a:rPr lang="en-US" dirty="0" smtClean="0"/>
              <a:t>hands on </a:t>
            </a:r>
            <a:r>
              <a:rPr lang="en-US" dirty="0"/>
              <a:t>some data, you might be tempted to dive in and immediately start building models </a:t>
            </a:r>
            <a:r>
              <a:rPr lang="en-US" dirty="0" smtClean="0"/>
              <a:t>and getting </a:t>
            </a:r>
            <a:r>
              <a:rPr lang="en-US" dirty="0"/>
              <a:t>answers. But you should resist this urge. Your first step should be to </a:t>
            </a:r>
            <a:r>
              <a:rPr lang="en-US" i="1" dirty="0"/>
              <a:t>explore </a:t>
            </a:r>
            <a:r>
              <a:rPr lang="en-US" dirty="0" smtClean="0"/>
              <a:t>your </a:t>
            </a:r>
            <a:r>
              <a:rPr lang="es-ES_tradnl" dirty="0" smtClean="0"/>
              <a:t>data</a:t>
            </a:r>
            <a:r>
              <a:rPr lang="es-ES_tradnl" dirty="0"/>
              <a:t>.</a:t>
            </a:r>
            <a:endParaRPr lang="en-US" dirty="0"/>
          </a:p>
        </p:txBody>
      </p:sp>
    </p:spTree>
    <p:extLst>
      <p:ext uri="{BB962C8B-B14F-4D97-AF65-F5344CB8AC3E}">
        <p14:creationId xmlns:p14="http://schemas.microsoft.com/office/powerpoint/2010/main" val="1457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3503741"/>
          </a:xfrm>
        </p:spPr>
        <p:txBody>
          <a:bodyPr>
            <a:normAutofit/>
          </a:bodyPr>
          <a:lstStyle/>
          <a:p>
            <a:r>
              <a:rPr lang="en-US" sz="2000" b="1" dirty="0"/>
              <a:t>Populations </a:t>
            </a:r>
            <a:r>
              <a:rPr lang="en-US" sz="2000" dirty="0"/>
              <a:t>often consist of strata or </a:t>
            </a:r>
            <a:r>
              <a:rPr lang="en-US" sz="2000" dirty="0" smtClean="0"/>
              <a:t>groups that </a:t>
            </a:r>
            <a:r>
              <a:rPr lang="en-US" sz="2000" dirty="0"/>
              <a:t>are different from each other and </a:t>
            </a:r>
            <a:r>
              <a:rPr lang="en-US" sz="2000" dirty="0" smtClean="0"/>
              <a:t>that consist </a:t>
            </a:r>
            <a:r>
              <a:rPr lang="en-US" sz="2000" dirty="0"/>
              <a:t>of very different sizes.</a:t>
            </a:r>
          </a:p>
          <a:p>
            <a:r>
              <a:rPr lang="en-US" sz="2000" b="1" dirty="0" smtClean="0"/>
              <a:t>Stratified </a:t>
            </a:r>
            <a:r>
              <a:rPr lang="en-US" sz="2000" dirty="0"/>
              <a:t>Sampling ensures that all </a:t>
            </a:r>
            <a:r>
              <a:rPr lang="en-US" sz="2000" dirty="0" smtClean="0"/>
              <a:t>relevant strata </a:t>
            </a:r>
            <a:r>
              <a:rPr lang="en-US" sz="2000" dirty="0"/>
              <a:t>of the population are represented in </a:t>
            </a:r>
            <a:r>
              <a:rPr lang="en-US" sz="2000" dirty="0" smtClean="0"/>
              <a:t>the sample</a:t>
            </a:r>
            <a:r>
              <a:rPr lang="en-US" sz="2000" dirty="0"/>
              <a:t>.</a:t>
            </a:r>
          </a:p>
          <a:p>
            <a:r>
              <a:rPr lang="en-US" sz="2000" dirty="0" smtClean="0"/>
              <a:t>Stratification </a:t>
            </a:r>
            <a:r>
              <a:rPr lang="en-US" sz="2000" dirty="0"/>
              <a:t>treats each stratum as </a:t>
            </a:r>
            <a:r>
              <a:rPr lang="en-US" sz="2000" dirty="0" smtClean="0"/>
              <a:t>a separate </a:t>
            </a:r>
            <a:r>
              <a:rPr lang="en-US" sz="2000" dirty="0"/>
              <a:t>population- arranging the </a:t>
            </a:r>
            <a:r>
              <a:rPr lang="en-US" sz="2000" dirty="0" smtClean="0"/>
              <a:t>sampling frame </a:t>
            </a:r>
            <a:r>
              <a:rPr lang="en-US" sz="2000" dirty="0"/>
              <a:t>first in strata before either a </a:t>
            </a:r>
            <a:r>
              <a:rPr lang="en-US" sz="2000" dirty="0" smtClean="0"/>
              <a:t>simple random </a:t>
            </a:r>
            <a:r>
              <a:rPr lang="en-US" sz="2000" dirty="0"/>
              <a:t>technique or a systematic approach </a:t>
            </a:r>
            <a:r>
              <a:rPr lang="en-US" sz="2000" dirty="0" smtClean="0"/>
              <a:t>is used </a:t>
            </a:r>
            <a:r>
              <a:rPr lang="en-US" sz="2000" dirty="0"/>
              <a:t>to draw the sample</a:t>
            </a:r>
            <a:r>
              <a:rPr lang="en-US" sz="2000" dirty="0" smtClean="0"/>
              <a:t>.</a:t>
            </a:r>
            <a:endParaRPr lang="en-US" sz="2000" dirty="0"/>
          </a:p>
        </p:txBody>
      </p:sp>
      <p:sp>
        <p:nvSpPr>
          <p:cNvPr id="4" name="Title 3"/>
          <p:cNvSpPr>
            <a:spLocks noGrp="1"/>
          </p:cNvSpPr>
          <p:nvPr>
            <p:ph type="title"/>
          </p:nvPr>
        </p:nvSpPr>
        <p:spPr/>
        <p:txBody>
          <a:bodyPr/>
          <a:lstStyle/>
          <a:p>
            <a:r>
              <a:rPr lang="en-US" dirty="0" smtClean="0"/>
              <a:t>Stratified Sampling</a:t>
            </a:r>
            <a:endParaRPr lang="en-US" dirty="0"/>
          </a:p>
        </p:txBody>
      </p:sp>
      <p:pic>
        <p:nvPicPr>
          <p:cNvPr id="5124" name="Picture 4"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257" y="4073573"/>
            <a:ext cx="4050665" cy="235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4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3503741"/>
          </a:xfrm>
        </p:spPr>
        <p:txBody>
          <a:bodyPr>
            <a:normAutofit/>
          </a:bodyPr>
          <a:lstStyle/>
          <a:p>
            <a:r>
              <a:rPr lang="en-US" sz="2000" b="1" dirty="0"/>
              <a:t>Convenience sampling </a:t>
            </a:r>
            <a:r>
              <a:rPr lang="en-US" sz="2000" dirty="0"/>
              <a:t>is </a:t>
            </a:r>
            <a:r>
              <a:rPr lang="en-US" sz="2000" dirty="0" smtClean="0"/>
              <a:t>where </a:t>
            </a:r>
            <a:r>
              <a:rPr lang="en-US" sz="2000" dirty="0"/>
              <a:t>subjects are </a:t>
            </a:r>
            <a:r>
              <a:rPr lang="en-US" sz="2000" dirty="0" smtClean="0"/>
              <a:t>selected because </a:t>
            </a:r>
            <a:r>
              <a:rPr lang="en-US" sz="2000" dirty="0"/>
              <a:t>of their convenient accessibility </a:t>
            </a:r>
            <a:r>
              <a:rPr lang="en-US" sz="2000" dirty="0" smtClean="0"/>
              <a:t>and proximity </a:t>
            </a:r>
            <a:r>
              <a:rPr lang="en-US" sz="2000" dirty="0"/>
              <a:t>to the researcher.</a:t>
            </a:r>
          </a:p>
          <a:p>
            <a:r>
              <a:rPr lang="en-US" sz="2000" b="1" dirty="0"/>
              <a:t>Convenience Sampling </a:t>
            </a:r>
            <a:r>
              <a:rPr lang="en-US" sz="2000" dirty="0"/>
              <a:t>involves the selection </a:t>
            </a:r>
            <a:r>
              <a:rPr lang="en-US" sz="2000" dirty="0" smtClean="0"/>
              <a:t>of samples </a:t>
            </a:r>
            <a:r>
              <a:rPr lang="en-US" sz="2000" dirty="0"/>
              <a:t>from whatever cases/subjects </a:t>
            </a:r>
            <a:r>
              <a:rPr lang="en-US" sz="2000" dirty="0" smtClean="0"/>
              <a:t>or respondents </a:t>
            </a:r>
            <a:r>
              <a:rPr lang="en-US" sz="2000" dirty="0"/>
              <a:t>that happens to be available at </a:t>
            </a:r>
            <a:r>
              <a:rPr lang="en-US" sz="2000" dirty="0" smtClean="0"/>
              <a:t>a given </a:t>
            </a:r>
            <a:r>
              <a:rPr lang="en-US" sz="2000" dirty="0"/>
              <a:t>place or time.</a:t>
            </a:r>
          </a:p>
          <a:p>
            <a:r>
              <a:rPr lang="en-US" sz="2000" dirty="0"/>
              <a:t>Also known as </a:t>
            </a:r>
            <a:r>
              <a:rPr lang="en-US" sz="2000" b="1" dirty="0" smtClean="0"/>
              <a:t>Incidental/Accidental, Opportunity </a:t>
            </a:r>
            <a:r>
              <a:rPr lang="en-US" sz="2000" b="1" dirty="0"/>
              <a:t>or Grab </a:t>
            </a:r>
            <a:r>
              <a:rPr lang="en-US" sz="2000" b="1" dirty="0" smtClean="0"/>
              <a:t>Sampling. Snow- </a:t>
            </a:r>
            <a:r>
              <a:rPr lang="en-US" sz="2000" b="1" dirty="0"/>
              <a:t>ball </a:t>
            </a:r>
            <a:r>
              <a:rPr lang="en-US" sz="2000" dirty="0"/>
              <a:t>Sampling is a special type </a:t>
            </a:r>
            <a:r>
              <a:rPr lang="en-US" sz="2000" dirty="0" smtClean="0"/>
              <a:t>of convenience </a:t>
            </a:r>
            <a:r>
              <a:rPr lang="en-US" sz="2000" dirty="0"/>
              <a:t>sampling where individuals </a:t>
            </a:r>
            <a:r>
              <a:rPr lang="en-US" sz="2000" dirty="0" smtClean="0"/>
              <a:t>or persons </a:t>
            </a:r>
            <a:r>
              <a:rPr lang="en-US" sz="2000" dirty="0"/>
              <a:t>that have agreed or showed up to </a:t>
            </a:r>
            <a:r>
              <a:rPr lang="en-US" sz="2000" dirty="0" smtClean="0"/>
              <a:t>be interviewed </a:t>
            </a:r>
            <a:r>
              <a:rPr lang="en-US" sz="2000" dirty="0"/>
              <a:t>in the study serially </a:t>
            </a:r>
            <a:r>
              <a:rPr lang="en-US" sz="2000" dirty="0" smtClean="0"/>
              <a:t>recommend their </a:t>
            </a:r>
            <a:r>
              <a:rPr lang="en-US" sz="2000" dirty="0"/>
              <a:t>acquaintances.</a:t>
            </a:r>
            <a:endParaRPr lang="en-US" sz="1800" dirty="0"/>
          </a:p>
        </p:txBody>
      </p:sp>
      <p:sp>
        <p:nvSpPr>
          <p:cNvPr id="4" name="Title 3"/>
          <p:cNvSpPr>
            <a:spLocks noGrp="1"/>
          </p:cNvSpPr>
          <p:nvPr>
            <p:ph type="title"/>
          </p:nvPr>
        </p:nvSpPr>
        <p:spPr/>
        <p:txBody>
          <a:bodyPr/>
          <a:lstStyle/>
          <a:p>
            <a:r>
              <a:rPr lang="en-US" dirty="0" smtClean="0"/>
              <a:t>Convenience Sampling</a:t>
            </a:r>
            <a:endParaRPr lang="en-US" dirty="0"/>
          </a:p>
        </p:txBody>
      </p:sp>
      <p:pic>
        <p:nvPicPr>
          <p:cNvPr id="6146" name="Picture 2" descr="Image result for Convenience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611" y="4603463"/>
            <a:ext cx="3018181" cy="222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86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55" y="1607274"/>
            <a:ext cx="8330610" cy="5008604"/>
          </a:xfrm>
        </p:spPr>
        <p:txBody>
          <a:bodyPr>
            <a:normAutofit/>
          </a:bodyPr>
          <a:lstStyle/>
          <a:p>
            <a:r>
              <a:rPr lang="en-US" dirty="0"/>
              <a:t>In </a:t>
            </a:r>
            <a:r>
              <a:rPr lang="en-US" b="1" dirty="0"/>
              <a:t>Cluster Sampling</a:t>
            </a:r>
            <a:r>
              <a:rPr lang="en-US" dirty="0"/>
              <a:t>, samples are selected </a:t>
            </a:r>
            <a:r>
              <a:rPr lang="en-US" dirty="0" smtClean="0"/>
              <a:t>in two </a:t>
            </a:r>
            <a:r>
              <a:rPr lang="en-US" dirty="0"/>
              <a:t>or more </a:t>
            </a:r>
            <a:r>
              <a:rPr lang="en-US" dirty="0" smtClean="0"/>
              <a:t>stages</a:t>
            </a:r>
          </a:p>
          <a:p>
            <a:endParaRPr lang="en-US" dirty="0"/>
          </a:p>
          <a:p>
            <a:endParaRPr lang="en-US" dirty="0" smtClean="0"/>
          </a:p>
          <a:p>
            <a:endParaRPr lang="en-US" dirty="0"/>
          </a:p>
          <a:p>
            <a:pPr marL="0" indent="0">
              <a:buNone/>
            </a:pPr>
            <a:endParaRPr lang="en-US" b="1" dirty="0" smtClean="0"/>
          </a:p>
          <a:p>
            <a:r>
              <a:rPr lang="en-US" b="1" dirty="0" smtClean="0"/>
              <a:t>Non-probability </a:t>
            </a:r>
            <a:r>
              <a:rPr lang="en-US" b="1" dirty="0"/>
              <a:t>sampling </a:t>
            </a:r>
            <a:r>
              <a:rPr lang="en-US" dirty="0"/>
              <a:t>involves a technique </a:t>
            </a:r>
            <a:r>
              <a:rPr lang="en-US" dirty="0" smtClean="0"/>
              <a:t>where samples </a:t>
            </a:r>
            <a:r>
              <a:rPr lang="en-US" dirty="0"/>
              <a:t>are gathered in a process that does not give </a:t>
            </a:r>
            <a:r>
              <a:rPr lang="en-US" dirty="0" smtClean="0"/>
              <a:t>all the </a:t>
            </a:r>
            <a:r>
              <a:rPr lang="en-US" dirty="0"/>
              <a:t>individuals in the population equal chances of </a:t>
            </a:r>
            <a:r>
              <a:rPr lang="en-US" dirty="0" smtClean="0"/>
              <a:t>being selected.</a:t>
            </a:r>
          </a:p>
          <a:p>
            <a:pPr lvl="1"/>
            <a:r>
              <a:rPr lang="en-US" dirty="0"/>
              <a:t>Nonprobability sampling procedures are not valid </a:t>
            </a:r>
            <a:r>
              <a:rPr lang="en-US" dirty="0" smtClean="0"/>
              <a:t>for obtaining </a:t>
            </a:r>
            <a:r>
              <a:rPr lang="en-US" dirty="0"/>
              <a:t>a sample that is truly representative of a </a:t>
            </a:r>
            <a:r>
              <a:rPr lang="en-US" dirty="0" smtClean="0"/>
              <a:t>larger population</a:t>
            </a:r>
            <a:endParaRPr lang="en-US" sz="1200" dirty="0"/>
          </a:p>
        </p:txBody>
      </p:sp>
      <p:sp>
        <p:nvSpPr>
          <p:cNvPr id="4" name="Title 3"/>
          <p:cNvSpPr>
            <a:spLocks noGrp="1"/>
          </p:cNvSpPr>
          <p:nvPr>
            <p:ph type="title"/>
          </p:nvPr>
        </p:nvSpPr>
        <p:spPr/>
        <p:txBody>
          <a:bodyPr/>
          <a:lstStyle/>
          <a:p>
            <a:r>
              <a:rPr lang="en-US" dirty="0" smtClean="0"/>
              <a:t>Other Sampling</a:t>
            </a:r>
            <a:endParaRPr lang="en-US" dirty="0"/>
          </a:p>
        </p:txBody>
      </p:sp>
      <p:pic>
        <p:nvPicPr>
          <p:cNvPr id="2" name="Picture 1"/>
          <p:cNvPicPr>
            <a:picLocks noChangeAspect="1"/>
          </p:cNvPicPr>
          <p:nvPr/>
        </p:nvPicPr>
        <p:blipFill>
          <a:blip r:embed="rId3"/>
          <a:stretch>
            <a:fillRect/>
          </a:stretch>
        </p:blipFill>
        <p:spPr>
          <a:xfrm>
            <a:off x="5157809" y="5152131"/>
            <a:ext cx="2205517" cy="1705869"/>
          </a:xfrm>
          <a:prstGeom prst="rect">
            <a:avLst/>
          </a:prstGeom>
        </p:spPr>
      </p:pic>
      <p:pic>
        <p:nvPicPr>
          <p:cNvPr id="7170" name="Picture 2" descr="Image result for cluster samp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623" y="2031513"/>
            <a:ext cx="2118145" cy="180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5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smtClean="0"/>
              <a:t>Good </a:t>
            </a:r>
            <a:r>
              <a:rPr lang="en-US" dirty="0"/>
              <a:t>next step is </a:t>
            </a:r>
            <a:r>
              <a:rPr lang="en-US" dirty="0" smtClean="0"/>
              <a:t>to create </a:t>
            </a:r>
            <a:r>
              <a:rPr lang="en-US" dirty="0"/>
              <a:t>a histogram, in which you group your data into discrete </a:t>
            </a:r>
            <a:r>
              <a:rPr lang="en-US" i="1" dirty="0"/>
              <a:t>buckets </a:t>
            </a:r>
            <a:r>
              <a:rPr lang="en-US" dirty="0"/>
              <a:t>and count </a:t>
            </a:r>
            <a:r>
              <a:rPr lang="en-US" dirty="0" smtClean="0"/>
              <a:t>how many </a:t>
            </a:r>
            <a:r>
              <a:rPr lang="en-US" dirty="0"/>
              <a:t>points fall into each bucket:</a:t>
            </a:r>
          </a:p>
        </p:txBody>
      </p:sp>
      <p:sp>
        <p:nvSpPr>
          <p:cNvPr id="4" name="Rectangle 3"/>
          <p:cNvSpPr/>
          <p:nvPr/>
        </p:nvSpPr>
        <p:spPr>
          <a:xfrm>
            <a:off x="838199" y="3046114"/>
            <a:ext cx="4537245" cy="646331"/>
          </a:xfrm>
          <a:prstGeom prst="rect">
            <a:avLst/>
          </a:prstGeom>
        </p:spPr>
        <p:txBody>
          <a:bodyPr wrap="square">
            <a:spAutoFit/>
          </a:bodyPr>
          <a:lstStyle/>
          <a:p>
            <a:r>
              <a:rPr lang="en-US" dirty="0" err="1" smtClean="0"/>
              <a:t>df</a:t>
            </a:r>
            <a:r>
              <a:rPr lang="en-US" dirty="0" smtClean="0"/>
              <a:t> </a:t>
            </a:r>
            <a:r>
              <a:rPr lang="en-US" dirty="0"/>
              <a:t>= </a:t>
            </a:r>
            <a:r>
              <a:rPr lang="en-US" dirty="0" err="1"/>
              <a:t>pd.read_csv</a:t>
            </a:r>
            <a:r>
              <a:rPr lang="en-US" dirty="0"/>
              <a:t>('brfss.csv', </a:t>
            </a:r>
            <a:r>
              <a:rPr lang="en-US" dirty="0" err="1"/>
              <a:t>index_col</a:t>
            </a:r>
            <a:r>
              <a:rPr lang="en-US" dirty="0"/>
              <a:t>=0)</a:t>
            </a:r>
          </a:p>
          <a:p>
            <a:r>
              <a:rPr lang="en-US" dirty="0" err="1" smtClean="0"/>
              <a:t>df</a:t>
            </a:r>
            <a:r>
              <a:rPr lang="en-US" dirty="0" smtClean="0"/>
              <a:t>[</a:t>
            </a:r>
            <a:r>
              <a:rPr lang="en-US" dirty="0"/>
              <a:t>'weight2'].</a:t>
            </a:r>
            <a:r>
              <a:rPr lang="en-US" dirty="0" err="1"/>
              <a:t>hist</a:t>
            </a:r>
            <a:r>
              <a:rPr lang="en-US" dirty="0"/>
              <a:t>(bins=100</a:t>
            </a:r>
            <a:r>
              <a:rPr lang="en-US" dirty="0" smtClean="0"/>
              <a:t>)</a:t>
            </a:r>
            <a:endParaRPr lang="en-US" dirty="0"/>
          </a:p>
        </p:txBody>
      </p:sp>
      <p:pic>
        <p:nvPicPr>
          <p:cNvPr id="5" name="Picture 4"/>
          <p:cNvPicPr>
            <a:picLocks noChangeAspect="1"/>
          </p:cNvPicPr>
          <p:nvPr/>
        </p:nvPicPr>
        <p:blipFill>
          <a:blip r:embed="rId3"/>
          <a:stretch>
            <a:fillRect/>
          </a:stretch>
        </p:blipFill>
        <p:spPr>
          <a:xfrm>
            <a:off x="838199" y="3779547"/>
            <a:ext cx="4338711" cy="2796305"/>
          </a:xfrm>
          <a:prstGeom prst="rect">
            <a:avLst/>
          </a:prstGeom>
        </p:spPr>
      </p:pic>
      <p:sp>
        <p:nvSpPr>
          <p:cNvPr id="6" name="Rectangle 5"/>
          <p:cNvSpPr/>
          <p:nvPr/>
        </p:nvSpPr>
        <p:spPr>
          <a:xfrm>
            <a:off x="5830194" y="3022592"/>
            <a:ext cx="2951740" cy="2554545"/>
          </a:xfrm>
          <a:prstGeom prst="rect">
            <a:avLst/>
          </a:prstGeom>
          <a:ln>
            <a:solidFill>
              <a:srgbClr val="C00000"/>
            </a:solidFill>
          </a:ln>
        </p:spPr>
        <p:txBody>
          <a:bodyPr wrap="square">
            <a:spAutoFit/>
          </a:bodyPr>
          <a:lstStyle/>
          <a:p>
            <a:pPr marL="53975" lvl="1"/>
            <a:r>
              <a:rPr lang="en-US" sz="1600" dirty="0"/>
              <a:t>A histogram is a plot that lets you discover, and show, the underlying frequency distribution (shape) of a set of continuous data. This allows the inspection of the data for its underlying distribution (e.g., normal distribution), outliers, skewness, etc.</a:t>
            </a:r>
            <a:endParaRPr lang="en-US" sz="1600" dirty="0" smtClean="0"/>
          </a:p>
        </p:txBody>
      </p:sp>
    </p:spTree>
    <p:extLst>
      <p:ext uri="{BB962C8B-B14F-4D97-AF65-F5344CB8AC3E}">
        <p14:creationId xmlns:p14="http://schemas.microsoft.com/office/powerpoint/2010/main" val="41022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485811"/>
            <a:ext cx="7924800" cy="3416320"/>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Regression</a:t>
            </a:r>
            <a:r>
              <a:rPr lang="en-US" sz="2400" dirty="0" smtClean="0">
                <a:latin typeface="Times New Roman" panose="02020603050405020304" pitchFamily="18" charset="0"/>
                <a:cs typeface="Times New Roman" panose="02020603050405020304" pitchFamily="18" charset="0"/>
              </a:rPr>
              <a:t> – estimation of the relationship between variables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Linear regression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Assessing the assumptions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Non-linear regression</a:t>
            </a: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Correlation</a:t>
            </a:r>
            <a:r>
              <a:rPr lang="en-US" sz="2400" dirty="0" smtClean="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Correlation </a:t>
            </a:r>
            <a:r>
              <a:rPr lang="en-US" sz="2400" dirty="0">
                <a:latin typeface="Times New Roman" panose="02020603050405020304" pitchFamily="18" charset="0"/>
                <a:cs typeface="Times New Roman" panose="02020603050405020304" pitchFamily="18" charset="0"/>
              </a:rPr>
              <a:t>coefficient </a:t>
            </a:r>
            <a:r>
              <a:rPr lang="en-US" sz="2400" dirty="0" smtClean="0">
                <a:latin typeface="Times New Roman" panose="02020603050405020304" pitchFamily="18" charset="0"/>
                <a:cs typeface="Times New Roman" panose="02020603050405020304" pitchFamily="18" charset="0"/>
              </a:rPr>
              <a:t>quantifies </a:t>
            </a:r>
            <a:r>
              <a:rPr lang="en-US" sz="2400" dirty="0">
                <a:latin typeface="Times New Roman" panose="02020603050405020304" pitchFamily="18" charset="0"/>
                <a:cs typeface="Times New Roman" panose="02020603050405020304" pitchFamily="18" charset="0"/>
              </a:rPr>
              <a:t>the association strength</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Sensitivity to the distribution</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09600" y="947678"/>
            <a:ext cx="7924800" cy="1631216"/>
          </a:xfrm>
          <a:prstGeom prst="rect">
            <a:avLst/>
          </a:prstGeom>
        </p:spPr>
        <p:txBody>
          <a:bodyPr wrap="square">
            <a:spAutoFit/>
          </a:bodyPr>
          <a:lstStyle/>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p:txBody>
      </p:sp>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Regression vs Correlation</a:t>
            </a:r>
            <a:endParaRPr lang="en-US" sz="3600" dirty="0"/>
          </a:p>
        </p:txBody>
      </p:sp>
      <p:sp>
        <p:nvSpPr>
          <p:cNvPr id="10" name="Rectangle 9"/>
          <p:cNvSpPr/>
          <p:nvPr/>
        </p:nvSpPr>
        <p:spPr>
          <a:xfrm>
            <a:off x="2357595" y="4505131"/>
            <a:ext cx="2209800" cy="584775"/>
          </a:xfrm>
          <a:prstGeom prst="rect">
            <a:avLst/>
          </a:prstGeom>
        </p:spPr>
        <p:txBody>
          <a:bodyPr wrap="square">
            <a:spAutoFit/>
          </a:bodyPr>
          <a:lstStyle/>
          <a:p>
            <a:r>
              <a:rPr lang="en-US" sz="1600" dirty="0" smtClean="0">
                <a:latin typeface="Comic Sans MS" pitchFamily="66" charset="0"/>
              </a:rPr>
              <a:t>Relationship</a:t>
            </a:r>
          </a:p>
          <a:p>
            <a:pPr marL="177800" indent="-177800">
              <a:buFont typeface="Arial" pitchFamily="34" charset="0"/>
              <a:buChar char="•"/>
            </a:pPr>
            <a:endParaRPr lang="en-US" sz="1600" dirty="0">
              <a:latin typeface="Comic Sans MS" pitchFamily="66" charset="0"/>
            </a:endParaRPr>
          </a:p>
        </p:txBody>
      </p:sp>
      <p:sp>
        <p:nvSpPr>
          <p:cNvPr id="11" name="Rectangle 10"/>
          <p:cNvSpPr/>
          <p:nvPr/>
        </p:nvSpPr>
        <p:spPr>
          <a:xfrm>
            <a:off x="5145999" y="4484887"/>
            <a:ext cx="2667000" cy="584775"/>
          </a:xfrm>
          <a:prstGeom prst="rect">
            <a:avLst/>
          </a:prstGeom>
        </p:spPr>
        <p:txBody>
          <a:bodyPr wrap="square">
            <a:spAutoFit/>
          </a:bodyPr>
          <a:lstStyle/>
          <a:p>
            <a:r>
              <a:rPr lang="en-US" sz="1600" dirty="0" smtClean="0">
                <a:latin typeface="Comic Sans MS" pitchFamily="66" charset="0"/>
              </a:rPr>
              <a:t>No Relationship</a:t>
            </a:r>
          </a:p>
          <a:p>
            <a:pPr marL="177800" indent="-177800">
              <a:buFont typeface="Arial" pitchFamily="34" charset="0"/>
              <a:buChar char="•"/>
            </a:pPr>
            <a:endParaRPr lang="en-US" sz="1600" dirty="0">
              <a:latin typeface="Comic Sans MS" pitchFamily="66"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322" y="4814599"/>
            <a:ext cx="1982469" cy="190344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806" y="4814599"/>
            <a:ext cx="2026178" cy="1945412"/>
          </a:xfrm>
          <a:prstGeom prst="rect">
            <a:avLst/>
          </a:prstGeom>
        </p:spPr>
      </p:pic>
    </p:spTree>
    <p:extLst>
      <p:ext uri="{BB962C8B-B14F-4D97-AF65-F5344CB8AC3E}">
        <p14:creationId xmlns:p14="http://schemas.microsoft.com/office/powerpoint/2010/main" val="304887911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Relationship</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51510"/>
            <a:ext cx="2743200" cy="263385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 y="1660841"/>
            <a:ext cx="2743200" cy="26338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040" y="1642179"/>
            <a:ext cx="2743200" cy="2633853"/>
          </a:xfrm>
          <a:prstGeom prst="rect">
            <a:avLst/>
          </a:prstGeom>
        </p:spPr>
      </p:pic>
      <p:sp>
        <p:nvSpPr>
          <p:cNvPr id="12" name="Rectangle 11"/>
          <p:cNvSpPr/>
          <p:nvPr/>
        </p:nvSpPr>
        <p:spPr>
          <a:xfrm>
            <a:off x="1143000" y="1450903"/>
            <a:ext cx="2209800" cy="584775"/>
          </a:xfrm>
          <a:prstGeom prst="rect">
            <a:avLst/>
          </a:prstGeom>
        </p:spPr>
        <p:txBody>
          <a:bodyPr wrap="square">
            <a:spAutoFit/>
          </a:bodyPr>
          <a:lstStyle/>
          <a:p>
            <a:r>
              <a:rPr lang="en-US" sz="1600" dirty="0" smtClean="0">
                <a:latin typeface="Comic Sans MS" pitchFamily="66" charset="0"/>
              </a:rPr>
              <a:t>Linear, Strong</a:t>
            </a:r>
          </a:p>
          <a:p>
            <a:pPr marL="177800" indent="-177800">
              <a:buFont typeface="Arial" pitchFamily="34" charset="0"/>
              <a:buChar char="•"/>
            </a:pPr>
            <a:endParaRPr lang="en-US" sz="1600" dirty="0">
              <a:latin typeface="Comic Sans MS" pitchFamily="66" charset="0"/>
            </a:endParaRPr>
          </a:p>
        </p:txBody>
      </p:sp>
      <p:sp>
        <p:nvSpPr>
          <p:cNvPr id="13" name="Rectangle 12"/>
          <p:cNvSpPr/>
          <p:nvPr/>
        </p:nvSpPr>
        <p:spPr>
          <a:xfrm>
            <a:off x="3962400" y="1450903"/>
            <a:ext cx="2667000" cy="584775"/>
          </a:xfrm>
          <a:prstGeom prst="rect">
            <a:avLst/>
          </a:prstGeom>
        </p:spPr>
        <p:txBody>
          <a:bodyPr wrap="square">
            <a:spAutoFit/>
          </a:bodyPr>
          <a:lstStyle/>
          <a:p>
            <a:r>
              <a:rPr lang="en-US" sz="1600" dirty="0" smtClean="0">
                <a:latin typeface="Comic Sans MS" pitchFamily="66" charset="0"/>
              </a:rPr>
              <a:t>Linear, Weak</a:t>
            </a:r>
          </a:p>
          <a:p>
            <a:pPr marL="177800" indent="-177800">
              <a:buFont typeface="Arial" pitchFamily="34" charset="0"/>
              <a:buChar char="•"/>
            </a:pPr>
            <a:endParaRPr lang="en-US" sz="1600" dirty="0">
              <a:latin typeface="Comic Sans MS" pitchFamily="66" charset="0"/>
            </a:endParaRPr>
          </a:p>
        </p:txBody>
      </p:sp>
      <p:sp>
        <p:nvSpPr>
          <p:cNvPr id="17" name="Rectangle 16"/>
          <p:cNvSpPr/>
          <p:nvPr/>
        </p:nvSpPr>
        <p:spPr>
          <a:xfrm>
            <a:off x="6934200" y="1460245"/>
            <a:ext cx="2209800" cy="584775"/>
          </a:xfrm>
          <a:prstGeom prst="rect">
            <a:avLst/>
          </a:prstGeom>
        </p:spPr>
        <p:txBody>
          <a:bodyPr wrap="square">
            <a:spAutoFit/>
          </a:bodyPr>
          <a:lstStyle/>
          <a:p>
            <a:r>
              <a:rPr lang="en-US" sz="1600" dirty="0" smtClean="0">
                <a:latin typeface="Comic Sans MS" pitchFamily="66" charset="0"/>
              </a:rPr>
              <a:t>Non-Linear</a:t>
            </a:r>
          </a:p>
          <a:p>
            <a:pPr marL="177800" indent="-177800">
              <a:buFont typeface="Arial" pitchFamily="34" charset="0"/>
              <a:buChar char="•"/>
            </a:pPr>
            <a:endParaRPr lang="en-US" sz="1600" dirty="0">
              <a:latin typeface="Comic Sans MS" pitchFamily="66"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5040" y="4198284"/>
            <a:ext cx="2743200" cy="26338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16" y="4201887"/>
            <a:ext cx="2743200" cy="26338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228" y="4197300"/>
            <a:ext cx="2743200" cy="2633853"/>
          </a:xfrm>
          <a:prstGeom prst="rect">
            <a:avLst/>
          </a:prstGeom>
        </p:spPr>
      </p:pic>
      <p:sp>
        <p:nvSpPr>
          <p:cNvPr id="21" name="Rectangle 20"/>
          <p:cNvSpPr/>
          <p:nvPr/>
        </p:nvSpPr>
        <p:spPr>
          <a:xfrm rot="-5400000">
            <a:off x="-777239"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
        <p:nvSpPr>
          <p:cNvPr id="22" name="Rectangle 21"/>
          <p:cNvSpPr/>
          <p:nvPr/>
        </p:nvSpPr>
        <p:spPr>
          <a:xfrm rot="-5400000">
            <a:off x="2078623"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
        <p:nvSpPr>
          <p:cNvPr id="23" name="Rectangle 22"/>
          <p:cNvSpPr/>
          <p:nvPr/>
        </p:nvSpPr>
        <p:spPr>
          <a:xfrm rot="-5400000">
            <a:off x="4974223" y="4775165"/>
            <a:ext cx="2209800" cy="338554"/>
          </a:xfrm>
          <a:prstGeom prst="rect">
            <a:avLst/>
          </a:prstGeom>
        </p:spPr>
        <p:txBody>
          <a:bodyPr wrap="square">
            <a:spAutoFit/>
          </a:bodyPr>
          <a:lstStyle/>
          <a:p>
            <a:r>
              <a:rPr lang="en-US" sz="1600" dirty="0" smtClean="0">
                <a:latin typeface="Comic Sans MS" pitchFamily="66" charset="0"/>
              </a:rPr>
              <a:t>Residuals</a:t>
            </a:r>
            <a:endParaRPr lang="en-US" sz="1600" dirty="0">
              <a:latin typeface="Comic Sans MS" pitchFamily="66" charset="0"/>
            </a:endParaRPr>
          </a:p>
        </p:txBody>
      </p:sp>
    </p:spTree>
    <p:extLst>
      <p:ext uri="{BB962C8B-B14F-4D97-AF65-F5344CB8AC3E}">
        <p14:creationId xmlns:p14="http://schemas.microsoft.com/office/powerpoint/2010/main" val="31619437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485811"/>
            <a:ext cx="7924800" cy="433965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Correlation quantifies the degree to which two variables are related. </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Correlation </a:t>
            </a:r>
            <a:r>
              <a:rPr lang="en-US" dirty="0">
                <a:latin typeface="Times New Roman" panose="02020603050405020304" pitchFamily="18" charset="0"/>
                <a:cs typeface="Times New Roman" panose="02020603050405020304" pitchFamily="18" charset="0"/>
              </a:rPr>
              <a:t>does not fit a line through the data points. You simply are computing a correlation coefficient (r) that tells you how much one variable tends to change when the other one does. </a:t>
            </a:r>
            <a:endParaRPr lang="en-US"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r is 0.0, there is no relationship. When r is positive, there is a trend that one variable goes up as the other one goes up. When r is negative, there is a trend that one variable goes up as the other one goes down</a:t>
            </a:r>
            <a:r>
              <a:rPr lang="en-US" dirty="0" smtClean="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Linear regression finds the best line that predicts Y from X.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Correlation </a:t>
            </a:r>
            <a:r>
              <a:rPr lang="en-US" dirty="0">
                <a:latin typeface="Times New Roman" panose="02020603050405020304" pitchFamily="18" charset="0"/>
                <a:cs typeface="Times New Roman" panose="02020603050405020304" pitchFamily="18" charset="0"/>
              </a:rPr>
              <a:t>is almost always used when you measure both variables. It rarely is appropriate when one variable is something you experimentally manipulate.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Linear regression is usually used when X is a variable you </a:t>
            </a:r>
            <a:r>
              <a:rPr lang="en-US" dirty="0" smtClean="0">
                <a:latin typeface="Times New Roman" panose="02020603050405020304" pitchFamily="18" charset="0"/>
                <a:cs typeface="Times New Roman" panose="02020603050405020304" pitchFamily="18" charset="0"/>
              </a:rPr>
              <a:t>manipulate</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09600" y="947678"/>
            <a:ext cx="7924800" cy="1631216"/>
          </a:xfrm>
          <a:prstGeom prst="rect">
            <a:avLst/>
          </a:prstGeom>
        </p:spPr>
        <p:txBody>
          <a:bodyPr wrap="square">
            <a:spAutoFit/>
          </a:bodyPr>
          <a:lstStyle/>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endParaRPr lang="en-US" sz="2000" dirty="0">
              <a:latin typeface="Comic Sans MS" panose="030F0702030302020204" pitchFamily="66" charset="0"/>
            </a:endParaRPr>
          </a:p>
          <a:p>
            <a:endParaRPr lang="en-US" sz="2000" dirty="0" smtClean="0">
              <a:latin typeface="Comic Sans MS" panose="030F0702030302020204" pitchFamily="66" charset="0"/>
            </a:endParaRPr>
          </a:p>
        </p:txBody>
      </p:sp>
      <p:sp>
        <p:nvSpPr>
          <p:cNvPr id="7" name="Title 1"/>
          <p:cNvSpPr txBox="1">
            <a:spLocks/>
          </p:cNvSpPr>
          <p:nvPr/>
        </p:nvSpPr>
        <p:spPr>
          <a:xfrm>
            <a:off x="460699" y="746448"/>
            <a:ext cx="7886700" cy="543024"/>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Times New Roman" panose="02020603050405020304" pitchFamily="18" charset="0"/>
                <a:ea typeface="+mj-ea"/>
                <a:cs typeface="Times New Roman" panose="02020603050405020304" pitchFamily="18" charset="0"/>
              </a:defRPr>
            </a:lvl1pPr>
          </a:lstStyle>
          <a:p>
            <a:pPr algn="l" fontAlgn="auto">
              <a:spcAft>
                <a:spcPts val="0"/>
              </a:spcAft>
            </a:pPr>
            <a:r>
              <a:rPr lang="en-US" sz="3600" dirty="0" smtClean="0"/>
              <a:t>Regression vs Correlation</a:t>
            </a:r>
            <a:endParaRPr lang="en-US" sz="3600" dirty="0"/>
          </a:p>
        </p:txBody>
      </p:sp>
    </p:spTree>
    <p:extLst>
      <p:ext uri="{BB962C8B-B14F-4D97-AF65-F5344CB8AC3E}">
        <p14:creationId xmlns:p14="http://schemas.microsoft.com/office/powerpoint/2010/main" val="406146752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only measures </a:t>
            </a:r>
            <a:r>
              <a:rPr lang="en-US" b="1" i="1" dirty="0" smtClean="0"/>
              <a:t>linear</a:t>
            </a:r>
            <a:r>
              <a:rPr lang="en-US" dirty="0" smtClean="0"/>
              <a:t> relationship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847303" y="1916888"/>
            <a:ext cx="6968288" cy="3573084"/>
          </a:xfrm>
          <a:prstGeom prst="rect">
            <a:avLst/>
          </a:prstGeom>
        </p:spPr>
      </p:pic>
    </p:spTree>
    <p:extLst>
      <p:ext uri="{BB962C8B-B14F-4D97-AF65-F5344CB8AC3E}">
        <p14:creationId xmlns:p14="http://schemas.microsoft.com/office/powerpoint/2010/main" val="331573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Matrix</a:t>
            </a:r>
            <a:endParaRPr lang="en-US" dirty="0"/>
          </a:p>
        </p:txBody>
      </p:sp>
      <p:sp>
        <p:nvSpPr>
          <p:cNvPr id="3" name="Content Placeholder 2"/>
          <p:cNvSpPr>
            <a:spLocks noGrp="1"/>
          </p:cNvSpPr>
          <p:nvPr>
            <p:ph idx="1"/>
          </p:nvPr>
        </p:nvSpPr>
        <p:spPr>
          <a:xfrm>
            <a:off x="628650" y="1750977"/>
            <a:ext cx="7886700" cy="4351338"/>
          </a:xfrm>
        </p:spPr>
        <p:txBody>
          <a:bodyPr/>
          <a:lstStyle/>
          <a:p>
            <a:r>
              <a:rPr lang="en-US" dirty="0"/>
              <a:t>We can review the relationships between attributes by looking at the distribution of the interactions of each pair of attributes.</a:t>
            </a:r>
          </a:p>
        </p:txBody>
      </p:sp>
      <p:sp>
        <p:nvSpPr>
          <p:cNvPr id="4" name="Rectangle 3"/>
          <p:cNvSpPr/>
          <p:nvPr/>
        </p:nvSpPr>
        <p:spPr>
          <a:xfrm>
            <a:off x="548682" y="2743221"/>
            <a:ext cx="5013378" cy="646331"/>
          </a:xfrm>
          <a:prstGeom prst="rect">
            <a:avLst/>
          </a:prstGeom>
        </p:spPr>
        <p:txBody>
          <a:bodyPr wrap="square">
            <a:spAutoFit/>
          </a:bodyPr>
          <a:lstStyle/>
          <a:p>
            <a:pPr lvl="0"/>
            <a:r>
              <a:rPr lang="en-US" altLang="en-US" dirty="0">
                <a:solidFill>
                  <a:srgbClr val="101094"/>
                </a:solidFill>
                <a:latin typeface="inherit"/>
              </a:rPr>
              <a:t>from</a:t>
            </a:r>
            <a:r>
              <a:rPr lang="en-US" altLang="en-US" dirty="0">
                <a:solidFill>
                  <a:srgbClr val="303336"/>
                </a:solidFill>
                <a:latin typeface="inherit"/>
              </a:rPr>
              <a:t> </a:t>
            </a:r>
            <a:r>
              <a:rPr lang="en-US" altLang="en-US" dirty="0" err="1">
                <a:solidFill>
                  <a:srgbClr val="303336"/>
                </a:solidFill>
                <a:latin typeface="inherit"/>
              </a:rPr>
              <a:t>pandas.tools.plotting</a:t>
            </a:r>
            <a:r>
              <a:rPr lang="en-US" altLang="en-US" dirty="0">
                <a:solidFill>
                  <a:srgbClr val="303336"/>
                </a:solidFill>
                <a:latin typeface="inherit"/>
              </a:rPr>
              <a:t> </a:t>
            </a:r>
            <a:r>
              <a:rPr lang="en-US" altLang="en-US" dirty="0">
                <a:solidFill>
                  <a:srgbClr val="101094"/>
                </a:solidFill>
                <a:latin typeface="inherit"/>
              </a:rPr>
              <a:t>import</a:t>
            </a:r>
            <a:r>
              <a:rPr lang="en-US" altLang="en-US" dirty="0">
                <a:solidFill>
                  <a:srgbClr val="303336"/>
                </a:solidFill>
                <a:latin typeface="inherit"/>
              </a:rPr>
              <a:t> </a:t>
            </a:r>
            <a:r>
              <a:rPr lang="en-US" altLang="en-US" dirty="0" err="1">
                <a:solidFill>
                  <a:srgbClr val="303336"/>
                </a:solidFill>
                <a:latin typeface="inherit"/>
              </a:rPr>
              <a:t>scatter_matrix</a:t>
            </a:r>
            <a:r>
              <a:rPr lang="en-US" altLang="en-US" sz="800" dirty="0"/>
              <a:t> </a:t>
            </a:r>
            <a:endParaRPr lang="en-US" altLang="en-US" sz="4400" dirty="0">
              <a:latin typeface="Arial" panose="020B0604020202020204" pitchFamily="34" charset="0"/>
            </a:endParaRPr>
          </a:p>
          <a:p>
            <a:r>
              <a:rPr lang="en-US" dirty="0" err="1" smtClean="0"/>
              <a:t>scatter_matrix</a:t>
            </a:r>
            <a:r>
              <a:rPr lang="en-US" dirty="0" smtClean="0"/>
              <a:t>(</a:t>
            </a:r>
            <a:r>
              <a:rPr lang="en-US" dirty="0" err="1" smtClean="0"/>
              <a:t>df</a:t>
            </a:r>
            <a:r>
              <a:rPr lang="en-US" dirty="0" smtClean="0"/>
              <a:t>[[</a:t>
            </a:r>
            <a:r>
              <a:rPr lang="en-US" dirty="0"/>
              <a:t>'weight2', '</a:t>
            </a:r>
            <a:r>
              <a:rPr lang="en-US" dirty="0" err="1"/>
              <a:t>wtyrago</a:t>
            </a:r>
            <a:r>
              <a:rPr lang="en-US" dirty="0"/>
              <a:t>', 'htm3' ]])</a:t>
            </a:r>
          </a:p>
        </p:txBody>
      </p:sp>
      <p:sp>
        <p:nvSpPr>
          <p:cNvPr id="6" name="Rectangle 5"/>
          <p:cNvSpPr/>
          <p:nvPr/>
        </p:nvSpPr>
        <p:spPr>
          <a:xfrm>
            <a:off x="5830194" y="3022592"/>
            <a:ext cx="2951740" cy="1569660"/>
          </a:xfrm>
          <a:prstGeom prst="rect">
            <a:avLst/>
          </a:prstGeom>
          <a:ln>
            <a:solidFill>
              <a:srgbClr val="C00000"/>
            </a:solidFill>
          </a:ln>
        </p:spPr>
        <p:txBody>
          <a:bodyPr wrap="square">
            <a:spAutoFit/>
          </a:bodyPr>
          <a:lstStyle/>
          <a:p>
            <a:pPr marL="53975" lvl="1"/>
            <a:r>
              <a:rPr lang="en-US" sz="1600" dirty="0"/>
              <a:t>This is a powerful plot from which a lot of inspiration about the data can be drawn. For example, we can see a possible correlation between </a:t>
            </a:r>
            <a:r>
              <a:rPr lang="en-US" sz="1600" dirty="0" smtClean="0"/>
              <a:t>weight and weight year ago</a:t>
            </a:r>
          </a:p>
        </p:txBody>
      </p:sp>
      <p:pic>
        <p:nvPicPr>
          <p:cNvPr id="7" name="Picture 6"/>
          <p:cNvPicPr>
            <a:picLocks noChangeAspect="1"/>
          </p:cNvPicPr>
          <p:nvPr/>
        </p:nvPicPr>
        <p:blipFill>
          <a:blip r:embed="rId3"/>
          <a:stretch>
            <a:fillRect/>
          </a:stretch>
        </p:blipFill>
        <p:spPr>
          <a:xfrm>
            <a:off x="362066" y="3351274"/>
            <a:ext cx="4928723" cy="3442484"/>
          </a:xfrm>
          <a:prstGeom prst="rect">
            <a:avLst/>
          </a:prstGeom>
        </p:spPr>
      </p:pic>
      <p:sp>
        <p:nvSpPr>
          <p:cNvPr id="5" name="Rectangle 1"/>
          <p:cNvSpPr>
            <a:spLocks noChangeArrowheads="1"/>
          </p:cNvSpPr>
          <p:nvPr/>
        </p:nvSpPr>
        <p:spPr bwMode="auto">
          <a:xfrm>
            <a:off x="0" y="90100"/>
            <a:ext cx="65" cy="276999"/>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38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ltLang="en-US"/>
              <a:t>3 - </a:t>
            </a:r>
            <a:fld id="{A3EC8DDF-BBB5-4737-B5CB-D9FEEE95BB29}" type="slidenum">
              <a:rPr lang="en-US" altLang="en-US"/>
              <a:pPr/>
              <a:t>29</a:t>
            </a:fld>
            <a:endParaRPr lang="en-US" altLang="en-US"/>
          </a:p>
        </p:txBody>
      </p:sp>
      <p:sp>
        <p:nvSpPr>
          <p:cNvPr id="82949" name="Text Box 1029"/>
          <p:cNvSpPr txBox="1">
            <a:spLocks noChangeArrowheads="1"/>
          </p:cNvSpPr>
          <p:nvPr/>
        </p:nvSpPr>
        <p:spPr bwMode="auto">
          <a:xfrm>
            <a:off x="457200" y="1752600"/>
            <a:ext cx="8305800"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There are two basic types of </a:t>
            </a:r>
            <a:r>
              <a:rPr lang="en-US" altLang="en-US" sz="2800" dirty="0" smtClean="0"/>
              <a:t>data: </a:t>
            </a:r>
            <a:r>
              <a:rPr lang="en-US" altLang="en-US" sz="2800" b="1" i="1" dirty="0"/>
              <a:t>numerical</a:t>
            </a:r>
            <a:r>
              <a:rPr lang="en-US" altLang="en-US" sz="2800" dirty="0"/>
              <a:t> and </a:t>
            </a:r>
            <a:r>
              <a:rPr lang="en-US" altLang="en-US" sz="2800" b="1" i="1" dirty="0"/>
              <a:t>categorical </a:t>
            </a:r>
            <a:r>
              <a:rPr lang="en-US" altLang="en-US" sz="2800" dirty="0" smtClean="0"/>
              <a:t>data.</a:t>
            </a:r>
            <a:endParaRPr lang="en-US" altLang="en-US" sz="2800" dirty="0"/>
          </a:p>
          <a:p>
            <a:pPr>
              <a:spcBef>
                <a:spcPct val="50000"/>
              </a:spcBef>
            </a:pPr>
            <a:endParaRPr lang="en-US" altLang="en-US" sz="1100" dirty="0"/>
          </a:p>
          <a:p>
            <a:pPr>
              <a:spcBef>
                <a:spcPct val="50000"/>
              </a:spcBef>
            </a:pPr>
            <a:r>
              <a:rPr lang="en-US" altLang="en-US" sz="2800" b="1" dirty="0"/>
              <a:t>Numerical </a:t>
            </a:r>
            <a:r>
              <a:rPr lang="en-US" altLang="en-US" sz="2800" b="1" dirty="0" smtClean="0"/>
              <a:t>data:</a:t>
            </a:r>
            <a:r>
              <a:rPr lang="en-US" altLang="en-US" sz="2800" dirty="0" smtClean="0"/>
              <a:t> data </a:t>
            </a:r>
            <a:r>
              <a:rPr lang="en-US" altLang="en-US" sz="2800" dirty="0"/>
              <a:t>to which a  number is assigned as a quantitative value</a:t>
            </a:r>
            <a:r>
              <a:rPr lang="en-US" altLang="en-US" sz="2800" dirty="0" smtClean="0"/>
              <a:t>.</a:t>
            </a:r>
          </a:p>
          <a:p>
            <a:pPr>
              <a:spcBef>
                <a:spcPct val="50000"/>
              </a:spcBef>
            </a:pPr>
            <a:r>
              <a:rPr lang="en-US" altLang="en-US" sz="2800" dirty="0"/>
              <a:t>	</a:t>
            </a:r>
            <a:r>
              <a:rPr lang="en-US" altLang="en-US" dirty="0" smtClean="0"/>
              <a:t>age, weight, shoe size….</a:t>
            </a:r>
            <a:endParaRPr lang="en-US" altLang="en-US" sz="2800" dirty="0"/>
          </a:p>
          <a:p>
            <a:pPr>
              <a:spcBef>
                <a:spcPct val="50000"/>
              </a:spcBef>
            </a:pPr>
            <a:endParaRPr lang="en-US" altLang="en-US" sz="1100" dirty="0"/>
          </a:p>
          <a:p>
            <a:pPr>
              <a:spcBef>
                <a:spcPct val="50000"/>
              </a:spcBef>
            </a:pPr>
            <a:r>
              <a:rPr lang="en-US" altLang="en-US" sz="2800" b="1" dirty="0"/>
              <a:t>Categorical </a:t>
            </a:r>
            <a:r>
              <a:rPr lang="en-US" altLang="en-US" sz="2800" b="1" dirty="0" smtClean="0"/>
              <a:t>data:</a:t>
            </a:r>
            <a:r>
              <a:rPr lang="en-US" altLang="en-US" sz="2800" dirty="0" smtClean="0"/>
              <a:t> data </a:t>
            </a:r>
            <a:r>
              <a:rPr lang="en-US" altLang="en-US" sz="2800" dirty="0"/>
              <a:t>defined by the classes or categories into which an individual member falls</a:t>
            </a:r>
            <a:r>
              <a:rPr lang="en-US" altLang="en-US" sz="2800" dirty="0" smtClean="0"/>
              <a:t>.</a:t>
            </a:r>
          </a:p>
          <a:p>
            <a:pPr>
              <a:spcBef>
                <a:spcPct val="50000"/>
              </a:spcBef>
            </a:pPr>
            <a:r>
              <a:rPr lang="en-US" altLang="en-US" dirty="0" smtClean="0"/>
              <a:t>      eye color, gender, blood type</a:t>
            </a:r>
            <a:r>
              <a:rPr lang="en-US" altLang="en-US" smtClean="0"/>
              <a:t>, ethnicity</a:t>
            </a:r>
            <a:endParaRPr lang="en-US" altLang="en-US" sz="2800" dirty="0"/>
          </a:p>
        </p:txBody>
      </p:sp>
      <p:sp>
        <p:nvSpPr>
          <p:cNvPr id="82951" name="Rectangle 1031"/>
          <p:cNvSpPr>
            <a:spLocks noChangeArrowheads="1"/>
          </p:cNvSpPr>
          <p:nvPr/>
        </p:nvSpPr>
        <p:spPr bwMode="auto">
          <a:xfrm>
            <a:off x="609600" y="548640"/>
            <a:ext cx="8534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en-US" sz="3600" dirty="0">
                <a:solidFill>
                  <a:schemeClr val="tx2"/>
                </a:solidFill>
              </a:rPr>
              <a:t>Types of </a:t>
            </a:r>
            <a:r>
              <a:rPr lang="en-US" altLang="en-US" sz="3600" dirty="0" smtClean="0">
                <a:solidFill>
                  <a:schemeClr val="tx2"/>
                </a:solidFill>
              </a:rPr>
              <a:t>data</a:t>
            </a:r>
            <a:endParaRPr lang="en-US" altLang="en-US" sz="3600" dirty="0">
              <a:solidFill>
                <a:schemeClr val="tx2"/>
              </a:solidFill>
            </a:endParaRPr>
          </a:p>
        </p:txBody>
      </p:sp>
    </p:spTree>
    <p:extLst>
      <p:ext uri="{BB962C8B-B14F-4D97-AF65-F5344CB8AC3E}">
        <p14:creationId xmlns:p14="http://schemas.microsoft.com/office/powerpoint/2010/main" val="18496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pic>
        <p:nvPicPr>
          <p:cNvPr id="5" name="Picture 4"/>
          <p:cNvPicPr>
            <a:picLocks noChangeAspect="1"/>
          </p:cNvPicPr>
          <p:nvPr/>
        </p:nvPicPr>
        <p:blipFill>
          <a:blip r:embed="rId2"/>
          <a:stretch>
            <a:fillRect/>
          </a:stretch>
        </p:blipFill>
        <p:spPr>
          <a:xfrm>
            <a:off x="1732664" y="1869831"/>
            <a:ext cx="4668915" cy="4540299"/>
          </a:xfrm>
          <a:prstGeom prst="rect">
            <a:avLst/>
          </a:prstGeom>
        </p:spPr>
      </p:pic>
    </p:spTree>
    <p:extLst>
      <p:ext uri="{BB962C8B-B14F-4D97-AF65-F5344CB8AC3E}">
        <p14:creationId xmlns:p14="http://schemas.microsoft.com/office/powerpoint/2010/main" val="213473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02920" y="79248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PH" altLang="en-US" sz="2800" dirty="0" smtClean="0"/>
              <a:t>Continuous </a:t>
            </a:r>
            <a:r>
              <a:rPr lang="en-PH" altLang="en-US" sz="2800" dirty="0"/>
              <a:t>or Non-continuous </a:t>
            </a:r>
            <a:r>
              <a:rPr lang="en-PH" altLang="en-US" sz="2800" dirty="0" smtClean="0"/>
              <a:t>data</a:t>
            </a:r>
            <a:endParaRPr lang="en-PH" altLang="en-US" sz="2800" dirty="0"/>
          </a:p>
        </p:txBody>
      </p:sp>
      <p:sp>
        <p:nvSpPr>
          <p:cNvPr id="4099" name="TextBox 2"/>
          <p:cNvSpPr txBox="1">
            <a:spLocks noChangeArrowheads="1"/>
          </p:cNvSpPr>
          <p:nvPr/>
        </p:nvSpPr>
        <p:spPr bwMode="auto">
          <a:xfrm>
            <a:off x="309880" y="1635760"/>
            <a:ext cx="845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PH" altLang="en-US" sz="2800" dirty="0"/>
              <a:t> A </a:t>
            </a:r>
            <a:r>
              <a:rPr lang="en-PH" altLang="en-US" sz="2800" b="1" dirty="0"/>
              <a:t>continuous variable</a:t>
            </a:r>
            <a:r>
              <a:rPr lang="en-PH" altLang="en-US" sz="2800" dirty="0"/>
              <a:t> is one in which it can theoretically assume any value between the lowest and highest point on the scale on which it is being </a:t>
            </a:r>
            <a:r>
              <a:rPr lang="en-PH" altLang="en-US" sz="2800" dirty="0" smtClean="0"/>
              <a:t>measured</a:t>
            </a:r>
          </a:p>
          <a:p>
            <a:pPr lvl="1">
              <a:buFont typeface="Arial" charset="0"/>
              <a:buChar char="•"/>
            </a:pPr>
            <a:r>
              <a:rPr lang="en-PH" altLang="en-US" sz="2800" dirty="0" smtClean="0"/>
              <a:t> (</a:t>
            </a:r>
            <a:r>
              <a:rPr lang="en-PH" altLang="en-US" sz="2800" dirty="0"/>
              <a:t>e.g. </a:t>
            </a:r>
            <a:r>
              <a:rPr lang="en-PH" altLang="en-US" sz="2800" dirty="0" smtClean="0"/>
              <a:t>weight, speed</a:t>
            </a:r>
            <a:r>
              <a:rPr lang="en-PH" altLang="en-US" sz="2800" dirty="0"/>
              <a:t>, price, time, height)</a:t>
            </a:r>
          </a:p>
          <a:p>
            <a:pPr>
              <a:buFont typeface="Arial" charset="0"/>
              <a:buChar char="•"/>
            </a:pPr>
            <a:endParaRPr lang="en-PH" altLang="en-US" sz="2800" dirty="0"/>
          </a:p>
          <a:p>
            <a:pPr>
              <a:buFont typeface="Arial" charset="0"/>
              <a:buChar char="•"/>
            </a:pPr>
            <a:r>
              <a:rPr lang="en-PH" altLang="en-US" sz="2800" dirty="0"/>
              <a:t> Non-continuous variables, also known as </a:t>
            </a:r>
            <a:r>
              <a:rPr lang="en-PH" altLang="en-US" sz="2800" b="1" dirty="0"/>
              <a:t>discrete variables</a:t>
            </a:r>
            <a:r>
              <a:rPr lang="en-PH" altLang="en-US" sz="2800" dirty="0"/>
              <a:t>, </a:t>
            </a:r>
            <a:r>
              <a:rPr lang="en-PH" altLang="en-US" sz="2800" dirty="0" smtClean="0"/>
              <a:t>that </a:t>
            </a:r>
            <a:r>
              <a:rPr lang="en-PH" altLang="en-US" sz="2800" dirty="0"/>
              <a:t>can only take on a finite number of values </a:t>
            </a:r>
            <a:endParaRPr lang="en-PH" altLang="en-US" sz="2800" dirty="0" smtClean="0"/>
          </a:p>
          <a:p>
            <a:pPr lvl="1">
              <a:buFont typeface="Arial" charset="0"/>
              <a:buChar char="•"/>
            </a:pPr>
            <a:r>
              <a:rPr lang="en-US" sz="2800" dirty="0"/>
              <a:t>Discrete data can be numeric -- like numbers of apples -- but it can also be categorical -- like red or blue, or male or female, or good or bad.</a:t>
            </a:r>
            <a:endParaRPr lang="en-PH" altLang="en-US" sz="2800" dirty="0"/>
          </a:p>
        </p:txBody>
      </p:sp>
    </p:spTree>
    <p:extLst>
      <p:ext uri="{BB962C8B-B14F-4D97-AF65-F5344CB8AC3E}">
        <p14:creationId xmlns:p14="http://schemas.microsoft.com/office/powerpoint/2010/main" val="2603949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533400" y="3810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PH" altLang="en-US" sz="3200" b="1"/>
              <a:t>Qualitative vs. Quantitative Data</a:t>
            </a:r>
          </a:p>
        </p:txBody>
      </p:sp>
      <p:sp>
        <p:nvSpPr>
          <p:cNvPr id="3075" name="TextBox 2"/>
          <p:cNvSpPr txBox="1">
            <a:spLocks noChangeArrowheads="1"/>
          </p:cNvSpPr>
          <p:nvPr/>
        </p:nvSpPr>
        <p:spPr bwMode="auto">
          <a:xfrm>
            <a:off x="320040" y="1574800"/>
            <a:ext cx="8458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PH" altLang="en-US" sz="2400" dirty="0"/>
              <a:t> A </a:t>
            </a:r>
            <a:r>
              <a:rPr lang="en-PH" altLang="en-US" sz="2400" b="1" dirty="0"/>
              <a:t>qualitative </a:t>
            </a:r>
            <a:r>
              <a:rPr lang="en-PH" altLang="en-US" sz="2400" b="1" dirty="0" smtClean="0"/>
              <a:t>data </a:t>
            </a:r>
            <a:r>
              <a:rPr lang="en-PH" altLang="en-US" sz="2400" dirty="0"/>
              <a:t>is one in which the “true” or naturally occurring levels or categories taken by that variable are not described as numbers but rather by verbal </a:t>
            </a:r>
            <a:r>
              <a:rPr lang="en-PH" altLang="en-US" sz="2400" dirty="0" smtClean="0"/>
              <a:t>groupings</a:t>
            </a:r>
            <a:endParaRPr lang="en-PH" altLang="en-US" sz="2400" dirty="0"/>
          </a:p>
          <a:p>
            <a:pPr lvl="1">
              <a:buFont typeface="Arial" charset="0"/>
              <a:buChar char="•"/>
            </a:pPr>
            <a:r>
              <a:rPr lang="en-PH" altLang="en-US" sz="2000" dirty="0" smtClean="0"/>
              <a:t>Open ended answers</a:t>
            </a:r>
            <a:endParaRPr lang="en-PH" altLang="en-US" sz="2000" dirty="0"/>
          </a:p>
          <a:p>
            <a:pPr>
              <a:buFont typeface="Arial" charset="0"/>
              <a:buChar char="•"/>
            </a:pPr>
            <a:endParaRPr lang="en-PH" altLang="en-US" sz="2400" dirty="0"/>
          </a:p>
          <a:p>
            <a:pPr>
              <a:buFont typeface="Arial" charset="0"/>
              <a:buChar char="•"/>
            </a:pPr>
            <a:r>
              <a:rPr lang="en-PH" altLang="en-US" sz="2400" dirty="0"/>
              <a:t> </a:t>
            </a:r>
            <a:r>
              <a:rPr lang="en-PH" altLang="en-US" sz="2400" b="1" dirty="0"/>
              <a:t>Quantitative </a:t>
            </a:r>
            <a:r>
              <a:rPr lang="en-PH" altLang="en-US" sz="2400" b="1" dirty="0" smtClean="0"/>
              <a:t>data </a:t>
            </a:r>
            <a:r>
              <a:rPr lang="en-PH" altLang="en-US" sz="2400" dirty="0"/>
              <a:t>on the other hand are those in which the natural levels take on certain quantities (e.g. price, travel time)</a:t>
            </a:r>
          </a:p>
          <a:p>
            <a:pPr>
              <a:buFont typeface="Arial" charset="0"/>
              <a:buChar char="•"/>
            </a:pPr>
            <a:r>
              <a:rPr lang="en-PH" altLang="en-US" sz="2400" dirty="0"/>
              <a:t> </a:t>
            </a:r>
            <a:r>
              <a:rPr lang="en-PH" altLang="en-US" sz="2400" dirty="0" smtClean="0"/>
              <a:t>	That </a:t>
            </a:r>
            <a:r>
              <a:rPr lang="en-PH" altLang="en-US" sz="2400" dirty="0"/>
              <a:t>is, quantitative variables are measurable in some numerical unit (e.g. pesos, minutes, inches, etc</a:t>
            </a:r>
            <a:r>
              <a:rPr lang="en-PH" altLang="en-US" sz="2400" dirty="0" smtClean="0"/>
              <a:t>.)</a:t>
            </a:r>
          </a:p>
          <a:p>
            <a:pPr lvl="1">
              <a:buFont typeface="Arial" charset="0"/>
              <a:buChar char="•"/>
            </a:pPr>
            <a:r>
              <a:rPr lang="en-PH" altLang="en-US" sz="2000" dirty="0" smtClean="0"/>
              <a:t>Likert scales, semantic scales, yes/no, check box</a:t>
            </a:r>
            <a:endParaRPr lang="en-PH" altLang="en-US" sz="2000" dirty="0"/>
          </a:p>
          <a:p>
            <a:pPr>
              <a:buFont typeface="Arial" charset="0"/>
              <a:buChar char="•"/>
            </a:pPr>
            <a:endParaRPr lang="en-PH" altLang="en-US" dirty="0"/>
          </a:p>
          <a:p>
            <a:endParaRPr lang="en-PH" altLang="en-US" dirty="0"/>
          </a:p>
        </p:txBody>
      </p:sp>
    </p:spTree>
    <p:extLst>
      <p:ext uri="{BB962C8B-B14F-4D97-AF65-F5344CB8AC3E}">
        <p14:creationId xmlns:p14="http://schemas.microsoft.com/office/powerpoint/2010/main" val="748580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9805" y="3377776"/>
            <a:ext cx="7054872" cy="3480224"/>
          </a:xfrm>
          <a:prstGeom prst="rect">
            <a:avLst/>
          </a:prstGeom>
        </p:spPr>
      </p:pic>
      <p:sp>
        <p:nvSpPr>
          <p:cNvPr id="2" name="Title 1"/>
          <p:cNvSpPr>
            <a:spLocks noGrp="1"/>
          </p:cNvSpPr>
          <p:nvPr>
            <p:ph type="title"/>
          </p:nvPr>
        </p:nvSpPr>
        <p:spPr/>
        <p:txBody>
          <a:bodyPr/>
          <a:lstStyle/>
          <a:p>
            <a:r>
              <a:rPr lang="en-US" dirty="0"/>
              <a:t>Data transformation </a:t>
            </a:r>
            <a:r>
              <a:rPr lang="en-US" dirty="0" smtClean="0"/>
              <a:t> </a:t>
            </a:r>
            <a:endParaRPr lang="en-US" dirty="0"/>
          </a:p>
        </p:txBody>
      </p:sp>
      <p:sp>
        <p:nvSpPr>
          <p:cNvPr id="3" name="Content Placeholder 2"/>
          <p:cNvSpPr>
            <a:spLocks noGrp="1"/>
          </p:cNvSpPr>
          <p:nvPr>
            <p:ph idx="1"/>
          </p:nvPr>
        </p:nvSpPr>
        <p:spPr/>
        <p:txBody>
          <a:bodyPr/>
          <a:lstStyle/>
          <a:p>
            <a:r>
              <a:rPr lang="en-US" dirty="0" smtClean="0"/>
              <a:t>Transform </a:t>
            </a:r>
            <a:r>
              <a:rPr lang="en-US" dirty="0"/>
              <a:t>data to obtain a certain distribution</a:t>
            </a:r>
          </a:p>
          <a:p>
            <a:pPr lvl="1"/>
            <a:r>
              <a:rPr lang="en-US" dirty="0" smtClean="0"/>
              <a:t>transform </a:t>
            </a:r>
            <a:r>
              <a:rPr lang="en-US" dirty="0"/>
              <a:t>data so different columns became comparable / compatible</a:t>
            </a:r>
          </a:p>
          <a:p>
            <a:r>
              <a:rPr lang="en-US" dirty="0"/>
              <a:t>Typical </a:t>
            </a:r>
            <a:r>
              <a:rPr lang="en-US" dirty="0" smtClean="0"/>
              <a:t>transformation </a:t>
            </a:r>
            <a:r>
              <a:rPr lang="en-US" dirty="0"/>
              <a:t>approach:</a:t>
            </a:r>
          </a:p>
          <a:p>
            <a:pPr lvl="1"/>
            <a:r>
              <a:rPr lang="en-US" dirty="0"/>
              <a:t>Z-score transformation</a:t>
            </a:r>
          </a:p>
          <a:p>
            <a:pPr lvl="1"/>
            <a:r>
              <a:rPr lang="en-US" dirty="0"/>
              <a:t>Scale to between 0 and 1</a:t>
            </a:r>
          </a:p>
          <a:p>
            <a:pPr lvl="1"/>
            <a:r>
              <a:rPr lang="en-US" dirty="0" smtClean="0"/>
              <a:t>mean normalization</a:t>
            </a:r>
          </a:p>
        </p:txBody>
      </p:sp>
    </p:spTree>
    <p:extLst>
      <p:ext uri="{BB962C8B-B14F-4D97-AF65-F5344CB8AC3E}">
        <p14:creationId xmlns:p14="http://schemas.microsoft.com/office/powerpoint/2010/main" val="2550573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Rescaling</a:t>
            </a:r>
            <a:endParaRPr lang="en-US" dirty="0"/>
          </a:p>
        </p:txBody>
      </p:sp>
      <p:sp>
        <p:nvSpPr>
          <p:cNvPr id="3" name="Content Placeholder 2"/>
          <p:cNvSpPr>
            <a:spLocks noGrp="1"/>
          </p:cNvSpPr>
          <p:nvPr>
            <p:ph idx="1"/>
          </p:nvPr>
        </p:nvSpPr>
        <p:spPr>
          <a:xfrm>
            <a:off x="628650" y="1576873"/>
            <a:ext cx="7886700" cy="5019870"/>
          </a:xfrm>
        </p:spPr>
        <p:txBody>
          <a:bodyPr>
            <a:normAutofit fontScale="85000" lnSpcReduction="20000"/>
          </a:bodyPr>
          <a:lstStyle/>
          <a:p>
            <a:r>
              <a:rPr lang="en-US" sz="2800" dirty="0"/>
              <a:t>Many techniques are sensitive to the </a:t>
            </a:r>
            <a:r>
              <a:rPr lang="en-US" sz="2800" i="1" dirty="0"/>
              <a:t>scale </a:t>
            </a:r>
            <a:r>
              <a:rPr lang="en-US" sz="2800" dirty="0"/>
              <a:t>of your data. For example, imagine that </a:t>
            </a:r>
            <a:r>
              <a:rPr lang="en-US" sz="2800" dirty="0" smtClean="0"/>
              <a:t>you have </a:t>
            </a:r>
            <a:r>
              <a:rPr lang="en-US" sz="2800" dirty="0"/>
              <a:t>a data set consisting of the heights and weights of hundreds of data scientists, </a:t>
            </a:r>
            <a:r>
              <a:rPr lang="en-US" sz="2800" dirty="0" smtClean="0"/>
              <a:t>and that </a:t>
            </a:r>
            <a:r>
              <a:rPr lang="en-US" sz="2800" dirty="0"/>
              <a:t>you are trying to identify </a:t>
            </a:r>
            <a:r>
              <a:rPr lang="en-US" sz="2800" i="1" dirty="0"/>
              <a:t>clusters </a:t>
            </a:r>
            <a:r>
              <a:rPr lang="en-US" sz="2800" dirty="0"/>
              <a:t>of body sizes</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2100" dirty="0" smtClean="0"/>
          </a:p>
          <a:p>
            <a:pPr marL="0" indent="0">
              <a:buNone/>
            </a:pPr>
            <a:r>
              <a:rPr lang="en-US" sz="2100" dirty="0" smtClean="0"/>
              <a:t>data </a:t>
            </a:r>
            <a:r>
              <a:rPr lang="en-US" sz="2100" dirty="0"/>
              <a:t>= {"</a:t>
            </a:r>
            <a:r>
              <a:rPr lang="en-US" sz="2100" dirty="0" err="1"/>
              <a:t>height_inch</a:t>
            </a:r>
            <a:r>
              <a:rPr lang="en-US" sz="2100" dirty="0"/>
              <a:t>":{'A':63, 'B':67, 'C':70}, </a:t>
            </a:r>
          </a:p>
          <a:p>
            <a:pPr marL="0" indent="0">
              <a:buNone/>
            </a:pPr>
            <a:r>
              <a:rPr lang="en-US" sz="2100" dirty="0"/>
              <a:t>        "</a:t>
            </a:r>
            <a:r>
              <a:rPr lang="en-US" sz="2100" dirty="0" err="1"/>
              <a:t>height_cm</a:t>
            </a:r>
            <a:r>
              <a:rPr lang="en-US" sz="2100" dirty="0"/>
              <a:t>":{'A':160, 'B':170.2, 'C':177.8}, </a:t>
            </a:r>
          </a:p>
          <a:p>
            <a:pPr marL="0" indent="0">
              <a:buNone/>
            </a:pPr>
            <a:r>
              <a:rPr lang="en-US" sz="2100" dirty="0"/>
              <a:t>        "weight":{'A':150, 'B':160, 'C':171}}</a:t>
            </a:r>
          </a:p>
          <a:p>
            <a:pPr marL="0" indent="0">
              <a:buNone/>
            </a:pPr>
            <a:r>
              <a:rPr lang="en-US" sz="2100" dirty="0" smtClean="0"/>
              <a:t>df2 </a:t>
            </a:r>
            <a:r>
              <a:rPr lang="en-US" sz="2100" dirty="0"/>
              <a:t>= </a:t>
            </a:r>
            <a:r>
              <a:rPr lang="en-US" sz="2100" dirty="0" err="1"/>
              <a:t>DataFrame</a:t>
            </a:r>
            <a:r>
              <a:rPr lang="en-US" sz="2100" dirty="0"/>
              <a:t>(data)</a:t>
            </a:r>
          </a:p>
          <a:p>
            <a:pPr marL="0" indent="0">
              <a:buNone/>
            </a:pPr>
            <a:r>
              <a:rPr lang="en-US" sz="2100" dirty="0" smtClean="0"/>
              <a:t>print(df2)</a:t>
            </a:r>
            <a:endParaRPr lang="en-US" sz="2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16" y="2659841"/>
            <a:ext cx="4589757" cy="191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863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normalization (re-scaling)</a:t>
            </a:r>
          </a:p>
        </p:txBody>
      </p:sp>
      <p:sp>
        <p:nvSpPr>
          <p:cNvPr id="11" name="Rectangle 10"/>
          <p:cNvSpPr/>
          <p:nvPr/>
        </p:nvSpPr>
        <p:spPr>
          <a:xfrm>
            <a:off x="710469" y="1690689"/>
            <a:ext cx="7170339" cy="2308324"/>
          </a:xfrm>
          <a:prstGeom prst="rect">
            <a:avLst/>
          </a:prstGeom>
        </p:spPr>
        <p:txBody>
          <a:bodyPr wrap="square">
            <a:spAutoFit/>
          </a:bodyPr>
          <a:lstStyle/>
          <a:p>
            <a:r>
              <a:rPr lang="en-US" sz="1200" dirty="0"/>
              <a:t> </a:t>
            </a:r>
            <a:r>
              <a:rPr lang="en-US" sz="1200" dirty="0" smtClean="0"/>
              <a:t>   </a:t>
            </a:r>
            <a:r>
              <a:rPr lang="en-US" sz="1200" dirty="0" err="1" smtClean="0"/>
              <a:t>height_inch</a:t>
            </a:r>
            <a:r>
              <a:rPr lang="en-US" sz="1200" dirty="0" smtClean="0"/>
              <a:t>  </a:t>
            </a:r>
            <a:r>
              <a:rPr lang="en-US" sz="1200" dirty="0" err="1"/>
              <a:t>height_cm</a:t>
            </a:r>
            <a:r>
              <a:rPr lang="en-US" sz="1200" dirty="0"/>
              <a:t>  weight</a:t>
            </a:r>
          </a:p>
          <a:p>
            <a:r>
              <a:rPr lang="en-US" sz="1200" dirty="0"/>
              <a:t>A           63      160.0     150</a:t>
            </a:r>
          </a:p>
          <a:p>
            <a:r>
              <a:rPr lang="en-US" sz="1200" dirty="0"/>
              <a:t>B           67      170.2     160</a:t>
            </a:r>
          </a:p>
          <a:p>
            <a:r>
              <a:rPr lang="en-US" sz="1200" dirty="0"/>
              <a:t>C           70      177.8     </a:t>
            </a:r>
            <a:r>
              <a:rPr lang="en-US" sz="1200" dirty="0" smtClean="0"/>
              <a:t>171</a:t>
            </a:r>
          </a:p>
          <a:p>
            <a:endParaRPr lang="en-US" sz="1200" dirty="0" smtClean="0"/>
          </a:p>
          <a:p>
            <a:r>
              <a:rPr lang="en-US" sz="1200" dirty="0"/>
              <a:t>from </a:t>
            </a:r>
            <a:r>
              <a:rPr lang="en-US" sz="1200" dirty="0" err="1"/>
              <a:t>scipy.spatial</a:t>
            </a:r>
            <a:r>
              <a:rPr lang="en-US" sz="1200" dirty="0"/>
              <a:t> import distance</a:t>
            </a:r>
            <a:endParaRPr lang="en-US" sz="1200" dirty="0" smtClean="0"/>
          </a:p>
          <a:p>
            <a:r>
              <a:rPr lang="pt-BR" sz="1200" dirty="0" smtClean="0"/>
              <a:t>a </a:t>
            </a:r>
            <a:r>
              <a:rPr lang="pt-BR" sz="1200" dirty="0"/>
              <a:t>= </a:t>
            </a:r>
            <a:r>
              <a:rPr lang="pt-BR" sz="1200" dirty="0" smtClean="0"/>
              <a:t>df2.iloc[0</a:t>
            </a:r>
            <a:r>
              <a:rPr lang="pt-BR" sz="1200" dirty="0"/>
              <a:t>, [0,2]]</a:t>
            </a:r>
          </a:p>
          <a:p>
            <a:r>
              <a:rPr lang="pt-BR" sz="1200" dirty="0"/>
              <a:t>b = </a:t>
            </a:r>
            <a:r>
              <a:rPr lang="pt-BR" sz="1200" dirty="0" smtClean="0"/>
              <a:t>df2.iloc[1</a:t>
            </a:r>
            <a:r>
              <a:rPr lang="pt-BR" sz="1200" dirty="0"/>
              <a:t>, [0,2]]</a:t>
            </a:r>
          </a:p>
          <a:p>
            <a:r>
              <a:rPr lang="pt-BR" sz="1200" dirty="0"/>
              <a:t>c = </a:t>
            </a:r>
            <a:r>
              <a:rPr lang="pt-BR" sz="1200" dirty="0" smtClean="0"/>
              <a:t>df2.iloc[2</a:t>
            </a:r>
            <a:r>
              <a:rPr lang="pt-BR" sz="1200" dirty="0"/>
              <a:t>, [0,2]]</a:t>
            </a:r>
          </a:p>
          <a:p>
            <a:r>
              <a:rPr lang="pt-BR" sz="1200" dirty="0"/>
              <a:t>print("%.2f" % distance.euclidean(a,b</a:t>
            </a:r>
            <a:r>
              <a:rPr lang="pt-BR" sz="1200" dirty="0" smtClean="0"/>
              <a:t>))   #10.77</a:t>
            </a:r>
            <a:endParaRPr lang="pt-BR" sz="1200" dirty="0"/>
          </a:p>
          <a:p>
            <a:r>
              <a:rPr lang="pt-BR" sz="1200" dirty="0"/>
              <a:t>print("%.2f" % distance.euclidean(a,c</a:t>
            </a:r>
            <a:r>
              <a:rPr lang="pt-BR" sz="1200" dirty="0" smtClean="0"/>
              <a:t>))   # 22.14</a:t>
            </a:r>
            <a:endParaRPr lang="pt-BR" sz="1200" dirty="0"/>
          </a:p>
          <a:p>
            <a:r>
              <a:rPr lang="pt-BR" sz="1200" dirty="0"/>
              <a:t>print("%.2f" % distance.euclidean(b,c</a:t>
            </a:r>
            <a:r>
              <a:rPr lang="pt-BR" sz="1200" dirty="0" smtClean="0"/>
              <a:t>))    #11.40</a:t>
            </a:r>
            <a:endParaRPr lang="en-US" sz="1200" dirty="0"/>
          </a:p>
        </p:txBody>
      </p:sp>
      <p:pic>
        <p:nvPicPr>
          <p:cNvPr id="3" name="Picture 2"/>
          <p:cNvPicPr>
            <a:picLocks noChangeAspect="1"/>
          </p:cNvPicPr>
          <p:nvPr/>
        </p:nvPicPr>
        <p:blipFill>
          <a:blip r:embed="rId2"/>
          <a:stretch>
            <a:fillRect/>
          </a:stretch>
        </p:blipFill>
        <p:spPr>
          <a:xfrm>
            <a:off x="366040" y="3936058"/>
            <a:ext cx="8411920" cy="2673861"/>
          </a:xfrm>
          <a:prstGeom prst="rect">
            <a:avLst/>
          </a:prstGeom>
        </p:spPr>
      </p:pic>
    </p:spTree>
    <p:extLst>
      <p:ext uri="{BB962C8B-B14F-4D97-AF65-F5344CB8AC3E}">
        <p14:creationId xmlns:p14="http://schemas.microsoft.com/office/powerpoint/2010/main" val="1590142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76" y="365126"/>
            <a:ext cx="8064874" cy="1325563"/>
          </a:xfrm>
        </p:spPr>
        <p:txBody>
          <a:bodyPr/>
          <a:lstStyle/>
          <a:p>
            <a:r>
              <a:rPr lang="en-US" dirty="0" smtClean="0"/>
              <a:t>Boxplot</a:t>
            </a:r>
            <a:endParaRPr lang="en-US" dirty="0"/>
          </a:p>
        </p:txBody>
      </p:sp>
      <p:sp>
        <p:nvSpPr>
          <p:cNvPr id="51" name="TextBox 50"/>
          <p:cNvSpPr txBox="1"/>
          <p:nvPr/>
        </p:nvSpPr>
        <p:spPr>
          <a:xfrm>
            <a:off x="206851" y="1456830"/>
            <a:ext cx="8730298" cy="1754326"/>
          </a:xfrm>
          <a:prstGeom prst="rect">
            <a:avLst/>
          </a:prstGeom>
          <a:noFill/>
          <a:ln>
            <a:noFill/>
          </a:ln>
        </p:spPr>
        <p:txBody>
          <a:bodyPr wrap="square" rtlCol="0">
            <a:spAutoFit/>
          </a:bodyPr>
          <a:lstStyle/>
          <a:p>
            <a:r>
              <a:rPr lang="en-US" dirty="0"/>
              <a:t>The box plot (a.k.a. box and whisker diagram) is a standardized way of displaying the distribution of data based on the five number summary: minimum, first quartile, median, third quartile, and maximum. In the simplest box plot the central rectangle spans the first quartile to the third quartile (the </a:t>
            </a:r>
            <a:r>
              <a:rPr lang="en-US" i="1" dirty="0"/>
              <a:t>interquartile range</a:t>
            </a:r>
            <a:r>
              <a:rPr lang="en-US" dirty="0"/>
              <a:t> or </a:t>
            </a:r>
            <a:r>
              <a:rPr lang="en-US" i="1" dirty="0"/>
              <a:t>IQR</a:t>
            </a:r>
            <a:r>
              <a:rPr lang="en-US" dirty="0"/>
              <a:t>). A segment inside the rectangle shows the median and "whiskers" above and below the box show the locations of the minimum and maximum.</a:t>
            </a:r>
          </a:p>
        </p:txBody>
      </p:sp>
      <p:pic>
        <p:nvPicPr>
          <p:cNvPr id="3" name="Picture 2"/>
          <p:cNvPicPr>
            <a:picLocks noChangeAspect="1"/>
          </p:cNvPicPr>
          <p:nvPr/>
        </p:nvPicPr>
        <p:blipFill>
          <a:blip r:embed="rId3"/>
          <a:stretch>
            <a:fillRect/>
          </a:stretch>
        </p:blipFill>
        <p:spPr>
          <a:xfrm>
            <a:off x="551724" y="3211889"/>
            <a:ext cx="3467100" cy="3524250"/>
          </a:xfrm>
          <a:prstGeom prst="rect">
            <a:avLst/>
          </a:prstGeom>
        </p:spPr>
      </p:pic>
      <p:pic>
        <p:nvPicPr>
          <p:cNvPr id="6" name="Picture 5"/>
          <p:cNvPicPr>
            <a:picLocks noChangeAspect="1"/>
          </p:cNvPicPr>
          <p:nvPr/>
        </p:nvPicPr>
        <p:blipFill>
          <a:blip r:embed="rId4"/>
          <a:stretch>
            <a:fillRect/>
          </a:stretch>
        </p:blipFill>
        <p:spPr>
          <a:xfrm>
            <a:off x="4860552" y="3178270"/>
            <a:ext cx="3524250" cy="3629025"/>
          </a:xfrm>
          <a:prstGeom prst="rect">
            <a:avLst/>
          </a:prstGeom>
        </p:spPr>
      </p:pic>
    </p:spTree>
    <p:extLst>
      <p:ext uri="{BB962C8B-B14F-4D97-AF65-F5344CB8AC3E}">
        <p14:creationId xmlns:p14="http://schemas.microsoft.com/office/powerpoint/2010/main" val="380828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Boxplot example</a:t>
            </a:r>
          </a:p>
        </p:txBody>
      </p:sp>
      <p:sp>
        <p:nvSpPr>
          <p:cNvPr id="4" name="Rectangle 3"/>
          <p:cNvSpPr/>
          <p:nvPr/>
        </p:nvSpPr>
        <p:spPr>
          <a:xfrm>
            <a:off x="628650" y="1455826"/>
            <a:ext cx="8253132" cy="3139321"/>
          </a:xfrm>
          <a:prstGeom prst="rect">
            <a:avLst/>
          </a:prstGeom>
        </p:spPr>
        <p:txBody>
          <a:bodyPr wrap="square">
            <a:spAutoFit/>
          </a:bodyPr>
          <a:lstStyle/>
          <a:p>
            <a:r>
              <a:rPr lang="en-US" dirty="0" err="1">
                <a:solidFill>
                  <a:srgbClr val="000080"/>
                </a:solidFill>
              </a:rPr>
              <a:t>df</a:t>
            </a:r>
            <a:r>
              <a:rPr lang="en-US" dirty="0">
                <a:solidFill>
                  <a:srgbClr val="000080"/>
                </a:solidFill>
              </a:rPr>
              <a:t>=</a:t>
            </a:r>
            <a:r>
              <a:rPr lang="en-US" dirty="0" err="1">
                <a:solidFill>
                  <a:srgbClr val="000080"/>
                </a:solidFill>
              </a:rPr>
              <a:t>DataFrame</a:t>
            </a:r>
            <a:r>
              <a:rPr lang="en-US" dirty="0">
                <a:solidFill>
                  <a:srgbClr val="000080"/>
                </a:solidFill>
              </a:rPr>
              <a:t>({'a': </a:t>
            </a:r>
            <a:r>
              <a:rPr lang="en-US" dirty="0" err="1">
                <a:solidFill>
                  <a:srgbClr val="000080"/>
                </a:solidFill>
              </a:rPr>
              <a:t>np.random.rand</a:t>
            </a:r>
            <a:r>
              <a:rPr lang="en-US" dirty="0">
                <a:solidFill>
                  <a:srgbClr val="000080"/>
                </a:solidFill>
              </a:rPr>
              <a:t>(1000), 	</a:t>
            </a:r>
          </a:p>
          <a:p>
            <a:r>
              <a:rPr lang="en-US" dirty="0">
                <a:solidFill>
                  <a:srgbClr val="000080"/>
                </a:solidFill>
              </a:rPr>
              <a:t>              'b': </a:t>
            </a:r>
            <a:r>
              <a:rPr lang="en-US" dirty="0" err="1" smtClean="0">
                <a:solidFill>
                  <a:srgbClr val="000080"/>
                </a:solidFill>
              </a:rPr>
              <a:t>np.random.randn</a:t>
            </a:r>
            <a:r>
              <a:rPr lang="en-US" dirty="0" smtClean="0">
                <a:solidFill>
                  <a:srgbClr val="000080"/>
                </a:solidFill>
              </a:rPr>
              <a:t>(1000),</a:t>
            </a:r>
            <a:r>
              <a:rPr lang="en-US" dirty="0">
                <a:solidFill>
                  <a:srgbClr val="000080"/>
                </a:solidFill>
              </a:rPr>
              <a:t>'c': </a:t>
            </a:r>
            <a:r>
              <a:rPr lang="en-US" dirty="0" err="1" smtClean="0">
                <a:solidFill>
                  <a:srgbClr val="000080"/>
                </a:solidFill>
              </a:rPr>
              <a:t>np.random.lognormal</a:t>
            </a:r>
            <a:r>
              <a:rPr lang="en-US" dirty="0" smtClean="0">
                <a:solidFill>
                  <a:srgbClr val="000080"/>
                </a:solidFill>
              </a:rPr>
              <a:t>(size=(1000))})</a:t>
            </a:r>
            <a:endParaRPr lang="en-US" dirty="0">
              <a:solidFill>
                <a:srgbClr val="000080"/>
              </a:solidFill>
            </a:endParaRPr>
          </a:p>
          <a:p>
            <a:r>
              <a:rPr lang="en-US" dirty="0">
                <a:solidFill>
                  <a:srgbClr val="000080"/>
                </a:solidFill>
              </a:rPr>
              <a:t>print(</a:t>
            </a:r>
            <a:r>
              <a:rPr lang="en-US" dirty="0" err="1">
                <a:solidFill>
                  <a:srgbClr val="000080"/>
                </a:solidFill>
              </a:rPr>
              <a:t>df.head</a:t>
            </a:r>
            <a:r>
              <a:rPr lang="en-US" dirty="0">
                <a:solidFill>
                  <a:srgbClr val="000080"/>
                </a:solidFill>
              </a:rPr>
              <a:t>())</a:t>
            </a:r>
          </a:p>
          <a:p>
            <a:r>
              <a:rPr lang="en-US" dirty="0" err="1">
                <a:solidFill>
                  <a:srgbClr val="000080"/>
                </a:solidFill>
              </a:rPr>
              <a:t>df.boxplot</a:t>
            </a:r>
            <a:r>
              <a:rPr lang="en-US" dirty="0">
                <a:solidFill>
                  <a:srgbClr val="000080"/>
                </a:solidFill>
              </a:rPr>
              <a:t>()</a:t>
            </a:r>
            <a:r>
              <a:rPr lang="en-US" dirty="0"/>
              <a:t/>
            </a:r>
            <a:br>
              <a:rPr lang="en-US" dirty="0"/>
            </a:br>
            <a:endParaRPr lang="en-US" dirty="0"/>
          </a:p>
          <a:p>
            <a:r>
              <a:rPr lang="pt-BR" dirty="0"/>
              <a:t> </a:t>
            </a:r>
            <a:r>
              <a:rPr lang="pt-BR" dirty="0" smtClean="0"/>
              <a:t>            a              </a:t>
            </a:r>
            <a:r>
              <a:rPr lang="pt-BR" dirty="0"/>
              <a:t>b         c</a:t>
            </a:r>
          </a:p>
          <a:p>
            <a:r>
              <a:rPr lang="pt-BR" dirty="0"/>
              <a:t>0  0.316825 -1.418293  2.090594</a:t>
            </a:r>
          </a:p>
          <a:p>
            <a:r>
              <a:rPr lang="pt-BR" dirty="0"/>
              <a:t>1  0.451174  0.901202  0.735789</a:t>
            </a:r>
          </a:p>
          <a:p>
            <a:r>
              <a:rPr lang="pt-BR" dirty="0"/>
              <a:t>2  0.208511 -0.710432  1.409085</a:t>
            </a:r>
          </a:p>
          <a:p>
            <a:r>
              <a:rPr lang="pt-BR" dirty="0"/>
              <a:t>3  0.254617 -0.637264  2.398320</a:t>
            </a:r>
          </a:p>
          <a:p>
            <a:r>
              <a:rPr lang="pt-BR" dirty="0"/>
              <a:t>4  0.256281 -0.564593  </a:t>
            </a:r>
            <a:r>
              <a:rPr lang="pt-BR" dirty="0" smtClean="0"/>
              <a:t>1.821763</a:t>
            </a:r>
            <a:endParaRPr lang="en-US" dirty="0">
              <a:solidFill>
                <a:srgbClr val="000080"/>
              </a:solidFill>
            </a:endParaRPr>
          </a:p>
        </p:txBody>
      </p:sp>
      <p:pic>
        <p:nvPicPr>
          <p:cNvPr id="3" name="Picture 2"/>
          <p:cNvPicPr>
            <a:picLocks noChangeAspect="1"/>
          </p:cNvPicPr>
          <p:nvPr/>
        </p:nvPicPr>
        <p:blipFill>
          <a:blip r:embed="rId3"/>
          <a:stretch>
            <a:fillRect/>
          </a:stretch>
        </p:blipFill>
        <p:spPr>
          <a:xfrm>
            <a:off x="4331117" y="2994582"/>
            <a:ext cx="4725477" cy="3201129"/>
          </a:xfrm>
          <a:prstGeom prst="rect">
            <a:avLst/>
          </a:prstGeom>
        </p:spPr>
      </p:pic>
    </p:spTree>
    <p:extLst>
      <p:ext uri="{BB962C8B-B14F-4D97-AF65-F5344CB8AC3E}">
        <p14:creationId xmlns:p14="http://schemas.microsoft.com/office/powerpoint/2010/main" val="216788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Boxplot example 2</a:t>
            </a:r>
          </a:p>
        </p:txBody>
      </p:sp>
      <p:sp>
        <p:nvSpPr>
          <p:cNvPr id="4" name="Rectangle 3"/>
          <p:cNvSpPr/>
          <p:nvPr/>
        </p:nvSpPr>
        <p:spPr>
          <a:xfrm>
            <a:off x="564776" y="1465859"/>
            <a:ext cx="7950574" cy="646331"/>
          </a:xfrm>
          <a:prstGeom prst="rect">
            <a:avLst/>
          </a:prstGeom>
        </p:spPr>
        <p:txBody>
          <a:bodyPr wrap="square">
            <a:spAutoFit/>
          </a:bodyPr>
          <a:lstStyle/>
          <a:p>
            <a:r>
              <a:rPr lang="en-US" dirty="0">
                <a:solidFill>
                  <a:srgbClr val="000080"/>
                </a:solidFill>
              </a:rPr>
              <a:t>df2 = </a:t>
            </a:r>
            <a:r>
              <a:rPr lang="en-US" dirty="0" err="1">
                <a:solidFill>
                  <a:srgbClr val="000080"/>
                </a:solidFill>
              </a:rPr>
              <a:t>pd.read_csv</a:t>
            </a:r>
            <a:r>
              <a:rPr lang="en-US" dirty="0">
                <a:solidFill>
                  <a:srgbClr val="000080"/>
                </a:solidFill>
              </a:rPr>
              <a:t>('brfss.csv', </a:t>
            </a:r>
            <a:r>
              <a:rPr lang="en-US" dirty="0" err="1">
                <a:solidFill>
                  <a:srgbClr val="000080"/>
                </a:solidFill>
              </a:rPr>
              <a:t>index_col</a:t>
            </a:r>
            <a:r>
              <a:rPr lang="en-US" dirty="0">
                <a:solidFill>
                  <a:srgbClr val="000080"/>
                </a:solidFill>
              </a:rPr>
              <a:t>=0)</a:t>
            </a:r>
          </a:p>
          <a:p>
            <a:r>
              <a:rPr lang="en-US" dirty="0">
                <a:solidFill>
                  <a:srgbClr val="000080"/>
                </a:solidFill>
              </a:rPr>
              <a:t>df2.boxplot()</a:t>
            </a:r>
            <a:endParaRPr lang="en-US" dirty="0"/>
          </a:p>
        </p:txBody>
      </p:sp>
      <p:pic>
        <p:nvPicPr>
          <p:cNvPr id="3" name="Picture 2"/>
          <p:cNvPicPr>
            <a:picLocks noChangeAspect="1"/>
          </p:cNvPicPr>
          <p:nvPr/>
        </p:nvPicPr>
        <p:blipFill>
          <a:blip r:embed="rId2"/>
          <a:stretch>
            <a:fillRect/>
          </a:stretch>
        </p:blipFill>
        <p:spPr>
          <a:xfrm>
            <a:off x="1639447" y="2514599"/>
            <a:ext cx="6314488" cy="4209658"/>
          </a:xfrm>
          <a:prstGeom prst="rect">
            <a:avLst/>
          </a:prstGeom>
        </p:spPr>
      </p:pic>
    </p:spTree>
    <p:extLst>
      <p:ext uri="{BB962C8B-B14F-4D97-AF65-F5344CB8AC3E}">
        <p14:creationId xmlns:p14="http://schemas.microsoft.com/office/powerpoint/2010/main" val="167424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9</a:t>
            </a:r>
            <a:endParaRPr lang="en-US" dirty="0"/>
          </a:p>
        </p:txBody>
      </p:sp>
      <p:sp>
        <p:nvSpPr>
          <p:cNvPr id="3" name="Content Placeholder 2"/>
          <p:cNvSpPr>
            <a:spLocks noGrp="1"/>
          </p:cNvSpPr>
          <p:nvPr>
            <p:ph idx="1"/>
          </p:nvPr>
        </p:nvSpPr>
        <p:spPr>
          <a:xfrm>
            <a:off x="517555" y="1607274"/>
            <a:ext cx="8330610" cy="4999714"/>
          </a:xfrm>
        </p:spPr>
        <p:txBody>
          <a:bodyPr>
            <a:normAutofit/>
          </a:bodyPr>
          <a:lstStyle/>
          <a:p>
            <a:r>
              <a:rPr lang="en-US" dirty="0" smtClean="0"/>
              <a:t>Use the brfss.csv </a:t>
            </a:r>
            <a:r>
              <a:rPr lang="en-US" dirty="0"/>
              <a:t>file and load it to your python module. </a:t>
            </a:r>
            <a:endParaRPr lang="en-US" dirty="0" smtClean="0"/>
          </a:p>
          <a:p>
            <a:pPr lvl="1"/>
            <a:r>
              <a:rPr lang="en-US" dirty="0">
                <a:hlinkClick r:id="rId3"/>
              </a:rPr>
              <a:t>https://www.cs.odu.edu/~sampath/courses/f19/cs620/files/data/brfss.csv</a:t>
            </a:r>
            <a:r>
              <a:rPr lang="en-US" dirty="0"/>
              <a:t>  </a:t>
            </a:r>
          </a:p>
          <a:p>
            <a:r>
              <a:rPr lang="en-US" dirty="0" smtClean="0"/>
              <a:t>Use the min-max algorithm to re-scale the data. Remember to drop the column ‘sex’ from the </a:t>
            </a:r>
            <a:r>
              <a:rPr lang="en-US" dirty="0" err="1" smtClean="0"/>
              <a:t>dataframe</a:t>
            </a:r>
            <a:r>
              <a:rPr lang="en-US" dirty="0" smtClean="0"/>
              <a:t> before the rescaling. (Activity 8)</a:t>
            </a:r>
          </a:p>
          <a:p>
            <a:pPr lvl="1"/>
            <a:r>
              <a:rPr lang="en-US" dirty="0" smtClean="0"/>
              <a:t>(series – </a:t>
            </a:r>
            <a:r>
              <a:rPr lang="en-US" dirty="0" err="1" smtClean="0"/>
              <a:t>series.min</a:t>
            </a:r>
            <a:r>
              <a:rPr lang="en-US" dirty="0" smtClean="0"/>
              <a:t>())/(</a:t>
            </a:r>
            <a:r>
              <a:rPr lang="en-US" dirty="0" err="1" smtClean="0"/>
              <a:t>series.max</a:t>
            </a:r>
            <a:r>
              <a:rPr lang="en-US" dirty="0" smtClean="0"/>
              <a:t>() – </a:t>
            </a:r>
            <a:r>
              <a:rPr lang="en-US" dirty="0" err="1" smtClean="0"/>
              <a:t>series.min</a:t>
            </a:r>
            <a:r>
              <a:rPr lang="en-US" dirty="0" smtClean="0"/>
              <a:t>())	</a:t>
            </a:r>
          </a:p>
          <a:p>
            <a:r>
              <a:rPr lang="en-US" dirty="0" smtClean="0"/>
              <a:t>Create a boxplot (</a:t>
            </a:r>
            <a:r>
              <a:rPr lang="en-US" dirty="0" err="1" smtClean="0"/>
              <a:t>DataFrame.boxplot</a:t>
            </a:r>
            <a:r>
              <a:rPr lang="en-US" dirty="0" smtClean="0"/>
              <a:t>()) of the dataset. 		</a:t>
            </a:r>
            <a:endParaRPr lang="en-US" dirty="0"/>
          </a:p>
        </p:txBody>
      </p:sp>
      <p:pic>
        <p:nvPicPr>
          <p:cNvPr id="4" name="Picture 3"/>
          <p:cNvPicPr>
            <a:picLocks noChangeAspect="1"/>
          </p:cNvPicPr>
          <p:nvPr/>
        </p:nvPicPr>
        <p:blipFill>
          <a:blip r:embed="rId4"/>
          <a:stretch>
            <a:fillRect/>
          </a:stretch>
        </p:blipFill>
        <p:spPr>
          <a:xfrm>
            <a:off x="2653737" y="4358143"/>
            <a:ext cx="2790020" cy="2499857"/>
          </a:xfrm>
          <a:prstGeom prst="rect">
            <a:avLst/>
          </a:prstGeom>
        </p:spPr>
      </p:pic>
    </p:spTree>
    <p:extLst>
      <p:ext uri="{BB962C8B-B14F-4D97-AF65-F5344CB8AC3E}">
        <p14:creationId xmlns:p14="http://schemas.microsoft.com/office/powerpoint/2010/main" val="1896224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 transformation</a:t>
            </a:r>
          </a:p>
        </p:txBody>
      </p:sp>
      <p:sp>
        <p:nvSpPr>
          <p:cNvPr id="8" name="Content Placeholder 2"/>
          <p:cNvSpPr>
            <a:spLocks noGrp="1"/>
          </p:cNvSpPr>
          <p:nvPr>
            <p:ph idx="1"/>
          </p:nvPr>
        </p:nvSpPr>
        <p:spPr>
          <a:xfrm>
            <a:off x="628650" y="1825625"/>
            <a:ext cx="7886700" cy="4351338"/>
          </a:xfrm>
        </p:spPr>
        <p:txBody>
          <a:bodyPr>
            <a:normAutofit/>
          </a:bodyPr>
          <a:lstStyle/>
          <a:p>
            <a:r>
              <a:rPr lang="en-US" dirty="0"/>
              <a:t>Z scores, or standard scores, indicate how many standard deviations an observation is above or below the </a:t>
            </a:r>
            <a:r>
              <a:rPr lang="en-US" dirty="0" smtClean="0"/>
              <a:t>mean. These </a:t>
            </a:r>
            <a:r>
              <a:rPr lang="en-US" dirty="0"/>
              <a:t>scores are a useful way of putting data from different sources onto the same scale. </a:t>
            </a:r>
            <a:endParaRPr lang="en-US" dirty="0" smtClean="0"/>
          </a:p>
          <a:p>
            <a:r>
              <a:rPr lang="en-US" dirty="0"/>
              <a:t>The z-score linearly transforms the data in such a way, that the mean value of the transformed data equals 0 while their standard deviation equals 1. The transformed values themselves do not lie in a particular interval like [0,1] or so</a:t>
            </a:r>
            <a:r>
              <a:rPr lang="en-US" dirty="0" smtClean="0"/>
              <a:t>.</a:t>
            </a:r>
          </a:p>
          <a:p>
            <a:pPr marL="0" indent="0">
              <a:buNone/>
            </a:pPr>
            <a:endParaRPr lang="en-US" dirty="0"/>
          </a:p>
          <a:p>
            <a:pPr marL="0" indent="0">
              <a:buNone/>
            </a:pPr>
            <a:r>
              <a:rPr lang="en-US" dirty="0" smtClean="0"/>
              <a:t>       Z </a:t>
            </a:r>
            <a:r>
              <a:rPr lang="en-US" dirty="0"/>
              <a:t>score: Z = (</a:t>
            </a:r>
            <a:r>
              <a:rPr lang="en-US" dirty="0" smtClean="0"/>
              <a:t>x - sample </a:t>
            </a:r>
            <a:r>
              <a:rPr lang="en-US" dirty="0"/>
              <a:t>mean)/sample standard deviation.</a:t>
            </a:r>
          </a:p>
        </p:txBody>
      </p:sp>
    </p:spTree>
    <p:extLst>
      <p:ext uri="{BB962C8B-B14F-4D97-AF65-F5344CB8AC3E}">
        <p14:creationId xmlns:p14="http://schemas.microsoft.com/office/powerpoint/2010/main" val="214492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a:t>
            </a:r>
            <a:endParaRPr lang="en-US" dirty="0"/>
          </a:p>
        </p:txBody>
      </p:sp>
      <p:sp>
        <p:nvSpPr>
          <p:cNvPr id="3" name="Content Placeholder 2"/>
          <p:cNvSpPr>
            <a:spLocks noGrp="1"/>
          </p:cNvSpPr>
          <p:nvPr>
            <p:ph idx="1"/>
          </p:nvPr>
        </p:nvSpPr>
        <p:spPr/>
        <p:txBody>
          <a:bodyPr/>
          <a:lstStyle/>
          <a:p>
            <a:r>
              <a:rPr lang="en-US" dirty="0" smtClean="0"/>
              <a:t>The process of transforming “raw” data into data that can be analyzed to generate valid actionable insights</a:t>
            </a:r>
          </a:p>
          <a:p>
            <a:r>
              <a:rPr lang="en-US" dirty="0" smtClean="0"/>
              <a:t>Data Wrangling : aka</a:t>
            </a:r>
          </a:p>
          <a:p>
            <a:pPr lvl="1"/>
            <a:r>
              <a:rPr lang="en-US" dirty="0" smtClean="0"/>
              <a:t>Data preprocessing</a:t>
            </a:r>
          </a:p>
          <a:p>
            <a:pPr lvl="1"/>
            <a:r>
              <a:rPr lang="en-US" dirty="0" smtClean="0"/>
              <a:t>Data preparation</a:t>
            </a:r>
          </a:p>
          <a:p>
            <a:pPr lvl="1"/>
            <a:r>
              <a:rPr lang="en-US" dirty="0" smtClean="0"/>
              <a:t>Data Cleansing</a:t>
            </a:r>
          </a:p>
          <a:p>
            <a:pPr lvl="1"/>
            <a:r>
              <a:rPr lang="en-US" dirty="0" smtClean="0"/>
              <a:t>Data Scrubbing</a:t>
            </a:r>
          </a:p>
          <a:p>
            <a:pPr lvl="1"/>
            <a:r>
              <a:rPr lang="en-US" dirty="0" smtClean="0"/>
              <a:t>Data Munging</a:t>
            </a:r>
          </a:p>
          <a:p>
            <a:pPr lvl="1"/>
            <a:r>
              <a:rPr lang="en-US" dirty="0" smtClean="0"/>
              <a:t>Data Transformation</a:t>
            </a:r>
          </a:p>
          <a:p>
            <a:pPr lvl="1"/>
            <a:r>
              <a:rPr lang="en-US" dirty="0" smtClean="0"/>
              <a:t>Data Fold, Spindle, Mutilate……</a:t>
            </a:r>
            <a:endParaRPr lang="en-US" dirty="0"/>
          </a:p>
        </p:txBody>
      </p:sp>
    </p:spTree>
    <p:extLst>
      <p:ext uri="{BB962C8B-B14F-4D97-AF65-F5344CB8AC3E}">
        <p14:creationId xmlns:p14="http://schemas.microsoft.com/office/powerpoint/2010/main" val="362420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 transformation</a:t>
            </a:r>
          </a:p>
        </p:txBody>
      </p:sp>
      <p:sp>
        <p:nvSpPr>
          <p:cNvPr id="4" name="Rectangle 3"/>
          <p:cNvSpPr/>
          <p:nvPr/>
        </p:nvSpPr>
        <p:spPr>
          <a:xfrm>
            <a:off x="825440" y="3287539"/>
            <a:ext cx="2984126" cy="369332"/>
          </a:xfrm>
          <a:prstGeom prst="rect">
            <a:avLst/>
          </a:prstGeom>
        </p:spPr>
        <p:txBody>
          <a:bodyPr wrap="square">
            <a:spAutoFit/>
          </a:bodyPr>
          <a:lstStyle/>
          <a:p>
            <a:r>
              <a:rPr lang="en-US" dirty="0" smtClean="0"/>
              <a:t>df4.boxplot()</a:t>
            </a:r>
            <a:endParaRPr lang="en-US" dirty="0"/>
          </a:p>
        </p:txBody>
      </p:sp>
      <p:pic>
        <p:nvPicPr>
          <p:cNvPr id="5" name="Picture 4"/>
          <p:cNvPicPr>
            <a:picLocks noChangeAspect="1"/>
          </p:cNvPicPr>
          <p:nvPr/>
        </p:nvPicPr>
        <p:blipFill>
          <a:blip r:embed="rId3"/>
          <a:stretch>
            <a:fillRect/>
          </a:stretch>
        </p:blipFill>
        <p:spPr>
          <a:xfrm>
            <a:off x="628651" y="3656870"/>
            <a:ext cx="3601270" cy="3201129"/>
          </a:xfrm>
          <a:prstGeom prst="rect">
            <a:avLst/>
          </a:prstGeom>
        </p:spPr>
      </p:pic>
      <p:sp>
        <p:nvSpPr>
          <p:cNvPr id="6" name="Rectangle 5"/>
          <p:cNvSpPr/>
          <p:nvPr/>
        </p:nvSpPr>
        <p:spPr>
          <a:xfrm>
            <a:off x="4130328" y="2179543"/>
            <a:ext cx="4984376" cy="1477328"/>
          </a:xfrm>
          <a:prstGeom prst="rect">
            <a:avLst/>
          </a:prstGeom>
        </p:spPr>
        <p:txBody>
          <a:bodyPr wrap="square">
            <a:spAutoFit/>
          </a:bodyPr>
          <a:lstStyle/>
          <a:p>
            <a:r>
              <a:rPr lang="en-US" dirty="0" err="1"/>
              <a:t>def</a:t>
            </a:r>
            <a:r>
              <a:rPr lang="en-US" dirty="0"/>
              <a:t> </a:t>
            </a:r>
            <a:r>
              <a:rPr lang="en-US" dirty="0" err="1"/>
              <a:t>zscore</a:t>
            </a:r>
            <a:r>
              <a:rPr lang="en-US" dirty="0"/>
              <a:t>(series): </a:t>
            </a:r>
          </a:p>
          <a:p>
            <a:r>
              <a:rPr lang="en-US" dirty="0"/>
              <a:t>    return (series - </a:t>
            </a:r>
            <a:r>
              <a:rPr lang="en-US" dirty="0" err="1"/>
              <a:t>series.mean</a:t>
            </a:r>
            <a:r>
              <a:rPr lang="en-US" dirty="0"/>
              <a:t>(</a:t>
            </a:r>
            <a:r>
              <a:rPr lang="en-US" dirty="0" err="1"/>
              <a:t>skipna</a:t>
            </a:r>
            <a:r>
              <a:rPr lang="en-US" dirty="0"/>
              <a:t>=True)) / </a:t>
            </a:r>
            <a:r>
              <a:rPr lang="en-US" dirty="0" err="1"/>
              <a:t>series.std</a:t>
            </a:r>
            <a:r>
              <a:rPr lang="en-US" dirty="0"/>
              <a:t>(</a:t>
            </a:r>
            <a:r>
              <a:rPr lang="en-US" dirty="0" err="1"/>
              <a:t>skipna</a:t>
            </a:r>
            <a:r>
              <a:rPr lang="en-US" dirty="0"/>
              <a:t>=True);</a:t>
            </a:r>
          </a:p>
          <a:p>
            <a:r>
              <a:rPr lang="en-US" dirty="0"/>
              <a:t>df3 = df2.apply(</a:t>
            </a:r>
            <a:r>
              <a:rPr lang="en-US" dirty="0" err="1"/>
              <a:t>zscore</a:t>
            </a:r>
            <a:r>
              <a:rPr lang="en-US" dirty="0"/>
              <a:t>)</a:t>
            </a:r>
          </a:p>
          <a:p>
            <a:r>
              <a:rPr lang="en-US" dirty="0"/>
              <a:t>df3.boxplot()</a:t>
            </a:r>
          </a:p>
        </p:txBody>
      </p:sp>
      <p:pic>
        <p:nvPicPr>
          <p:cNvPr id="7" name="Picture 6"/>
          <p:cNvPicPr>
            <a:picLocks noChangeAspect="1"/>
          </p:cNvPicPr>
          <p:nvPr/>
        </p:nvPicPr>
        <p:blipFill>
          <a:blip r:embed="rId4"/>
          <a:stretch>
            <a:fillRect/>
          </a:stretch>
        </p:blipFill>
        <p:spPr>
          <a:xfrm>
            <a:off x="4418614" y="3656871"/>
            <a:ext cx="3620325" cy="3201129"/>
          </a:xfrm>
          <a:prstGeom prst="rect">
            <a:avLst/>
          </a:prstGeom>
        </p:spPr>
      </p:pic>
    </p:spTree>
    <p:extLst>
      <p:ext uri="{BB962C8B-B14F-4D97-AF65-F5344CB8AC3E}">
        <p14:creationId xmlns:p14="http://schemas.microsoft.com/office/powerpoint/2010/main" val="2890545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Mean-based scaling</a:t>
            </a:r>
          </a:p>
        </p:txBody>
      </p:sp>
      <p:sp>
        <p:nvSpPr>
          <p:cNvPr id="4" name="Rectangle 3"/>
          <p:cNvSpPr/>
          <p:nvPr/>
        </p:nvSpPr>
        <p:spPr>
          <a:xfrm>
            <a:off x="2478673" y="1973451"/>
            <a:ext cx="4220707" cy="1200329"/>
          </a:xfrm>
          <a:prstGeom prst="rect">
            <a:avLst/>
          </a:prstGeom>
        </p:spPr>
        <p:txBody>
          <a:bodyPr wrap="square">
            <a:spAutoFit/>
          </a:bodyPr>
          <a:lstStyle/>
          <a:p>
            <a:r>
              <a:rPr lang="en-US" dirty="0" err="1" smtClean="0"/>
              <a:t>def</a:t>
            </a:r>
            <a:r>
              <a:rPr lang="en-US" dirty="0" smtClean="0"/>
              <a:t> </a:t>
            </a:r>
            <a:r>
              <a:rPr lang="en-US" dirty="0" err="1"/>
              <a:t>meanScaling</a:t>
            </a:r>
            <a:r>
              <a:rPr lang="en-US" dirty="0"/>
              <a:t>(series):</a:t>
            </a:r>
          </a:p>
          <a:p>
            <a:r>
              <a:rPr lang="en-US" dirty="0">
                <a:solidFill>
                  <a:srgbClr val="000080"/>
                </a:solidFill>
              </a:rPr>
              <a:t>      </a:t>
            </a:r>
            <a:r>
              <a:rPr lang="en-US" dirty="0" smtClean="0"/>
              <a:t>return </a:t>
            </a:r>
            <a:r>
              <a:rPr lang="en-US" dirty="0"/>
              <a:t>series / </a:t>
            </a:r>
            <a:r>
              <a:rPr lang="en-US" dirty="0" err="1"/>
              <a:t>series.mean</a:t>
            </a:r>
            <a:r>
              <a:rPr lang="en-US" dirty="0"/>
              <a:t>()</a:t>
            </a:r>
          </a:p>
          <a:p>
            <a:r>
              <a:rPr lang="en-US" dirty="0" smtClean="0"/>
              <a:t>df8 </a:t>
            </a:r>
            <a:r>
              <a:rPr lang="en-US" dirty="0"/>
              <a:t>= df4.apply(</a:t>
            </a:r>
            <a:r>
              <a:rPr lang="en-US" dirty="0" err="1"/>
              <a:t>meanScaling</a:t>
            </a:r>
            <a:r>
              <a:rPr lang="en-US" dirty="0"/>
              <a:t>) * 100</a:t>
            </a:r>
          </a:p>
          <a:p>
            <a:r>
              <a:rPr lang="en-US" dirty="0" smtClean="0"/>
              <a:t>df8.boxplot()</a:t>
            </a:r>
            <a:endParaRPr lang="en-US" dirty="0"/>
          </a:p>
        </p:txBody>
      </p:sp>
      <p:pic>
        <p:nvPicPr>
          <p:cNvPr id="5" name="Picture 4"/>
          <p:cNvPicPr>
            <a:picLocks noChangeAspect="1"/>
          </p:cNvPicPr>
          <p:nvPr/>
        </p:nvPicPr>
        <p:blipFill>
          <a:blip r:embed="rId2"/>
          <a:stretch>
            <a:fillRect/>
          </a:stretch>
        </p:blipFill>
        <p:spPr>
          <a:xfrm>
            <a:off x="2478673" y="3423441"/>
            <a:ext cx="3601271" cy="3213832"/>
          </a:xfrm>
          <a:prstGeom prst="rect">
            <a:avLst/>
          </a:prstGeom>
        </p:spPr>
      </p:pic>
    </p:spTree>
    <p:extLst>
      <p:ext uri="{BB962C8B-B14F-4D97-AF65-F5344CB8AC3E}">
        <p14:creationId xmlns:p14="http://schemas.microsoft.com/office/powerpoint/2010/main" val="324706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sp>
        <p:nvSpPr>
          <p:cNvPr id="3" name="Content Placeholder 2"/>
          <p:cNvSpPr>
            <a:spLocks noGrp="1"/>
          </p:cNvSpPr>
          <p:nvPr>
            <p:ph idx="1"/>
          </p:nvPr>
        </p:nvSpPr>
        <p:spPr/>
        <p:txBody>
          <a:bodyPr/>
          <a:lstStyle/>
          <a:p>
            <a:r>
              <a:rPr lang="en-US" dirty="0" smtClean="0"/>
              <a:t>Iterative process of</a:t>
            </a:r>
          </a:p>
          <a:p>
            <a:pPr lvl="1"/>
            <a:r>
              <a:rPr lang="en-US" dirty="0" smtClean="0"/>
              <a:t>Obtain</a:t>
            </a:r>
          </a:p>
          <a:p>
            <a:pPr lvl="1"/>
            <a:r>
              <a:rPr lang="en-US" dirty="0" smtClean="0"/>
              <a:t>Understand</a:t>
            </a:r>
          </a:p>
          <a:p>
            <a:pPr lvl="1"/>
            <a:r>
              <a:rPr lang="en-US" dirty="0" smtClean="0"/>
              <a:t>Explore</a:t>
            </a:r>
          </a:p>
          <a:p>
            <a:pPr lvl="1"/>
            <a:r>
              <a:rPr lang="en-US" dirty="0" smtClean="0"/>
              <a:t>Transform</a:t>
            </a:r>
          </a:p>
          <a:p>
            <a:pPr lvl="1"/>
            <a:r>
              <a:rPr lang="en-US" dirty="0" smtClean="0"/>
              <a:t>Augment</a:t>
            </a:r>
          </a:p>
          <a:p>
            <a:pPr lvl="1"/>
            <a:r>
              <a:rPr lang="en-US" dirty="0" smtClean="0"/>
              <a:t>Visualize</a:t>
            </a:r>
            <a:endParaRPr lang="en-US" dirty="0"/>
          </a:p>
        </p:txBody>
      </p:sp>
      <p:pic>
        <p:nvPicPr>
          <p:cNvPr id="4" name="Picture 3"/>
          <p:cNvPicPr>
            <a:picLocks noChangeAspect="1"/>
          </p:cNvPicPr>
          <p:nvPr/>
        </p:nvPicPr>
        <p:blipFill>
          <a:blip r:embed="rId2"/>
          <a:stretch>
            <a:fillRect/>
          </a:stretch>
        </p:blipFill>
        <p:spPr>
          <a:xfrm>
            <a:off x="3729158" y="1977021"/>
            <a:ext cx="4089896" cy="4044052"/>
          </a:xfrm>
          <a:prstGeom prst="rect">
            <a:avLst/>
          </a:prstGeom>
        </p:spPr>
      </p:pic>
    </p:spTree>
    <p:extLst>
      <p:ext uri="{BB962C8B-B14F-4D97-AF65-F5344CB8AC3E}">
        <p14:creationId xmlns:p14="http://schemas.microsoft.com/office/powerpoint/2010/main" val="2669601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5" name="Picture 4"/>
          <p:cNvPicPr>
            <a:picLocks noChangeAspect="1"/>
          </p:cNvPicPr>
          <p:nvPr/>
        </p:nvPicPr>
        <p:blipFill>
          <a:blip r:embed="rId2"/>
          <a:stretch>
            <a:fillRect/>
          </a:stretch>
        </p:blipFill>
        <p:spPr>
          <a:xfrm>
            <a:off x="292231" y="2327533"/>
            <a:ext cx="8323868" cy="2990102"/>
          </a:xfrm>
          <a:prstGeom prst="rect">
            <a:avLst/>
          </a:prstGeom>
        </p:spPr>
      </p:pic>
    </p:spTree>
    <p:extLst>
      <p:ext uri="{BB962C8B-B14F-4D97-AF65-F5344CB8AC3E}">
        <p14:creationId xmlns:p14="http://schemas.microsoft.com/office/powerpoint/2010/main" val="354655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Steps</a:t>
            </a:r>
            <a:endParaRPr lang="en-US" dirty="0"/>
          </a:p>
        </p:txBody>
      </p:sp>
      <p:pic>
        <p:nvPicPr>
          <p:cNvPr id="3" name="Picture 2"/>
          <p:cNvPicPr>
            <a:picLocks noChangeAspect="1"/>
          </p:cNvPicPr>
          <p:nvPr/>
        </p:nvPicPr>
        <p:blipFill>
          <a:blip r:embed="rId2"/>
          <a:stretch>
            <a:fillRect/>
          </a:stretch>
        </p:blipFill>
        <p:spPr>
          <a:xfrm>
            <a:off x="525400" y="1871405"/>
            <a:ext cx="7779614" cy="3846691"/>
          </a:xfrm>
          <a:prstGeom prst="rect">
            <a:avLst/>
          </a:prstGeom>
        </p:spPr>
      </p:pic>
    </p:spTree>
    <p:extLst>
      <p:ext uri="{BB962C8B-B14F-4D97-AF65-F5344CB8AC3E}">
        <p14:creationId xmlns:p14="http://schemas.microsoft.com/office/powerpoint/2010/main" val="139636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Your Data</a:t>
            </a:r>
            <a:endParaRPr lang="en-US" dirty="0"/>
          </a:p>
        </p:txBody>
      </p:sp>
      <p:sp>
        <p:nvSpPr>
          <p:cNvPr id="3" name="Content Placeholder 2"/>
          <p:cNvSpPr>
            <a:spLocks noGrp="1"/>
          </p:cNvSpPr>
          <p:nvPr>
            <p:ph idx="1"/>
          </p:nvPr>
        </p:nvSpPr>
        <p:spPr/>
        <p:txBody>
          <a:bodyPr/>
          <a:lstStyle/>
          <a:p>
            <a:r>
              <a:rPr lang="en-US" dirty="0"/>
              <a:t>The simplest case is when you have a one-dimensional data set, which is just a collection of numbers. For example, </a:t>
            </a:r>
          </a:p>
          <a:p>
            <a:pPr lvl="1"/>
            <a:r>
              <a:rPr lang="en-US" dirty="0"/>
              <a:t>daily average number of minutes each user spends on your site, </a:t>
            </a:r>
          </a:p>
          <a:p>
            <a:pPr lvl="1"/>
            <a:r>
              <a:rPr lang="en-US" dirty="0"/>
              <a:t>the number of times each of a collection of data science tutorial videos was watched, </a:t>
            </a:r>
          </a:p>
          <a:p>
            <a:pPr lvl="1"/>
            <a:r>
              <a:rPr lang="en-US" dirty="0"/>
              <a:t>the number of pages of each of the data science books in your data science library.</a:t>
            </a:r>
          </a:p>
          <a:p>
            <a:r>
              <a:rPr lang="en-US" dirty="0" smtClean="0"/>
              <a:t>An </a:t>
            </a:r>
            <a:r>
              <a:rPr lang="en-US" dirty="0"/>
              <a:t>obvious first step is to compute a few summary </a:t>
            </a:r>
            <a:r>
              <a:rPr lang="en-US" dirty="0" smtClean="0"/>
              <a:t>statistics.</a:t>
            </a:r>
          </a:p>
          <a:p>
            <a:pPr lvl="1"/>
            <a:r>
              <a:rPr lang="en-US" dirty="0" smtClean="0"/>
              <a:t>You’d </a:t>
            </a:r>
            <a:r>
              <a:rPr lang="en-US" dirty="0"/>
              <a:t>like to know how many data points you have, the smallest, the largest, the mean, and the standard deviation</a:t>
            </a:r>
            <a:r>
              <a:rPr lang="en-US" dirty="0" smtClean="0"/>
              <a:t>.</a:t>
            </a:r>
          </a:p>
          <a:p>
            <a:pPr lvl="1"/>
            <a:r>
              <a:rPr lang="en-US" dirty="0"/>
              <a:t>But even these don’t necessarily give you a great understanding.</a:t>
            </a:r>
          </a:p>
        </p:txBody>
      </p:sp>
    </p:spTree>
    <p:extLst>
      <p:ext uri="{BB962C8B-B14F-4D97-AF65-F5344CB8AC3E}">
        <p14:creationId xmlns:p14="http://schemas.microsoft.com/office/powerpoint/2010/main" val="28242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statistics of a single data set</a:t>
            </a:r>
            <a:endParaRPr lang="en-US" dirty="0"/>
          </a:p>
        </p:txBody>
      </p:sp>
      <p:sp>
        <p:nvSpPr>
          <p:cNvPr id="3" name="Content Placeholder 2"/>
          <p:cNvSpPr>
            <a:spLocks noGrp="1"/>
          </p:cNvSpPr>
          <p:nvPr>
            <p:ph idx="1"/>
          </p:nvPr>
        </p:nvSpPr>
        <p:spPr>
          <a:xfrm>
            <a:off x="628650" y="1678183"/>
            <a:ext cx="7886700" cy="4351338"/>
          </a:xfrm>
        </p:spPr>
        <p:txBody>
          <a:bodyPr>
            <a:normAutofit/>
          </a:bodyPr>
          <a:lstStyle/>
          <a:p>
            <a:r>
              <a:rPr lang="en-US" dirty="0" smtClean="0"/>
              <a:t>Information (numbers) that give a quick and simple description of the data</a:t>
            </a:r>
          </a:p>
          <a:p>
            <a:pPr lvl="1"/>
            <a:r>
              <a:rPr lang="en-US" dirty="0" smtClean="0"/>
              <a:t>Maximum value</a:t>
            </a:r>
          </a:p>
          <a:p>
            <a:pPr lvl="1"/>
            <a:r>
              <a:rPr lang="en-US" dirty="0" smtClean="0"/>
              <a:t>Minimum value</a:t>
            </a:r>
          </a:p>
          <a:p>
            <a:pPr lvl="1"/>
            <a:r>
              <a:rPr lang="en-US" dirty="0" smtClean="0"/>
              <a:t>Range (dispersion): max – min</a:t>
            </a:r>
          </a:p>
          <a:p>
            <a:pPr lvl="1"/>
            <a:r>
              <a:rPr lang="en-US" dirty="0" smtClean="0"/>
              <a:t>Mean</a:t>
            </a:r>
          </a:p>
          <a:p>
            <a:pPr lvl="1"/>
            <a:r>
              <a:rPr lang="en-US" dirty="0" smtClean="0"/>
              <a:t>Median</a:t>
            </a:r>
          </a:p>
          <a:p>
            <a:pPr lvl="1"/>
            <a:r>
              <a:rPr lang="en-US" dirty="0" smtClean="0"/>
              <a:t>Mode</a:t>
            </a:r>
          </a:p>
          <a:p>
            <a:pPr lvl="1"/>
            <a:r>
              <a:rPr lang="en-US" dirty="0" smtClean="0"/>
              <a:t>Quantile</a:t>
            </a:r>
          </a:p>
          <a:p>
            <a:pPr lvl="1"/>
            <a:r>
              <a:rPr lang="en-US" dirty="0" smtClean="0"/>
              <a:t>Standard deviation</a:t>
            </a:r>
          </a:p>
          <a:p>
            <a:pPr lvl="1"/>
            <a:r>
              <a:rPr lang="en-US" dirty="0" smtClean="0"/>
              <a:t>Etc.</a:t>
            </a:r>
            <a:endParaRPr lang="en-US" dirty="0"/>
          </a:p>
        </p:txBody>
      </p:sp>
      <p:sp>
        <p:nvSpPr>
          <p:cNvPr id="4" name="Rectangle 3"/>
          <p:cNvSpPr/>
          <p:nvPr/>
        </p:nvSpPr>
        <p:spPr>
          <a:xfrm>
            <a:off x="4383993" y="4484804"/>
            <a:ext cx="4452358" cy="1323439"/>
          </a:xfrm>
          <a:prstGeom prst="rect">
            <a:avLst/>
          </a:prstGeom>
          <a:ln>
            <a:solidFill>
              <a:srgbClr val="C00000"/>
            </a:solidFill>
          </a:ln>
        </p:spPr>
        <p:txBody>
          <a:bodyPr wrap="square">
            <a:spAutoFit/>
          </a:bodyPr>
          <a:lstStyle/>
          <a:p>
            <a:r>
              <a:rPr lang="it-IT" sz="1600" dirty="0"/>
              <a:t>0 quartile = 0 quantile = 0 percentile</a:t>
            </a:r>
          </a:p>
          <a:p>
            <a:r>
              <a:rPr lang="it-IT" sz="1600" dirty="0"/>
              <a:t>1 quartile = 0.25 quantile = 25 percentile</a:t>
            </a:r>
          </a:p>
          <a:p>
            <a:r>
              <a:rPr lang="it-IT" sz="1600" dirty="0"/>
              <a:t>2 quartile = .5 quantile = 50 percentile (median)</a:t>
            </a:r>
          </a:p>
          <a:p>
            <a:r>
              <a:rPr lang="it-IT" sz="1600" dirty="0"/>
              <a:t>3 quartile = .75 quantile = 75 percentile</a:t>
            </a:r>
          </a:p>
          <a:p>
            <a:r>
              <a:rPr lang="it-IT" sz="1600" dirty="0"/>
              <a:t>4 quartile = 1 quantile = 100 percentile</a:t>
            </a:r>
          </a:p>
        </p:txBody>
      </p:sp>
    </p:spTree>
    <p:extLst>
      <p:ext uri="{BB962C8B-B14F-4D97-AF65-F5344CB8AC3E}">
        <p14:creationId xmlns:p14="http://schemas.microsoft.com/office/powerpoint/2010/main" val="37980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8856</TotalTime>
  <Words>2717</Words>
  <Application>Microsoft Office PowerPoint</Application>
  <PresentationFormat>On-screen Show (4:3)</PresentationFormat>
  <Paragraphs>327</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Comic Sans MS</vt:lpstr>
      <vt:lpstr>inherit</vt:lpstr>
      <vt:lpstr>Symbol</vt:lpstr>
      <vt:lpstr>Times New Roman</vt:lpstr>
      <vt:lpstr>Office Theme</vt:lpstr>
      <vt:lpstr>Lecture 4- Data Wrangling </vt:lpstr>
      <vt:lpstr>Exploring Your Data</vt:lpstr>
      <vt:lpstr>Exploring Your Data</vt:lpstr>
      <vt:lpstr>Data Wrangling</vt:lpstr>
      <vt:lpstr>Data Wrangling Steps</vt:lpstr>
      <vt:lpstr>Data Wrangling Steps</vt:lpstr>
      <vt:lpstr>Data Wrangling Steps</vt:lpstr>
      <vt:lpstr>Exploring Your Data</vt:lpstr>
      <vt:lpstr>Summary statistics of a single data set</vt:lpstr>
      <vt:lpstr>Mean vs average vs median vs mode</vt:lpstr>
      <vt:lpstr>Variance and standard deviation</vt:lpstr>
      <vt:lpstr>CDC BRFSS Dataset</vt:lpstr>
      <vt:lpstr>Activity 8</vt:lpstr>
      <vt:lpstr>Population vs sample</vt:lpstr>
      <vt:lpstr>Population vs sample</vt:lpstr>
      <vt:lpstr>Why do we sample?</vt:lpstr>
      <vt:lpstr>Simple Random Sampling</vt:lpstr>
      <vt:lpstr>Random Selection</vt:lpstr>
      <vt:lpstr>Systematic Sampling</vt:lpstr>
      <vt:lpstr>Stratified Sampling</vt:lpstr>
      <vt:lpstr>Convenience Sampling</vt:lpstr>
      <vt:lpstr>Other Sampling</vt:lpstr>
      <vt:lpstr>Exploring Your Data</vt:lpstr>
      <vt:lpstr>PowerPoint Presentation</vt:lpstr>
      <vt:lpstr>PowerPoint Presentation</vt:lpstr>
      <vt:lpstr>PowerPoint Presentation</vt:lpstr>
      <vt:lpstr>Correlation only measures linear relationship</vt:lpstr>
      <vt:lpstr>Feature Matrix</vt:lpstr>
      <vt:lpstr>PowerPoint Presentation</vt:lpstr>
      <vt:lpstr>PowerPoint Presentation</vt:lpstr>
      <vt:lpstr>PowerPoint Presentation</vt:lpstr>
      <vt:lpstr>Data transformation  </vt:lpstr>
      <vt:lpstr>Rescaling</vt:lpstr>
      <vt:lpstr>Why normalization (re-scaling)</vt:lpstr>
      <vt:lpstr>Boxplot</vt:lpstr>
      <vt:lpstr>Boxplot example</vt:lpstr>
      <vt:lpstr>Boxplot example 2</vt:lpstr>
      <vt:lpstr>Activity 9</vt:lpstr>
      <vt:lpstr>Z-score transformation</vt:lpstr>
      <vt:lpstr>Z-score transformation</vt:lpstr>
      <vt:lpstr>Mean-based scaling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Jayarathna, Sampath</cp:lastModifiedBy>
  <cp:revision>303</cp:revision>
  <dcterms:created xsi:type="dcterms:W3CDTF">2009-12-29T10:39:27Z</dcterms:created>
  <dcterms:modified xsi:type="dcterms:W3CDTF">2019-09-24T18:34:58Z</dcterms:modified>
</cp:coreProperties>
</file>