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0"/>
  </p:notesMasterIdLst>
  <p:handoutMasterIdLst>
    <p:handoutMasterId r:id="rId31"/>
  </p:handoutMasterIdLst>
  <p:sldIdLst>
    <p:sldId id="363" r:id="rId2"/>
    <p:sldId id="454" r:id="rId3"/>
    <p:sldId id="455" r:id="rId4"/>
    <p:sldId id="366" r:id="rId5"/>
    <p:sldId id="456" r:id="rId6"/>
    <p:sldId id="457" r:id="rId7"/>
    <p:sldId id="453" r:id="rId8"/>
    <p:sldId id="368" r:id="rId9"/>
    <p:sldId id="369" r:id="rId10"/>
    <p:sldId id="370" r:id="rId11"/>
    <p:sldId id="371" r:id="rId12"/>
    <p:sldId id="376" r:id="rId13"/>
    <p:sldId id="380" r:id="rId14"/>
    <p:sldId id="381" r:id="rId15"/>
    <p:sldId id="394" r:id="rId16"/>
    <p:sldId id="452" r:id="rId17"/>
    <p:sldId id="407" r:id="rId18"/>
    <p:sldId id="408" r:id="rId19"/>
    <p:sldId id="411" r:id="rId20"/>
    <p:sldId id="415" r:id="rId21"/>
    <p:sldId id="416" r:id="rId22"/>
    <p:sldId id="419" r:id="rId23"/>
    <p:sldId id="420" r:id="rId24"/>
    <p:sldId id="423" r:id="rId25"/>
    <p:sldId id="448" r:id="rId26"/>
    <p:sldId id="449" r:id="rId27"/>
    <p:sldId id="450" r:id="rId28"/>
    <p:sldId id="45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200" autoAdjust="0"/>
  </p:normalViewPr>
  <p:slideViewPr>
    <p:cSldViewPr snapToGrid="0" snapToObjects="1">
      <p:cViewPr varScale="1">
        <p:scale>
          <a:sx n="105" d="100"/>
          <a:sy n="105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ural_oscillation" TargetMode="External"/><Relationship Id="rId13" Type="http://schemas.openxmlformats.org/officeDocument/2006/relationships/hyperlink" Target="https://en.wikipedia.org/wiki/Autonomic_nervous_system" TargetMode="External"/><Relationship Id="rId3" Type="http://schemas.openxmlformats.org/officeDocument/2006/relationships/hyperlink" Target="https://en.wikipedia.org/wiki/Ion_current" TargetMode="External"/><Relationship Id="rId7" Type="http://schemas.openxmlformats.org/officeDocument/2006/relationships/hyperlink" Target="https://en.wikipedia.org/wiki/Frequency_spectrum" TargetMode="External"/><Relationship Id="rId12" Type="http://schemas.openxmlformats.org/officeDocument/2006/relationships/hyperlink" Target="https://en.wikipedia.org/wiki/Arousa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vent-related_potential" TargetMode="External"/><Relationship Id="rId11" Type="http://schemas.openxmlformats.org/officeDocument/2006/relationships/hyperlink" Target="https://en.wikipedia.org/wiki/Electrodermal_activity#cite_note-4" TargetMode="External"/><Relationship Id="rId5" Type="http://schemas.openxmlformats.org/officeDocument/2006/relationships/hyperlink" Target="https://en.wikipedia.org/wiki/Brain" TargetMode="External"/><Relationship Id="rId10" Type="http://schemas.openxmlformats.org/officeDocument/2006/relationships/hyperlink" Target="https://en.wikipedia.org/wiki/Sympathetic_nervous_system" TargetMode="External"/><Relationship Id="rId4" Type="http://schemas.openxmlformats.org/officeDocument/2006/relationships/hyperlink" Target="https://en.wikipedia.org/wiki/Neurons" TargetMode="External"/><Relationship Id="rId9" Type="http://schemas.openxmlformats.org/officeDocument/2006/relationships/hyperlink" Target="https://en.wikipedia.org/wiki/Sweat_glan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EEG measures voltage fluctuations resulting from </a:t>
            </a:r>
            <a:r>
              <a:rPr lang="en-US" sz="1300" dirty="0">
                <a:hlinkClick r:id="rId3" tooltip="Ion current"/>
              </a:rPr>
              <a:t>ionic current</a:t>
            </a:r>
            <a:r>
              <a:rPr lang="en-US" sz="1300" dirty="0"/>
              <a:t> within the </a:t>
            </a:r>
            <a:r>
              <a:rPr lang="en-US" sz="1300" dirty="0">
                <a:hlinkClick r:id="rId4" tooltip="Neurons"/>
              </a:rPr>
              <a:t>neurons</a:t>
            </a:r>
            <a:r>
              <a:rPr lang="en-US" sz="1300" dirty="0"/>
              <a:t> of the </a:t>
            </a:r>
            <a:r>
              <a:rPr lang="en-US" sz="1300" dirty="0">
                <a:hlinkClick r:id="rId5" tooltip="Brain"/>
              </a:rPr>
              <a:t>brain</a:t>
            </a:r>
            <a:r>
              <a:rPr lang="en-US" sz="1300" dirty="0"/>
              <a:t>. An event-related potential (</a:t>
            </a:r>
            <a:r>
              <a:rPr lang="en-US" sz="1300" b="1" dirty="0"/>
              <a:t>ERP</a:t>
            </a:r>
            <a:r>
              <a:rPr lang="en-US" sz="1300" dirty="0"/>
              <a:t>) is the measured brain response that is the direct result of a specific sensory, cognitive, or motor event.</a:t>
            </a:r>
          </a:p>
          <a:p>
            <a:r>
              <a:rPr lang="en-US" sz="1300" dirty="0"/>
              <a:t>Diagnostic applications generally focus either on </a:t>
            </a:r>
            <a:r>
              <a:rPr lang="en-US" sz="1300" dirty="0">
                <a:hlinkClick r:id="rId6" tooltip="Event-related potential"/>
              </a:rPr>
              <a:t>event-related potentials</a:t>
            </a:r>
            <a:r>
              <a:rPr lang="en-US" sz="1300" dirty="0"/>
              <a:t> or on the </a:t>
            </a:r>
            <a:r>
              <a:rPr lang="en-US" sz="1300" dirty="0">
                <a:hlinkClick r:id="rId7" tooltip="Frequency spectrum"/>
              </a:rPr>
              <a:t>spectral content</a:t>
            </a:r>
            <a:r>
              <a:rPr lang="en-US" sz="1300" dirty="0"/>
              <a:t> of EEG. The former investigates potential fluctuations time locked to an event like stimulus onset or button press. The latter analyses the type of </a:t>
            </a:r>
            <a:r>
              <a:rPr lang="en-US" sz="1300" dirty="0">
                <a:hlinkClick r:id="rId8" tooltip="Neural oscillation"/>
              </a:rPr>
              <a:t>neural oscillations</a:t>
            </a:r>
            <a:r>
              <a:rPr lang="en-US" sz="1300" dirty="0"/>
              <a:t> (popularly called "brain waves") that can be observed in EEG signals in the frequency domain.</a:t>
            </a:r>
          </a:p>
          <a:p>
            <a:endParaRPr lang="en-US" sz="1300" dirty="0"/>
          </a:p>
          <a:p>
            <a:r>
              <a:rPr lang="en-US" sz="1300" dirty="0"/>
              <a:t>The traditional theory of EDA holds that skin resistance varies with the state of </a:t>
            </a:r>
            <a:r>
              <a:rPr lang="en-US" sz="1300" dirty="0">
                <a:hlinkClick r:id="rId9" tooltip="Sweat gland"/>
              </a:rPr>
              <a:t>sweat glands</a:t>
            </a:r>
            <a:r>
              <a:rPr lang="en-US" sz="1300" dirty="0"/>
              <a:t> in the skin. Sweating is controlled by the </a:t>
            </a:r>
            <a:r>
              <a:rPr lang="en-US" sz="1300" dirty="0">
                <a:hlinkClick r:id="rId10" tooltip="Sympathetic nervous system"/>
              </a:rPr>
              <a:t>sympathetic nervous system</a:t>
            </a:r>
            <a:r>
              <a:rPr lang="en-US" sz="1300" dirty="0"/>
              <a:t>,</a:t>
            </a:r>
            <a:r>
              <a:rPr lang="en-US" sz="1300" baseline="30000" dirty="0">
                <a:hlinkClick r:id="rId11"/>
              </a:rPr>
              <a:t>[4]</a:t>
            </a:r>
            <a:r>
              <a:rPr lang="en-US" sz="1300" dirty="0"/>
              <a:t>and skin conductance is an indication of psychological or physiological </a:t>
            </a:r>
            <a:r>
              <a:rPr lang="en-US" sz="1300" dirty="0">
                <a:hlinkClick r:id="rId12" tooltip="Arousal"/>
              </a:rPr>
              <a:t>arousal</a:t>
            </a:r>
            <a:r>
              <a:rPr lang="en-US" sz="1300" dirty="0"/>
              <a:t>. If the sympathetic branch of the </a:t>
            </a:r>
            <a:r>
              <a:rPr lang="en-US" sz="1300" dirty="0">
                <a:hlinkClick r:id="rId13" tooltip="Autonomic nervous system"/>
              </a:rPr>
              <a:t>autonomic nervous system</a:t>
            </a:r>
            <a:r>
              <a:rPr lang="en-US" sz="1300" dirty="0"/>
              <a:t> is highly aroused, then sweat gland activity also increases, which in turn increases skin conductance. In this way, skin conductance can be a measure of emotional and sympathetic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8AF2-ABD8-41E4-A73B-548BA26DE0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3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1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0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7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3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7200"/>
            <a:ext cx="8084741" cy="1233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475197"/>
            <a:ext cx="7888816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83" y="47519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41" r:id="rId8"/>
    <p:sldLayoutId id="2147483843" r:id="rId9"/>
    <p:sldLayoutId id="2147483844" r:id="rId10"/>
    <p:sldLayoutId id="2147483845" r:id="rId11"/>
    <p:sldLayoutId id="2147483849" r:id="rId12"/>
    <p:sldLayoutId id="2147483853" r:id="rId13"/>
    <p:sldLayoutId id="2147483854" r:id="rId14"/>
    <p:sldLayoutId id="2147483866" r:id="rId15"/>
    <p:sldLayoutId id="2147483878" r:id="rId16"/>
    <p:sldLayoutId id="2147483879" r:id="rId17"/>
    <p:sldLayoutId id="2147483881" r:id="rId18"/>
    <p:sldLayoutId id="2147483884" r:id="rId19"/>
    <p:sldLayoutId id="2147483885" r:id="rId20"/>
    <p:sldLayoutId id="2147483887" r:id="rId21"/>
    <p:sldLayoutId id="2147483888" r:id="rId22"/>
    <p:sldLayoutId id="2147483891" r:id="rId23"/>
    <p:sldLayoutId id="2147483913" r:id="rId24"/>
    <p:sldLayoutId id="2147483914" r:id="rId25"/>
    <p:sldLayoutId id="2147483915" r:id="rId26"/>
    <p:sldLayoutId id="2147483916" r:id="rId2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cibook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viewpure.com/hQLF06rwzVE?start=0&amp;end=0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manbenchmark.com/tests/reactionti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563" y="2821558"/>
            <a:ext cx="8444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Computer Interaction (HCI)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https://hcibook.com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/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526" y="609600"/>
            <a:ext cx="6858000" cy="1143000"/>
          </a:xfrm>
        </p:spPr>
        <p:txBody>
          <a:bodyPr/>
          <a:lstStyle/>
          <a:p>
            <a:r>
              <a:rPr lang="en-GB" altLang="en-US" dirty="0"/>
              <a:t>Interactivity?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000"/>
              <a:t>Long ago in a galaxy far away … </a:t>
            </a:r>
            <a:r>
              <a:rPr lang="en-GB" altLang="en-US" sz="2000" i="1"/>
              <a:t>batch</a:t>
            </a:r>
            <a:r>
              <a:rPr lang="en-GB" altLang="en-US" sz="2000"/>
              <a:t> processing</a:t>
            </a:r>
          </a:p>
          <a:p>
            <a:pPr marL="565150" lvl="1"/>
            <a:r>
              <a:rPr lang="en-GB" altLang="en-US" sz="1800"/>
              <a:t>punched card stacks or large data files prepared</a:t>
            </a:r>
          </a:p>
          <a:p>
            <a:pPr marL="565150" lvl="1"/>
            <a:r>
              <a:rPr lang="en-GB" altLang="en-US" sz="1800"/>
              <a:t>long wait ….</a:t>
            </a:r>
          </a:p>
          <a:p>
            <a:pPr marL="565150" lvl="1"/>
            <a:r>
              <a:rPr lang="en-GB" altLang="en-US" sz="1800"/>
              <a:t>line printer output</a:t>
            </a:r>
          </a:p>
          <a:p>
            <a:pPr marL="565150" lvl="1">
              <a:buFontTx/>
              <a:buChar char=" "/>
            </a:pPr>
            <a:r>
              <a:rPr lang="en-GB" altLang="en-US" sz="1800"/>
              <a:t>… and if it is not right …</a:t>
            </a:r>
          </a:p>
          <a:p>
            <a:pPr marL="565150" lvl="1">
              <a:buFontTx/>
              <a:buChar char=" "/>
            </a:pPr>
            <a:endParaRPr lang="en-GB" altLang="en-US" sz="1200"/>
          </a:p>
          <a:p>
            <a:pPr marL="0" indent="0">
              <a:buFontTx/>
              <a:buChar char=" "/>
            </a:pPr>
            <a:r>
              <a:rPr lang="en-GB" altLang="en-US" sz="2000"/>
              <a:t>Now most computing is interactive</a:t>
            </a:r>
          </a:p>
          <a:p>
            <a:pPr marL="565150" lvl="1"/>
            <a:r>
              <a:rPr lang="en-GB" altLang="en-US" sz="1800"/>
              <a:t>rapid feedback</a:t>
            </a:r>
          </a:p>
          <a:p>
            <a:pPr marL="565150" lvl="1"/>
            <a:r>
              <a:rPr lang="en-GB" altLang="en-US" sz="1800"/>
              <a:t>the user in control (most of the time)</a:t>
            </a:r>
          </a:p>
          <a:p>
            <a:pPr marL="565150" lvl="1"/>
            <a:r>
              <a:rPr lang="en-GB" altLang="en-US" sz="1800"/>
              <a:t>doing rather than thinking …</a:t>
            </a:r>
          </a:p>
          <a:p>
            <a:pPr marL="0" indent="0"/>
            <a:endParaRPr lang="en-GB" altLang="en-US" sz="1000"/>
          </a:p>
          <a:p>
            <a:pPr marL="0" indent="0">
              <a:buFontTx/>
              <a:buNone/>
            </a:pPr>
            <a:r>
              <a:rPr lang="en-GB" altLang="en-US" sz="2000"/>
              <a:t>Is faster always better?</a:t>
            </a:r>
          </a:p>
        </p:txBody>
      </p:sp>
    </p:spTree>
    <p:extLst>
      <p:ext uri="{BB962C8B-B14F-4D97-AF65-F5344CB8AC3E}">
        <p14:creationId xmlns:p14="http://schemas.microsoft.com/office/powerpoint/2010/main" val="41730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990" y="609600"/>
            <a:ext cx="6858000" cy="1143000"/>
          </a:xfrm>
        </p:spPr>
        <p:txBody>
          <a:bodyPr/>
          <a:lstStyle/>
          <a:p>
            <a:r>
              <a:rPr lang="en-GB" altLang="en-US" dirty="0"/>
              <a:t>Richer interaction</a:t>
            </a:r>
          </a:p>
        </p:txBody>
      </p:sp>
      <p:pic>
        <p:nvPicPr>
          <p:cNvPr id="47106" name="Picture 2" descr="Image result for smart home sens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4" y="1571531"/>
            <a:ext cx="8759732" cy="49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alternative keyboard layouts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/>
              <a:t>Alphabetic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keys arranged in alphabetic order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not faster for trained typists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not faster for beginners either</a:t>
            </a:r>
            <a:r>
              <a:rPr lang="en-GB" altLang="en-US" sz="1800" dirty="0" smtClean="0"/>
              <a:t>!</a:t>
            </a:r>
            <a:endParaRPr lang="en-GB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/>
              <a:t>Dvorak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common letters under dominant fingers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biased towards right hand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common combinations of letters alternate between hands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10-15% improvement in speed and reduction in </a:t>
            </a:r>
            <a:r>
              <a:rPr lang="en-GB" altLang="en-US" sz="1800" dirty="0" smtClean="0"/>
              <a:t>fatigue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 smtClean="0"/>
              <a:t>But - large social base of QWERTY typists produce market pressures not to change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GB" altLang="en-US" sz="2000" dirty="0" smtClean="0"/>
          </a:p>
          <a:p>
            <a:pPr>
              <a:buNone/>
            </a:pPr>
            <a:r>
              <a:rPr lang="en-GB" altLang="en-US" sz="2400" dirty="0" smtClean="0"/>
              <a:t>Special keyboards</a:t>
            </a:r>
            <a:endParaRPr lang="en-GB" altLang="en-US" sz="2400" dirty="0"/>
          </a:p>
          <a:p>
            <a:r>
              <a:rPr lang="en-GB" altLang="en-US" dirty="0"/>
              <a:t>designs to reduce fatigue for RSI</a:t>
            </a:r>
          </a:p>
          <a:p>
            <a:r>
              <a:rPr lang="en-GB" altLang="en-US" dirty="0"/>
              <a:t>for one handed use</a:t>
            </a:r>
          </a:p>
          <a:p>
            <a:pPr lvl="1">
              <a:buFontTx/>
              <a:buChar char=" "/>
            </a:pPr>
            <a:r>
              <a:rPr lang="en-GB" altLang="en-US" dirty="0"/>
              <a:t>e.g. the </a:t>
            </a:r>
            <a:r>
              <a:rPr lang="en-GB" altLang="en-US" dirty="0" err="1"/>
              <a:t>Maltron</a:t>
            </a:r>
            <a:r>
              <a:rPr lang="en-GB" altLang="en-US" dirty="0"/>
              <a:t> left-handed keyboard </a:t>
            </a:r>
          </a:p>
          <a:p>
            <a:pPr lvl="1">
              <a:lnSpc>
                <a:spcPct val="90000"/>
              </a:lnSpc>
            </a:pPr>
            <a:endParaRPr lang="en-GB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38" y="2547428"/>
            <a:ext cx="3223034" cy="1299957"/>
          </a:xfrm>
          <a:prstGeom prst="rect">
            <a:avLst/>
          </a:prstGeom>
        </p:spPr>
      </p:pic>
      <p:pic>
        <p:nvPicPr>
          <p:cNvPr id="5" name="Picture 5" descr="maltron-lefthand-25.jpg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17" y="5038776"/>
            <a:ext cx="2091693" cy="15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Handwriting recognition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/>
              <a:t>Text can be input into the computer, using a pen and a digesting tablet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natural interaction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Technical problems: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capturing all useful information - stroke path, pressure, etc. in a natural manner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segmenting joined up writing into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interpreting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coping with different styles of handwriting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Used in PDAs, and tablet computers …</a:t>
            </a:r>
            <a:br>
              <a:rPr lang="en-GB" altLang="en-US" sz="2400"/>
            </a:br>
            <a:r>
              <a:rPr lang="en-GB" altLang="en-US" sz="2400"/>
              <a:t>… leave the keyboard on the desk! </a:t>
            </a:r>
          </a:p>
        </p:txBody>
      </p:sp>
    </p:spTree>
    <p:extLst>
      <p:ext uri="{BB962C8B-B14F-4D97-AF65-F5344CB8AC3E}">
        <p14:creationId xmlns:p14="http://schemas.microsoft.com/office/powerpoint/2010/main" val="2164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Speech recognition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Improving </a:t>
            </a:r>
            <a:r>
              <a:rPr lang="en-GB" altLang="en-US" sz="2400" dirty="0" smtClean="0"/>
              <a:t>rapidly, Alexa, Google Asst., Siri</a:t>
            </a:r>
            <a:endParaRPr lang="en-GB" altLang="en-US" sz="2400" dirty="0"/>
          </a:p>
          <a:p>
            <a:endParaRPr lang="en-GB" altLang="en-US" sz="1000" dirty="0"/>
          </a:p>
          <a:p>
            <a:r>
              <a:rPr lang="en-GB" altLang="en-US" sz="2400" dirty="0"/>
              <a:t>Most successful when:</a:t>
            </a:r>
          </a:p>
          <a:p>
            <a:pPr lvl="1"/>
            <a:r>
              <a:rPr lang="en-GB" altLang="en-US" sz="2000" dirty="0"/>
              <a:t>single user – initial training and learns peculiarities</a:t>
            </a:r>
          </a:p>
          <a:p>
            <a:pPr lvl="1"/>
            <a:r>
              <a:rPr lang="en-GB" altLang="en-US" sz="2000" dirty="0"/>
              <a:t>limited vocabulary systems</a:t>
            </a:r>
          </a:p>
          <a:p>
            <a:endParaRPr lang="en-GB" altLang="en-US" sz="1000" dirty="0"/>
          </a:p>
          <a:p>
            <a:r>
              <a:rPr lang="en-GB" altLang="en-US" sz="2400" dirty="0"/>
              <a:t>Problems with</a:t>
            </a:r>
          </a:p>
          <a:p>
            <a:pPr lvl="1"/>
            <a:r>
              <a:rPr lang="en-GB" altLang="en-US" sz="2000" dirty="0"/>
              <a:t>external noise interfering</a:t>
            </a:r>
          </a:p>
          <a:p>
            <a:pPr lvl="1"/>
            <a:r>
              <a:rPr lang="en-GB" altLang="en-US" sz="2000" dirty="0"/>
              <a:t>imprecision of pronunciation</a:t>
            </a:r>
          </a:p>
          <a:p>
            <a:pPr lvl="1"/>
            <a:r>
              <a:rPr lang="en-GB" altLang="en-US" sz="2000" dirty="0"/>
              <a:t>large vocabularies</a:t>
            </a:r>
          </a:p>
          <a:p>
            <a:pPr lvl="1"/>
            <a:r>
              <a:rPr lang="en-GB" altLang="en-US" sz="2000" dirty="0"/>
              <a:t>different speakers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262" y="3428047"/>
            <a:ext cx="4669548" cy="18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 dirty="0" smtClean="0"/>
              <a:t>Eye Tracking</a:t>
            </a:r>
            <a:endParaRPr lang="en-GB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control interface by eye gaze direction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e.g. look at a menu item to select it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uses </a:t>
            </a:r>
            <a:r>
              <a:rPr lang="en-GB" altLang="en-US" sz="2400" dirty="0" smtClean="0"/>
              <a:t>IR </a:t>
            </a:r>
            <a:r>
              <a:rPr lang="en-GB" altLang="en-US" sz="2400" dirty="0"/>
              <a:t>beam reflected off retina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mainly </a:t>
            </a:r>
            <a:r>
              <a:rPr lang="en-GB" altLang="en-US" sz="2400" dirty="0"/>
              <a:t>used for evaluation </a:t>
            </a:r>
            <a:r>
              <a:rPr lang="en-GB" altLang="en-US" sz="2400" dirty="0" smtClean="0"/>
              <a:t> 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potential for hands-free control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cheaper </a:t>
            </a:r>
            <a:r>
              <a:rPr lang="en-GB" altLang="en-US" sz="2400" dirty="0"/>
              <a:t>and lower accuracy devices available</a:t>
            </a:r>
            <a:br>
              <a:rPr lang="en-GB" altLang="en-US" sz="2400" dirty="0"/>
            </a:br>
            <a:r>
              <a:rPr lang="en-GB" altLang="en-US" sz="2400" dirty="0"/>
              <a:t>	sit under the screen like a small webcam</a:t>
            </a:r>
            <a:br>
              <a:rPr lang="en-GB" altLang="en-US" sz="2400" dirty="0"/>
            </a:b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6" y="4657458"/>
            <a:ext cx="3479549" cy="1957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34" y="1825625"/>
            <a:ext cx="1944699" cy="22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20" y="1927115"/>
            <a:ext cx="3077598" cy="2043717"/>
          </a:xfrm>
          <a:prstGeom prst="rect">
            <a:avLst/>
          </a:prstGeom>
        </p:spPr>
      </p:pic>
      <p:sp>
        <p:nvSpPr>
          <p:cNvPr id="30723" name="TextShape 2"/>
          <p:cNvSpPr txBox="1">
            <a:spLocks noChangeArrowheads="1"/>
          </p:cNvSpPr>
          <p:nvPr/>
        </p:nvSpPr>
        <p:spPr bwMode="auto">
          <a:xfrm>
            <a:off x="4037170" y="4136975"/>
            <a:ext cx="4736495" cy="25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Emotive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Epoc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14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Channel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EEG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Designed for gaming,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consumer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biofeedback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Wireless, portable</a:t>
            </a:r>
            <a:endParaRPr lang="en-US" altLang="en-US" sz="2000" dirty="0"/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Affordable</a:t>
            </a:r>
            <a:endParaRPr lang="en-US" altLang="en-US" sz="2000" dirty="0"/>
          </a:p>
          <a:p>
            <a:pPr lvl="1" eaLnBrk="1" hangingPunct="1">
              <a:buFontTx/>
              <a:buChar char="–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$300 basic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headset,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Emotiv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Insight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buFontTx/>
              <a:buChar char="–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$750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research,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Emotiv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epoc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</a:p>
          <a:p>
            <a:pPr lvl="1" eaLnBrk="1" hangingPunct="1">
              <a:buFontTx/>
              <a:buChar char="–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$2000 research,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Emotiv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Flex</a:t>
            </a:r>
            <a:endParaRPr lang="en-US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3" y="1587387"/>
            <a:ext cx="3459413" cy="25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4904" y="6096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 smtClean="0"/>
              <a:t>Brain Tracking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94" y="4225500"/>
            <a:ext cx="2141010" cy="23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" y="609600"/>
            <a:ext cx="6858000" cy="1143000"/>
          </a:xfrm>
        </p:spPr>
        <p:txBody>
          <a:bodyPr/>
          <a:lstStyle/>
          <a:p>
            <a:r>
              <a:rPr lang="en-GB" altLang="en-US" dirty="0" smtClean="0"/>
              <a:t>Situated Displays</a:t>
            </a:r>
            <a:endParaRPr lang="en-GB" alt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8177022" cy="4351338"/>
          </a:xfrm>
        </p:spPr>
        <p:txBody>
          <a:bodyPr/>
          <a:lstStyle/>
          <a:p>
            <a:r>
              <a:rPr lang="en-GB" altLang="en-US" sz="2400" dirty="0"/>
              <a:t>displays in ‘public’ places</a:t>
            </a:r>
          </a:p>
          <a:p>
            <a:pPr lvl="1"/>
            <a:r>
              <a:rPr lang="en-GB" altLang="en-US" sz="2000" dirty="0"/>
              <a:t>large or small</a:t>
            </a:r>
          </a:p>
          <a:p>
            <a:pPr lvl="1"/>
            <a:r>
              <a:rPr lang="en-GB" altLang="en-US" sz="2000" dirty="0"/>
              <a:t>very public or for small group</a:t>
            </a:r>
          </a:p>
          <a:p>
            <a:r>
              <a:rPr lang="en-GB" altLang="en-US" sz="2400" dirty="0"/>
              <a:t>display only</a:t>
            </a:r>
          </a:p>
          <a:p>
            <a:pPr lvl="1"/>
            <a:r>
              <a:rPr lang="en-GB" altLang="en-US" sz="2000" dirty="0"/>
              <a:t>for information relevant to location</a:t>
            </a:r>
          </a:p>
          <a:p>
            <a:r>
              <a:rPr lang="en-GB" altLang="en-US" sz="2400" dirty="0"/>
              <a:t>or interactive</a:t>
            </a:r>
          </a:p>
          <a:p>
            <a:pPr lvl="1"/>
            <a:r>
              <a:rPr lang="en-GB" altLang="en-US" sz="2000" dirty="0"/>
              <a:t>use stylus, touch sensitive </a:t>
            </a:r>
            <a:r>
              <a:rPr lang="en-GB" altLang="en-US" sz="2000" dirty="0" smtClean="0"/>
              <a:t>screen</a:t>
            </a:r>
            <a:endParaRPr lang="en-GB" altLang="en-US" sz="2000" dirty="0"/>
          </a:p>
          <a:p>
            <a:r>
              <a:rPr lang="en-GB" altLang="en-US" sz="2400" dirty="0"/>
              <a:t>in all cases … the location matters</a:t>
            </a:r>
          </a:p>
          <a:p>
            <a:pPr lvl="1"/>
            <a:r>
              <a:rPr lang="en-GB" altLang="en-US" sz="2000" dirty="0"/>
              <a:t>meaning of information or interaction is related to the location</a:t>
            </a:r>
          </a:p>
        </p:txBody>
      </p:sp>
      <p:pic>
        <p:nvPicPr>
          <p:cNvPr id="40962" name="Picture 2" descr="Image result for interactive public 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17" y="1752600"/>
            <a:ext cx="3718996" cy="1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small displays beside office doors</a:t>
            </a:r>
            <a:endParaRPr lang="en-GB" altLang="en-US"/>
          </a:p>
          <a:p>
            <a:r>
              <a:rPr lang="en-GB" altLang="en-US" sz="2400"/>
              <a:t>handwritten notes left using stylus</a:t>
            </a:r>
          </a:p>
          <a:p>
            <a:r>
              <a:rPr lang="en-GB" altLang="en-US" sz="2400"/>
              <a:t>office owner reads notes using web interface</a:t>
            </a:r>
          </a:p>
          <a:p>
            <a:endParaRPr lang="en-GB" altLang="en-US" sz="240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533400" y="1676400"/>
            <a:ext cx="800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Hermes a situated display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28600" y="2608263"/>
            <a:ext cx="23288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small displays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beside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office doors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895600" y="5105400"/>
            <a:ext cx="20240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handwritten</a:t>
            </a:r>
          </a:p>
          <a:p>
            <a:pPr algn="ctr"/>
            <a:r>
              <a:rPr lang="en-GB" altLang="en-US">
                <a:latin typeface="Verdana" panose="020B0604030504040204" pitchFamily="34" charset="0"/>
              </a:rPr>
              <a:t>notes left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using stylus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900738" y="5257800"/>
            <a:ext cx="31813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office owner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reads notes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using web interface</a:t>
            </a:r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4876800" y="4724400"/>
            <a:ext cx="762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2133600" y="3048000"/>
            <a:ext cx="762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4" descr="hermes-sml.jpg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1816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4" name="Line 12"/>
          <p:cNvSpPr>
            <a:spLocks noChangeShapeType="1"/>
          </p:cNvSpPr>
          <p:nvPr/>
        </p:nvSpPr>
        <p:spPr bwMode="auto">
          <a:xfrm flipH="1" flipV="1">
            <a:off x="7315200" y="4343400"/>
            <a:ext cx="152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 dirty="0" smtClean="0"/>
              <a:t>Positioning </a:t>
            </a:r>
            <a:r>
              <a:rPr lang="en-GB" altLang="en-US" dirty="0"/>
              <a:t>in 3D </a:t>
            </a:r>
            <a:r>
              <a:rPr lang="en-GB" altLang="en-US" dirty="0" smtClean="0"/>
              <a:t>Space</a:t>
            </a:r>
            <a:endParaRPr lang="en-GB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cockpit and virtual controls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steering wheels, knobs and dials … just like real!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the 3D mouse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six-degrees of movement: x, y, z + roll, pitch, yaw 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data glove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fibre optics used to detect finger position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VR helmets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detect head motion and possibly eye gaze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whole body tracking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accelerometers strapped to limbs or reflective dots and video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9" y="2160079"/>
            <a:ext cx="23717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What is human-computer interaction (HCI)?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776358"/>
            <a:ext cx="7886700" cy="47691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is the study and the practice of usability.</a:t>
            </a:r>
          </a:p>
          <a:p>
            <a:pPr lvl="1" algn="just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understanding and creating software and other technology that people will want to use, will be able to use, and will find effective when used.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is the study of how people use  computer  systems  to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certain tasks</a:t>
            </a:r>
          </a:p>
          <a:p>
            <a:pPr lvl="1" algn="just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HCI tries to provide us with all understanding of the computer and the person using it, so as to make the interaction between them more effective and more enjoyable.</a:t>
            </a:r>
          </a:p>
          <a:p>
            <a:pPr lvl="1" algn="just">
              <a:spcBef>
                <a:spcPct val="50000"/>
              </a:spcBef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 dirty="0"/>
              <a:t>VR </a:t>
            </a:r>
            <a:r>
              <a:rPr lang="en-GB" altLang="en-US" dirty="0" smtClean="0"/>
              <a:t>Motion Sickness</a:t>
            </a:r>
            <a:endParaRPr lang="en-GB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Refresh rate disagreement (brain vs display)</a:t>
            </a:r>
          </a:p>
          <a:p>
            <a:pPr>
              <a:lnSpc>
                <a:spcPct val="90000"/>
              </a:lnSpc>
            </a:pPr>
            <a:r>
              <a:rPr lang="en-GB" altLang="en-US" dirty="0" smtClean="0"/>
              <a:t>time </a:t>
            </a:r>
            <a:r>
              <a:rPr lang="en-GB" altLang="en-US" dirty="0"/>
              <a:t>delay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move head … lag … display moves</a:t>
            </a:r>
          </a:p>
          <a:p>
            <a:pPr lvl="1">
              <a:lnSpc>
                <a:spcPct val="90000"/>
              </a:lnSpc>
            </a:pPr>
            <a:r>
              <a:rPr lang="en-GB" altLang="en-US" i="1" dirty="0">
                <a:solidFill>
                  <a:srgbClr val="452373"/>
                </a:solidFill>
              </a:rPr>
              <a:t>conflict</a:t>
            </a:r>
            <a:r>
              <a:rPr lang="en-GB" altLang="en-US" i="1" dirty="0"/>
              <a:t>:</a:t>
            </a:r>
            <a:r>
              <a:rPr lang="en-GB" altLang="en-US" dirty="0"/>
              <a:t> head movement vs. eyes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depth perception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headset gives different stereo distance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but all focused in same plane</a:t>
            </a:r>
          </a:p>
          <a:p>
            <a:pPr lvl="1">
              <a:lnSpc>
                <a:spcPct val="90000"/>
              </a:lnSpc>
            </a:pPr>
            <a:r>
              <a:rPr lang="en-GB" altLang="en-US" i="1" dirty="0">
                <a:solidFill>
                  <a:srgbClr val="452373"/>
                </a:solidFill>
              </a:rPr>
              <a:t>conflict</a:t>
            </a:r>
            <a:r>
              <a:rPr lang="en-GB" altLang="en-US" i="1" dirty="0"/>
              <a:t>:</a:t>
            </a:r>
            <a:r>
              <a:rPr lang="en-GB" altLang="en-US" dirty="0"/>
              <a:t> eye angle vs. focus</a:t>
            </a:r>
          </a:p>
          <a:p>
            <a:pPr>
              <a:lnSpc>
                <a:spcPct val="90000"/>
              </a:lnSpc>
            </a:pPr>
            <a:r>
              <a:rPr lang="en-GB" altLang="en-US" dirty="0" smtClean="0"/>
              <a:t>Eye vs ear, when sitting still</a:t>
            </a:r>
          </a:p>
          <a:p>
            <a:pPr>
              <a:lnSpc>
                <a:spcPct val="90000"/>
              </a:lnSpc>
            </a:pPr>
            <a:r>
              <a:rPr lang="en-GB" altLang="en-US" dirty="0" smtClean="0"/>
              <a:t>conflicting </a:t>
            </a:r>
            <a:r>
              <a:rPr lang="en-GB" altLang="en-US" dirty="0"/>
              <a:t>cues =&gt; sickness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helps motivate improvements in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30" y="2401094"/>
            <a:ext cx="3550046" cy="19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 dirty="0" smtClean="0"/>
              <a:t>Simulators </a:t>
            </a:r>
            <a:r>
              <a:rPr lang="en-GB" altLang="en-US" dirty="0"/>
              <a:t>and VR caves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altLang="en-US" dirty="0"/>
              <a:t>scenes projected on walls</a:t>
            </a:r>
          </a:p>
          <a:p>
            <a:r>
              <a:rPr lang="en-US" altLang="en-US" dirty="0"/>
              <a:t>realistic environment</a:t>
            </a:r>
          </a:p>
          <a:p>
            <a:r>
              <a:rPr lang="en-US" altLang="en-US" dirty="0"/>
              <a:t>hydraulic rams!</a:t>
            </a:r>
          </a:p>
          <a:p>
            <a:r>
              <a:rPr lang="en-US" altLang="en-US" dirty="0"/>
              <a:t>real controls</a:t>
            </a:r>
          </a:p>
          <a:p>
            <a:r>
              <a:rPr lang="en-US" altLang="en-US" dirty="0"/>
              <a:t>other </a:t>
            </a:r>
            <a:r>
              <a:rPr lang="en-US" altLang="en-US" dirty="0" smtClean="0"/>
              <a:t>people</a:t>
            </a:r>
          </a:p>
          <a:p>
            <a:r>
              <a:rPr lang="en-GB" altLang="en-US" dirty="0">
                <a:hlinkClick r:id="rId2"/>
              </a:rPr>
              <a:t>http://</a:t>
            </a:r>
            <a:r>
              <a:rPr lang="en-GB" altLang="en-US" dirty="0" smtClean="0">
                <a:hlinkClick r:id="rId2"/>
              </a:rPr>
              <a:t>viewpure.com/hQLF06rwzVE?start=0&amp;end=0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62" y="4480560"/>
            <a:ext cx="5399840" cy="21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Sounds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beeps, bongs, clonks, whistles and whirrs</a:t>
            </a:r>
          </a:p>
          <a:p>
            <a:endParaRPr lang="en-GB" altLang="en-US" dirty="0"/>
          </a:p>
          <a:p>
            <a:r>
              <a:rPr lang="en-GB" altLang="en-US" dirty="0"/>
              <a:t>used for error indications</a:t>
            </a:r>
          </a:p>
          <a:p>
            <a:endParaRPr lang="en-GB" altLang="en-US" dirty="0"/>
          </a:p>
          <a:p>
            <a:r>
              <a:rPr lang="en-GB" altLang="en-US" dirty="0"/>
              <a:t>confirmation of actions e.g. </a:t>
            </a:r>
            <a:r>
              <a:rPr lang="en-GB" altLang="en-US" dirty="0" err="1"/>
              <a:t>keyclick</a:t>
            </a:r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9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Touch, feel, smell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touch and feeling important</a:t>
            </a:r>
          </a:p>
          <a:p>
            <a:pPr lvl="1"/>
            <a:r>
              <a:rPr lang="en-GB" altLang="en-US" dirty="0"/>
              <a:t>in games … vibration, force feedback</a:t>
            </a:r>
          </a:p>
          <a:p>
            <a:pPr lvl="1"/>
            <a:r>
              <a:rPr lang="en-GB" altLang="en-US" dirty="0"/>
              <a:t>in simulation … feel of surgical instruments</a:t>
            </a:r>
          </a:p>
          <a:p>
            <a:pPr lvl="1"/>
            <a:r>
              <a:rPr lang="en-GB" altLang="en-US" dirty="0"/>
              <a:t>called </a:t>
            </a:r>
            <a:r>
              <a:rPr lang="en-GB" altLang="en-US" i="1" dirty="0"/>
              <a:t>haptic</a:t>
            </a:r>
            <a:r>
              <a:rPr lang="en-GB" altLang="en-US" dirty="0"/>
              <a:t> devices</a:t>
            </a:r>
          </a:p>
          <a:p>
            <a:endParaRPr lang="en-GB" altLang="en-US" dirty="0"/>
          </a:p>
          <a:p>
            <a:r>
              <a:rPr lang="en-GB" altLang="en-US" dirty="0"/>
              <a:t>texture, smell, taste</a:t>
            </a:r>
          </a:p>
          <a:p>
            <a:pPr lvl="1"/>
            <a:r>
              <a:rPr lang="en-GB" altLang="en-US" dirty="0"/>
              <a:t>current technology very </a:t>
            </a:r>
            <a:r>
              <a:rPr lang="en-GB" altLang="en-US" dirty="0" smtClean="0"/>
              <a:t>limited</a:t>
            </a:r>
          </a:p>
          <a:p>
            <a:pPr lvl="1"/>
            <a:r>
              <a:rPr lang="en-GB" altLang="en-US" dirty="0" smtClean="0"/>
              <a:t>Virtual Cocktail</a:t>
            </a:r>
            <a:endParaRPr lang="en-GB" altLang="en-US" dirty="0"/>
          </a:p>
          <a:p>
            <a:endParaRPr lang="en-GB" altLang="en-US" sz="1200" dirty="0"/>
          </a:p>
        </p:txBody>
      </p:sp>
      <p:pic>
        <p:nvPicPr>
          <p:cNvPr id="33794" name="Picture 2" descr="https://spinoff.com/uploads/cache/post_widen_lg/uploads/images/5a6a021d47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53" y="4306824"/>
            <a:ext cx="3870157" cy="21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Environment and bio-sensing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sensors all around us</a:t>
            </a:r>
          </a:p>
          <a:p>
            <a:pPr lvl="1"/>
            <a:r>
              <a:rPr lang="en-GB" altLang="en-US"/>
              <a:t>car courtesy light – small switch on door</a:t>
            </a:r>
          </a:p>
          <a:p>
            <a:pPr lvl="1"/>
            <a:r>
              <a:rPr lang="en-GB" altLang="en-US"/>
              <a:t>ultrasound detectors – security, washbasins</a:t>
            </a:r>
          </a:p>
          <a:p>
            <a:pPr lvl="1"/>
            <a:r>
              <a:rPr lang="en-GB" altLang="en-US"/>
              <a:t>RFID security tags in shops</a:t>
            </a:r>
          </a:p>
          <a:p>
            <a:pPr lvl="1"/>
            <a:r>
              <a:rPr lang="en-GB" altLang="en-US"/>
              <a:t>temperature, weight, location </a:t>
            </a:r>
          </a:p>
          <a:p>
            <a:endParaRPr lang="en-GB" altLang="en-US" sz="1200"/>
          </a:p>
          <a:p>
            <a:r>
              <a:rPr lang="en-GB" altLang="en-US"/>
              <a:t>… and even our own bodies …</a:t>
            </a:r>
          </a:p>
          <a:p>
            <a:pPr lvl="1"/>
            <a:r>
              <a:rPr lang="en-GB" altLang="en-US"/>
              <a:t>iris scanners, body temperature, heart rate, galvanic skin response, blink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05" y="4369117"/>
            <a:ext cx="2296859" cy="22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Finite processing speed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Designers tend to assume fast processors, and make interfaces more and more complicated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90000"/>
              </a:lnSpc>
            </a:pPr>
            <a:r>
              <a:rPr lang="en-GB" altLang="en-US" sz="2000"/>
              <a:t>But problems occur, because processing cannot keep up with all the tasks it needs to do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cursor overshooting because system has buffered keypresses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icon wars - user clicks on icon, nothing happens, clicks on another, then system responds and windows fly everywhere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90000"/>
              </a:lnSpc>
            </a:pPr>
            <a:r>
              <a:rPr lang="en-GB" altLang="en-US" sz="2000"/>
              <a:t>Also problems if system is too fast - e.g. help screens may scroll through text much too rapidly to be read</a:t>
            </a:r>
          </a:p>
        </p:txBody>
      </p:sp>
    </p:spTree>
    <p:extLst>
      <p:ext uri="{BB962C8B-B14F-4D97-AF65-F5344CB8AC3E}">
        <p14:creationId xmlns:p14="http://schemas.microsoft.com/office/powerpoint/2010/main" val="23849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Moore’s law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computers get faster and faster!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1965 …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Gordon Moore, co-founder of Intel, noticed a pattern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processor speed doubles every 18 months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PC … 1987: 1.5 </a:t>
            </a:r>
            <a:r>
              <a:rPr lang="en-GB" altLang="en-US" sz="2000" dirty="0" err="1"/>
              <a:t>Mhz</a:t>
            </a:r>
            <a:r>
              <a:rPr lang="en-GB" altLang="en-US" sz="2000" dirty="0"/>
              <a:t>, 2002: 1.5 GHz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similar pattern for memory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but doubles every 12 months!!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hard disk … 1991: 20Mbyte : 2002: 30 </a:t>
            </a:r>
            <a:r>
              <a:rPr lang="en-GB" altLang="en-US" sz="2000" dirty="0" err="1"/>
              <a:t>Gbyte</a:t>
            </a:r>
            <a:endParaRPr lang="en-GB" altLang="en-US" sz="2000" dirty="0"/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Beyond Moore's Law?</a:t>
            </a:r>
          </a:p>
          <a:p>
            <a:pPr lvl="1"/>
            <a:r>
              <a:rPr lang="en-GB" altLang="en-US" sz="1700" dirty="0" smtClean="0"/>
              <a:t>TLOP Project (Towards Low Power ICT), </a:t>
            </a:r>
            <a:r>
              <a:rPr lang="en-US" dirty="0"/>
              <a:t>single-electron and single-atom transistors, which designs are not that different from those used in today's microprocessors.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GB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0480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259024" cy="1143000"/>
          </a:xfrm>
        </p:spPr>
        <p:txBody>
          <a:bodyPr/>
          <a:lstStyle/>
          <a:p>
            <a:r>
              <a:rPr lang="en-GB" altLang="en-US" dirty="0" smtClean="0"/>
              <a:t>The </a:t>
            </a:r>
            <a:r>
              <a:rPr lang="en-GB" altLang="en-US" dirty="0"/>
              <a:t>myth of the infinitely </a:t>
            </a:r>
            <a:r>
              <a:rPr lang="en-GB" altLang="en-US" dirty="0" smtClean="0"/>
              <a:t>fast </a:t>
            </a:r>
            <a:r>
              <a:rPr lang="en-GB" altLang="en-US" dirty="0"/>
              <a:t>machine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endParaRPr lang="en-GB" altLang="en-US" sz="1200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/>
              <a:t>implicit assumption … no </a:t>
            </a:r>
            <a:r>
              <a:rPr lang="en-GB" altLang="en-US" sz="2400" dirty="0" smtClean="0"/>
              <a:t>delays an </a:t>
            </a:r>
            <a:r>
              <a:rPr lang="en-GB" altLang="en-US" sz="2400" dirty="0"/>
              <a:t>infinitely fast machine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/>
              <a:t>what is good design for real machines?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/>
              <a:t>good example … the telephone :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type keys too fast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hear tones as numbers sent down the line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/>
              <a:t>emulate </a:t>
            </a:r>
            <a:r>
              <a:rPr lang="en-GB" altLang="en-US" sz="2000" dirty="0"/>
              <a:t>in </a:t>
            </a:r>
            <a:r>
              <a:rPr lang="en-GB" altLang="en-US" sz="2000" dirty="0" smtClean="0"/>
              <a:t>design</a:t>
            </a:r>
            <a:endParaRPr lang="en-GB" altLang="en-US" sz="2000" dirty="0"/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9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Limitations on interactive performance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000"/>
              <a:t>Computation bound</a:t>
            </a:r>
          </a:p>
          <a:p>
            <a:pPr lvl="1"/>
            <a:r>
              <a:rPr lang="en-GB" altLang="en-US" sz="1800"/>
              <a:t>Computation takes ages, causing frustration for the user</a:t>
            </a:r>
          </a:p>
          <a:p>
            <a:pPr>
              <a:buFontTx/>
              <a:buNone/>
            </a:pPr>
            <a:r>
              <a:rPr lang="en-GB" altLang="en-US" sz="2000"/>
              <a:t>Storage channel bound</a:t>
            </a:r>
          </a:p>
          <a:p>
            <a:pPr lvl="1"/>
            <a:r>
              <a:rPr lang="en-GB" altLang="en-US" sz="1800"/>
              <a:t>Bottleneck in transference of data from disk to memory</a:t>
            </a:r>
          </a:p>
          <a:p>
            <a:pPr>
              <a:buFontTx/>
              <a:buNone/>
            </a:pPr>
            <a:r>
              <a:rPr lang="en-GB" altLang="en-US" sz="2000"/>
              <a:t>Graphics bound</a:t>
            </a:r>
          </a:p>
          <a:p>
            <a:pPr lvl="1"/>
            <a:r>
              <a:rPr lang="en-GB" altLang="en-US" sz="1800"/>
              <a:t>Common bottleneck: updating displays requires a lot of effort - sometimes helped by adding a graphics co-processor optimised to take on the burden</a:t>
            </a:r>
          </a:p>
          <a:p>
            <a:pPr>
              <a:buFontTx/>
              <a:buNone/>
            </a:pPr>
            <a:r>
              <a:rPr lang="en-GB" altLang="en-US" sz="2000"/>
              <a:t>Network capacity</a:t>
            </a:r>
          </a:p>
          <a:p>
            <a:pPr lvl="1"/>
            <a:r>
              <a:rPr lang="en-GB" altLang="en-US" sz="1800"/>
              <a:t>Many computers networked - shared resources and files, access to printers etc. - but interactive performance can be reduced by  slow network speed</a:t>
            </a:r>
          </a:p>
        </p:txBody>
      </p:sp>
    </p:spTree>
    <p:extLst>
      <p:ext uri="{BB962C8B-B14F-4D97-AF65-F5344CB8AC3E}">
        <p14:creationId xmlns:p14="http://schemas.microsoft.com/office/powerpoint/2010/main" val="3624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76284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Humans, Computer and Interaction</a:t>
            </a:r>
          </a:p>
        </p:txBody>
      </p:sp>
      <p:graphicFrame>
        <p:nvGraphicFramePr>
          <p:cNvPr id="4132" name="Group 36"/>
          <p:cNvGraphicFramePr>
            <a:graphicFrameLocks noGrp="1"/>
          </p:cNvGraphicFramePr>
          <p:nvPr/>
        </p:nvGraphicFramePr>
        <p:xfrm>
          <a:off x="381000" y="1676400"/>
          <a:ext cx="8229600" cy="447611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Humans good at: Sensing low level stimuli, pattern recognition,inductive reasoning, multiple strategies, adapting “Hard and fuzzy things”.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Computers good at: Counting and measuring, accurate storage and recall, rapid and consistent responses, data processing/calculation, repetitive actions, performance over time, “Simple and sharply defined things”.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list of skills is somewhat complementary. Let humans do what humans do best and computers do what computers do best.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uter human inte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71" y="2670836"/>
            <a:ext cx="3296831" cy="18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Interacting with computers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marL="190500" indent="-152400">
              <a:buFontTx/>
              <a:buChar char=" "/>
            </a:pPr>
            <a:r>
              <a:rPr lang="en-GB" altLang="en-US" sz="2400"/>
              <a:t>to understand human–</a:t>
            </a:r>
            <a:r>
              <a:rPr lang="en-GB" altLang="en-US" sz="2400" i="1"/>
              <a:t>computer</a:t>
            </a:r>
            <a:r>
              <a:rPr lang="en-GB" altLang="en-US" sz="2400"/>
              <a:t> interaction</a:t>
            </a:r>
            <a:br>
              <a:rPr lang="en-GB" altLang="en-US" sz="2400"/>
            </a:br>
            <a:r>
              <a:rPr lang="en-GB" altLang="en-US" sz="2400"/>
              <a:t>	… need to understand computers!</a:t>
            </a: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33413" y="4119564"/>
            <a:ext cx="4752974" cy="1566862"/>
            <a:chOff x="399" y="2595"/>
            <a:chExt cx="2994" cy="987"/>
          </a:xfrm>
        </p:grpSpPr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399" y="3017"/>
              <a:ext cx="1809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dirty="0">
                  <a:latin typeface="Verdana" panose="020B0604030504040204" pitchFamily="34" charset="0"/>
                </a:rPr>
                <a:t>what goes in and out</a:t>
              </a:r>
              <a:br>
                <a:rPr lang="en-GB" altLang="en-US" sz="2000" dirty="0">
                  <a:latin typeface="Verdana" panose="020B0604030504040204" pitchFamily="34" charset="0"/>
                </a:rPr>
              </a:br>
              <a:r>
                <a:rPr lang="en-GB" altLang="en-US" sz="1600" dirty="0">
                  <a:latin typeface="Verdana" panose="020B0604030504040204" pitchFamily="34" charset="0"/>
                </a:rPr>
                <a:t>devices, paper,</a:t>
              </a:r>
              <a:br>
                <a:rPr lang="en-GB" altLang="en-US" sz="1600" dirty="0">
                  <a:latin typeface="Verdana" panose="020B0604030504040204" pitchFamily="34" charset="0"/>
                </a:rPr>
              </a:br>
              <a:r>
                <a:rPr lang="en-GB" altLang="en-US" sz="1600" dirty="0">
                  <a:latin typeface="Verdana" panose="020B0604030504040204" pitchFamily="34" charset="0"/>
                </a:rPr>
                <a:t>sensors, etc.</a:t>
              </a:r>
              <a:endParaRPr lang="en-GB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1922" y="2595"/>
              <a:ext cx="1471" cy="8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6051550" y="4119563"/>
            <a:ext cx="2343150" cy="2035176"/>
            <a:chOff x="3812" y="2595"/>
            <a:chExt cx="1476" cy="1282"/>
          </a:xfrm>
        </p:grpSpPr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3812" y="3312"/>
              <a:ext cx="1476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>
                  <a:latin typeface="Verdana" panose="020B0604030504040204" pitchFamily="34" charset="0"/>
                </a:rPr>
                <a:t>what can it do?</a:t>
              </a:r>
              <a:br>
                <a:rPr lang="en-GB" altLang="en-US" sz="20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memory, processing,</a:t>
              </a:r>
              <a:br>
                <a:rPr lang="en-GB" altLang="en-US" sz="16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networks</a:t>
              </a:r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H="1" flipV="1">
              <a:off x="3946" y="2595"/>
              <a:ext cx="518" cy="7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1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cs typeface="Times New Roman" charset="0"/>
              </a:rPr>
              <a:t>Motivation: Why Care About People?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z="2800" dirty="0">
                <a:cs typeface="Times New Roman" charset="0"/>
              </a:rPr>
              <a:t>Human - computer interaction (HCI)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The study of the ways that people use computers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Practice of making computers easier for people to use</a:t>
            </a:r>
          </a:p>
          <a:p>
            <a:r>
              <a:rPr lang="en-AU" altLang="en-US" sz="2800" dirty="0">
                <a:cs typeface="Times New Roman" charset="0"/>
              </a:rPr>
              <a:t>Is that possible?</a:t>
            </a:r>
          </a:p>
          <a:p>
            <a:pPr lvl="1"/>
            <a:r>
              <a:rPr lang="en-AU" altLang="en-US" sz="2400" dirty="0">
                <a:cs typeface="Times New Roman" charset="0"/>
              </a:rPr>
              <a:t>Yes</a:t>
            </a:r>
          </a:p>
          <a:p>
            <a:r>
              <a:rPr lang="en-AU" altLang="en-US" sz="2800" dirty="0">
                <a:cs typeface="Times New Roman" charset="0"/>
              </a:rPr>
              <a:t>It happens when people who design computers and software keep in mind that they are designing for other people</a:t>
            </a:r>
          </a:p>
        </p:txBody>
      </p:sp>
    </p:spTree>
    <p:extLst>
      <p:ext uri="{BB962C8B-B14F-4D97-AF65-F5344CB8AC3E}">
        <p14:creationId xmlns:p14="http://schemas.microsoft.com/office/powerpoint/2010/main" val="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4867" y="897732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design Needs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6467" y="1981200"/>
            <a:ext cx="811953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broad categories of computer user: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users with detailed knowledge of that particular system.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users who know well how to perform the tasks they need to perform frequently. 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Novices who have never used the system before.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well be novices at one computer application but experts at another one, so users will belong to different categories for particular computer systems.</a:t>
            </a:r>
          </a:p>
          <a:p>
            <a:pPr algn="just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5" y="1607274"/>
            <a:ext cx="8380260" cy="49997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Conduct a small experiment on human reaction time </a:t>
            </a:r>
            <a:r>
              <a:rPr lang="en-US" sz="2800" dirty="0"/>
              <a:t>using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www.humanbenchmark.com/tests/reactiontime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Write </a:t>
            </a:r>
            <a:r>
              <a:rPr lang="en-US" sz="2800" dirty="0"/>
              <a:t>down </a:t>
            </a:r>
            <a:r>
              <a:rPr lang="en-US" sz="2800" dirty="0" smtClean="0"/>
              <a:t>each persons reaction time. You can try several times. </a:t>
            </a:r>
            <a:endParaRPr lang="en-US" sz="2800" dirty="0"/>
          </a:p>
          <a:p>
            <a:r>
              <a:rPr lang="en-US" sz="2800" dirty="0" smtClean="0"/>
              <a:t>Submit to Piazza thread with the teams member names and their reaction time. </a:t>
            </a:r>
          </a:p>
        </p:txBody>
      </p:sp>
    </p:spTree>
    <p:extLst>
      <p:ext uri="{BB962C8B-B14F-4D97-AF65-F5344CB8AC3E}">
        <p14:creationId xmlns:p14="http://schemas.microsoft.com/office/powerpoint/2010/main" val="311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858000" cy="1143000"/>
          </a:xfrm>
        </p:spPr>
        <p:txBody>
          <a:bodyPr/>
          <a:lstStyle/>
          <a:p>
            <a:r>
              <a:rPr lang="en-GB" altLang="en-US"/>
              <a:t>How many …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computers in your house?</a:t>
            </a:r>
          </a:p>
          <a:p>
            <a:pPr lvl="1"/>
            <a:r>
              <a:rPr lang="en-GB" altLang="en-US"/>
              <a:t>hands up, …</a:t>
            </a:r>
            <a:br>
              <a:rPr lang="en-GB" altLang="en-US"/>
            </a:br>
            <a:r>
              <a:rPr lang="en-GB" altLang="en-US"/>
              <a:t>	… none,  1,  2 , 3,  more!!</a:t>
            </a:r>
          </a:p>
          <a:p>
            <a:endParaRPr lang="en-GB" altLang="en-US"/>
          </a:p>
          <a:p>
            <a:r>
              <a:rPr lang="en-GB" altLang="en-US"/>
              <a:t>computers in your pockets?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54308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solidFill>
                  <a:srgbClr val="2E005D"/>
                </a:solidFill>
                <a:latin typeface="Verdana" panose="020B0604030504040204" pitchFamily="34" charset="0"/>
              </a:rPr>
              <a:t>are you thinking  …</a:t>
            </a:r>
          </a:p>
          <a:p>
            <a:r>
              <a:rPr lang="en-GB" altLang="en-US" sz="2800">
                <a:solidFill>
                  <a:srgbClr val="2E005D"/>
                </a:solidFill>
                <a:latin typeface="Verdana" panose="020B0604030504040204" pitchFamily="34" charset="0"/>
              </a:rPr>
              <a:t>           …  PC, laptop, PDA ??</a:t>
            </a:r>
          </a:p>
        </p:txBody>
      </p:sp>
    </p:spTree>
    <p:extLst>
      <p:ext uri="{BB962C8B-B14F-4D97-AF65-F5344CB8AC3E}">
        <p14:creationId xmlns:p14="http://schemas.microsoft.com/office/powerpoint/2010/main" val="1538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many computers …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Char char=" "/>
            </a:pPr>
            <a:r>
              <a:rPr lang="en-GB" altLang="en-US" sz="2400" dirty="0"/>
              <a:t>in your house?</a:t>
            </a:r>
          </a:p>
          <a:p>
            <a:pPr marL="476250" lvl="1"/>
            <a:endParaRPr lang="en-GB" altLang="en-US" sz="1200" dirty="0"/>
          </a:p>
          <a:p>
            <a:pPr marL="476250" lvl="1"/>
            <a:r>
              <a:rPr lang="en-GB" altLang="en-US" sz="2000" dirty="0"/>
              <a:t>PC</a:t>
            </a:r>
          </a:p>
          <a:p>
            <a:pPr marL="476250" lvl="1"/>
            <a:r>
              <a:rPr lang="en-GB" altLang="en-US" sz="2000" dirty="0"/>
              <a:t>TV, VCR, DVD, </a:t>
            </a:r>
            <a:r>
              <a:rPr lang="en-GB" altLang="en-US" sz="2000" dirty="0" err="1"/>
              <a:t>HiFi</a:t>
            </a:r>
            <a:r>
              <a:rPr lang="en-GB" altLang="en-US" sz="2000" dirty="0"/>
              <a:t>, cable/satellite TV</a:t>
            </a:r>
          </a:p>
          <a:p>
            <a:pPr marL="476250" lvl="1"/>
            <a:r>
              <a:rPr lang="en-GB" altLang="en-US" sz="2000" dirty="0"/>
              <a:t>microwave, cooker, washing machine</a:t>
            </a:r>
          </a:p>
          <a:p>
            <a:pPr marL="476250" lvl="1"/>
            <a:r>
              <a:rPr lang="en-GB" altLang="en-US" sz="2000" dirty="0"/>
              <a:t>central heating</a:t>
            </a:r>
          </a:p>
          <a:p>
            <a:pPr marL="476250" lvl="1"/>
            <a:r>
              <a:rPr lang="en-GB" altLang="en-US" sz="2000" dirty="0"/>
              <a:t>security system</a:t>
            </a:r>
          </a:p>
          <a:p>
            <a:pPr marL="0" indent="0"/>
            <a:endParaRPr lang="en-GB" altLang="en-US" sz="2400" dirty="0"/>
          </a:p>
          <a:p>
            <a:pPr marL="476250" lvl="1">
              <a:buFontTx/>
              <a:buChar char=" "/>
            </a:pPr>
            <a:r>
              <a:rPr lang="en-GB" altLang="en-US" sz="2000" dirty="0"/>
              <a:t>can you think of more?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/>
              <a:t>in your pockets?</a:t>
            </a:r>
          </a:p>
          <a:p>
            <a:pPr lvl="1"/>
            <a:endParaRPr lang="en-GB" altLang="en-US" sz="1200"/>
          </a:p>
          <a:p>
            <a:pPr lvl="1"/>
            <a:r>
              <a:rPr lang="en-GB" altLang="en-US" sz="2000"/>
              <a:t>PDA</a:t>
            </a:r>
          </a:p>
          <a:p>
            <a:pPr lvl="1"/>
            <a:r>
              <a:rPr lang="en-GB" altLang="en-US" sz="2000"/>
              <a:t>phone, camera</a:t>
            </a:r>
          </a:p>
          <a:p>
            <a:pPr lvl="1"/>
            <a:r>
              <a:rPr lang="en-GB" altLang="en-US" sz="2000"/>
              <a:t>smart card, card with magnetic strip?</a:t>
            </a:r>
          </a:p>
          <a:p>
            <a:pPr lvl="1"/>
            <a:r>
              <a:rPr lang="en-GB" altLang="en-US" sz="2000"/>
              <a:t>electronic car key</a:t>
            </a:r>
          </a:p>
          <a:p>
            <a:pPr lvl="1"/>
            <a:r>
              <a:rPr lang="en-GB" altLang="en-US" sz="2000"/>
              <a:t>USB memory</a:t>
            </a:r>
          </a:p>
          <a:p>
            <a:endParaRPr lang="en-GB" altLang="en-US" sz="2400"/>
          </a:p>
          <a:p>
            <a:pPr lvl="1">
              <a:buFontTx/>
              <a:buChar char=" "/>
            </a:pPr>
            <a:r>
              <a:rPr lang="en-GB" altLang="en-US" sz="2000"/>
              <a:t>try your pockets and bags</a:t>
            </a:r>
          </a:p>
        </p:txBody>
      </p:sp>
    </p:spTree>
    <p:extLst>
      <p:ext uri="{BB962C8B-B14F-4D97-AF65-F5344CB8AC3E}">
        <p14:creationId xmlns:p14="http://schemas.microsoft.com/office/powerpoint/2010/main" val="14066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1431</Words>
  <Application>Microsoft Office PowerPoint</Application>
  <PresentationFormat>On-screen Show (4:3)</PresentationFormat>
  <Paragraphs>250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DejaVu Sans</vt:lpstr>
      <vt:lpstr>Times New Roman</vt:lpstr>
      <vt:lpstr>Verdana</vt:lpstr>
      <vt:lpstr>Office Theme</vt:lpstr>
      <vt:lpstr> </vt:lpstr>
      <vt:lpstr>What is human-computer interaction (HCI)?</vt:lpstr>
      <vt:lpstr> </vt:lpstr>
      <vt:lpstr>Interacting with computers</vt:lpstr>
      <vt:lpstr>Motivation: Why Care About People?</vt:lpstr>
      <vt:lpstr>PowerPoint Presentation</vt:lpstr>
      <vt:lpstr>Activity 1</vt:lpstr>
      <vt:lpstr>How many …</vt:lpstr>
      <vt:lpstr>How many computers …</vt:lpstr>
      <vt:lpstr>Interactivity?</vt:lpstr>
      <vt:lpstr>Richer interaction</vt:lpstr>
      <vt:lpstr>alternative keyboard layouts</vt:lpstr>
      <vt:lpstr>Handwriting recognition</vt:lpstr>
      <vt:lpstr>Speech recognition</vt:lpstr>
      <vt:lpstr>Eye Tracking</vt:lpstr>
      <vt:lpstr>PowerPoint Presentation</vt:lpstr>
      <vt:lpstr>Situated Displays</vt:lpstr>
      <vt:lpstr>Hermes a situated display</vt:lpstr>
      <vt:lpstr>Positioning in 3D Space</vt:lpstr>
      <vt:lpstr>VR Motion Sickness</vt:lpstr>
      <vt:lpstr>Simulators and VR caves</vt:lpstr>
      <vt:lpstr>Sounds</vt:lpstr>
      <vt:lpstr>Touch, feel, smell</vt:lpstr>
      <vt:lpstr>Environment and bio-sensing</vt:lpstr>
      <vt:lpstr>Finite processing speed</vt:lpstr>
      <vt:lpstr>Moore’s law</vt:lpstr>
      <vt:lpstr>The myth of the infinitely fast machine</vt:lpstr>
      <vt:lpstr>Limitations on interactive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154</cp:revision>
  <dcterms:created xsi:type="dcterms:W3CDTF">2009-12-29T10:39:27Z</dcterms:created>
  <dcterms:modified xsi:type="dcterms:W3CDTF">2019-01-15T19:50:00Z</dcterms:modified>
</cp:coreProperties>
</file>