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22" r:id="rId3"/>
    <p:sldId id="423" r:id="rId4"/>
    <p:sldId id="425" r:id="rId5"/>
    <p:sldId id="378" r:id="rId6"/>
    <p:sldId id="380" r:id="rId7"/>
    <p:sldId id="430" r:id="rId8"/>
    <p:sldId id="383" r:id="rId9"/>
    <p:sldId id="384" r:id="rId10"/>
    <p:sldId id="433" r:id="rId11"/>
    <p:sldId id="392" r:id="rId12"/>
    <p:sldId id="394" r:id="rId13"/>
    <p:sldId id="395" r:id="rId14"/>
    <p:sldId id="396" r:id="rId15"/>
    <p:sldId id="397" r:id="rId16"/>
    <p:sldId id="398" r:id="rId17"/>
    <p:sldId id="434" r:id="rId18"/>
    <p:sldId id="399" r:id="rId19"/>
    <p:sldId id="400" r:id="rId20"/>
    <p:sldId id="403" r:id="rId21"/>
    <p:sldId id="404" r:id="rId22"/>
    <p:sldId id="444" r:id="rId23"/>
    <p:sldId id="406" r:id="rId24"/>
    <p:sldId id="437" r:id="rId25"/>
    <p:sldId id="407" r:id="rId26"/>
    <p:sldId id="408" r:id="rId27"/>
    <p:sldId id="435" r:id="rId28"/>
    <p:sldId id="436" r:id="rId29"/>
    <p:sldId id="438" r:id="rId30"/>
    <p:sldId id="439" r:id="rId31"/>
    <p:sldId id="410" r:id="rId32"/>
    <p:sldId id="411" r:id="rId33"/>
    <p:sldId id="412" r:id="rId34"/>
    <p:sldId id="413" r:id="rId35"/>
    <p:sldId id="414" r:id="rId36"/>
    <p:sldId id="440" r:id="rId37"/>
    <p:sldId id="416" r:id="rId38"/>
    <p:sldId id="415" r:id="rId39"/>
    <p:sldId id="418" r:id="rId40"/>
    <p:sldId id="419" r:id="rId41"/>
    <p:sldId id="420" r:id="rId42"/>
    <p:sldId id="441" r:id="rId43"/>
    <p:sldId id="442" r:id="rId44"/>
    <p:sldId id="443" r:id="rId45"/>
    <p:sldId id="431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5566E6-0482-884C-B096-3CAEAD881248}" type="slidenum">
              <a:rPr lang="en-US" sz="1200" baseline="0"/>
              <a:pPr/>
              <a:t>11</a:t>
            </a:fld>
            <a:endParaRPr lang="en-US" sz="1200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6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93F96E-597C-5040-AECD-75F409A30328}" type="slidenum">
              <a:rPr lang="en-US" sz="1200" baseline="0"/>
              <a:pPr/>
              <a:t>12</a:t>
            </a:fld>
            <a:endParaRPr lang="en-US" sz="1200" baseline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A32C91-C701-964A-8DD7-D43BAED35BE6}" type="slidenum">
              <a:rPr lang="en-US" sz="1200" baseline="0"/>
              <a:pPr/>
              <a:t>13</a:t>
            </a:fld>
            <a:endParaRPr lang="en-US" sz="1200" baseline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6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DAF5D6-67A2-DC47-AA36-9D98605AF868}" type="slidenum">
              <a:rPr lang="en-US" sz="1200" baseline="0"/>
              <a:pPr/>
              <a:t>14</a:t>
            </a:fld>
            <a:endParaRPr lang="en-US" sz="1200" baseline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92F6F3-8858-3642-BE2F-4033E23796CA}" type="slidenum">
              <a:rPr lang="en-US" sz="1200" baseline="0"/>
              <a:pPr/>
              <a:t>15</a:t>
            </a:fld>
            <a:endParaRPr lang="en-US" sz="1200" baseline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FA3F4B-46E2-504B-8745-F9032C3ED3CD}" type="slidenum">
              <a:rPr lang="en-US" sz="1200" baseline="0"/>
              <a:pPr/>
              <a:t>16</a:t>
            </a:fld>
            <a:endParaRPr lang="en-US" sz="12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FA3F4B-46E2-504B-8745-F9032C3ED3CD}" type="slidenum">
              <a:rPr lang="en-US" sz="1200" baseline="0"/>
              <a:pPr/>
              <a:t>17</a:t>
            </a:fld>
            <a:endParaRPr lang="en-US" sz="12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52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152C79-AD2E-2D4B-8556-17D24BE5FF38}" type="slidenum">
              <a:rPr lang="en-US" sz="1200" baseline="0"/>
              <a:pPr/>
              <a:t>18</a:t>
            </a:fld>
            <a:endParaRPr lang="en-US" sz="1200" baseline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233A68-E438-7745-9799-A7D2F73D510C}" type="slidenum">
              <a:rPr lang="en-US" sz="1200" baseline="0"/>
              <a:pPr/>
              <a:t>19</a:t>
            </a:fld>
            <a:endParaRPr lang="en-US" sz="1200" baseline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3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6EFE4D-4C23-6E46-85D1-462CF9BBA173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3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1A59E91-E32F-6846-8C90-4A5BDABF677E}" type="slidenum">
              <a:rPr lang="en-US" sz="1200" baseline="0"/>
              <a:pPr/>
              <a:t>2</a:t>
            </a:fld>
            <a:endParaRPr lang="en-US" sz="1200" baseline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BE7180-3BF4-A64C-A854-17EEFE4B0906}" type="slidenum">
              <a:rPr lang="en-US" sz="1200" baseline="0"/>
              <a:pPr/>
              <a:t>21</a:t>
            </a:fld>
            <a:endParaRPr 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04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AF045F-E580-D94D-A62C-93908463D2C5}" type="slidenum">
              <a:rPr lang="en-US" sz="1200" baseline="0"/>
              <a:pPr/>
              <a:t>23</a:t>
            </a:fld>
            <a:endParaRPr 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AF045F-E580-D94D-A62C-93908463D2C5}" type="slidenum">
              <a:rPr lang="en-US" sz="1200" baseline="0"/>
              <a:pPr/>
              <a:t>24</a:t>
            </a:fld>
            <a:endParaRPr 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0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C6AD263-8673-5044-A142-4BCF74912705}" type="slidenum">
              <a:rPr lang="en-US" sz="1200" baseline="0"/>
              <a:pPr/>
              <a:t>25</a:t>
            </a:fld>
            <a:endParaRPr 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92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D7FF23-1427-524D-A7FD-DFDB1301FC66}" type="slidenum">
              <a:rPr lang="en-US" sz="1200" baseline="0"/>
              <a:pPr/>
              <a:t>26</a:t>
            </a:fld>
            <a:endParaRPr 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75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D7FF23-1427-524D-A7FD-DFDB1301FC66}" type="slidenum">
              <a:rPr lang="en-US" sz="1200" baseline="0"/>
              <a:pPr/>
              <a:t>27</a:t>
            </a:fld>
            <a:endParaRPr 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11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D7FF23-1427-524D-A7FD-DFDB1301FC66}" type="slidenum">
              <a:rPr lang="en-US" sz="1200" baseline="0"/>
              <a:pPr/>
              <a:t>28</a:t>
            </a:fld>
            <a:endParaRPr 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97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AF045F-E580-D94D-A62C-93908463D2C5}" type="slidenum">
              <a:rPr lang="en-US" sz="1200" baseline="0"/>
              <a:pPr/>
              <a:t>29</a:t>
            </a:fld>
            <a:endParaRPr 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88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AF045F-E580-D94D-A62C-93908463D2C5}" type="slidenum">
              <a:rPr lang="en-US" sz="1200" baseline="0"/>
              <a:pPr/>
              <a:t>30</a:t>
            </a:fld>
            <a:endParaRPr 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94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89AA13-6FE3-4544-90A3-90004B18F8D6}" type="slidenum">
              <a:rPr lang="en-US" sz="1200" baseline="0"/>
              <a:pPr/>
              <a:t>31</a:t>
            </a:fld>
            <a:endParaRPr 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F0E9F3D-1076-D24B-BE77-2343D93B75D4}" type="slidenum">
              <a:rPr lang="en-US" sz="1200" baseline="0"/>
              <a:pPr/>
              <a:t>3</a:t>
            </a:fld>
            <a:endParaRPr lang="en-US" sz="1200" baseline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83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57C40A-4359-2340-9FC5-CE8CF0A3E9DB}" type="slidenum">
              <a:rPr lang="en-US" sz="1200" baseline="0"/>
              <a:pPr/>
              <a:t>32</a:t>
            </a:fld>
            <a:endParaRPr 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14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9DE617-EA11-884F-983D-DA5A1DEFCBC8}" type="slidenum">
              <a:rPr lang="en-US" sz="1200" baseline="0"/>
              <a:pPr/>
              <a:t>33</a:t>
            </a:fld>
            <a:endParaRPr 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7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9FD314-602D-0C49-894A-80FC59C91367}" type="slidenum">
              <a:rPr lang="en-US" sz="1200" baseline="0"/>
              <a:pPr/>
              <a:t>34</a:t>
            </a:fld>
            <a:endParaRPr 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54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CFACC64-53D4-3E44-A556-9B629300E5A2}" type="slidenum">
              <a:rPr lang="en-US" sz="1200" baseline="0"/>
              <a:pPr/>
              <a:t>35</a:t>
            </a:fld>
            <a:endParaRPr lang="en-US" sz="1200" baseline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4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41A6008-7BEE-0844-A428-2AA100E65C68}" type="slidenum">
              <a:rPr lang="en-US" sz="1200" baseline="0"/>
              <a:pPr/>
              <a:t>36</a:t>
            </a:fld>
            <a:endParaRPr 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977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41A6008-7BEE-0844-A428-2AA100E65C68}" type="slidenum">
              <a:rPr lang="en-US" sz="1200" baseline="0"/>
              <a:pPr/>
              <a:t>37</a:t>
            </a:fld>
            <a:endParaRPr 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2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C14E54-47EC-0D4F-A871-9E412A86A9C0}" type="slidenum">
              <a:rPr lang="en-US" sz="1200" baseline="0"/>
              <a:pPr/>
              <a:t>38</a:t>
            </a:fld>
            <a:endParaRPr 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07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8A8A78F-63BD-304C-9EEA-634DEB3E9305}" type="slidenum">
              <a:rPr lang="en-US" sz="1200" baseline="0"/>
              <a:pPr/>
              <a:t>39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05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9D5B53-A5EE-6141-A28E-DF44643051AD}" type="slidenum">
              <a:rPr lang="en-US" sz="1200" baseline="0"/>
              <a:pPr/>
              <a:t>40</a:t>
            </a:fld>
            <a:endParaRPr 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04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EB538C-EB84-7B4C-912A-A368D8906A6D}" type="slidenum">
              <a:rPr lang="en-US" sz="1200" baseline="0"/>
              <a:pPr/>
              <a:t>41</a:t>
            </a:fld>
            <a:endParaRPr 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C9A754-CF55-9A4A-859E-532F0E765259}" type="slidenum">
              <a:rPr lang="en-US" sz="1200" baseline="0"/>
              <a:pPr/>
              <a:t>4</a:t>
            </a:fld>
            <a:endParaRPr lang="en-US" sz="1200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38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EB538C-EB84-7B4C-912A-A368D8906A6D}" type="slidenum">
              <a:rPr lang="en-US" sz="1200" baseline="0"/>
              <a:pPr/>
              <a:t>42</a:t>
            </a:fld>
            <a:endParaRPr 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30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EB538C-EB84-7B4C-912A-A368D8906A6D}" type="slidenum">
              <a:rPr lang="en-US" sz="1200" baseline="0"/>
              <a:pPr/>
              <a:t>43</a:t>
            </a:fld>
            <a:endParaRPr 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5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EB538C-EB84-7B4C-912A-A368D8906A6D}" type="slidenum">
              <a:rPr lang="en-US" sz="1200" baseline="0"/>
              <a:pPr/>
              <a:t>44</a:t>
            </a:fld>
            <a:endParaRPr 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4DBFFD5-16F0-1C44-BA21-0081A7796FC4}" type="slidenum">
              <a:rPr lang="en-US" sz="1200" baseline="0"/>
              <a:pPr/>
              <a:t>5</a:t>
            </a:fld>
            <a:endParaRPr lang="en-US" sz="1200" baseline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8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410FAE-5FED-6B40-88D8-C82FEF13E10C}" type="slidenum">
              <a:rPr lang="en-US" sz="1200" baseline="0"/>
              <a:pPr/>
              <a:t>6</a:t>
            </a:fld>
            <a:endParaRPr lang="en-US" sz="1200" baseline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5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3968A07-451E-1649-A46D-A88BF326C970}" type="slidenum">
              <a:rPr lang="en-US" sz="1200" baseline="0"/>
              <a:pPr/>
              <a:t>8</a:t>
            </a:fld>
            <a:endParaRPr lang="en-US" sz="1200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Efficiency: Doing things right.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Effectiveness: Doing the right things.</a:t>
            </a:r>
            <a:endParaRPr lang="en-GB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9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59C99B-527A-DE41-9E45-06954A25148D}" type="slidenum">
              <a:rPr lang="en-US" sz="1200" baseline="0"/>
              <a:pPr/>
              <a:t>9</a:t>
            </a:fld>
            <a:endParaRPr lang="en-US" sz="1200" baseline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7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59C99B-527A-DE41-9E45-06954A25148D}" type="slidenum">
              <a:rPr lang="en-US" sz="1200" baseline="0"/>
              <a:pPr/>
              <a:t>10</a:t>
            </a:fld>
            <a:endParaRPr lang="en-US" sz="1200" baseline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5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-book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doit/sites/default/files/atoms/files/Designing-Software-Accessible-Individuals-Disabilite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RgVbXV1krgU?start=0&amp;en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hlinkClick r:id="rId4"/>
              </a:rPr>
              <a:t>www.id-book.com</a:t>
            </a:r>
            <a:r>
              <a:rPr lang="en-US" altLang="en-US" sz="1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3432585"/>
            <a:ext cx="6858000" cy="745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Interaction Design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Bad design results in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799"/>
            <a:ext cx="7772400" cy="462714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GB" sz="2400" dirty="0" smtClean="0"/>
              <a:t>Anger and frustration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Decreased productivity in the workplace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Higher error rates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Physical and emotional injury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Equipment damage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Loss of customer loyalty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Costs money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in multidisciplinary teams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Many people from different </a:t>
            </a:r>
            <a:r>
              <a:rPr lang="en-GB" sz="2400" dirty="0" smtClean="0"/>
              <a:t>backgrounds </a:t>
            </a:r>
            <a:r>
              <a:rPr lang="en-GB" sz="2400" dirty="0"/>
              <a:t>involved</a:t>
            </a:r>
            <a:br>
              <a:rPr lang="en-GB" sz="2400" dirty="0"/>
            </a:b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Different perspectives </a:t>
            </a:r>
            <a:r>
              <a:rPr lang="en-GB" sz="2400" dirty="0" smtClean="0"/>
              <a:t>and </a:t>
            </a:r>
            <a:r>
              <a:rPr lang="en-GB" sz="2400" dirty="0"/>
              <a:t>ways of seeing </a:t>
            </a:r>
            <a:br>
              <a:rPr lang="en-GB" sz="2400" dirty="0"/>
            </a:br>
            <a:r>
              <a:rPr lang="en-GB" sz="2400" dirty="0"/>
              <a:t>and talking about </a:t>
            </a:r>
            <a:r>
              <a:rPr lang="en-GB" sz="2400" dirty="0" smtClean="0"/>
              <a:t>things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Benefits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more ideas and designs </a:t>
            </a:r>
            <a:r>
              <a:rPr lang="en-GB" sz="2000" dirty="0" smtClean="0">
                <a:solidFill>
                  <a:schemeClr val="accent1"/>
                </a:solidFill>
              </a:rPr>
              <a:t> generated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/>
              <a:t>Disadvantages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difficult to communicate and </a:t>
            </a:r>
            <a:r>
              <a:rPr lang="en-GB" sz="2000" dirty="0" smtClean="0">
                <a:solidFill>
                  <a:schemeClr val="accent1"/>
                </a:solidFill>
              </a:rPr>
              <a:t> progress </a:t>
            </a:r>
            <a:r>
              <a:rPr lang="en-GB" sz="2000" dirty="0">
                <a:solidFill>
                  <a:schemeClr val="accent1"/>
                </a:solidFill>
              </a:rPr>
              <a:t>forward the designs being create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727" y="404664"/>
            <a:ext cx="8428776" cy="1143000"/>
          </a:xfrm>
        </p:spPr>
        <p:txBody>
          <a:bodyPr>
            <a:normAutofit/>
          </a:bodyPr>
          <a:lstStyle/>
          <a:p>
            <a:r>
              <a:rPr lang="en-GB" sz="3200" dirty="0"/>
              <a:t>What do professionals do in the ID business?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interaction designers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- people involved in the design of all the interactive aspects of a product</a:t>
            </a:r>
            <a:r>
              <a:rPr lang="en-US" sz="1800" dirty="0">
                <a:solidFill>
                  <a:srgbClr val="7030A0"/>
                </a:solidFill>
              </a:rPr>
              <a:t/>
            </a:r>
            <a:br>
              <a:rPr lang="en-US" sz="1800" dirty="0">
                <a:solidFill>
                  <a:srgbClr val="7030A0"/>
                </a:solidFill>
              </a:rPr>
            </a:br>
            <a:endParaRPr lang="en-US" sz="18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b="1" dirty="0"/>
              <a:t>usability engineers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- people who focus on evaluating products, using usability methods and principles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web designers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- people who develop and create the visual design of websites, such as layouts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information architects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- people who come up with ideas of how to plan and structure interactive products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user experience designers (UX)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- </a:t>
            </a:r>
            <a:r>
              <a:rPr lang="en-US" sz="1800" dirty="0">
                <a:solidFill>
                  <a:schemeClr val="accent1"/>
                </a:solidFill>
              </a:rPr>
              <a:t>people who do all the above but who may also carry out field studies to inform the design of products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User Experience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9"/>
            <a:ext cx="8229600" cy="4897595"/>
          </a:xfrm>
        </p:spPr>
        <p:txBody>
          <a:bodyPr>
            <a:normAutofit/>
          </a:bodyPr>
          <a:lstStyle/>
          <a:p>
            <a:r>
              <a:rPr lang="en-GB" sz="2800" dirty="0"/>
              <a:t>How a product behaves and is used by people in the real world</a:t>
            </a:r>
          </a:p>
          <a:p>
            <a:pPr lvl="1"/>
            <a:r>
              <a:rPr lang="en-GB" sz="2000" dirty="0"/>
              <a:t>the way people feel about it and their pleasure and satisfaction when using it, looking at it, holding it, and opening or closing it</a:t>
            </a:r>
          </a:p>
          <a:p>
            <a:pPr lvl="1"/>
            <a:r>
              <a:rPr lang="en-GB" sz="2000" dirty="0"/>
              <a:t>“every product that is used by someone has a user experience: newspapers, ketchup bottles, reclining </a:t>
            </a:r>
            <a:r>
              <a:rPr lang="en-GB" sz="2000" dirty="0" smtClean="0"/>
              <a:t>armchairs.”  </a:t>
            </a:r>
          </a:p>
          <a:p>
            <a:endParaRPr lang="en-GB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Cannot </a:t>
            </a:r>
            <a:r>
              <a:rPr lang="en-GB" sz="2800" dirty="0">
                <a:solidFill>
                  <a:srgbClr val="FF0000"/>
                </a:solidFill>
              </a:rPr>
              <a:t>design a user experience, only design </a:t>
            </a:r>
            <a:r>
              <a:rPr lang="en-GB" sz="2800" i="1" u="sng" dirty="0">
                <a:solidFill>
                  <a:srgbClr val="FF0000"/>
                </a:solidFill>
              </a:rPr>
              <a:t>for</a:t>
            </a:r>
            <a:r>
              <a:rPr lang="en-GB" sz="2800" dirty="0">
                <a:solidFill>
                  <a:srgbClr val="FF0000"/>
                </a:solidFill>
              </a:rPr>
              <a:t> a user </a:t>
            </a:r>
            <a:r>
              <a:rPr lang="en-GB" sz="2800" dirty="0" smtClean="0">
                <a:solidFill>
                  <a:srgbClr val="FF0000"/>
                </a:solidFill>
              </a:rPr>
              <a:t>experience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238" y="41119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Why was the iPod user experience </a:t>
            </a:r>
            <a:r>
              <a:rPr lang="en-GB" dirty="0" smtClean="0"/>
              <a:t>was such </a:t>
            </a:r>
            <a:r>
              <a:rPr lang="en-GB" dirty="0"/>
              <a:t>a success?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>
          <a:xfrm>
            <a:off x="4788024" y="1916832"/>
            <a:ext cx="396044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 smtClean="0"/>
              <a:t>Quality </a:t>
            </a:r>
            <a:r>
              <a:rPr lang="en-GB" sz="2800" dirty="0"/>
              <a:t>user experience from the </a:t>
            </a:r>
            <a:r>
              <a:rPr lang="en-GB" sz="2800" dirty="0" smtClean="0"/>
              <a:t>start</a:t>
            </a:r>
          </a:p>
          <a:p>
            <a:endParaRPr lang="en-GB" sz="2800" dirty="0"/>
          </a:p>
          <a:p>
            <a:r>
              <a:rPr lang="en-GB" sz="2800" dirty="0"/>
              <a:t>Simple, elegant, distinct brand, pleasurable, must have fashion item, catchy names, cool, etc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2895"/>
            <a:ext cx="39433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27382"/>
            <a:ext cx="84582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Simple Interaction Design Lifecycle Model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1200"/>
            <a:ext cx="3602148" cy="1812202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endParaRPr lang="en-GB" sz="1600" dirty="0"/>
          </a:p>
          <a:p>
            <a:r>
              <a:rPr lang="en-GB" sz="1800" dirty="0"/>
              <a:t>Establishing </a:t>
            </a:r>
            <a:r>
              <a:rPr lang="en-GB" sz="1800" dirty="0" smtClean="0"/>
              <a:t>requirements</a:t>
            </a:r>
            <a:endParaRPr lang="en-GB" sz="1800" dirty="0"/>
          </a:p>
          <a:p>
            <a:r>
              <a:rPr lang="en-GB" sz="1800" dirty="0"/>
              <a:t>Developing </a:t>
            </a:r>
            <a:r>
              <a:rPr lang="en-GB" sz="1800" dirty="0" smtClean="0"/>
              <a:t>alternatives</a:t>
            </a:r>
            <a:endParaRPr lang="en-GB" sz="1800" dirty="0"/>
          </a:p>
          <a:p>
            <a:r>
              <a:rPr lang="en-GB" sz="1800" dirty="0" smtClean="0"/>
              <a:t>Prototyping</a:t>
            </a:r>
            <a:endParaRPr lang="en-GB" sz="1800" dirty="0"/>
          </a:p>
          <a:p>
            <a:r>
              <a:rPr lang="en-GB" sz="1800" dirty="0"/>
              <a:t>Evaluating</a:t>
            </a:r>
          </a:p>
          <a:p>
            <a:endParaRPr lang="en-GB" sz="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426" y="2545150"/>
            <a:ext cx="5463336" cy="33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Core characteristics of interaction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77240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Users </a:t>
            </a:r>
            <a:r>
              <a:rPr lang="en-US" sz="2800" dirty="0"/>
              <a:t>should be involved through the development of the </a:t>
            </a:r>
            <a:r>
              <a:rPr lang="en-US" sz="2800" dirty="0" smtClean="0"/>
              <a:t>project</a:t>
            </a:r>
          </a:p>
          <a:p>
            <a:endParaRPr lang="en-US" sz="2800" dirty="0"/>
          </a:p>
          <a:p>
            <a:r>
              <a:rPr lang="en-US" sz="2800" dirty="0" smtClean="0"/>
              <a:t>Specific </a:t>
            </a:r>
            <a:r>
              <a:rPr lang="en-US" sz="2800" dirty="0"/>
              <a:t>usability and user experience goals </a:t>
            </a:r>
            <a:r>
              <a:rPr lang="en-US" sz="2800" dirty="0" smtClean="0"/>
              <a:t>need </a:t>
            </a:r>
            <a:r>
              <a:rPr lang="en-US" sz="2800" dirty="0"/>
              <a:t>to be identified, clearly documented and agreed at the beginning of the </a:t>
            </a:r>
            <a:r>
              <a:rPr lang="en-US" sz="2800" dirty="0" smtClean="0"/>
              <a:t>project</a:t>
            </a:r>
          </a:p>
          <a:p>
            <a:endParaRPr lang="en-US" sz="2800" dirty="0"/>
          </a:p>
          <a:p>
            <a:r>
              <a:rPr lang="en-US" sz="2800" dirty="0" smtClean="0"/>
              <a:t>Iteration </a:t>
            </a:r>
            <a:r>
              <a:rPr lang="en-US" sz="2800" dirty="0"/>
              <a:t>is needed through the core activities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You are not your user!!!</a:t>
            </a:r>
            <a:endParaRPr lang="en-GB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772400" cy="411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Seems obvious but…</a:t>
            </a:r>
          </a:p>
          <a:p>
            <a:pPr lvl="1"/>
            <a:r>
              <a:rPr lang="en-US" sz="2200" dirty="0" smtClean="0"/>
              <a:t>You have different experiences</a:t>
            </a:r>
          </a:p>
          <a:p>
            <a:pPr lvl="1"/>
            <a:r>
              <a:rPr lang="en-US" sz="2200" dirty="0" smtClean="0"/>
              <a:t>You have different terminology</a:t>
            </a:r>
          </a:p>
          <a:p>
            <a:pPr lvl="1"/>
            <a:r>
              <a:rPr lang="en-US" sz="2200" dirty="0" smtClean="0"/>
              <a:t>You have different ways of looking at the world</a:t>
            </a:r>
          </a:p>
          <a:p>
            <a:pPr marL="342900" lvl="1" indent="0">
              <a:buNone/>
            </a:pPr>
            <a:endParaRPr lang="en-US" sz="2200" dirty="0" smtClean="0"/>
          </a:p>
          <a:p>
            <a:r>
              <a:rPr lang="en-US" sz="2800" dirty="0" smtClean="0"/>
              <a:t>Fatal mistakes</a:t>
            </a:r>
            <a:endParaRPr lang="en-US" sz="2800" dirty="0"/>
          </a:p>
          <a:p>
            <a:pPr lvl="1"/>
            <a:r>
              <a:rPr lang="en-US" sz="2200" dirty="0" smtClean="0"/>
              <a:t>Assume all users are alike</a:t>
            </a:r>
          </a:p>
          <a:p>
            <a:pPr lvl="1"/>
            <a:r>
              <a:rPr lang="en-US" sz="2200" dirty="0" smtClean="0"/>
              <a:t>Assume all users are like the designer,…..especially YOU!</a:t>
            </a:r>
            <a:endParaRPr lang="en-US" sz="2200" dirty="0"/>
          </a:p>
          <a:p>
            <a:pPr lvl="1"/>
            <a:endParaRPr lang="en-GB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61" y="344452"/>
            <a:ext cx="2703591" cy="20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go to this length?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7030A0"/>
                </a:solidFill>
              </a:rPr>
              <a:t>Help designers: 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understand </a:t>
            </a:r>
            <a:r>
              <a:rPr lang="en-GB" sz="2400" dirty="0"/>
              <a:t>how to design interactive products that fit with what people want, need and may desire</a:t>
            </a:r>
          </a:p>
          <a:p>
            <a:pPr lvl="1">
              <a:lnSpc>
                <a:spcPct val="90000"/>
              </a:lnSpc>
            </a:pPr>
            <a:endParaRPr lang="en-GB" sz="8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appreciate </a:t>
            </a:r>
            <a:r>
              <a:rPr lang="en-GB" sz="2400" dirty="0"/>
              <a:t>that one size does not fit all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accent1"/>
                </a:solidFill>
              </a:rPr>
              <a:t>e.g., teenagers are very different to grown-ups</a:t>
            </a:r>
          </a:p>
          <a:p>
            <a:pPr lvl="1">
              <a:lnSpc>
                <a:spcPct val="90000"/>
              </a:lnSpc>
            </a:pPr>
            <a:endParaRPr lang="en-GB" sz="9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identify </a:t>
            </a:r>
            <a:r>
              <a:rPr lang="en-GB" sz="2400" dirty="0"/>
              <a:t>any incorrect assumptions they may have about particular user groups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2000" dirty="0">
                <a:solidFill>
                  <a:schemeClr val="accent1"/>
                </a:solidFill>
              </a:rPr>
              <a:t>e.g., not all old people want or need big fonts</a:t>
            </a:r>
          </a:p>
          <a:p>
            <a:pPr lvl="1">
              <a:lnSpc>
                <a:spcPct val="90000"/>
              </a:lnSpc>
            </a:pPr>
            <a:endParaRPr lang="en-GB" sz="9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be </a:t>
            </a:r>
            <a:r>
              <a:rPr lang="en-GB" sz="2400" dirty="0"/>
              <a:t>aware of both people’s sensitivities and their capabilities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80" y="0"/>
            <a:ext cx="4109520" cy="23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Cultural </a:t>
            </a:r>
            <a:r>
              <a:rPr lang="en-GB" dirty="0"/>
              <a:t>differences </a:t>
            </a:r>
            <a:r>
              <a:rPr lang="en-GB" dirty="0" smtClean="0"/>
              <a:t>and accessibility</a:t>
            </a:r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5/21/</a:t>
            </a:r>
            <a:r>
              <a:rPr lang="en-GB" sz="2800" dirty="0" smtClean="0"/>
              <a:t>2015 </a:t>
            </a:r>
            <a:r>
              <a:rPr lang="en-GB" sz="2800" dirty="0"/>
              <a:t>versus 21/5/</a:t>
            </a:r>
            <a:r>
              <a:rPr lang="en-GB" sz="2800" dirty="0" smtClean="0"/>
              <a:t>2015?</a:t>
            </a:r>
            <a:endParaRPr lang="en-GB" sz="2800" dirty="0"/>
          </a:p>
          <a:p>
            <a:pPr lvl="1"/>
            <a:r>
              <a:rPr lang="en-GB" sz="2400" dirty="0"/>
              <a:t>Which should be used for international services and online forms?</a:t>
            </a:r>
          </a:p>
          <a:p>
            <a:pPr lvl="1"/>
            <a:endParaRPr lang="en-GB" sz="2400" dirty="0"/>
          </a:p>
          <a:p>
            <a:r>
              <a:rPr lang="en-US" dirty="0" smtClean="0"/>
              <a:t>Accessibility: Degree </a:t>
            </a:r>
            <a:r>
              <a:rPr lang="en-US" dirty="0"/>
              <a:t>to which a product is usable and accessible by as many people as </a:t>
            </a:r>
            <a:r>
              <a:rPr lang="en-US" dirty="0" smtClean="0"/>
              <a:t>possible</a:t>
            </a:r>
            <a:endParaRPr lang="en-US" sz="800" dirty="0"/>
          </a:p>
          <a:p>
            <a:pPr lvl="1"/>
            <a:r>
              <a:rPr lang="en-US" sz="2000" dirty="0"/>
              <a:t>Focus on </a:t>
            </a:r>
            <a:r>
              <a:rPr lang="en-US" sz="2000" dirty="0" smtClean="0"/>
              <a:t>disability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Have a mental or physical impairment</a:t>
            </a:r>
          </a:p>
          <a:p>
            <a:pPr lvl="1"/>
            <a:r>
              <a:rPr lang="en-US" sz="2000" dirty="0"/>
              <a:t>This has an adverse affect on their everyday lives</a:t>
            </a:r>
          </a:p>
          <a:p>
            <a:pPr lvl="1"/>
            <a:r>
              <a:rPr lang="en-US" sz="2000" dirty="0"/>
              <a:t>It is long </a:t>
            </a:r>
            <a:r>
              <a:rPr lang="en-US" sz="2000" dirty="0" smtClean="0"/>
              <a:t>term</a:t>
            </a:r>
          </a:p>
          <a:p>
            <a:pPr lvl="1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www.washington.edu/doit/sites/default/files/atoms/files/Designing-Software-Accessible-Individuals-Disabilites.pdf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/>
              <a:t>What is interaction design?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“Designing </a:t>
            </a:r>
            <a:r>
              <a:rPr lang="en-GB" sz="2400" dirty="0">
                <a:solidFill>
                  <a:srgbClr val="7030A0"/>
                </a:solidFill>
              </a:rPr>
              <a:t>interactive products to support the way people communicate and interact in their everyday and working </a:t>
            </a:r>
            <a:r>
              <a:rPr lang="en-GB" sz="2400" dirty="0" smtClean="0">
                <a:solidFill>
                  <a:srgbClr val="7030A0"/>
                </a:solidFill>
              </a:rPr>
              <a:t>lives.”</a:t>
            </a:r>
            <a:endParaRPr lang="en-GB" sz="2400" dirty="0">
              <a:solidFill>
                <a:srgbClr val="7030A0"/>
              </a:solidFill>
            </a:endParaRPr>
          </a:p>
          <a:p>
            <a:pPr lvl="3"/>
            <a:r>
              <a:rPr lang="en-GB" sz="1600" b="1" dirty="0" err="1" smtClean="0">
                <a:solidFill>
                  <a:schemeClr val="tx1"/>
                </a:solidFill>
              </a:rPr>
              <a:t>Preece</a:t>
            </a:r>
            <a:r>
              <a:rPr lang="en-GB" sz="1600" b="1" dirty="0" smtClean="0">
                <a:solidFill>
                  <a:schemeClr val="tx1"/>
                </a:solidFill>
              </a:rPr>
              <a:t>, Sharp and Rogers (2015), (Interaction Design Book)</a:t>
            </a:r>
            <a:endParaRPr lang="en-GB" sz="1600" b="1" dirty="0">
              <a:solidFill>
                <a:schemeClr val="tx1"/>
              </a:solidFill>
            </a:endParaRPr>
          </a:p>
          <a:p>
            <a:endParaRPr lang="en-GB" sz="1600" dirty="0"/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“The </a:t>
            </a:r>
            <a:r>
              <a:rPr lang="en-GB" sz="2400" dirty="0">
                <a:solidFill>
                  <a:srgbClr val="7030A0"/>
                </a:solidFill>
              </a:rPr>
              <a:t>design of spaces for human communication and </a:t>
            </a:r>
            <a:r>
              <a:rPr lang="en-GB" sz="2400" dirty="0" smtClean="0">
                <a:solidFill>
                  <a:srgbClr val="7030A0"/>
                </a:solidFill>
              </a:rPr>
              <a:t>interaction.” </a:t>
            </a:r>
            <a:endParaRPr lang="en-GB" sz="2400" dirty="0">
              <a:solidFill>
                <a:srgbClr val="7030A0"/>
              </a:solidFill>
            </a:endParaRPr>
          </a:p>
          <a:p>
            <a:pPr lvl="3"/>
            <a:r>
              <a:rPr lang="en-GB" sz="1600" b="1" dirty="0" err="1">
                <a:solidFill>
                  <a:schemeClr val="tx1"/>
                </a:solidFill>
              </a:rPr>
              <a:t>Winograd</a:t>
            </a:r>
            <a:r>
              <a:rPr lang="en-GB" sz="1600" b="1" dirty="0">
                <a:solidFill>
                  <a:schemeClr val="tx1"/>
                </a:solidFill>
              </a:rPr>
              <a:t> (1997</a:t>
            </a:r>
            <a:r>
              <a:rPr lang="en-GB" sz="1600" b="1" dirty="0" smtClean="0">
                <a:solidFill>
                  <a:schemeClr val="tx1"/>
                </a:solidFill>
              </a:rPr>
              <a:t>), (Stanford HCI Group)</a:t>
            </a:r>
            <a:endParaRPr lang="en-GB" sz="1600" b="1" dirty="0">
              <a:solidFill>
                <a:schemeClr val="tx1"/>
              </a:solidFill>
            </a:endParaRPr>
          </a:p>
          <a:p>
            <a:pPr lvl="3"/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Usability goals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Effective to </a:t>
            </a:r>
            <a:r>
              <a:rPr lang="en-GB" dirty="0" smtClean="0"/>
              <a:t>use (doing the right thing)</a:t>
            </a:r>
          </a:p>
          <a:p>
            <a:pPr lvl="1"/>
            <a:r>
              <a:rPr lang="en-GB" dirty="0" smtClean="0"/>
              <a:t>How good a product is at doing what it is supposed to do</a:t>
            </a:r>
          </a:p>
          <a:p>
            <a:endParaRPr lang="en-GB" sz="900" dirty="0"/>
          </a:p>
          <a:p>
            <a:r>
              <a:rPr lang="en-GB" dirty="0"/>
              <a:t>Efficient to </a:t>
            </a:r>
            <a:r>
              <a:rPr lang="en-GB" dirty="0" smtClean="0"/>
              <a:t>use (doing things right)</a:t>
            </a:r>
          </a:p>
          <a:p>
            <a:pPr lvl="1"/>
            <a:r>
              <a:rPr lang="en-GB" dirty="0" smtClean="0"/>
              <a:t>Product supports users carrying out their tasks efficiently. </a:t>
            </a:r>
            <a:r>
              <a:rPr lang="en-GB" dirty="0" smtClean="0"/>
              <a:t>, Amazon One-Click</a:t>
            </a:r>
            <a:endParaRPr lang="en-GB" dirty="0" smtClean="0"/>
          </a:p>
          <a:p>
            <a:endParaRPr lang="en-GB" sz="900" dirty="0"/>
          </a:p>
          <a:p>
            <a:r>
              <a:rPr lang="en-GB" dirty="0" smtClean="0"/>
              <a:t>Safety</a:t>
            </a:r>
          </a:p>
          <a:p>
            <a:pPr lvl="1"/>
            <a:r>
              <a:rPr lang="en-GB" dirty="0" smtClean="0"/>
              <a:t>Safe </a:t>
            </a:r>
            <a:r>
              <a:rPr lang="en-GB" dirty="0"/>
              <a:t>to </a:t>
            </a:r>
            <a:r>
              <a:rPr lang="en-GB" dirty="0" smtClean="0"/>
              <a:t>use</a:t>
            </a:r>
          </a:p>
          <a:p>
            <a:endParaRPr lang="en-GB" sz="800" dirty="0"/>
          </a:p>
          <a:p>
            <a:r>
              <a:rPr lang="en-GB" dirty="0"/>
              <a:t>Have good </a:t>
            </a:r>
            <a:r>
              <a:rPr lang="en-GB" dirty="0" smtClean="0"/>
              <a:t>utility</a:t>
            </a:r>
          </a:p>
          <a:p>
            <a:pPr lvl="1"/>
            <a:r>
              <a:rPr lang="en-GB" dirty="0" smtClean="0"/>
              <a:t>Product provides a right kind of a functionality so users can do what they need or want to do</a:t>
            </a:r>
          </a:p>
          <a:p>
            <a:endParaRPr lang="en-GB" sz="800" dirty="0"/>
          </a:p>
          <a:p>
            <a:r>
              <a:rPr lang="en-GB" dirty="0" smtClean="0"/>
              <a:t>Learnability</a:t>
            </a:r>
          </a:p>
          <a:p>
            <a:pPr lvl="1"/>
            <a:r>
              <a:rPr lang="en-GB" dirty="0" smtClean="0"/>
              <a:t>Easy </a:t>
            </a:r>
            <a:r>
              <a:rPr lang="en-GB" dirty="0"/>
              <a:t>to </a:t>
            </a:r>
            <a:r>
              <a:rPr lang="en-GB" dirty="0" smtClean="0"/>
              <a:t>learn</a:t>
            </a:r>
          </a:p>
          <a:p>
            <a:endParaRPr lang="en-GB" sz="900" dirty="0"/>
          </a:p>
          <a:p>
            <a:r>
              <a:rPr lang="en-GB" dirty="0" smtClean="0"/>
              <a:t>Memorability</a:t>
            </a:r>
          </a:p>
          <a:p>
            <a:pPr lvl="1"/>
            <a:r>
              <a:rPr lang="en-GB" dirty="0" smtClean="0"/>
              <a:t>Easy </a:t>
            </a:r>
            <a:r>
              <a:rPr lang="en-GB" dirty="0"/>
              <a:t>to remember how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charset="0"/>
                <a:ea typeface="ＭＳ Ｐゴシック" charset="0"/>
                <a:cs typeface="ＭＳ Ｐゴシック" charset="0"/>
              </a:rPr>
              <a:t>User experience goals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Desirable aspects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satisfying		helpful	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	fun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enjoyable	 	motivating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	provocative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engaging		challenging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	surprising</a:t>
            </a: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pleasurable		enhancing sociability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	rewarding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exciting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supporting </a:t>
            </a: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creativity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	emotionally </a:t>
            </a: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fulfilling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entertaining		cognitively stimulating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600" b="1" dirty="0">
              <a:solidFill>
                <a:schemeClr val="accent6">
                  <a:lumMod val="75000"/>
                </a:schemeClr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Undesirable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rPr>
              <a:t>aspects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boring	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unpleasant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frustrating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patronizing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making one feel guilty	making one feel stupid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annoying		</a:t>
            </a:r>
            <a:r>
              <a:rPr lang="en-GB" sz="1600" dirty="0" smtClean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	cutesy</a:t>
            </a:r>
            <a:endParaRPr lang="en-GB" sz="1600" dirty="0">
              <a:solidFill>
                <a:srgbClr val="7030A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dirty="0">
                <a:solidFill>
                  <a:srgbClr val="7030A0"/>
                </a:solidFill>
                <a:latin typeface="Verdana" charset="0"/>
                <a:ea typeface="ＭＳ Ｐゴシック" charset="0"/>
                <a:cs typeface="ＭＳ Ｐゴシック" charset="0"/>
              </a:rPr>
              <a:t>childish			gimmicky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600" dirty="0">
              <a:solidFill>
                <a:srgbClr val="F7333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F7333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5" y="1607274"/>
            <a:ext cx="8380260" cy="4999714"/>
          </a:xfrm>
        </p:spPr>
        <p:txBody>
          <a:bodyPr>
            <a:normAutofit/>
          </a:bodyPr>
          <a:lstStyle/>
          <a:p>
            <a:r>
              <a:rPr lang="en-GB" sz="2800" dirty="0"/>
              <a:t>Selecting terms to convey a person’s feelings, emotions, etc., can help designers understand the multifaceted nature of the user </a:t>
            </a:r>
            <a:r>
              <a:rPr lang="en-GB" sz="2800" dirty="0" smtClean="0"/>
              <a:t>experience</a:t>
            </a:r>
          </a:p>
          <a:p>
            <a:r>
              <a:rPr lang="en-GB" sz="2800" dirty="0" smtClean="0"/>
              <a:t>Find a partner. </a:t>
            </a:r>
          </a:p>
          <a:p>
            <a:r>
              <a:rPr lang="en-GB" sz="2800" dirty="0" smtClean="0"/>
              <a:t>Discuss and find the answers to the following. Submit to piazza.</a:t>
            </a:r>
          </a:p>
          <a:p>
            <a:endParaRPr lang="en-GB" sz="2800" dirty="0" smtClean="0"/>
          </a:p>
          <a:p>
            <a:r>
              <a:rPr lang="en-GB" sz="2800" dirty="0" smtClean="0"/>
              <a:t>How </a:t>
            </a:r>
            <a:r>
              <a:rPr lang="en-GB" sz="2800" dirty="0"/>
              <a:t>do usability goals differ from user experience goals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43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/>
              <a:t>Design principles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Generalizable </a:t>
            </a:r>
            <a:r>
              <a:rPr lang="en-US" sz="2400" dirty="0"/>
              <a:t>abstractions for thinking about different aspects of </a:t>
            </a:r>
            <a:r>
              <a:rPr lang="en-US" sz="2400" dirty="0" smtClean="0"/>
              <a:t>design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do</a:t>
            </a:r>
            <a:r>
              <a:rPr lang="en-GB" sz="2400" dirty="0" smtClean="0"/>
              <a:t>’</a:t>
            </a:r>
            <a:r>
              <a:rPr lang="en-US" sz="2400" dirty="0" smtClean="0"/>
              <a:t>s </a:t>
            </a:r>
            <a:r>
              <a:rPr lang="en-US" sz="2400" dirty="0"/>
              <a:t>and </a:t>
            </a:r>
            <a:r>
              <a:rPr lang="en-US" sz="2400" dirty="0" smtClean="0"/>
              <a:t>don'ts </a:t>
            </a:r>
            <a:r>
              <a:rPr lang="en-US" sz="2400" dirty="0"/>
              <a:t>of interaction </a:t>
            </a:r>
            <a:r>
              <a:rPr lang="en-US" sz="2400" dirty="0" smtClean="0"/>
              <a:t>design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What to provide and what not to provide at the </a:t>
            </a:r>
            <a:r>
              <a:rPr lang="en-US" sz="2400" dirty="0" smtClean="0"/>
              <a:t>interface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Derived from a mix of theory-based knowledge, experience and </a:t>
            </a:r>
            <a:r>
              <a:rPr lang="en-US" sz="2400" dirty="0" smtClean="0"/>
              <a:t>common-sense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/>
              <a:t>Design principles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Visibility – Can I see it?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Feedback – What is it doing now?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Constraint – Why can't I do that?</a:t>
            </a:r>
          </a:p>
          <a:p>
            <a:r>
              <a:rPr lang="en-US" sz="2800" dirty="0"/>
              <a:t>Consistency – I think I have seen this before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Affordance – how do I use it</a:t>
            </a:r>
            <a:r>
              <a:rPr lang="en-US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Mapping – Where am I and where can I go?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Visibility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9" y="2132856"/>
            <a:ext cx="2064677" cy="27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99792" y="1844824"/>
            <a:ext cx="6248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This is a control panel for an elevator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How does it work?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Push a button for the floor you want?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Nothing happens. Push any other button? Still nothing. What do you need to do</a:t>
            </a:r>
            <a:r>
              <a:rPr lang="en-GB" sz="2400" dirty="0" smtClean="0"/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/>
              <a:t>It </a:t>
            </a:r>
            <a:r>
              <a:rPr lang="en-GB" sz="2400" dirty="0"/>
              <a:t>is not visible as to what to do!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384" y="260648"/>
            <a:ext cx="8005727" cy="1143000"/>
          </a:xfrm>
        </p:spPr>
        <p:txBody>
          <a:bodyPr/>
          <a:lstStyle/>
          <a:p>
            <a:r>
              <a:rPr lang="en-GB" dirty="0"/>
              <a:t>Visibility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0379" y="1556792"/>
            <a:ext cx="6782222" cy="4464496"/>
          </a:xfrm>
        </p:spPr>
        <p:txBody>
          <a:bodyPr>
            <a:normAutofit fontScale="47500" lnSpcReduction="20000"/>
          </a:bodyPr>
          <a:lstStyle/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GB" sz="1400" dirty="0" smtClean="0"/>
              <a:t>	   </a:t>
            </a:r>
            <a:r>
              <a:rPr lang="en-GB" sz="3800" dirty="0" smtClean="0"/>
              <a:t>…you </a:t>
            </a:r>
            <a:r>
              <a:rPr lang="en-GB" sz="3800" dirty="0"/>
              <a:t>need to insert your room card in the slot by the buttons to get the elevator to work!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4400" dirty="0">
              <a:solidFill>
                <a:schemeClr val="accent2">
                  <a:lumMod val="75000"/>
                </a:schemeClr>
              </a:solidFill>
            </a:endParaRP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GB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GB" sz="4400" dirty="0" smtClean="0"/>
              <a:t>How </a:t>
            </a:r>
            <a:r>
              <a:rPr lang="en-GB" sz="4400" dirty="0"/>
              <a:t>would you make this action more visible?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endParaRPr lang="en-GB" sz="3200" dirty="0">
              <a:solidFill>
                <a:srgbClr val="7030A0"/>
              </a:solidFill>
            </a:endParaRPr>
          </a:p>
          <a:p>
            <a:pPr lvl="3" algn="just">
              <a:buFontTx/>
              <a:buNone/>
              <a:defRPr/>
            </a:pPr>
            <a:r>
              <a:rPr lang="en-GB" sz="4400" dirty="0"/>
              <a:t>• </a:t>
            </a:r>
            <a:r>
              <a:rPr lang="en-GB" sz="4400" dirty="0" smtClean="0"/>
              <a:t>make </a:t>
            </a:r>
            <a:r>
              <a:rPr lang="en-GB" sz="4400" dirty="0"/>
              <a:t>the card reader more </a:t>
            </a:r>
            <a:r>
              <a:rPr lang="en-GB" sz="4400" dirty="0" smtClean="0"/>
              <a:t>obvious</a:t>
            </a:r>
          </a:p>
          <a:p>
            <a:pPr lvl="3" algn="just">
              <a:buFontTx/>
              <a:buNone/>
              <a:defRPr/>
            </a:pPr>
            <a:endParaRPr lang="en-GB" dirty="0"/>
          </a:p>
          <a:p>
            <a:pPr lvl="3" algn="just">
              <a:buFontTx/>
              <a:buNone/>
              <a:defRPr/>
            </a:pPr>
            <a:r>
              <a:rPr lang="en-GB" sz="4400" dirty="0" smtClean="0"/>
              <a:t>• provide </a:t>
            </a:r>
            <a:r>
              <a:rPr lang="en-GB" sz="4400" dirty="0"/>
              <a:t>an auditory message, that says what to do (which language</a:t>
            </a:r>
            <a:r>
              <a:rPr lang="en-GB" sz="4400" dirty="0" smtClean="0"/>
              <a:t>?)</a:t>
            </a:r>
          </a:p>
          <a:p>
            <a:pPr lvl="3" algn="just">
              <a:buFontTx/>
              <a:buNone/>
              <a:defRPr/>
            </a:pPr>
            <a:endParaRPr lang="en-GB" dirty="0"/>
          </a:p>
          <a:p>
            <a:pPr lvl="3" algn="just">
              <a:buFontTx/>
              <a:buNone/>
              <a:defRPr/>
            </a:pPr>
            <a:r>
              <a:rPr lang="en-GB" sz="4400" dirty="0"/>
              <a:t>• provide a big label next to the card reader that flashes when someone </a:t>
            </a:r>
            <a:r>
              <a:rPr lang="en-GB" sz="4400" dirty="0" smtClean="0"/>
              <a:t>enters</a:t>
            </a:r>
          </a:p>
          <a:p>
            <a:pPr lvl="3" algn="just">
              <a:buFontTx/>
              <a:buNone/>
              <a:defRPr/>
            </a:pPr>
            <a:endParaRPr lang="en-GB" sz="2500" dirty="0" smtClean="0"/>
          </a:p>
          <a:p>
            <a:pPr lvl="3" algn="just">
              <a:buFontTx/>
              <a:buNone/>
              <a:defRPr/>
            </a:pPr>
            <a:r>
              <a:rPr lang="en-GB" sz="4400" dirty="0" smtClean="0"/>
              <a:t>• </a:t>
            </a:r>
            <a:r>
              <a:rPr lang="en-GB" sz="4400" dirty="0"/>
              <a:t>make relevant parts </a:t>
            </a:r>
            <a:r>
              <a:rPr lang="en-GB" sz="4400" dirty="0" smtClean="0"/>
              <a:t>visible</a:t>
            </a:r>
          </a:p>
          <a:p>
            <a:pPr lvl="3" algn="just">
              <a:buFontTx/>
              <a:buNone/>
              <a:defRPr/>
            </a:pPr>
            <a:endParaRPr lang="en-GB" dirty="0" smtClean="0"/>
          </a:p>
          <a:p>
            <a:pPr lvl="3" algn="just">
              <a:buFontTx/>
              <a:buNone/>
              <a:defRPr/>
            </a:pPr>
            <a:r>
              <a:rPr lang="en-GB" sz="4400" dirty="0" smtClean="0"/>
              <a:t>• </a:t>
            </a:r>
            <a:r>
              <a:rPr lang="en-GB" sz="4400" dirty="0"/>
              <a:t>make what has to be done obvious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endParaRPr lang="en-GB" sz="1400" dirty="0"/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GB" sz="1400" dirty="0"/>
              <a:t>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5" y="1866900"/>
            <a:ext cx="236597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2843808" y="1823094"/>
            <a:ext cx="600472" cy="45377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384" y="260648"/>
            <a:ext cx="8005727" cy="1143000"/>
          </a:xfrm>
        </p:spPr>
        <p:txBody>
          <a:bodyPr/>
          <a:lstStyle/>
          <a:p>
            <a:r>
              <a:rPr lang="en-GB" dirty="0" smtClean="0"/>
              <a:t>The case of the mistaken urinal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" y="1856699"/>
            <a:ext cx="7317483" cy="34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384" y="260648"/>
            <a:ext cx="8005727" cy="1143000"/>
          </a:xfrm>
        </p:spPr>
        <p:txBody>
          <a:bodyPr/>
          <a:lstStyle/>
          <a:p>
            <a:r>
              <a:rPr lang="en-GB" dirty="0" smtClean="0"/>
              <a:t>The case of the mistaken urinal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" y="1856699"/>
            <a:ext cx="7317483" cy="34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Car Controls are positioned in a way that they can be easily found and used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29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26" y="2668629"/>
            <a:ext cx="5398639" cy="40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/>
              <a:t>Goals of interaction design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 </a:t>
            </a:r>
            <a:r>
              <a:rPr lang="en-GB" dirty="0"/>
              <a:t>usable products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Usability means easy to learn, effective to use and provide an enjoyable </a:t>
            </a:r>
            <a:r>
              <a:rPr lang="en-GB" dirty="0" smtClean="0">
                <a:solidFill>
                  <a:schemeClr val="accent1"/>
                </a:solidFill>
              </a:rPr>
              <a:t>experience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GB" dirty="0"/>
              <a:t>Involve users in the design </a:t>
            </a:r>
            <a:r>
              <a:rPr lang="en-GB" dirty="0" smtClean="0"/>
              <a:t>process</a:t>
            </a:r>
          </a:p>
          <a:p>
            <a:endParaRPr lang="en-GB" dirty="0" smtClean="0"/>
          </a:p>
          <a:p>
            <a:r>
              <a:rPr lang="en-GB" dirty="0"/>
              <a:t>Number of other terms used emphasizing what is being designed, e.g.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user interface design, software design, user-</a:t>
            </a:r>
            <a:r>
              <a:rPr lang="en-GB" sz="2000" dirty="0" err="1">
                <a:solidFill>
                  <a:schemeClr val="accent1"/>
                </a:solidFill>
              </a:rPr>
              <a:t>centered</a:t>
            </a:r>
            <a:r>
              <a:rPr lang="en-GB" sz="2000" dirty="0">
                <a:solidFill>
                  <a:schemeClr val="accent1"/>
                </a:solidFill>
              </a:rPr>
              <a:t> design, product design, web design, experience design (UX</a:t>
            </a:r>
            <a:r>
              <a:rPr lang="en-GB" sz="2000" dirty="0" smtClean="0">
                <a:solidFill>
                  <a:schemeClr val="accent1"/>
                </a:solidFill>
              </a:rPr>
              <a:t>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Hiding certain functions can be advantageous in interface design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Certain functions are kept invisible until needed; also contained within group of similar types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Google Search makes it clear where to enter text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8" y="3974232"/>
            <a:ext cx="8225720" cy="25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GB" sz="2400" dirty="0"/>
              <a:t>Sending information back to the user about what has been done</a:t>
            </a:r>
          </a:p>
          <a:p>
            <a:r>
              <a:rPr lang="en-GB" sz="2400" dirty="0"/>
              <a:t>Includes sound, highlighting, animation and combinations of </a:t>
            </a:r>
            <a:r>
              <a:rPr lang="en-GB" sz="2400" dirty="0" smtClean="0"/>
              <a:t>these</a:t>
            </a:r>
          </a:p>
          <a:p>
            <a:r>
              <a:rPr lang="en-GB" dirty="0" smtClean="0"/>
              <a:t>Needs to be immediate and synchronized with user action</a:t>
            </a:r>
            <a:endParaRPr lang="en-GB" sz="2400" dirty="0"/>
          </a:p>
          <a:p>
            <a:endParaRPr lang="en-GB" sz="2400" dirty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e.g. when screen button clicked on provides sound or red highlight feedback: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4" y="5730841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20" y="5730841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321470" y="5730841"/>
            <a:ext cx="762000" cy="304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30" y="5121241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2726356" y="52484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726356" y="58832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20" y="4883235"/>
            <a:ext cx="730456" cy="7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410" y="4547262"/>
            <a:ext cx="1520497" cy="21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/>
              <a:t>Constraints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Restricting the possible actions that can be </a:t>
            </a:r>
            <a:r>
              <a:rPr lang="en-GB" dirty="0" smtClean="0"/>
              <a:t>performed</a:t>
            </a:r>
            <a:endParaRPr lang="en-GB" sz="1000" dirty="0"/>
          </a:p>
          <a:p>
            <a:pPr>
              <a:lnSpc>
                <a:spcPct val="90000"/>
              </a:lnSpc>
            </a:pPr>
            <a:r>
              <a:rPr lang="en-GB" dirty="0"/>
              <a:t>Helps </a:t>
            </a:r>
            <a:r>
              <a:rPr lang="en-GB" dirty="0" smtClean="0"/>
              <a:t>prevent </a:t>
            </a:r>
            <a:r>
              <a:rPr lang="en-GB" dirty="0"/>
              <a:t>user from selecting incorrect </a:t>
            </a:r>
            <a:r>
              <a:rPr lang="en-GB" dirty="0" smtClean="0"/>
              <a:t>options or reduce chance of an error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Can also work to focus user's attention to needed task</a:t>
            </a:r>
            <a:endParaRPr lang="en-GB" sz="1000" dirty="0"/>
          </a:p>
          <a:p>
            <a:pPr>
              <a:lnSpc>
                <a:spcPct val="90000"/>
              </a:lnSpc>
            </a:pPr>
            <a:r>
              <a:rPr lang="en-GB" dirty="0"/>
              <a:t>Physical objects can be designed to constrain </a:t>
            </a:r>
            <a:r>
              <a:rPr lang="en-GB" dirty="0" smtClean="0"/>
              <a:t>things</a:t>
            </a:r>
          </a:p>
          <a:p>
            <a:pPr>
              <a:lnSpc>
                <a:spcPct val="90000"/>
              </a:lnSpc>
            </a:pPr>
            <a:endParaRPr lang="en-GB" sz="10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e.g. only one way you can insert a key into a lock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50" y="4419958"/>
            <a:ext cx="3563867" cy="234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17" y="4398925"/>
            <a:ext cx="2409742" cy="21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Logical or ambiguous design?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2132856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Where do you plug the mouse? 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Where do you plug the keyboard?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top or bottom connector?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Do the </a:t>
            </a:r>
            <a:r>
              <a:rPr lang="en-GB" sz="2000" dirty="0" err="1" smtClean="0">
                <a:solidFill>
                  <a:srgbClr val="7030A0"/>
                </a:solidFill>
              </a:rPr>
              <a:t>color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coded icons help?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8806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060848"/>
            <a:ext cx="3512947" cy="3366574"/>
          </a:xfr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pPr algn="r"/>
              <a:t>33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305800" cy="1143000"/>
          </a:xfrm>
        </p:spPr>
        <p:txBody>
          <a:bodyPr>
            <a:normAutofit/>
          </a:bodyPr>
          <a:lstStyle/>
          <a:p>
            <a:r>
              <a:rPr lang="en-GB" dirty="0"/>
              <a:t>How to design them more logically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99792" y="1844824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7030A0"/>
                </a:solidFill>
              </a:rPr>
              <a:t>(</a:t>
            </a:r>
            <a:r>
              <a:rPr lang="en-GB" sz="2400" dirty="0" err="1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rgbClr val="7030A0"/>
                </a:solidFill>
              </a:rPr>
              <a:t>) A provides direct adjacent mapping between icon and connector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(</a:t>
            </a:r>
            <a:r>
              <a:rPr lang="en-GB" sz="2400" dirty="0">
                <a:solidFill>
                  <a:srgbClr val="7030A0"/>
                </a:solidFill>
              </a:rPr>
              <a:t>ii) B provides </a:t>
            </a:r>
            <a:r>
              <a:rPr lang="en-GB" sz="2400" dirty="0" err="1">
                <a:solidFill>
                  <a:srgbClr val="7030A0"/>
                </a:solidFill>
              </a:rPr>
              <a:t>color</a:t>
            </a:r>
            <a:r>
              <a:rPr lang="en-GB" sz="2400" dirty="0">
                <a:solidFill>
                  <a:srgbClr val="7030A0"/>
                </a:solidFill>
              </a:rPr>
              <a:t> coding to associate the connectors with the labels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9011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428" y="1700808"/>
            <a:ext cx="1417364" cy="2651792"/>
          </a:xfrm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28" y="2961707"/>
            <a:ext cx="1477144" cy="27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pPr algn="r"/>
              <a:t>34</a:t>
            </a:fld>
            <a:endParaRPr lang="en-GB" sz="120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GB" sz="2400" dirty="0"/>
              <a:t>Design interfaces to have similar operations and use similar elements for similar </a:t>
            </a:r>
            <a:r>
              <a:rPr lang="en-GB" sz="2400" dirty="0" smtClean="0"/>
              <a:t>tasks</a:t>
            </a:r>
            <a:endParaRPr lang="en-GB" sz="2400" dirty="0"/>
          </a:p>
          <a:p>
            <a:pPr lvl="1"/>
            <a:r>
              <a:rPr lang="en-GB" dirty="0"/>
              <a:t>For </a:t>
            </a:r>
            <a:r>
              <a:rPr lang="en-GB" dirty="0" smtClean="0"/>
              <a:t>example: </a:t>
            </a:r>
            <a:r>
              <a:rPr lang="en-GB" sz="2000" dirty="0" smtClean="0"/>
              <a:t>always </a:t>
            </a:r>
            <a:r>
              <a:rPr lang="en-GB" sz="2000" dirty="0"/>
              <a:t>use ctrl key plus first initial of the command for an operation – </a:t>
            </a:r>
            <a:r>
              <a:rPr lang="en-GB" sz="2000" dirty="0" err="1"/>
              <a:t>ctrl+C</a:t>
            </a:r>
            <a:r>
              <a:rPr lang="en-GB" sz="2000" dirty="0"/>
              <a:t>, </a:t>
            </a:r>
            <a:r>
              <a:rPr lang="en-GB" sz="2000" dirty="0" err="1"/>
              <a:t>ctrl+S</a:t>
            </a:r>
            <a:r>
              <a:rPr lang="en-GB" sz="2000" dirty="0"/>
              <a:t>, </a:t>
            </a:r>
            <a:r>
              <a:rPr lang="en-GB" sz="2000" dirty="0" err="1"/>
              <a:t>ctrl+</a:t>
            </a:r>
            <a:r>
              <a:rPr lang="en-GB" sz="2000" dirty="0" err="1" smtClean="0"/>
              <a:t>O</a:t>
            </a:r>
            <a:endParaRPr lang="en-GB" sz="2000" dirty="0" smtClean="0"/>
          </a:p>
          <a:p>
            <a:pPr lvl="1"/>
            <a:endParaRPr lang="en-GB" sz="2000" dirty="0"/>
          </a:p>
          <a:p>
            <a:r>
              <a:rPr lang="en-GB" sz="2400" dirty="0"/>
              <a:t>Main benefit is consistent interfaces are easier to learn and </a:t>
            </a:r>
            <a:r>
              <a:rPr lang="en-GB" sz="2400" dirty="0" smtClean="0"/>
              <a:t>use</a:t>
            </a:r>
          </a:p>
          <a:p>
            <a:pPr lvl="1"/>
            <a:r>
              <a:rPr lang="en-GB" dirty="0" smtClean="0"/>
              <a:t>Enable people to quickly transfer prior knowledge to new context and focus on relevant tasks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Aesthetic and Functional consistency</a:t>
            </a:r>
            <a:endParaRPr lang="en-GB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Aesthetic</a:t>
            </a:r>
          </a:p>
          <a:p>
            <a:pPr lvl="1"/>
            <a:r>
              <a:rPr lang="en-GB" dirty="0" smtClean="0"/>
              <a:t>Style and appearance is repeated to enhance recognition, communicates membership and sets emotional tone</a:t>
            </a:r>
          </a:p>
          <a:p>
            <a:pPr lvl="1"/>
            <a:r>
              <a:rPr lang="en-GB" dirty="0" smtClean="0"/>
              <a:t>Benz: instantly recognizable because consistently features its logo</a:t>
            </a:r>
            <a:endParaRPr lang="en-GB" dirty="0"/>
          </a:p>
          <a:p>
            <a:r>
              <a:rPr lang="en-GB" sz="2800" dirty="0" smtClean="0"/>
              <a:t>Functional </a:t>
            </a:r>
            <a:endParaRPr lang="en-GB" sz="2800" dirty="0"/>
          </a:p>
          <a:p>
            <a:pPr lvl="1"/>
            <a:r>
              <a:rPr lang="en-GB" dirty="0" smtClean="0"/>
              <a:t>Meaning and action are consistent to improve learnability and </a:t>
            </a:r>
            <a:br>
              <a:rPr lang="en-GB" dirty="0" smtClean="0"/>
            </a:br>
            <a:r>
              <a:rPr lang="en-GB" dirty="0" smtClean="0"/>
              <a:t>understanding</a:t>
            </a:r>
          </a:p>
          <a:p>
            <a:pPr lvl="1"/>
            <a:r>
              <a:rPr lang="en-GB" dirty="0" smtClean="0"/>
              <a:t>Traffic always turns yellow before red.</a:t>
            </a:r>
          </a:p>
          <a:p>
            <a:pPr lvl="6"/>
            <a:r>
              <a:rPr lang="en-GB" sz="1800" dirty="0" smtClean="0"/>
              <a:t>Cassette recorder control symbols used  </a:t>
            </a:r>
            <a:endParaRPr lang="en-GB" sz="1800" dirty="0"/>
          </a:p>
          <a:p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61" y="1590036"/>
            <a:ext cx="1106339" cy="3045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27" y="4606829"/>
            <a:ext cx="915245" cy="189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053" y="4885886"/>
            <a:ext cx="3895302" cy="13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Internal and external consistency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Internal consistency refers to designing operations to behave the same within an </a:t>
            </a:r>
            <a:r>
              <a:rPr lang="en-GB" sz="2800" dirty="0" smtClean="0"/>
              <a:t>application</a:t>
            </a:r>
          </a:p>
          <a:p>
            <a:pPr>
              <a:lnSpc>
                <a:spcPct val="90000"/>
              </a:lnSpc>
            </a:pPr>
            <a:endParaRPr lang="en-GB" sz="8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Consistency with other elements in the system</a:t>
            </a:r>
          </a:p>
          <a:p>
            <a:pPr lvl="1">
              <a:lnSpc>
                <a:spcPct val="90000"/>
              </a:lnSpc>
            </a:pPr>
            <a:endParaRPr lang="en-GB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/>
              <a:t>External consistency refers to designing operations, interfaces, etc., to be the same across applications and </a:t>
            </a:r>
            <a:r>
              <a:rPr lang="en-GB" sz="2800" dirty="0" smtClean="0"/>
              <a:t>devices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More difficult to achieve because different systems rarely observe the same design standards.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chemeClr val="accent1"/>
                </a:solidFill>
              </a:rPr>
              <a:t>Extends the benefit of internal consistencies across multiple, independent  systems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When consistency breaks down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What happens if there is more than one command starting with the same letter?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e.g. save, spelling, select, </a:t>
            </a:r>
            <a:r>
              <a:rPr lang="en-GB" sz="2000" dirty="0" smtClean="0">
                <a:solidFill>
                  <a:schemeClr val="accent1"/>
                </a:solidFill>
              </a:rPr>
              <a:t>style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Have to find other initials or combinations of keys, thereby breaking the consistency rule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e.g. </a:t>
            </a:r>
            <a:r>
              <a:rPr lang="en-GB" sz="2000" dirty="0" err="1">
                <a:solidFill>
                  <a:schemeClr val="accent1"/>
                </a:solidFill>
              </a:rPr>
              <a:t>ctrl+S</a:t>
            </a:r>
            <a:r>
              <a:rPr lang="en-GB" sz="2000" dirty="0">
                <a:solidFill>
                  <a:schemeClr val="accent1"/>
                </a:solidFill>
              </a:rPr>
              <a:t>, </a:t>
            </a:r>
            <a:r>
              <a:rPr lang="en-GB" sz="2000" dirty="0" err="1">
                <a:solidFill>
                  <a:schemeClr val="accent1"/>
                </a:solidFill>
              </a:rPr>
              <a:t>ctrl+Sp</a:t>
            </a:r>
            <a:r>
              <a:rPr lang="en-GB" sz="2000" dirty="0">
                <a:solidFill>
                  <a:schemeClr val="accent1"/>
                </a:solidFill>
              </a:rPr>
              <a:t>, </a:t>
            </a:r>
            <a:r>
              <a:rPr lang="en-GB" sz="2000" dirty="0" err="1">
                <a:solidFill>
                  <a:schemeClr val="accent1"/>
                </a:solidFill>
              </a:rPr>
              <a:t>ctrl+shift+</a:t>
            </a:r>
            <a:r>
              <a:rPr lang="en-GB" sz="2000" dirty="0" err="1" smtClean="0">
                <a:solidFill>
                  <a:schemeClr val="accent1"/>
                </a:solidFill>
              </a:rPr>
              <a:t>L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Increases learning burden on user, making them more prone to errors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Affordances: to give a clue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Perceived and actual properties of an object that give clues to its operation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e.g. a mouse button invites pushing, a door handle affords </a:t>
            </a:r>
            <a:r>
              <a:rPr lang="en-GB" sz="2000" dirty="0" smtClean="0">
                <a:solidFill>
                  <a:schemeClr val="accent1"/>
                </a:solidFill>
              </a:rPr>
              <a:t>pulling</a:t>
            </a:r>
          </a:p>
          <a:p>
            <a:pPr marL="0" indent="0">
              <a:lnSpc>
                <a:spcPct val="90000"/>
              </a:lnSpc>
              <a:buNone/>
            </a:pPr>
            <a:endParaRPr lang="en-GB" sz="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800" dirty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800" dirty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8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GB" sz="8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Since </a:t>
            </a:r>
            <a:r>
              <a:rPr lang="en-GB" sz="2400" dirty="0"/>
              <a:t>has been much popularised in interaction design to discuss how to design interface objects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e.g. scrollbars to afford moving up and down, icons to afford clicking 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00" y="3093419"/>
            <a:ext cx="1911700" cy="1289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94203" flipH="1">
            <a:off x="4398700" y="2679810"/>
            <a:ext cx="1178148" cy="213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9" y="2982357"/>
            <a:ext cx="1386689" cy="14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HCI and interaction design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98879"/>
              </p:ext>
            </p:extLst>
          </p:nvPr>
        </p:nvGraphicFramePr>
        <p:xfrm>
          <a:off x="1388586" y="2816211"/>
          <a:ext cx="5948630" cy="390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Document" r:id="rId4" imgW="4672584" imgH="3066288" progId="Word.Document.8">
                  <p:embed/>
                </p:oleObj>
              </mc:Choice>
              <mc:Fallback>
                <p:oleObj name="Document" r:id="rId4" imgW="4672584" imgH="3066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586" y="2816211"/>
                        <a:ext cx="5948630" cy="390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4278" y="149064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/>
              <a:t>Interaction design is the umbrella term covering all of these aspects</a:t>
            </a:r>
          </a:p>
          <a:p>
            <a:pPr lvl="1" fontAlgn="auto">
              <a:spcAft>
                <a:spcPts val="0"/>
              </a:spcAft>
            </a:pPr>
            <a:r>
              <a:rPr lang="en-GB" sz="2000" dirty="0" smtClean="0">
                <a:solidFill>
                  <a:schemeClr val="accent1"/>
                </a:solidFill>
              </a:rPr>
              <a:t>fundamental to all disciplines, fields, and approaches concerned with researching and designing computer-based systems for people </a:t>
            </a:r>
          </a:p>
          <a:p>
            <a:pPr fontAlgn="auto">
              <a:spcAft>
                <a:spcPts val="0"/>
              </a:spcAft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25"/>
            <a:ext cx="80010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What does ‘affordance’ have to offer interaction design?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GB" dirty="0"/>
              <a:t>Interfaces are virtual and do not have affordances like physical </a:t>
            </a:r>
            <a:r>
              <a:rPr lang="en-GB" dirty="0" smtClean="0"/>
              <a:t>objects</a:t>
            </a:r>
            <a:endParaRPr lang="en-GB" dirty="0"/>
          </a:p>
          <a:p>
            <a:r>
              <a:rPr lang="en-GB" dirty="0"/>
              <a:t>Instead interfaces are better conceptualized as </a:t>
            </a:r>
            <a:r>
              <a:rPr lang="en-GB" dirty="0" smtClean="0"/>
              <a:t>'perceived'  or 'virtual' affordances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9" y="3968750"/>
            <a:ext cx="190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6" y="3927184"/>
            <a:ext cx="2321687" cy="23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</a:t>
            </a:r>
            <a:endParaRPr lang="en-GB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 dirty="0" smtClean="0"/>
              <a:t>Controls and displays should exploit natural mapping</a:t>
            </a:r>
          </a:p>
          <a:p>
            <a:pPr lvl="1"/>
            <a:r>
              <a:rPr lang="en-GB" sz="2400" dirty="0" smtClean="0"/>
              <a:t>Natural mapping takes advantage of physical analogies and cultural standards</a:t>
            </a:r>
          </a:p>
          <a:p>
            <a:pPr lvl="2"/>
            <a:r>
              <a:rPr lang="en-GB" sz="2100" dirty="0" smtClean="0"/>
              <a:t>Physical : Steering wheel</a:t>
            </a:r>
          </a:p>
          <a:p>
            <a:pPr lvl="2"/>
            <a:r>
              <a:rPr lang="en-GB" sz="2100" dirty="0" smtClean="0"/>
              <a:t>Cultural: red means stop, green means go</a:t>
            </a:r>
            <a:endParaRPr lang="en-GB" sz="2100" dirty="0"/>
          </a:p>
          <a:p>
            <a:pPr lvl="2">
              <a:buFontTx/>
              <a:buNone/>
            </a:pPr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dirty="0"/>
          </a:p>
          <a:p>
            <a:pPr lvl="3">
              <a:buFontTx/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1" y="3931998"/>
            <a:ext cx="3643252" cy="2789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12" y="4102244"/>
            <a:ext cx="3868338" cy="22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Software?</a:t>
            </a:r>
            <a:endParaRPr lang="en-GB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sz="2400" dirty="0" smtClean="0"/>
              <a:t>Visibility: Visibility of tasks the UI supports and communication of system state/mode</a:t>
            </a:r>
          </a:p>
          <a:p>
            <a:pPr lvl="1"/>
            <a:r>
              <a:rPr lang="en-GB" sz="2400" dirty="0" smtClean="0"/>
              <a:t>Affordance: If it looks like a button it can be pressed, if it is underlined, it can be clicked</a:t>
            </a:r>
          </a:p>
          <a:p>
            <a:pPr lvl="1"/>
            <a:r>
              <a:rPr lang="en-GB" sz="2400" dirty="0" smtClean="0"/>
              <a:t>Mapping: Clicking on particular UI element produces expected effect</a:t>
            </a:r>
          </a:p>
          <a:p>
            <a:pPr lvl="1"/>
            <a:r>
              <a:rPr lang="en-GB" sz="2400" dirty="0" smtClean="0"/>
              <a:t>Constraints: Constraining search criterial, greying out menu items that don't display in a particular context</a:t>
            </a:r>
          </a:p>
          <a:p>
            <a:pPr lvl="1"/>
            <a:r>
              <a:rPr lang="en-GB" sz="2400" dirty="0" smtClean="0"/>
              <a:t>Feedback: Provide clear and immediate feedback for each action, animated icons for any waiting</a:t>
            </a:r>
            <a:endParaRPr lang="en-GB" sz="2100" dirty="0"/>
          </a:p>
          <a:p>
            <a:pPr lvl="2">
              <a:buFontTx/>
              <a:buNone/>
            </a:pPr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dirty="0"/>
          </a:p>
          <a:p>
            <a:pPr lvl="3">
              <a:buFontTx/>
              <a:buNone/>
            </a:pPr>
            <a:endParaRPr lang="en-GB" dirty="0"/>
          </a:p>
          <a:p>
            <a:pPr marL="342900" lvl="1" indent="0">
              <a:buNone/>
            </a:pPr>
            <a:r>
              <a:rPr lang="en-GB" dirty="0" smtClean="0"/>
              <a:t>Many more examples of these that we will see during the semester………….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Larson's dog effect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81" y="1690689"/>
            <a:ext cx="6867619" cy="244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617" y="4324044"/>
            <a:ext cx="4631375" cy="24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learn about users?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44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People skim ruthlessly – particularly in online environments.</a:t>
            </a:r>
          </a:p>
          <a:p>
            <a:pPr lvl="1"/>
            <a:r>
              <a:rPr lang="en-US" dirty="0"/>
              <a:t>If possible, they avoid reading entirely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there are usability problems in everyday 'simple' things, this makes it a much greater challenge for complex software</a:t>
            </a:r>
          </a:p>
          <a:p>
            <a:r>
              <a:rPr lang="en-US" dirty="0" smtClean="0"/>
              <a:t>Problems can overcome through HCI methods that collect and analyze data to better understand your users. </a:t>
            </a:r>
          </a:p>
          <a:p>
            <a:r>
              <a:rPr lang="en-US" dirty="0" smtClean="0"/>
              <a:t>There are many methods, we will learn and practice few</a:t>
            </a:r>
          </a:p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Contextual inquiry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Usage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5" y="1607274"/>
            <a:ext cx="8380260" cy="4999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assignment is intended for you to put into practice what you </a:t>
            </a:r>
            <a:r>
              <a:rPr lang="en-US" dirty="0" smtClean="0"/>
              <a:t>have read </a:t>
            </a:r>
            <a:r>
              <a:rPr lang="en-US" dirty="0"/>
              <a:t>about </a:t>
            </a:r>
            <a:r>
              <a:rPr lang="en-US" dirty="0" smtClean="0"/>
              <a:t>todays lecture. </a:t>
            </a:r>
            <a:r>
              <a:rPr lang="en-US" dirty="0"/>
              <a:t>Specifically, the objective is to enable you </a:t>
            </a:r>
            <a:r>
              <a:rPr lang="en-US" dirty="0" smtClean="0"/>
              <a:t>to define </a:t>
            </a:r>
            <a:r>
              <a:rPr lang="en-US" dirty="0"/>
              <a:t>usability and user experience goals and to transform these </a:t>
            </a:r>
            <a:r>
              <a:rPr lang="en-US" dirty="0" smtClean="0"/>
              <a:t>and other </a:t>
            </a:r>
            <a:r>
              <a:rPr lang="en-US" dirty="0"/>
              <a:t>design principles into specific questions to help evaluate </a:t>
            </a:r>
            <a:r>
              <a:rPr lang="en-US" dirty="0" smtClean="0"/>
              <a:t>an interactive </a:t>
            </a:r>
            <a:r>
              <a:rPr lang="en-US" dirty="0"/>
              <a:t>product.</a:t>
            </a:r>
          </a:p>
          <a:p>
            <a:r>
              <a:rPr lang="en-US" dirty="0" smtClean="0"/>
              <a:t>Think about our Startup project idea, </a:t>
            </a:r>
            <a:r>
              <a:rPr lang="en-US" dirty="0"/>
              <a:t>and examine how </a:t>
            </a:r>
            <a:r>
              <a:rPr lang="en-US" dirty="0" smtClean="0"/>
              <a:t>we should design this, </a:t>
            </a:r>
            <a:r>
              <a:rPr lang="en-US" dirty="0"/>
              <a:t>paying </a:t>
            </a:r>
            <a:r>
              <a:rPr lang="en-US" dirty="0" smtClean="0"/>
              <a:t>particular attention </a:t>
            </a:r>
            <a:r>
              <a:rPr lang="en-US" dirty="0"/>
              <a:t>to how the user is meant to interact with </a:t>
            </a:r>
            <a:r>
              <a:rPr lang="en-US" dirty="0" smtClean="0"/>
              <a:t>it.</a:t>
            </a:r>
          </a:p>
          <a:p>
            <a:pPr marL="860425" indent="-457200">
              <a:buFont typeface="+mj-lt"/>
              <a:buAutoNum type="alphaLcParenR"/>
            </a:pPr>
            <a:r>
              <a:rPr lang="en-US" dirty="0" smtClean="0"/>
              <a:t>From </a:t>
            </a:r>
            <a:r>
              <a:rPr lang="en-US" dirty="0"/>
              <a:t>your first impressions, write down what first comes to mind </a:t>
            </a:r>
            <a:r>
              <a:rPr lang="en-US" dirty="0" smtClean="0"/>
              <a:t>as to </a:t>
            </a:r>
            <a:r>
              <a:rPr lang="en-US" dirty="0"/>
              <a:t>what is good and bad about the way the </a:t>
            </a:r>
            <a:r>
              <a:rPr lang="en-US" dirty="0" smtClean="0"/>
              <a:t>interaction works.</a:t>
            </a:r>
          </a:p>
          <a:p>
            <a:pPr marL="860425" indent="-457200">
              <a:buFont typeface="+mj-lt"/>
              <a:buAutoNum type="alphaLcParenR"/>
            </a:pPr>
            <a:r>
              <a:rPr lang="en-US" dirty="0" smtClean="0"/>
              <a:t>Compile a </a:t>
            </a:r>
            <a:r>
              <a:rPr lang="en-US" dirty="0"/>
              <a:t>set of usability and user </a:t>
            </a:r>
            <a:r>
              <a:rPr lang="en-US" dirty="0" smtClean="0"/>
              <a:t>experience goals </a:t>
            </a:r>
            <a:r>
              <a:rPr lang="en-US" dirty="0"/>
              <a:t>that you think will be most relevant in evaluating </a:t>
            </a:r>
            <a:r>
              <a:rPr lang="en-US" dirty="0" smtClean="0"/>
              <a:t>this project. Decide </a:t>
            </a:r>
            <a:r>
              <a:rPr lang="en-US" dirty="0"/>
              <a:t>which are the most important ones and explain </a:t>
            </a:r>
            <a:r>
              <a:rPr lang="en-US" dirty="0" smtClean="0"/>
              <a:t>why.</a:t>
            </a:r>
          </a:p>
          <a:p>
            <a:pPr marL="860425" indent="-457200">
              <a:buFont typeface="+mj-lt"/>
              <a:buAutoNum type="alphaLcParenR"/>
            </a:pPr>
            <a:r>
              <a:rPr lang="en-US" dirty="0" smtClean="0"/>
              <a:t>Finally</a:t>
            </a:r>
            <a:r>
              <a:rPr lang="en-US" dirty="0"/>
              <a:t>, discuss possible </a:t>
            </a:r>
            <a:r>
              <a:rPr lang="en-US" dirty="0" smtClean="0"/>
              <a:t>design principles applicable to this project interface. </a:t>
            </a:r>
          </a:p>
        </p:txBody>
      </p:sp>
    </p:spTree>
    <p:extLst>
      <p:ext uri="{BB962C8B-B14F-4D97-AF65-F5344CB8AC3E}">
        <p14:creationId xmlns:p14="http://schemas.microsoft.com/office/powerpoint/2010/main" val="37794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r>
              <a:rPr lang="en-GB" dirty="0"/>
              <a:t>Bad designs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1882775"/>
            <a:ext cx="7772400" cy="456329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GB" sz="2000" dirty="0"/>
              <a:t>Elevator controls and labels on the bottom row all look the same, so it is easy to push a label by mistake instead of a control button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000" dirty="0" smtClean="0"/>
              <a:t>People </a:t>
            </a:r>
            <a:r>
              <a:rPr lang="en-GB" sz="2000" dirty="0"/>
              <a:t>do not make same mistake for the labels and buttons on the top row. Why not?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98" y="2788468"/>
            <a:ext cx="4956639" cy="22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en-GB" dirty="0"/>
              <a:t>Good design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21093" y="4234061"/>
            <a:ext cx="7056784" cy="2160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Marble answering machine (Bishop, 1995</a:t>
            </a:r>
            <a:r>
              <a:rPr lang="en-GB" sz="2000" dirty="0" smtClean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Based on how everyday objects </a:t>
            </a:r>
            <a:r>
              <a:rPr lang="en-GB" sz="2000" dirty="0" smtClean="0">
                <a:solidFill>
                  <a:srgbClr val="7030A0"/>
                </a:solidFill>
              </a:rPr>
              <a:t>behave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Easy, intuitive and a pleasure to </a:t>
            </a:r>
            <a:r>
              <a:rPr lang="en-GB" sz="2000" dirty="0" smtClean="0">
                <a:solidFill>
                  <a:srgbClr val="7030A0"/>
                </a:solidFill>
              </a:rPr>
              <a:t>use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7030A0"/>
                </a:solidFill>
              </a:rPr>
              <a:t>Only requires one-step actions to perform core </a:t>
            </a:r>
            <a:r>
              <a:rPr lang="en-GB" sz="2000" dirty="0" smtClean="0">
                <a:solidFill>
                  <a:srgbClr val="7030A0"/>
                </a:solidFill>
              </a:rPr>
              <a:t>tasks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 smtClean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GB" sz="2000" dirty="0" smtClean="0">
                <a:solidFill>
                  <a:srgbClr val="7030A0"/>
                </a:solidFill>
                <a:hlinkClick r:id="rId3"/>
              </a:rPr>
              <a:t>viewpure.com/RgVbXV1krgU?start=0&amp;end=0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endParaRPr lang="en-GB" sz="2400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56" y="1449404"/>
            <a:ext cx="5965405" cy="27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pPr algn="r"/>
              <a:t>6</a:t>
            </a:fld>
            <a:endParaRPr lang="en-GB" sz="120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55" y="1607274"/>
            <a:ext cx="8380260" cy="49997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Marble Answering Machine (by </a:t>
            </a:r>
            <a:r>
              <a:rPr lang="en-US" sz="2800" dirty="0" err="1"/>
              <a:t>Durell</a:t>
            </a:r>
            <a:r>
              <a:rPr lang="en-US" sz="2800" dirty="0"/>
              <a:t> Bishop, student at the Royal College of Art) is a prototype telephone answering machine. </a:t>
            </a:r>
            <a:r>
              <a:rPr lang="en-US" sz="2800" dirty="0" smtClean="0"/>
              <a:t>The </a:t>
            </a:r>
            <a:r>
              <a:rPr lang="en-US" sz="2800" dirty="0"/>
              <a:t>Marble Answering Machine demonstrates the great potential of making digital information graspable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Find a partner. </a:t>
            </a:r>
          </a:p>
          <a:p>
            <a:r>
              <a:rPr lang="en-US" sz="2800" dirty="0" smtClean="0"/>
              <a:t>Discuss </a:t>
            </a:r>
            <a:r>
              <a:rPr lang="en-US" sz="2800" dirty="0"/>
              <a:t>and write down what is good and bad about the way this design </a:t>
            </a:r>
            <a:r>
              <a:rPr lang="en-US" sz="2800" dirty="0" smtClean="0"/>
              <a:t>works compared to regular voice mail systems (say your mobile service).  </a:t>
            </a:r>
            <a:endParaRPr lang="en-US" sz="2800" dirty="0"/>
          </a:p>
          <a:p>
            <a:r>
              <a:rPr lang="en-US" sz="2800" dirty="0" smtClean="0"/>
              <a:t>Submit your answers to Piazza thread. </a:t>
            </a:r>
            <a:r>
              <a:rPr lang="en-US" dirty="0"/>
              <a:t>Don't forget to write both your names on your post!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376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/>
              <a:t>What to design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Need </a:t>
            </a:r>
            <a:r>
              <a:rPr lang="en-GB" sz="2400" dirty="0"/>
              <a:t>to take into account: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Who the users are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What activities are being carried out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Where the interaction is taking place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Need </a:t>
            </a:r>
            <a:r>
              <a:rPr lang="en-GB" sz="2400" dirty="0"/>
              <a:t>to optimize the interactions users have with a </a:t>
            </a:r>
            <a:r>
              <a:rPr lang="en-GB" sz="2400" dirty="0" smtClean="0"/>
              <a:t>product: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200" dirty="0"/>
              <a:t>So that they match the users’ activities and </a:t>
            </a:r>
            <a:r>
              <a:rPr lang="en-GB" sz="2200" dirty="0" smtClean="0"/>
              <a:t>needs</a:t>
            </a:r>
          </a:p>
          <a:p>
            <a:pPr lvl="1"/>
            <a:r>
              <a:rPr lang="en-US" sz="2200" dirty="0" smtClean="0"/>
              <a:t>Product success</a:t>
            </a:r>
            <a:r>
              <a:rPr lang="en-US" sz="2200" dirty="0"/>
              <a:t> </a:t>
            </a:r>
            <a:r>
              <a:rPr lang="en-US" sz="2200" dirty="0" smtClean="0"/>
              <a:t>depends</a:t>
            </a:r>
            <a:r>
              <a:rPr lang="en-US" sz="2200" dirty="0"/>
              <a:t> </a:t>
            </a:r>
            <a:r>
              <a:rPr lang="en-US" sz="2200" dirty="0" smtClean="0"/>
              <a:t>on</a:t>
            </a:r>
            <a:r>
              <a:rPr lang="en-US" sz="2200" dirty="0"/>
              <a:t> </a:t>
            </a:r>
            <a:r>
              <a:rPr lang="en-US" sz="2200" dirty="0" smtClean="0"/>
              <a:t>designing</a:t>
            </a:r>
            <a:r>
              <a:rPr lang="en-US" sz="2200" dirty="0"/>
              <a:t> </a:t>
            </a:r>
            <a:r>
              <a:rPr lang="en-US" sz="2200" dirty="0" smtClean="0"/>
              <a:t>systems/tools</a:t>
            </a:r>
            <a:r>
              <a:rPr lang="en-US" sz="2200" dirty="0"/>
              <a:t> </a:t>
            </a:r>
            <a:r>
              <a:rPr lang="en-US" sz="2200" dirty="0" smtClean="0"/>
              <a:t>that</a:t>
            </a:r>
            <a:r>
              <a:rPr lang="en-US" sz="2200" dirty="0"/>
              <a:t> </a:t>
            </a:r>
            <a:r>
              <a:rPr lang="en-US" sz="2200" dirty="0" smtClean="0"/>
              <a:t>can</a:t>
            </a:r>
            <a:r>
              <a:rPr lang="en-US" sz="2200" dirty="0"/>
              <a:t> </a:t>
            </a:r>
            <a:r>
              <a:rPr lang="en-US" sz="2200" dirty="0" smtClean="0"/>
              <a:t>be</a:t>
            </a:r>
            <a:r>
              <a:rPr lang="en-US" sz="2200" dirty="0"/>
              <a:t> </a:t>
            </a:r>
            <a:r>
              <a:rPr lang="en-US" sz="2200" dirty="0" smtClean="0"/>
              <a:t>used</a:t>
            </a:r>
            <a:endParaRPr lang="en-US" sz="2200" dirty="0">
              <a:solidFill>
                <a:schemeClr val="accent1"/>
              </a:solidFill>
            </a:endParaRPr>
          </a:p>
          <a:p>
            <a:pPr marL="342900" lvl="1" indent="0">
              <a:buNone/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GB"/>
              <a:t>Understanding users’ 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GB" sz="2400" dirty="0"/>
              <a:t>Need to take into account what people are good and bad at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Consider what might help people in the way they currently do things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Think through what might provide quality user experiences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Listen to what people want and get them involved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Use tried and tested user-</a:t>
            </a:r>
            <a:r>
              <a:rPr lang="en-GB" sz="2400" dirty="0" err="1"/>
              <a:t>centered</a:t>
            </a:r>
            <a:r>
              <a:rPr lang="en-GB" sz="2400" dirty="0"/>
              <a:t>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A2D8D-44E5-43C4-BBA1-AE3E32EF08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2161</Words>
  <Application>Microsoft Office PowerPoint</Application>
  <PresentationFormat>On-screen Show (4:3)</PresentationFormat>
  <Paragraphs>440</Paragraphs>
  <Slides>45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ＭＳ Ｐゴシック</vt:lpstr>
      <vt:lpstr>Arial</vt:lpstr>
      <vt:lpstr>Calibri</vt:lpstr>
      <vt:lpstr>Liberation Sans</vt:lpstr>
      <vt:lpstr>Times</vt:lpstr>
      <vt:lpstr>Times New Roman</vt:lpstr>
      <vt:lpstr>Verdana</vt:lpstr>
      <vt:lpstr>Office Theme</vt:lpstr>
      <vt:lpstr>Document</vt:lpstr>
      <vt:lpstr>Lecture 1- Interaction Design</vt:lpstr>
      <vt:lpstr>What is interaction design?</vt:lpstr>
      <vt:lpstr>Goals of interaction design</vt:lpstr>
      <vt:lpstr>HCI and interaction design</vt:lpstr>
      <vt:lpstr>Bad designs</vt:lpstr>
      <vt:lpstr>Good design</vt:lpstr>
      <vt:lpstr>Activity 2</vt:lpstr>
      <vt:lpstr>What to design</vt:lpstr>
      <vt:lpstr>Understanding users’ needs</vt:lpstr>
      <vt:lpstr>Bad design results in</vt:lpstr>
      <vt:lpstr>Working in multidisciplinary teams</vt:lpstr>
      <vt:lpstr>What do professionals do in the ID business?</vt:lpstr>
      <vt:lpstr>The User Experience</vt:lpstr>
      <vt:lpstr>Why was the iPod user experience was such a success?</vt:lpstr>
      <vt:lpstr>Simple Interaction Design Lifecycle Model</vt:lpstr>
      <vt:lpstr>Core characteristics of interaction design</vt:lpstr>
      <vt:lpstr>You are not your user!!!</vt:lpstr>
      <vt:lpstr>Why go to this length?</vt:lpstr>
      <vt:lpstr>Cultural differences and accessibility</vt:lpstr>
      <vt:lpstr>Usability goals</vt:lpstr>
      <vt:lpstr>User experience goals</vt:lpstr>
      <vt:lpstr>Activity 3</vt:lpstr>
      <vt:lpstr>Design principles</vt:lpstr>
      <vt:lpstr>Design principles</vt:lpstr>
      <vt:lpstr>Visibility</vt:lpstr>
      <vt:lpstr>Visibility</vt:lpstr>
      <vt:lpstr>The case of the mistaken urinal</vt:lpstr>
      <vt:lpstr>The case of the mistaken urinal</vt:lpstr>
      <vt:lpstr>Visibility</vt:lpstr>
      <vt:lpstr>Visibility</vt:lpstr>
      <vt:lpstr>Feedback</vt:lpstr>
      <vt:lpstr>Constraints</vt:lpstr>
      <vt:lpstr>Logical or ambiguous design?</vt:lpstr>
      <vt:lpstr>How to design them more logically</vt:lpstr>
      <vt:lpstr>Consistency</vt:lpstr>
      <vt:lpstr>Aesthetic and Functional consistency</vt:lpstr>
      <vt:lpstr>Internal and external consistency</vt:lpstr>
      <vt:lpstr>When consistency breaks down</vt:lpstr>
      <vt:lpstr>Affordances: to give a clue</vt:lpstr>
      <vt:lpstr>What does ‘affordance’ have to offer interaction design?</vt:lpstr>
      <vt:lpstr>Mapping</vt:lpstr>
      <vt:lpstr>What about Software?</vt:lpstr>
      <vt:lpstr>Larson's dog effect</vt:lpstr>
      <vt:lpstr>How do we learn about users?</vt:lpstr>
      <vt:lpstr>Activity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192</cp:revision>
  <dcterms:created xsi:type="dcterms:W3CDTF">2009-12-29T10:39:27Z</dcterms:created>
  <dcterms:modified xsi:type="dcterms:W3CDTF">2019-01-22T21:02:10Z</dcterms:modified>
</cp:coreProperties>
</file>