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37"/>
  </p:notesMasterIdLst>
  <p:handoutMasterIdLst>
    <p:handoutMasterId r:id="rId38"/>
  </p:handoutMasterIdLst>
  <p:sldIdLst>
    <p:sldId id="387" r:id="rId2"/>
    <p:sldId id="418" r:id="rId3"/>
    <p:sldId id="460" r:id="rId4"/>
    <p:sldId id="414" r:id="rId5"/>
    <p:sldId id="419" r:id="rId6"/>
    <p:sldId id="420" r:id="rId7"/>
    <p:sldId id="457" r:id="rId8"/>
    <p:sldId id="424" r:id="rId9"/>
    <p:sldId id="427" r:id="rId10"/>
    <p:sldId id="426" r:id="rId11"/>
    <p:sldId id="458" r:id="rId12"/>
    <p:sldId id="459" r:id="rId13"/>
    <p:sldId id="428" r:id="rId14"/>
    <p:sldId id="430" r:id="rId15"/>
    <p:sldId id="461" r:id="rId16"/>
    <p:sldId id="439" r:id="rId17"/>
    <p:sldId id="440" r:id="rId18"/>
    <p:sldId id="462" r:id="rId19"/>
    <p:sldId id="441" r:id="rId20"/>
    <p:sldId id="442" r:id="rId21"/>
    <p:sldId id="443" r:id="rId22"/>
    <p:sldId id="445" r:id="rId23"/>
    <p:sldId id="446" r:id="rId24"/>
    <p:sldId id="447" r:id="rId25"/>
    <p:sldId id="448" r:id="rId26"/>
    <p:sldId id="463" r:id="rId27"/>
    <p:sldId id="435" r:id="rId28"/>
    <p:sldId id="434" r:id="rId29"/>
    <p:sldId id="450" r:id="rId30"/>
    <p:sldId id="451" r:id="rId31"/>
    <p:sldId id="452" r:id="rId32"/>
    <p:sldId id="453" r:id="rId33"/>
    <p:sldId id="454" r:id="rId34"/>
    <p:sldId id="455" r:id="rId35"/>
    <p:sldId id="456"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harp"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snapToGrid="0" snapToObjects="1">
      <p:cViewPr varScale="1">
        <p:scale>
          <a:sx n="106" d="100"/>
          <a:sy n="106" d="100"/>
        </p:scale>
        <p:origin x="164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emf"/><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81794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F55A965-49CD-492E-84BE-5EB2A9CC3DBD}" type="slidenum">
              <a:rPr lang="en-GB" smtClean="0"/>
              <a:t>6</a:t>
            </a:fld>
            <a:endParaRPr lang="en-GB"/>
          </a:p>
        </p:txBody>
      </p:sp>
    </p:spTree>
    <p:extLst>
      <p:ext uri="{BB962C8B-B14F-4D97-AF65-F5344CB8AC3E}">
        <p14:creationId xmlns:p14="http://schemas.microsoft.com/office/powerpoint/2010/main" val="34920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7</a:t>
            </a:fld>
            <a:endParaRPr lang="en-GB"/>
          </a:p>
        </p:txBody>
      </p:sp>
    </p:spTree>
    <p:extLst>
      <p:ext uri="{BB962C8B-B14F-4D97-AF65-F5344CB8AC3E}">
        <p14:creationId xmlns:p14="http://schemas.microsoft.com/office/powerpoint/2010/main" val="28042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8</a:t>
            </a:fld>
            <a:endParaRPr lang="en-GB"/>
          </a:p>
        </p:txBody>
      </p:sp>
    </p:spTree>
    <p:extLst>
      <p:ext uri="{BB962C8B-B14F-4D97-AF65-F5344CB8AC3E}">
        <p14:creationId xmlns:p14="http://schemas.microsoft.com/office/powerpoint/2010/main" val="250837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13</a:t>
            </a:fld>
            <a:endParaRPr lang="en-GB"/>
          </a:p>
        </p:txBody>
      </p:sp>
    </p:spTree>
    <p:extLst>
      <p:ext uri="{BB962C8B-B14F-4D97-AF65-F5344CB8AC3E}">
        <p14:creationId xmlns:p14="http://schemas.microsoft.com/office/powerpoint/2010/main" val="116384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14</a:t>
            </a:fld>
            <a:endParaRPr lang="en-GB"/>
          </a:p>
        </p:txBody>
      </p:sp>
    </p:spTree>
    <p:extLst>
      <p:ext uri="{BB962C8B-B14F-4D97-AF65-F5344CB8AC3E}">
        <p14:creationId xmlns:p14="http://schemas.microsoft.com/office/powerpoint/2010/main" val="247724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987675" y="6381750"/>
            <a:ext cx="2895600" cy="476250"/>
          </a:xfrm>
          <a:prstGeom prst="rect">
            <a:avLst/>
          </a:prstGeom>
        </p:spPr>
        <p:txBody>
          <a:bodyPr/>
          <a:lstStyle>
            <a:lvl1pPr>
              <a:defRPr/>
            </a:lvl1pPr>
          </a:lstStyle>
          <a:p>
            <a:r>
              <a:rPr lang="en-GB" smtClean="0"/>
              <a:t>www.id-book.com</a:t>
            </a:r>
            <a:endParaRPr lang="en-GB"/>
          </a:p>
        </p:txBody>
      </p:sp>
      <p:sp>
        <p:nvSpPr>
          <p:cNvPr id="6" name="Date Placeholder 5"/>
          <p:cNvSpPr>
            <a:spLocks noGrp="1"/>
          </p:cNvSpPr>
          <p:nvPr>
            <p:ph type="dt" sz="half" idx="11"/>
          </p:nvPr>
        </p:nvSpPr>
        <p:spPr>
          <a:xfrm>
            <a:off x="179388" y="6381750"/>
            <a:ext cx="2133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1068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www.id-book.com</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7EA2D8D-44E5-43C4-BBA1-AE3E32EF0894}" type="slidenum">
              <a:rPr lang="en-GB" smtClean="0"/>
              <a:t>‹#›</a:t>
            </a:fld>
            <a:endParaRPr lang="en-GB"/>
          </a:p>
        </p:txBody>
      </p:sp>
    </p:spTree>
    <p:extLst>
      <p:ext uri="{BB962C8B-B14F-4D97-AF65-F5344CB8AC3E}">
        <p14:creationId xmlns:p14="http://schemas.microsoft.com/office/powerpoint/2010/main" val="853751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5" r:id="rId3"/>
    <p:sldLayoutId id="2147483837"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edoose.com/home/features" TargetMode="External"/><Relationship Id="rId2" Type="http://schemas.openxmlformats.org/officeDocument/2006/relationships/hyperlink" Target="http://www.qsrinternational.com/" TargetMode="External"/><Relationship Id="rId1" Type="http://schemas.openxmlformats.org/officeDocument/2006/relationships/slideLayout" Target="../slideLayouts/slideLayout2.xml"/><Relationship Id="rId5" Type="http://schemas.openxmlformats.org/officeDocument/2006/relationships/hyperlink" Target="https://provalisresearch.com/" TargetMode="External"/><Relationship Id="rId4" Type="http://schemas.openxmlformats.org/officeDocument/2006/relationships/hyperlink" Target="http://atlasti.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a:bodyPr>
          <a:lstStyle/>
          <a:p>
            <a:pPr eaLnBrk="1" hangingPunct="1"/>
            <a:r>
              <a:rPr lang="en-US" dirty="0" smtClean="0"/>
              <a:t>Data Analysis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
        <p:nvSpPr>
          <p:cNvPr id="7" name="Rectangle 6"/>
          <p:cNvSpPr>
            <a:spLocks noGrp="1" noChangeArrowheads="1"/>
          </p:cNvSpPr>
          <p:nvPr/>
        </p:nvSpPr>
        <p:spPr>
          <a:xfrm>
            <a:off x="1222571"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50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52718" y="250321"/>
            <a:ext cx="82861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smtClean="0">
                <a:latin typeface="+mj-lt"/>
              </a:rPr>
              <a:t>Sources of Codes</a:t>
            </a:r>
            <a:endParaRPr lang="en-US" sz="3600" dirty="0">
              <a:latin typeface="+mj-lt"/>
            </a:endParaRPr>
          </a:p>
        </p:txBody>
      </p:sp>
      <p:sp>
        <p:nvSpPr>
          <p:cNvPr id="15363" name="Rectangle 3"/>
          <p:cNvSpPr>
            <a:spLocks noChangeArrowheads="1"/>
          </p:cNvSpPr>
          <p:nvPr/>
        </p:nvSpPr>
        <p:spPr bwMode="auto">
          <a:xfrm>
            <a:off x="468313" y="1707328"/>
            <a:ext cx="8153400" cy="388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400" dirty="0" smtClean="0">
                <a:latin typeface="+mj-lt"/>
              </a:rPr>
              <a:t>A priori codes</a:t>
            </a:r>
            <a:br>
              <a:rPr lang="en-US" sz="2400" dirty="0" smtClean="0">
                <a:latin typeface="+mj-lt"/>
              </a:rPr>
            </a:br>
            <a:r>
              <a:rPr lang="en-US" sz="2400" dirty="0" smtClean="0">
                <a:latin typeface="+mj-lt"/>
              </a:rPr>
              <a:t>- previous research</a:t>
            </a:r>
            <a:br>
              <a:rPr lang="en-US" sz="2400" dirty="0" smtClean="0">
                <a:latin typeface="+mj-lt"/>
              </a:rPr>
            </a:br>
            <a:r>
              <a:rPr lang="en-US" sz="2400" dirty="0" smtClean="0">
                <a:latin typeface="+mj-lt"/>
              </a:rPr>
              <a:t>- previous theory</a:t>
            </a:r>
            <a:br>
              <a:rPr lang="en-US" sz="2400" dirty="0" smtClean="0">
                <a:latin typeface="+mj-lt"/>
              </a:rPr>
            </a:br>
            <a:r>
              <a:rPr lang="en-US" sz="2400" dirty="0" smtClean="0">
                <a:latin typeface="+mj-lt"/>
              </a:rPr>
              <a:t>- research questions</a:t>
            </a:r>
            <a:br>
              <a:rPr lang="en-US" sz="2400" dirty="0" smtClean="0">
                <a:latin typeface="+mj-lt"/>
              </a:rPr>
            </a:br>
            <a:r>
              <a:rPr lang="en-US" sz="2400" dirty="0" smtClean="0">
                <a:latin typeface="+mj-lt"/>
              </a:rPr>
              <a:t>- your intuition of the data or setting</a:t>
            </a:r>
          </a:p>
          <a:p>
            <a:pPr>
              <a:spcBef>
                <a:spcPct val="20000"/>
              </a:spcBef>
            </a:pPr>
            <a:endParaRPr lang="en-US" sz="2400" dirty="0">
              <a:latin typeface="+mj-lt"/>
            </a:endParaRPr>
          </a:p>
          <a:p>
            <a:pPr marL="342900" indent="-342900">
              <a:spcBef>
                <a:spcPct val="20000"/>
              </a:spcBef>
              <a:buFontTx/>
              <a:buChar char="•"/>
            </a:pPr>
            <a:r>
              <a:rPr lang="en-US" sz="2400" dirty="0" smtClean="0">
                <a:latin typeface="+mj-lt"/>
              </a:rPr>
              <a:t>Grounded codes</a:t>
            </a:r>
            <a:r>
              <a:rPr lang="en-US" sz="2400" dirty="0">
                <a:latin typeface="+mj-lt"/>
              </a:rPr>
              <a:t/>
            </a:r>
            <a:br>
              <a:rPr lang="en-US" sz="2400" dirty="0">
                <a:latin typeface="+mj-lt"/>
              </a:rPr>
            </a:br>
            <a:r>
              <a:rPr lang="en-US" sz="2400" dirty="0" smtClean="0">
                <a:latin typeface="+mj-lt"/>
              </a:rPr>
              <a:t>- “in vivo” – Lets codes emerge from the data  </a:t>
            </a:r>
            <a:endParaRPr lang="en-US" sz="2400" dirty="0">
              <a:latin typeface="+mj-lt"/>
            </a:endParaRPr>
          </a:p>
          <a:p>
            <a:pPr lvl="1">
              <a:spcBef>
                <a:spcPct val="20000"/>
              </a:spcBef>
            </a:pPr>
            <a:endParaRPr lang="en-US" sz="2400" dirty="0">
              <a:latin typeface="+mj-lt"/>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10</a:t>
            </a:fld>
            <a:endParaRPr lang="en-US"/>
          </a:p>
        </p:txBody>
      </p:sp>
    </p:spTree>
    <p:extLst>
      <p:ext uri="{BB962C8B-B14F-4D97-AF65-F5344CB8AC3E}">
        <p14:creationId xmlns:p14="http://schemas.microsoft.com/office/powerpoint/2010/main" val="300478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Names</a:t>
            </a:r>
            <a:endParaRPr lang="en-US" dirty="0"/>
          </a:p>
        </p:txBody>
      </p:sp>
      <p:sp>
        <p:nvSpPr>
          <p:cNvPr id="3" name="Content Placeholder 2"/>
          <p:cNvSpPr>
            <a:spLocks noGrp="1"/>
          </p:cNvSpPr>
          <p:nvPr>
            <p:ph idx="1"/>
          </p:nvPr>
        </p:nvSpPr>
        <p:spPr/>
        <p:txBody>
          <a:bodyPr/>
          <a:lstStyle/>
          <a:p>
            <a:r>
              <a:rPr lang="en-US" dirty="0" smtClean="0"/>
              <a:t>Codes are given meaningful names that are applied to all instances of similar content</a:t>
            </a:r>
          </a:p>
          <a:p>
            <a:pPr lvl="1"/>
            <a:r>
              <a:rPr lang="en-US" dirty="0" smtClean="0"/>
              <a:t>Strings of text may contain more than one code</a:t>
            </a:r>
          </a:p>
          <a:p>
            <a:pPr lvl="1"/>
            <a:r>
              <a:rPr lang="en-US" dirty="0" smtClean="0"/>
              <a:t>When new content is discovered, a new code is created to apply to it and other similar content. </a:t>
            </a:r>
          </a:p>
          <a:p>
            <a:pPr lvl="1"/>
            <a:endParaRPr lang="en-US" dirty="0" smtClean="0"/>
          </a:p>
          <a:p>
            <a:r>
              <a:rPr lang="en-US" dirty="0" smtClean="0"/>
              <a:t>As you do your analysis</a:t>
            </a:r>
          </a:p>
          <a:p>
            <a:pPr lvl="1"/>
            <a:r>
              <a:rPr lang="en-US" dirty="0" smtClean="0"/>
              <a:t>Code may evolve</a:t>
            </a:r>
          </a:p>
          <a:p>
            <a:pPr lvl="1"/>
            <a:r>
              <a:rPr lang="en-US" dirty="0" smtClean="0"/>
              <a:t>The number of codes may grow as more topics or themes become apparent</a:t>
            </a:r>
          </a:p>
        </p:txBody>
      </p:sp>
      <p:sp>
        <p:nvSpPr>
          <p:cNvPr id="4" name="Slide Number Placeholder 3"/>
          <p:cNvSpPr>
            <a:spLocks noGrp="1"/>
          </p:cNvSpPr>
          <p:nvPr>
            <p:ph type="sldNum" sz="quarter" idx="12"/>
          </p:nvPr>
        </p:nvSpPr>
        <p:spPr/>
        <p:txBody>
          <a:bodyPr/>
          <a:lstStyle/>
          <a:p>
            <a:fld id="{1D5CD492-2BC6-F348-9965-EC1D86DF57A8}" type="slidenum">
              <a:rPr lang="en-US" smtClean="0"/>
              <a:t>11</a:t>
            </a:fld>
            <a:endParaRPr lang="en-US"/>
          </a:p>
        </p:txBody>
      </p:sp>
    </p:spTree>
    <p:extLst>
      <p:ext uri="{BB962C8B-B14F-4D97-AF65-F5344CB8AC3E}">
        <p14:creationId xmlns:p14="http://schemas.microsoft.com/office/powerpoint/2010/main" val="1228590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Themes</a:t>
            </a:r>
            <a:endParaRPr lang="en-US" dirty="0"/>
          </a:p>
        </p:txBody>
      </p:sp>
      <p:sp>
        <p:nvSpPr>
          <p:cNvPr id="3" name="Content Placeholder 2"/>
          <p:cNvSpPr>
            <a:spLocks noGrp="1"/>
          </p:cNvSpPr>
          <p:nvPr>
            <p:ph idx="1"/>
          </p:nvPr>
        </p:nvSpPr>
        <p:spPr/>
        <p:txBody>
          <a:bodyPr/>
          <a:lstStyle/>
          <a:p>
            <a:r>
              <a:rPr lang="en-US" dirty="0" smtClean="0"/>
              <a:t>Generate broader themes by linking instances of codes with other instances/codes</a:t>
            </a:r>
          </a:p>
          <a:p>
            <a:r>
              <a:rPr lang="en-US" dirty="0" smtClean="0"/>
              <a:t>Begin with big picture and list themes that emerge</a:t>
            </a:r>
          </a:p>
          <a:p>
            <a:r>
              <a:rPr lang="en-US" dirty="0" smtClean="0"/>
              <a:t>First round of coding: 30-40 categories</a:t>
            </a:r>
          </a:p>
          <a:p>
            <a:r>
              <a:rPr lang="en-US" dirty="0" smtClean="0"/>
              <a:t>Second round of coding: 15-20 categories</a:t>
            </a:r>
          </a:p>
          <a:p>
            <a:pPr lvl="1"/>
            <a:r>
              <a:rPr lang="en-US" dirty="0" smtClean="0"/>
              <a:t>Remove redundancy</a:t>
            </a:r>
          </a:p>
          <a:p>
            <a:pPr lvl="1"/>
            <a:r>
              <a:rPr lang="en-US" dirty="0" smtClean="0"/>
              <a:t>Reduce overlap</a:t>
            </a:r>
          </a:p>
          <a:p>
            <a:r>
              <a:rPr lang="en-US" dirty="0" smtClean="0"/>
              <a:t>Eventual target: 3-8 main themes</a:t>
            </a:r>
          </a:p>
          <a:p>
            <a:pPr lvl="1"/>
            <a:r>
              <a:rPr lang="en-US" dirty="0" smtClean="0"/>
              <a:t>Can have sub-categories</a:t>
            </a:r>
          </a:p>
        </p:txBody>
      </p:sp>
      <p:sp>
        <p:nvSpPr>
          <p:cNvPr id="4" name="Slide Number Placeholder 3"/>
          <p:cNvSpPr>
            <a:spLocks noGrp="1"/>
          </p:cNvSpPr>
          <p:nvPr>
            <p:ph type="sldNum" sz="quarter" idx="12"/>
          </p:nvPr>
        </p:nvSpPr>
        <p:spPr/>
        <p:txBody>
          <a:bodyPr/>
          <a:lstStyle/>
          <a:p>
            <a:fld id="{1D5CD492-2BC6-F348-9965-EC1D86DF57A8}" type="slidenum">
              <a:rPr lang="en-US" smtClean="0"/>
              <a:t>12</a:t>
            </a:fld>
            <a:endParaRPr lang="en-US"/>
          </a:p>
        </p:txBody>
      </p:sp>
      <p:pic>
        <p:nvPicPr>
          <p:cNvPr id="5" name="Picture 4"/>
          <p:cNvPicPr>
            <a:picLocks noChangeAspect="1"/>
          </p:cNvPicPr>
          <p:nvPr/>
        </p:nvPicPr>
        <p:blipFill>
          <a:blip r:embed="rId2"/>
          <a:stretch>
            <a:fillRect/>
          </a:stretch>
        </p:blipFill>
        <p:spPr>
          <a:xfrm>
            <a:off x="4058781" y="4827619"/>
            <a:ext cx="4536601" cy="1799518"/>
          </a:xfrm>
          <a:prstGeom prst="rect">
            <a:avLst/>
          </a:prstGeom>
        </p:spPr>
      </p:pic>
    </p:spTree>
    <p:extLst>
      <p:ext uri="{BB962C8B-B14F-4D97-AF65-F5344CB8AC3E}">
        <p14:creationId xmlns:p14="http://schemas.microsoft.com/office/powerpoint/2010/main" val="3286596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02619"/>
            <a:ext cx="8229600" cy="706090"/>
          </a:xfrm>
        </p:spPr>
        <p:txBody>
          <a:bodyPr>
            <a:noAutofit/>
          </a:bodyPr>
          <a:lstStyle/>
          <a:p>
            <a:r>
              <a:rPr lang="en-US" sz="3200" dirty="0" smtClean="0"/>
              <a:t>Code book used in grounded theory analysis</a:t>
            </a:r>
            <a:endParaRPr lang="en-US" sz="32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27" y="1479306"/>
            <a:ext cx="7874023" cy="517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D5CD492-2BC6-F348-9965-EC1D86DF57A8}" type="slidenum">
              <a:rPr lang="en-US" smtClean="0"/>
              <a:t>13</a:t>
            </a:fld>
            <a:endParaRPr lang="en-US"/>
          </a:p>
        </p:txBody>
      </p:sp>
    </p:spTree>
    <p:extLst>
      <p:ext uri="{BB962C8B-B14F-4D97-AF65-F5344CB8AC3E}">
        <p14:creationId xmlns:p14="http://schemas.microsoft.com/office/powerpoint/2010/main" val="1527922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60006" y="775281"/>
            <a:ext cx="7772400" cy="57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smtClean="0">
                <a:latin typeface="+mj-lt"/>
              </a:rPr>
              <a:t>Create a narrative</a:t>
            </a:r>
            <a:endParaRPr lang="en-US" sz="3600" dirty="0">
              <a:latin typeface="+mj-lt"/>
            </a:endParaRPr>
          </a:p>
        </p:txBody>
      </p:sp>
      <p:sp>
        <p:nvSpPr>
          <p:cNvPr id="17411" name="Rectangle 3"/>
          <p:cNvSpPr>
            <a:spLocks noChangeArrowheads="1"/>
          </p:cNvSpPr>
          <p:nvPr/>
        </p:nvSpPr>
        <p:spPr bwMode="auto">
          <a:xfrm>
            <a:off x="614559" y="1606906"/>
            <a:ext cx="8202869" cy="43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10000"/>
              </a:lnSpc>
              <a:spcBef>
                <a:spcPct val="20000"/>
              </a:spcBef>
              <a:buFontTx/>
              <a:buChar char="•"/>
            </a:pPr>
            <a:r>
              <a:rPr lang="en-US" sz="2400" dirty="0" smtClean="0">
                <a:latin typeface="+mj-lt"/>
              </a:rPr>
              <a:t>Once you have your 3~8 main themes, the themes are formed into a narrative about the data</a:t>
            </a:r>
          </a:p>
          <a:p>
            <a:pPr marL="342900" indent="-342900">
              <a:lnSpc>
                <a:spcPct val="110000"/>
              </a:lnSpc>
              <a:spcBef>
                <a:spcPct val="20000"/>
              </a:spcBef>
              <a:buFontTx/>
              <a:buChar char="•"/>
            </a:pPr>
            <a:r>
              <a:rPr lang="en-US" sz="2400" dirty="0" smtClean="0">
                <a:latin typeface="+mj-lt"/>
              </a:rPr>
              <a:t>Create a story that best represents your data</a:t>
            </a:r>
            <a:br>
              <a:rPr lang="en-US" sz="2400" dirty="0" smtClean="0">
                <a:latin typeface="+mj-lt"/>
              </a:rPr>
            </a:br>
            <a:r>
              <a:rPr lang="en-US" sz="2400" dirty="0" smtClean="0">
                <a:latin typeface="+mj-lt"/>
              </a:rPr>
              <a:t>“our participants expressed mixed feelings about deleting their accounts. For example….”</a:t>
            </a:r>
          </a:p>
          <a:p>
            <a:pPr marL="342900" indent="-342900">
              <a:lnSpc>
                <a:spcPct val="110000"/>
              </a:lnSpc>
              <a:spcBef>
                <a:spcPct val="20000"/>
              </a:spcBef>
              <a:buFontTx/>
              <a:buChar char="•"/>
            </a:pPr>
            <a:r>
              <a:rPr lang="en-US" sz="2400" dirty="0" smtClean="0">
                <a:latin typeface="+mj-lt"/>
              </a:rPr>
              <a:t>For product design, create “user stories” that describe the key concerns/actions/feelings fro each main category of users (persona)</a:t>
            </a:r>
            <a:endParaRPr lang="en-US" sz="2400" dirty="0">
              <a:latin typeface="+mj-lt"/>
            </a:endParaRPr>
          </a:p>
        </p:txBody>
      </p:sp>
      <p:sp>
        <p:nvSpPr>
          <p:cNvPr id="3" name="Slide Number Placeholder 2"/>
          <p:cNvSpPr>
            <a:spLocks noGrp="1"/>
          </p:cNvSpPr>
          <p:nvPr>
            <p:ph type="sldNum" sz="quarter" idx="12"/>
          </p:nvPr>
        </p:nvSpPr>
        <p:spPr/>
        <p:txBody>
          <a:bodyPr/>
          <a:lstStyle/>
          <a:p>
            <a:fld id="{A7EA2D8D-44E5-43C4-BBA1-AE3E32EF0894}" type="slidenum">
              <a:rPr lang="en-GB" smtClean="0"/>
              <a:t>14</a:t>
            </a:fld>
            <a:endParaRPr lang="en-GB"/>
          </a:p>
        </p:txBody>
      </p:sp>
    </p:spTree>
    <p:extLst>
      <p:ext uri="{BB962C8B-B14F-4D97-AF65-F5344CB8AC3E}">
        <p14:creationId xmlns:p14="http://schemas.microsoft.com/office/powerpoint/2010/main" val="34948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7: Lets do Coding</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15</a:t>
            </a:fld>
            <a:endParaRPr lang="en-US"/>
          </a:p>
        </p:txBody>
      </p:sp>
      <p:pic>
        <p:nvPicPr>
          <p:cNvPr id="7" name="Picture 6"/>
          <p:cNvPicPr>
            <a:picLocks noChangeAspect="1"/>
          </p:cNvPicPr>
          <p:nvPr/>
        </p:nvPicPr>
        <p:blipFill>
          <a:blip r:embed="rId2"/>
          <a:stretch>
            <a:fillRect/>
          </a:stretch>
        </p:blipFill>
        <p:spPr>
          <a:xfrm>
            <a:off x="4572000" y="1448629"/>
            <a:ext cx="4046592" cy="5209473"/>
          </a:xfrm>
          <a:prstGeom prst="rect">
            <a:avLst/>
          </a:prstGeom>
        </p:spPr>
      </p:pic>
      <p:sp>
        <p:nvSpPr>
          <p:cNvPr id="8" name="Rectangle 7"/>
          <p:cNvSpPr>
            <a:spLocks noGrp="1" noChangeArrowheads="1"/>
          </p:cNvSpPr>
          <p:nvPr>
            <p:ph idx="1"/>
          </p:nvPr>
        </p:nvSpPr>
        <p:spPr>
          <a:xfrm>
            <a:off x="457200" y="1967433"/>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61938" indent="-261938" eaLnBrk="0" hangingPunct="0">
              <a:buFontTx/>
              <a:buChar char="•"/>
            </a:pPr>
            <a:r>
              <a:rPr lang="en-US" dirty="0" smtClean="0">
                <a:latin typeface="Liberation Sans"/>
              </a:rPr>
              <a:t>Work in pairs</a:t>
            </a:r>
          </a:p>
          <a:p>
            <a:pPr marL="261938" indent="-261938" eaLnBrk="0" hangingPunct="0">
              <a:buFontTx/>
              <a:buChar char="•"/>
            </a:pPr>
            <a:r>
              <a:rPr lang="en-US" sz="2000" dirty="0" smtClean="0">
                <a:latin typeface="Liberation Sans"/>
              </a:rPr>
              <a:t>Create a coding for each</a:t>
            </a:r>
            <a:br>
              <a:rPr lang="en-US" sz="2000" dirty="0" smtClean="0">
                <a:latin typeface="Liberation Sans"/>
              </a:rPr>
            </a:br>
            <a:r>
              <a:rPr lang="en-US" sz="2000" dirty="0" smtClean="0">
                <a:latin typeface="Liberation Sans"/>
              </a:rPr>
              <a:t>of the description (single code)</a:t>
            </a:r>
          </a:p>
          <a:p>
            <a:pPr marL="261938" indent="-261938" eaLnBrk="0" hangingPunct="0">
              <a:buFontTx/>
              <a:buChar char="•"/>
            </a:pPr>
            <a:r>
              <a:rPr lang="en-US" sz="2000" dirty="0" smtClean="0">
                <a:latin typeface="Liberation Sans"/>
              </a:rPr>
              <a:t>Submit your 5 codes to Piazza</a:t>
            </a:r>
            <a:endParaRPr lang="en-US" sz="2000" dirty="0">
              <a:latin typeface="Liberation Sans"/>
            </a:endParaRPr>
          </a:p>
        </p:txBody>
      </p:sp>
    </p:spTree>
    <p:extLst>
      <p:ext uri="{BB962C8B-B14F-4D97-AF65-F5344CB8AC3E}">
        <p14:creationId xmlns:p14="http://schemas.microsoft.com/office/powerpoint/2010/main" val="1086811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6"/>
          <p:cNvSpPr>
            <a:spLocks noGrp="1" noChangeArrowheads="1"/>
          </p:cNvSpPr>
          <p:nvPr>
            <p:ph type="title"/>
          </p:nvPr>
        </p:nvSpPr>
        <p:spPr>
          <a:xfrm>
            <a:off x="467544" y="699790"/>
            <a:ext cx="5102360"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How to describe the tasks?</a:t>
            </a:r>
            <a:endParaRPr lang="en-US" sz="3200" dirty="0">
              <a:latin typeface="Liberation Sans"/>
            </a:endParaRPr>
          </a:p>
        </p:txBody>
      </p:sp>
      <p:sp>
        <p:nvSpPr>
          <p:cNvPr id="32775" name="Rectangle 7"/>
          <p:cNvSpPr>
            <a:spLocks noGrp="1" noChangeArrowheads="1"/>
          </p:cNvSpPr>
          <p:nvPr>
            <p:ph idx="1"/>
          </p:nvPr>
        </p:nvSpPr>
        <p:spPr>
          <a:xfrm>
            <a:off x="457200" y="1967433"/>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61938" indent="-261938" eaLnBrk="0" hangingPunct="0">
              <a:buFontTx/>
              <a:buChar char="•"/>
            </a:pPr>
            <a:r>
              <a:rPr lang="en-US" dirty="0" smtClean="0">
                <a:latin typeface="Liberation Sans"/>
              </a:rPr>
              <a:t>Scenarios</a:t>
            </a:r>
          </a:p>
          <a:p>
            <a:pPr marL="261938" indent="-261938" eaLnBrk="0" hangingPunct="0">
              <a:buFontTx/>
              <a:buChar char="•"/>
            </a:pPr>
            <a:endParaRPr lang="en-US" sz="300" dirty="0">
              <a:latin typeface="Liberation Sans"/>
            </a:endParaRPr>
          </a:p>
          <a:p>
            <a:pPr marL="906463" lvl="1" indent="-369888" eaLnBrk="0" hangingPunct="0">
              <a:buFont typeface="Verdana" charset="0"/>
              <a:buChar char="―"/>
            </a:pPr>
            <a:r>
              <a:rPr lang="en-US" sz="2000" dirty="0">
                <a:latin typeface="Liberation Sans"/>
              </a:rPr>
              <a:t>an informal narrative story, simple, ‘natural’, personal, not </a:t>
            </a:r>
            <a:r>
              <a:rPr lang="en-US" sz="2000" dirty="0" smtClean="0">
                <a:latin typeface="Liberation Sans"/>
              </a:rPr>
              <a:t>generalizable</a:t>
            </a:r>
            <a:endParaRPr lang="en-US" sz="2000" dirty="0">
              <a:latin typeface="Liberation Sans"/>
            </a:endParaRPr>
          </a:p>
          <a:p>
            <a:pPr marL="906463" lvl="1" indent="-369888" eaLnBrk="0" hangingPunct="0"/>
            <a:endParaRPr lang="en-US" sz="600" dirty="0">
              <a:latin typeface="Liberation Sans"/>
            </a:endParaRPr>
          </a:p>
          <a:p>
            <a:pPr marL="261938" indent="-261938" eaLnBrk="0" hangingPunct="0">
              <a:buFontTx/>
              <a:buChar char="•"/>
            </a:pPr>
            <a:r>
              <a:rPr lang="en-US" dirty="0">
                <a:latin typeface="Liberation Sans"/>
              </a:rPr>
              <a:t>Use </a:t>
            </a:r>
            <a:r>
              <a:rPr lang="en-US" dirty="0" smtClean="0">
                <a:latin typeface="Liberation Sans"/>
              </a:rPr>
              <a:t>cases</a:t>
            </a:r>
          </a:p>
          <a:p>
            <a:pPr marL="261938" indent="-26193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interaction with a </a:t>
            </a:r>
            <a:r>
              <a:rPr lang="en-US" sz="2000" dirty="0" smtClean="0">
                <a:latin typeface="Liberation Sans"/>
              </a:rPr>
              <a:t>system</a:t>
            </a:r>
          </a:p>
          <a:p>
            <a:pPr marL="906463" lvl="1" indent="-369888" eaLnBrk="0" hangingPunct="0">
              <a:buFontTx/>
              <a:buChar char="—"/>
            </a:pPr>
            <a:endParaRPr lang="en-US" sz="300" dirty="0">
              <a:latin typeface="Liberation Sans"/>
            </a:endParaRPr>
          </a:p>
          <a:p>
            <a:pPr marL="906463" lvl="1" indent="-369888" eaLnBrk="0" hangingPunct="0">
              <a:buFontTx/>
              <a:buChar char="—"/>
            </a:pPr>
            <a:r>
              <a:rPr lang="en-US" sz="2000" dirty="0">
                <a:latin typeface="Liberation Sans"/>
              </a:rPr>
              <a:t>assume detailed understanding of the </a:t>
            </a:r>
            <a:r>
              <a:rPr lang="en-US" sz="2000" dirty="0" smtClean="0">
                <a:latin typeface="Liberation Sans"/>
              </a:rPr>
              <a:t>interaction</a:t>
            </a:r>
          </a:p>
          <a:p>
            <a:pPr marL="906463" lvl="1" indent="-369888" eaLnBrk="0" hangingPunct="0">
              <a:buFontTx/>
              <a:buChar char="—"/>
            </a:pPr>
            <a:endParaRPr lang="en-US" sz="300" dirty="0">
              <a:latin typeface="Liberation Sans"/>
            </a:endParaRPr>
          </a:p>
          <a:p>
            <a:pPr marL="906463" lvl="1" indent="-369888" eaLnBrk="0" hangingPunct="0">
              <a:buFontTx/>
              <a:buChar char="—"/>
            </a:pPr>
            <a:endParaRPr lang="en-US" sz="600" dirty="0">
              <a:latin typeface="Liberation Sans"/>
            </a:endParaRPr>
          </a:p>
          <a:p>
            <a:pPr marL="261938" indent="-261938" eaLnBrk="0" hangingPunct="0">
              <a:buFontTx/>
              <a:buChar char="•"/>
            </a:pPr>
            <a:r>
              <a:rPr lang="en-US" dirty="0" smtClean="0">
                <a:latin typeface="Liberation Sans"/>
              </a:rPr>
              <a:t>HTA</a:t>
            </a:r>
            <a:endParaRPr lang="en-US" dirty="0">
              <a:latin typeface="Liberation Sans"/>
            </a:endParaRPr>
          </a:p>
          <a:p>
            <a:pPr marL="0" indent="0">
              <a:buNone/>
            </a:pPr>
            <a:endParaRPr lang="en-US" sz="2000" dirty="0">
              <a:solidFill>
                <a:srgbClr val="000000"/>
              </a:solidFill>
              <a:latin typeface="Liberation Sans"/>
            </a:endParaRPr>
          </a:p>
          <a:p>
            <a:endParaRPr lang="en-US" sz="2000" dirty="0">
              <a:latin typeface="Liberation Sans"/>
            </a:endParaRPr>
          </a:p>
        </p:txBody>
      </p:sp>
      <p:sp>
        <p:nvSpPr>
          <p:cNvPr id="32770"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1"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2"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2773"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Tree>
    <p:extLst>
      <p:ext uri="{BB962C8B-B14F-4D97-AF65-F5344CB8AC3E}">
        <p14:creationId xmlns:p14="http://schemas.microsoft.com/office/powerpoint/2010/main" val="2522145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7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 and Personas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01" y="1690689"/>
            <a:ext cx="6768752" cy="479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63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iberation Sans"/>
              </a:rPr>
              <a:t>Scenario for travel </a:t>
            </a:r>
            <a:r>
              <a:rPr lang="en-US" dirty="0">
                <a:latin typeface="Liberation Sans"/>
              </a:rPr>
              <a:t>organizer</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Thomson family enjoy outdoor activities and want to try their hand at sailing this year. There are four family members: Sky (10 years old), </a:t>
            </a:r>
            <a:r>
              <a:rPr lang="en-US" dirty="0" err="1"/>
              <a:t>Eamonn</a:t>
            </a:r>
            <a:r>
              <a:rPr lang="en-US" dirty="0"/>
              <a:t> (15 years old), Claire (35), and Will (40). One evening after dinner they decide to start exploring the possibilities. They all gather around the travel organizer and enter their initial set of requirements – a sailing trip for four novices in the Mediterranean. The console is designed so that all members of the family can interact easily and comfortably with it. The system’s initial suggestion is a flotilla, where several crews (with various levels of experience) sail together on separate boats. Sky and </a:t>
            </a:r>
            <a:r>
              <a:rPr lang="en-US" dirty="0" err="1"/>
              <a:t>Eamonn</a:t>
            </a:r>
            <a:r>
              <a:rPr lang="en-US" dirty="0"/>
              <a:t> aren’t very happy at the idea of going on vacation with a group of other people, even though the </a:t>
            </a:r>
            <a:r>
              <a:rPr lang="en-US" dirty="0" err="1"/>
              <a:t>Thomsons</a:t>
            </a:r>
            <a:r>
              <a:rPr lang="en-US" dirty="0"/>
              <a:t> would have their own boat. The travel organizer shows them descriptions of flotillas from other children their ages and they are all very positive, so eventually, everyone agrees to explore flotilla opportunities. Will confirms this recommendation and asks for detailed options. As it’s getting late, he asks for the details to be printed so everyone can consider them tomorrow. The travel organizer prints out a summary of the different options available.”</a:t>
            </a:r>
          </a:p>
        </p:txBody>
      </p:sp>
      <p:sp>
        <p:nvSpPr>
          <p:cNvPr id="4" name="Slide Number Placeholder 3"/>
          <p:cNvSpPr>
            <a:spLocks noGrp="1"/>
          </p:cNvSpPr>
          <p:nvPr>
            <p:ph type="sldNum" sz="quarter" idx="12"/>
          </p:nvPr>
        </p:nvSpPr>
        <p:spPr/>
        <p:txBody>
          <a:bodyPr/>
          <a:lstStyle/>
          <a:p>
            <a:fld id="{1D5CD492-2BC6-F348-9965-EC1D86DF57A8}" type="slidenum">
              <a:rPr lang="en-US" smtClean="0"/>
              <a:t>18</a:t>
            </a:fld>
            <a:endParaRPr lang="en-US"/>
          </a:p>
        </p:txBody>
      </p:sp>
    </p:spTree>
    <p:extLst>
      <p:ext uri="{BB962C8B-B14F-4D97-AF65-F5344CB8AC3E}">
        <p14:creationId xmlns:p14="http://schemas.microsoft.com/office/powerpoint/2010/main" val="258896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19"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0"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1"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4822" name="Rectangle 6"/>
          <p:cNvSpPr>
            <a:spLocks noGrp="1" noChangeArrowheads="1"/>
          </p:cNvSpPr>
          <p:nvPr>
            <p:ph type="title"/>
          </p:nvPr>
        </p:nvSpPr>
        <p:spPr>
          <a:xfrm>
            <a:off x="477712" y="780945"/>
            <a:ext cx="5419754"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smtClean="0">
                <a:latin typeface="Liberation Sans"/>
              </a:rPr>
              <a:t>Use </a:t>
            </a:r>
            <a:r>
              <a:rPr lang="en-US" sz="3200" dirty="0">
                <a:latin typeface="Liberation Sans"/>
              </a:rPr>
              <a:t>case for travel organizer</a:t>
            </a:r>
          </a:p>
        </p:txBody>
      </p:sp>
      <p:sp>
        <p:nvSpPr>
          <p:cNvPr id="34823"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latin typeface="Liberation Sans"/>
            </a:endParaRPr>
          </a:p>
          <a:p>
            <a:endParaRPr lang="en-US">
              <a:latin typeface="Liberation Sans"/>
            </a:endParaRPr>
          </a:p>
        </p:txBody>
      </p:sp>
      <p:sp>
        <p:nvSpPr>
          <p:cNvPr id="34824" name="Rectangle 8"/>
          <p:cNvSpPr>
            <a:spLocks noChangeArrowheads="1"/>
          </p:cNvSpPr>
          <p:nvPr/>
        </p:nvSpPr>
        <p:spPr bwMode="auto">
          <a:xfrm>
            <a:off x="317500" y="1430867"/>
            <a:ext cx="8574088" cy="481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lnSpc>
                <a:spcPct val="130000"/>
              </a:lnSpc>
            </a:pPr>
            <a:r>
              <a:rPr lang="en-GB" sz="2000" dirty="0">
                <a:latin typeface="Liberation Sans"/>
              </a:rPr>
              <a:t>1. The system displays options for investigating visa and vaccination requirements.</a:t>
            </a:r>
          </a:p>
          <a:p>
            <a:pPr eaLnBrk="0" hangingPunct="0">
              <a:lnSpc>
                <a:spcPct val="130000"/>
              </a:lnSpc>
            </a:pPr>
            <a:r>
              <a:rPr lang="en-GB" sz="2000" dirty="0">
                <a:latin typeface="Liberation Sans"/>
              </a:rPr>
              <a:t>2. The user chooses the option to find out about visa requirements.</a:t>
            </a:r>
          </a:p>
          <a:p>
            <a:pPr eaLnBrk="0" hangingPunct="0">
              <a:lnSpc>
                <a:spcPct val="130000"/>
              </a:lnSpc>
            </a:pPr>
            <a:r>
              <a:rPr lang="en-GB" sz="2000" dirty="0">
                <a:latin typeface="Liberation Sans"/>
              </a:rPr>
              <a:t>3. The system prompts user for the name of the destination country.</a:t>
            </a:r>
          </a:p>
          <a:p>
            <a:pPr eaLnBrk="0" hangingPunct="0">
              <a:lnSpc>
                <a:spcPct val="130000"/>
              </a:lnSpc>
            </a:pPr>
            <a:r>
              <a:rPr lang="en-GB" sz="2000" dirty="0">
                <a:latin typeface="Liberation Sans"/>
              </a:rPr>
              <a:t>4. The user enters the country</a:t>
            </a:r>
            <a:r>
              <a:rPr lang="ja-JP" altLang="en-GB" sz="2000" dirty="0">
                <a:latin typeface="Liberation Sans"/>
              </a:rPr>
              <a:t>’</a:t>
            </a:r>
            <a:r>
              <a:rPr lang="en-GB" sz="2000" dirty="0">
                <a:latin typeface="Liberation Sans"/>
              </a:rPr>
              <a:t>s name.</a:t>
            </a:r>
          </a:p>
          <a:p>
            <a:pPr eaLnBrk="0" hangingPunct="0">
              <a:lnSpc>
                <a:spcPct val="130000"/>
              </a:lnSpc>
            </a:pPr>
            <a:r>
              <a:rPr lang="en-GB" sz="2000" dirty="0">
                <a:latin typeface="Liberation Sans"/>
              </a:rPr>
              <a:t>5. The system checks that the country is valid.</a:t>
            </a:r>
          </a:p>
          <a:p>
            <a:pPr eaLnBrk="0" hangingPunct="0">
              <a:lnSpc>
                <a:spcPct val="130000"/>
              </a:lnSpc>
            </a:pPr>
            <a:r>
              <a:rPr lang="en-GB" sz="2000" dirty="0">
                <a:latin typeface="Liberation Sans"/>
              </a:rPr>
              <a:t>6. The system prompts the user for her nationality.</a:t>
            </a:r>
          </a:p>
          <a:p>
            <a:pPr eaLnBrk="0" hangingPunct="0">
              <a:lnSpc>
                <a:spcPct val="130000"/>
              </a:lnSpc>
            </a:pPr>
            <a:r>
              <a:rPr lang="en-GB" sz="2000" dirty="0">
                <a:latin typeface="Liberation Sans"/>
              </a:rPr>
              <a:t>7. The user enters her nationality.</a:t>
            </a:r>
          </a:p>
          <a:p>
            <a:pPr eaLnBrk="0" hangingPunct="0">
              <a:lnSpc>
                <a:spcPct val="130000"/>
              </a:lnSpc>
            </a:pPr>
            <a:r>
              <a:rPr lang="en-GB" sz="2000" dirty="0">
                <a:latin typeface="Liberation Sans"/>
              </a:rPr>
              <a:t>8. The system checks the visa requirements of the entered country for a passport holder of her nationality.</a:t>
            </a:r>
          </a:p>
          <a:p>
            <a:pPr eaLnBrk="0" hangingPunct="0">
              <a:lnSpc>
                <a:spcPct val="130000"/>
              </a:lnSpc>
            </a:pPr>
            <a:r>
              <a:rPr lang="en-GB" sz="2000" dirty="0">
                <a:latin typeface="Liberation Sans"/>
              </a:rPr>
              <a:t>9. The system displays the visa requirements.</a:t>
            </a:r>
          </a:p>
          <a:p>
            <a:pPr eaLnBrk="0" hangingPunct="0">
              <a:lnSpc>
                <a:spcPct val="130000"/>
              </a:lnSpc>
            </a:pPr>
            <a:r>
              <a:rPr lang="en-GB" sz="2000" dirty="0">
                <a:latin typeface="Liberation Sans"/>
              </a:rPr>
              <a:t>10. The system displays the option to print out the visa requirements.</a:t>
            </a:r>
          </a:p>
          <a:p>
            <a:pPr eaLnBrk="0" hangingPunct="0">
              <a:lnSpc>
                <a:spcPct val="130000"/>
              </a:lnSpc>
            </a:pPr>
            <a:r>
              <a:rPr lang="en-GB" sz="2000" dirty="0">
                <a:latin typeface="Liberation Sans"/>
              </a:rPr>
              <a:t>11. The user chooses to print the requirements.</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z="1000" smtClean="0">
                <a:solidFill>
                  <a:schemeClr val="accent6">
                    <a:lumMod val="75000"/>
                  </a:schemeClr>
                </a:solidFill>
                <a:latin typeface="Liberation Sans"/>
              </a:rPr>
              <a:t>19</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27632217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28189" y="697116"/>
            <a:ext cx="3374679" cy="721496"/>
          </a:xfrm>
        </p:spPr>
        <p:txBody>
          <a:bodyPr>
            <a:normAutofit fontScale="90000"/>
          </a:bodyPr>
          <a:lstStyle/>
          <a:p>
            <a:r>
              <a:rPr lang="en-US" dirty="0" smtClean="0"/>
              <a:t>Data Analysis</a:t>
            </a:r>
            <a:endParaRPr lang="en-US" dirty="0"/>
          </a:p>
        </p:txBody>
      </p:sp>
      <p:sp>
        <p:nvSpPr>
          <p:cNvPr id="8195" name="Rectangle 3"/>
          <p:cNvSpPr>
            <a:spLocks noGrp="1" noChangeArrowheads="1"/>
          </p:cNvSpPr>
          <p:nvPr>
            <p:ph type="subTitle" idx="1"/>
          </p:nvPr>
        </p:nvSpPr>
        <p:spPr>
          <a:xfrm>
            <a:off x="690326" y="1773237"/>
            <a:ext cx="7738450" cy="3839911"/>
          </a:xfrm>
        </p:spPr>
        <p:txBody>
          <a:bodyPr>
            <a:normAutofit/>
          </a:bodyPr>
          <a:lstStyle/>
          <a:p>
            <a:pPr algn="l"/>
            <a:r>
              <a:rPr lang="en-US" sz="3000" dirty="0" smtClean="0"/>
              <a:t>Discuss </a:t>
            </a:r>
            <a:r>
              <a:rPr lang="en-US" sz="3000" dirty="0"/>
              <a:t>the difference between qualitative and quantitative data and analysis</a:t>
            </a:r>
            <a:r>
              <a:rPr lang="en-US" sz="3000" dirty="0" smtClean="0"/>
              <a:t>.</a:t>
            </a:r>
          </a:p>
          <a:p>
            <a:pPr algn="l"/>
            <a:endParaRPr lang="en-US" sz="600" dirty="0"/>
          </a:p>
          <a:p>
            <a:pPr algn="l"/>
            <a:r>
              <a:rPr lang="en-US" sz="3000" dirty="0" smtClean="0"/>
              <a:t>Enable </a:t>
            </a:r>
            <a:r>
              <a:rPr lang="en-US" sz="3000" dirty="0"/>
              <a:t>you to analyze data gathered </a:t>
            </a:r>
            <a:r>
              <a:rPr lang="en-US" sz="3000" dirty="0" smtClean="0"/>
              <a:t>from: </a:t>
            </a:r>
          </a:p>
          <a:p>
            <a:pPr algn="l"/>
            <a:endParaRPr lang="en-US" sz="600" dirty="0" smtClean="0">
              <a:solidFill>
                <a:srgbClr val="7030A0"/>
              </a:solidFill>
            </a:endParaRPr>
          </a:p>
          <a:p>
            <a:pPr lvl="1" algn="l"/>
            <a:r>
              <a:rPr lang="en-US" sz="1900" dirty="0" smtClean="0">
                <a:solidFill>
                  <a:schemeClr val="accent1"/>
                </a:solidFill>
              </a:rPr>
              <a:t>Questionnaires.</a:t>
            </a:r>
          </a:p>
          <a:p>
            <a:pPr lvl="1" algn="l"/>
            <a:r>
              <a:rPr lang="en-US" sz="1900" dirty="0" smtClean="0">
                <a:solidFill>
                  <a:schemeClr val="accent1"/>
                </a:solidFill>
              </a:rPr>
              <a:t>Interviews. </a:t>
            </a:r>
          </a:p>
          <a:p>
            <a:pPr lvl="1" algn="l"/>
            <a:r>
              <a:rPr lang="en-US" sz="1900" dirty="0">
                <a:solidFill>
                  <a:schemeClr val="accent1"/>
                </a:solidFill>
              </a:rPr>
              <a:t>O</a:t>
            </a:r>
            <a:r>
              <a:rPr lang="en-US" sz="1900" dirty="0" smtClean="0">
                <a:solidFill>
                  <a:schemeClr val="accent1"/>
                </a:solidFill>
              </a:rPr>
              <a:t>bservation </a:t>
            </a:r>
            <a:r>
              <a:rPr lang="en-US" sz="1900" dirty="0" smtClean="0">
                <a:solidFill>
                  <a:schemeClr val="accent1"/>
                </a:solidFill>
              </a:rPr>
              <a:t>studies.</a:t>
            </a:r>
          </a:p>
          <a:p>
            <a:pPr lvl="1" algn="l"/>
            <a:r>
              <a:rPr lang="en-US" sz="1900" dirty="0" smtClean="0">
                <a:solidFill>
                  <a:schemeClr val="accent1"/>
                </a:solidFill>
              </a:rPr>
              <a:t>Contextual Inquiries</a:t>
            </a:r>
            <a:endParaRPr lang="en-US" sz="1900" dirty="0" smtClean="0">
              <a:solidFill>
                <a:schemeClr val="accent1"/>
              </a:solidFill>
            </a:endParaRPr>
          </a:p>
          <a:p>
            <a:pPr lvl="1"/>
            <a:endParaRPr lang="en-US" sz="600" dirty="0">
              <a:solidFill>
                <a:schemeClr val="accent1"/>
              </a:solidFill>
            </a:endParaRPr>
          </a:p>
          <a:p>
            <a:endParaRPr lang="en-US" sz="600" dirty="0" smtClean="0">
              <a:solidFill>
                <a:srgbClr val="7030A0"/>
              </a:solidFill>
            </a:endParaRPr>
          </a:p>
        </p:txBody>
      </p:sp>
    </p:spTree>
    <p:extLst>
      <p:ext uri="{BB962C8B-B14F-4D97-AF65-F5344CB8AC3E}">
        <p14:creationId xmlns:p14="http://schemas.microsoft.com/office/powerpoint/2010/main" val="20892543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a:xfrm>
            <a:off x="457200" y="462699"/>
            <a:ext cx="8229600" cy="766877"/>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600">
                <a:latin typeface="Liberation Sans"/>
              </a:rPr>
              <a:t>Alternative courses for travel organizer</a:t>
            </a:r>
            <a:r>
              <a:rPr lang="en-US" sz="4400">
                <a:latin typeface="Liberation Sans"/>
              </a:rPr>
              <a:t> </a:t>
            </a:r>
          </a:p>
        </p:txBody>
      </p:sp>
      <p:sp>
        <p:nvSpPr>
          <p:cNvPr id="35847"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smtClean="0">
              <a:solidFill>
                <a:srgbClr val="000000"/>
              </a:solidFill>
              <a:latin typeface="Liberation Sans"/>
            </a:endParaRPr>
          </a:p>
          <a:p>
            <a:endParaRPr lang="en-US" dirty="0">
              <a:latin typeface="Liberation Sans"/>
            </a:endParaRPr>
          </a:p>
        </p:txBody>
      </p:sp>
      <p:sp>
        <p:nvSpPr>
          <p:cNvPr id="3584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5"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5848" name="Rectangle 8"/>
          <p:cNvSpPr>
            <a:spLocks noChangeArrowheads="1"/>
          </p:cNvSpPr>
          <p:nvPr/>
        </p:nvSpPr>
        <p:spPr bwMode="auto">
          <a:xfrm>
            <a:off x="633413" y="1524000"/>
            <a:ext cx="808831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r>
              <a:rPr lang="en-GB" sz="2400" dirty="0" smtClean="0">
                <a:latin typeface="Liberation Sans"/>
              </a:rPr>
              <a:t>Some alternative courses:</a:t>
            </a:r>
          </a:p>
          <a:p>
            <a:pPr eaLnBrk="0" hangingPunct="0"/>
            <a:endParaRPr lang="en-GB" sz="2400" dirty="0" smtClean="0">
              <a:latin typeface="Liberation Sans"/>
            </a:endParaRPr>
          </a:p>
          <a:p>
            <a:pPr eaLnBrk="0" hangingPunct="0"/>
            <a:r>
              <a:rPr lang="en-GB" sz="2400" dirty="0" smtClean="0">
                <a:latin typeface="Liberation Sans"/>
              </a:rPr>
              <a:t>6. If the country name is invalid:</a:t>
            </a:r>
          </a:p>
          <a:p>
            <a:pPr eaLnBrk="0" hangingPunct="0"/>
            <a:endParaRPr lang="en-GB" sz="400" dirty="0" smtClean="0">
              <a:latin typeface="Liberation Sans"/>
            </a:endParaRPr>
          </a:p>
          <a:p>
            <a:pPr lvl="1" eaLnBrk="0" hangingPunct="0"/>
            <a:r>
              <a:rPr lang="en-GB" sz="2400" dirty="0" smtClean="0">
                <a:latin typeface="Liberation Sans"/>
              </a:rPr>
              <a:t>6.1 The system displays an error message.</a:t>
            </a:r>
          </a:p>
          <a:p>
            <a:pPr lvl="1" eaLnBrk="0" hangingPunct="0"/>
            <a:endParaRPr lang="en-GB" sz="400" dirty="0" smtClean="0">
              <a:latin typeface="Liberation Sans"/>
            </a:endParaRPr>
          </a:p>
          <a:p>
            <a:pPr lvl="1" eaLnBrk="0" hangingPunct="0"/>
            <a:r>
              <a:rPr lang="en-GB" sz="2400" dirty="0" smtClean="0">
                <a:latin typeface="Liberation Sans"/>
              </a:rPr>
              <a:t>6.2 The system returns to step 3.</a:t>
            </a:r>
          </a:p>
          <a:p>
            <a:pPr eaLnBrk="0" hangingPunct="0"/>
            <a:endParaRPr lang="en-GB" sz="1400" dirty="0" smtClean="0">
              <a:latin typeface="Liberation Sans"/>
            </a:endParaRPr>
          </a:p>
          <a:p>
            <a:pPr eaLnBrk="0" hangingPunct="0"/>
            <a:r>
              <a:rPr lang="en-GB" sz="2400" dirty="0" smtClean="0">
                <a:latin typeface="Liberation Sans"/>
              </a:rPr>
              <a:t>8. If the nationality is invalid:</a:t>
            </a:r>
          </a:p>
          <a:p>
            <a:pPr eaLnBrk="0" hangingPunct="0"/>
            <a:endParaRPr lang="en-GB" sz="400" dirty="0" smtClean="0">
              <a:latin typeface="Liberation Sans"/>
            </a:endParaRPr>
          </a:p>
          <a:p>
            <a:pPr lvl="1" eaLnBrk="0" hangingPunct="0"/>
            <a:r>
              <a:rPr lang="en-GB" sz="2400" dirty="0" smtClean="0">
                <a:latin typeface="Liberation Sans"/>
              </a:rPr>
              <a:t>8.1 The system displays an error message.</a:t>
            </a:r>
          </a:p>
          <a:p>
            <a:pPr lvl="1" eaLnBrk="0" hangingPunct="0"/>
            <a:endParaRPr lang="en-GB" sz="400" dirty="0" smtClean="0">
              <a:latin typeface="Liberation Sans"/>
            </a:endParaRPr>
          </a:p>
          <a:p>
            <a:pPr lvl="1" eaLnBrk="0" hangingPunct="0"/>
            <a:r>
              <a:rPr lang="en-GB" sz="2400" dirty="0" smtClean="0">
                <a:latin typeface="Liberation Sans"/>
              </a:rPr>
              <a:t>8.2 The system returns to step 6.</a:t>
            </a:r>
          </a:p>
          <a:p>
            <a:pPr eaLnBrk="0" hangingPunct="0"/>
            <a:endParaRPr lang="en-GB" sz="1400" dirty="0" smtClean="0">
              <a:latin typeface="Liberation Sans"/>
            </a:endParaRPr>
          </a:p>
          <a:p>
            <a:pPr eaLnBrk="0" hangingPunct="0"/>
            <a:r>
              <a:rPr lang="en-GB" sz="2400" dirty="0" smtClean="0">
                <a:latin typeface="Liberation Sans"/>
              </a:rPr>
              <a:t>9. If no information about visa requirements is found:</a:t>
            </a:r>
          </a:p>
          <a:p>
            <a:pPr eaLnBrk="0" hangingPunct="0"/>
            <a:endParaRPr lang="en-GB" sz="400" dirty="0" smtClean="0">
              <a:latin typeface="Liberation Sans"/>
            </a:endParaRPr>
          </a:p>
          <a:p>
            <a:pPr lvl="1" eaLnBrk="0" hangingPunct="0"/>
            <a:r>
              <a:rPr lang="en-GB" sz="2400" dirty="0" smtClean="0">
                <a:latin typeface="Liberation Sans"/>
              </a:rPr>
              <a:t>9.1 The system displays a suitable message.</a:t>
            </a:r>
          </a:p>
          <a:p>
            <a:pPr lvl="1" eaLnBrk="0" hangingPunct="0"/>
            <a:endParaRPr lang="en-GB" sz="400" dirty="0" smtClean="0">
              <a:latin typeface="Liberation Sans"/>
            </a:endParaRPr>
          </a:p>
          <a:p>
            <a:pPr lvl="1" eaLnBrk="0" hangingPunct="0"/>
            <a:r>
              <a:rPr lang="en-GB" sz="2400" dirty="0" smtClean="0">
                <a:latin typeface="Liberation Sans"/>
              </a:rPr>
              <a:t>9.2 The system returns to step 1.</a:t>
            </a:r>
          </a:p>
          <a:p>
            <a:pPr eaLnBrk="0" hangingPunct="0">
              <a:spcBef>
                <a:spcPts val="600"/>
              </a:spcBef>
            </a:pPr>
            <a:endParaRPr lang="en-US" sz="2000" dirty="0">
              <a:latin typeface="Liberation Sans"/>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A7EA2D8D-44E5-43C4-BBA1-AE3E32EF0894}" type="slidenum">
              <a:rPr lang="en-GB" sz="1000" smtClean="0">
                <a:solidFill>
                  <a:schemeClr val="accent6">
                    <a:lumMod val="75000"/>
                  </a:schemeClr>
                </a:solidFill>
                <a:latin typeface="Liberation Sans"/>
              </a:rPr>
              <a:t>20</a:t>
            </a:fld>
            <a:endParaRPr lang="en-GB" sz="1000" dirty="0">
              <a:solidFill>
                <a:schemeClr val="accent6">
                  <a:lumMod val="75000"/>
                </a:schemeClr>
              </a:solidFill>
              <a:latin typeface="Liberation Sans"/>
            </a:endParaRPr>
          </a:p>
        </p:txBody>
      </p:sp>
    </p:spTree>
    <p:extLst>
      <p:ext uri="{BB962C8B-B14F-4D97-AF65-F5344CB8AC3E}">
        <p14:creationId xmlns:p14="http://schemas.microsoft.com/office/powerpoint/2010/main" val="11813197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2800"/>
              <a:t>Example use case diagram for travel organizer</a:t>
            </a:r>
          </a:p>
        </p:txBody>
      </p:sp>
      <p:sp>
        <p:nvSpPr>
          <p:cNvPr id="36871" name="Rectangle 7"/>
          <p:cNvSpPr>
            <a:spLocks noGrp="1" noChangeArrowheads="1"/>
          </p:cNvSpPr>
          <p:nvPr>
            <p:ph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a:solidFill>
                <a:srgbClr val="000000"/>
              </a:solidFill>
            </a:endParaRPr>
          </a:p>
          <a:p>
            <a:endParaRPr lang="en-US"/>
          </a:p>
        </p:txBody>
      </p:sp>
      <p:sp>
        <p:nvSpPr>
          <p:cNvPr id="3686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6872" name="Picture 8" descr="fig_1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038349"/>
            <a:ext cx="7353300" cy="4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387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440363"/>
            <a:ext cx="8229600" cy="1143000"/>
          </a:xfrm>
        </p:spPr>
        <p:txBody>
          <a:bodyPr>
            <a:normAutofit/>
          </a:bodyPr>
          <a:lstStyle/>
          <a:p>
            <a:r>
              <a:rPr lang="en-US" sz="3200" dirty="0"/>
              <a:t>Task analysis</a:t>
            </a:r>
            <a:endParaRPr lang="en-GB" sz="3200" dirty="0"/>
          </a:p>
        </p:txBody>
      </p:sp>
      <p:sp>
        <p:nvSpPr>
          <p:cNvPr id="38915" name="Rectangle 3"/>
          <p:cNvSpPr>
            <a:spLocks noGrp="1" noChangeArrowheads="1"/>
          </p:cNvSpPr>
          <p:nvPr>
            <p:ph idx="1"/>
          </p:nvPr>
        </p:nvSpPr>
        <p:spPr>
          <a:xfrm>
            <a:off x="467544" y="1604662"/>
            <a:ext cx="8229600" cy="5040560"/>
          </a:xfrm>
        </p:spPr>
        <p:txBody>
          <a:bodyPr>
            <a:normAutofit/>
          </a:bodyPr>
          <a:lstStyle/>
          <a:p>
            <a:pPr eaLnBrk="0" hangingPunct="0">
              <a:lnSpc>
                <a:spcPct val="110000"/>
              </a:lnSpc>
              <a:spcBef>
                <a:spcPts val="600"/>
              </a:spcBef>
            </a:pPr>
            <a:r>
              <a:rPr lang="en-GB" sz="2400" dirty="0"/>
              <a:t>Task descriptions are often used to envision new systems or </a:t>
            </a:r>
            <a:r>
              <a:rPr lang="en-GB" sz="2400" dirty="0" smtClean="0"/>
              <a:t>devices</a:t>
            </a:r>
          </a:p>
          <a:p>
            <a:pPr eaLnBrk="0" hangingPunct="0">
              <a:lnSpc>
                <a:spcPct val="110000"/>
              </a:lnSpc>
              <a:spcBef>
                <a:spcPts val="600"/>
              </a:spcBef>
            </a:pPr>
            <a:endParaRPr lang="en-GB" sz="600" dirty="0"/>
          </a:p>
          <a:p>
            <a:pPr eaLnBrk="0" hangingPunct="0">
              <a:lnSpc>
                <a:spcPct val="110000"/>
              </a:lnSpc>
              <a:spcBef>
                <a:spcPts val="600"/>
              </a:spcBef>
            </a:pPr>
            <a:r>
              <a:rPr lang="en-GB" sz="2400" dirty="0"/>
              <a:t>Task analysis is used mainly to investigate an existing </a:t>
            </a:r>
            <a:r>
              <a:rPr lang="en-GB" sz="2400" dirty="0" smtClean="0"/>
              <a:t>situation</a:t>
            </a:r>
          </a:p>
          <a:p>
            <a:pPr eaLnBrk="0" hangingPunct="0">
              <a:lnSpc>
                <a:spcPct val="110000"/>
              </a:lnSpc>
              <a:spcBef>
                <a:spcPts val="600"/>
              </a:spcBef>
            </a:pPr>
            <a:endParaRPr lang="en-GB" sz="600" dirty="0"/>
          </a:p>
          <a:p>
            <a:pPr eaLnBrk="0" hangingPunct="0">
              <a:lnSpc>
                <a:spcPct val="110000"/>
              </a:lnSpc>
              <a:spcBef>
                <a:spcPts val="600"/>
              </a:spcBef>
            </a:pPr>
            <a:r>
              <a:rPr lang="en-GB" sz="2400" dirty="0"/>
              <a:t>It is important not to focus on superficial </a:t>
            </a:r>
            <a:r>
              <a:rPr lang="en-GB" sz="2400" dirty="0" smtClean="0"/>
              <a:t>activities</a:t>
            </a:r>
          </a:p>
          <a:p>
            <a:pPr eaLnBrk="0" hangingPunct="0">
              <a:lnSpc>
                <a:spcPct val="110000"/>
              </a:lnSpc>
              <a:spcBef>
                <a:spcPts val="600"/>
              </a:spcBef>
            </a:pPr>
            <a:endParaRPr lang="en-GB" sz="600" dirty="0" smtClean="0"/>
          </a:p>
          <a:p>
            <a:pPr lvl="1" eaLnBrk="0" hangingPunct="0">
              <a:lnSpc>
                <a:spcPct val="110000"/>
              </a:lnSpc>
              <a:spcBef>
                <a:spcPts val="600"/>
              </a:spcBef>
            </a:pPr>
            <a:r>
              <a:rPr lang="en-GB" sz="2000" dirty="0" smtClean="0"/>
              <a:t>What </a:t>
            </a:r>
            <a:r>
              <a:rPr lang="en-GB" sz="2000" dirty="0"/>
              <a:t>are people trying to achieve? </a:t>
            </a:r>
            <a:endParaRPr lang="en-GB" sz="2000" dirty="0" smtClean="0"/>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Why </a:t>
            </a:r>
            <a:r>
              <a:rPr lang="en-GB" sz="2000" dirty="0"/>
              <a:t>are they trying to achieve it</a:t>
            </a:r>
            <a:r>
              <a:rPr lang="en-GB" sz="2000" dirty="0" smtClean="0"/>
              <a:t>?</a:t>
            </a:r>
          </a:p>
          <a:p>
            <a:pPr lvl="1" eaLnBrk="0" hangingPunct="0">
              <a:lnSpc>
                <a:spcPct val="110000"/>
              </a:lnSpc>
              <a:spcBef>
                <a:spcPts val="600"/>
              </a:spcBef>
            </a:pPr>
            <a:endParaRPr lang="en-GB" sz="400" dirty="0" smtClean="0"/>
          </a:p>
          <a:p>
            <a:pPr lvl="1" eaLnBrk="0" hangingPunct="0">
              <a:lnSpc>
                <a:spcPct val="110000"/>
              </a:lnSpc>
              <a:spcBef>
                <a:spcPts val="600"/>
              </a:spcBef>
            </a:pPr>
            <a:r>
              <a:rPr lang="en-GB" sz="2000" dirty="0" smtClean="0"/>
              <a:t>How </a:t>
            </a:r>
            <a:r>
              <a:rPr lang="en-GB" sz="2000" dirty="0"/>
              <a:t>are they going about it</a:t>
            </a:r>
            <a:r>
              <a:rPr lang="en-GB" sz="2000" dirty="0" smtClean="0"/>
              <a:t>?</a:t>
            </a:r>
          </a:p>
          <a:p>
            <a:pPr lvl="1" eaLnBrk="0" hangingPunct="0">
              <a:lnSpc>
                <a:spcPct val="110000"/>
              </a:lnSpc>
              <a:spcBef>
                <a:spcPts val="600"/>
              </a:spcBef>
            </a:pPr>
            <a:endParaRPr lang="en-GB" sz="400" dirty="0"/>
          </a:p>
          <a:p>
            <a:pPr eaLnBrk="0" hangingPunct="0">
              <a:lnSpc>
                <a:spcPct val="110000"/>
              </a:lnSpc>
              <a:spcBef>
                <a:spcPts val="600"/>
              </a:spcBef>
            </a:pPr>
            <a:r>
              <a:rPr lang="en-GB" sz="2400" dirty="0"/>
              <a:t>Many techniques, the most popular is Hierarchical Task Analysis (HTA)</a:t>
            </a:r>
            <a:endParaRPr lang="en-US" sz="2400" dirty="0"/>
          </a:p>
          <a:p>
            <a:pPr>
              <a:lnSpc>
                <a:spcPct val="110000"/>
              </a:lnSpc>
            </a:pPr>
            <a:endParaRPr lang="en-GB" sz="2800" dirty="0"/>
          </a:p>
        </p:txBody>
      </p:sp>
    </p:spTree>
    <p:extLst>
      <p:ext uri="{BB962C8B-B14F-4D97-AF65-F5344CB8AC3E}">
        <p14:creationId xmlns:p14="http://schemas.microsoft.com/office/powerpoint/2010/main" val="2249623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3200" dirty="0"/>
              <a:t>Hierarchical Task Analysis</a:t>
            </a:r>
            <a:endParaRPr lang="en-GB" sz="3200" dirty="0"/>
          </a:p>
        </p:txBody>
      </p:sp>
      <p:sp>
        <p:nvSpPr>
          <p:cNvPr id="39939" name="Rectangle 3"/>
          <p:cNvSpPr>
            <a:spLocks noGrp="1" noChangeArrowheads="1"/>
          </p:cNvSpPr>
          <p:nvPr>
            <p:ph idx="1"/>
          </p:nvPr>
        </p:nvSpPr>
        <p:spPr>
          <a:xfrm>
            <a:off x="539552" y="1958008"/>
            <a:ext cx="8229600" cy="4525963"/>
          </a:xfrm>
        </p:spPr>
        <p:txBody>
          <a:bodyPr>
            <a:normAutofit/>
          </a:bodyPr>
          <a:lstStyle/>
          <a:p>
            <a:pPr eaLnBrk="0" hangingPunct="0">
              <a:lnSpc>
                <a:spcPct val="90000"/>
              </a:lnSpc>
              <a:spcBef>
                <a:spcPts val="600"/>
              </a:spcBef>
            </a:pPr>
            <a:r>
              <a:rPr lang="en-GB" sz="2400" dirty="0"/>
              <a:t>Involves breaking a task down into subtasks, then sub-sub-tasks and so on. These are grouped as plans which specify how the tasks might be performed in practice</a:t>
            </a:r>
          </a:p>
          <a:p>
            <a:pPr eaLnBrk="0" hangingPunct="0">
              <a:lnSpc>
                <a:spcPct val="90000"/>
              </a:lnSpc>
              <a:spcBef>
                <a:spcPts val="600"/>
              </a:spcBef>
            </a:pPr>
            <a:endParaRPr lang="en-GB" sz="2400" dirty="0"/>
          </a:p>
          <a:p>
            <a:pPr eaLnBrk="0" hangingPunct="0">
              <a:lnSpc>
                <a:spcPct val="90000"/>
              </a:lnSpc>
              <a:spcBef>
                <a:spcPts val="600"/>
              </a:spcBef>
            </a:pPr>
            <a:r>
              <a:rPr lang="en-GB" sz="2400" dirty="0"/>
              <a:t>HTA focuses on physical and observable actions, and includes looking at actions not related to software or an interaction device</a:t>
            </a:r>
          </a:p>
          <a:p>
            <a:pPr eaLnBrk="0" hangingPunct="0">
              <a:lnSpc>
                <a:spcPct val="90000"/>
              </a:lnSpc>
              <a:spcBef>
                <a:spcPts val="600"/>
              </a:spcBef>
            </a:pPr>
            <a:endParaRPr lang="en-GB" sz="2400" dirty="0"/>
          </a:p>
          <a:p>
            <a:pPr eaLnBrk="0" hangingPunct="0">
              <a:lnSpc>
                <a:spcPct val="90000"/>
              </a:lnSpc>
              <a:spcBef>
                <a:spcPts val="600"/>
              </a:spcBef>
            </a:pPr>
            <a:r>
              <a:rPr lang="en-GB" sz="2400" dirty="0"/>
              <a:t>Start with a user goal which is examined and the main tasks for achieving it are identified</a:t>
            </a:r>
          </a:p>
          <a:p>
            <a:pPr eaLnBrk="0" hangingPunct="0">
              <a:lnSpc>
                <a:spcPct val="90000"/>
              </a:lnSpc>
              <a:spcBef>
                <a:spcPts val="600"/>
              </a:spcBef>
            </a:pPr>
            <a:endParaRPr lang="en-GB" sz="2400" dirty="0"/>
          </a:p>
          <a:p>
            <a:pPr eaLnBrk="0" hangingPunct="0">
              <a:lnSpc>
                <a:spcPct val="90000"/>
              </a:lnSpc>
              <a:spcBef>
                <a:spcPts val="600"/>
              </a:spcBef>
            </a:pPr>
            <a:r>
              <a:rPr lang="en-GB" sz="2400" dirty="0"/>
              <a:t>Tasks are sub-divided into sub-tasks</a:t>
            </a:r>
            <a:endParaRPr lang="en-US" sz="2400" dirty="0"/>
          </a:p>
          <a:p>
            <a:pPr>
              <a:lnSpc>
                <a:spcPct val="90000"/>
              </a:lnSpc>
            </a:pPr>
            <a:endParaRPr lang="en-GB" sz="2800" dirty="0"/>
          </a:p>
        </p:txBody>
      </p:sp>
    </p:spTree>
    <p:extLst>
      <p:ext uri="{BB962C8B-B14F-4D97-AF65-F5344CB8AC3E}">
        <p14:creationId xmlns:p14="http://schemas.microsoft.com/office/powerpoint/2010/main" val="2091954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Grp="1" noChangeArrowheads="1"/>
          </p:cNvSpPr>
          <p:nvPr>
            <p:ph type="title"/>
          </p:nvPr>
        </p:nvSpPr>
        <p:spPr>
          <a:xfrm>
            <a:off x="457200" y="579655"/>
            <a:ext cx="8229600" cy="5329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200" dirty="0">
                <a:latin typeface="Liberation Sans"/>
              </a:rPr>
              <a:t>Example Hierarchical Task Analysis</a:t>
            </a:r>
          </a:p>
        </p:txBody>
      </p:sp>
      <p:sp>
        <p:nvSpPr>
          <p:cNvPr id="40966" name="Rectangle 6"/>
          <p:cNvSpPr>
            <a:spLocks noGrp="1" noChangeArrowheads="1"/>
          </p:cNvSpPr>
          <p:nvPr>
            <p:ph idx="1"/>
          </p:nvPr>
        </p:nvSpPr>
        <p:spPr>
          <a:xfrm>
            <a:off x="628650" y="2132856"/>
            <a:ext cx="7886700" cy="4351338"/>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10000"/>
          </a:bodyPr>
          <a:lstStyle/>
          <a:p>
            <a:pPr marL="0" indent="0" eaLnBrk="0" hangingPunct="0">
              <a:buNone/>
            </a:pPr>
            <a:r>
              <a:rPr lang="en-GB" sz="3400" dirty="0">
                <a:latin typeface="Liberation Sans"/>
              </a:rPr>
              <a:t>0. In order to buy a DVD</a:t>
            </a:r>
          </a:p>
          <a:p>
            <a:pPr marL="0" indent="0" eaLnBrk="0" hangingPunct="0">
              <a:buNone/>
            </a:pPr>
            <a:r>
              <a:rPr lang="en-GB" sz="3400" dirty="0">
                <a:latin typeface="Liberation Sans"/>
              </a:rPr>
              <a:t>1. locate DVD</a:t>
            </a:r>
          </a:p>
          <a:p>
            <a:pPr marL="0" indent="0" eaLnBrk="0" hangingPunct="0">
              <a:buNone/>
            </a:pPr>
            <a:r>
              <a:rPr lang="en-GB" sz="3400" dirty="0">
                <a:latin typeface="Liberation Sans"/>
              </a:rPr>
              <a:t>2. add DVD to shopping basket</a:t>
            </a:r>
          </a:p>
          <a:p>
            <a:pPr marL="0" indent="0" eaLnBrk="0" hangingPunct="0">
              <a:buNone/>
            </a:pPr>
            <a:r>
              <a:rPr lang="en-GB" sz="3400" dirty="0">
                <a:latin typeface="Liberation Sans"/>
              </a:rPr>
              <a:t>3. enter payment details</a:t>
            </a:r>
          </a:p>
          <a:p>
            <a:pPr marL="0" indent="0" eaLnBrk="0" hangingPunct="0">
              <a:buNone/>
            </a:pPr>
            <a:r>
              <a:rPr lang="en-GB" sz="3400" dirty="0">
                <a:latin typeface="Liberation Sans"/>
              </a:rPr>
              <a:t>4. complete address</a:t>
            </a:r>
          </a:p>
          <a:p>
            <a:pPr marL="0" indent="0" eaLnBrk="0" hangingPunct="0">
              <a:buNone/>
            </a:pPr>
            <a:r>
              <a:rPr lang="en-GB" sz="3400" dirty="0">
                <a:latin typeface="Liberation Sans"/>
              </a:rPr>
              <a:t>5. confirm order</a:t>
            </a:r>
            <a:br>
              <a:rPr lang="en-GB" sz="3400" dirty="0">
                <a:latin typeface="Liberation Sans"/>
              </a:rPr>
            </a:br>
            <a:endParaRPr lang="en-GB" sz="3400" dirty="0">
              <a:latin typeface="Liberation Sans"/>
            </a:endParaRPr>
          </a:p>
          <a:p>
            <a:pPr marL="0" indent="0" eaLnBrk="0" hangingPunct="0">
              <a:buNone/>
            </a:pPr>
            <a:r>
              <a:rPr lang="en-GB" sz="3400" dirty="0">
                <a:latin typeface="Liberation Sans"/>
              </a:rPr>
              <a:t>plan 0: 	If regular user do 1-2-5. </a:t>
            </a:r>
            <a:br>
              <a:rPr lang="en-GB" sz="3400" dirty="0">
                <a:latin typeface="Liberation Sans"/>
              </a:rPr>
            </a:br>
            <a:r>
              <a:rPr lang="en-GB" sz="3400" dirty="0">
                <a:latin typeface="Liberation Sans"/>
              </a:rPr>
              <a:t>		</a:t>
            </a:r>
            <a:r>
              <a:rPr lang="en-GB" sz="3400" dirty="0" smtClean="0">
                <a:latin typeface="Liberation Sans"/>
              </a:rPr>
              <a:t>	If </a:t>
            </a:r>
            <a:r>
              <a:rPr lang="en-GB" sz="3400" dirty="0">
                <a:latin typeface="Liberation Sans"/>
              </a:rPr>
              <a:t>new user do 1-2-3-4-5.</a:t>
            </a:r>
          </a:p>
          <a:p>
            <a:endParaRPr lang="en-US" dirty="0">
              <a:latin typeface="Liberation Sans"/>
            </a:endParaRPr>
          </a:p>
        </p:txBody>
      </p:sp>
      <p:sp>
        <p:nvSpPr>
          <p:cNvPr id="40962"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3"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4"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40967" name="Rectangle 7"/>
          <p:cNvSpPr>
            <a:spLocks noChangeArrowheads="1"/>
          </p:cNvSpPr>
          <p:nvPr/>
        </p:nvSpPr>
        <p:spPr bwMode="auto">
          <a:xfrm>
            <a:off x="2051720" y="2132856"/>
            <a:ext cx="8259763"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eaLnBrk="0" hangingPunct="0"/>
            <a:endParaRPr lang="en-GB" sz="2400" dirty="0">
              <a:latin typeface="Liberation Sans"/>
            </a:endParaRPr>
          </a:p>
        </p:txBody>
      </p:sp>
    </p:spTree>
    <p:extLst>
      <p:ext uri="{BB962C8B-B14F-4D97-AF65-F5344CB8AC3E}">
        <p14:creationId xmlns:p14="http://schemas.microsoft.com/office/powerpoint/2010/main" val="1038734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6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Grp="1" noChangeArrowheads="1"/>
          </p:cNvSpPr>
          <p:nvPr>
            <p:ph type="title"/>
          </p:nvPr>
        </p:nvSpPr>
        <p:spPr>
          <a:xfrm>
            <a:off x="437211" y="677432"/>
            <a:ext cx="7623175" cy="588366"/>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p>
            <a:r>
              <a:rPr lang="en-US" sz="3600" dirty="0"/>
              <a:t>Example Hierarchical Task </a:t>
            </a:r>
            <a:r>
              <a:rPr lang="en-US" sz="3600" dirty="0" smtClean="0"/>
              <a:t>Analysis</a:t>
            </a:r>
            <a:endParaRPr lang="en-US" sz="3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62065"/>
            <a:ext cx="8856984" cy="391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8728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8: HTA</a:t>
            </a:r>
            <a:endParaRPr lang="en-US" dirty="0"/>
          </a:p>
        </p:txBody>
      </p:sp>
      <p:sp>
        <p:nvSpPr>
          <p:cNvPr id="4" name="Slide Number Placeholder 3"/>
          <p:cNvSpPr>
            <a:spLocks noGrp="1"/>
          </p:cNvSpPr>
          <p:nvPr>
            <p:ph type="sldNum" sz="quarter" idx="12"/>
          </p:nvPr>
        </p:nvSpPr>
        <p:spPr/>
        <p:txBody>
          <a:bodyPr/>
          <a:lstStyle/>
          <a:p>
            <a:fld id="{1D5CD492-2BC6-F348-9965-EC1D86DF57A8}" type="slidenum">
              <a:rPr lang="en-US" smtClean="0"/>
              <a:t>26</a:t>
            </a:fld>
            <a:endParaRPr lang="en-US"/>
          </a:p>
        </p:txBody>
      </p:sp>
      <p:sp>
        <p:nvSpPr>
          <p:cNvPr id="8" name="Rectangle 7"/>
          <p:cNvSpPr>
            <a:spLocks noGrp="1" noChangeArrowheads="1"/>
          </p:cNvSpPr>
          <p:nvPr>
            <p:ph idx="1"/>
          </p:nvPr>
        </p:nvSpPr>
        <p:spPr>
          <a:xfrm>
            <a:off x="457200" y="1967433"/>
            <a:ext cx="8229600" cy="4525963"/>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marL="261938" indent="-261938" eaLnBrk="0" hangingPunct="0">
              <a:buFontTx/>
              <a:buChar char="•"/>
            </a:pPr>
            <a:r>
              <a:rPr lang="en-US" dirty="0" smtClean="0">
                <a:latin typeface="Liberation Sans"/>
              </a:rPr>
              <a:t>Work in pairs</a:t>
            </a:r>
          </a:p>
          <a:p>
            <a:pPr marL="261938" indent="-261938" eaLnBrk="0" hangingPunct="0">
              <a:buFontTx/>
              <a:buChar char="•"/>
            </a:pPr>
            <a:r>
              <a:rPr lang="en-US" dirty="0" smtClean="0">
                <a:latin typeface="Liberation Sans"/>
              </a:rPr>
              <a:t>Create a Graphical HTA for borrowing a book from a library</a:t>
            </a:r>
          </a:p>
          <a:p>
            <a:pPr marL="261938" indent="-261938" eaLnBrk="0" hangingPunct="0">
              <a:buFontTx/>
              <a:buChar char="•"/>
            </a:pPr>
            <a:r>
              <a:rPr lang="en-US" dirty="0" smtClean="0">
                <a:latin typeface="Liberation Sans"/>
              </a:rPr>
              <a:t>You need to have at least 2 plans in your hierarchy</a:t>
            </a:r>
          </a:p>
          <a:p>
            <a:pPr marL="261938" indent="-261938" eaLnBrk="0" hangingPunct="0">
              <a:buFontTx/>
              <a:buChar char="•"/>
            </a:pPr>
            <a:r>
              <a:rPr lang="en-US" dirty="0" smtClean="0">
                <a:latin typeface="Liberation Sans"/>
              </a:rPr>
              <a:t>Submit your diagram to Piazza</a:t>
            </a:r>
            <a:endParaRPr lang="en-US" dirty="0">
              <a:latin typeface="Liberation Sans"/>
            </a:endParaRPr>
          </a:p>
        </p:txBody>
      </p:sp>
    </p:spTree>
    <p:extLst>
      <p:ext uri="{BB962C8B-B14F-4D97-AF65-F5344CB8AC3E}">
        <p14:creationId xmlns:p14="http://schemas.microsoft.com/office/powerpoint/2010/main" val="65809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8550" y="727788"/>
            <a:ext cx="7886700" cy="650384"/>
          </a:xfrm>
        </p:spPr>
        <p:txBody>
          <a:bodyPr/>
          <a:lstStyle/>
          <a:p>
            <a:r>
              <a:rPr lang="en-GB" sz="3600" dirty="0">
                <a:latin typeface="+mj-lt"/>
              </a:rPr>
              <a:t>Tools to support data analysis</a:t>
            </a:r>
          </a:p>
        </p:txBody>
      </p:sp>
      <p:sp>
        <p:nvSpPr>
          <p:cNvPr id="14339" name="Rectangle 3"/>
          <p:cNvSpPr>
            <a:spLocks noChangeArrowheads="1"/>
          </p:cNvSpPr>
          <p:nvPr/>
        </p:nvSpPr>
        <p:spPr bwMode="auto">
          <a:xfrm>
            <a:off x="366574" y="1484784"/>
            <a:ext cx="867568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pPr>
            <a:r>
              <a:rPr lang="en-US" sz="2400" dirty="0">
                <a:latin typeface="+mj-lt"/>
              </a:rPr>
              <a:t>Spreadsheet – simple to use, basic </a:t>
            </a:r>
            <a:r>
              <a:rPr lang="en-US" sz="2400" dirty="0" smtClean="0">
                <a:latin typeface="+mj-lt"/>
              </a:rPr>
              <a:t>graphs</a:t>
            </a:r>
            <a:endParaRPr lang="en-US" sz="2400" dirty="0">
              <a:latin typeface="+mj-lt"/>
            </a:endParaRPr>
          </a:p>
          <a:p>
            <a:pPr marL="342900" indent="-342900">
              <a:lnSpc>
                <a:spcPct val="120000"/>
              </a:lnSpc>
              <a:spcBef>
                <a:spcPct val="20000"/>
              </a:spcBef>
              <a:buFontTx/>
              <a:buChar char="•"/>
            </a:pPr>
            <a:r>
              <a:rPr lang="en-US" sz="2400" dirty="0">
                <a:latin typeface="+mj-lt"/>
              </a:rPr>
              <a:t>Statistical packages, e.g. </a:t>
            </a:r>
            <a:r>
              <a:rPr lang="en-US" sz="2400" dirty="0" smtClean="0">
                <a:latin typeface="+mj-lt"/>
              </a:rPr>
              <a:t>SPSS</a:t>
            </a:r>
            <a:endParaRPr lang="en-US" sz="2400" dirty="0">
              <a:latin typeface="+mj-lt"/>
            </a:endParaRPr>
          </a:p>
          <a:p>
            <a:pPr marL="342900" indent="-342900">
              <a:lnSpc>
                <a:spcPct val="120000"/>
              </a:lnSpc>
              <a:spcBef>
                <a:spcPct val="20000"/>
              </a:spcBef>
              <a:buFontTx/>
              <a:buChar char="•"/>
            </a:pPr>
            <a:r>
              <a:rPr lang="en-US" sz="2400" dirty="0">
                <a:latin typeface="+mj-lt"/>
              </a:rPr>
              <a:t>Qualitative data analysis tools</a:t>
            </a:r>
          </a:p>
          <a:p>
            <a:pPr marL="742950" lvl="1" indent="-285750">
              <a:lnSpc>
                <a:spcPct val="120000"/>
              </a:lnSpc>
              <a:spcBef>
                <a:spcPct val="20000"/>
              </a:spcBef>
              <a:buFontTx/>
              <a:buChar char="–"/>
            </a:pPr>
            <a:r>
              <a:rPr lang="en-GB" sz="2400" dirty="0" err="1" smtClean="0">
                <a:latin typeface="+mj-lt"/>
              </a:rPr>
              <a:t>Nvivo</a:t>
            </a:r>
            <a:r>
              <a:rPr lang="en-GB" sz="2400" dirty="0" smtClean="0">
                <a:latin typeface="+mj-lt"/>
              </a:rPr>
              <a:t> </a:t>
            </a:r>
            <a:r>
              <a:rPr lang="en-GB" sz="2400" dirty="0">
                <a:latin typeface="+mj-lt"/>
                <a:hlinkClick r:id="rId2"/>
              </a:rPr>
              <a:t>http://www.qsrinternational.com</a:t>
            </a:r>
            <a:r>
              <a:rPr lang="en-GB" sz="2400" dirty="0" smtClean="0">
                <a:latin typeface="+mj-lt"/>
                <a:hlinkClick r:id="rId2"/>
              </a:rPr>
              <a:t>/</a:t>
            </a:r>
            <a:r>
              <a:rPr lang="en-GB" sz="2400" dirty="0" smtClean="0">
                <a:latin typeface="+mj-lt"/>
              </a:rPr>
              <a:t> </a:t>
            </a:r>
            <a:r>
              <a:rPr lang="en-GB" sz="2400" dirty="0" smtClean="0">
                <a:latin typeface="+mj-lt"/>
              </a:rPr>
              <a:t>($$$$)</a:t>
            </a:r>
          </a:p>
          <a:p>
            <a:pPr marL="742950" lvl="1" indent="-285750">
              <a:lnSpc>
                <a:spcPct val="120000"/>
              </a:lnSpc>
              <a:spcBef>
                <a:spcPct val="20000"/>
              </a:spcBef>
              <a:buFontTx/>
              <a:buChar char="–"/>
            </a:pPr>
            <a:r>
              <a:rPr lang="en-GB" sz="2400" dirty="0" err="1" smtClean="0">
                <a:latin typeface="+mj-lt"/>
              </a:rPr>
              <a:t>Dedoose</a:t>
            </a:r>
            <a:r>
              <a:rPr lang="en-GB" sz="2400" dirty="0">
                <a:latin typeface="+mj-lt"/>
              </a:rPr>
              <a:t> </a:t>
            </a:r>
            <a:r>
              <a:rPr lang="en-GB" sz="2400" dirty="0">
                <a:latin typeface="+mj-lt"/>
                <a:hlinkClick r:id="rId3"/>
              </a:rPr>
              <a:t>https://</a:t>
            </a:r>
            <a:r>
              <a:rPr lang="en-GB" sz="2400" dirty="0" smtClean="0">
                <a:latin typeface="+mj-lt"/>
                <a:hlinkClick r:id="rId3"/>
              </a:rPr>
              <a:t>www.dedoose.com/home/features</a:t>
            </a:r>
            <a:r>
              <a:rPr lang="en-GB" sz="2400" dirty="0" smtClean="0">
                <a:latin typeface="+mj-lt"/>
              </a:rPr>
              <a:t> ($) </a:t>
            </a:r>
            <a:r>
              <a:rPr lang="en-GB" sz="2400" dirty="0" smtClean="0">
                <a:latin typeface="+mj-lt"/>
              </a:rPr>
              <a:t> </a:t>
            </a:r>
            <a:endParaRPr lang="en-GB" sz="2400" dirty="0" smtClean="0">
              <a:latin typeface="+mj-lt"/>
            </a:endParaRPr>
          </a:p>
          <a:p>
            <a:pPr marL="742950" lvl="1" indent="-285750">
              <a:lnSpc>
                <a:spcPct val="120000"/>
              </a:lnSpc>
              <a:spcBef>
                <a:spcPct val="20000"/>
              </a:spcBef>
              <a:buFontTx/>
              <a:buChar char="–"/>
            </a:pPr>
            <a:r>
              <a:rPr lang="en-GB" sz="2400" dirty="0" err="1" smtClean="0">
                <a:latin typeface="+mj-lt"/>
              </a:rPr>
              <a:t>Atlas.ti</a:t>
            </a:r>
            <a:r>
              <a:rPr lang="en-GB" sz="2400" dirty="0" smtClean="0">
                <a:latin typeface="+mj-lt"/>
              </a:rPr>
              <a:t> </a:t>
            </a:r>
            <a:r>
              <a:rPr lang="en-GB" sz="2400" dirty="0">
                <a:latin typeface="+mj-lt"/>
                <a:hlinkClick r:id="rId4"/>
              </a:rPr>
              <a:t>http://atlasti.com</a:t>
            </a:r>
            <a:r>
              <a:rPr lang="en-GB" sz="2400" dirty="0" smtClean="0">
                <a:latin typeface="+mj-lt"/>
                <a:hlinkClick r:id="rId4"/>
              </a:rPr>
              <a:t>/</a:t>
            </a:r>
            <a:r>
              <a:rPr lang="en-GB" sz="2400" dirty="0" smtClean="0">
                <a:latin typeface="+mj-lt"/>
              </a:rPr>
              <a:t> ($$)</a:t>
            </a:r>
            <a:endParaRPr lang="en-GB" sz="2400" dirty="0" smtClean="0">
              <a:latin typeface="+mj-lt"/>
            </a:endParaRPr>
          </a:p>
          <a:p>
            <a:pPr marL="742950" lvl="1" indent="-285750">
              <a:lnSpc>
                <a:spcPct val="120000"/>
              </a:lnSpc>
              <a:spcBef>
                <a:spcPct val="20000"/>
              </a:spcBef>
              <a:buFontTx/>
              <a:buChar char="–"/>
            </a:pPr>
            <a:r>
              <a:rPr lang="en-GB" sz="2400" dirty="0">
                <a:latin typeface="+mj-lt"/>
              </a:rPr>
              <a:t>QDA Miner </a:t>
            </a:r>
            <a:r>
              <a:rPr lang="en-GB" sz="2400" dirty="0">
                <a:latin typeface="+mj-lt"/>
                <a:hlinkClick r:id="rId5"/>
              </a:rPr>
              <a:t>https://provalisresearch.com</a:t>
            </a:r>
            <a:r>
              <a:rPr lang="en-GB" sz="2400" dirty="0" smtClean="0">
                <a:latin typeface="+mj-lt"/>
                <a:hlinkClick r:id="rId5"/>
              </a:rPr>
              <a:t>/</a:t>
            </a:r>
            <a:r>
              <a:rPr lang="en-GB" sz="2400" dirty="0" smtClean="0">
                <a:latin typeface="+mj-lt"/>
              </a:rPr>
              <a:t> ($$$)</a:t>
            </a:r>
          </a:p>
          <a:p>
            <a:pPr marL="742950" lvl="1" indent="-285750">
              <a:lnSpc>
                <a:spcPct val="120000"/>
              </a:lnSpc>
              <a:spcBef>
                <a:spcPct val="20000"/>
              </a:spcBef>
              <a:buFontTx/>
              <a:buChar char="–"/>
            </a:pPr>
            <a:r>
              <a:rPr lang="en-GB" sz="2400" dirty="0" err="1"/>
              <a:t>Transana</a:t>
            </a:r>
            <a:r>
              <a:rPr lang="en-GB" sz="2400" dirty="0"/>
              <a:t> </a:t>
            </a:r>
            <a:r>
              <a:rPr lang="en-GB" sz="2400" dirty="0" smtClean="0"/>
              <a:t>($$)</a:t>
            </a:r>
            <a:endParaRPr lang="en-GB" sz="2400" dirty="0" smtClean="0">
              <a:latin typeface="+mj-lt"/>
            </a:endParaRPr>
          </a:p>
          <a:p>
            <a:pPr marL="742950" lvl="1" indent="-285750">
              <a:lnSpc>
                <a:spcPct val="120000"/>
              </a:lnSpc>
              <a:spcBef>
                <a:spcPct val="20000"/>
              </a:spcBef>
              <a:buFontTx/>
              <a:buChar char="–"/>
            </a:pPr>
            <a:r>
              <a:rPr lang="en-GB" sz="2400" dirty="0" smtClean="0">
                <a:latin typeface="+mj-lt"/>
              </a:rPr>
              <a:t>AQUAD (Free)</a:t>
            </a:r>
            <a:r>
              <a:rPr lang="en-GB" sz="2400" dirty="0" smtClean="0">
                <a:latin typeface="+mj-lt"/>
              </a:rPr>
              <a:t> </a:t>
            </a:r>
          </a:p>
          <a:p>
            <a:pPr marL="342900" indent="-342900">
              <a:lnSpc>
                <a:spcPct val="120000"/>
              </a:lnSpc>
              <a:spcBef>
                <a:spcPct val="20000"/>
              </a:spcBef>
              <a:buFontTx/>
              <a:buChar char="•"/>
            </a:pPr>
            <a:endParaRPr lang="en-US" sz="2400" dirty="0">
              <a:latin typeface="+mj-lt"/>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27</a:t>
            </a:fld>
            <a:endParaRPr lang="en-US"/>
          </a:p>
        </p:txBody>
      </p:sp>
    </p:spTree>
    <p:extLst>
      <p:ext uri="{BB962C8B-B14F-4D97-AF65-F5344CB8AC3E}">
        <p14:creationId xmlns:p14="http://schemas.microsoft.com/office/powerpoint/2010/main" val="167255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16262" y="755780"/>
            <a:ext cx="7772400" cy="58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a:latin typeface="+mj-lt"/>
              </a:rPr>
              <a:t>Presenting the findings</a:t>
            </a:r>
          </a:p>
        </p:txBody>
      </p:sp>
      <p:sp>
        <p:nvSpPr>
          <p:cNvPr id="21507" name="Rectangle 3"/>
          <p:cNvSpPr>
            <a:spLocks noChangeArrowheads="1"/>
          </p:cNvSpPr>
          <p:nvPr/>
        </p:nvSpPr>
        <p:spPr bwMode="auto">
          <a:xfrm>
            <a:off x="611188" y="1341438"/>
            <a:ext cx="8153400"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pPr>
            <a:r>
              <a:rPr lang="en-GB" sz="2500" dirty="0">
                <a:latin typeface="Liberation Sans"/>
              </a:rPr>
              <a:t>Only make claims that your data can support</a:t>
            </a:r>
            <a:endParaRPr lang="en-US" sz="2500" dirty="0">
              <a:latin typeface="Liberation Sans"/>
            </a:endParaRPr>
          </a:p>
          <a:p>
            <a:pPr marL="342900" indent="-342900">
              <a:lnSpc>
                <a:spcPct val="120000"/>
              </a:lnSpc>
              <a:spcBef>
                <a:spcPct val="20000"/>
              </a:spcBef>
              <a:buFontTx/>
              <a:buChar char="•"/>
            </a:pPr>
            <a:r>
              <a:rPr lang="en-US" sz="2500" dirty="0">
                <a:latin typeface="Liberation Sans"/>
              </a:rPr>
              <a:t>The best way to present your findings depends on the audience, the purpose, and the data gathering and analysis undertaken</a:t>
            </a:r>
          </a:p>
          <a:p>
            <a:pPr marL="342900" indent="-342900">
              <a:lnSpc>
                <a:spcPct val="120000"/>
              </a:lnSpc>
              <a:spcBef>
                <a:spcPct val="20000"/>
              </a:spcBef>
              <a:buFontTx/>
              <a:buChar char="•"/>
            </a:pPr>
            <a:r>
              <a:rPr lang="en-US" sz="2500" dirty="0">
                <a:latin typeface="Liberation Sans"/>
              </a:rPr>
              <a:t>Graphical representations (as discussed above) may be appropriate for presentation</a:t>
            </a:r>
          </a:p>
          <a:p>
            <a:pPr marL="342900" indent="-342900">
              <a:lnSpc>
                <a:spcPct val="120000"/>
              </a:lnSpc>
              <a:spcBef>
                <a:spcPct val="20000"/>
              </a:spcBef>
              <a:buFontTx/>
              <a:buChar char="•"/>
            </a:pPr>
            <a:r>
              <a:rPr lang="en-US" sz="2500" dirty="0">
                <a:latin typeface="Liberation Sans"/>
              </a:rPr>
              <a:t>Other techniques are:</a:t>
            </a:r>
          </a:p>
          <a:p>
            <a:pPr marL="742950" lvl="1" indent="-285750">
              <a:lnSpc>
                <a:spcPct val="120000"/>
              </a:lnSpc>
              <a:spcBef>
                <a:spcPct val="20000"/>
              </a:spcBef>
              <a:buFontTx/>
              <a:buChar char="–"/>
            </a:pPr>
            <a:r>
              <a:rPr lang="en-US" sz="2000" dirty="0">
                <a:latin typeface="Liberation Sans"/>
              </a:rPr>
              <a:t>Rigorous notations, e.g. UML</a:t>
            </a:r>
          </a:p>
          <a:p>
            <a:pPr marL="742950" lvl="1" indent="-285750">
              <a:lnSpc>
                <a:spcPct val="120000"/>
              </a:lnSpc>
              <a:spcBef>
                <a:spcPct val="20000"/>
              </a:spcBef>
              <a:buFontTx/>
              <a:buChar char="–"/>
            </a:pPr>
            <a:r>
              <a:rPr lang="en-US" sz="2000" dirty="0">
                <a:latin typeface="Liberation Sans"/>
              </a:rPr>
              <a:t>Using stories, e.g. to create scenarios</a:t>
            </a:r>
          </a:p>
          <a:p>
            <a:pPr marL="742950" lvl="1" indent="-285750">
              <a:lnSpc>
                <a:spcPct val="120000"/>
              </a:lnSpc>
              <a:spcBef>
                <a:spcPct val="20000"/>
              </a:spcBef>
              <a:buFontTx/>
              <a:buChar char="–"/>
            </a:pPr>
            <a:r>
              <a:rPr lang="en-US" sz="2000" dirty="0">
                <a:latin typeface="Liberation Sans"/>
              </a:rPr>
              <a:t>Summarizing the findings</a:t>
            </a:r>
          </a:p>
          <a:p>
            <a:pPr marL="342900" indent="-342900">
              <a:lnSpc>
                <a:spcPct val="120000"/>
              </a:lnSpc>
              <a:spcBef>
                <a:spcPct val="20000"/>
              </a:spcBef>
              <a:buFontTx/>
              <a:buChar char="•"/>
            </a:pPr>
            <a:endParaRPr lang="en-US" sz="2400" dirty="0">
              <a:latin typeface="Liberation Sans"/>
            </a:endParaRPr>
          </a:p>
          <a:p>
            <a:pPr marL="342900" indent="-342900">
              <a:lnSpc>
                <a:spcPct val="120000"/>
              </a:lnSpc>
              <a:spcBef>
                <a:spcPct val="20000"/>
              </a:spcBef>
              <a:buFontTx/>
              <a:buChar char="•"/>
            </a:pPr>
            <a:endParaRPr lang="en-US" sz="2400" dirty="0">
              <a:latin typeface="Liberation Sans"/>
            </a:endParaRPr>
          </a:p>
        </p:txBody>
      </p:sp>
      <p:sp>
        <p:nvSpPr>
          <p:cNvPr id="3" name="Slide Number Placeholder 2"/>
          <p:cNvSpPr>
            <a:spLocks noGrp="1"/>
          </p:cNvSpPr>
          <p:nvPr>
            <p:ph type="sldNum" sz="quarter" idx="12"/>
          </p:nvPr>
        </p:nvSpPr>
        <p:spPr/>
        <p:txBody>
          <a:bodyPr/>
          <a:lstStyle/>
          <a:p>
            <a:fld id="{A7EA2D8D-44E5-43C4-BBA1-AE3E32EF0894}" type="slidenum">
              <a:rPr lang="en-GB" smtClean="0"/>
              <a:t>28</a:t>
            </a:fld>
            <a:endParaRPr lang="en-GB"/>
          </a:p>
        </p:txBody>
      </p:sp>
    </p:spTree>
    <p:extLst>
      <p:ext uri="{BB962C8B-B14F-4D97-AF65-F5344CB8AC3E}">
        <p14:creationId xmlns:p14="http://schemas.microsoft.com/office/powerpoint/2010/main" val="103833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Supplement slides: Use Case Modeling</a:t>
            </a:r>
            <a:endParaRPr lang="en-US" sz="3600" dirty="0"/>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29</a:t>
            </a:fld>
            <a:endParaRPr lang="en-US"/>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16695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7" name="Rectangle 3"/>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8" name="Rectangle 4"/>
          <p:cNvSpPr>
            <a:spLocks noChangeArrowheads="1"/>
          </p:cNvSpPr>
          <p:nvPr/>
        </p:nvSpPr>
        <p:spPr bwMode="auto">
          <a:xfrm>
            <a:off x="703263" y="6248400"/>
            <a:ext cx="1898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49" name="Rectangle 5"/>
          <p:cNvSpPr>
            <a:spLocks noChangeArrowheads="1"/>
          </p:cNvSpPr>
          <p:nvPr/>
        </p:nvSpPr>
        <p:spPr bwMode="auto">
          <a:xfrm>
            <a:off x="3165475" y="6248400"/>
            <a:ext cx="2813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latin typeface="Liberation Sans"/>
            </a:endParaRPr>
          </a:p>
        </p:txBody>
      </p:sp>
      <p:sp>
        <p:nvSpPr>
          <p:cNvPr id="31750" name="Rectangle 6"/>
          <p:cNvSpPr>
            <a:spLocks noGrp="1" noChangeArrowheads="1"/>
          </p:cNvSpPr>
          <p:nvPr>
            <p:ph type="title"/>
          </p:nvPr>
        </p:nvSpPr>
        <p:spPr>
          <a:xfrm>
            <a:off x="584602" y="692367"/>
            <a:ext cx="5943936" cy="532966"/>
          </a:xfrm>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p>
            <a:r>
              <a:rPr lang="en-US" sz="3200" dirty="0">
                <a:latin typeface="Liberation Sans"/>
              </a:rPr>
              <a:t>Data interpretation and analysis</a:t>
            </a:r>
          </a:p>
        </p:txBody>
      </p:sp>
      <p:sp>
        <p:nvSpPr>
          <p:cNvPr id="31751" name="Rectangle 7"/>
          <p:cNvSpPr>
            <a:spLocks noGrp="1" noChangeArrowheads="1"/>
          </p:cNvSpPr>
          <p:nvPr>
            <p:ph type="body" idx="1"/>
          </p:nvPr>
        </p:nvSpPr>
        <p:spPr>
          <a:xfrm>
            <a:off x="914400" y="1066800"/>
            <a:ext cx="6962775" cy="4876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US" dirty="0">
              <a:solidFill>
                <a:srgbClr val="000000"/>
              </a:solidFill>
              <a:latin typeface="Liberation Sans"/>
            </a:endParaRPr>
          </a:p>
          <a:p>
            <a:endParaRPr lang="en-US" dirty="0">
              <a:latin typeface="Liberation Sans"/>
            </a:endParaRPr>
          </a:p>
        </p:txBody>
      </p:sp>
      <p:sp>
        <p:nvSpPr>
          <p:cNvPr id="31752" name="Rectangle 8"/>
          <p:cNvSpPr>
            <a:spLocks noChangeArrowheads="1"/>
          </p:cNvSpPr>
          <p:nvPr/>
        </p:nvSpPr>
        <p:spPr bwMode="auto">
          <a:xfrm>
            <a:off x="527050" y="1863012"/>
            <a:ext cx="8089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261938" indent="-261938" eaLnBrk="0" hangingPunct="0">
              <a:buFontTx/>
              <a:buChar char="•"/>
            </a:pPr>
            <a:r>
              <a:rPr lang="en-US" sz="2400" dirty="0">
                <a:latin typeface="Liberation Sans"/>
              </a:rPr>
              <a:t>Start soon after data gathering session</a:t>
            </a:r>
          </a:p>
          <a:p>
            <a:pPr marL="261938" indent="-261938" eaLnBrk="0" hangingPunct="0">
              <a:buFontTx/>
              <a:buChar char="•"/>
            </a:pPr>
            <a:endParaRPr lang="en-US" sz="2400" dirty="0">
              <a:latin typeface="Liberation Sans"/>
            </a:endParaRPr>
          </a:p>
          <a:p>
            <a:pPr marL="261938" indent="-261938" eaLnBrk="0" hangingPunct="0">
              <a:buFontTx/>
              <a:buChar char="•"/>
            </a:pPr>
            <a:r>
              <a:rPr lang="en-US" sz="2400" dirty="0">
                <a:latin typeface="Liberation Sans"/>
              </a:rPr>
              <a:t>Initial interpretation before deeper analysis</a:t>
            </a:r>
            <a:br>
              <a:rPr lang="en-US" sz="2400" dirty="0">
                <a:latin typeface="Liberation Sans"/>
              </a:rPr>
            </a:br>
            <a:endParaRPr lang="en-US" sz="2400" dirty="0">
              <a:latin typeface="Liberation Sans"/>
            </a:endParaRPr>
          </a:p>
          <a:p>
            <a:pPr marL="261938" indent="-261938" eaLnBrk="0" hangingPunct="0">
              <a:buFontTx/>
              <a:buChar char="•"/>
            </a:pPr>
            <a:r>
              <a:rPr lang="en-US" sz="2400" dirty="0">
                <a:latin typeface="Liberation Sans"/>
              </a:rPr>
              <a:t>Different approaches emphasize different elements </a:t>
            </a:r>
            <a:endParaRPr lang="en-US" sz="2000" dirty="0">
              <a:latin typeface="Liberation Sans"/>
            </a:endParaRPr>
          </a:p>
          <a:p>
            <a:pPr marL="719138" lvl="1" indent="-261938" eaLnBrk="0" hangingPunct="0">
              <a:buFontTx/>
              <a:buChar char="•"/>
            </a:pPr>
            <a:r>
              <a:rPr lang="en-US" sz="2400" dirty="0" smtClean="0">
                <a:latin typeface="Liberation Sans"/>
              </a:rPr>
              <a:t>Use-cases</a:t>
            </a:r>
          </a:p>
          <a:p>
            <a:pPr marL="719138" lvl="1" indent="-261938" eaLnBrk="0" hangingPunct="0">
              <a:buFontTx/>
              <a:buChar char="•"/>
            </a:pPr>
            <a:r>
              <a:rPr lang="en-US" sz="2400" dirty="0" smtClean="0">
                <a:latin typeface="Liberation Sans"/>
              </a:rPr>
              <a:t>Scenarios ('user stories') and Personas</a:t>
            </a:r>
          </a:p>
          <a:p>
            <a:pPr marL="719138" lvl="1" indent="-261938" eaLnBrk="0" hangingPunct="0">
              <a:buFontTx/>
              <a:buChar char="•"/>
            </a:pPr>
            <a:r>
              <a:rPr lang="en-US" sz="2400" dirty="0" smtClean="0">
                <a:latin typeface="Liberation Sans"/>
              </a:rPr>
              <a:t>HTA</a:t>
            </a:r>
          </a:p>
        </p:txBody>
      </p:sp>
    </p:spTree>
    <p:extLst>
      <p:ext uri="{BB962C8B-B14F-4D97-AF65-F5344CB8AC3E}">
        <p14:creationId xmlns:p14="http://schemas.microsoft.com/office/powerpoint/2010/main" val="2120159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75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5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5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a:t>
            </a:r>
            <a:endParaRPr lang="en-US" dirty="0"/>
          </a:p>
        </p:txBody>
      </p:sp>
      <p:sp>
        <p:nvSpPr>
          <p:cNvPr id="3" name="Content Placeholder 2"/>
          <p:cNvSpPr>
            <a:spLocks noGrp="1"/>
          </p:cNvSpPr>
          <p:nvPr>
            <p:ph idx="1"/>
          </p:nvPr>
        </p:nvSpPr>
        <p:spPr/>
        <p:txBody>
          <a:bodyPr/>
          <a:lstStyle/>
          <a:p>
            <a:r>
              <a:rPr lang="en-US" dirty="0" smtClean="0"/>
              <a:t>Use cases were developed originally to support requirements elicitation and now incorporated into the UML.</a:t>
            </a:r>
          </a:p>
          <a:p>
            <a:r>
              <a:rPr lang="en-US" dirty="0" smtClean="0"/>
              <a:t>Each </a:t>
            </a:r>
            <a:r>
              <a:rPr lang="en-US" i="1" dirty="0" smtClean="0"/>
              <a:t>use case represents a discrete task that involves external interaction with a system</a:t>
            </a:r>
            <a:r>
              <a:rPr lang="en-US" dirty="0" smtClean="0"/>
              <a:t>.</a:t>
            </a:r>
          </a:p>
          <a:p>
            <a:r>
              <a:rPr lang="en-US" i="1" dirty="0" smtClean="0"/>
              <a:t>Actors in a use case may be people or other systems</a:t>
            </a:r>
            <a:r>
              <a:rPr lang="en-US" dirty="0" smtClean="0"/>
              <a:t>.</a:t>
            </a:r>
          </a:p>
          <a:p>
            <a:r>
              <a:rPr lang="en-US" dirty="0" smtClean="0"/>
              <a:t>Represented diagrammatically to provide an overview of the use case and in a more detailed textual form.</a:t>
            </a: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30</a:t>
            </a:fld>
            <a:endParaRPr lang="en-US"/>
          </a:p>
        </p:txBody>
      </p:sp>
    </p:spTree>
    <p:extLst>
      <p:ext uri="{BB962C8B-B14F-4D97-AF65-F5344CB8AC3E}">
        <p14:creationId xmlns:p14="http://schemas.microsoft.com/office/powerpoint/2010/main" val="394260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1825625"/>
            <a:ext cx="5214552" cy="4748170"/>
          </a:xfrm>
        </p:spPr>
        <p:txBody>
          <a:bodyPr>
            <a:normAutofit fontScale="85000" lnSpcReduction="20000"/>
          </a:bodyPr>
          <a:lstStyle/>
          <a:p>
            <a:r>
              <a:rPr lang="en-US" dirty="0"/>
              <a:t>An </a:t>
            </a:r>
            <a:r>
              <a:rPr lang="en-US" i="1" dirty="0"/>
              <a:t>actor</a:t>
            </a:r>
            <a:r>
              <a:rPr lang="en-US" dirty="0"/>
              <a:t> (1) is </a:t>
            </a:r>
            <a:endParaRPr lang="en-US" dirty="0" smtClean="0"/>
          </a:p>
          <a:p>
            <a:pPr lvl="1"/>
            <a:r>
              <a:rPr lang="en-US" dirty="0" smtClean="0"/>
              <a:t>a </a:t>
            </a:r>
            <a:r>
              <a:rPr lang="en-US" dirty="0"/>
              <a:t>class of person, organization, device, or external software component that interacts with your system. Example actors </a:t>
            </a:r>
            <a:r>
              <a:rPr lang="en-US" dirty="0" smtClean="0"/>
              <a:t>are </a:t>
            </a:r>
            <a:r>
              <a:rPr lang="en-US" b="1" dirty="0" smtClean="0"/>
              <a:t>Customer</a:t>
            </a:r>
            <a:r>
              <a:rPr lang="en-US" dirty="0"/>
              <a:t>, </a:t>
            </a:r>
            <a:r>
              <a:rPr lang="en-US" b="1" dirty="0"/>
              <a:t>Restaurant</a:t>
            </a:r>
            <a:r>
              <a:rPr lang="en-US" dirty="0"/>
              <a:t>, </a:t>
            </a:r>
            <a:r>
              <a:rPr lang="en-US" b="1" dirty="0"/>
              <a:t>Temperature Sensor</a:t>
            </a:r>
            <a:r>
              <a:rPr lang="en-US" dirty="0"/>
              <a:t>, </a:t>
            </a:r>
            <a:r>
              <a:rPr lang="en-US" b="1" dirty="0"/>
              <a:t>Credit Card Authorizer.</a:t>
            </a:r>
            <a:endParaRPr lang="en-US" dirty="0"/>
          </a:p>
          <a:p>
            <a:r>
              <a:rPr lang="en-US" dirty="0"/>
              <a:t>A </a:t>
            </a:r>
            <a:r>
              <a:rPr lang="en-US" i="1" dirty="0"/>
              <a:t>use case</a:t>
            </a:r>
            <a:r>
              <a:rPr lang="en-US" dirty="0"/>
              <a:t> (2) </a:t>
            </a:r>
            <a:endParaRPr lang="en-US" dirty="0" smtClean="0"/>
          </a:p>
          <a:p>
            <a:pPr lvl="1"/>
            <a:r>
              <a:rPr lang="en-US" dirty="0" smtClean="0"/>
              <a:t>represents </a:t>
            </a:r>
            <a:r>
              <a:rPr lang="en-US" dirty="0"/>
              <a:t>the actions that are performed by one or more actors in the pursuit of a particular goal. Example use cases are </a:t>
            </a:r>
            <a:r>
              <a:rPr lang="en-US" b="1" dirty="0"/>
              <a:t>Order Meal</a:t>
            </a:r>
            <a:r>
              <a:rPr lang="en-US" dirty="0"/>
              <a:t>, </a:t>
            </a:r>
            <a:r>
              <a:rPr lang="en-US" b="1" dirty="0"/>
              <a:t>Update Menu</a:t>
            </a:r>
            <a:r>
              <a:rPr lang="en-US" dirty="0"/>
              <a:t>, </a:t>
            </a:r>
            <a:r>
              <a:rPr lang="en-US" b="1" dirty="0"/>
              <a:t>Process Payment</a:t>
            </a:r>
            <a:r>
              <a:rPr lang="en-US" dirty="0"/>
              <a:t>.</a:t>
            </a:r>
          </a:p>
          <a:p>
            <a:r>
              <a:rPr lang="en-US" dirty="0"/>
              <a:t>On a use case diagram, use cases are associated (3) with the actors that perform them.</a:t>
            </a:r>
          </a:p>
          <a:p>
            <a:r>
              <a:rPr lang="en-US" dirty="0"/>
              <a:t>Your </a:t>
            </a:r>
            <a:r>
              <a:rPr lang="en-US" i="1" dirty="0"/>
              <a:t>system (4)</a:t>
            </a:r>
            <a:r>
              <a:rPr lang="en-US" dirty="0"/>
              <a:t> is </a:t>
            </a:r>
            <a:endParaRPr lang="en-US" dirty="0" smtClean="0"/>
          </a:p>
          <a:p>
            <a:pPr lvl="1"/>
            <a:r>
              <a:rPr lang="en-US" dirty="0" smtClean="0"/>
              <a:t>whatever </a:t>
            </a:r>
            <a:r>
              <a:rPr lang="en-US" dirty="0"/>
              <a:t>you are developing. It might be a small software component, whose actors are just other software components; or it might be a complete application; or it might be a large distributed suite of applications deployed over many computers and devices. Example subsystems are </a:t>
            </a:r>
            <a:r>
              <a:rPr lang="en-US" b="1" dirty="0"/>
              <a:t>Meal Ordering Website</a:t>
            </a:r>
            <a:r>
              <a:rPr lang="en-US" dirty="0"/>
              <a:t>, </a:t>
            </a:r>
            <a:r>
              <a:rPr lang="en-US" b="1" dirty="0"/>
              <a:t>Meal Delivery Business</a:t>
            </a:r>
            <a:r>
              <a:rPr lang="en-US" dirty="0"/>
              <a:t>, </a:t>
            </a:r>
            <a:r>
              <a:rPr lang="en-US" b="1" dirty="0"/>
              <a:t>Website Version 2</a:t>
            </a:r>
            <a:r>
              <a:rPr lang="en-US" dirty="0"/>
              <a:t>.</a:t>
            </a:r>
          </a:p>
          <a:p>
            <a:r>
              <a:rPr lang="en-US" dirty="0"/>
              <a:t>A use case diagram can show which use cases are supported by your system or its subsystems.</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648" y="1927140"/>
            <a:ext cx="349567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12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1825624"/>
            <a:ext cx="5214552" cy="4895851"/>
          </a:xfrm>
        </p:spPr>
        <p:txBody>
          <a:bodyPr>
            <a:normAutofit lnSpcReduction="10000"/>
          </a:bodyPr>
          <a:lstStyle/>
          <a:p>
            <a:r>
              <a:rPr lang="en-US" dirty="0"/>
              <a:t>You can draw a </a:t>
            </a:r>
            <a:r>
              <a:rPr lang="en-US" b="1" dirty="0"/>
              <a:t>Generalization</a:t>
            </a:r>
            <a:r>
              <a:rPr lang="en-US" dirty="0"/>
              <a:t> link between Actors. </a:t>
            </a:r>
          </a:p>
          <a:p>
            <a:pPr lvl="1"/>
            <a:r>
              <a:rPr lang="en-US" dirty="0"/>
              <a:t>The specialized actor, such as Club Customer in the example, inherits the use cases of the generalized actor, such as Customer</a:t>
            </a:r>
            <a:r>
              <a:rPr lang="en-US" dirty="0" smtClean="0"/>
              <a:t>.</a:t>
            </a:r>
          </a:p>
          <a:p>
            <a:pPr lvl="1"/>
            <a:endParaRPr lang="en-US" dirty="0" smtClean="0"/>
          </a:p>
          <a:p>
            <a:r>
              <a:rPr lang="en-US" dirty="0" smtClean="0"/>
              <a:t>The </a:t>
            </a:r>
            <a:r>
              <a:rPr lang="en-US" dirty="0"/>
              <a:t>association between an actor and a use case can show a </a:t>
            </a:r>
            <a:r>
              <a:rPr lang="en-US" i="1" dirty="0"/>
              <a:t>multiplicity</a:t>
            </a:r>
            <a:r>
              <a:rPr lang="en-US" dirty="0"/>
              <a:t> at each end</a:t>
            </a:r>
            <a:r>
              <a:rPr lang="en-US" dirty="0" smtClean="0"/>
              <a:t>.</a:t>
            </a:r>
          </a:p>
          <a:p>
            <a:pPr lvl="1"/>
            <a:r>
              <a:rPr lang="en-US" b="1" dirty="0"/>
              <a:t>1</a:t>
            </a:r>
            <a:r>
              <a:rPr lang="en-US" dirty="0"/>
              <a:t> to state that exactly one instance of this role participates in each link.</a:t>
            </a:r>
          </a:p>
          <a:p>
            <a:pPr lvl="1"/>
            <a:r>
              <a:rPr lang="en-US" b="1" dirty="0"/>
              <a:t>1..*</a:t>
            </a:r>
            <a:r>
              <a:rPr lang="en-US" dirty="0"/>
              <a:t> to state that one or more instance of this role participate in each link.</a:t>
            </a:r>
          </a:p>
          <a:p>
            <a:pPr lvl="1"/>
            <a:r>
              <a:rPr lang="en-US" b="1" dirty="0"/>
              <a:t>0..1</a:t>
            </a:r>
            <a:r>
              <a:rPr lang="en-US" dirty="0"/>
              <a:t> to state that participation is optional.</a:t>
            </a:r>
          </a:p>
          <a:p>
            <a:pPr lvl="1"/>
            <a:r>
              <a:rPr lang="en-US" b="1" dirty="0"/>
              <a:t>*</a:t>
            </a:r>
            <a:r>
              <a:rPr lang="en-US" dirty="0"/>
              <a:t> to state that zero or more instances of this role participate in the link</a:t>
            </a:r>
            <a:r>
              <a:rPr lang="en-US" dirty="0" smtClean="0"/>
              <a:t>.</a:t>
            </a:r>
          </a:p>
          <a:p>
            <a:pPr lvl="1"/>
            <a:r>
              <a:rPr lang="en-US" dirty="0"/>
              <a:t>In the illustration, one or more restaurants can take part in fulfilling the same meal order.</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32</a:t>
            </a:fld>
            <a:endParaRPr lang="en-US"/>
          </a:p>
        </p:txBody>
      </p:sp>
      <p:pic>
        <p:nvPicPr>
          <p:cNvPr id="5" name="Picture 4"/>
          <p:cNvPicPr>
            <a:picLocks noChangeAspect="1"/>
          </p:cNvPicPr>
          <p:nvPr/>
        </p:nvPicPr>
        <p:blipFill>
          <a:blip r:embed="rId2"/>
          <a:stretch>
            <a:fillRect/>
          </a:stretch>
        </p:blipFill>
        <p:spPr>
          <a:xfrm>
            <a:off x="5834062" y="1760313"/>
            <a:ext cx="2524125" cy="1685925"/>
          </a:xfrm>
          <a:prstGeom prst="rect">
            <a:avLst/>
          </a:prstGeom>
        </p:spPr>
      </p:pic>
      <p:pic>
        <p:nvPicPr>
          <p:cNvPr id="6" name="Picture 5"/>
          <p:cNvPicPr>
            <a:picLocks noChangeAspect="1"/>
          </p:cNvPicPr>
          <p:nvPr/>
        </p:nvPicPr>
        <p:blipFill>
          <a:blip r:embed="rId3"/>
          <a:stretch>
            <a:fillRect/>
          </a:stretch>
        </p:blipFill>
        <p:spPr>
          <a:xfrm>
            <a:off x="5957305" y="3630607"/>
            <a:ext cx="2558045" cy="1424480"/>
          </a:xfrm>
          <a:prstGeom prst="rect">
            <a:avLst/>
          </a:prstGeom>
        </p:spPr>
      </p:pic>
      <p:pic>
        <p:nvPicPr>
          <p:cNvPr id="7" name="Picture 6"/>
          <p:cNvPicPr>
            <a:picLocks noChangeAspect="1"/>
          </p:cNvPicPr>
          <p:nvPr/>
        </p:nvPicPr>
        <p:blipFill>
          <a:blip r:embed="rId4"/>
          <a:stretch>
            <a:fillRect/>
          </a:stretch>
        </p:blipFill>
        <p:spPr>
          <a:xfrm>
            <a:off x="5929312" y="5178302"/>
            <a:ext cx="2686050" cy="1314450"/>
          </a:xfrm>
          <a:prstGeom prst="rect">
            <a:avLst/>
          </a:prstGeom>
        </p:spPr>
      </p:pic>
    </p:spTree>
    <p:extLst>
      <p:ext uri="{BB962C8B-B14F-4D97-AF65-F5344CB8AC3E}">
        <p14:creationId xmlns:p14="http://schemas.microsoft.com/office/powerpoint/2010/main" val="2440211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4329986"/>
            <a:ext cx="8493884" cy="2391489"/>
          </a:xfrm>
        </p:spPr>
        <p:txBody>
          <a:bodyPr>
            <a:normAutofit lnSpcReduction="10000"/>
          </a:bodyPr>
          <a:lstStyle/>
          <a:p>
            <a:r>
              <a:rPr lang="en-US" dirty="0"/>
              <a:t>Use an </a:t>
            </a:r>
            <a:r>
              <a:rPr lang="en-US" b="1" dirty="0"/>
              <a:t>Include</a:t>
            </a:r>
            <a:r>
              <a:rPr lang="en-US" dirty="0"/>
              <a:t> relation to show that one use case describes some of the detail of another. In the illustration, </a:t>
            </a:r>
            <a:r>
              <a:rPr lang="en-US" b="1" dirty="0"/>
              <a:t>Order a Meal</a:t>
            </a:r>
            <a:r>
              <a:rPr lang="en-US" dirty="0"/>
              <a:t> includes </a:t>
            </a:r>
            <a:r>
              <a:rPr lang="en-US" b="1" dirty="0"/>
              <a:t>Pay</a:t>
            </a:r>
            <a:r>
              <a:rPr lang="en-US" dirty="0" smtClean="0"/>
              <a:t>, </a:t>
            </a:r>
            <a:r>
              <a:rPr lang="en-US" b="1" dirty="0" smtClean="0"/>
              <a:t>Choose </a:t>
            </a:r>
            <a:r>
              <a:rPr lang="en-US" b="1" dirty="0"/>
              <a:t>Menu</a:t>
            </a:r>
            <a:r>
              <a:rPr lang="en-US" dirty="0"/>
              <a:t>, and </a:t>
            </a:r>
            <a:r>
              <a:rPr lang="en-US" b="1" dirty="0"/>
              <a:t>Choose Menu Item</a:t>
            </a:r>
            <a:r>
              <a:rPr lang="en-US" dirty="0"/>
              <a:t>. Each of the included, more detailed use cases is a step that the actor or actors might have to perform to achieve the overall goal of the including use case. The arrow should point at the more detailed, included use case.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33</a:t>
            </a:fld>
            <a:endParaRPr lang="en-US"/>
          </a:p>
        </p:txBody>
      </p:sp>
      <p:pic>
        <p:nvPicPr>
          <p:cNvPr id="8" name="Picture 7"/>
          <p:cNvPicPr>
            <a:picLocks noChangeAspect="1"/>
          </p:cNvPicPr>
          <p:nvPr/>
        </p:nvPicPr>
        <p:blipFill>
          <a:blip r:embed="rId2"/>
          <a:stretch>
            <a:fillRect/>
          </a:stretch>
        </p:blipFill>
        <p:spPr>
          <a:xfrm>
            <a:off x="2045445" y="1529636"/>
            <a:ext cx="4829175" cy="2800350"/>
          </a:xfrm>
          <a:prstGeom prst="rect">
            <a:avLst/>
          </a:prstGeom>
        </p:spPr>
      </p:pic>
    </p:spTree>
    <p:extLst>
      <p:ext uri="{BB962C8B-B14F-4D97-AF65-F5344CB8AC3E}">
        <p14:creationId xmlns:p14="http://schemas.microsoft.com/office/powerpoint/2010/main" val="979881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3134241"/>
            <a:ext cx="8493884" cy="2391489"/>
          </a:xfrm>
        </p:spPr>
        <p:txBody>
          <a:bodyPr>
            <a:normAutofit/>
          </a:bodyPr>
          <a:lstStyle/>
          <a:p>
            <a:r>
              <a:rPr lang="en-US" dirty="0"/>
              <a:t>Use an Extend link to show that one use case may add functionality to another use case under certain circumstances. The arrow should point at the main, extended use case</a:t>
            </a:r>
            <a:r>
              <a:rPr lang="en-US" dirty="0" smtClean="0"/>
              <a:t>.</a:t>
            </a:r>
          </a:p>
          <a:p>
            <a:r>
              <a:rPr lang="en-US" dirty="0"/>
              <a:t>For example, the </a:t>
            </a:r>
            <a:r>
              <a:rPr lang="en-US" b="1" dirty="0"/>
              <a:t>Login</a:t>
            </a:r>
            <a:r>
              <a:rPr lang="en-US" dirty="0"/>
              <a:t> use case of a typical Web site can include </a:t>
            </a:r>
            <a:r>
              <a:rPr lang="en-US" b="1" dirty="0"/>
              <a:t>Register New User</a:t>
            </a:r>
            <a:r>
              <a:rPr lang="en-US" dirty="0"/>
              <a:t> - but only when the user does not already have an account.</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34</a:t>
            </a:fld>
            <a:endParaRPr lang="en-US"/>
          </a:p>
        </p:txBody>
      </p:sp>
      <p:pic>
        <p:nvPicPr>
          <p:cNvPr id="5" name="Picture 4"/>
          <p:cNvPicPr>
            <a:picLocks noChangeAspect="1"/>
          </p:cNvPicPr>
          <p:nvPr/>
        </p:nvPicPr>
        <p:blipFill>
          <a:blip r:embed="rId2"/>
          <a:stretch>
            <a:fillRect/>
          </a:stretch>
        </p:blipFill>
        <p:spPr>
          <a:xfrm>
            <a:off x="2415947" y="2028144"/>
            <a:ext cx="3267075" cy="581025"/>
          </a:xfrm>
          <a:prstGeom prst="rect">
            <a:avLst/>
          </a:prstGeom>
        </p:spPr>
      </p:pic>
    </p:spTree>
    <p:extLst>
      <p:ext uri="{BB962C8B-B14F-4D97-AF65-F5344CB8AC3E}">
        <p14:creationId xmlns:p14="http://schemas.microsoft.com/office/powerpoint/2010/main" val="85026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modeling basics</a:t>
            </a:r>
            <a:endParaRPr lang="en-US" dirty="0"/>
          </a:p>
        </p:txBody>
      </p:sp>
      <p:sp>
        <p:nvSpPr>
          <p:cNvPr id="3" name="Content Placeholder 2"/>
          <p:cNvSpPr>
            <a:spLocks noGrp="1"/>
          </p:cNvSpPr>
          <p:nvPr>
            <p:ph idx="1"/>
          </p:nvPr>
        </p:nvSpPr>
        <p:spPr>
          <a:xfrm>
            <a:off x="444843" y="5038531"/>
            <a:ext cx="8493884" cy="1682945"/>
          </a:xfrm>
        </p:spPr>
        <p:txBody>
          <a:bodyPr>
            <a:normAutofit/>
          </a:bodyPr>
          <a:lstStyle/>
          <a:p>
            <a:r>
              <a:rPr lang="en-US" dirty="0"/>
              <a:t>You can use different subsystem boundaries to illustrate different versions of the system. </a:t>
            </a:r>
            <a:endParaRPr lang="en-US" dirty="0" smtClean="0"/>
          </a:p>
          <a:p>
            <a:r>
              <a:rPr lang="en-US" dirty="0" smtClean="0"/>
              <a:t>Use</a:t>
            </a:r>
            <a:r>
              <a:rPr lang="en-US" dirty="0"/>
              <a:t> </a:t>
            </a:r>
            <a:r>
              <a:rPr lang="en-US" b="1" dirty="0"/>
              <a:t>Dependency</a:t>
            </a:r>
            <a:r>
              <a:rPr lang="en-US" dirty="0"/>
              <a:t> relations to link subsystems representing different versions or variants.</a:t>
            </a:r>
          </a:p>
        </p:txBody>
      </p:sp>
      <p:sp>
        <p:nvSpPr>
          <p:cNvPr id="4" name="Slide Number Placeholder 3"/>
          <p:cNvSpPr>
            <a:spLocks noGrp="1"/>
          </p:cNvSpPr>
          <p:nvPr>
            <p:ph type="sldNum" sz="quarter" idx="12"/>
          </p:nvPr>
        </p:nvSpPr>
        <p:spPr/>
        <p:txBody>
          <a:bodyPr/>
          <a:lstStyle/>
          <a:p>
            <a:pPr>
              <a:defRPr/>
            </a:pPr>
            <a:fld id="{DEC9DA09-039A-A841-BA90-58CFCFBF8E01}" type="slidenum">
              <a:rPr lang="en-US" smtClean="0"/>
              <a:pPr>
                <a:defRPr/>
              </a:pPr>
              <a:t>35</a:t>
            </a:fld>
            <a:endParaRPr lang="en-US"/>
          </a:p>
        </p:txBody>
      </p:sp>
      <p:pic>
        <p:nvPicPr>
          <p:cNvPr id="6" name="Picture 5"/>
          <p:cNvPicPr>
            <a:picLocks noChangeAspect="1"/>
          </p:cNvPicPr>
          <p:nvPr/>
        </p:nvPicPr>
        <p:blipFill>
          <a:blip r:embed="rId2"/>
          <a:stretch>
            <a:fillRect/>
          </a:stretch>
        </p:blipFill>
        <p:spPr>
          <a:xfrm>
            <a:off x="1331458" y="1584278"/>
            <a:ext cx="5209301" cy="3454253"/>
          </a:xfrm>
          <a:prstGeom prst="rect">
            <a:avLst/>
          </a:prstGeom>
        </p:spPr>
      </p:pic>
    </p:spTree>
    <p:extLst>
      <p:ext uri="{BB962C8B-B14F-4D97-AF65-F5344CB8AC3E}">
        <p14:creationId xmlns:p14="http://schemas.microsoft.com/office/powerpoint/2010/main" val="370466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08" y="568886"/>
            <a:ext cx="8339944" cy="1143000"/>
          </a:xfrm>
        </p:spPr>
        <p:txBody>
          <a:bodyPr>
            <a:normAutofit/>
          </a:bodyPr>
          <a:lstStyle/>
          <a:p>
            <a:r>
              <a:rPr lang="en-US" sz="3200" dirty="0" smtClean="0"/>
              <a:t>A section of Google analytics dashboard</a:t>
            </a:r>
            <a:endParaRPr lang="en-US" sz="3200" dirty="0"/>
          </a:p>
        </p:txBody>
      </p:sp>
      <p:pic>
        <p:nvPicPr>
          <p:cNvPr id="3" name="Picture 2"/>
          <p:cNvPicPr>
            <a:picLocks noChangeAspect="1"/>
          </p:cNvPicPr>
          <p:nvPr/>
        </p:nvPicPr>
        <p:blipFill>
          <a:blip r:embed="rId2"/>
          <a:stretch>
            <a:fillRect/>
          </a:stretch>
        </p:blipFill>
        <p:spPr>
          <a:xfrm>
            <a:off x="558348" y="1819746"/>
            <a:ext cx="7880439" cy="4164596"/>
          </a:xfrm>
          <a:prstGeom prst="rect">
            <a:avLst/>
          </a:prstGeom>
        </p:spPr>
      </p:pic>
    </p:spTree>
    <p:extLst>
      <p:ext uri="{BB962C8B-B14F-4D97-AF65-F5344CB8AC3E}">
        <p14:creationId xmlns:p14="http://schemas.microsoft.com/office/powerpoint/2010/main" val="3554063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2" y="737117"/>
            <a:ext cx="7772400" cy="662473"/>
          </a:xfrm>
        </p:spPr>
        <p:txBody>
          <a:bodyPr/>
          <a:lstStyle/>
          <a:p>
            <a:r>
              <a:rPr lang="en-US" dirty="0"/>
              <a:t>Quantitative and qualitative</a:t>
            </a:r>
          </a:p>
        </p:txBody>
      </p:sp>
      <p:sp>
        <p:nvSpPr>
          <p:cNvPr id="9219" name="Rectangle 3"/>
          <p:cNvSpPr>
            <a:spLocks noGrp="1" noChangeArrowheads="1"/>
          </p:cNvSpPr>
          <p:nvPr>
            <p:ph type="body" idx="1"/>
          </p:nvPr>
        </p:nvSpPr>
        <p:spPr>
          <a:xfrm>
            <a:off x="468312" y="1523044"/>
            <a:ext cx="8389249" cy="4267200"/>
          </a:xfrm>
        </p:spPr>
        <p:txBody>
          <a:bodyPr>
            <a:noAutofit/>
          </a:bodyPr>
          <a:lstStyle/>
          <a:p>
            <a:pPr marL="0" indent="0">
              <a:buNone/>
            </a:pPr>
            <a:r>
              <a:rPr lang="en-US" sz="2800" dirty="0"/>
              <a:t>Quantitative data </a:t>
            </a:r>
          </a:p>
          <a:p>
            <a:pPr marL="690563" lvl="1" indent="-347663">
              <a:buFont typeface="Courier New" panose="02070309020205020404" pitchFamily="49" charset="0"/>
              <a:buChar char="o"/>
            </a:pPr>
            <a:r>
              <a:rPr lang="en-US" sz="2400" dirty="0" smtClean="0"/>
              <a:t>expressed </a:t>
            </a:r>
            <a:r>
              <a:rPr lang="en-US" sz="2400" dirty="0"/>
              <a:t>as </a:t>
            </a:r>
            <a:r>
              <a:rPr lang="en-US" sz="2400" dirty="0" smtClean="0"/>
              <a:t>numbers</a:t>
            </a:r>
          </a:p>
          <a:p>
            <a:pPr marL="690563" lvl="1" indent="-347663">
              <a:buFont typeface="Courier New" panose="02070309020205020404" pitchFamily="49" charset="0"/>
              <a:buChar char="o"/>
            </a:pPr>
            <a:r>
              <a:rPr lang="en-US" sz="2400" dirty="0"/>
              <a:t>numerical methods to ascertain size, magnitude, </a:t>
            </a:r>
            <a:r>
              <a:rPr lang="en-US" sz="2400" dirty="0" smtClean="0"/>
              <a:t>amount</a:t>
            </a:r>
          </a:p>
          <a:p>
            <a:pPr marL="952500" lvl="1" indent="-609600"/>
            <a:endParaRPr lang="en-US" dirty="0"/>
          </a:p>
          <a:p>
            <a:pPr marL="0" indent="0">
              <a:buNone/>
            </a:pPr>
            <a:r>
              <a:rPr lang="en-US" sz="2800" dirty="0"/>
              <a:t>Qualitative data </a:t>
            </a:r>
            <a:endParaRPr lang="en-US" sz="2800" dirty="0" smtClean="0"/>
          </a:p>
          <a:p>
            <a:pPr marL="690563" lvl="1" indent="-347663">
              <a:buFont typeface="Courier New" panose="02070309020205020404" pitchFamily="49" charset="0"/>
              <a:buChar char="o"/>
            </a:pPr>
            <a:r>
              <a:rPr lang="en-US" sz="2400" dirty="0" smtClean="0"/>
              <a:t>difficult </a:t>
            </a:r>
            <a:r>
              <a:rPr lang="en-US" sz="2400" dirty="0"/>
              <a:t>to measure sensibly as numbers, e.g. count number of words to measure </a:t>
            </a:r>
            <a:r>
              <a:rPr lang="en-US" sz="2400" dirty="0" smtClean="0"/>
              <a:t>dissatisfaction</a:t>
            </a:r>
          </a:p>
          <a:p>
            <a:pPr marL="690563" lvl="1" indent="-347663">
              <a:buFont typeface="Courier New" panose="02070309020205020404" pitchFamily="49" charset="0"/>
              <a:buChar char="o"/>
            </a:pPr>
            <a:r>
              <a:rPr lang="en-US" sz="2400" dirty="0" smtClean="0"/>
              <a:t>expresses </a:t>
            </a:r>
            <a:r>
              <a:rPr lang="en-US" sz="2400" dirty="0"/>
              <a:t>the nature of elements and is represented as themes, patterns, stories</a:t>
            </a:r>
          </a:p>
          <a:p>
            <a:pPr marL="609600" indent="-609600"/>
            <a:endParaRPr lang="en-US" dirty="0"/>
          </a:p>
          <a:p>
            <a:pPr marL="0" indent="0">
              <a:buNone/>
            </a:pPr>
            <a:r>
              <a:rPr lang="en-US" sz="2800" dirty="0">
                <a:solidFill>
                  <a:srgbClr val="FF0000"/>
                </a:solidFill>
              </a:rPr>
              <a:t>Be careful how you manipulate data and numbers!</a:t>
            </a:r>
          </a:p>
        </p:txBody>
      </p:sp>
      <p:sp>
        <p:nvSpPr>
          <p:cNvPr id="3" name="Slide Number Placeholder 2"/>
          <p:cNvSpPr>
            <a:spLocks noGrp="1"/>
          </p:cNvSpPr>
          <p:nvPr>
            <p:ph type="sldNum" sz="quarter" idx="12"/>
          </p:nvPr>
        </p:nvSpPr>
        <p:spPr/>
        <p:txBody>
          <a:bodyPr/>
          <a:lstStyle/>
          <a:p>
            <a:fld id="{1D5CD492-2BC6-F348-9965-EC1D86DF57A8}" type="slidenum">
              <a:rPr lang="en-US" smtClean="0"/>
              <a:t>5</a:t>
            </a:fld>
            <a:endParaRPr lang="en-US"/>
          </a:p>
        </p:txBody>
      </p:sp>
    </p:spTree>
    <p:extLst>
      <p:ext uri="{BB962C8B-B14F-4D97-AF65-F5344CB8AC3E}">
        <p14:creationId xmlns:p14="http://schemas.microsoft.com/office/powerpoint/2010/main" val="6913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731" y="721478"/>
            <a:ext cx="7772400" cy="648072"/>
          </a:xfrm>
        </p:spPr>
        <p:txBody>
          <a:bodyPr>
            <a:noAutofit/>
          </a:bodyPr>
          <a:lstStyle/>
          <a:p>
            <a:r>
              <a:rPr lang="en-US" sz="3600" dirty="0"/>
              <a:t>Simple quantitative analysis</a:t>
            </a:r>
          </a:p>
        </p:txBody>
      </p:sp>
      <p:sp>
        <p:nvSpPr>
          <p:cNvPr id="10243" name="Rectangle 3"/>
          <p:cNvSpPr>
            <a:spLocks noGrp="1" noChangeArrowheads="1"/>
          </p:cNvSpPr>
          <p:nvPr>
            <p:ph type="body" sz="half" idx="1"/>
          </p:nvPr>
        </p:nvSpPr>
        <p:spPr>
          <a:xfrm>
            <a:off x="263335" y="1544052"/>
            <a:ext cx="8675687" cy="3456161"/>
          </a:xfrm>
        </p:spPr>
        <p:txBody>
          <a:bodyPr>
            <a:normAutofit/>
          </a:bodyPr>
          <a:lstStyle/>
          <a:p>
            <a:r>
              <a:rPr lang="en-US" sz="2400" dirty="0" smtClean="0">
                <a:latin typeface="+mj-lt"/>
              </a:rPr>
              <a:t>Averages, Percentages </a:t>
            </a:r>
            <a:endParaRPr lang="en-US" sz="2400" dirty="0">
              <a:latin typeface="+mj-lt"/>
            </a:endParaRPr>
          </a:p>
          <a:p>
            <a:pPr lvl="1"/>
            <a:r>
              <a:rPr lang="en-US" sz="2000" dirty="0">
                <a:solidFill>
                  <a:schemeClr val="accent1"/>
                </a:solidFill>
                <a:latin typeface="+mj-lt"/>
              </a:rPr>
              <a:t>Mean: add up values and divide by number of data points</a:t>
            </a:r>
          </a:p>
          <a:p>
            <a:pPr lvl="1"/>
            <a:r>
              <a:rPr lang="en-US" sz="2000" dirty="0">
                <a:solidFill>
                  <a:schemeClr val="accent1"/>
                </a:solidFill>
                <a:latin typeface="+mj-lt"/>
              </a:rPr>
              <a:t>Median: middle value of data when ranked</a:t>
            </a:r>
          </a:p>
          <a:p>
            <a:pPr lvl="1"/>
            <a:r>
              <a:rPr lang="en-US" sz="2000" dirty="0">
                <a:solidFill>
                  <a:schemeClr val="accent1"/>
                </a:solidFill>
                <a:latin typeface="+mj-lt"/>
              </a:rPr>
              <a:t>Mode: figure that appears most often in the </a:t>
            </a:r>
            <a:r>
              <a:rPr lang="en-US" sz="2000" dirty="0" smtClean="0">
                <a:solidFill>
                  <a:schemeClr val="accent1"/>
                </a:solidFill>
                <a:latin typeface="+mj-lt"/>
              </a:rPr>
              <a:t>data</a:t>
            </a:r>
            <a:endParaRPr lang="en-US" sz="2400" dirty="0" smtClean="0">
              <a:solidFill>
                <a:srgbClr val="7030A0"/>
              </a:solidFill>
              <a:latin typeface="+mj-lt"/>
            </a:endParaRPr>
          </a:p>
          <a:p>
            <a:r>
              <a:rPr lang="en-US" sz="2400" dirty="0" smtClean="0">
                <a:latin typeface="+mj-lt"/>
              </a:rPr>
              <a:t>Be careful not to mislead with numbers!</a:t>
            </a:r>
            <a:endParaRPr lang="en-US" sz="2400" dirty="0">
              <a:latin typeface="+mj-lt"/>
            </a:endParaRPr>
          </a:p>
          <a:p>
            <a:r>
              <a:rPr lang="en-US" sz="2400" dirty="0">
                <a:latin typeface="+mj-lt"/>
              </a:rPr>
              <a:t>Graphical representations give overview of </a:t>
            </a:r>
            <a:r>
              <a:rPr lang="en-US" sz="2400" dirty="0" smtClean="0">
                <a:latin typeface="+mj-lt"/>
              </a:rPr>
              <a:t>data</a:t>
            </a:r>
          </a:p>
          <a:p>
            <a:pPr lvl="1"/>
            <a:r>
              <a:rPr lang="en-US" sz="2000" dirty="0" smtClean="0">
                <a:latin typeface="+mj-lt"/>
              </a:rPr>
              <a:t>Google Forms</a:t>
            </a:r>
            <a:endParaRPr lang="en-US" sz="2000" dirty="0">
              <a:latin typeface="+mj-lt"/>
            </a:endParaRPr>
          </a:p>
        </p:txBody>
      </p:sp>
      <p:sp>
        <p:nvSpPr>
          <p:cNvPr id="102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0245" name="Object 5"/>
          <p:cNvGraphicFramePr>
            <a:graphicFrameLocks noChangeAspect="1"/>
          </p:cNvGraphicFramePr>
          <p:nvPr>
            <p:extLst/>
          </p:nvPr>
        </p:nvGraphicFramePr>
        <p:xfrm>
          <a:off x="6148659" y="4509121"/>
          <a:ext cx="2790363" cy="1877120"/>
        </p:xfrm>
        <a:graphic>
          <a:graphicData uri="http://schemas.openxmlformats.org/presentationml/2006/ole">
            <mc:AlternateContent xmlns:mc="http://schemas.openxmlformats.org/markup-compatibility/2006">
              <mc:Choice xmlns:v="urn:schemas-microsoft-com:vml" Requires="v">
                <p:oleObj spid="_x0000_s1260" name="Chart" r:id="rId4" imgW="4810049" imgH="3238500" progId="Excel.Chart.8">
                  <p:embed/>
                </p:oleObj>
              </mc:Choice>
              <mc:Fallback>
                <p:oleObj name="Chart" r:id="rId4" imgW="4810049" imgH="3238500" progId="Excel.Chart.8">
                  <p:embed/>
                  <p:pic>
                    <p:nvPicPr>
                      <p:cNvPr id="102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659" y="4509121"/>
                        <a:ext cx="2790363" cy="1877120"/>
                      </a:xfrm>
                      <a:prstGeom prst="rect">
                        <a:avLst/>
                      </a:prstGeom>
                      <a:noFill/>
                      <a:extLst/>
                    </p:spPr>
                  </p:pic>
                </p:oleObj>
              </mc:Fallback>
            </mc:AlternateContent>
          </a:graphicData>
        </a:graphic>
      </p:graphicFrame>
      <p:sp>
        <p:nvSpPr>
          <p:cNvPr id="10246" name="Rectangle 6"/>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0247" name="Object 7"/>
          <p:cNvGraphicFramePr>
            <a:graphicFrameLocks noChangeAspect="1"/>
          </p:cNvGraphicFramePr>
          <p:nvPr>
            <p:extLst/>
          </p:nvPr>
        </p:nvGraphicFramePr>
        <p:xfrm>
          <a:off x="3010341" y="4509120"/>
          <a:ext cx="3123317" cy="1846660"/>
        </p:xfrm>
        <a:graphic>
          <a:graphicData uri="http://schemas.openxmlformats.org/presentationml/2006/ole">
            <mc:AlternateContent xmlns:mc="http://schemas.openxmlformats.org/markup-compatibility/2006">
              <mc:Choice xmlns:v="urn:schemas-microsoft-com:vml" Requires="v">
                <p:oleObj spid="_x0000_s1261" name="Chart" r:id="rId6" imgW="4124249" imgH="2438400" progId="Excel.Chart.8">
                  <p:embed/>
                </p:oleObj>
              </mc:Choice>
              <mc:Fallback>
                <p:oleObj name="Chart" r:id="rId6" imgW="4124249" imgH="2438400" progId="Excel.Chart.8">
                  <p:embed/>
                  <p:pic>
                    <p:nvPicPr>
                      <p:cNvPr id="1024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0341" y="4509120"/>
                        <a:ext cx="3123317" cy="1846660"/>
                      </a:xfrm>
                      <a:prstGeom prst="rect">
                        <a:avLst/>
                      </a:prstGeom>
                      <a:noFill/>
                      <a:extLst/>
                    </p:spPr>
                  </p:pic>
                </p:oleObj>
              </mc:Fallback>
            </mc:AlternateContent>
          </a:graphicData>
        </a:graphic>
      </p:graphicFrame>
      <p:sp>
        <p:nvSpPr>
          <p:cNvPr id="10248" name="Rectangle 8"/>
          <p:cNvSpPr>
            <a:spLocks noChangeArrowheads="1"/>
          </p:cNvSpPr>
          <p:nvPr/>
        </p:nvSpPr>
        <p:spPr bwMode="auto">
          <a:xfrm>
            <a:off x="0" y="1966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10249" name="Object 9"/>
          <p:cNvGraphicFramePr>
            <a:graphicFrameLocks noChangeAspect="1"/>
          </p:cNvGraphicFramePr>
          <p:nvPr>
            <p:extLst/>
          </p:nvPr>
        </p:nvGraphicFramePr>
        <p:xfrm>
          <a:off x="219241" y="4509120"/>
          <a:ext cx="2709499" cy="1827337"/>
        </p:xfrm>
        <a:graphic>
          <a:graphicData uri="http://schemas.openxmlformats.org/presentationml/2006/ole">
            <mc:AlternateContent xmlns:mc="http://schemas.openxmlformats.org/markup-compatibility/2006">
              <mc:Choice xmlns:v="urn:schemas-microsoft-com:vml" Requires="v">
                <p:oleObj spid="_x0000_s1262" name="Chart" r:id="rId8" imgW="4685016" imgH="3154166" progId="Excel.Chart.8">
                  <p:embed/>
                </p:oleObj>
              </mc:Choice>
              <mc:Fallback>
                <p:oleObj name="Chart" r:id="rId8" imgW="4685016" imgH="3154166" progId="Excel.Chart.8">
                  <p:embed/>
                  <p:pic>
                    <p:nvPicPr>
                      <p:cNvPr id="10249"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41" y="4509120"/>
                        <a:ext cx="2709499" cy="1827337"/>
                      </a:xfrm>
                      <a:prstGeom prst="rect">
                        <a:avLst/>
                      </a:prstGeom>
                      <a:noFill/>
                      <a:extLst/>
                    </p:spPr>
                  </p:pic>
                </p:oleObj>
              </mc:Fallback>
            </mc:AlternateContent>
          </a:graphicData>
        </a:graphic>
      </p:graphicFrame>
    </p:spTree>
    <p:extLst>
      <p:ext uri="{BB962C8B-B14F-4D97-AF65-F5344CB8AC3E}">
        <p14:creationId xmlns:p14="http://schemas.microsoft.com/office/powerpoint/2010/main" val="37175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245" grpId="0"/>
      <p:bldOleChart spid="10247" grpId="0"/>
      <p:bldOleChart spid="102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7991" y="708878"/>
            <a:ext cx="7772400" cy="71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smtClean="0">
                <a:latin typeface="+mj-lt"/>
              </a:rPr>
              <a:t>Qualitative Analysis</a:t>
            </a:r>
            <a:endParaRPr lang="en-US" sz="3600" dirty="0">
              <a:latin typeface="+mj-lt"/>
            </a:endParaRPr>
          </a:p>
        </p:txBody>
      </p:sp>
      <p:sp>
        <p:nvSpPr>
          <p:cNvPr id="13315" name="Rectangle 3"/>
          <p:cNvSpPr>
            <a:spLocks noChangeArrowheads="1"/>
          </p:cNvSpPr>
          <p:nvPr/>
        </p:nvSpPr>
        <p:spPr bwMode="auto">
          <a:xfrm>
            <a:off x="341313" y="1485298"/>
            <a:ext cx="8458200" cy="402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dirty="0" smtClean="0">
                <a:latin typeface="+mj-lt"/>
              </a:rPr>
              <a:t>So you have collected data from all the qualitative research you are doing</a:t>
            </a:r>
          </a:p>
          <a:p>
            <a:endParaRPr lang="en-US" sz="2400" dirty="0" smtClean="0">
              <a:latin typeface="+mj-lt"/>
            </a:endParaRPr>
          </a:p>
          <a:p>
            <a:r>
              <a:rPr lang="en-US" sz="2400" dirty="0" smtClean="0">
                <a:latin typeface="+mj-lt"/>
              </a:rPr>
              <a:t>Contextual Inquiries, Interviews, Observations </a:t>
            </a:r>
            <a:r>
              <a:rPr lang="en-US" sz="2400" dirty="0" err="1" smtClean="0">
                <a:latin typeface="+mj-lt"/>
              </a:rPr>
              <a:t>etc</a:t>
            </a:r>
            <a:r>
              <a:rPr lang="en-US" sz="2400" dirty="0" smtClean="0">
                <a:latin typeface="+mj-lt"/>
              </a:rPr>
              <a:t>…</a:t>
            </a:r>
          </a:p>
          <a:p>
            <a:endParaRPr lang="en-US" sz="2400" dirty="0">
              <a:latin typeface="+mj-lt"/>
            </a:endParaRPr>
          </a:p>
          <a:p>
            <a:r>
              <a:rPr lang="en-US" sz="2400" dirty="0" smtClean="0">
                <a:latin typeface="+mj-lt"/>
              </a:rPr>
              <a:t>Now What?</a:t>
            </a:r>
          </a:p>
          <a:p>
            <a:endParaRPr lang="en-US" sz="2400" dirty="0" smtClean="0">
              <a:latin typeface="+mj-lt"/>
            </a:endParaRPr>
          </a:p>
          <a:p>
            <a:r>
              <a:rPr lang="en-US" sz="2400" dirty="0" smtClean="0">
                <a:latin typeface="+mj-lt"/>
              </a:rPr>
              <a:t>Data</a:t>
            </a:r>
            <a:r>
              <a:rPr lang="en-US" sz="2400" dirty="0">
                <a:latin typeface="+mj-lt"/>
              </a:rPr>
              <a:t> </a:t>
            </a:r>
            <a:r>
              <a:rPr lang="en-US" sz="2400" dirty="0" smtClean="0">
                <a:latin typeface="+mj-lt"/>
              </a:rPr>
              <a:t>analysis</a:t>
            </a:r>
            <a:endParaRPr lang="en-US" sz="2400" dirty="0">
              <a:latin typeface="+mj-lt"/>
            </a:endParaRPr>
          </a:p>
          <a:p>
            <a:pPr marL="342900" indent="-342900">
              <a:buFont typeface="Arial" panose="020B0604020202020204" pitchFamily="34" charset="0"/>
              <a:buChar char="•"/>
            </a:pPr>
            <a:r>
              <a:rPr lang="en-US" sz="2400" dirty="0" smtClean="0">
                <a:latin typeface="+mj-lt"/>
              </a:rPr>
              <a:t>An attempt</a:t>
            </a:r>
            <a:r>
              <a:rPr lang="en-US" sz="2400" dirty="0">
                <a:latin typeface="+mj-lt"/>
              </a:rPr>
              <a:t>	</a:t>
            </a:r>
            <a:r>
              <a:rPr lang="en-US" sz="2400" dirty="0" smtClean="0">
                <a:latin typeface="+mj-lt"/>
              </a:rPr>
              <a:t>by the researcher</a:t>
            </a:r>
            <a:r>
              <a:rPr lang="en-US" sz="2400" dirty="0">
                <a:latin typeface="+mj-lt"/>
              </a:rPr>
              <a:t> </a:t>
            </a:r>
            <a:r>
              <a:rPr lang="en-US" sz="2400" dirty="0" smtClean="0">
                <a:latin typeface="+mj-lt"/>
              </a:rPr>
              <a:t>to summarize</a:t>
            </a:r>
            <a:r>
              <a:rPr lang="en-US" sz="2400" dirty="0">
                <a:latin typeface="+mj-lt"/>
              </a:rPr>
              <a:t> </a:t>
            </a:r>
            <a:r>
              <a:rPr lang="en-US" sz="2400" dirty="0" smtClean="0">
                <a:latin typeface="+mj-lt"/>
              </a:rPr>
              <a:t>the</a:t>
            </a:r>
            <a:r>
              <a:rPr lang="en-US" sz="2400" dirty="0">
                <a:latin typeface="+mj-lt"/>
              </a:rPr>
              <a:t> </a:t>
            </a:r>
            <a:r>
              <a:rPr lang="en-US" sz="2400" dirty="0" smtClean="0">
                <a:latin typeface="+mj-lt"/>
              </a:rPr>
              <a:t>data</a:t>
            </a:r>
            <a:r>
              <a:rPr lang="en-US" sz="2400" dirty="0">
                <a:latin typeface="+mj-lt"/>
              </a:rPr>
              <a:t>. </a:t>
            </a:r>
            <a:endParaRPr lang="en-US" sz="2400" dirty="0" smtClean="0">
              <a:latin typeface="+mj-lt"/>
            </a:endParaRPr>
          </a:p>
          <a:p>
            <a:pPr marL="342900" indent="-342900">
              <a:buFont typeface="Arial" panose="020B0604020202020204" pitchFamily="34" charset="0"/>
              <a:buChar char="•"/>
            </a:pPr>
            <a:endParaRPr lang="en-US" sz="2400" dirty="0">
              <a:latin typeface="+mj-lt"/>
            </a:endParaRPr>
          </a:p>
          <a:p>
            <a:r>
              <a:rPr lang="en-US" sz="2400" dirty="0" smtClean="0">
                <a:latin typeface="+mj-lt"/>
              </a:rPr>
              <a:t>Data Interpretation</a:t>
            </a:r>
            <a:endParaRPr lang="en-US" sz="2400" dirty="0">
              <a:latin typeface="+mj-lt"/>
            </a:endParaRPr>
          </a:p>
          <a:p>
            <a:pPr marL="342900" indent="-342900">
              <a:buFont typeface="Arial" panose="020B0604020202020204" pitchFamily="34" charset="0"/>
              <a:buChar char="•"/>
            </a:pPr>
            <a:r>
              <a:rPr lang="en-US" sz="2400" dirty="0" smtClean="0">
                <a:latin typeface="+mj-lt"/>
              </a:rPr>
              <a:t>An</a:t>
            </a:r>
            <a:r>
              <a:rPr lang="en-US" sz="2400" dirty="0">
                <a:latin typeface="+mj-lt"/>
              </a:rPr>
              <a:t>	</a:t>
            </a:r>
            <a:r>
              <a:rPr lang="en-US" sz="2400" dirty="0" smtClean="0">
                <a:latin typeface="+mj-lt"/>
              </a:rPr>
              <a:t>attempt</a:t>
            </a:r>
            <a:r>
              <a:rPr lang="en-US" sz="2400" dirty="0">
                <a:latin typeface="+mj-lt"/>
              </a:rPr>
              <a:t>	 </a:t>
            </a:r>
            <a:r>
              <a:rPr lang="en-US" sz="2400" dirty="0" smtClean="0">
                <a:latin typeface="+mj-lt"/>
              </a:rPr>
              <a:t>to derive meaning from</a:t>
            </a:r>
            <a:r>
              <a:rPr lang="en-US" sz="2400" dirty="0">
                <a:latin typeface="+mj-lt"/>
              </a:rPr>
              <a:t> </a:t>
            </a:r>
            <a:r>
              <a:rPr lang="en-US" sz="2400" dirty="0" smtClean="0">
                <a:latin typeface="+mj-lt"/>
              </a:rPr>
              <a:t>the</a:t>
            </a:r>
            <a:r>
              <a:rPr lang="en-US" sz="2400" dirty="0">
                <a:latin typeface="+mj-lt"/>
              </a:rPr>
              <a:t> </a:t>
            </a:r>
            <a:r>
              <a:rPr lang="en-US" sz="2400" dirty="0" smtClean="0">
                <a:latin typeface="+mj-lt"/>
              </a:rPr>
              <a:t>data</a:t>
            </a:r>
            <a:endParaRPr lang="en-US" sz="2400" dirty="0">
              <a:latin typeface="+mj-lt"/>
            </a:endParaRPr>
          </a:p>
        </p:txBody>
      </p:sp>
      <p:sp>
        <p:nvSpPr>
          <p:cNvPr id="3" name="Slide Number Placeholder 2"/>
          <p:cNvSpPr>
            <a:spLocks noGrp="1"/>
          </p:cNvSpPr>
          <p:nvPr>
            <p:ph type="sldNum" sz="quarter" idx="12"/>
          </p:nvPr>
        </p:nvSpPr>
        <p:spPr/>
        <p:txBody>
          <a:bodyPr/>
          <a:lstStyle/>
          <a:p>
            <a:fld id="{A7EA2D8D-44E5-43C4-BBA1-AE3E32EF0894}" type="slidenum">
              <a:rPr lang="en-GB" smtClean="0"/>
              <a:t>7</a:t>
            </a:fld>
            <a:endParaRPr lang="en-GB"/>
          </a:p>
        </p:txBody>
      </p:sp>
    </p:spTree>
    <p:extLst>
      <p:ext uri="{BB962C8B-B14F-4D97-AF65-F5344CB8AC3E}">
        <p14:creationId xmlns:p14="http://schemas.microsoft.com/office/powerpoint/2010/main" val="384658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17991" y="708878"/>
            <a:ext cx="7772400" cy="71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a:latin typeface="+mj-lt"/>
              </a:rPr>
              <a:t>Simple qualitative analysis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91" y="3488211"/>
            <a:ext cx="7648302"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Rectangle 3"/>
          <p:cNvSpPr>
            <a:spLocks noChangeArrowheads="1"/>
          </p:cNvSpPr>
          <p:nvPr/>
        </p:nvSpPr>
        <p:spPr bwMode="auto">
          <a:xfrm>
            <a:off x="341313" y="1485298"/>
            <a:ext cx="84582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pPr>
            <a:r>
              <a:rPr lang="en-US" sz="2000" dirty="0">
                <a:latin typeface="+mj-lt"/>
              </a:rPr>
              <a:t>Recurring patterns or themes</a:t>
            </a:r>
          </a:p>
          <a:p>
            <a:pPr marL="742950" lvl="1" indent="-285750">
              <a:spcBef>
                <a:spcPct val="20000"/>
              </a:spcBef>
              <a:buFontTx/>
              <a:buChar char="–"/>
            </a:pPr>
            <a:r>
              <a:rPr lang="en-US" sz="2000" dirty="0">
                <a:latin typeface="+mj-lt"/>
              </a:rPr>
              <a:t>Emergent from data, dependent on observation framework if used</a:t>
            </a:r>
          </a:p>
          <a:p>
            <a:pPr marL="342900" indent="-342900">
              <a:spcBef>
                <a:spcPct val="20000"/>
              </a:spcBef>
              <a:buFontTx/>
              <a:buChar char="•"/>
            </a:pPr>
            <a:r>
              <a:rPr lang="en-US" sz="2000" dirty="0">
                <a:latin typeface="+mj-lt"/>
              </a:rPr>
              <a:t>Categorizing</a:t>
            </a:r>
            <a:r>
              <a:rPr lang="en-US" sz="2000" i="1" dirty="0">
                <a:latin typeface="+mj-lt"/>
              </a:rPr>
              <a:t> </a:t>
            </a:r>
            <a:r>
              <a:rPr lang="en-US" sz="2000" dirty="0">
                <a:latin typeface="+mj-lt"/>
              </a:rPr>
              <a:t>data</a:t>
            </a:r>
          </a:p>
          <a:p>
            <a:pPr marL="742950" lvl="1" indent="-285750">
              <a:spcBef>
                <a:spcPct val="20000"/>
              </a:spcBef>
              <a:buFontTx/>
              <a:buChar char="–"/>
            </a:pPr>
            <a:r>
              <a:rPr lang="en-US" sz="2000" dirty="0">
                <a:latin typeface="+mj-lt"/>
              </a:rPr>
              <a:t>Categorization scheme may be emergent or pre-specified</a:t>
            </a:r>
          </a:p>
          <a:p>
            <a:pPr marL="342900" indent="-342900">
              <a:spcBef>
                <a:spcPct val="20000"/>
              </a:spcBef>
              <a:buFontTx/>
              <a:buChar char="•"/>
            </a:pPr>
            <a:r>
              <a:rPr lang="en-US" sz="2000" dirty="0">
                <a:latin typeface="+mj-lt"/>
              </a:rPr>
              <a:t>Looking for critical incidents</a:t>
            </a:r>
          </a:p>
          <a:p>
            <a:pPr marL="742950" lvl="1" indent="-285750">
              <a:spcBef>
                <a:spcPct val="20000"/>
              </a:spcBef>
              <a:buFontTx/>
              <a:buChar char="–"/>
            </a:pPr>
            <a:r>
              <a:rPr lang="en-US" sz="2000" dirty="0">
                <a:latin typeface="+mj-lt"/>
              </a:rPr>
              <a:t>Helps to focus in on key events</a:t>
            </a:r>
          </a:p>
        </p:txBody>
      </p:sp>
      <p:sp>
        <p:nvSpPr>
          <p:cNvPr id="3" name="Slide Number Placeholder 2"/>
          <p:cNvSpPr>
            <a:spLocks noGrp="1"/>
          </p:cNvSpPr>
          <p:nvPr>
            <p:ph type="sldNum" sz="quarter" idx="12"/>
          </p:nvPr>
        </p:nvSpPr>
        <p:spPr/>
        <p:txBody>
          <a:bodyPr/>
          <a:lstStyle/>
          <a:p>
            <a:fld id="{A7EA2D8D-44E5-43C4-BBA1-AE3E32EF0894}" type="slidenum">
              <a:rPr lang="en-GB" smtClean="0"/>
              <a:t>8</a:t>
            </a:fld>
            <a:endParaRPr lang="en-GB"/>
          </a:p>
        </p:txBody>
      </p:sp>
    </p:spTree>
    <p:extLst>
      <p:ext uri="{BB962C8B-B14F-4D97-AF65-F5344CB8AC3E}">
        <p14:creationId xmlns:p14="http://schemas.microsoft.com/office/powerpoint/2010/main" val="4609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4213" y="620713"/>
            <a:ext cx="7772400" cy="93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r>
              <a:rPr lang="en-US" sz="3600" dirty="0">
                <a:latin typeface="+mj-lt"/>
              </a:rPr>
              <a:t>Grounded </a:t>
            </a:r>
            <a:r>
              <a:rPr lang="en-US" sz="3600" dirty="0" smtClean="0">
                <a:latin typeface="+mj-lt"/>
              </a:rPr>
              <a:t>Theory (Thematic Analysis)</a:t>
            </a:r>
            <a:endParaRPr lang="en-US" sz="3600" dirty="0">
              <a:latin typeface="+mj-lt"/>
            </a:endParaRPr>
          </a:p>
        </p:txBody>
      </p:sp>
      <p:sp>
        <p:nvSpPr>
          <p:cNvPr id="16387" name="Rectangle 3"/>
          <p:cNvSpPr>
            <a:spLocks noChangeArrowheads="1"/>
          </p:cNvSpPr>
          <p:nvPr/>
        </p:nvSpPr>
        <p:spPr bwMode="auto">
          <a:xfrm>
            <a:off x="611188" y="1700213"/>
            <a:ext cx="81534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10000"/>
              </a:lnSpc>
              <a:spcBef>
                <a:spcPct val="20000"/>
              </a:spcBef>
              <a:buFontTx/>
              <a:buChar char="•"/>
            </a:pPr>
            <a:r>
              <a:rPr lang="en-US" sz="2400" dirty="0">
                <a:latin typeface="+mj-lt"/>
              </a:rPr>
              <a:t>Aims to derive theory from systematic analysis of </a:t>
            </a:r>
            <a:r>
              <a:rPr lang="en-US" sz="2400" dirty="0" smtClean="0">
                <a:latin typeface="+mj-lt"/>
              </a:rPr>
              <a:t>data</a:t>
            </a:r>
            <a:endParaRPr lang="en-US" sz="2400" dirty="0">
              <a:latin typeface="+mj-lt"/>
            </a:endParaRPr>
          </a:p>
          <a:p>
            <a:pPr marL="342900" indent="-342900">
              <a:lnSpc>
                <a:spcPct val="110000"/>
              </a:lnSpc>
              <a:spcBef>
                <a:spcPct val="20000"/>
              </a:spcBef>
              <a:buFontTx/>
              <a:buChar char="•"/>
            </a:pPr>
            <a:r>
              <a:rPr lang="en-US" sz="2400" dirty="0">
                <a:latin typeface="+mj-lt"/>
              </a:rPr>
              <a:t>Based on categorization approach (called here ‘coding</a:t>
            </a:r>
            <a:r>
              <a:rPr lang="en-US" sz="2400" dirty="0" smtClean="0">
                <a:latin typeface="+mj-lt"/>
              </a:rPr>
              <a:t>’)</a:t>
            </a:r>
            <a:endParaRPr lang="en-US" sz="2400" dirty="0">
              <a:latin typeface="+mj-lt"/>
            </a:endParaRPr>
          </a:p>
          <a:p>
            <a:pPr marL="342900" indent="-342900">
              <a:lnSpc>
                <a:spcPct val="110000"/>
              </a:lnSpc>
              <a:spcBef>
                <a:spcPct val="20000"/>
              </a:spcBef>
              <a:buFontTx/>
              <a:buChar char="•"/>
            </a:pPr>
            <a:r>
              <a:rPr lang="en-US" sz="2400" dirty="0">
                <a:latin typeface="+mj-lt"/>
              </a:rPr>
              <a:t>Three levels of ‘</a:t>
            </a:r>
            <a:r>
              <a:rPr lang="en-US" sz="2400" dirty="0" smtClean="0">
                <a:latin typeface="+mj-lt"/>
              </a:rPr>
              <a:t>coding’</a:t>
            </a:r>
          </a:p>
          <a:p>
            <a:pPr marL="742950" lvl="1" indent="-285750">
              <a:lnSpc>
                <a:spcPct val="110000"/>
              </a:lnSpc>
              <a:spcBef>
                <a:spcPct val="20000"/>
              </a:spcBef>
              <a:buFontTx/>
              <a:buChar char="–"/>
            </a:pPr>
            <a:r>
              <a:rPr lang="en-US" sz="2400" b="1" dirty="0" smtClean="0">
                <a:latin typeface="+mj-lt"/>
              </a:rPr>
              <a:t>Open</a:t>
            </a:r>
            <a:r>
              <a:rPr lang="en-US" sz="2400" b="1" dirty="0">
                <a:latin typeface="+mj-lt"/>
              </a:rPr>
              <a:t>: </a:t>
            </a:r>
            <a:r>
              <a:rPr lang="en-US" sz="2400" dirty="0">
                <a:latin typeface="+mj-lt"/>
              </a:rPr>
              <a:t>identify </a:t>
            </a:r>
            <a:r>
              <a:rPr lang="en-US" sz="2400" dirty="0" smtClean="0">
                <a:latin typeface="+mj-lt"/>
              </a:rPr>
              <a:t>categories</a:t>
            </a:r>
            <a:endParaRPr lang="en-US" sz="2400" dirty="0">
              <a:latin typeface="+mj-lt"/>
            </a:endParaRPr>
          </a:p>
          <a:p>
            <a:pPr marL="742950" lvl="1" indent="-285750">
              <a:lnSpc>
                <a:spcPct val="110000"/>
              </a:lnSpc>
              <a:spcBef>
                <a:spcPct val="20000"/>
              </a:spcBef>
              <a:buFontTx/>
              <a:buChar char="–"/>
            </a:pPr>
            <a:r>
              <a:rPr lang="en-US" sz="2400" b="1" dirty="0">
                <a:latin typeface="+mj-lt"/>
              </a:rPr>
              <a:t>Axial: </a:t>
            </a:r>
            <a:r>
              <a:rPr lang="en-US" sz="2400" dirty="0">
                <a:latin typeface="+mj-lt"/>
              </a:rPr>
              <a:t>flesh out and link to </a:t>
            </a:r>
            <a:r>
              <a:rPr lang="en-US" sz="2400" dirty="0" smtClean="0">
                <a:latin typeface="+mj-lt"/>
              </a:rPr>
              <a:t>subcategories (process of relating categories)</a:t>
            </a:r>
            <a:endParaRPr lang="en-US" sz="2400" dirty="0">
              <a:latin typeface="+mj-lt"/>
            </a:endParaRPr>
          </a:p>
          <a:p>
            <a:pPr marL="742950" lvl="1" indent="-285750">
              <a:lnSpc>
                <a:spcPct val="110000"/>
              </a:lnSpc>
              <a:spcBef>
                <a:spcPct val="20000"/>
              </a:spcBef>
              <a:buFontTx/>
              <a:buChar char="–"/>
            </a:pPr>
            <a:r>
              <a:rPr lang="en-US" sz="2400" b="1" dirty="0">
                <a:latin typeface="+mj-lt"/>
              </a:rPr>
              <a:t>Selective: </a:t>
            </a:r>
            <a:r>
              <a:rPr lang="en-US" sz="2400" dirty="0">
                <a:latin typeface="+mj-lt"/>
              </a:rPr>
              <a:t>form theoretical </a:t>
            </a:r>
            <a:r>
              <a:rPr lang="en-US" sz="2400" dirty="0" smtClean="0">
                <a:latin typeface="+mj-lt"/>
              </a:rPr>
              <a:t>scheme (choose one category to be core category)</a:t>
            </a:r>
            <a:endParaRPr lang="en-US" sz="2400" dirty="0">
              <a:latin typeface="+mj-lt"/>
            </a:endParaRPr>
          </a:p>
          <a:p>
            <a:pPr marL="1714500" lvl="3" indent="-342900">
              <a:lnSpc>
                <a:spcPct val="110000"/>
              </a:lnSpc>
              <a:spcBef>
                <a:spcPct val="20000"/>
              </a:spcBef>
              <a:buFontTx/>
              <a:buChar char="•"/>
            </a:pPr>
            <a:r>
              <a:rPr lang="en-US" sz="2400" dirty="0">
                <a:latin typeface="+mj-lt"/>
              </a:rPr>
              <a:t>Researchers are encouraged to draw on own theoretical backgrounds to inform analysis</a:t>
            </a:r>
          </a:p>
          <a:p>
            <a:pPr marL="342900" indent="-342900">
              <a:lnSpc>
                <a:spcPct val="110000"/>
              </a:lnSpc>
              <a:spcBef>
                <a:spcPct val="20000"/>
              </a:spcBef>
              <a:buFontTx/>
              <a:buChar char="•"/>
            </a:pPr>
            <a:endParaRPr lang="en-US" sz="2400" dirty="0">
              <a:latin typeface="+mj-lt"/>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9</a:t>
            </a:fld>
            <a:endParaRPr lang="en-US"/>
          </a:p>
        </p:txBody>
      </p:sp>
    </p:spTree>
    <p:extLst>
      <p:ext uri="{BB962C8B-B14F-4D97-AF65-F5344CB8AC3E}">
        <p14:creationId xmlns:p14="http://schemas.microsoft.com/office/powerpoint/2010/main" val="248039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8020</TotalTime>
  <Words>1510</Words>
  <Application>Microsoft Office PowerPoint</Application>
  <PresentationFormat>On-screen Show (4:3)</PresentationFormat>
  <Paragraphs>263</Paragraphs>
  <Slides>35</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ＭＳ Ｐゴシック</vt:lpstr>
      <vt:lpstr>Arial</vt:lpstr>
      <vt:lpstr>Calibri</vt:lpstr>
      <vt:lpstr>Courier New</vt:lpstr>
      <vt:lpstr>Liberation Sans</vt:lpstr>
      <vt:lpstr>Times New Roman</vt:lpstr>
      <vt:lpstr>Verdana</vt:lpstr>
      <vt:lpstr>Office Theme</vt:lpstr>
      <vt:lpstr>Chart</vt:lpstr>
      <vt:lpstr>Data Analysis </vt:lpstr>
      <vt:lpstr>Data Analysis</vt:lpstr>
      <vt:lpstr>Data interpretation and analysis</vt:lpstr>
      <vt:lpstr>A section of Google analytics dashboard</vt:lpstr>
      <vt:lpstr>Quantitative and qualitative</vt:lpstr>
      <vt:lpstr>Simple quantitative analysis</vt:lpstr>
      <vt:lpstr>PowerPoint Presentation</vt:lpstr>
      <vt:lpstr>PowerPoint Presentation</vt:lpstr>
      <vt:lpstr>PowerPoint Presentation</vt:lpstr>
      <vt:lpstr>PowerPoint Presentation</vt:lpstr>
      <vt:lpstr>Code Names</vt:lpstr>
      <vt:lpstr>Identifying Themes</vt:lpstr>
      <vt:lpstr>Code book used in grounded theory analysis</vt:lpstr>
      <vt:lpstr>PowerPoint Presentation</vt:lpstr>
      <vt:lpstr>Activity 7: Lets do Coding</vt:lpstr>
      <vt:lpstr>How to describe the tasks?</vt:lpstr>
      <vt:lpstr>Scenarios and Personas</vt:lpstr>
      <vt:lpstr>Scenario for travel organizer</vt:lpstr>
      <vt:lpstr>Use case for travel organizer</vt:lpstr>
      <vt:lpstr>Alternative courses for travel organizer </vt:lpstr>
      <vt:lpstr>Example use case diagram for travel organizer</vt:lpstr>
      <vt:lpstr>Task analysis</vt:lpstr>
      <vt:lpstr>Hierarchical Task Analysis</vt:lpstr>
      <vt:lpstr>Example Hierarchical Task Analysis</vt:lpstr>
      <vt:lpstr>Example Hierarchical Task Analysis</vt:lpstr>
      <vt:lpstr>Activity 8: HTA</vt:lpstr>
      <vt:lpstr>Tools to support data analysis</vt:lpstr>
      <vt:lpstr>PowerPoint Presentation</vt:lpstr>
      <vt:lpstr>Supplement slides: Use Case Modeling</vt:lpstr>
      <vt:lpstr>Use case modeling</vt:lpstr>
      <vt:lpstr>Use case modeling basics</vt:lpstr>
      <vt:lpstr>Use case modeling basics</vt:lpstr>
      <vt:lpstr>Use case modeling basics</vt:lpstr>
      <vt:lpstr>Use case modeling basics</vt:lpstr>
      <vt:lpstr>Use case modeling basics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187</cp:revision>
  <dcterms:created xsi:type="dcterms:W3CDTF">2009-12-29T10:39:27Z</dcterms:created>
  <dcterms:modified xsi:type="dcterms:W3CDTF">2019-02-05T20:45:26Z</dcterms:modified>
</cp:coreProperties>
</file>