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49"/>
  </p:notesMasterIdLst>
  <p:handoutMasterIdLst>
    <p:handoutMasterId r:id="rId50"/>
  </p:handoutMasterIdLst>
  <p:sldIdLst>
    <p:sldId id="387" r:id="rId2"/>
    <p:sldId id="427" r:id="rId3"/>
    <p:sldId id="428" r:id="rId4"/>
    <p:sldId id="451" r:id="rId5"/>
    <p:sldId id="390" r:id="rId6"/>
    <p:sldId id="429" r:id="rId7"/>
    <p:sldId id="391" r:id="rId8"/>
    <p:sldId id="393" r:id="rId9"/>
    <p:sldId id="443" r:id="rId10"/>
    <p:sldId id="445" r:id="rId11"/>
    <p:sldId id="430" r:id="rId12"/>
    <p:sldId id="446" r:id="rId13"/>
    <p:sldId id="447" r:id="rId14"/>
    <p:sldId id="448" r:id="rId15"/>
    <p:sldId id="449" r:id="rId16"/>
    <p:sldId id="455" r:id="rId17"/>
    <p:sldId id="444" r:id="rId18"/>
    <p:sldId id="432" r:id="rId19"/>
    <p:sldId id="401" r:id="rId20"/>
    <p:sldId id="402" r:id="rId21"/>
    <p:sldId id="415" r:id="rId22"/>
    <p:sldId id="404" r:id="rId23"/>
    <p:sldId id="435" r:id="rId24"/>
    <p:sldId id="405" r:id="rId25"/>
    <p:sldId id="406" r:id="rId26"/>
    <p:sldId id="433" r:id="rId27"/>
    <p:sldId id="434" r:id="rId28"/>
    <p:sldId id="436" r:id="rId29"/>
    <p:sldId id="437" r:id="rId30"/>
    <p:sldId id="438" r:id="rId31"/>
    <p:sldId id="456" r:id="rId32"/>
    <p:sldId id="439" r:id="rId33"/>
    <p:sldId id="440" r:id="rId34"/>
    <p:sldId id="441" r:id="rId35"/>
    <p:sldId id="442" r:id="rId36"/>
    <p:sldId id="450" r:id="rId37"/>
    <p:sldId id="407" r:id="rId38"/>
    <p:sldId id="453" r:id="rId39"/>
    <p:sldId id="403" r:id="rId40"/>
    <p:sldId id="408" r:id="rId41"/>
    <p:sldId id="454" r:id="rId42"/>
    <p:sldId id="452" r:id="rId43"/>
    <p:sldId id="417" r:id="rId44"/>
    <p:sldId id="416" r:id="rId45"/>
    <p:sldId id="418" r:id="rId46"/>
    <p:sldId id="419" r:id="rId47"/>
    <p:sldId id="420"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harp"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660"/>
  </p:normalViewPr>
  <p:slideViewPr>
    <p:cSldViewPr snapToGrid="0" snapToObjects="1">
      <p:cViewPr varScale="1">
        <p:scale>
          <a:sx n="106" d="100"/>
          <a:sy n="106" d="100"/>
        </p:scale>
        <p:origin x="1812"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7256"/>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2/12/2019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81794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12</a:t>
            </a:fld>
            <a:endParaRPr lang="en-GB"/>
          </a:p>
        </p:txBody>
      </p:sp>
    </p:spTree>
    <p:extLst>
      <p:ext uri="{BB962C8B-B14F-4D97-AF65-F5344CB8AC3E}">
        <p14:creationId xmlns:p14="http://schemas.microsoft.com/office/powerpoint/2010/main" val="329976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13</a:t>
            </a:fld>
            <a:endParaRPr lang="en-GB"/>
          </a:p>
        </p:txBody>
      </p:sp>
    </p:spTree>
    <p:extLst>
      <p:ext uri="{BB962C8B-B14F-4D97-AF65-F5344CB8AC3E}">
        <p14:creationId xmlns:p14="http://schemas.microsoft.com/office/powerpoint/2010/main" val="160444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14</a:t>
            </a:fld>
            <a:endParaRPr lang="en-GB"/>
          </a:p>
        </p:txBody>
      </p:sp>
    </p:spTree>
    <p:extLst>
      <p:ext uri="{BB962C8B-B14F-4D97-AF65-F5344CB8AC3E}">
        <p14:creationId xmlns:p14="http://schemas.microsoft.com/office/powerpoint/2010/main" val="42016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15</a:t>
            </a:fld>
            <a:endParaRPr lang="en-GB"/>
          </a:p>
        </p:txBody>
      </p:sp>
    </p:spTree>
    <p:extLst>
      <p:ext uri="{BB962C8B-B14F-4D97-AF65-F5344CB8AC3E}">
        <p14:creationId xmlns:p14="http://schemas.microsoft.com/office/powerpoint/2010/main" val="108703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16</a:t>
            </a:fld>
            <a:endParaRPr lang="en-GB"/>
          </a:p>
        </p:txBody>
      </p:sp>
    </p:spTree>
    <p:extLst>
      <p:ext uri="{BB962C8B-B14F-4D97-AF65-F5344CB8AC3E}">
        <p14:creationId xmlns:p14="http://schemas.microsoft.com/office/powerpoint/2010/main" val="307486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17</a:t>
            </a:fld>
            <a:endParaRPr lang="en-GB"/>
          </a:p>
        </p:txBody>
      </p:sp>
    </p:spTree>
    <p:extLst>
      <p:ext uri="{BB962C8B-B14F-4D97-AF65-F5344CB8AC3E}">
        <p14:creationId xmlns:p14="http://schemas.microsoft.com/office/powerpoint/2010/main" val="175743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18</a:t>
            </a:fld>
            <a:endParaRPr lang="en-GB"/>
          </a:p>
        </p:txBody>
      </p:sp>
    </p:spTree>
    <p:extLst>
      <p:ext uri="{BB962C8B-B14F-4D97-AF65-F5344CB8AC3E}">
        <p14:creationId xmlns:p14="http://schemas.microsoft.com/office/powerpoint/2010/main" val="65077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E55EE5-A0E6-584F-AD79-05AE9DCC70F8}" type="slidenum">
              <a:rPr lang="en-GB"/>
              <a:pPr/>
              <a:t>19</a:t>
            </a:fld>
            <a:endParaRPr lang="en-GB"/>
          </a:p>
        </p:txBody>
      </p:sp>
    </p:spTree>
    <p:extLst>
      <p:ext uri="{BB962C8B-B14F-4D97-AF65-F5344CB8AC3E}">
        <p14:creationId xmlns:p14="http://schemas.microsoft.com/office/powerpoint/2010/main" val="312574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433A5B4-9929-C04F-ACFC-E857EE2B1CB2}" type="slidenum">
              <a:rPr lang="en-GB"/>
              <a:pPr/>
              <a:t>20</a:t>
            </a:fld>
            <a:endParaRPr lang="en-GB"/>
          </a:p>
        </p:txBody>
      </p:sp>
    </p:spTree>
    <p:extLst>
      <p:ext uri="{BB962C8B-B14F-4D97-AF65-F5344CB8AC3E}">
        <p14:creationId xmlns:p14="http://schemas.microsoft.com/office/powerpoint/2010/main" val="411219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EB9965C-2C5B-8641-867C-7D1FFAC7D65E}" type="slidenum">
              <a:rPr lang="en-GB"/>
              <a:pPr/>
              <a:t>21</a:t>
            </a:fld>
            <a:endParaRPr lang="en-GB"/>
          </a:p>
        </p:txBody>
      </p:sp>
    </p:spTree>
    <p:extLst>
      <p:ext uri="{BB962C8B-B14F-4D97-AF65-F5344CB8AC3E}">
        <p14:creationId xmlns:p14="http://schemas.microsoft.com/office/powerpoint/2010/main" val="381072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F9056B7-6436-714F-9F94-7F3036021D4C}" type="slidenum">
              <a:rPr lang="en-GB"/>
              <a:pPr/>
              <a:t>3</a:t>
            </a:fld>
            <a:endParaRPr lang="en-GB"/>
          </a:p>
        </p:txBody>
      </p:sp>
    </p:spTree>
    <p:extLst>
      <p:ext uri="{BB962C8B-B14F-4D97-AF65-F5344CB8AC3E}">
        <p14:creationId xmlns:p14="http://schemas.microsoft.com/office/powerpoint/2010/main" val="2502134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637544E-4619-EA46-92EC-04DC7E0B9749}" type="slidenum">
              <a:rPr lang="en-GB"/>
              <a:pPr/>
              <a:t>22</a:t>
            </a:fld>
            <a:endParaRPr lang="en-GB"/>
          </a:p>
        </p:txBody>
      </p:sp>
    </p:spTree>
    <p:extLst>
      <p:ext uri="{BB962C8B-B14F-4D97-AF65-F5344CB8AC3E}">
        <p14:creationId xmlns:p14="http://schemas.microsoft.com/office/powerpoint/2010/main" val="356306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637544E-4619-EA46-92EC-04DC7E0B9749}" type="slidenum">
              <a:rPr lang="en-GB"/>
              <a:pPr/>
              <a:t>23</a:t>
            </a:fld>
            <a:endParaRPr lang="en-GB"/>
          </a:p>
        </p:txBody>
      </p:sp>
    </p:spTree>
    <p:extLst>
      <p:ext uri="{BB962C8B-B14F-4D97-AF65-F5344CB8AC3E}">
        <p14:creationId xmlns:p14="http://schemas.microsoft.com/office/powerpoint/2010/main" val="182180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CF90F08-F3DB-2A4F-8DAC-F1A7E37FEBB2}" type="slidenum">
              <a:rPr lang="en-GB"/>
              <a:pPr/>
              <a:t>24</a:t>
            </a:fld>
            <a:endParaRPr lang="en-GB"/>
          </a:p>
        </p:txBody>
      </p:sp>
    </p:spTree>
    <p:extLst>
      <p:ext uri="{BB962C8B-B14F-4D97-AF65-F5344CB8AC3E}">
        <p14:creationId xmlns:p14="http://schemas.microsoft.com/office/powerpoint/2010/main" val="250919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75B8DE4-554A-1C4A-8BD1-18CEE9F912C4}" type="slidenum">
              <a:rPr lang="en-GB"/>
              <a:pPr/>
              <a:t>25</a:t>
            </a:fld>
            <a:endParaRPr lang="en-GB"/>
          </a:p>
        </p:txBody>
      </p:sp>
    </p:spTree>
    <p:extLst>
      <p:ext uri="{BB962C8B-B14F-4D97-AF65-F5344CB8AC3E}">
        <p14:creationId xmlns:p14="http://schemas.microsoft.com/office/powerpoint/2010/main" val="835447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26</a:t>
            </a:fld>
            <a:endParaRPr lang="en-GB"/>
          </a:p>
        </p:txBody>
      </p:sp>
    </p:spTree>
    <p:extLst>
      <p:ext uri="{BB962C8B-B14F-4D97-AF65-F5344CB8AC3E}">
        <p14:creationId xmlns:p14="http://schemas.microsoft.com/office/powerpoint/2010/main" val="132809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27</a:t>
            </a:fld>
            <a:endParaRPr lang="en-GB"/>
          </a:p>
        </p:txBody>
      </p:sp>
    </p:spTree>
    <p:extLst>
      <p:ext uri="{BB962C8B-B14F-4D97-AF65-F5344CB8AC3E}">
        <p14:creationId xmlns:p14="http://schemas.microsoft.com/office/powerpoint/2010/main" val="346590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28</a:t>
            </a:fld>
            <a:endParaRPr lang="en-GB"/>
          </a:p>
        </p:txBody>
      </p:sp>
    </p:spTree>
    <p:extLst>
      <p:ext uri="{BB962C8B-B14F-4D97-AF65-F5344CB8AC3E}">
        <p14:creationId xmlns:p14="http://schemas.microsoft.com/office/powerpoint/2010/main" val="1720591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29</a:t>
            </a:fld>
            <a:endParaRPr lang="en-GB"/>
          </a:p>
        </p:txBody>
      </p:sp>
    </p:spTree>
    <p:extLst>
      <p:ext uri="{BB962C8B-B14F-4D97-AF65-F5344CB8AC3E}">
        <p14:creationId xmlns:p14="http://schemas.microsoft.com/office/powerpoint/2010/main" val="74462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30</a:t>
            </a:fld>
            <a:endParaRPr lang="en-GB"/>
          </a:p>
        </p:txBody>
      </p:sp>
    </p:spTree>
    <p:extLst>
      <p:ext uri="{BB962C8B-B14F-4D97-AF65-F5344CB8AC3E}">
        <p14:creationId xmlns:p14="http://schemas.microsoft.com/office/powerpoint/2010/main" val="1305805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32</a:t>
            </a:fld>
            <a:endParaRPr lang="en-GB"/>
          </a:p>
        </p:txBody>
      </p:sp>
    </p:spTree>
    <p:extLst>
      <p:ext uri="{BB962C8B-B14F-4D97-AF65-F5344CB8AC3E}">
        <p14:creationId xmlns:p14="http://schemas.microsoft.com/office/powerpoint/2010/main" val="5669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F9056B7-6436-714F-9F94-7F3036021D4C}" type="slidenum">
              <a:rPr lang="en-GB"/>
              <a:pPr/>
              <a:t>5</a:t>
            </a:fld>
            <a:endParaRPr lang="en-GB"/>
          </a:p>
        </p:txBody>
      </p:sp>
    </p:spTree>
    <p:extLst>
      <p:ext uri="{BB962C8B-B14F-4D97-AF65-F5344CB8AC3E}">
        <p14:creationId xmlns:p14="http://schemas.microsoft.com/office/powerpoint/2010/main" val="2733399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33</a:t>
            </a:fld>
            <a:endParaRPr lang="en-GB"/>
          </a:p>
        </p:txBody>
      </p:sp>
    </p:spTree>
    <p:extLst>
      <p:ext uri="{BB962C8B-B14F-4D97-AF65-F5344CB8AC3E}">
        <p14:creationId xmlns:p14="http://schemas.microsoft.com/office/powerpoint/2010/main" val="227637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34</a:t>
            </a:fld>
            <a:endParaRPr lang="en-GB"/>
          </a:p>
        </p:txBody>
      </p:sp>
    </p:spTree>
    <p:extLst>
      <p:ext uri="{BB962C8B-B14F-4D97-AF65-F5344CB8AC3E}">
        <p14:creationId xmlns:p14="http://schemas.microsoft.com/office/powerpoint/2010/main" val="3116469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35</a:t>
            </a:fld>
            <a:endParaRPr lang="en-GB"/>
          </a:p>
        </p:txBody>
      </p:sp>
    </p:spTree>
    <p:extLst>
      <p:ext uri="{BB962C8B-B14F-4D97-AF65-F5344CB8AC3E}">
        <p14:creationId xmlns:p14="http://schemas.microsoft.com/office/powerpoint/2010/main" val="1073549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36</a:t>
            </a:fld>
            <a:endParaRPr lang="en-GB"/>
          </a:p>
        </p:txBody>
      </p:sp>
    </p:spTree>
    <p:extLst>
      <p:ext uri="{BB962C8B-B14F-4D97-AF65-F5344CB8AC3E}">
        <p14:creationId xmlns:p14="http://schemas.microsoft.com/office/powerpoint/2010/main" val="2215842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5C8254-051F-F942-9F89-1D8E579A61D1}" type="slidenum">
              <a:rPr lang="en-GB"/>
              <a:pPr/>
              <a:t>37</a:t>
            </a:fld>
            <a:endParaRPr lang="en-GB"/>
          </a:p>
        </p:txBody>
      </p:sp>
    </p:spTree>
    <p:extLst>
      <p:ext uri="{BB962C8B-B14F-4D97-AF65-F5344CB8AC3E}">
        <p14:creationId xmlns:p14="http://schemas.microsoft.com/office/powerpoint/2010/main" val="4093532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5BDD2F-BFCE-4F4D-BB46-2794B19143F9}" type="slidenum">
              <a:rPr lang="en-GB"/>
              <a:pPr/>
              <a:t>40</a:t>
            </a:fld>
            <a:endParaRPr lang="en-GB"/>
          </a:p>
        </p:txBody>
      </p:sp>
    </p:spTree>
    <p:extLst>
      <p:ext uri="{BB962C8B-B14F-4D97-AF65-F5344CB8AC3E}">
        <p14:creationId xmlns:p14="http://schemas.microsoft.com/office/powerpoint/2010/main" val="494599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09B74D7-F0AA-5041-8CC8-FAD0F779960D}" type="slidenum">
              <a:rPr lang="en-GB"/>
              <a:pPr/>
              <a:t>41</a:t>
            </a:fld>
            <a:endParaRPr lang="en-GB"/>
          </a:p>
        </p:txBody>
      </p:sp>
    </p:spTree>
    <p:extLst>
      <p:ext uri="{BB962C8B-B14F-4D97-AF65-F5344CB8AC3E}">
        <p14:creationId xmlns:p14="http://schemas.microsoft.com/office/powerpoint/2010/main" val="478547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58E2D7-0BE1-7546-9EDA-71628AB2B8B0}" type="slidenum">
              <a:rPr lang="en-GB"/>
              <a:pPr/>
              <a:t>44</a:t>
            </a:fld>
            <a:endParaRPr lang="en-GB"/>
          </a:p>
        </p:txBody>
      </p:sp>
    </p:spTree>
    <p:extLst>
      <p:ext uri="{BB962C8B-B14F-4D97-AF65-F5344CB8AC3E}">
        <p14:creationId xmlns:p14="http://schemas.microsoft.com/office/powerpoint/2010/main" val="94784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9BE74F2-18B1-4E4A-AC6B-A1A9A3C4D1B1}" type="slidenum">
              <a:rPr lang="en-GB"/>
              <a:pPr/>
              <a:t>6</a:t>
            </a:fld>
            <a:endParaRPr lang="en-GB"/>
          </a:p>
        </p:txBody>
      </p:sp>
    </p:spTree>
    <p:extLst>
      <p:ext uri="{BB962C8B-B14F-4D97-AF65-F5344CB8AC3E}">
        <p14:creationId xmlns:p14="http://schemas.microsoft.com/office/powerpoint/2010/main" val="88148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9BE74F2-18B1-4E4A-AC6B-A1A9A3C4D1B1}" type="slidenum">
              <a:rPr lang="en-GB"/>
              <a:pPr/>
              <a:t>7</a:t>
            </a:fld>
            <a:endParaRPr lang="en-GB"/>
          </a:p>
        </p:txBody>
      </p:sp>
    </p:spTree>
    <p:extLst>
      <p:ext uri="{BB962C8B-B14F-4D97-AF65-F5344CB8AC3E}">
        <p14:creationId xmlns:p14="http://schemas.microsoft.com/office/powerpoint/2010/main" val="239076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8</a:t>
            </a:fld>
            <a:endParaRPr lang="en-GB"/>
          </a:p>
        </p:txBody>
      </p:sp>
    </p:spTree>
    <p:extLst>
      <p:ext uri="{BB962C8B-B14F-4D97-AF65-F5344CB8AC3E}">
        <p14:creationId xmlns:p14="http://schemas.microsoft.com/office/powerpoint/2010/main" val="48558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9</a:t>
            </a:fld>
            <a:endParaRPr lang="en-GB"/>
          </a:p>
        </p:txBody>
      </p:sp>
    </p:spTree>
    <p:extLst>
      <p:ext uri="{BB962C8B-B14F-4D97-AF65-F5344CB8AC3E}">
        <p14:creationId xmlns:p14="http://schemas.microsoft.com/office/powerpoint/2010/main" val="169623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10</a:t>
            </a:fld>
            <a:endParaRPr lang="en-GB"/>
          </a:p>
        </p:txBody>
      </p:sp>
    </p:spTree>
    <p:extLst>
      <p:ext uri="{BB962C8B-B14F-4D97-AF65-F5344CB8AC3E}">
        <p14:creationId xmlns:p14="http://schemas.microsoft.com/office/powerpoint/2010/main" val="24931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C129A7-11F6-E848-A017-B3ADE823FDAA}" type="slidenum">
              <a:rPr lang="en-GB"/>
              <a:pPr/>
              <a:t>11</a:t>
            </a:fld>
            <a:endParaRPr lang="en-GB"/>
          </a:p>
        </p:txBody>
      </p:sp>
    </p:spTree>
    <p:extLst>
      <p:ext uri="{BB962C8B-B14F-4D97-AF65-F5344CB8AC3E}">
        <p14:creationId xmlns:p14="http://schemas.microsoft.com/office/powerpoint/2010/main" val="144058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10"/>
          </p:nvPr>
        </p:nvSpPr>
        <p:spPr>
          <a:xfrm>
            <a:off x="2987675" y="6381750"/>
            <a:ext cx="2895600" cy="476250"/>
          </a:xfrm>
          <a:prstGeom prst="rect">
            <a:avLst/>
          </a:prstGeom>
        </p:spPr>
        <p:txBody>
          <a:bodyPr/>
          <a:lstStyle>
            <a:lvl1pPr>
              <a:defRPr/>
            </a:lvl1pPr>
          </a:lstStyle>
          <a:p>
            <a:endParaRPr lang="en-GB"/>
          </a:p>
        </p:txBody>
      </p:sp>
      <p:sp>
        <p:nvSpPr>
          <p:cNvPr id="7" name="Date Placeholder 6"/>
          <p:cNvSpPr>
            <a:spLocks noGrp="1"/>
          </p:cNvSpPr>
          <p:nvPr>
            <p:ph type="dt" sz="half" idx="11"/>
          </p:nvPr>
        </p:nvSpPr>
        <p:spPr>
          <a:xfrm>
            <a:off x="179388" y="6381750"/>
            <a:ext cx="2133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01271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0"/>
          </p:nvPr>
        </p:nvSpPr>
        <p:spPr>
          <a:xfrm>
            <a:off x="2987675" y="6381750"/>
            <a:ext cx="2895600" cy="476250"/>
          </a:xfrm>
          <a:prstGeom prst="rect">
            <a:avLst/>
          </a:prstGeom>
        </p:spPr>
        <p:txBody>
          <a:bodyPr/>
          <a:lstStyle>
            <a:lvl1pPr>
              <a:defRPr/>
            </a:lvl1pPr>
          </a:lstStyle>
          <a:p>
            <a:endParaRPr lang="en-GB"/>
          </a:p>
        </p:txBody>
      </p:sp>
      <p:sp>
        <p:nvSpPr>
          <p:cNvPr id="6" name="Date Placeholder 5"/>
          <p:cNvSpPr>
            <a:spLocks noGrp="1"/>
          </p:cNvSpPr>
          <p:nvPr>
            <p:ph type="dt" sz="half" idx="11"/>
          </p:nvPr>
        </p:nvSpPr>
        <p:spPr>
          <a:xfrm>
            <a:off x="179388" y="6381750"/>
            <a:ext cx="2133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3116945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4" r:id="rId3"/>
    <p:sldLayoutId id="2147483835" r:id="rId4"/>
    <p:sldLayoutId id="2147483836"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viewpure.com/-RQxD4Ff7dY?ref=sear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encil.evolus.v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smartdraw.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viewpure.com/rfQqh7iCcOU?ref=search" TargetMode="Externa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34405" y="3946247"/>
            <a:ext cx="7553131" cy="1572554"/>
          </a:xfrm>
        </p:spPr>
        <p:txBody>
          <a:bodyPr>
            <a:normAutofit/>
          </a:bodyPr>
          <a:lstStyle/>
          <a:p>
            <a:pPr eaLnBrk="1" hangingPunct="1"/>
            <a:r>
              <a:rPr lang="en-US" dirty="0" smtClean="0">
                <a:latin typeface="Times New Roman" panose="02020603050405020304" pitchFamily="18" charset="0"/>
                <a:cs typeface="Times New Roman" panose="02020603050405020304" pitchFamily="18" charset="0"/>
              </a:rPr>
              <a:t>Prototyping</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
        <p:nvSpPr>
          <p:cNvPr id="7" name="Rectangle 6"/>
          <p:cNvSpPr>
            <a:spLocks noGrp="1" noChangeArrowheads="1"/>
          </p:cNvSpPr>
          <p:nvPr/>
        </p:nvSpPr>
        <p:spPr>
          <a:xfrm>
            <a:off x="1177306" y="5257800"/>
            <a:ext cx="6867330" cy="1156214"/>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5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7557763"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Dimensions of Fidelity</a:t>
            </a:r>
            <a:endParaRPr lang="en-US" sz="3200" dirty="0"/>
          </a:p>
        </p:txBody>
      </p:sp>
      <p:sp>
        <p:nvSpPr>
          <p:cNvPr id="12296" name="Rectangle 8"/>
          <p:cNvSpPr>
            <a:spLocks noChangeArrowheads="1"/>
          </p:cNvSpPr>
          <p:nvPr/>
        </p:nvSpPr>
        <p:spPr bwMode="auto">
          <a:xfrm>
            <a:off x="422275" y="1502228"/>
            <a:ext cx="8580438" cy="520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Fidelity can be thought of as how close of an approximation of the final product is being attempted</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Fidelity can be broken down into four basic dimensions</a:t>
            </a:r>
            <a:br>
              <a:rPr lang="en-GB" sz="2400" dirty="0" smtClean="0">
                <a:latin typeface="Times New Roman" panose="02020603050405020304" pitchFamily="18" charset="0"/>
                <a:cs typeface="Times New Roman" panose="02020603050405020304" pitchFamily="18" charset="0"/>
              </a:rPr>
            </a:br>
            <a:endParaRPr lang="en-GB" sz="2400" dirty="0" smtClean="0">
              <a:latin typeface="Times New Roman" panose="02020603050405020304" pitchFamily="18" charset="0"/>
              <a:cs typeface="Times New Roman" panose="02020603050405020304" pitchFamily="18" charset="0"/>
            </a:endParaRP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Breadth</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Depth</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Look</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Interaction</a:t>
            </a: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10</a:t>
            </a:fld>
            <a:endParaRPr lang="en-US"/>
          </a:p>
        </p:txBody>
      </p:sp>
      <p:pic>
        <p:nvPicPr>
          <p:cNvPr id="5" name="Picture 4"/>
          <p:cNvPicPr>
            <a:picLocks noChangeAspect="1"/>
          </p:cNvPicPr>
          <p:nvPr/>
        </p:nvPicPr>
        <p:blipFill>
          <a:blip r:embed="rId3"/>
          <a:stretch>
            <a:fillRect/>
          </a:stretch>
        </p:blipFill>
        <p:spPr>
          <a:xfrm>
            <a:off x="3031448" y="3118475"/>
            <a:ext cx="2947077" cy="2106092"/>
          </a:xfrm>
          <a:prstGeom prst="rect">
            <a:avLst/>
          </a:prstGeom>
        </p:spPr>
      </p:pic>
      <p:pic>
        <p:nvPicPr>
          <p:cNvPr id="6" name="Picture 5"/>
          <p:cNvPicPr>
            <a:picLocks noChangeAspect="1"/>
          </p:cNvPicPr>
          <p:nvPr/>
        </p:nvPicPr>
        <p:blipFill>
          <a:blip r:embed="rId4"/>
          <a:stretch>
            <a:fillRect/>
          </a:stretch>
        </p:blipFill>
        <p:spPr>
          <a:xfrm>
            <a:off x="6075461" y="2852055"/>
            <a:ext cx="2927252" cy="3853544"/>
          </a:xfrm>
          <a:prstGeom prst="rect">
            <a:avLst/>
          </a:prstGeom>
        </p:spPr>
      </p:pic>
    </p:spTree>
    <p:extLst>
      <p:ext uri="{BB962C8B-B14F-4D97-AF65-F5344CB8AC3E}">
        <p14:creationId xmlns:p14="http://schemas.microsoft.com/office/powerpoint/2010/main" val="138899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How to prototype?</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5788" y="1502228"/>
            <a:ext cx="4617584" cy="520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2400" dirty="0" smtClean="0">
                <a:latin typeface="Times New Roman" panose="02020603050405020304" pitchFamily="18" charset="0"/>
                <a:cs typeface="Times New Roman" panose="02020603050405020304" pitchFamily="18" charset="0"/>
              </a:rPr>
              <a:t>Vertical – “Depth” Prototyping</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Show only portion of interface, but large amount of those portions</a:t>
            </a: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r>
              <a:rPr lang="en-GB" sz="2400" dirty="0" smtClean="0">
                <a:latin typeface="Times New Roman" panose="02020603050405020304" pitchFamily="18" charset="0"/>
                <a:cs typeface="Times New Roman" panose="02020603050405020304" pitchFamily="18" charset="0"/>
              </a:rPr>
              <a:t>Horizontal – “Breadth” Prototyping</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Show much of the interface, but in a shallow manner. </a:t>
            </a: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11</a:t>
            </a:fld>
            <a:endParaRPr lang="en-US"/>
          </a:p>
        </p:txBody>
      </p:sp>
      <p:pic>
        <p:nvPicPr>
          <p:cNvPr id="2" name="Picture 1"/>
          <p:cNvPicPr>
            <a:picLocks noChangeAspect="1"/>
          </p:cNvPicPr>
          <p:nvPr/>
        </p:nvPicPr>
        <p:blipFill>
          <a:blip r:embed="rId3"/>
          <a:stretch>
            <a:fillRect/>
          </a:stretch>
        </p:blipFill>
        <p:spPr>
          <a:xfrm>
            <a:off x="85610" y="2073310"/>
            <a:ext cx="4310177" cy="4175090"/>
          </a:xfrm>
          <a:prstGeom prst="rect">
            <a:avLst/>
          </a:prstGeom>
        </p:spPr>
      </p:pic>
    </p:spTree>
    <p:extLst>
      <p:ext uri="{BB962C8B-B14F-4D97-AF65-F5344CB8AC3E}">
        <p14:creationId xmlns:p14="http://schemas.microsoft.com/office/powerpoint/2010/main" val="15165029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Breadth</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608" y="1502228"/>
            <a:ext cx="7848049" cy="47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The breadth of a prototype refers to how much of the product’s functionality is represented in the prototype</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very narrow prototype only represents a single feature</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broad prototype represents all intended functionality</a:t>
            </a:r>
          </a:p>
          <a:p>
            <a:pPr marL="342900" indent="-342900" eaLnBrk="0" hangingPunct="0">
              <a:spcBef>
                <a:spcPts val="600"/>
              </a:spcBef>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Prototypes should generally be as broad as needed to cover basic or most important tasks, but not much more</a:t>
            </a:r>
          </a:p>
          <a:p>
            <a:pPr marL="342900" indent="-342900" eaLnBrk="0" hangingPunct="0">
              <a:spcBef>
                <a:spcPts val="600"/>
              </a:spcBef>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36986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Depth</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608" y="1502228"/>
            <a:ext cx="7848049" cy="47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The depth of a prototype refers to how much of the prototype is functional, and how robust it is</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very shallow prototype has no backend at all and is hard-coded to respond as though the user had provided ideal input</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deep prototype has some logic and error-handling capabilities</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At first glance, depth may seem unimportant, but it affects the amount of exploration a user can do</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Thus depth can actually have a profound influence on user testing!</a:t>
            </a: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2756180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Look	</a:t>
            </a:r>
            <a:endParaRPr lang="en-US" sz="3200" dirty="0"/>
          </a:p>
        </p:txBody>
      </p:sp>
      <p:sp>
        <p:nvSpPr>
          <p:cNvPr id="12296" name="Rectangle 8"/>
          <p:cNvSpPr>
            <a:spLocks noChangeArrowheads="1"/>
          </p:cNvSpPr>
          <p:nvPr/>
        </p:nvSpPr>
        <p:spPr bwMode="auto">
          <a:xfrm>
            <a:off x="439608" y="1502228"/>
            <a:ext cx="7848049" cy="47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“Look” is probably what most people think of when they think of prototype fidelity</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It refers to how accurately a prototype represents the product’s intended appearance, including fonts, </a:t>
            </a:r>
            <a:r>
              <a:rPr lang="en-GB" sz="2400" dirty="0" err="1" smtClean="0">
                <a:latin typeface="Times New Roman" panose="02020603050405020304" pitchFamily="18" charset="0"/>
                <a:cs typeface="Times New Roman" panose="02020603050405020304" pitchFamily="18" charset="0"/>
              </a:rPr>
              <a:t>colors</a:t>
            </a:r>
            <a:r>
              <a:rPr lang="en-GB" sz="2400" dirty="0" smtClean="0">
                <a:latin typeface="Times New Roman" panose="02020603050405020304" pitchFamily="18" charset="0"/>
                <a:cs typeface="Times New Roman" panose="02020603050405020304" pitchFamily="18" charset="0"/>
              </a:rPr>
              <a:t>, and graphics</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It’s generally a good idea to hold off on something which has a high fidelity look until later in the design process</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People are less likely to point out flaws and mistakes</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People can easily fixate on the “little” things</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You are less likely to throw it out and start again</a:t>
            </a:r>
          </a:p>
          <a:p>
            <a:pPr marL="342900" indent="-342900" eaLnBrk="0" hangingPunct="0">
              <a:spcBef>
                <a:spcPts val="600"/>
              </a:spcBef>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1924347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Interaction</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608" y="1502228"/>
            <a:ext cx="7848049" cy="47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“Interaction” refers to how the prototype handles input and output</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Interaction can often be simulated,  </a:t>
            </a:r>
            <a:endParaRPr lang="en-GB" sz="2400" dirty="0">
              <a:latin typeface="Times New Roman" panose="02020603050405020304" pitchFamily="18" charset="0"/>
              <a:cs typeface="Times New Roman" panose="02020603050405020304" pitchFamily="18" charset="0"/>
            </a:endParaRP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You might create a digital prototype for an </a:t>
            </a:r>
            <a:r>
              <a:rPr lang="en-GB" sz="2400" dirty="0" err="1" smtClean="0">
                <a:latin typeface="Times New Roman" panose="02020603050405020304" pitchFamily="18" charset="0"/>
                <a:cs typeface="Times New Roman" panose="02020603050405020304" pitchFamily="18" charset="0"/>
              </a:rPr>
              <a:t>ipad</a:t>
            </a:r>
            <a:r>
              <a:rPr lang="en-GB" sz="2400" dirty="0" smtClean="0">
                <a:latin typeface="Times New Roman" panose="02020603050405020304" pitchFamily="18" charset="0"/>
                <a:cs typeface="Times New Roman" panose="02020603050405020304" pitchFamily="18" charset="0"/>
              </a:rPr>
              <a:t> application which runs on your desktop and responds to traditional mouse and keyboard</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You might use hyperlinks or animation to simulate clicking interaction (e.g., in PowerPoint)</a:t>
            </a: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2911316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How to prototype?</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608" y="1502229"/>
            <a:ext cx="8573763" cy="15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2400" dirty="0" smtClean="0">
                <a:latin typeface="Times New Roman" panose="02020603050405020304" pitchFamily="18" charset="0"/>
                <a:cs typeface="Times New Roman" panose="02020603050405020304" pitchFamily="18" charset="0"/>
              </a:rPr>
              <a:t>       Low Fidelity                      Vs.                High Fidelity</a:t>
            </a: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r>
              <a:rPr lang="en-GB" sz="2400" dirty="0" smtClean="0">
                <a:latin typeface="Times New Roman" panose="02020603050405020304" pitchFamily="18" charset="0"/>
                <a:cs typeface="Times New Roman" panose="02020603050405020304" pitchFamily="18" charset="0"/>
              </a:rPr>
              <a:t>Amount of polish should reflect maturity of the prototype. </a:t>
            </a: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16</a:t>
            </a:fld>
            <a:endParaRPr lang="en-US"/>
          </a:p>
        </p:txBody>
      </p:sp>
      <p:pic>
        <p:nvPicPr>
          <p:cNvPr id="4" name="Picture 3"/>
          <p:cNvPicPr>
            <a:picLocks noChangeAspect="1"/>
          </p:cNvPicPr>
          <p:nvPr/>
        </p:nvPicPr>
        <p:blipFill>
          <a:blip r:embed="rId3"/>
          <a:stretch>
            <a:fillRect/>
          </a:stretch>
        </p:blipFill>
        <p:spPr>
          <a:xfrm>
            <a:off x="256087" y="2125776"/>
            <a:ext cx="8728251" cy="3087579"/>
          </a:xfrm>
          <a:prstGeom prst="rect">
            <a:avLst/>
          </a:prstGeom>
        </p:spPr>
      </p:pic>
    </p:spTree>
    <p:extLst>
      <p:ext uri="{BB962C8B-B14F-4D97-AF65-F5344CB8AC3E}">
        <p14:creationId xmlns:p14="http://schemas.microsoft.com/office/powerpoint/2010/main" val="650939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Lo-Fi vs. Hi-Fi</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608" y="1502229"/>
            <a:ext cx="7848049" cy="15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Traditionally, prototypes are categorized as either lo-fi (low fidelity) or hi-fi (high fidelity)</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In this class, we will often use lo-fi synonym for paper prototyping and hi-fi as synonym for digital prototyping</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Your design process should use multiple levels of fidelity as you move from an idea to a fully designed product</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But as you are about to see, its actually more complicated than that!</a:t>
            </a: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4211177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How to prototype?</a:t>
            </a:r>
            <a:endParaRPr lang="en-US" sz="3200" dirty="0"/>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39608" y="1502229"/>
            <a:ext cx="7848049" cy="15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Easy access to cameras makes it easy to blur the lines between lo-fi and hi-fi prototypes</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Photos of hand-drawn prototypes can easily be captures and displayed on real screens</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Sequences of photos can also be animated to simulate interactions</a:t>
            </a: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a:p>
            <a:pPr eaLnBrk="0" hangingPunct="0">
              <a:spcBef>
                <a:spcPts val="600"/>
              </a:spcBef>
            </a:pPr>
            <a:endParaRPr lang="en-GB"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18</a:t>
            </a:fld>
            <a:endParaRPr lang="en-US"/>
          </a:p>
        </p:txBody>
      </p:sp>
      <p:grpSp>
        <p:nvGrpSpPr>
          <p:cNvPr id="6" name="Group 5"/>
          <p:cNvGrpSpPr/>
          <p:nvPr/>
        </p:nvGrpSpPr>
        <p:grpSpPr>
          <a:xfrm>
            <a:off x="2425768" y="4081918"/>
            <a:ext cx="4208327" cy="2639558"/>
            <a:chOff x="1400062" y="2919413"/>
            <a:chExt cx="5858943" cy="3619500"/>
          </a:xfrm>
        </p:grpSpPr>
        <p:pic>
          <p:nvPicPr>
            <p:cNvPr id="2" name="Picture 1"/>
            <p:cNvPicPr>
              <a:picLocks noChangeAspect="1"/>
            </p:cNvPicPr>
            <p:nvPr/>
          </p:nvPicPr>
          <p:blipFill>
            <a:blip r:embed="rId3"/>
            <a:stretch>
              <a:fillRect/>
            </a:stretch>
          </p:blipFill>
          <p:spPr>
            <a:xfrm>
              <a:off x="1400062" y="2919413"/>
              <a:ext cx="2995725" cy="3619500"/>
            </a:xfrm>
            <a:prstGeom prst="rect">
              <a:avLst/>
            </a:prstGeom>
          </p:spPr>
        </p:pic>
        <p:pic>
          <p:nvPicPr>
            <p:cNvPr id="5" name="Picture 4"/>
            <p:cNvPicPr>
              <a:picLocks noChangeAspect="1"/>
            </p:cNvPicPr>
            <p:nvPr/>
          </p:nvPicPr>
          <p:blipFill>
            <a:blip r:embed="rId4"/>
            <a:stretch>
              <a:fillRect/>
            </a:stretch>
          </p:blipFill>
          <p:spPr>
            <a:xfrm>
              <a:off x="4364830" y="2919413"/>
              <a:ext cx="2894175" cy="3606800"/>
            </a:xfrm>
            <a:prstGeom prst="rect">
              <a:avLst/>
            </a:prstGeom>
          </p:spPr>
        </p:pic>
      </p:grpSp>
    </p:spTree>
    <p:extLst>
      <p:ext uri="{BB962C8B-B14F-4D97-AF65-F5344CB8AC3E}">
        <p14:creationId xmlns:p14="http://schemas.microsoft.com/office/powerpoint/2010/main" val="10253835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452018" y="743384"/>
            <a:ext cx="44194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Low-fidelity Prototyping</a:t>
            </a:r>
          </a:p>
        </p:txBody>
      </p:sp>
      <p:sp>
        <p:nvSpPr>
          <p:cNvPr id="15367"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355600" indent="-355600" eaLnBrk="0" hangingPunct="0">
              <a:spcBef>
                <a:spcPts val="600"/>
              </a:spcBef>
              <a:buFontTx/>
              <a:buChar char="•"/>
            </a:pPr>
            <a:r>
              <a:rPr lang="en-GB" dirty="0"/>
              <a:t>Uses a medium which is unlike the final medium, e.g. paper, cardboard</a:t>
            </a:r>
          </a:p>
          <a:p>
            <a:pPr marL="355600" indent="-355600" eaLnBrk="0" hangingPunct="0">
              <a:spcBef>
                <a:spcPts val="600"/>
              </a:spcBef>
              <a:buFontTx/>
              <a:buChar char="•"/>
            </a:pPr>
            <a:endParaRPr lang="en-GB" sz="1100" dirty="0"/>
          </a:p>
          <a:p>
            <a:pPr marL="355600" indent="-355600" eaLnBrk="0" hangingPunct="0">
              <a:spcBef>
                <a:spcPts val="600"/>
              </a:spcBef>
              <a:buFontTx/>
              <a:buChar char="•"/>
            </a:pPr>
            <a:r>
              <a:rPr lang="en-GB" dirty="0"/>
              <a:t>Is quick, cheap and easily changed</a:t>
            </a:r>
          </a:p>
          <a:p>
            <a:pPr marL="355600" indent="-355600" eaLnBrk="0" hangingPunct="0">
              <a:spcBef>
                <a:spcPts val="600"/>
              </a:spcBef>
              <a:buFontTx/>
              <a:buChar char="•"/>
            </a:pPr>
            <a:endParaRPr lang="en-GB" sz="1100" dirty="0"/>
          </a:p>
          <a:p>
            <a:pPr marL="355600" indent="-355600" eaLnBrk="0" hangingPunct="0">
              <a:spcBef>
                <a:spcPts val="600"/>
              </a:spcBef>
              <a:buFontTx/>
              <a:buChar char="•"/>
            </a:pPr>
            <a:r>
              <a:rPr lang="en-GB" dirty="0" smtClean="0"/>
              <a:t>Examples:</a:t>
            </a:r>
          </a:p>
          <a:p>
            <a:pPr lvl="1" indent="-342900" eaLnBrk="0" hangingPunct="0">
              <a:spcBef>
                <a:spcPts val="600"/>
              </a:spcBef>
            </a:pPr>
            <a:r>
              <a:rPr lang="en-GB" sz="2000" dirty="0" smtClean="0"/>
              <a:t>sketches </a:t>
            </a:r>
            <a:r>
              <a:rPr lang="en-GB" sz="2000" dirty="0"/>
              <a:t>of screens, task sequences, </a:t>
            </a:r>
            <a:r>
              <a:rPr lang="en-GB" sz="2000" dirty="0" err="1" smtClean="0"/>
              <a:t>etc</a:t>
            </a:r>
            <a:endParaRPr lang="en-GB" sz="2000" dirty="0" smtClean="0"/>
          </a:p>
          <a:p>
            <a:pPr lvl="1" indent="-342900" eaLnBrk="0" hangingPunct="0">
              <a:spcBef>
                <a:spcPts val="600"/>
              </a:spcBef>
            </a:pPr>
            <a:r>
              <a:rPr lang="ja-JP" altLang="en-GB" sz="2000" dirty="0" smtClean="0"/>
              <a:t>‘</a:t>
            </a:r>
            <a:r>
              <a:rPr lang="en-GB" altLang="ja-JP" sz="2000" dirty="0" smtClean="0"/>
              <a:t>p</a:t>
            </a:r>
            <a:r>
              <a:rPr lang="en-GB" sz="2000" dirty="0" smtClean="0"/>
              <a:t>ost</a:t>
            </a:r>
            <a:r>
              <a:rPr lang="en-GB" sz="2000" dirty="0"/>
              <a:t>-it</a:t>
            </a:r>
            <a:r>
              <a:rPr lang="ja-JP" altLang="en-GB" sz="2000" dirty="0"/>
              <a:t>’</a:t>
            </a:r>
            <a:r>
              <a:rPr lang="en-GB" sz="2000" dirty="0"/>
              <a:t> </a:t>
            </a:r>
            <a:r>
              <a:rPr lang="en-GB" sz="2000" dirty="0" smtClean="0"/>
              <a:t>notes</a:t>
            </a:r>
          </a:p>
          <a:p>
            <a:pPr lvl="1" indent="-342900" eaLnBrk="0" hangingPunct="0">
              <a:spcBef>
                <a:spcPts val="600"/>
              </a:spcBef>
            </a:pPr>
            <a:r>
              <a:rPr lang="en-GB" sz="2000" dirty="0"/>
              <a:t>s</a:t>
            </a:r>
            <a:r>
              <a:rPr lang="en-GB" sz="2000" dirty="0" smtClean="0"/>
              <a:t>toryboards</a:t>
            </a:r>
          </a:p>
          <a:p>
            <a:pPr lvl="1" indent="-342900" eaLnBrk="0" hangingPunct="0">
              <a:spcBef>
                <a:spcPts val="600"/>
              </a:spcBef>
            </a:pPr>
            <a:r>
              <a:rPr lang="ja-JP" altLang="en-GB" sz="2000" dirty="0" smtClean="0"/>
              <a:t>‘</a:t>
            </a:r>
            <a:r>
              <a:rPr lang="en-GB" sz="2000" dirty="0"/>
              <a:t>Wizard-of-Oz</a:t>
            </a:r>
            <a:r>
              <a:rPr lang="ja-JP" altLang="en-GB" sz="2000" dirty="0" smtClean="0"/>
              <a:t>’</a:t>
            </a:r>
            <a:r>
              <a:rPr lang="en-US" sz="2000" dirty="0"/>
              <a:t>	</a:t>
            </a:r>
          </a:p>
          <a:p>
            <a:endParaRPr lang="en-US" sz="2000" dirty="0"/>
          </a:p>
          <a:p>
            <a:endParaRPr lang="en-US" sz="2000" dirty="0"/>
          </a:p>
        </p:txBody>
      </p:sp>
      <p:sp>
        <p:nvSpPr>
          <p:cNvPr id="1536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1846843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a:t>Prototyping</a:t>
            </a:r>
          </a:p>
        </p:txBody>
      </p:sp>
      <p:sp>
        <p:nvSpPr>
          <p:cNvPr id="5123"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Monotype Sorts" pitchFamily="2" charset="2"/>
              <a:buNone/>
            </a:pPr>
            <a:endParaRPr lang="en-US" altLang="en-US" dirty="0" smtClean="0"/>
          </a:p>
          <a:p>
            <a:pPr algn="ctr">
              <a:buFont typeface="Monotype Sorts" pitchFamily="2" charset="2"/>
              <a:buNone/>
            </a:pPr>
            <a:endParaRPr lang="en-US" altLang="en-US" dirty="0"/>
          </a:p>
          <a:p>
            <a:pPr algn="ctr">
              <a:buFont typeface="Monotype Sorts" pitchFamily="2" charset="2"/>
              <a:buNone/>
            </a:pPr>
            <a:endParaRPr lang="en-US" altLang="en-US" dirty="0"/>
          </a:p>
          <a:p>
            <a:pPr algn="ctr">
              <a:buFont typeface="Monotype Sorts" pitchFamily="2" charset="2"/>
              <a:buNone/>
            </a:pPr>
            <a:r>
              <a:rPr lang="en-US" altLang="en-US" sz="2800" dirty="0"/>
              <a:t>	“It is easier to tell what you don’t like about an existing system than to describe what you would like in an imaginary one”</a:t>
            </a:r>
          </a:p>
          <a:p>
            <a:pPr algn="ctr">
              <a:buFont typeface="Monotype Sorts" pitchFamily="2" charset="2"/>
              <a:buNone/>
            </a:pPr>
            <a:endParaRPr lang="en-US" altLang="en-US" dirty="0"/>
          </a:p>
          <a:p>
            <a:pPr lvl="2">
              <a:buFont typeface="Monotype Sorts" pitchFamily="2" charset="2"/>
              <a:buNone/>
            </a:pPr>
            <a:r>
              <a:rPr lang="en-US" altLang="en-US" dirty="0"/>
              <a:t>				</a:t>
            </a:r>
          </a:p>
        </p:txBody>
      </p:sp>
    </p:spTree>
    <p:extLst>
      <p:ext uri="{BB962C8B-B14F-4D97-AF65-F5344CB8AC3E}">
        <p14:creationId xmlns:p14="http://schemas.microsoft.com/office/powerpoint/2010/main" val="639587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90" name="Rectangle 6"/>
          <p:cNvSpPr>
            <a:spLocks noGrp="1" noChangeArrowheads="1"/>
          </p:cNvSpPr>
          <p:nvPr>
            <p:ph type="title"/>
          </p:nvPr>
        </p:nvSpPr>
        <p:spPr>
          <a:xfrm>
            <a:off x="494871" y="803427"/>
            <a:ext cx="23916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Storyboards</a:t>
            </a:r>
          </a:p>
        </p:txBody>
      </p:sp>
      <p:sp>
        <p:nvSpPr>
          <p:cNvPr id="1639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6392" name="Rectangle 8"/>
          <p:cNvSpPr>
            <a:spLocks noChangeArrowheads="1"/>
          </p:cNvSpPr>
          <p:nvPr/>
        </p:nvSpPr>
        <p:spPr bwMode="auto">
          <a:xfrm>
            <a:off x="509587" y="1785258"/>
            <a:ext cx="7772400" cy="446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55600" indent="-355600" eaLnBrk="0" hangingPunct="0">
              <a:spcBef>
                <a:spcPts val="600"/>
              </a:spcBef>
              <a:buFontTx/>
              <a:buChar char="•"/>
            </a:pPr>
            <a:r>
              <a:rPr lang="en-GB" sz="2400" dirty="0">
                <a:latin typeface="Liberation Sans"/>
              </a:rPr>
              <a:t>Often used with scenarios, bringing more detail, and a chance to role play</a:t>
            </a:r>
          </a:p>
          <a:p>
            <a:pPr marL="355600" indent="-355600" eaLnBrk="0" hangingPunct="0">
              <a:spcBef>
                <a:spcPts val="600"/>
              </a:spcBef>
              <a:buFontTx/>
              <a:buChar char="•"/>
            </a:pPr>
            <a:endParaRPr lang="en-GB" sz="2400" dirty="0">
              <a:latin typeface="Liberation Sans"/>
            </a:endParaRPr>
          </a:p>
          <a:p>
            <a:pPr marL="355600" indent="-355600" eaLnBrk="0" hangingPunct="0">
              <a:spcBef>
                <a:spcPts val="600"/>
              </a:spcBef>
              <a:buFontTx/>
              <a:buChar char="•"/>
            </a:pPr>
            <a:r>
              <a:rPr lang="en-GB" sz="2400" dirty="0">
                <a:latin typeface="Liberation Sans"/>
              </a:rPr>
              <a:t>It is a series of sketches showing how a user might progress through a task using the device </a:t>
            </a:r>
          </a:p>
          <a:p>
            <a:pPr marL="355600" indent="-355600" eaLnBrk="0" hangingPunct="0">
              <a:spcBef>
                <a:spcPts val="600"/>
              </a:spcBef>
              <a:buFontTx/>
              <a:buChar char="•"/>
            </a:pPr>
            <a:endParaRPr lang="en-GB" sz="2400" dirty="0">
              <a:latin typeface="Liberation Sans"/>
            </a:endParaRPr>
          </a:p>
          <a:p>
            <a:pPr marL="355600" indent="-355600" eaLnBrk="0" hangingPunct="0">
              <a:spcBef>
                <a:spcPts val="600"/>
              </a:spcBef>
              <a:buFontTx/>
              <a:buChar char="•"/>
            </a:pPr>
            <a:r>
              <a:rPr lang="en-GB" sz="2400" dirty="0">
                <a:latin typeface="Liberation Sans"/>
              </a:rPr>
              <a:t>Used early in design</a:t>
            </a:r>
          </a:p>
          <a:p>
            <a:pPr marL="355600" indent="-355600" eaLnBrk="0" hangingPunct="0">
              <a:spcBef>
                <a:spcPts val="600"/>
              </a:spcBef>
              <a:buFontTx/>
              <a:buChar char="•"/>
            </a:pPr>
            <a:endParaRPr lang="en-GB" sz="2000" dirty="0">
              <a:latin typeface="Liberation Sans"/>
            </a:endParaRPr>
          </a:p>
          <a:p>
            <a:pPr marL="355600" indent="-355600" eaLnBrk="0" hangingPunct="0">
              <a:spcBef>
                <a:spcPts val="600"/>
              </a:spcBef>
            </a:pPr>
            <a:r>
              <a:rPr lang="en-GB" sz="2000" dirty="0">
                <a:latin typeface="Liberation Sans"/>
              </a:rPr>
              <a:t> 		</a:t>
            </a:r>
            <a:endParaRPr lang="en-US" sz="2000"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24627516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7"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8" name="Rectangle 6"/>
          <p:cNvSpPr>
            <a:spLocks noGrp="1" noChangeArrowheads="1"/>
          </p:cNvSpPr>
          <p:nvPr>
            <p:ph type="title"/>
          </p:nvPr>
        </p:nvSpPr>
        <p:spPr>
          <a:xfrm>
            <a:off x="457200" y="776065"/>
            <a:ext cx="785921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GB" sz="3200" dirty="0"/>
              <a:t>Generate storyboard from scenario</a:t>
            </a:r>
            <a:endParaRPr lang="en-US" sz="3200" dirty="0"/>
          </a:p>
        </p:txBody>
      </p:sp>
      <p:sp>
        <p:nvSpPr>
          <p:cNvPr id="28679"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sz="2800">
              <a:solidFill>
                <a:srgbClr val="000000"/>
              </a:solidFill>
            </a:endParaRPr>
          </a:p>
          <a:p>
            <a:endParaRPr lang="en-US" sz="2800"/>
          </a:p>
        </p:txBody>
      </p:sp>
      <p:sp>
        <p:nvSpPr>
          <p:cNvPr id="28680" name="Rectangle 8"/>
          <p:cNvSpPr>
            <a:spLocks noChangeArrowheads="1"/>
          </p:cNvSpPr>
          <p:nvPr/>
        </p:nvSpPr>
        <p:spPr bwMode="auto">
          <a:xfrm>
            <a:off x="703263" y="4724400"/>
            <a:ext cx="7842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endParaRPr lang="en-US" sz="2400">
              <a:latin typeface="Times New Roman"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91558"/>
            <a:ext cx="7704856" cy="507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7484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4" name="Rectangle 6"/>
          <p:cNvSpPr>
            <a:spLocks noGrp="1" noChangeArrowheads="1"/>
          </p:cNvSpPr>
          <p:nvPr>
            <p:ph type="title"/>
          </p:nvPr>
        </p:nvSpPr>
        <p:spPr>
          <a:xfrm>
            <a:off x="446542" y="823537"/>
            <a:ext cx="198291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Sketching</a:t>
            </a:r>
          </a:p>
        </p:txBody>
      </p:sp>
      <p:sp>
        <p:nvSpPr>
          <p:cNvPr id="17415"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endParaRPr lang="en-US" sz="2400" dirty="0">
              <a:solidFill>
                <a:srgbClr val="000000"/>
              </a:solidFill>
              <a:latin typeface="Liberation Sans"/>
            </a:endParaRPr>
          </a:p>
          <a:p>
            <a:endParaRPr lang="en-US" sz="2400" dirty="0">
              <a:latin typeface="Liberation Sans"/>
            </a:endParaRPr>
          </a:p>
        </p:txBody>
      </p:sp>
      <p:sp>
        <p:nvSpPr>
          <p:cNvPr id="17417" name="Rectangle 9"/>
          <p:cNvSpPr>
            <a:spLocks noChangeArrowheads="1"/>
          </p:cNvSpPr>
          <p:nvPr/>
        </p:nvSpPr>
        <p:spPr bwMode="auto">
          <a:xfrm>
            <a:off x="292142" y="1669800"/>
            <a:ext cx="3240360" cy="481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55600" indent="-355600" eaLnBrk="0" hangingPunct="0">
              <a:spcBef>
                <a:spcPts val="600"/>
              </a:spcBef>
              <a:buFontTx/>
              <a:buChar char="•"/>
            </a:pPr>
            <a:r>
              <a:rPr lang="en-GB" sz="2800" dirty="0">
                <a:latin typeface="Times New Roman" panose="02020603050405020304" pitchFamily="18" charset="0"/>
                <a:cs typeface="Times New Roman" panose="02020603050405020304" pitchFamily="18" charset="0"/>
              </a:rPr>
              <a:t>Sketching is important to low-fidelity </a:t>
            </a:r>
            <a:r>
              <a:rPr lang="en-GB" sz="2800" dirty="0" smtClean="0">
                <a:latin typeface="Times New Roman" panose="02020603050405020304" pitchFamily="18" charset="0"/>
                <a:cs typeface="Times New Roman" panose="02020603050405020304" pitchFamily="18" charset="0"/>
              </a:rPr>
              <a:t>prototyping</a:t>
            </a:r>
          </a:p>
          <a:p>
            <a:pPr marL="355600" indent="-355600" eaLnBrk="0" hangingPunct="0">
              <a:spcBef>
                <a:spcPts val="600"/>
              </a:spcBef>
              <a:buFontTx/>
              <a:buChar char="•"/>
            </a:pPr>
            <a:endParaRPr lang="en-GB" sz="2800" dirty="0">
              <a:latin typeface="Times New Roman" panose="02020603050405020304" pitchFamily="18" charset="0"/>
              <a:cs typeface="Times New Roman" panose="02020603050405020304" pitchFamily="18" charset="0"/>
            </a:endParaRPr>
          </a:p>
          <a:p>
            <a:pPr eaLnBrk="0" hangingPunct="0">
              <a:spcBef>
                <a:spcPts val="600"/>
              </a:spcBef>
            </a:pPr>
            <a:endParaRPr lang="en-GB" sz="2400" dirty="0">
              <a:latin typeface="Times New Roman" panose="02020603050405020304" pitchFamily="18" charset="0"/>
              <a:cs typeface="Times New Roman" panose="02020603050405020304" pitchFamily="18" charset="0"/>
            </a:endParaRPr>
          </a:p>
          <a:p>
            <a:pPr marL="355600" indent="-355600" eaLnBrk="0" hangingPunct="0">
              <a:spcBef>
                <a:spcPts val="600"/>
              </a:spcBef>
            </a:pP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7418" name="Rectangle 10"/>
          <p:cNvSpPr>
            <a:spLocks noChangeArrowheads="1"/>
          </p:cNvSpPr>
          <p:nvPr/>
        </p:nvSpPr>
        <p:spPr bwMode="auto">
          <a:xfrm>
            <a:off x="633413" y="43434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endParaRPr lang="en-GB" sz="2400" dirty="0">
              <a:latin typeface="Liberation Sans"/>
            </a:endParaRPr>
          </a:p>
          <a:p>
            <a:pPr eaLnBrk="0" hangingPunct="0">
              <a:spcBef>
                <a:spcPts val="600"/>
              </a:spcBef>
              <a:buFontTx/>
              <a:buChar char="•"/>
            </a:pPr>
            <a:endParaRPr lang="en-GB" sz="2400" dirty="0">
              <a:latin typeface="Liberation Sans"/>
            </a:endParaRPr>
          </a:p>
          <a:p>
            <a:pPr eaLnBrk="0" hangingPunct="0">
              <a:spcBef>
                <a:spcPts val="600"/>
              </a:spcBef>
              <a:buFontTx/>
              <a:buChar char="•"/>
            </a:pPr>
            <a:endParaRPr lang="en-GB" sz="2400" dirty="0">
              <a:latin typeface="Liberation Sans"/>
            </a:endParaRPr>
          </a:p>
          <a:p>
            <a:pPr eaLnBrk="0" hangingPunct="0">
              <a:spcBef>
                <a:spcPts val="600"/>
              </a:spcBef>
              <a:buFontTx/>
              <a:buChar char="•"/>
            </a:pPr>
            <a:endParaRPr lang="en-GB" sz="2400" dirty="0">
              <a:latin typeface="Liberation Sans"/>
            </a:endParaRPr>
          </a:p>
          <a:p>
            <a:pPr eaLnBrk="0" hangingPunct="0">
              <a:spcBef>
                <a:spcPts val="600"/>
              </a:spcBef>
            </a:pPr>
            <a:r>
              <a:rPr lang="en-GB" sz="2400" dirty="0">
                <a:latin typeface="Liberation Sans"/>
              </a:rPr>
              <a:t> 		</a:t>
            </a:r>
            <a:endParaRPr lang="en-US" sz="2400" dirty="0">
              <a:latin typeface="Liberation San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560" y="1741265"/>
            <a:ext cx="4943475" cy="438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74258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7414" name="Rectangle 6"/>
          <p:cNvSpPr>
            <a:spLocks noGrp="1" noChangeArrowheads="1"/>
          </p:cNvSpPr>
          <p:nvPr>
            <p:ph type="title"/>
          </p:nvPr>
        </p:nvSpPr>
        <p:spPr>
          <a:xfrm>
            <a:off x="446542" y="823537"/>
            <a:ext cx="514884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Sketching: But I can’t draw!</a:t>
            </a:r>
            <a:endParaRPr lang="en-US" sz="3200" dirty="0">
              <a:latin typeface="Liberation Sans"/>
            </a:endParaRPr>
          </a:p>
        </p:txBody>
      </p:sp>
      <p:sp>
        <p:nvSpPr>
          <p:cNvPr id="17415"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endParaRPr lang="en-US" sz="2400" dirty="0">
              <a:solidFill>
                <a:srgbClr val="000000"/>
              </a:solidFill>
              <a:latin typeface="Liberation Sans"/>
            </a:endParaRPr>
          </a:p>
          <a:p>
            <a:endParaRPr lang="en-US" sz="2400" dirty="0">
              <a:latin typeface="Liberation Sans"/>
            </a:endParaRPr>
          </a:p>
        </p:txBody>
      </p:sp>
      <p:sp>
        <p:nvSpPr>
          <p:cNvPr id="17417" name="Rectangle 9"/>
          <p:cNvSpPr>
            <a:spLocks noChangeArrowheads="1"/>
          </p:cNvSpPr>
          <p:nvPr/>
        </p:nvSpPr>
        <p:spPr bwMode="auto">
          <a:xfrm>
            <a:off x="292142" y="1669800"/>
            <a:ext cx="8634144" cy="481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55600" indent="-355600" eaLnBrk="0" hangingPunct="0">
              <a:spcBef>
                <a:spcPts val="600"/>
              </a:spcBef>
              <a:buFontTx/>
              <a:buChar char="•"/>
            </a:pPr>
            <a:r>
              <a:rPr lang="en-US" sz="2800" dirty="0" smtClean="0">
                <a:latin typeface="Times New Roman" panose="02020603050405020304" pitchFamily="18" charset="0"/>
                <a:cs typeface="Times New Roman" panose="02020603050405020304" pitchFamily="18" charset="0"/>
              </a:rPr>
              <a:t>Drawing is hard…But it doesn't have to be</a:t>
            </a:r>
          </a:p>
          <a:p>
            <a:pPr marL="355600" indent="-355600" eaLnBrk="0" hangingPunct="0">
              <a:spcBef>
                <a:spcPts val="600"/>
              </a:spcBef>
              <a:buFontTx/>
              <a:buChar char="•"/>
            </a:pPr>
            <a:r>
              <a:rPr lang="en-US" sz="2800" dirty="0" smtClean="0">
                <a:latin typeface="Times New Roman" panose="02020603050405020304" pitchFamily="18" charset="0"/>
                <a:cs typeface="Times New Roman" panose="02020603050405020304" pitchFamily="18" charset="0"/>
              </a:rPr>
              <a:t>Spending too much time drawing details is unnecessary!</a:t>
            </a:r>
          </a:p>
          <a:p>
            <a:pPr eaLnBrk="0" hangingPunct="0">
              <a:spcBef>
                <a:spcPts val="600"/>
              </a:spcBef>
            </a:pPr>
            <a:endParaRPr lang="en-US" sz="2800" dirty="0" smtClean="0">
              <a:latin typeface="Times New Roman" panose="02020603050405020304" pitchFamily="18" charset="0"/>
              <a:cs typeface="Times New Roman" panose="02020603050405020304" pitchFamily="18" charset="0"/>
            </a:endParaRPr>
          </a:p>
          <a:p>
            <a:pPr eaLnBrk="0" hangingPunct="0">
              <a:spcBef>
                <a:spcPts val="600"/>
              </a:spcBef>
            </a:pPr>
            <a:endParaRPr lang="en-US" sz="2800" dirty="0">
              <a:latin typeface="Times New Roman" panose="02020603050405020304" pitchFamily="18" charset="0"/>
              <a:cs typeface="Times New Roman" panose="02020603050405020304" pitchFamily="18" charset="0"/>
            </a:endParaRPr>
          </a:p>
          <a:p>
            <a:pPr eaLnBrk="0" hangingPunct="0">
              <a:spcBef>
                <a:spcPts val="600"/>
              </a:spcBef>
            </a:pPr>
            <a:endParaRPr lang="en-US" sz="2800" dirty="0" smtClean="0">
              <a:latin typeface="Times New Roman" panose="02020603050405020304" pitchFamily="18" charset="0"/>
              <a:cs typeface="Times New Roman" panose="02020603050405020304" pitchFamily="18" charset="0"/>
            </a:endParaRPr>
          </a:p>
          <a:p>
            <a:pPr eaLnBrk="0" hangingPunct="0">
              <a:spcBef>
                <a:spcPts val="600"/>
              </a:spcBef>
            </a:pPr>
            <a:endParaRPr lang="en-US" sz="2800" dirty="0">
              <a:latin typeface="Times New Roman" panose="02020603050405020304" pitchFamily="18" charset="0"/>
              <a:cs typeface="Times New Roman" panose="02020603050405020304" pitchFamily="18" charset="0"/>
            </a:endParaRPr>
          </a:p>
          <a:p>
            <a:pPr eaLnBrk="0" hangingPunct="0">
              <a:spcBef>
                <a:spcPts val="600"/>
              </a:spcBef>
            </a:pPr>
            <a:endParaRPr lang="en-US" sz="2800" dirty="0" smtClean="0">
              <a:latin typeface="Times New Roman" panose="02020603050405020304" pitchFamily="18" charset="0"/>
              <a:cs typeface="Times New Roman" panose="02020603050405020304" pitchFamily="18" charset="0"/>
            </a:endParaRPr>
          </a:p>
          <a:p>
            <a:pPr eaLnBrk="0" hangingPunct="0">
              <a:spcBef>
                <a:spcPts val="600"/>
              </a:spcBef>
            </a:pPr>
            <a:endParaRPr lang="en-US" sz="2800" dirty="0">
              <a:latin typeface="Times New Roman" panose="02020603050405020304" pitchFamily="18" charset="0"/>
              <a:cs typeface="Times New Roman" panose="02020603050405020304" pitchFamily="18" charset="0"/>
            </a:endParaRPr>
          </a:p>
          <a:p>
            <a:pPr eaLnBrk="0" hangingPunct="0">
              <a:spcBef>
                <a:spcPts val="600"/>
              </a:spcBef>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Also you don’t have to draw- take photos, etc.</a:t>
            </a:r>
            <a:endParaRPr lang="en-GB" sz="2800" dirty="0">
              <a:latin typeface="Times New Roman" panose="02020603050405020304" pitchFamily="18" charset="0"/>
              <a:cs typeface="Times New Roman" panose="02020603050405020304" pitchFamily="18" charset="0"/>
            </a:endParaRPr>
          </a:p>
          <a:p>
            <a:pPr marL="355600" indent="-355600"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a:p>
            <a:pPr marL="355600" indent="-355600" eaLnBrk="0" hangingPunct="0">
              <a:spcBef>
                <a:spcPts val="600"/>
              </a:spcBef>
            </a:pP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7418" name="Rectangle 10"/>
          <p:cNvSpPr>
            <a:spLocks noChangeArrowheads="1"/>
          </p:cNvSpPr>
          <p:nvPr/>
        </p:nvSpPr>
        <p:spPr bwMode="auto">
          <a:xfrm>
            <a:off x="633413" y="43434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endParaRPr lang="en-GB" sz="2400" dirty="0">
              <a:latin typeface="Liberation Sans"/>
            </a:endParaRPr>
          </a:p>
          <a:p>
            <a:pPr eaLnBrk="0" hangingPunct="0">
              <a:spcBef>
                <a:spcPts val="600"/>
              </a:spcBef>
              <a:buFontTx/>
              <a:buChar char="•"/>
            </a:pPr>
            <a:endParaRPr lang="en-GB" sz="2400" dirty="0">
              <a:latin typeface="Liberation Sans"/>
            </a:endParaRPr>
          </a:p>
          <a:p>
            <a:pPr eaLnBrk="0" hangingPunct="0">
              <a:spcBef>
                <a:spcPts val="600"/>
              </a:spcBef>
              <a:buFontTx/>
              <a:buChar char="•"/>
            </a:pPr>
            <a:endParaRPr lang="en-GB" sz="2400" dirty="0">
              <a:latin typeface="Liberation Sans"/>
            </a:endParaRPr>
          </a:p>
          <a:p>
            <a:pPr eaLnBrk="0" hangingPunct="0">
              <a:spcBef>
                <a:spcPts val="600"/>
              </a:spcBef>
              <a:buFontTx/>
              <a:buChar char="•"/>
            </a:pPr>
            <a:endParaRPr lang="en-GB" sz="2400" dirty="0">
              <a:latin typeface="Liberation Sans"/>
            </a:endParaRPr>
          </a:p>
          <a:p>
            <a:pPr eaLnBrk="0" hangingPunct="0">
              <a:spcBef>
                <a:spcPts val="600"/>
              </a:spcBef>
            </a:pPr>
            <a:r>
              <a:rPr lang="en-GB" sz="2400" dirty="0">
                <a:latin typeface="Liberation Sans"/>
              </a:rPr>
              <a:t> 		</a:t>
            </a:r>
            <a:endParaRPr lang="en-US" sz="2400" dirty="0">
              <a:latin typeface="Liberation Sans"/>
            </a:endParaRPr>
          </a:p>
        </p:txBody>
      </p:sp>
      <p:pic>
        <p:nvPicPr>
          <p:cNvPr id="2" name="Picture 1"/>
          <p:cNvPicPr>
            <a:picLocks noChangeAspect="1"/>
          </p:cNvPicPr>
          <p:nvPr/>
        </p:nvPicPr>
        <p:blipFill>
          <a:blip r:embed="rId3"/>
          <a:stretch>
            <a:fillRect/>
          </a:stretch>
        </p:blipFill>
        <p:spPr>
          <a:xfrm>
            <a:off x="770594" y="3035166"/>
            <a:ext cx="7895455" cy="2172319"/>
          </a:xfrm>
          <a:prstGeom prst="rect">
            <a:avLst/>
          </a:prstGeom>
        </p:spPr>
      </p:pic>
    </p:spTree>
    <p:extLst>
      <p:ext uri="{BB962C8B-B14F-4D97-AF65-F5344CB8AC3E}">
        <p14:creationId xmlns:p14="http://schemas.microsoft.com/office/powerpoint/2010/main" val="28348571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843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8437"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8438" name="Rectangle 6"/>
          <p:cNvSpPr>
            <a:spLocks noGrp="1" noChangeArrowheads="1"/>
          </p:cNvSpPr>
          <p:nvPr>
            <p:ph type="title"/>
          </p:nvPr>
        </p:nvSpPr>
        <p:spPr>
          <a:xfrm>
            <a:off x="457200" y="681134"/>
            <a:ext cx="8229600" cy="736503"/>
          </a:xfrm>
        </p:spPr>
        <p:txBody>
          <a:bodyPr>
            <a:normAutofit/>
          </a:bodyPr>
          <a:lstStyle/>
          <a:p>
            <a:r>
              <a:rPr lang="en-US" sz="3200" dirty="0">
                <a:latin typeface="Liberation Sans"/>
              </a:rPr>
              <a:t>Card-based prototypes</a:t>
            </a:r>
            <a:endParaRPr lang="en-GB" sz="3200" dirty="0">
              <a:latin typeface="Liberation Sans"/>
            </a:endParaRPr>
          </a:p>
        </p:txBody>
      </p:sp>
      <p:sp>
        <p:nvSpPr>
          <p:cNvPr id="18439"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sz="2800">
              <a:solidFill>
                <a:srgbClr val="000000"/>
              </a:solidFill>
              <a:latin typeface="Liberation Sans"/>
            </a:endParaRPr>
          </a:p>
          <a:p>
            <a:endParaRPr lang="en-US" sz="2800">
              <a:latin typeface="Liberation Sans"/>
            </a:endParaRPr>
          </a:p>
        </p:txBody>
      </p:sp>
      <p:sp>
        <p:nvSpPr>
          <p:cNvPr id="18440" name="Rectangle 8"/>
          <p:cNvSpPr>
            <a:spLocks noChangeArrowheads="1"/>
          </p:cNvSpPr>
          <p:nvPr/>
        </p:nvSpPr>
        <p:spPr bwMode="auto">
          <a:xfrm>
            <a:off x="4204028" y="1609017"/>
            <a:ext cx="460851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lvl="1" indent="-271463" eaLnBrk="0" hangingPunct="0">
              <a:spcBef>
                <a:spcPts val="600"/>
              </a:spcBef>
              <a:buFontTx/>
              <a:buChar char="•"/>
            </a:pPr>
            <a:r>
              <a:rPr lang="en-GB" sz="2400" dirty="0">
                <a:latin typeface="Liberation Sans"/>
              </a:rPr>
              <a:t>Index cards (3 X 5 inches) </a:t>
            </a:r>
            <a:endParaRPr lang="en-GB" sz="2400" dirty="0" smtClean="0">
              <a:latin typeface="Liberation Sans"/>
            </a:endParaRPr>
          </a:p>
          <a:p>
            <a:pPr lvl="1" indent="-271463" eaLnBrk="0" hangingPunct="0">
              <a:spcBef>
                <a:spcPts val="600"/>
              </a:spcBef>
              <a:buFontTx/>
              <a:buChar char="•"/>
            </a:pPr>
            <a:endParaRPr lang="en-GB" sz="2400" dirty="0">
              <a:latin typeface="Liberation Sans"/>
            </a:endParaRPr>
          </a:p>
          <a:p>
            <a:pPr lvl="1" indent="-271463" eaLnBrk="0" hangingPunct="0">
              <a:spcBef>
                <a:spcPts val="600"/>
              </a:spcBef>
              <a:buFontTx/>
              <a:buChar char="•"/>
            </a:pPr>
            <a:r>
              <a:rPr lang="en-GB" sz="2400" dirty="0">
                <a:latin typeface="Liberation Sans"/>
              </a:rPr>
              <a:t>Each card represents </a:t>
            </a:r>
            <a:br>
              <a:rPr lang="en-GB" sz="2400" dirty="0">
                <a:latin typeface="Liberation Sans"/>
              </a:rPr>
            </a:br>
            <a:r>
              <a:rPr lang="en-GB" sz="2400" dirty="0">
                <a:latin typeface="Liberation Sans"/>
              </a:rPr>
              <a:t>one screen or part of </a:t>
            </a:r>
            <a:r>
              <a:rPr lang="en-GB" sz="2400" dirty="0" smtClean="0">
                <a:latin typeface="Liberation Sans"/>
              </a:rPr>
              <a:t>screen</a:t>
            </a:r>
          </a:p>
          <a:p>
            <a:pPr lvl="1" indent="-271463" eaLnBrk="0" hangingPunct="0">
              <a:spcBef>
                <a:spcPts val="600"/>
              </a:spcBef>
              <a:buFontTx/>
              <a:buChar char="•"/>
            </a:pPr>
            <a:endParaRPr lang="en-GB" sz="2400" dirty="0">
              <a:latin typeface="Liberation Sans"/>
            </a:endParaRPr>
          </a:p>
          <a:p>
            <a:pPr lvl="1" indent="-271463" eaLnBrk="0" hangingPunct="0">
              <a:spcBef>
                <a:spcPts val="600"/>
              </a:spcBef>
              <a:buFontTx/>
              <a:buChar char="•"/>
            </a:pPr>
            <a:r>
              <a:rPr lang="en-GB" sz="2400" dirty="0">
                <a:latin typeface="Liberation Sans"/>
              </a:rPr>
              <a:t>Often used in website </a:t>
            </a:r>
            <a:br>
              <a:rPr lang="en-GB" sz="2400" dirty="0">
                <a:latin typeface="Liberation Sans"/>
              </a:rPr>
            </a:br>
            <a:r>
              <a:rPr lang="en-GB" sz="2400" dirty="0">
                <a:latin typeface="Liberation Sans"/>
              </a:rPr>
              <a:t>development</a:t>
            </a:r>
            <a:endParaRPr lang="en-US" sz="2400" dirty="0">
              <a:latin typeface="Liberation Sans"/>
            </a:endParaRPr>
          </a:p>
        </p:txBody>
      </p:sp>
      <p:pic>
        <p:nvPicPr>
          <p:cNvPr id="18441" name="Picture 9" descr="fig_09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8" y="1539875"/>
            <a:ext cx="3390404" cy="485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695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9462" name="Rectangle 6"/>
          <p:cNvSpPr>
            <a:spLocks noGrp="1" noChangeArrowheads="1"/>
          </p:cNvSpPr>
          <p:nvPr>
            <p:ph type="title"/>
          </p:nvPr>
        </p:nvSpPr>
        <p:spPr>
          <a:xfrm>
            <a:off x="491441" y="753846"/>
            <a:ext cx="4904357"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‘Wizard-of-Oz’ prototyping</a:t>
            </a:r>
          </a:p>
        </p:txBody>
      </p:sp>
      <p:sp>
        <p:nvSpPr>
          <p:cNvPr id="19463" name="Rectangle 7"/>
          <p:cNvSpPr>
            <a:spLocks noGrp="1" noChangeArrowheads="1"/>
          </p:cNvSpPr>
          <p:nvPr>
            <p:ph type="body" idx="1"/>
          </p:nvPr>
        </p:nvSpPr>
        <p:spPr>
          <a:xfrm>
            <a:off x="856278" y="1658968"/>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19464" name="Rectangle 8"/>
          <p:cNvSpPr>
            <a:spLocks noChangeArrowheads="1"/>
          </p:cNvSpPr>
          <p:nvPr/>
        </p:nvSpPr>
        <p:spPr bwMode="auto">
          <a:xfrm>
            <a:off x="444729" y="1489136"/>
            <a:ext cx="7843837" cy="464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55600" indent="-355600" eaLnBrk="0" hangingPunct="0">
              <a:buFontTx/>
              <a:buChar char="•"/>
            </a:pPr>
            <a:r>
              <a:rPr lang="en-US" sz="2400" dirty="0">
                <a:latin typeface="Liberation Sans"/>
              </a:rPr>
              <a:t>The user thinks they are interacting with a computer, but a developer is responding to output rather than the system. </a:t>
            </a:r>
            <a:r>
              <a:rPr lang="en-US" sz="2400" dirty="0">
                <a:latin typeface="Liberation Sans"/>
                <a:hlinkClick r:id="rId3"/>
              </a:rPr>
              <a:t>http://viewpure.com/-</a:t>
            </a:r>
            <a:r>
              <a:rPr lang="en-US" sz="2400" dirty="0" smtClean="0">
                <a:latin typeface="Liberation Sans"/>
                <a:hlinkClick r:id="rId3"/>
              </a:rPr>
              <a:t>RQxD4Ff7dY?ref=search</a:t>
            </a:r>
            <a:r>
              <a:rPr lang="en-US" sz="2400" dirty="0" smtClean="0">
                <a:latin typeface="Liberation Sans"/>
              </a:rPr>
              <a:t> </a:t>
            </a:r>
          </a:p>
          <a:p>
            <a:pPr marL="355600" indent="-355600" eaLnBrk="0" hangingPunct="0">
              <a:buFontTx/>
              <a:buChar char="•"/>
            </a:pPr>
            <a:endParaRPr lang="en-US" sz="800" dirty="0">
              <a:latin typeface="Liberation Sans"/>
            </a:endParaRPr>
          </a:p>
          <a:p>
            <a:pPr marL="355600" indent="-355600" eaLnBrk="0" hangingPunct="0">
              <a:buFontTx/>
              <a:buChar char="•"/>
            </a:pPr>
            <a:r>
              <a:rPr lang="en-US" sz="2400" dirty="0">
                <a:latin typeface="Liberation Sans"/>
              </a:rPr>
              <a:t>Usually done early in design to understand users’ </a:t>
            </a:r>
            <a:r>
              <a:rPr lang="en-US" sz="2400" dirty="0" smtClean="0">
                <a:latin typeface="Liberation Sans"/>
              </a:rPr>
              <a:t>expectations</a:t>
            </a:r>
          </a:p>
          <a:p>
            <a:pPr marL="355600" indent="-355600" eaLnBrk="0" hangingPunct="0">
              <a:buFontTx/>
              <a:buChar char="•"/>
            </a:pPr>
            <a:endParaRPr lang="en-US" sz="800" dirty="0">
              <a:latin typeface="Liberation Sans"/>
            </a:endParaRPr>
          </a:p>
          <a:p>
            <a:pPr marL="355600" indent="-355600" eaLnBrk="0" hangingPunct="0">
              <a:buFontTx/>
              <a:buChar char="•"/>
            </a:pPr>
            <a:r>
              <a:rPr lang="en-US" sz="2400" dirty="0" smtClean="0">
                <a:latin typeface="Liberation Sans"/>
              </a:rPr>
              <a:t>Ex: </a:t>
            </a:r>
            <a:r>
              <a:rPr lang="en-US" sz="2400" dirty="0" smtClean="0"/>
              <a:t>Aardvark startup (human search engine)</a:t>
            </a:r>
            <a:endParaRPr lang="en-US" sz="2400" dirty="0">
              <a:latin typeface="Liberation Sans"/>
            </a:endParaRPr>
          </a:p>
          <a:p>
            <a:pPr marL="355600" indent="-355600" algn="ctr" eaLnBrk="0" hangingPunct="0"/>
            <a:endParaRPr lang="en-US" sz="2400" dirty="0">
              <a:latin typeface="Liberation Sans"/>
            </a:endParaRPr>
          </a:p>
        </p:txBody>
      </p:sp>
      <p:sp>
        <p:nvSpPr>
          <p:cNvPr id="4" name="Slide Number Placeholder 3"/>
          <p:cNvSpPr>
            <a:spLocks noGrp="1"/>
          </p:cNvSpPr>
          <p:nvPr>
            <p:ph type="sldNum" sz="quarter" idx="12"/>
          </p:nvPr>
        </p:nvSpPr>
        <p:spPr/>
        <p:txBody>
          <a:bodyPr/>
          <a:lstStyle/>
          <a:p>
            <a:fld id="{1D5CD492-2BC6-F348-9965-EC1D86DF57A8}" type="slidenum">
              <a:rPr lang="en-US" smtClean="0"/>
              <a:t>25</a:t>
            </a:fld>
            <a:endParaRPr lang="en-US"/>
          </a:p>
        </p:txBody>
      </p:sp>
      <p:pic>
        <p:nvPicPr>
          <p:cNvPr id="1026" name="Picture 2" descr="Image result for wizard of oz prototy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581" y="4404273"/>
            <a:ext cx="2960482" cy="237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213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211917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Why do it?</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US" dirty="0" smtClean="0">
                <a:latin typeface="Liberation Sans"/>
              </a:rPr>
              <a:t>Low cost</a:t>
            </a:r>
          </a:p>
          <a:p>
            <a:pPr indent="-271463" eaLnBrk="0" hangingPunct="0">
              <a:lnSpc>
                <a:spcPct val="130000"/>
              </a:lnSpc>
              <a:spcBef>
                <a:spcPts val="600"/>
              </a:spcBef>
              <a:buFontTx/>
              <a:buChar char="•"/>
            </a:pPr>
            <a:r>
              <a:rPr lang="en-US" dirty="0" smtClean="0">
                <a:latin typeface="Liberation Sans"/>
              </a:rPr>
              <a:t>Fast to implement</a:t>
            </a:r>
          </a:p>
          <a:p>
            <a:pPr lvl="1" indent="-271463" eaLnBrk="0" hangingPunct="0">
              <a:lnSpc>
                <a:spcPct val="130000"/>
              </a:lnSpc>
              <a:spcBef>
                <a:spcPts val="600"/>
              </a:spcBef>
              <a:buFontTx/>
              <a:buChar char="•"/>
            </a:pPr>
            <a:r>
              <a:rPr lang="en-US" dirty="0" smtClean="0">
                <a:latin typeface="Liberation Sans"/>
              </a:rPr>
              <a:t>Typical hi-fi prototype takes a few weeks as opposed to a few hours</a:t>
            </a:r>
          </a:p>
          <a:p>
            <a:pPr indent="-271463" eaLnBrk="0" hangingPunct="0">
              <a:lnSpc>
                <a:spcPct val="130000"/>
              </a:lnSpc>
              <a:spcBef>
                <a:spcPts val="600"/>
              </a:spcBef>
              <a:buFontTx/>
              <a:buChar char="•"/>
            </a:pPr>
            <a:r>
              <a:rPr lang="en-US" dirty="0" smtClean="0">
                <a:latin typeface="Liberation Sans"/>
              </a:rPr>
              <a:t>Allows you to merge the design and prototyping phase together</a:t>
            </a:r>
          </a:p>
          <a:p>
            <a:pPr indent="-271463" eaLnBrk="0" hangingPunct="0">
              <a:lnSpc>
                <a:spcPct val="130000"/>
              </a:lnSpc>
              <a:spcBef>
                <a:spcPts val="600"/>
              </a:spcBef>
              <a:buFontTx/>
              <a:buChar char="•"/>
            </a:pPr>
            <a:r>
              <a:rPr lang="en-US" dirty="0" smtClean="0">
                <a:latin typeface="Liberation Sans"/>
              </a:rPr>
              <a:t>It gets everyone involved!</a:t>
            </a:r>
          </a:p>
          <a:p>
            <a:pPr lvl="1" indent="-271463" eaLnBrk="0" hangingPunct="0">
              <a:lnSpc>
                <a:spcPct val="130000"/>
              </a:lnSpc>
              <a:spcBef>
                <a:spcPts val="600"/>
              </a:spcBef>
              <a:buFontTx/>
              <a:buChar char="•"/>
            </a:pPr>
            <a:r>
              <a:rPr lang="en-US" dirty="0" smtClean="0">
                <a:latin typeface="Liberation Sans"/>
              </a:rPr>
              <a:t>Build teamwork in groups with diverse skill sets</a:t>
            </a:r>
          </a:p>
          <a:p>
            <a:pPr lvl="1" indent="-271463" eaLnBrk="0" hangingPunct="0">
              <a:lnSpc>
                <a:spcPct val="130000"/>
              </a:lnSpc>
              <a:spcBef>
                <a:spcPts val="600"/>
              </a:spcBef>
              <a:buFontTx/>
              <a:buChar char="•"/>
            </a:pPr>
            <a:r>
              <a:rPr lang="en-US" dirty="0" smtClean="0">
                <a:latin typeface="Liberation Sans"/>
              </a:rPr>
              <a:t>So simple, no one gets left out</a:t>
            </a:r>
            <a:r>
              <a:rPr lang="en-US" dirty="0">
                <a:latin typeface="Liberation Sans"/>
              </a:rPr>
              <a:t>	</a:t>
            </a: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26</a:t>
            </a:fld>
            <a:endParaRPr lang="en-US"/>
          </a:p>
        </p:txBody>
      </p:sp>
      <p:pic>
        <p:nvPicPr>
          <p:cNvPr id="2" name="Picture 1"/>
          <p:cNvPicPr>
            <a:picLocks noChangeAspect="1"/>
          </p:cNvPicPr>
          <p:nvPr/>
        </p:nvPicPr>
        <p:blipFill>
          <a:blip r:embed="rId3"/>
          <a:stretch>
            <a:fillRect/>
          </a:stretch>
        </p:blipFill>
        <p:spPr>
          <a:xfrm>
            <a:off x="6080526" y="3751965"/>
            <a:ext cx="2852337" cy="2604386"/>
          </a:xfrm>
          <a:prstGeom prst="rect">
            <a:avLst/>
          </a:prstGeom>
        </p:spPr>
      </p:pic>
    </p:spTree>
    <p:extLst>
      <p:ext uri="{BB962C8B-B14F-4D97-AF65-F5344CB8AC3E}">
        <p14:creationId xmlns:p14="http://schemas.microsoft.com/office/powerpoint/2010/main" val="2066003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211917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Why do it?</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US" dirty="0" smtClean="0">
                <a:latin typeface="Liberation Sans"/>
              </a:rPr>
              <a:t>Feedback on the BIG things</a:t>
            </a:r>
          </a:p>
          <a:p>
            <a:pPr indent="-271463" eaLnBrk="0" hangingPunct="0">
              <a:lnSpc>
                <a:spcPct val="130000"/>
              </a:lnSpc>
              <a:spcBef>
                <a:spcPts val="600"/>
              </a:spcBef>
              <a:buFontTx/>
              <a:buChar char="•"/>
            </a:pPr>
            <a:r>
              <a:rPr lang="en-US" dirty="0" smtClean="0">
                <a:latin typeface="Liberation Sans"/>
              </a:rPr>
              <a:t>Lo-fi nature forces users to consider usability issues related to layout, control mechanisms</a:t>
            </a:r>
          </a:p>
          <a:p>
            <a:pPr indent="-271463" eaLnBrk="0" hangingPunct="0">
              <a:lnSpc>
                <a:spcPct val="130000"/>
              </a:lnSpc>
              <a:spcBef>
                <a:spcPts val="600"/>
              </a:spcBef>
              <a:buFontTx/>
              <a:buChar char="•"/>
            </a:pPr>
            <a:r>
              <a:rPr lang="en-US" dirty="0" smtClean="0">
                <a:latin typeface="Liberation Sans"/>
              </a:rPr>
              <a:t>Nit picking over choice of colors, button sizes, font choice ignored</a:t>
            </a:r>
          </a:p>
          <a:p>
            <a:pPr indent="-271463" eaLnBrk="0" hangingPunct="0">
              <a:lnSpc>
                <a:spcPct val="130000"/>
              </a:lnSpc>
              <a:spcBef>
                <a:spcPts val="600"/>
              </a:spcBef>
              <a:buFontTx/>
              <a:buChar char="•"/>
            </a:pPr>
            <a:r>
              <a:rPr lang="en-US" dirty="0" smtClean="0">
                <a:latin typeface="Liberation Sans"/>
              </a:rPr>
              <a:t>Focus on Content as opposed to Appearance</a:t>
            </a:r>
            <a:endParaRPr lang="en-US" dirty="0">
              <a:latin typeface="Liberation Sans"/>
            </a:endParaRP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27</a:t>
            </a:fld>
            <a:endParaRPr lang="en-US"/>
          </a:p>
        </p:txBody>
      </p:sp>
      <p:pic>
        <p:nvPicPr>
          <p:cNvPr id="4" name="Picture 3"/>
          <p:cNvPicPr>
            <a:picLocks noChangeAspect="1"/>
          </p:cNvPicPr>
          <p:nvPr/>
        </p:nvPicPr>
        <p:blipFill>
          <a:blip r:embed="rId3"/>
          <a:stretch>
            <a:fillRect/>
          </a:stretch>
        </p:blipFill>
        <p:spPr>
          <a:xfrm>
            <a:off x="1941874" y="4876871"/>
            <a:ext cx="4941165" cy="1828729"/>
          </a:xfrm>
          <a:prstGeom prst="rect">
            <a:avLst/>
          </a:prstGeom>
        </p:spPr>
      </p:pic>
    </p:spTree>
    <p:extLst>
      <p:ext uri="{BB962C8B-B14F-4D97-AF65-F5344CB8AC3E}">
        <p14:creationId xmlns:p14="http://schemas.microsoft.com/office/powerpoint/2010/main" val="3467978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3257303"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Why not to do it?</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US" dirty="0" smtClean="0">
                <a:latin typeface="Liberation Sans"/>
              </a:rPr>
              <a:t>Does not produce anything concrete</a:t>
            </a:r>
          </a:p>
          <a:p>
            <a:pPr indent="-271463" eaLnBrk="0" hangingPunct="0">
              <a:lnSpc>
                <a:spcPct val="130000"/>
              </a:lnSpc>
              <a:spcBef>
                <a:spcPts val="600"/>
              </a:spcBef>
              <a:buFontTx/>
              <a:buChar char="•"/>
            </a:pPr>
            <a:r>
              <a:rPr lang="en-US" dirty="0" smtClean="0">
                <a:latin typeface="Liberation Sans"/>
              </a:rPr>
              <a:t>May seem unprofessional to some users</a:t>
            </a:r>
          </a:p>
          <a:p>
            <a:pPr lvl="1" indent="-271463" eaLnBrk="0" hangingPunct="0">
              <a:lnSpc>
                <a:spcPct val="130000"/>
              </a:lnSpc>
              <a:spcBef>
                <a:spcPts val="600"/>
              </a:spcBef>
              <a:buFontTx/>
              <a:buChar char="•"/>
            </a:pPr>
            <a:r>
              <a:rPr lang="en-US" dirty="0" smtClean="0">
                <a:latin typeface="Liberation Sans"/>
              </a:rPr>
              <a:t>May not the right prototype for the VCs </a:t>
            </a:r>
            <a:r>
              <a:rPr lang="en-US" dirty="0" smtClean="0">
                <a:latin typeface="Liberation Sans"/>
                <a:sym typeface="Wingdings" panose="05000000000000000000" pitchFamily="2" charset="2"/>
              </a:rPr>
              <a:t> </a:t>
            </a:r>
            <a:endParaRPr lang="en-US" dirty="0" smtClean="0">
              <a:latin typeface="Liberation Sans"/>
            </a:endParaRPr>
          </a:p>
          <a:p>
            <a:pPr indent="-271463" eaLnBrk="0" hangingPunct="0">
              <a:lnSpc>
                <a:spcPct val="130000"/>
              </a:lnSpc>
              <a:spcBef>
                <a:spcPts val="600"/>
              </a:spcBef>
              <a:buFontTx/>
              <a:buChar char="•"/>
            </a:pPr>
            <a:r>
              <a:rPr lang="en-US" dirty="0" smtClean="0">
                <a:latin typeface="Liberation Sans"/>
              </a:rPr>
              <a:t>Can’t represent some effects with paper</a:t>
            </a:r>
          </a:p>
          <a:p>
            <a:pPr lvl="1" indent="-271463" eaLnBrk="0" hangingPunct="0">
              <a:lnSpc>
                <a:spcPct val="130000"/>
              </a:lnSpc>
              <a:spcBef>
                <a:spcPts val="600"/>
              </a:spcBef>
              <a:buFontTx/>
              <a:buChar char="•"/>
            </a:pPr>
            <a:r>
              <a:rPr lang="en-US" dirty="0" smtClean="0">
                <a:latin typeface="Liberation Sans"/>
              </a:rPr>
              <a:t>Typically you start with several rounds of paper prototyping, and move towards high-fidelity prototyping as the design becomes more finalized.</a:t>
            </a:r>
            <a:endParaRPr lang="en-US" dirty="0">
              <a:latin typeface="Liberation Sans"/>
            </a:endParaRPr>
          </a:p>
          <a:p>
            <a:endParaRPr lang="en-US" dirty="0">
              <a:latin typeface="Liberation Sans"/>
            </a:endParaRPr>
          </a:p>
          <a:p>
            <a:endParaRPr lang="en-US" dirty="0">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2112389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4578177"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Building a lo-fi prototype</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0" indent="0" eaLnBrk="0" hangingPunct="0">
              <a:lnSpc>
                <a:spcPct val="130000"/>
              </a:lnSpc>
              <a:spcBef>
                <a:spcPts val="600"/>
              </a:spcBef>
              <a:buNone/>
            </a:pPr>
            <a:r>
              <a:rPr lang="en-US" dirty="0" smtClean="0">
                <a:latin typeface="Liberation Sans"/>
              </a:rPr>
              <a:t>Gather essential materials</a:t>
            </a:r>
          </a:p>
          <a:p>
            <a:pPr indent="-271463" eaLnBrk="0" hangingPunct="0">
              <a:lnSpc>
                <a:spcPct val="130000"/>
              </a:lnSpc>
              <a:spcBef>
                <a:spcPts val="600"/>
              </a:spcBef>
              <a:buFontTx/>
              <a:buChar char="•"/>
            </a:pPr>
            <a:r>
              <a:rPr lang="en-US" dirty="0" smtClean="0">
                <a:latin typeface="Liberation Sans"/>
              </a:rPr>
              <a:t>White unlined paper</a:t>
            </a:r>
          </a:p>
          <a:p>
            <a:pPr indent="-271463" eaLnBrk="0" hangingPunct="0">
              <a:lnSpc>
                <a:spcPct val="130000"/>
              </a:lnSpc>
              <a:spcBef>
                <a:spcPts val="600"/>
              </a:spcBef>
              <a:buFontTx/>
              <a:buChar char="•"/>
            </a:pPr>
            <a:r>
              <a:rPr lang="en-US" dirty="0" smtClean="0">
                <a:latin typeface="Liberation Sans"/>
              </a:rPr>
              <a:t>5x8 inch cards</a:t>
            </a:r>
          </a:p>
          <a:p>
            <a:pPr indent="-271463" eaLnBrk="0" hangingPunct="0">
              <a:lnSpc>
                <a:spcPct val="130000"/>
              </a:lnSpc>
              <a:spcBef>
                <a:spcPts val="600"/>
              </a:spcBef>
              <a:buFontTx/>
              <a:buChar char="•"/>
            </a:pPr>
            <a:r>
              <a:rPr lang="en-US" dirty="0" smtClean="0">
                <a:latin typeface="Liberation Sans"/>
              </a:rPr>
              <a:t>Adhesives</a:t>
            </a:r>
          </a:p>
          <a:p>
            <a:pPr indent="-271463" eaLnBrk="0" hangingPunct="0">
              <a:lnSpc>
                <a:spcPct val="130000"/>
              </a:lnSpc>
              <a:spcBef>
                <a:spcPts val="600"/>
              </a:spcBef>
              <a:buFontTx/>
              <a:buChar char="•"/>
            </a:pPr>
            <a:r>
              <a:rPr lang="en-US" dirty="0" smtClean="0">
                <a:latin typeface="Liberation Sans"/>
              </a:rPr>
              <a:t>Markers</a:t>
            </a:r>
          </a:p>
          <a:p>
            <a:pPr indent="-271463" eaLnBrk="0" hangingPunct="0">
              <a:lnSpc>
                <a:spcPct val="130000"/>
              </a:lnSpc>
              <a:spcBef>
                <a:spcPts val="600"/>
              </a:spcBef>
              <a:buFontTx/>
              <a:buChar char="•"/>
            </a:pPr>
            <a:r>
              <a:rPr lang="en-US" dirty="0" smtClean="0">
                <a:latin typeface="Liberation Sans"/>
              </a:rPr>
              <a:t>Sticky pads</a:t>
            </a:r>
          </a:p>
          <a:p>
            <a:pPr indent="-271463" eaLnBrk="0" hangingPunct="0">
              <a:lnSpc>
                <a:spcPct val="130000"/>
              </a:lnSpc>
              <a:spcBef>
                <a:spcPts val="600"/>
              </a:spcBef>
              <a:buFontTx/>
              <a:buChar char="•"/>
            </a:pPr>
            <a:r>
              <a:rPr lang="en-US" dirty="0" smtClean="0">
                <a:latin typeface="Liberation Sans"/>
              </a:rPr>
              <a:t>Scissors</a:t>
            </a:r>
          </a:p>
          <a:p>
            <a:pPr indent="-271463" eaLnBrk="0" hangingPunct="0">
              <a:lnSpc>
                <a:spcPct val="130000"/>
              </a:lnSpc>
              <a:spcBef>
                <a:spcPts val="600"/>
              </a:spcBef>
              <a:buFontTx/>
              <a:buChar char="•"/>
            </a:pPr>
            <a:r>
              <a:rPr lang="en-US" dirty="0" smtClean="0">
                <a:latin typeface="Liberation Sans"/>
              </a:rPr>
              <a:t>Anything else you think off!!!</a:t>
            </a:r>
            <a:endParaRPr lang="en-US" dirty="0">
              <a:latin typeface="Liberation Sans"/>
            </a:endParaRP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695533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462699"/>
            <a:ext cx="8229600" cy="76687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dirty="0" smtClean="0">
                <a:latin typeface="Liberation Sans"/>
              </a:rPr>
              <a:t>Prototyping</a:t>
            </a:r>
            <a:endParaRPr lang="en-US" dirty="0">
              <a:latin typeface="Liberation Sans"/>
            </a:endParaRPr>
          </a:p>
        </p:txBody>
      </p:sp>
      <p:sp>
        <p:nvSpPr>
          <p:cNvPr id="10247"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355600" indent="-355600" eaLnBrk="0" hangingPunct="0">
              <a:spcBef>
                <a:spcPts val="600"/>
              </a:spcBef>
              <a:buFontTx/>
              <a:buChar char="•"/>
            </a:pPr>
            <a:r>
              <a:rPr lang="en-GB" dirty="0" smtClean="0">
                <a:latin typeface="Liberation Sans"/>
              </a:rPr>
              <a:t>Problem:</a:t>
            </a:r>
            <a:endParaRPr lang="en-GB" sz="1300" dirty="0">
              <a:latin typeface="Liberation Sans"/>
            </a:endParaRPr>
          </a:p>
          <a:p>
            <a:pPr marL="355600" indent="-355600" eaLnBrk="0" hangingPunct="0">
              <a:spcBef>
                <a:spcPts val="600"/>
              </a:spcBef>
              <a:buFontTx/>
              <a:buChar char="•"/>
            </a:pPr>
            <a:r>
              <a:rPr lang="en-GB" dirty="0" smtClean="0">
                <a:latin typeface="Liberation Sans"/>
              </a:rPr>
              <a:t>We can’t evaluate a design until it’s built </a:t>
            </a:r>
            <a:br>
              <a:rPr lang="en-GB" dirty="0" smtClean="0">
                <a:latin typeface="Liberation Sans"/>
              </a:rPr>
            </a:br>
            <a:r>
              <a:rPr lang="en-GB" dirty="0" smtClean="0">
                <a:latin typeface="Liberation Sans"/>
              </a:rPr>
              <a:t>but….</a:t>
            </a:r>
          </a:p>
          <a:p>
            <a:pPr marL="355600" indent="-355600" eaLnBrk="0" hangingPunct="0">
              <a:spcBef>
                <a:spcPts val="600"/>
              </a:spcBef>
              <a:buFontTx/>
              <a:buChar char="•"/>
            </a:pPr>
            <a:r>
              <a:rPr lang="en-GB" dirty="0" smtClean="0">
                <a:latin typeface="Liberation Sans"/>
              </a:rPr>
              <a:t>After building, changes to the design are difficult</a:t>
            </a:r>
          </a:p>
          <a:p>
            <a:pPr marL="355600" indent="-355600" eaLnBrk="0" hangingPunct="0">
              <a:spcBef>
                <a:spcPts val="600"/>
              </a:spcBef>
              <a:buFontTx/>
              <a:buChar char="•"/>
            </a:pPr>
            <a:r>
              <a:rPr lang="en-GB" dirty="0" smtClean="0">
                <a:latin typeface="Liberation Sans"/>
              </a:rPr>
              <a:t>What to do?</a:t>
            </a:r>
            <a:br>
              <a:rPr lang="en-GB" dirty="0" smtClean="0">
                <a:latin typeface="Liberation Sans"/>
              </a:rPr>
            </a:br>
            <a:r>
              <a:rPr lang="en-GB" dirty="0" smtClean="0">
                <a:latin typeface="Liberation Sans"/>
              </a:rPr>
              <a:t/>
            </a:r>
            <a:br>
              <a:rPr lang="en-GB" dirty="0" smtClean="0">
                <a:latin typeface="Liberation Sans"/>
              </a:rPr>
            </a:br>
            <a:r>
              <a:rPr lang="en-GB" dirty="0" smtClean="0">
                <a:latin typeface="Liberation Sans"/>
              </a:rPr>
              <a:t/>
            </a:r>
            <a:br>
              <a:rPr lang="en-GB" dirty="0" smtClean="0">
                <a:latin typeface="Liberation Sans"/>
              </a:rPr>
            </a:br>
            <a:r>
              <a:rPr lang="en-GB" dirty="0" smtClean="0">
                <a:latin typeface="Liberation Sans"/>
              </a:rPr>
              <a:t>Solution</a:t>
            </a:r>
          </a:p>
          <a:p>
            <a:pPr marL="355600" indent="-355600" eaLnBrk="0" hangingPunct="0">
              <a:spcBef>
                <a:spcPts val="600"/>
              </a:spcBef>
              <a:buFontTx/>
              <a:buChar char="•"/>
            </a:pPr>
            <a:r>
              <a:rPr lang="en-GB" dirty="0" smtClean="0">
                <a:latin typeface="Liberation Sans"/>
              </a:rPr>
              <a:t>Prototype!</a:t>
            </a:r>
            <a:endParaRPr lang="en-GB" dirty="0">
              <a:latin typeface="Liberation Sans"/>
            </a:endParaRPr>
          </a:p>
          <a:p>
            <a:endParaRPr lang="en-US" dirty="0">
              <a:latin typeface="Liberation Sans"/>
            </a:endParaRPr>
          </a:p>
          <a:p>
            <a:endParaRPr lang="en-US" dirty="0">
              <a:latin typeface="Liberation Sans"/>
            </a:endParaRPr>
          </a:p>
        </p:txBody>
      </p:sp>
      <p:sp>
        <p:nvSpPr>
          <p:cNvPr id="1024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8"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10249" name="Rectangle 9"/>
          <p:cNvSpPr>
            <a:spLocks noChangeArrowheads="1"/>
          </p:cNvSpPr>
          <p:nvPr/>
        </p:nvSpPr>
        <p:spPr bwMode="auto">
          <a:xfrm>
            <a:off x="1381125" y="1628775"/>
            <a:ext cx="647223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55600" indent="-355600" eaLnBrk="0" hangingPunct="0">
              <a:spcBef>
                <a:spcPts val="600"/>
              </a:spcBef>
              <a:buFontTx/>
              <a:buChar char="•"/>
            </a:pPr>
            <a:endParaRPr lang="en-GB" sz="2800"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919718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4578177"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Building a lo-fi prototype</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0" indent="0" eaLnBrk="0" hangingPunct="0">
              <a:lnSpc>
                <a:spcPct val="130000"/>
              </a:lnSpc>
              <a:spcBef>
                <a:spcPts val="600"/>
              </a:spcBef>
              <a:buNone/>
            </a:pPr>
            <a:r>
              <a:rPr lang="en-US" dirty="0" smtClean="0">
                <a:latin typeface="Liberation Sans"/>
              </a:rPr>
              <a:t>Don’t get carried away with design!</a:t>
            </a:r>
          </a:p>
          <a:p>
            <a:pPr indent="-271463" eaLnBrk="0" hangingPunct="0">
              <a:lnSpc>
                <a:spcPct val="130000"/>
              </a:lnSpc>
              <a:spcBef>
                <a:spcPts val="600"/>
              </a:spcBef>
              <a:buFontTx/>
              <a:buChar char="•"/>
            </a:pPr>
            <a:r>
              <a:rPr lang="en-US" dirty="0" smtClean="0">
                <a:latin typeface="Liberation Sans"/>
              </a:rPr>
              <a:t>Goal is to get as much user feedback as possible</a:t>
            </a:r>
          </a:p>
          <a:p>
            <a:pPr indent="-271463" eaLnBrk="0" hangingPunct="0">
              <a:lnSpc>
                <a:spcPct val="130000"/>
              </a:lnSpc>
              <a:spcBef>
                <a:spcPts val="600"/>
              </a:spcBef>
              <a:buFontTx/>
              <a:buChar char="•"/>
            </a:pPr>
            <a:r>
              <a:rPr lang="en-US" dirty="0" smtClean="0">
                <a:latin typeface="Liberation Sans"/>
              </a:rPr>
              <a:t>Set a deadline – forget minor details</a:t>
            </a:r>
          </a:p>
          <a:p>
            <a:pPr indent="-271463" eaLnBrk="0" hangingPunct="0">
              <a:lnSpc>
                <a:spcPct val="130000"/>
              </a:lnSpc>
              <a:spcBef>
                <a:spcPts val="600"/>
              </a:spcBef>
              <a:buFontTx/>
              <a:buChar char="•"/>
            </a:pPr>
            <a:r>
              <a:rPr lang="en-US" dirty="0" smtClean="0">
                <a:latin typeface="Liberation Sans"/>
              </a:rPr>
              <a:t>Draw generic frames</a:t>
            </a:r>
          </a:p>
          <a:p>
            <a:pPr indent="-271463" eaLnBrk="0" hangingPunct="0">
              <a:lnSpc>
                <a:spcPct val="130000"/>
              </a:lnSpc>
              <a:spcBef>
                <a:spcPts val="600"/>
              </a:spcBef>
              <a:buFontTx/>
              <a:buChar char="•"/>
            </a:pPr>
            <a:r>
              <a:rPr lang="en-US" dirty="0" smtClean="0">
                <a:latin typeface="Liberation Sans"/>
              </a:rPr>
              <a:t>Make everything needed to simulate effects</a:t>
            </a:r>
          </a:p>
          <a:p>
            <a:pPr indent="-271463" eaLnBrk="0" hangingPunct="0">
              <a:lnSpc>
                <a:spcPct val="130000"/>
              </a:lnSpc>
              <a:spcBef>
                <a:spcPts val="600"/>
              </a:spcBef>
              <a:buFontTx/>
              <a:buChar char="•"/>
            </a:pPr>
            <a:r>
              <a:rPr lang="en-US" dirty="0" smtClean="0">
                <a:latin typeface="Liberation Sans"/>
              </a:rPr>
              <a:t>Photocopier/camera is your friend!</a:t>
            </a:r>
            <a:endParaRPr lang="en-US" dirty="0">
              <a:latin typeface="Liberation Sans"/>
            </a:endParaRPr>
          </a:p>
          <a:p>
            <a:endParaRPr lang="en-US" dirty="0">
              <a:latin typeface="Liberation Sans"/>
            </a:endParaRPr>
          </a:p>
          <a:p>
            <a:endParaRPr lang="en-US" dirty="0">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30</a:t>
            </a:fld>
            <a:endParaRPr lang="en-US"/>
          </a:p>
        </p:txBody>
      </p:sp>
      <p:pic>
        <p:nvPicPr>
          <p:cNvPr id="2" name="Picture 1"/>
          <p:cNvPicPr>
            <a:picLocks noChangeAspect="1"/>
          </p:cNvPicPr>
          <p:nvPr/>
        </p:nvPicPr>
        <p:blipFill>
          <a:blip r:embed="rId3"/>
          <a:stretch>
            <a:fillRect/>
          </a:stretch>
        </p:blipFill>
        <p:spPr>
          <a:xfrm>
            <a:off x="5767089" y="708324"/>
            <a:ext cx="2919711" cy="1617064"/>
          </a:xfrm>
          <a:prstGeom prst="rect">
            <a:avLst/>
          </a:prstGeom>
        </p:spPr>
      </p:pic>
      <p:pic>
        <p:nvPicPr>
          <p:cNvPr id="4" name="Picture 3"/>
          <p:cNvPicPr>
            <a:picLocks noChangeAspect="1"/>
          </p:cNvPicPr>
          <p:nvPr/>
        </p:nvPicPr>
        <p:blipFill>
          <a:blip r:embed="rId4"/>
          <a:stretch>
            <a:fillRect/>
          </a:stretch>
        </p:blipFill>
        <p:spPr>
          <a:xfrm>
            <a:off x="5652295" y="4555723"/>
            <a:ext cx="3308349" cy="1800628"/>
          </a:xfrm>
          <a:prstGeom prst="rect">
            <a:avLst/>
          </a:prstGeom>
        </p:spPr>
      </p:pic>
    </p:spTree>
    <p:extLst>
      <p:ext uri="{BB962C8B-B14F-4D97-AF65-F5344CB8AC3E}">
        <p14:creationId xmlns:p14="http://schemas.microsoft.com/office/powerpoint/2010/main" val="36948483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dirty="0" smtClean="0"/>
              <a:t>Activity 9</a:t>
            </a:r>
          </a:p>
        </p:txBody>
      </p:sp>
      <p:sp>
        <p:nvSpPr>
          <p:cNvPr id="10243" name="Content Placeholder 2"/>
          <p:cNvSpPr>
            <a:spLocks noGrp="1"/>
          </p:cNvSpPr>
          <p:nvPr>
            <p:ph idx="1"/>
          </p:nvPr>
        </p:nvSpPr>
        <p:spPr/>
        <p:txBody>
          <a:bodyPr/>
          <a:lstStyle/>
          <a:p>
            <a:r>
              <a:rPr lang="en-US" altLang="en-US" dirty="0"/>
              <a:t>Prototype Your Alarm Clock</a:t>
            </a:r>
          </a:p>
          <a:p>
            <a:r>
              <a:rPr lang="en-US" altLang="en-US" dirty="0"/>
              <a:t>Think about the alarm clock you use to wake up every day. It may be a digital clock radio, it may be an analog clock, it may even be a cellphone or a desktop application. Make a low-fidelity prototype of your alarm clock. Include enough of the interface so that your low-fi prototype can display and change the current time, display and change the alarm time, and turn the alarm on and off</a:t>
            </a:r>
            <a:r>
              <a:rPr lang="en-US" altLang="en-US" dirty="0" smtClean="0"/>
              <a:t>.</a:t>
            </a:r>
          </a:p>
          <a:p>
            <a:r>
              <a:rPr lang="en-US" altLang="en-US" dirty="0" smtClean="0"/>
              <a:t>Work in a group of 5-6 people. </a:t>
            </a:r>
          </a:p>
          <a:p>
            <a:r>
              <a:rPr lang="en-US" altLang="en-US" dirty="0" smtClean="0"/>
              <a:t>Submit a picture of your lo-fi prototype with all the team names. </a:t>
            </a:r>
            <a:endParaRPr lang="en-GB" altLang="en-US" dirty="0" smtClean="0"/>
          </a:p>
        </p:txBody>
      </p:sp>
    </p:spTree>
    <p:extLst>
      <p:ext uri="{BB962C8B-B14F-4D97-AF65-F5344CB8AC3E}">
        <p14:creationId xmlns:p14="http://schemas.microsoft.com/office/powerpoint/2010/main" val="240360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3666069"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Preparing for a test</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US" dirty="0" smtClean="0">
                <a:latin typeface="Liberation Sans"/>
              </a:rPr>
              <a:t>Select users</a:t>
            </a:r>
          </a:p>
          <a:p>
            <a:pPr lvl="1" indent="-271463" eaLnBrk="0" hangingPunct="0">
              <a:lnSpc>
                <a:spcPct val="130000"/>
              </a:lnSpc>
              <a:spcBef>
                <a:spcPts val="600"/>
              </a:spcBef>
              <a:buFontTx/>
              <a:buChar char="•"/>
            </a:pPr>
            <a:r>
              <a:rPr lang="en-US" dirty="0" smtClean="0">
                <a:latin typeface="Liberation Sans"/>
              </a:rPr>
              <a:t>Perform user and task analysis</a:t>
            </a:r>
          </a:p>
          <a:p>
            <a:pPr lvl="1" indent="-271463" eaLnBrk="0" hangingPunct="0">
              <a:lnSpc>
                <a:spcPct val="130000"/>
              </a:lnSpc>
              <a:spcBef>
                <a:spcPts val="600"/>
              </a:spcBef>
              <a:buFontTx/>
              <a:buChar char="•"/>
            </a:pPr>
            <a:r>
              <a:rPr lang="en-US" dirty="0" smtClean="0">
                <a:latin typeface="Liberation Sans"/>
              </a:rPr>
              <a:t>Find out educational background, knowledge of computers, typical tasks required</a:t>
            </a:r>
          </a:p>
          <a:p>
            <a:pPr lvl="1" indent="-271463" eaLnBrk="0" hangingPunct="0">
              <a:lnSpc>
                <a:spcPct val="130000"/>
              </a:lnSpc>
              <a:spcBef>
                <a:spcPts val="600"/>
              </a:spcBef>
              <a:buFontTx/>
              <a:buChar char="•"/>
            </a:pPr>
            <a:r>
              <a:rPr lang="en-US" dirty="0" smtClean="0">
                <a:latin typeface="Liberation Sans"/>
              </a:rPr>
              <a:t>Get testers who fit the final user profile</a:t>
            </a:r>
          </a:p>
          <a:p>
            <a:pPr indent="-271463" eaLnBrk="0" hangingPunct="0">
              <a:lnSpc>
                <a:spcPct val="130000"/>
              </a:lnSpc>
              <a:spcBef>
                <a:spcPts val="600"/>
              </a:spcBef>
              <a:buFontTx/>
              <a:buChar char="•"/>
            </a:pPr>
            <a:r>
              <a:rPr lang="en-US" dirty="0" smtClean="0">
                <a:latin typeface="Liberation Sans"/>
              </a:rPr>
              <a:t>Ready test scenarios</a:t>
            </a:r>
          </a:p>
          <a:p>
            <a:pPr lvl="1" indent="-271463" eaLnBrk="0" hangingPunct="0">
              <a:lnSpc>
                <a:spcPct val="130000"/>
              </a:lnSpc>
              <a:spcBef>
                <a:spcPts val="600"/>
              </a:spcBef>
              <a:buFontTx/>
              <a:buChar char="•"/>
            </a:pPr>
            <a:r>
              <a:rPr lang="en-US" dirty="0" smtClean="0">
                <a:latin typeface="Liberation Sans"/>
              </a:rPr>
              <a:t>Practice</a:t>
            </a:r>
          </a:p>
          <a:p>
            <a:pPr lvl="2" indent="-271463" eaLnBrk="0" hangingPunct="0">
              <a:lnSpc>
                <a:spcPct val="130000"/>
              </a:lnSpc>
              <a:spcBef>
                <a:spcPts val="600"/>
              </a:spcBef>
              <a:buFontTx/>
              <a:buChar char="•"/>
            </a:pPr>
            <a:r>
              <a:rPr lang="en-US" dirty="0" smtClean="0">
                <a:latin typeface="Liberation Sans"/>
              </a:rPr>
              <a:t>Sort out bugs/hitches before real testing. </a:t>
            </a:r>
          </a:p>
          <a:p>
            <a:pPr lvl="2" indent="-271463" eaLnBrk="0" hangingPunct="0">
              <a:lnSpc>
                <a:spcPct val="130000"/>
              </a:lnSpc>
              <a:spcBef>
                <a:spcPts val="600"/>
              </a:spcBef>
              <a:buFontTx/>
              <a:buChar char="•"/>
            </a:pPr>
            <a:r>
              <a:rPr lang="en-US" dirty="0" smtClean="0">
                <a:latin typeface="Liberation Sans"/>
              </a:rPr>
              <a:t>Get everyone comfortable with their role</a:t>
            </a:r>
          </a:p>
          <a:p>
            <a:pPr indent="-271463" eaLnBrk="0" hangingPunct="0">
              <a:lnSpc>
                <a:spcPct val="130000"/>
              </a:lnSpc>
              <a:spcBef>
                <a:spcPts val="600"/>
              </a:spcBef>
              <a:buFontTx/>
              <a:buChar char="•"/>
            </a:pPr>
            <a:endParaRPr lang="en-US" dirty="0">
              <a:latin typeface="Liberation Sans"/>
            </a:endParaRPr>
          </a:p>
          <a:p>
            <a:endParaRPr lang="en-US" dirty="0">
              <a:latin typeface="Liberation Sans"/>
            </a:endParaRPr>
          </a:p>
          <a:p>
            <a:endParaRPr lang="en-US" dirty="0">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32</a:t>
            </a:fld>
            <a:endParaRPr lang="en-US" dirty="0"/>
          </a:p>
        </p:txBody>
      </p:sp>
      <p:pic>
        <p:nvPicPr>
          <p:cNvPr id="2" name="Picture 1"/>
          <p:cNvPicPr>
            <a:picLocks noChangeAspect="1"/>
          </p:cNvPicPr>
          <p:nvPr/>
        </p:nvPicPr>
        <p:blipFill>
          <a:blip r:embed="rId3"/>
          <a:stretch>
            <a:fillRect/>
          </a:stretch>
        </p:blipFill>
        <p:spPr>
          <a:xfrm>
            <a:off x="5277366" y="3483882"/>
            <a:ext cx="3742717" cy="2118632"/>
          </a:xfrm>
          <a:prstGeom prst="rect">
            <a:avLst/>
          </a:prstGeom>
        </p:spPr>
      </p:pic>
    </p:spTree>
    <p:extLst>
      <p:ext uri="{BB962C8B-B14F-4D97-AF65-F5344CB8AC3E}">
        <p14:creationId xmlns:p14="http://schemas.microsoft.com/office/powerpoint/2010/main" val="2977923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3371117"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Conducting a test</a:t>
            </a:r>
            <a:endParaRPr lang="en-US" sz="3200" dirty="0">
              <a:latin typeface="Liberation Sans"/>
            </a:endParaRPr>
          </a:p>
        </p:txBody>
      </p:sp>
      <p:sp>
        <p:nvSpPr>
          <p:cNvPr id="20487" name="Rectangle 7"/>
          <p:cNvSpPr>
            <a:spLocks noGrp="1" noChangeArrowheads="1"/>
          </p:cNvSpPr>
          <p:nvPr>
            <p:ph idx="1"/>
          </p:nvPr>
        </p:nvSpPr>
        <p:spPr>
          <a:xfrm>
            <a:off x="457200" y="1722437"/>
            <a:ext cx="8229600" cy="49831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US" dirty="0" smtClean="0">
                <a:latin typeface="Liberation Sans"/>
              </a:rPr>
              <a:t>Facilitator</a:t>
            </a:r>
          </a:p>
          <a:p>
            <a:pPr lvl="1" indent="-271463" eaLnBrk="0" hangingPunct="0">
              <a:lnSpc>
                <a:spcPct val="130000"/>
              </a:lnSpc>
              <a:spcBef>
                <a:spcPts val="600"/>
              </a:spcBef>
              <a:buFontTx/>
              <a:buChar char="•"/>
            </a:pPr>
            <a:r>
              <a:rPr lang="en-US" dirty="0" smtClean="0">
                <a:latin typeface="Liberation Sans"/>
              </a:rPr>
              <a:t>Encourage user to express thoughts</a:t>
            </a:r>
          </a:p>
          <a:p>
            <a:pPr lvl="1" indent="-271463" eaLnBrk="0" hangingPunct="0">
              <a:lnSpc>
                <a:spcPct val="130000"/>
              </a:lnSpc>
              <a:spcBef>
                <a:spcPts val="600"/>
              </a:spcBef>
              <a:buFontTx/>
              <a:buChar char="•"/>
            </a:pPr>
            <a:r>
              <a:rPr lang="en-US" dirty="0" smtClean="0">
                <a:latin typeface="Liberation Sans"/>
              </a:rPr>
              <a:t>Don’t influence decisions!!!</a:t>
            </a:r>
          </a:p>
          <a:p>
            <a:pPr lvl="1" indent="-271463" eaLnBrk="0" hangingPunct="0">
              <a:lnSpc>
                <a:spcPct val="130000"/>
              </a:lnSpc>
              <a:spcBef>
                <a:spcPts val="600"/>
              </a:spcBef>
              <a:buFontTx/>
              <a:buChar char="•"/>
            </a:pPr>
            <a:r>
              <a:rPr lang="en-US" dirty="0" smtClean="0">
                <a:latin typeface="Liberation Sans"/>
              </a:rPr>
              <a:t>Giving instructions</a:t>
            </a:r>
          </a:p>
          <a:p>
            <a:pPr lvl="1" indent="-271463" eaLnBrk="0" hangingPunct="0">
              <a:lnSpc>
                <a:spcPct val="130000"/>
              </a:lnSpc>
              <a:spcBef>
                <a:spcPts val="600"/>
              </a:spcBef>
              <a:buFontTx/>
              <a:buChar char="•"/>
            </a:pPr>
            <a:r>
              <a:rPr lang="en-US" dirty="0" smtClean="0">
                <a:latin typeface="Liberation Sans"/>
              </a:rPr>
              <a:t>Make sure timing is met</a:t>
            </a:r>
          </a:p>
          <a:p>
            <a:pPr indent="-271463" eaLnBrk="0" hangingPunct="0">
              <a:lnSpc>
                <a:spcPct val="130000"/>
              </a:lnSpc>
              <a:spcBef>
                <a:spcPts val="600"/>
              </a:spcBef>
              <a:buFontTx/>
              <a:buChar char="•"/>
            </a:pPr>
            <a:r>
              <a:rPr lang="en-US" dirty="0" smtClean="0">
                <a:latin typeface="Liberation Sans"/>
              </a:rPr>
              <a:t>“Computer” person</a:t>
            </a:r>
          </a:p>
          <a:p>
            <a:pPr lvl="1" indent="-271463" eaLnBrk="0" hangingPunct="0">
              <a:lnSpc>
                <a:spcPct val="130000"/>
              </a:lnSpc>
              <a:spcBef>
                <a:spcPts val="600"/>
              </a:spcBef>
              <a:buFontTx/>
              <a:buChar char="•"/>
            </a:pPr>
            <a:r>
              <a:rPr lang="en-US" dirty="0" smtClean="0">
                <a:latin typeface="Liberation Sans"/>
              </a:rPr>
              <a:t>Arranges the prototype according to </a:t>
            </a:r>
            <a:br>
              <a:rPr lang="en-US" dirty="0" smtClean="0">
                <a:latin typeface="Liberation Sans"/>
              </a:rPr>
            </a:br>
            <a:r>
              <a:rPr lang="en-US" dirty="0" smtClean="0">
                <a:latin typeface="Liberation Sans"/>
              </a:rPr>
              <a:t>user input</a:t>
            </a:r>
          </a:p>
          <a:p>
            <a:pPr lvl="1" indent="-271463" eaLnBrk="0" hangingPunct="0">
              <a:lnSpc>
                <a:spcPct val="130000"/>
              </a:lnSpc>
              <a:spcBef>
                <a:spcPts val="600"/>
              </a:spcBef>
              <a:buFontTx/>
              <a:buChar char="•"/>
            </a:pPr>
            <a:r>
              <a:rPr lang="en-US" dirty="0" smtClean="0">
                <a:latin typeface="Liberation Sans"/>
              </a:rPr>
              <a:t>Needs to be organized</a:t>
            </a:r>
          </a:p>
          <a:p>
            <a:pPr lvl="1" indent="-271463" eaLnBrk="0" hangingPunct="0">
              <a:lnSpc>
                <a:spcPct val="130000"/>
              </a:lnSpc>
              <a:spcBef>
                <a:spcPts val="600"/>
              </a:spcBef>
              <a:buFontTx/>
              <a:buChar char="•"/>
            </a:pPr>
            <a:r>
              <a:rPr lang="en-US" dirty="0" smtClean="0">
                <a:latin typeface="Liberation Sans"/>
              </a:rPr>
              <a:t>Knows the prototype well</a:t>
            </a:r>
          </a:p>
          <a:p>
            <a:pPr lvl="1" indent="-271463" eaLnBrk="0" hangingPunct="0">
              <a:lnSpc>
                <a:spcPct val="130000"/>
              </a:lnSpc>
              <a:spcBef>
                <a:spcPts val="600"/>
              </a:spcBef>
              <a:buFontTx/>
              <a:buChar char="•"/>
            </a:pPr>
            <a:r>
              <a:rPr lang="en-US" dirty="0" smtClean="0">
                <a:latin typeface="Liberation Sans"/>
              </a:rPr>
              <a:t>Makes changes quickly</a:t>
            </a:r>
          </a:p>
          <a:p>
            <a:pPr indent="-271463" eaLnBrk="0" hangingPunct="0">
              <a:lnSpc>
                <a:spcPct val="130000"/>
              </a:lnSpc>
              <a:spcBef>
                <a:spcPts val="600"/>
              </a:spcBef>
              <a:buFontTx/>
              <a:buChar char="•"/>
            </a:pPr>
            <a:endParaRPr lang="en-US" dirty="0">
              <a:latin typeface="Liberation Sans"/>
            </a:endParaRPr>
          </a:p>
          <a:p>
            <a:endParaRPr lang="en-US" dirty="0">
              <a:latin typeface="Liberation Sans"/>
            </a:endParaRPr>
          </a:p>
          <a:p>
            <a:endParaRPr lang="en-US" dirty="0">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33</a:t>
            </a:fld>
            <a:endParaRPr lang="en-US" dirty="0"/>
          </a:p>
        </p:txBody>
      </p:sp>
      <p:pic>
        <p:nvPicPr>
          <p:cNvPr id="4" name="Picture 3"/>
          <p:cNvPicPr>
            <a:picLocks noChangeAspect="1"/>
          </p:cNvPicPr>
          <p:nvPr/>
        </p:nvPicPr>
        <p:blipFill>
          <a:blip r:embed="rId3"/>
          <a:stretch>
            <a:fillRect/>
          </a:stretch>
        </p:blipFill>
        <p:spPr>
          <a:xfrm>
            <a:off x="4864818" y="1437547"/>
            <a:ext cx="4113376" cy="2238200"/>
          </a:xfrm>
          <a:prstGeom prst="rect">
            <a:avLst/>
          </a:prstGeom>
        </p:spPr>
      </p:pic>
      <p:sp>
        <p:nvSpPr>
          <p:cNvPr id="9" name="Rectangle 7"/>
          <p:cNvSpPr txBox="1">
            <a:spLocks noChangeArrowheads="1"/>
          </p:cNvSpPr>
          <p:nvPr/>
        </p:nvSpPr>
        <p:spPr>
          <a:xfrm>
            <a:off x="4949474" y="3690251"/>
            <a:ext cx="3565876" cy="2979964"/>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71463" eaLnBrk="0" fontAlgn="auto" hangingPunct="0">
              <a:lnSpc>
                <a:spcPct val="130000"/>
              </a:lnSpc>
              <a:spcBef>
                <a:spcPts val="600"/>
              </a:spcBef>
              <a:spcAft>
                <a:spcPts val="0"/>
              </a:spcAft>
              <a:buFontTx/>
              <a:buChar char="•"/>
            </a:pPr>
            <a:r>
              <a:rPr lang="en-US" dirty="0" smtClean="0">
                <a:latin typeface="Liberation Sans"/>
              </a:rPr>
              <a:t>Observers</a:t>
            </a:r>
          </a:p>
          <a:p>
            <a:pPr lvl="1" indent="-271463" eaLnBrk="0" fontAlgn="auto" hangingPunct="0">
              <a:lnSpc>
                <a:spcPct val="130000"/>
              </a:lnSpc>
              <a:spcBef>
                <a:spcPts val="600"/>
              </a:spcBef>
              <a:spcAft>
                <a:spcPts val="0"/>
              </a:spcAft>
              <a:buFontTx/>
              <a:buChar char="•"/>
            </a:pPr>
            <a:r>
              <a:rPr lang="en-US" dirty="0" smtClean="0">
                <a:latin typeface="Liberation Sans"/>
              </a:rPr>
              <a:t>Take notes</a:t>
            </a:r>
          </a:p>
          <a:p>
            <a:pPr lvl="1" indent="-271463" eaLnBrk="0" fontAlgn="auto" hangingPunct="0">
              <a:lnSpc>
                <a:spcPct val="130000"/>
              </a:lnSpc>
              <a:spcBef>
                <a:spcPts val="600"/>
              </a:spcBef>
              <a:spcAft>
                <a:spcPts val="0"/>
              </a:spcAft>
              <a:buFontTx/>
              <a:buChar char="•"/>
            </a:pPr>
            <a:r>
              <a:rPr lang="en-US" dirty="0" smtClean="0">
                <a:latin typeface="Liberation Sans"/>
              </a:rPr>
              <a:t>Write possible solutions to problems faced</a:t>
            </a:r>
          </a:p>
          <a:p>
            <a:pPr lvl="1" indent="-271463" eaLnBrk="0" fontAlgn="auto" hangingPunct="0">
              <a:lnSpc>
                <a:spcPct val="130000"/>
              </a:lnSpc>
              <a:spcBef>
                <a:spcPts val="600"/>
              </a:spcBef>
              <a:spcAft>
                <a:spcPts val="0"/>
              </a:spcAft>
              <a:buFontTx/>
              <a:buChar char="•"/>
            </a:pPr>
            <a:r>
              <a:rPr lang="en-US" dirty="0" smtClean="0">
                <a:latin typeface="Liberation Sans"/>
              </a:rPr>
              <a:t>Cannot react to user’s actions</a:t>
            </a:r>
          </a:p>
          <a:p>
            <a:pPr indent="-271463" eaLnBrk="0" fontAlgn="auto" hangingPunct="0">
              <a:lnSpc>
                <a:spcPct val="130000"/>
              </a:lnSpc>
              <a:spcBef>
                <a:spcPts val="600"/>
              </a:spcBef>
              <a:spcAft>
                <a:spcPts val="0"/>
              </a:spcAft>
              <a:buFontTx/>
              <a:buChar char="•"/>
            </a:pPr>
            <a:endParaRPr lang="en-US" dirty="0" smtClean="0">
              <a:latin typeface="Liberation Sans"/>
            </a:endParaRPr>
          </a:p>
          <a:p>
            <a:pPr fontAlgn="auto">
              <a:spcAft>
                <a:spcPts val="0"/>
              </a:spcAft>
            </a:pPr>
            <a:endParaRPr lang="en-US" dirty="0" smtClean="0">
              <a:latin typeface="Liberation Sans"/>
            </a:endParaRPr>
          </a:p>
          <a:p>
            <a:pPr fontAlgn="auto">
              <a:spcAft>
                <a:spcPts val="0"/>
              </a:spcAft>
            </a:pPr>
            <a:endParaRPr lang="en-US" dirty="0">
              <a:latin typeface="Liberation Sans"/>
            </a:endParaRPr>
          </a:p>
        </p:txBody>
      </p:sp>
    </p:spTree>
    <p:extLst>
      <p:ext uri="{BB962C8B-B14F-4D97-AF65-F5344CB8AC3E}">
        <p14:creationId xmlns:p14="http://schemas.microsoft.com/office/powerpoint/2010/main" val="1753929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3577904"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Evaluating Results</a:t>
            </a:r>
            <a:endParaRPr lang="en-US" sz="3200" dirty="0">
              <a:latin typeface="Liberation Sans"/>
            </a:endParaRP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US" dirty="0" smtClean="0">
                <a:latin typeface="Liberation Sans"/>
              </a:rPr>
              <a:t>Summarize problems (e.g., make a list)</a:t>
            </a:r>
          </a:p>
          <a:p>
            <a:pPr lvl="1" indent="-271463" eaLnBrk="0" hangingPunct="0">
              <a:lnSpc>
                <a:spcPct val="130000"/>
              </a:lnSpc>
              <a:spcBef>
                <a:spcPts val="600"/>
              </a:spcBef>
              <a:buFontTx/>
              <a:buChar char="•"/>
            </a:pPr>
            <a:r>
              <a:rPr lang="en-US" dirty="0" smtClean="0">
                <a:latin typeface="Liberation Sans"/>
              </a:rPr>
              <a:t>Usability issues</a:t>
            </a:r>
          </a:p>
          <a:p>
            <a:pPr lvl="1" indent="-271463" eaLnBrk="0" hangingPunct="0">
              <a:lnSpc>
                <a:spcPct val="130000"/>
              </a:lnSpc>
              <a:spcBef>
                <a:spcPts val="600"/>
              </a:spcBef>
              <a:buFontTx/>
              <a:buChar char="•"/>
            </a:pPr>
            <a:r>
              <a:rPr lang="en-US" dirty="0" smtClean="0">
                <a:latin typeface="Liberation Sans"/>
              </a:rPr>
              <a:t>Missing (or </a:t>
            </a:r>
            <a:r>
              <a:rPr lang="en-US" dirty="0" err="1" smtClean="0">
                <a:latin typeface="Liberation Sans"/>
              </a:rPr>
              <a:t>mis</a:t>
            </a:r>
            <a:r>
              <a:rPr lang="en-US" dirty="0" smtClean="0">
                <a:latin typeface="Liberation Sans"/>
              </a:rPr>
              <a:t>-specified) functional requirements</a:t>
            </a:r>
          </a:p>
          <a:p>
            <a:pPr lvl="1" indent="-271463" eaLnBrk="0" hangingPunct="0">
              <a:lnSpc>
                <a:spcPct val="130000"/>
              </a:lnSpc>
              <a:spcBef>
                <a:spcPts val="600"/>
              </a:spcBef>
              <a:buFontTx/>
              <a:buChar char="•"/>
            </a:pPr>
            <a:r>
              <a:rPr lang="en-US" dirty="0" smtClean="0">
                <a:latin typeface="Liberation Sans"/>
              </a:rPr>
              <a:t>Preferences for different alternatives</a:t>
            </a:r>
          </a:p>
          <a:p>
            <a:pPr lvl="1" indent="-271463" eaLnBrk="0" hangingPunct="0">
              <a:lnSpc>
                <a:spcPct val="130000"/>
              </a:lnSpc>
              <a:spcBef>
                <a:spcPts val="600"/>
              </a:spcBef>
              <a:buFontTx/>
              <a:buChar char="•"/>
            </a:pPr>
            <a:r>
              <a:rPr lang="en-US" dirty="0" smtClean="0">
                <a:latin typeface="Liberation Sans"/>
              </a:rPr>
              <a:t>User priorities</a:t>
            </a:r>
          </a:p>
          <a:p>
            <a:pPr lvl="1" indent="-271463" eaLnBrk="0" hangingPunct="0">
              <a:lnSpc>
                <a:spcPct val="130000"/>
              </a:lnSpc>
              <a:spcBef>
                <a:spcPts val="600"/>
              </a:spcBef>
              <a:buFontTx/>
              <a:buChar char="•"/>
            </a:pPr>
            <a:r>
              <a:rPr lang="en-US" dirty="0" smtClean="0">
                <a:latin typeface="Liberation Sans"/>
              </a:rPr>
              <a:t>Issues outside the user interfaces (e.g., high-level understanding)</a:t>
            </a:r>
          </a:p>
          <a:p>
            <a:pPr indent="-271463" eaLnBrk="0" hangingPunct="0">
              <a:lnSpc>
                <a:spcPct val="130000"/>
              </a:lnSpc>
              <a:spcBef>
                <a:spcPts val="600"/>
              </a:spcBef>
              <a:buFontTx/>
              <a:buChar char="•"/>
            </a:pPr>
            <a:r>
              <a:rPr lang="en-US" dirty="0" smtClean="0">
                <a:latin typeface="Liberation Sans"/>
              </a:rPr>
              <a:t>Prioritize problems</a:t>
            </a:r>
          </a:p>
          <a:p>
            <a:pPr indent="-271463" eaLnBrk="0" hangingPunct="0">
              <a:lnSpc>
                <a:spcPct val="130000"/>
              </a:lnSpc>
              <a:spcBef>
                <a:spcPts val="600"/>
              </a:spcBef>
              <a:buFontTx/>
              <a:buChar char="•"/>
            </a:pPr>
            <a:r>
              <a:rPr lang="en-US" dirty="0" smtClean="0">
                <a:latin typeface="Liberation Sans"/>
              </a:rPr>
              <a:t>Construct revised prototypes</a:t>
            </a:r>
          </a:p>
          <a:p>
            <a:pPr indent="-271463" eaLnBrk="0" hangingPunct="0">
              <a:lnSpc>
                <a:spcPct val="130000"/>
              </a:lnSpc>
              <a:spcBef>
                <a:spcPts val="600"/>
              </a:spcBef>
              <a:buFontTx/>
              <a:buChar char="•"/>
            </a:pPr>
            <a:r>
              <a:rPr lang="en-US" dirty="0" smtClean="0">
                <a:latin typeface="Liberation Sans"/>
              </a:rPr>
              <a:t>Iterate, Iterate, Iterate!</a:t>
            </a:r>
          </a:p>
          <a:p>
            <a:pPr indent="-271463" eaLnBrk="0" hangingPunct="0">
              <a:lnSpc>
                <a:spcPct val="130000"/>
              </a:lnSpc>
              <a:spcBef>
                <a:spcPts val="600"/>
              </a:spcBef>
              <a:buFontTx/>
              <a:buChar char="•"/>
            </a:pPr>
            <a:endParaRPr lang="en-US" dirty="0">
              <a:latin typeface="Liberation Sans"/>
            </a:endParaRPr>
          </a:p>
          <a:p>
            <a:endParaRPr lang="en-US" dirty="0">
              <a:latin typeface="Liberation Sans"/>
            </a:endParaRPr>
          </a:p>
          <a:p>
            <a:endParaRPr lang="en-US" dirty="0">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34</a:t>
            </a:fld>
            <a:endParaRPr lang="en-US" dirty="0"/>
          </a:p>
        </p:txBody>
      </p:sp>
    </p:spTree>
    <p:extLst>
      <p:ext uri="{BB962C8B-B14F-4D97-AF65-F5344CB8AC3E}">
        <p14:creationId xmlns:p14="http://schemas.microsoft.com/office/powerpoint/2010/main" val="1889229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3212419"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Conclusion: lo-fi</a:t>
            </a:r>
            <a:endParaRPr lang="en-US" sz="3200" dirty="0">
              <a:latin typeface="Liberation Sans"/>
            </a:endParaRPr>
          </a:p>
        </p:txBody>
      </p:sp>
      <p:sp>
        <p:nvSpPr>
          <p:cNvPr id="20487" name="Rectangle 7"/>
          <p:cNvSpPr>
            <a:spLocks noGrp="1" noChangeArrowheads="1"/>
          </p:cNvSpPr>
          <p:nvPr>
            <p:ph idx="1"/>
          </p:nvPr>
        </p:nvSpPr>
        <p:spPr>
          <a:xfrm>
            <a:off x="457200" y="1722437"/>
            <a:ext cx="8229600" cy="482350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indent="-271463" eaLnBrk="0" hangingPunct="0">
              <a:lnSpc>
                <a:spcPct val="130000"/>
              </a:lnSpc>
              <a:spcBef>
                <a:spcPts val="600"/>
              </a:spcBef>
              <a:buFontTx/>
              <a:buChar char="•"/>
            </a:pPr>
            <a:r>
              <a:rPr lang="en-US" dirty="0" smtClean="0">
                <a:latin typeface="Liberation Sans"/>
              </a:rPr>
              <a:t>An important prototyping tool  (but not the only tool!)</a:t>
            </a:r>
          </a:p>
          <a:p>
            <a:pPr indent="-271463" eaLnBrk="0" hangingPunct="0">
              <a:lnSpc>
                <a:spcPct val="130000"/>
              </a:lnSpc>
              <a:spcBef>
                <a:spcPts val="600"/>
              </a:spcBef>
              <a:buFontTx/>
              <a:buChar char="•"/>
            </a:pPr>
            <a:r>
              <a:rPr lang="en-US" dirty="0" smtClean="0">
                <a:latin typeface="Liberation Sans"/>
              </a:rPr>
              <a:t>Quick to build/refine, thus enable rapid design interactions. Useful tool for speeding up the process of iterative design</a:t>
            </a:r>
          </a:p>
          <a:p>
            <a:pPr indent="-271463" eaLnBrk="0" hangingPunct="0">
              <a:lnSpc>
                <a:spcPct val="130000"/>
              </a:lnSpc>
              <a:spcBef>
                <a:spcPts val="600"/>
              </a:spcBef>
              <a:buFontTx/>
              <a:buChar char="•"/>
            </a:pPr>
            <a:r>
              <a:rPr lang="en-US" dirty="0" smtClean="0">
                <a:latin typeface="Liberation Sans"/>
              </a:rPr>
              <a:t>Requires minimal resources and material (cheap!)</a:t>
            </a:r>
          </a:p>
          <a:p>
            <a:pPr indent="-271463" eaLnBrk="0" hangingPunct="0">
              <a:lnSpc>
                <a:spcPct val="130000"/>
              </a:lnSpc>
              <a:spcBef>
                <a:spcPts val="600"/>
              </a:spcBef>
              <a:buFontTx/>
              <a:buChar char="•"/>
            </a:pPr>
            <a:r>
              <a:rPr lang="en-US" dirty="0" smtClean="0">
                <a:latin typeface="Liberation Sans"/>
              </a:rPr>
              <a:t>Detects usability problems at a very early stage before implementation</a:t>
            </a:r>
          </a:p>
          <a:p>
            <a:pPr lvl="1" indent="-271463" eaLnBrk="0" hangingPunct="0">
              <a:lnSpc>
                <a:spcPct val="130000"/>
              </a:lnSpc>
              <a:spcBef>
                <a:spcPts val="600"/>
              </a:spcBef>
              <a:buFontTx/>
              <a:buChar char="•"/>
            </a:pPr>
            <a:r>
              <a:rPr lang="en-US" dirty="0" smtClean="0">
                <a:latin typeface="Liberation Sans"/>
              </a:rPr>
              <a:t>Focus on the “right” things early on</a:t>
            </a:r>
          </a:p>
          <a:p>
            <a:pPr indent="-271463" eaLnBrk="0" hangingPunct="0">
              <a:lnSpc>
                <a:spcPct val="130000"/>
              </a:lnSpc>
              <a:spcBef>
                <a:spcPts val="600"/>
              </a:spcBef>
              <a:buFontTx/>
              <a:buChar char="•"/>
            </a:pPr>
            <a:r>
              <a:rPr lang="en-US" dirty="0" smtClean="0">
                <a:latin typeface="Liberation Sans"/>
              </a:rPr>
              <a:t>Promotes communication between stakeholders. Team members gain understanding of user needs and priorities</a:t>
            </a:r>
          </a:p>
          <a:p>
            <a:pPr indent="-271463" eaLnBrk="0" hangingPunct="0">
              <a:lnSpc>
                <a:spcPct val="130000"/>
              </a:lnSpc>
              <a:spcBef>
                <a:spcPts val="600"/>
              </a:spcBef>
              <a:buFontTx/>
              <a:buChar char="•"/>
            </a:pPr>
            <a:r>
              <a:rPr lang="en-US" dirty="0" smtClean="0">
                <a:latin typeface="Liberation Sans"/>
              </a:rPr>
              <a:t>I recommend you always do few rounds of lo-fi prototyping for every new design/app/system/solution that you create!</a:t>
            </a:r>
          </a:p>
          <a:p>
            <a:pPr indent="-271463" eaLnBrk="0" hangingPunct="0">
              <a:lnSpc>
                <a:spcPct val="130000"/>
              </a:lnSpc>
              <a:spcBef>
                <a:spcPts val="600"/>
              </a:spcBef>
              <a:buFontTx/>
              <a:buChar char="•"/>
            </a:pPr>
            <a:endParaRPr lang="en-US" dirty="0">
              <a:latin typeface="Liberation Sans"/>
            </a:endParaRPr>
          </a:p>
          <a:p>
            <a:endParaRPr lang="en-US" dirty="0">
              <a:latin typeface="Liberation Sans"/>
            </a:endParaRPr>
          </a:p>
          <a:p>
            <a:endParaRPr lang="en-US" dirty="0">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35</a:t>
            </a:fld>
            <a:endParaRPr lang="en-US" dirty="0"/>
          </a:p>
        </p:txBody>
      </p:sp>
    </p:spTree>
    <p:extLst>
      <p:ext uri="{BB962C8B-B14F-4D97-AF65-F5344CB8AC3E}">
        <p14:creationId xmlns:p14="http://schemas.microsoft.com/office/powerpoint/2010/main" val="3387548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446436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High-fidelity prototyping</a:t>
            </a: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85000" lnSpcReduction="10000"/>
          </a:bodyPr>
          <a:lstStyle/>
          <a:p>
            <a:pPr indent="-271463" eaLnBrk="0" hangingPunct="0">
              <a:lnSpc>
                <a:spcPct val="130000"/>
              </a:lnSpc>
              <a:spcBef>
                <a:spcPts val="600"/>
              </a:spcBef>
              <a:buFontTx/>
              <a:buChar char="•"/>
            </a:pPr>
            <a:r>
              <a:rPr lang="en-US" dirty="0" smtClean="0">
                <a:latin typeface="Liberation Sans"/>
              </a:rPr>
              <a:t>Once you have developed a lo-fi prototype and solicited feedback on it through peer critique and user testing:</a:t>
            </a:r>
          </a:p>
          <a:p>
            <a:pPr indent="-271463" eaLnBrk="0" hangingPunct="0">
              <a:lnSpc>
                <a:spcPct val="130000"/>
              </a:lnSpc>
              <a:spcBef>
                <a:spcPts val="600"/>
              </a:spcBef>
              <a:buFontTx/>
              <a:buChar char="•"/>
            </a:pPr>
            <a:r>
              <a:rPr lang="en-US" dirty="0" smtClean="0">
                <a:latin typeface="Liberation Sans"/>
              </a:rPr>
              <a:t>You may wish to create another lo-fi prototype (isn’t iterative design fun?)</a:t>
            </a:r>
          </a:p>
          <a:p>
            <a:pPr indent="-271463" eaLnBrk="0" hangingPunct="0">
              <a:lnSpc>
                <a:spcPct val="130000"/>
              </a:lnSpc>
              <a:spcBef>
                <a:spcPts val="600"/>
              </a:spcBef>
              <a:buFontTx/>
              <a:buChar char="•"/>
            </a:pPr>
            <a:r>
              <a:rPr lang="en-US" dirty="0" smtClean="0">
                <a:latin typeface="Liberation Sans"/>
              </a:rPr>
              <a:t>Or you may be ready to move on to a hi-fi prototype</a:t>
            </a:r>
          </a:p>
          <a:p>
            <a:pPr indent="-271463" eaLnBrk="0" hangingPunct="0">
              <a:lnSpc>
                <a:spcPct val="130000"/>
              </a:lnSpc>
              <a:spcBef>
                <a:spcPts val="600"/>
              </a:spcBef>
              <a:buFontTx/>
              <a:buChar char="•"/>
            </a:pPr>
            <a:r>
              <a:rPr lang="en-US" dirty="0" smtClean="0">
                <a:latin typeface="Liberation Sans"/>
              </a:rPr>
              <a:t>Which choice you make will be a function of how much your original design you feel needs to change</a:t>
            </a:r>
          </a:p>
          <a:p>
            <a:pPr indent="-271463" eaLnBrk="0" hangingPunct="0">
              <a:lnSpc>
                <a:spcPct val="130000"/>
              </a:lnSpc>
              <a:spcBef>
                <a:spcPts val="600"/>
              </a:spcBef>
              <a:buFontTx/>
              <a:buChar char="•"/>
            </a:pPr>
            <a:r>
              <a:rPr lang="en-US" dirty="0" smtClean="0">
                <a:latin typeface="Liberation Sans"/>
              </a:rPr>
              <a:t>Remember, a high fidelity prototype is a non-trivial time investment</a:t>
            </a:r>
          </a:p>
          <a:p>
            <a:pPr indent="-271463" eaLnBrk="0" hangingPunct="0">
              <a:lnSpc>
                <a:spcPct val="130000"/>
              </a:lnSpc>
              <a:spcBef>
                <a:spcPts val="600"/>
              </a:spcBef>
              <a:buFontTx/>
              <a:buChar char="•"/>
            </a:pPr>
            <a:r>
              <a:rPr lang="en-US" dirty="0" smtClean="0">
                <a:latin typeface="Liberation Sans"/>
              </a:rPr>
              <a:t>It is good for evaluating a working design that has been derived from a few rounds of less costly lo-fi prototyping</a:t>
            </a:r>
            <a:endParaRPr lang="en-US" dirty="0">
              <a:latin typeface="Liberation Sans"/>
            </a:endParaRP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36</a:t>
            </a:fld>
            <a:endParaRPr lang="en-US"/>
          </a:p>
        </p:txBody>
      </p:sp>
    </p:spTree>
    <p:extLst>
      <p:ext uri="{BB962C8B-B14F-4D97-AF65-F5344CB8AC3E}">
        <p14:creationId xmlns:p14="http://schemas.microsoft.com/office/powerpoint/2010/main" val="3685818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784892"/>
            <a:ext cx="446436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High-fidelity prototyping</a:t>
            </a:r>
          </a:p>
        </p:txBody>
      </p:sp>
      <p:sp>
        <p:nvSpPr>
          <p:cNvPr id="20487" name="Rectangle 7"/>
          <p:cNvSpPr>
            <a:spLocks noGrp="1" noChangeArrowheads="1"/>
          </p:cNvSpPr>
          <p:nvPr>
            <p:ph idx="1"/>
          </p:nvPr>
        </p:nvSpPr>
        <p:spPr>
          <a:xfrm>
            <a:off x="457200" y="1722437"/>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indent="-271463" eaLnBrk="0" hangingPunct="0">
              <a:lnSpc>
                <a:spcPct val="130000"/>
              </a:lnSpc>
              <a:spcBef>
                <a:spcPts val="600"/>
              </a:spcBef>
              <a:buFontTx/>
              <a:buChar char="•"/>
            </a:pPr>
            <a:r>
              <a:rPr lang="en-GB" dirty="0">
                <a:latin typeface="Liberation Sans"/>
              </a:rPr>
              <a:t>Uses materials that you would expect to be in the final product </a:t>
            </a:r>
          </a:p>
          <a:p>
            <a:pPr indent="-271463" eaLnBrk="0" hangingPunct="0">
              <a:lnSpc>
                <a:spcPct val="130000"/>
              </a:lnSpc>
              <a:spcBef>
                <a:spcPts val="600"/>
              </a:spcBef>
              <a:buFontTx/>
              <a:buChar char="•"/>
            </a:pPr>
            <a:r>
              <a:rPr lang="en-GB" dirty="0">
                <a:latin typeface="Liberation Sans"/>
              </a:rPr>
              <a:t>Prototype looks more like the final system than a low-fidelity version </a:t>
            </a:r>
          </a:p>
          <a:p>
            <a:pPr indent="-271463" eaLnBrk="0" hangingPunct="0">
              <a:lnSpc>
                <a:spcPct val="130000"/>
              </a:lnSpc>
              <a:spcBef>
                <a:spcPts val="600"/>
              </a:spcBef>
              <a:buFontTx/>
              <a:buChar char="•"/>
            </a:pPr>
            <a:r>
              <a:rPr lang="en-GB" dirty="0">
                <a:latin typeface="Liberation Sans"/>
              </a:rPr>
              <a:t>High-fidelity prototypes can be developed by integrating existing hardware and software components </a:t>
            </a:r>
          </a:p>
          <a:p>
            <a:pPr marL="0" indent="0" eaLnBrk="0" hangingPunct="0">
              <a:lnSpc>
                <a:spcPct val="130000"/>
              </a:lnSpc>
              <a:spcBef>
                <a:spcPts val="600"/>
              </a:spcBef>
              <a:buNone/>
            </a:pPr>
            <a:r>
              <a:rPr lang="en-US" dirty="0">
                <a:latin typeface="Liberation Sans"/>
              </a:rPr>
              <a:t>	</a:t>
            </a: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37</a:t>
            </a:fld>
            <a:endParaRPr lang="en-US"/>
          </a:p>
        </p:txBody>
      </p:sp>
    </p:spTree>
    <p:extLst>
      <p:ext uri="{BB962C8B-B14F-4D97-AF65-F5344CB8AC3E}">
        <p14:creationId xmlns:p14="http://schemas.microsoft.com/office/powerpoint/2010/main" val="283041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Hi-fi Prototypes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GB" dirty="0" smtClean="0"/>
              <a:t>Useful for getting client approval before developing all the functionality.  "The site will look like this.  Would you like changes before I go on?"</a:t>
            </a:r>
          </a:p>
          <a:p>
            <a:pPr eaLnBrk="1" fontAlgn="auto" hangingPunct="1">
              <a:spcAft>
                <a:spcPts val="0"/>
              </a:spcAft>
              <a:defRPr/>
            </a:pPr>
            <a:r>
              <a:rPr lang="en-GB" dirty="0" smtClean="0"/>
              <a:t>Usually appears well into the project.</a:t>
            </a:r>
          </a:p>
          <a:p>
            <a:pPr eaLnBrk="1" fontAlgn="auto" hangingPunct="1">
              <a:spcAft>
                <a:spcPts val="0"/>
              </a:spcAft>
              <a:defRPr/>
            </a:pPr>
            <a:r>
              <a:rPr lang="en-GB" dirty="0" smtClean="0"/>
              <a:t>Beware:  it looks so realistic that the client will regard it as real.  Any typos will be treated seriously and will distract from the main purpose.</a:t>
            </a:r>
          </a:p>
          <a:p>
            <a:pPr lvl="1">
              <a:defRPr/>
            </a:pPr>
            <a:r>
              <a:rPr lang="en-GB" smtClean="0"/>
              <a:t>See compromises</a:t>
            </a:r>
            <a:endParaRPr lang="en-GB" dirty="0"/>
          </a:p>
        </p:txBody>
      </p:sp>
    </p:spTree>
    <p:extLst>
      <p:ext uri="{BB962C8B-B14F-4D97-AF65-F5344CB8AC3E}">
        <p14:creationId xmlns:p14="http://schemas.microsoft.com/office/powerpoint/2010/main" val="137357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88" y="653143"/>
            <a:ext cx="8229600" cy="727178"/>
          </a:xfrm>
        </p:spPr>
        <p:txBody>
          <a:bodyPr>
            <a:normAutofit/>
          </a:bodyPr>
          <a:lstStyle/>
          <a:p>
            <a:r>
              <a:rPr lang="en-US" sz="3200" dirty="0" smtClean="0"/>
              <a:t>Low Vs High Fidelity prototypes</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83" y="1602934"/>
            <a:ext cx="6922144" cy="506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D5CD492-2BC6-F348-9965-EC1D86DF57A8}" type="slidenum">
              <a:rPr lang="en-US" smtClean="0"/>
              <a:t>39</a:t>
            </a:fld>
            <a:endParaRPr lang="en-US"/>
          </a:p>
        </p:txBody>
      </p:sp>
    </p:spTree>
    <p:extLst>
      <p:ext uri="{BB962C8B-B14F-4D97-AF65-F5344CB8AC3E}">
        <p14:creationId xmlns:p14="http://schemas.microsoft.com/office/powerpoint/2010/main" val="68139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Prototyping</a:t>
            </a:r>
          </a:p>
        </p:txBody>
      </p:sp>
      <p:sp>
        <p:nvSpPr>
          <p:cNvPr id="7171" name="Content Placeholder 2"/>
          <p:cNvSpPr>
            <a:spLocks noGrp="1"/>
          </p:cNvSpPr>
          <p:nvPr>
            <p:ph idx="1"/>
          </p:nvPr>
        </p:nvSpPr>
        <p:spPr/>
        <p:txBody>
          <a:bodyPr/>
          <a:lstStyle/>
          <a:p>
            <a:pPr eaLnBrk="1" hangingPunct="1"/>
            <a:r>
              <a:rPr lang="en-GB" altLang="en-US" smtClean="0"/>
              <a:t>The engineers at Apollo missions built a full-size cardboard prototype of the lunar landing module to test the position and size of the windows in relation to the field of view of the astronauts.  This experimentation led to the design decision that the astronauts would stand not sit inside the lander.  This allowed the windows to be smaller, saving crucial weight.</a:t>
            </a:r>
          </a:p>
        </p:txBody>
      </p:sp>
      <p:pic>
        <p:nvPicPr>
          <p:cNvPr id="2" name="Picture 1"/>
          <p:cNvPicPr>
            <a:picLocks noChangeAspect="1"/>
          </p:cNvPicPr>
          <p:nvPr/>
        </p:nvPicPr>
        <p:blipFill>
          <a:blip r:embed="rId2"/>
          <a:stretch>
            <a:fillRect/>
          </a:stretch>
        </p:blipFill>
        <p:spPr>
          <a:xfrm>
            <a:off x="2788466" y="4001294"/>
            <a:ext cx="3277355" cy="2547210"/>
          </a:xfrm>
          <a:prstGeom prst="rect">
            <a:avLst/>
          </a:prstGeom>
        </p:spPr>
      </p:pic>
    </p:spTree>
    <p:extLst>
      <p:ext uri="{BB962C8B-B14F-4D97-AF65-F5344CB8AC3E}">
        <p14:creationId xmlns:p14="http://schemas.microsoft.com/office/powerpoint/2010/main" val="400541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10" name="Rectangle 6"/>
          <p:cNvSpPr>
            <a:spLocks noGrp="1" noChangeArrowheads="1"/>
          </p:cNvSpPr>
          <p:nvPr>
            <p:ph type="title"/>
          </p:nvPr>
        </p:nvSpPr>
        <p:spPr>
          <a:xfrm>
            <a:off x="446801" y="759778"/>
            <a:ext cx="5283499"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Compromises in prototyping</a:t>
            </a:r>
          </a:p>
        </p:txBody>
      </p:sp>
      <p:sp>
        <p:nvSpPr>
          <p:cNvPr id="2151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21512" name="Rectangle 8"/>
          <p:cNvSpPr>
            <a:spLocks noChangeArrowheads="1"/>
          </p:cNvSpPr>
          <p:nvPr/>
        </p:nvSpPr>
        <p:spPr bwMode="auto">
          <a:xfrm>
            <a:off x="446801" y="1752600"/>
            <a:ext cx="80883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a:buChar char="•"/>
            </a:pPr>
            <a:r>
              <a:rPr lang="en-GB" sz="2000" dirty="0">
                <a:latin typeface="Liberation Sans"/>
              </a:rPr>
              <a:t>All prototypes involve </a:t>
            </a:r>
            <a:r>
              <a:rPr lang="en-GB" sz="2000" dirty="0" smtClean="0">
                <a:latin typeface="Liberation Sans"/>
              </a:rPr>
              <a:t>compromises</a:t>
            </a:r>
          </a:p>
          <a:p>
            <a:pPr marL="342900" indent="-342900" eaLnBrk="0" hangingPunct="0">
              <a:spcBef>
                <a:spcPts val="600"/>
              </a:spcBef>
              <a:buFont typeface="Arial"/>
              <a:buChar char="•"/>
            </a:pPr>
            <a:endParaRPr lang="en-GB" sz="700" dirty="0">
              <a:latin typeface="Liberation Sans"/>
            </a:endParaRPr>
          </a:p>
          <a:p>
            <a:pPr marL="342900" indent="-342900" eaLnBrk="0" hangingPunct="0">
              <a:spcBef>
                <a:spcPts val="600"/>
              </a:spcBef>
              <a:buFont typeface="Arial"/>
              <a:buChar char="•"/>
            </a:pPr>
            <a:r>
              <a:rPr lang="en-GB" sz="2000" dirty="0">
                <a:latin typeface="Liberation Sans"/>
              </a:rPr>
              <a:t>For software-based prototyping maybe there is a slow response? sketchy icons? limited functionality? </a:t>
            </a:r>
            <a:endParaRPr lang="en-GB" sz="2000" dirty="0" smtClean="0">
              <a:latin typeface="Liberation Sans"/>
            </a:endParaRPr>
          </a:p>
          <a:p>
            <a:pPr marL="342900" indent="-342900" eaLnBrk="0" hangingPunct="0">
              <a:spcBef>
                <a:spcPts val="600"/>
              </a:spcBef>
              <a:buFont typeface="Arial"/>
              <a:buChar char="•"/>
            </a:pPr>
            <a:endParaRPr lang="en-GB" sz="700" dirty="0">
              <a:latin typeface="Liberation Sans"/>
            </a:endParaRPr>
          </a:p>
          <a:p>
            <a:pPr marL="342900" indent="-342900" eaLnBrk="0" hangingPunct="0">
              <a:spcBef>
                <a:spcPts val="600"/>
              </a:spcBef>
              <a:buFont typeface="Arial"/>
              <a:buChar char="•"/>
            </a:pPr>
            <a:r>
              <a:rPr lang="en-GB" sz="2000" dirty="0">
                <a:latin typeface="Liberation Sans"/>
              </a:rPr>
              <a:t>Two common types of </a:t>
            </a:r>
            <a:r>
              <a:rPr lang="en-GB" sz="2000" dirty="0" smtClean="0">
                <a:latin typeface="Liberation Sans"/>
              </a:rPr>
              <a:t>compromise</a:t>
            </a:r>
          </a:p>
          <a:p>
            <a:pPr marL="800100" lvl="1" indent="-342900" eaLnBrk="0" hangingPunct="0">
              <a:spcBef>
                <a:spcPts val="600"/>
              </a:spcBef>
              <a:buFont typeface="Arial"/>
              <a:buChar char="•"/>
            </a:pPr>
            <a:r>
              <a:rPr lang="en-GB" sz="2000" dirty="0" smtClean="0">
                <a:latin typeface="Liberation Sans"/>
              </a:rPr>
              <a:t>horizontal: </a:t>
            </a:r>
            <a:r>
              <a:rPr lang="en-GB" sz="2000" dirty="0">
                <a:latin typeface="Liberation Sans"/>
              </a:rPr>
              <a:t>provide a wide range of functions, but with little </a:t>
            </a:r>
            <a:r>
              <a:rPr lang="en-GB" sz="2000" dirty="0" smtClean="0">
                <a:latin typeface="Liberation Sans"/>
              </a:rPr>
              <a:t>detail</a:t>
            </a:r>
          </a:p>
          <a:p>
            <a:pPr marL="800100" lvl="1" indent="-342900" eaLnBrk="0" hangingPunct="0">
              <a:spcBef>
                <a:spcPts val="600"/>
              </a:spcBef>
              <a:buFont typeface="Arial"/>
              <a:buChar char="•"/>
            </a:pPr>
            <a:r>
              <a:rPr lang="en-GB" sz="2000" dirty="0" smtClean="0">
                <a:latin typeface="Liberation Sans"/>
              </a:rPr>
              <a:t>vertical: </a:t>
            </a:r>
            <a:r>
              <a:rPr lang="en-GB" sz="2000" dirty="0">
                <a:latin typeface="Liberation Sans"/>
              </a:rPr>
              <a:t>provide a lot of detail for only a few </a:t>
            </a:r>
            <a:r>
              <a:rPr lang="en-GB" sz="2000" dirty="0" smtClean="0">
                <a:latin typeface="Liberation Sans"/>
              </a:rPr>
              <a:t>functions</a:t>
            </a:r>
          </a:p>
          <a:p>
            <a:pPr marL="800100" lvl="1" indent="-342900" eaLnBrk="0" hangingPunct="0">
              <a:spcBef>
                <a:spcPts val="600"/>
              </a:spcBef>
              <a:buFont typeface="Arial"/>
              <a:buChar char="•"/>
            </a:pPr>
            <a:endParaRPr lang="en-GB" sz="700" dirty="0">
              <a:latin typeface="Liberation Sans"/>
            </a:endParaRPr>
          </a:p>
          <a:p>
            <a:pPr marL="342900" indent="-342900" eaLnBrk="0" hangingPunct="0">
              <a:spcBef>
                <a:spcPts val="600"/>
              </a:spcBef>
              <a:buFont typeface="Arial"/>
              <a:buChar char="•"/>
            </a:pPr>
            <a:r>
              <a:rPr lang="en-GB" sz="2000" dirty="0">
                <a:latin typeface="Liberation Sans"/>
              </a:rPr>
              <a:t>Compromises in prototypes </a:t>
            </a:r>
            <a:r>
              <a:rPr lang="en-GB" sz="2000" dirty="0" smtClean="0">
                <a:latin typeface="Liberation Sans"/>
              </a:rPr>
              <a:t>mustn't </a:t>
            </a:r>
            <a:r>
              <a:rPr lang="en-GB" sz="2000" dirty="0">
                <a:latin typeface="Liberation Sans"/>
              </a:rPr>
              <a:t>be ignored. Product needs engineering</a:t>
            </a:r>
          </a:p>
          <a:p>
            <a:pPr marL="185738" indent="-185738" algn="ctr" eaLnBrk="0" hangingPunct="0"/>
            <a:endParaRPr lang="en-US" sz="2000"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40</a:t>
            </a:fld>
            <a:endParaRPr lang="en-US"/>
          </a:p>
        </p:txBody>
      </p:sp>
    </p:spTree>
    <p:extLst>
      <p:ext uri="{BB962C8B-B14F-4D97-AF65-F5344CB8AC3E}">
        <p14:creationId xmlns:p14="http://schemas.microsoft.com/office/powerpoint/2010/main" val="2568581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type="title"/>
          </p:nvPr>
        </p:nvSpPr>
        <p:spPr>
          <a:xfrm>
            <a:off x="531845" y="881297"/>
            <a:ext cx="6541442"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GUI Prototyping Tools</a:t>
            </a:r>
            <a:endParaRPr lang="en-US" sz="3200" dirty="0"/>
          </a:p>
        </p:txBody>
      </p:sp>
      <p:sp>
        <p:nvSpPr>
          <p:cNvPr id="31751" name="Rectangle 7"/>
          <p:cNvSpPr>
            <a:spLocks noGrp="1" noChangeArrowheads="1"/>
          </p:cNvSpPr>
          <p:nvPr>
            <p:ph idx="1"/>
          </p:nvPr>
        </p:nvSpPr>
        <p:spPr>
          <a:xfrm>
            <a:off x="457200" y="1687961"/>
            <a:ext cx="8229600" cy="4292961"/>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271463" indent="-271463" eaLnBrk="0" hangingPunct="0">
              <a:lnSpc>
                <a:spcPct val="110000"/>
              </a:lnSpc>
              <a:spcBef>
                <a:spcPts val="300"/>
              </a:spcBef>
              <a:buFontTx/>
              <a:buChar char="•"/>
            </a:pPr>
            <a:r>
              <a:rPr lang="en-US" sz="2800" dirty="0"/>
              <a:t>Pencil Project : </a:t>
            </a:r>
            <a:endParaRPr lang="en-US" sz="2800" dirty="0" smtClean="0"/>
          </a:p>
          <a:p>
            <a:pPr marL="614363" lvl="1" indent="-271463" eaLnBrk="0" hangingPunct="0">
              <a:lnSpc>
                <a:spcPct val="110000"/>
              </a:lnSpc>
              <a:spcBef>
                <a:spcPts val="300"/>
              </a:spcBef>
              <a:buFontTx/>
              <a:buChar char="•"/>
            </a:pPr>
            <a:r>
              <a:rPr lang="en-US" sz="2400" dirty="0" smtClean="0">
                <a:hlinkClick r:id="rId3"/>
              </a:rPr>
              <a:t>http</a:t>
            </a:r>
            <a:r>
              <a:rPr lang="en-US" sz="2400" dirty="0">
                <a:hlinkClick r:id="rId3"/>
              </a:rPr>
              <a:t>://pencil.evolus.vn</a:t>
            </a:r>
            <a:r>
              <a:rPr lang="en-US" sz="2400" dirty="0" smtClean="0">
                <a:hlinkClick r:id="rId3"/>
              </a:rPr>
              <a:t>/</a:t>
            </a:r>
            <a:endParaRPr lang="en-US" sz="2400" dirty="0" smtClean="0"/>
          </a:p>
          <a:p>
            <a:pPr marL="614363" lvl="1" indent="-271463" eaLnBrk="0" hangingPunct="0">
              <a:lnSpc>
                <a:spcPct val="110000"/>
              </a:lnSpc>
              <a:spcBef>
                <a:spcPts val="300"/>
              </a:spcBef>
              <a:buFontTx/>
              <a:buChar char="•"/>
            </a:pPr>
            <a:r>
              <a:rPr lang="en-US" sz="2400" dirty="0"/>
              <a:t>supports Linux, Mac OS X and Windows. </a:t>
            </a:r>
            <a:endParaRPr lang="en-US" sz="2400" dirty="0" smtClean="0"/>
          </a:p>
          <a:p>
            <a:pPr marL="614363" lvl="1" indent="-271463" eaLnBrk="0" hangingPunct="0">
              <a:lnSpc>
                <a:spcPct val="110000"/>
              </a:lnSpc>
              <a:spcBef>
                <a:spcPts val="300"/>
              </a:spcBef>
              <a:buFontTx/>
              <a:buChar char="•"/>
            </a:pPr>
            <a:r>
              <a:rPr lang="en-US" sz="2400" dirty="0" smtClean="0"/>
              <a:t>A </a:t>
            </a:r>
            <a:r>
              <a:rPr lang="en-US" sz="2400" dirty="0"/>
              <a:t>Firefox add-on is also </a:t>
            </a:r>
            <a:r>
              <a:rPr lang="en-US" sz="2400" dirty="0" smtClean="0"/>
              <a:t>available</a:t>
            </a:r>
          </a:p>
          <a:p>
            <a:pPr marL="614363" lvl="1" indent="-271463" eaLnBrk="0" hangingPunct="0">
              <a:lnSpc>
                <a:spcPct val="110000"/>
              </a:lnSpc>
              <a:spcBef>
                <a:spcPts val="300"/>
              </a:spcBef>
              <a:buFontTx/>
              <a:buChar char="•"/>
            </a:pPr>
            <a:r>
              <a:rPr lang="en-US" sz="2400" dirty="0" smtClean="0"/>
              <a:t>Free</a:t>
            </a:r>
            <a:endParaRPr lang="en-US" sz="2400" dirty="0"/>
          </a:p>
          <a:p>
            <a:pPr>
              <a:lnSpc>
                <a:spcPct val="110000"/>
              </a:lnSpc>
            </a:pPr>
            <a:r>
              <a:rPr lang="en-US" sz="2800" dirty="0" err="1" smtClean="0"/>
              <a:t>Smartdraw</a:t>
            </a:r>
            <a:r>
              <a:rPr lang="en-US" sz="2800" dirty="0" smtClean="0"/>
              <a:t> </a:t>
            </a:r>
          </a:p>
          <a:p>
            <a:pPr lvl="1">
              <a:lnSpc>
                <a:spcPct val="110000"/>
              </a:lnSpc>
            </a:pPr>
            <a:r>
              <a:rPr lang="en-US" sz="2400" dirty="0" smtClean="0">
                <a:hlinkClick r:id="rId4"/>
              </a:rPr>
              <a:t>https</a:t>
            </a:r>
            <a:r>
              <a:rPr lang="en-US" sz="2400" dirty="0">
                <a:hlinkClick r:id="rId4"/>
              </a:rPr>
              <a:t>://www.smartdraw.com</a:t>
            </a:r>
            <a:r>
              <a:rPr lang="en-US" sz="2400" dirty="0" smtClean="0">
                <a:hlinkClick r:id="rId4"/>
              </a:rPr>
              <a:t>/</a:t>
            </a:r>
            <a:r>
              <a:rPr lang="en-US" sz="2400" dirty="0" smtClean="0"/>
              <a:t> </a:t>
            </a:r>
          </a:p>
          <a:p>
            <a:pPr lvl="1">
              <a:lnSpc>
                <a:spcPct val="110000"/>
              </a:lnSpc>
            </a:pPr>
            <a:r>
              <a:rPr lang="en-US" sz="2400" dirty="0" smtClean="0"/>
              <a:t>$</a:t>
            </a:r>
            <a:r>
              <a:rPr lang="en-US" sz="2400" dirty="0"/>
              <a:t>200</a:t>
            </a:r>
          </a:p>
        </p:txBody>
      </p:sp>
      <p:sp>
        <p:nvSpPr>
          <p:cNvPr id="3174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1D5CD492-2BC6-F348-9965-EC1D86DF57A8}" type="slidenum">
              <a:rPr lang="en-US" smtClean="0"/>
              <a:t>41</a:t>
            </a:fld>
            <a:endParaRPr lang="en-US"/>
          </a:p>
        </p:txBody>
      </p:sp>
    </p:spTree>
    <p:extLst>
      <p:ext uri="{BB962C8B-B14F-4D97-AF65-F5344CB8AC3E}">
        <p14:creationId xmlns:p14="http://schemas.microsoft.com/office/powerpoint/2010/main" val="12603001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dirty="0" smtClean="0"/>
              <a:t>Activity 10</a:t>
            </a:r>
          </a:p>
        </p:txBody>
      </p:sp>
      <p:sp>
        <p:nvSpPr>
          <p:cNvPr id="10243" name="Content Placeholder 2"/>
          <p:cNvSpPr>
            <a:spLocks noGrp="1"/>
          </p:cNvSpPr>
          <p:nvPr>
            <p:ph idx="1"/>
          </p:nvPr>
        </p:nvSpPr>
        <p:spPr/>
        <p:txBody>
          <a:bodyPr/>
          <a:lstStyle/>
          <a:p>
            <a:pPr eaLnBrk="1" hangingPunct="1"/>
            <a:r>
              <a:rPr lang="en-GB" altLang="en-US" dirty="0" smtClean="0"/>
              <a:t>Work in pairs. </a:t>
            </a:r>
          </a:p>
          <a:p>
            <a:pPr eaLnBrk="1" hangingPunct="1"/>
            <a:endParaRPr lang="en-GB" altLang="en-US" dirty="0" smtClean="0"/>
          </a:p>
          <a:p>
            <a:pPr eaLnBrk="1" hangingPunct="1"/>
            <a:r>
              <a:rPr lang="en-GB" altLang="en-US" dirty="0" smtClean="0"/>
              <a:t>You </a:t>
            </a:r>
            <a:r>
              <a:rPr lang="en-GB" altLang="en-US" dirty="0" smtClean="0"/>
              <a:t>are presenting your ideas for a diary tool to a PDA software designer.  </a:t>
            </a:r>
          </a:p>
          <a:p>
            <a:pPr eaLnBrk="1" hangingPunct="1"/>
            <a:endParaRPr lang="en-GB" altLang="en-US" dirty="0" smtClean="0"/>
          </a:p>
          <a:p>
            <a:pPr eaLnBrk="1" hangingPunct="1"/>
            <a:r>
              <a:rPr lang="en-GB" altLang="en-US" dirty="0" smtClean="0"/>
              <a:t>What type of prototype would you use? </a:t>
            </a:r>
          </a:p>
        </p:txBody>
      </p:sp>
    </p:spTree>
    <p:extLst>
      <p:ext uri="{BB962C8B-B14F-4D97-AF65-F5344CB8AC3E}">
        <p14:creationId xmlns:p14="http://schemas.microsoft.com/office/powerpoint/2010/main" val="313707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3770"/>
            <a:ext cx="8229600" cy="633867"/>
          </a:xfrm>
        </p:spPr>
        <p:txBody>
          <a:bodyPr>
            <a:normAutofit/>
          </a:bodyPr>
          <a:lstStyle/>
          <a:p>
            <a:r>
              <a:rPr lang="en-US" sz="3200" dirty="0" smtClean="0"/>
              <a:t>Explore the user’s experience (UX)</a:t>
            </a:r>
            <a:endParaRPr lang="en-US" sz="3200" dirty="0"/>
          </a:p>
        </p:txBody>
      </p:sp>
      <p:sp>
        <p:nvSpPr>
          <p:cNvPr id="3" name="Text Placeholder 2"/>
          <p:cNvSpPr>
            <a:spLocks noGrp="1"/>
          </p:cNvSpPr>
          <p:nvPr>
            <p:ph type="body" sz="half" idx="1"/>
          </p:nvPr>
        </p:nvSpPr>
        <p:spPr>
          <a:xfrm>
            <a:off x="457200" y="1632857"/>
            <a:ext cx="77152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Use personas, card-based prototypes or stickie's to model the user experience</a:t>
            </a:r>
          </a:p>
          <a:p>
            <a:endParaRPr lang="en-US" sz="12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Visual representation called:</a:t>
            </a:r>
          </a:p>
          <a:p>
            <a:endParaRPr lang="en-US" sz="1400" dirty="0" smtClean="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esign map </a:t>
            </a:r>
          </a:p>
          <a:p>
            <a:pPr lvl="1"/>
            <a:r>
              <a:rPr lang="en-US" sz="2000" dirty="0" smtClean="0">
                <a:latin typeface="Times New Roman" panose="02020603050405020304" pitchFamily="18" charset="0"/>
                <a:cs typeface="Times New Roman" panose="02020603050405020304" pitchFamily="18" charset="0"/>
              </a:rPr>
              <a:t>customer/user journey map </a:t>
            </a:r>
          </a:p>
          <a:p>
            <a:pPr lvl="1"/>
            <a:r>
              <a:rPr lang="en-US" sz="2000" dirty="0" smtClean="0">
                <a:latin typeface="Times New Roman" panose="02020603050405020304" pitchFamily="18" charset="0"/>
                <a:cs typeface="Times New Roman" panose="02020603050405020304" pitchFamily="18" charset="0"/>
              </a:rPr>
              <a:t>experience map</a:t>
            </a:r>
          </a:p>
          <a:p>
            <a:pPr lvl="1"/>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Two common representations</a:t>
            </a:r>
          </a:p>
          <a:p>
            <a:endParaRPr lang="en-US" sz="1400" dirty="0" smtClean="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heel</a:t>
            </a:r>
          </a:p>
          <a:p>
            <a:pPr lvl="1"/>
            <a:r>
              <a:rPr lang="en-US" sz="2000" dirty="0" smtClean="0">
                <a:latin typeface="Times New Roman" panose="02020603050405020304" pitchFamily="18" charset="0"/>
                <a:cs typeface="Times New Roman" panose="02020603050405020304" pitchFamily="18" charset="0"/>
              </a:rPr>
              <a:t>timeline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1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699"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0"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Rectangle 6"/>
          <p:cNvSpPr>
            <a:spLocks noGrp="1" noChangeArrowheads="1"/>
          </p:cNvSpPr>
          <p:nvPr>
            <p:ph type="title"/>
          </p:nvPr>
        </p:nvSpPr>
        <p:spPr>
          <a:xfrm>
            <a:off x="457200" y="876517"/>
            <a:ext cx="77724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GB" sz="3200" dirty="0"/>
              <a:t>Generate card-based prototype from use case</a:t>
            </a:r>
            <a:endParaRPr lang="en-US" sz="3200" dirty="0"/>
          </a:p>
        </p:txBody>
      </p:sp>
      <p:sp>
        <p:nvSpPr>
          <p:cNvPr id="29703"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sz="2800">
              <a:solidFill>
                <a:srgbClr val="000000"/>
              </a:solidFill>
            </a:endParaRPr>
          </a:p>
          <a:p>
            <a:endParaRPr lang="en-US" sz="2800"/>
          </a:p>
        </p:txBody>
      </p:sp>
      <p:sp>
        <p:nvSpPr>
          <p:cNvPr id="29705" name="Rectangle 9"/>
          <p:cNvSpPr>
            <a:spLocks noChangeArrowheads="1"/>
          </p:cNvSpPr>
          <p:nvPr/>
        </p:nvSpPr>
        <p:spPr bwMode="auto">
          <a:xfrm>
            <a:off x="703263" y="4724400"/>
            <a:ext cx="7842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endParaRPr lang="en-US" sz="2400">
              <a:latin typeface="Times New Roman"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58" y="1628800"/>
            <a:ext cx="8477937" cy="45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88231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40" y="793387"/>
            <a:ext cx="8229600" cy="556074"/>
          </a:xfrm>
        </p:spPr>
        <p:txBody>
          <a:bodyPr>
            <a:normAutofit/>
          </a:bodyPr>
          <a:lstStyle/>
          <a:p>
            <a:r>
              <a:rPr lang="en-US" sz="3200" dirty="0" smtClean="0"/>
              <a:t>An experience map drawn as a wheel</a:t>
            </a:r>
            <a:endParaRPr 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428" y="1523174"/>
            <a:ext cx="6386723" cy="509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709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52" y="587219"/>
            <a:ext cx="8229600" cy="792088"/>
          </a:xfrm>
        </p:spPr>
        <p:txBody>
          <a:bodyPr>
            <a:normAutofit/>
          </a:bodyPr>
          <a:lstStyle/>
          <a:p>
            <a:r>
              <a:rPr lang="en-US" sz="3200" dirty="0" smtClean="0"/>
              <a:t>An experience map drawn as a timeline</a:t>
            </a:r>
            <a:endParaRPr 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25180"/>
            <a:ext cx="878431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359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58"/>
            <a:ext cx="8229600" cy="736503"/>
          </a:xfrm>
        </p:spPr>
        <p:txBody>
          <a:bodyPr>
            <a:normAutofit/>
          </a:bodyPr>
          <a:lstStyle/>
          <a:p>
            <a:r>
              <a:rPr lang="en-US" sz="3200" dirty="0" smtClean="0"/>
              <a:t>Construction: physical computing</a:t>
            </a:r>
            <a:endParaRPr lang="en-US" sz="3200" dirty="0"/>
          </a:p>
        </p:txBody>
      </p:sp>
      <p:sp>
        <p:nvSpPr>
          <p:cNvPr id="3" name="Text Placeholder 2"/>
          <p:cNvSpPr>
            <a:spLocks noGrp="1"/>
          </p:cNvSpPr>
          <p:nvPr>
            <p:ph type="body" sz="half" idx="1"/>
          </p:nvPr>
        </p:nvSpPr>
        <p:spPr>
          <a:xfrm>
            <a:off x="457200" y="1600200"/>
            <a:ext cx="8291264" cy="4525963"/>
          </a:xfrm>
        </p:spPr>
        <p:txBody>
          <a:bodyPr>
            <a:normAutofit lnSpcReduction="10000"/>
          </a:bodyPr>
          <a:lstStyle/>
          <a:p>
            <a:r>
              <a:rPr lang="en-US" dirty="0" smtClean="0"/>
              <a:t>Build and code prototypes using electronics</a:t>
            </a:r>
          </a:p>
          <a:p>
            <a:pPr marL="0" indent="0">
              <a:buNone/>
            </a:pPr>
            <a:endParaRPr lang="en-US" sz="1000" dirty="0" smtClean="0"/>
          </a:p>
          <a:p>
            <a:r>
              <a:rPr lang="en-US" dirty="0" smtClean="0"/>
              <a:t>Toolkits available include</a:t>
            </a:r>
            <a:endParaRPr lang="en-US" sz="1100" dirty="0" smtClean="0"/>
          </a:p>
          <a:p>
            <a:pPr lvl="1"/>
            <a:r>
              <a:rPr lang="en-US" dirty="0" smtClean="0"/>
              <a:t>Arduino</a:t>
            </a:r>
            <a:endParaRPr lang="en-US" sz="600" dirty="0" smtClean="0"/>
          </a:p>
          <a:p>
            <a:pPr lvl="1"/>
            <a:r>
              <a:rPr lang="en-US" dirty="0" err="1" smtClean="0"/>
              <a:t>Senseboard</a:t>
            </a:r>
            <a:endParaRPr lang="en-US" sz="600" dirty="0" smtClean="0"/>
          </a:p>
          <a:p>
            <a:pPr lvl="1"/>
            <a:r>
              <a:rPr lang="en-US" dirty="0" err="1" smtClean="0"/>
              <a:t>MaKey</a:t>
            </a:r>
            <a:r>
              <a:rPr lang="en-US" dirty="0" smtClean="0"/>
              <a:t> </a:t>
            </a:r>
            <a:r>
              <a:rPr lang="en-US" dirty="0" err="1" smtClean="0"/>
              <a:t>MaKey</a:t>
            </a:r>
            <a:r>
              <a:rPr lang="en-US" dirty="0"/>
              <a:t>  </a:t>
            </a:r>
            <a:r>
              <a:rPr lang="en-US" dirty="0">
                <a:hlinkClick r:id="rId2"/>
              </a:rPr>
              <a:t>http://</a:t>
            </a:r>
            <a:r>
              <a:rPr lang="en-US" dirty="0" smtClean="0">
                <a:hlinkClick r:id="rId2"/>
              </a:rPr>
              <a:t>viewpure.com/rfQqh7iCcOU?ref=search</a:t>
            </a:r>
            <a:r>
              <a:rPr lang="en-US" dirty="0" smtClean="0"/>
              <a:t> </a:t>
            </a:r>
          </a:p>
          <a:p>
            <a:pPr lvl="1"/>
            <a:endParaRPr lang="en-US" sz="1100" dirty="0" smtClean="0"/>
          </a:p>
          <a:p>
            <a:r>
              <a:rPr lang="en-US" dirty="0"/>
              <a:t>Software Development </a:t>
            </a:r>
            <a:r>
              <a:rPr lang="en-US" dirty="0" smtClean="0"/>
              <a:t>Kits</a:t>
            </a:r>
            <a:endParaRPr lang="en-US" sz="1200" dirty="0"/>
          </a:p>
          <a:p>
            <a:pPr lvl="1"/>
            <a:r>
              <a:rPr lang="en-US" dirty="0"/>
              <a:t>programming tools and components to develop for a </a:t>
            </a:r>
            <a:r>
              <a:rPr lang="en-US" dirty="0" smtClean="0"/>
              <a:t/>
            </a:r>
            <a:br>
              <a:rPr lang="en-US" dirty="0" smtClean="0"/>
            </a:br>
            <a:r>
              <a:rPr lang="en-US" dirty="0" smtClean="0"/>
              <a:t>specific </a:t>
            </a:r>
            <a:r>
              <a:rPr lang="en-US" dirty="0"/>
              <a:t>platform, e.g. </a:t>
            </a:r>
            <a:r>
              <a:rPr lang="en-US" dirty="0" smtClean="0"/>
              <a:t>iOS</a:t>
            </a:r>
            <a:endParaRPr lang="en-US" dirty="0"/>
          </a:p>
          <a:p>
            <a:pPr lvl="1"/>
            <a:r>
              <a:rPr lang="en-US" dirty="0"/>
              <a:t>Includes: IDE, documentation, drivers, sample code, application programming interfaces (APIs)</a:t>
            </a:r>
          </a:p>
          <a:p>
            <a:pPr lvl="1"/>
            <a:r>
              <a:rPr lang="en-US" dirty="0"/>
              <a:t>Makes development much easier</a:t>
            </a:r>
          </a:p>
          <a:p>
            <a:pPr lvl="1"/>
            <a:r>
              <a:rPr lang="en-US" dirty="0"/>
              <a:t>Microsoft’s Kinect SDK has been used in </a:t>
            </a:r>
            <a:r>
              <a:rPr lang="en-US" dirty="0" smtClean="0"/>
              <a:t>research</a:t>
            </a:r>
          </a:p>
          <a:p>
            <a:pPr marL="342900" lvl="1" indent="0">
              <a:buNone/>
            </a:pPr>
            <a:endParaRPr lang="en-US" dirty="0" smtClean="0"/>
          </a:p>
          <a:p>
            <a:r>
              <a:rPr lang="en-US" dirty="0" smtClean="0"/>
              <a:t>Designed for use by wide range of people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370" y="1274205"/>
            <a:ext cx="2179409" cy="170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78" y="2709248"/>
            <a:ext cx="1565943" cy="152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872" y="4705629"/>
            <a:ext cx="3072612" cy="189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462699"/>
            <a:ext cx="8229600" cy="76687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dirty="0" smtClean="0">
                <a:latin typeface="Liberation Sans"/>
              </a:rPr>
              <a:t>Prototyping</a:t>
            </a:r>
            <a:endParaRPr lang="en-US" dirty="0">
              <a:latin typeface="Liberation Sans"/>
            </a:endParaRPr>
          </a:p>
        </p:txBody>
      </p:sp>
      <p:sp>
        <p:nvSpPr>
          <p:cNvPr id="10247"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marL="355600" indent="-355600" eaLnBrk="0" hangingPunct="0">
              <a:spcBef>
                <a:spcPts val="600"/>
              </a:spcBef>
              <a:buFontTx/>
              <a:buChar char="•"/>
            </a:pPr>
            <a:r>
              <a:rPr lang="en-GB" dirty="0">
                <a:latin typeface="Liberation Sans"/>
              </a:rPr>
              <a:t>What is a prototype? </a:t>
            </a:r>
            <a:endParaRPr lang="en-GB" dirty="0" smtClean="0">
              <a:latin typeface="Liberation Sans"/>
            </a:endParaRPr>
          </a:p>
          <a:p>
            <a:pPr marL="355600" indent="-355600" eaLnBrk="0" hangingPunct="0">
              <a:spcBef>
                <a:spcPts val="600"/>
              </a:spcBef>
              <a:buFontTx/>
              <a:buChar char="•"/>
            </a:pPr>
            <a:endParaRPr lang="en-GB" sz="1300" dirty="0">
              <a:latin typeface="Liberation Sans"/>
            </a:endParaRPr>
          </a:p>
          <a:p>
            <a:pPr marL="355600" indent="-355600" eaLnBrk="0" hangingPunct="0">
              <a:spcBef>
                <a:spcPts val="600"/>
              </a:spcBef>
              <a:buFontTx/>
              <a:buChar char="•"/>
            </a:pPr>
            <a:endParaRPr lang="en-GB" sz="1300" dirty="0">
              <a:latin typeface="Liberation Sans"/>
            </a:endParaRPr>
          </a:p>
          <a:p>
            <a:pPr marL="355600" indent="-355600" eaLnBrk="0" hangingPunct="0">
              <a:spcBef>
                <a:spcPts val="600"/>
              </a:spcBef>
              <a:buFontTx/>
              <a:buChar char="•"/>
            </a:pPr>
            <a:r>
              <a:rPr lang="en-GB" dirty="0">
                <a:latin typeface="Liberation Sans"/>
              </a:rPr>
              <a:t>Different kinds of </a:t>
            </a:r>
            <a:r>
              <a:rPr lang="en-GB" dirty="0" smtClean="0">
                <a:latin typeface="Liberation Sans"/>
              </a:rPr>
              <a:t>prototyping</a:t>
            </a:r>
          </a:p>
          <a:p>
            <a:pPr marL="355600" indent="-355600" eaLnBrk="0" hangingPunct="0">
              <a:spcBef>
                <a:spcPts val="600"/>
              </a:spcBef>
              <a:buFontTx/>
              <a:buChar char="•"/>
            </a:pPr>
            <a:endParaRPr lang="en-GB" sz="1200" dirty="0" smtClean="0">
              <a:latin typeface="Liberation Sans"/>
            </a:endParaRPr>
          </a:p>
          <a:p>
            <a:pPr marL="457200" lvl="1" indent="0" eaLnBrk="0" hangingPunct="0">
              <a:spcBef>
                <a:spcPts val="600"/>
              </a:spcBef>
              <a:buNone/>
            </a:pPr>
            <a:r>
              <a:rPr lang="en-GB" dirty="0" smtClean="0">
                <a:latin typeface="Liberation Sans"/>
              </a:rPr>
              <a:t>-   Low fidelity</a:t>
            </a:r>
          </a:p>
          <a:p>
            <a:pPr lvl="1" eaLnBrk="0" hangingPunct="0">
              <a:spcBef>
                <a:spcPts val="600"/>
              </a:spcBef>
            </a:pPr>
            <a:endParaRPr lang="en-GB" sz="900" dirty="0" smtClean="0">
              <a:latin typeface="Liberation Sans"/>
            </a:endParaRPr>
          </a:p>
          <a:p>
            <a:pPr marL="457200" lvl="1" indent="0" eaLnBrk="0" hangingPunct="0">
              <a:spcBef>
                <a:spcPts val="600"/>
              </a:spcBef>
              <a:buNone/>
            </a:pPr>
            <a:r>
              <a:rPr lang="en-GB" dirty="0" smtClean="0">
                <a:latin typeface="Liberation Sans"/>
              </a:rPr>
              <a:t>-   High fidelity</a:t>
            </a:r>
          </a:p>
          <a:p>
            <a:pPr lvl="1" eaLnBrk="0" hangingPunct="0">
              <a:spcBef>
                <a:spcPts val="600"/>
              </a:spcBef>
            </a:pPr>
            <a:endParaRPr lang="en-GB" sz="1000" dirty="0">
              <a:latin typeface="Liberation Sans"/>
            </a:endParaRPr>
          </a:p>
          <a:p>
            <a:pPr marL="355600" indent="-355600" eaLnBrk="0" hangingPunct="0">
              <a:spcBef>
                <a:spcPts val="600"/>
              </a:spcBef>
              <a:buFontTx/>
              <a:buChar char="•"/>
            </a:pPr>
            <a:r>
              <a:rPr lang="en-GB" dirty="0">
                <a:latin typeface="Liberation Sans"/>
              </a:rPr>
              <a:t>Compromises in </a:t>
            </a:r>
            <a:r>
              <a:rPr lang="en-GB" dirty="0" smtClean="0">
                <a:latin typeface="Liberation Sans"/>
              </a:rPr>
              <a:t>prototyping</a:t>
            </a:r>
          </a:p>
          <a:p>
            <a:pPr marL="355600" indent="-355600" eaLnBrk="0" hangingPunct="0">
              <a:spcBef>
                <a:spcPts val="600"/>
              </a:spcBef>
              <a:buFontTx/>
              <a:buChar char="•"/>
            </a:pPr>
            <a:endParaRPr lang="en-GB" sz="1400" dirty="0" smtClean="0">
              <a:latin typeface="Liberation Sans"/>
            </a:endParaRPr>
          </a:p>
          <a:p>
            <a:pPr marL="400050" lvl="1" indent="0" eaLnBrk="0" hangingPunct="0">
              <a:spcBef>
                <a:spcPts val="600"/>
              </a:spcBef>
              <a:buNone/>
            </a:pPr>
            <a:r>
              <a:rPr lang="en-GB" dirty="0" smtClean="0">
                <a:latin typeface="Liberation Sans"/>
              </a:rPr>
              <a:t>-    Vertical </a:t>
            </a:r>
          </a:p>
          <a:p>
            <a:pPr marL="755650" lvl="1" indent="-355600" eaLnBrk="0" hangingPunct="0">
              <a:spcBef>
                <a:spcPts val="600"/>
              </a:spcBef>
              <a:buFontTx/>
              <a:buChar char="•"/>
            </a:pPr>
            <a:endParaRPr lang="en-GB" sz="1100" dirty="0" smtClean="0">
              <a:latin typeface="Liberation Sans"/>
            </a:endParaRPr>
          </a:p>
          <a:p>
            <a:pPr marL="400050" lvl="1" indent="0" eaLnBrk="0" hangingPunct="0">
              <a:spcBef>
                <a:spcPts val="600"/>
              </a:spcBef>
              <a:buNone/>
            </a:pPr>
            <a:r>
              <a:rPr lang="en-GB" dirty="0" smtClean="0">
                <a:latin typeface="Liberation Sans"/>
              </a:rPr>
              <a:t>-    Horizontal</a:t>
            </a:r>
          </a:p>
          <a:p>
            <a:pPr marL="755650" lvl="1" indent="-355600" eaLnBrk="0" hangingPunct="0">
              <a:spcBef>
                <a:spcPts val="600"/>
              </a:spcBef>
              <a:buFontTx/>
              <a:buChar char="•"/>
            </a:pPr>
            <a:endParaRPr lang="en-GB" sz="1300" dirty="0" smtClean="0">
              <a:latin typeface="Liberation Sans"/>
            </a:endParaRPr>
          </a:p>
          <a:p>
            <a:pPr marL="355600" indent="-355600" eaLnBrk="0" hangingPunct="0">
              <a:spcBef>
                <a:spcPts val="600"/>
              </a:spcBef>
              <a:buFontTx/>
              <a:buChar char="•"/>
            </a:pPr>
            <a:r>
              <a:rPr lang="en-GB" dirty="0" smtClean="0">
                <a:latin typeface="Liberation Sans"/>
              </a:rPr>
              <a:t>Final product needs to be engineered</a:t>
            </a:r>
            <a:endParaRPr lang="en-GB" dirty="0">
              <a:latin typeface="Liberation Sans"/>
            </a:endParaRPr>
          </a:p>
          <a:p>
            <a:endParaRPr lang="en-US" dirty="0">
              <a:latin typeface="Liberation Sans"/>
            </a:endParaRPr>
          </a:p>
          <a:p>
            <a:endParaRPr lang="en-US" dirty="0">
              <a:latin typeface="Liberation Sans"/>
            </a:endParaRPr>
          </a:p>
        </p:txBody>
      </p:sp>
      <p:sp>
        <p:nvSpPr>
          <p:cNvPr id="1024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8"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10249" name="Rectangle 9"/>
          <p:cNvSpPr>
            <a:spLocks noChangeArrowheads="1"/>
          </p:cNvSpPr>
          <p:nvPr/>
        </p:nvSpPr>
        <p:spPr bwMode="auto">
          <a:xfrm>
            <a:off x="1381125" y="1628775"/>
            <a:ext cx="647223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55600" indent="-355600" eaLnBrk="0" hangingPunct="0">
              <a:spcBef>
                <a:spcPts val="600"/>
              </a:spcBef>
              <a:buFontTx/>
              <a:buChar char="•"/>
            </a:pPr>
            <a:endParaRPr lang="en-GB" sz="2800"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11198076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6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6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6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70" name="Rectangle 6"/>
          <p:cNvSpPr>
            <a:spLocks noGrp="1" noChangeArrowheads="1"/>
          </p:cNvSpPr>
          <p:nvPr>
            <p:ph type="title"/>
          </p:nvPr>
        </p:nvSpPr>
        <p:spPr>
          <a:xfrm>
            <a:off x="446042" y="716347"/>
            <a:ext cx="5869132"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a:latin typeface="Liberation Sans"/>
              </a:rPr>
              <a:t>What is </a:t>
            </a:r>
            <a:r>
              <a:rPr lang="en-US" sz="3200" dirty="0" smtClean="0">
                <a:latin typeface="Liberation Sans"/>
              </a:rPr>
              <a:t>prototyping?</a:t>
            </a:r>
            <a:endParaRPr lang="en-US" sz="3200" dirty="0">
              <a:latin typeface="Liberation Sans"/>
            </a:endParaRPr>
          </a:p>
        </p:txBody>
      </p:sp>
      <p:sp>
        <p:nvSpPr>
          <p:cNvPr id="1127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11272" name="Rectangle 8"/>
          <p:cNvSpPr>
            <a:spLocks noChangeArrowheads="1"/>
          </p:cNvSpPr>
          <p:nvPr/>
        </p:nvSpPr>
        <p:spPr bwMode="auto">
          <a:xfrm>
            <a:off x="386556" y="1447800"/>
            <a:ext cx="80184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627063" lvl="1"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Simulate the design in low-cost manner</a:t>
            </a:r>
          </a:p>
          <a:p>
            <a:pPr marL="627063" lvl="1"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Make it fast. Make it cheap</a:t>
            </a:r>
          </a:p>
          <a:p>
            <a:pPr marL="627063" lvl="1"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Facilitate iterative design and evaluation</a:t>
            </a:r>
          </a:p>
          <a:p>
            <a:pPr marL="1084263" lvl="2"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Your first idea is rarely your best!</a:t>
            </a:r>
          </a:p>
          <a:p>
            <a:pPr marL="627063" lvl="1"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Promote feedback</a:t>
            </a:r>
          </a:p>
          <a:p>
            <a:pPr marL="627063" lvl="1"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Allow lots of flexibility for radically different designs</a:t>
            </a:r>
          </a:p>
          <a:p>
            <a:pPr marL="1084263" lvl="2" indent="-271463" eaLnBrk="0" hangingPunct="0">
              <a:spcBef>
                <a:spcPts val="600"/>
              </a:spcBef>
              <a:buFontTx/>
              <a:buChar char="•"/>
            </a:pPr>
            <a:r>
              <a:rPr lang="en-GB" sz="2800" dirty="0" smtClean="0">
                <a:latin typeface="Times New Roman" panose="02020603050405020304" pitchFamily="18" charset="0"/>
                <a:cs typeface="Times New Roman" panose="02020603050405020304" pitchFamily="18" charset="0"/>
              </a:rPr>
              <a:t>Don’t kill crazy ideas!</a:t>
            </a:r>
          </a:p>
          <a:p>
            <a:pPr marL="627063" lvl="1" indent="-271463" eaLnBrk="0" hangingPunct="0">
              <a:spcBef>
                <a:spcPts val="600"/>
              </a:spcBef>
              <a:buFontTx/>
              <a:buChar char="•"/>
            </a:pPr>
            <a:endParaRPr lang="en-GB"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3485246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6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6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1270" name="Rectangle 6"/>
          <p:cNvSpPr>
            <a:spLocks noGrp="1" noChangeArrowheads="1"/>
          </p:cNvSpPr>
          <p:nvPr>
            <p:ph type="title"/>
          </p:nvPr>
        </p:nvSpPr>
        <p:spPr>
          <a:xfrm>
            <a:off x="446042" y="716347"/>
            <a:ext cx="5869132"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a:latin typeface="Liberation Sans"/>
              </a:rPr>
              <a:t>What is a prototype?</a:t>
            </a:r>
          </a:p>
        </p:txBody>
      </p:sp>
      <p:sp>
        <p:nvSpPr>
          <p:cNvPr id="1127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11272" name="Rectangle 8"/>
          <p:cNvSpPr>
            <a:spLocks noChangeArrowheads="1"/>
          </p:cNvSpPr>
          <p:nvPr/>
        </p:nvSpPr>
        <p:spPr bwMode="auto">
          <a:xfrm>
            <a:off x="386556" y="1447800"/>
            <a:ext cx="80184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2800" dirty="0">
                <a:latin typeface="Times New Roman" panose="02020603050405020304" pitchFamily="18" charset="0"/>
                <a:cs typeface="Times New Roman" panose="02020603050405020304" pitchFamily="18" charset="0"/>
              </a:rPr>
              <a:t>In other design fields a prototype is a small-scale</a:t>
            </a:r>
            <a:r>
              <a:rPr lang="en-GB" sz="2800" b="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model</a:t>
            </a:r>
            <a:r>
              <a:rPr lang="en-GB" sz="2800" dirty="0" smtClean="0">
                <a:latin typeface="Times New Roman" panose="02020603050405020304" pitchFamily="18" charset="0"/>
                <a:cs typeface="Times New Roman" panose="02020603050405020304" pitchFamily="18" charset="0"/>
              </a:rPr>
              <a:t>:</a:t>
            </a:r>
          </a:p>
          <a:p>
            <a:pPr eaLnBrk="0" hangingPunct="0">
              <a:spcBef>
                <a:spcPts val="600"/>
              </a:spcBef>
            </a:pPr>
            <a:endParaRPr lang="en-GB" sz="1600" dirty="0">
              <a:latin typeface="Times New Roman" panose="02020603050405020304" pitchFamily="18" charset="0"/>
              <a:cs typeface="Times New Roman" panose="02020603050405020304" pitchFamily="18" charset="0"/>
            </a:endParaRPr>
          </a:p>
          <a:p>
            <a:pPr marL="627063" lvl="1" indent="-271463" eaLnBrk="0" hangingPunct="0">
              <a:spcBef>
                <a:spcPts val="600"/>
              </a:spcBef>
              <a:buFontTx/>
              <a:buChar char="•"/>
            </a:pPr>
            <a:r>
              <a:rPr lang="en-GB" sz="2800" dirty="0">
                <a:latin typeface="Times New Roman" panose="02020603050405020304" pitchFamily="18" charset="0"/>
                <a:cs typeface="Times New Roman" panose="02020603050405020304" pitchFamily="18" charset="0"/>
              </a:rPr>
              <a:t>a miniature </a:t>
            </a:r>
            <a:r>
              <a:rPr lang="en-GB" sz="2800" dirty="0" smtClean="0">
                <a:latin typeface="Times New Roman" panose="02020603050405020304" pitchFamily="18" charset="0"/>
                <a:cs typeface="Times New Roman" panose="02020603050405020304" pitchFamily="18" charset="0"/>
              </a:rPr>
              <a:t>car</a:t>
            </a:r>
          </a:p>
          <a:p>
            <a:pPr marL="627063" lvl="1" indent="-271463" eaLnBrk="0" hangingPunct="0">
              <a:spcBef>
                <a:spcPts val="600"/>
              </a:spcBef>
              <a:buFontTx/>
              <a:buChar char="•"/>
            </a:pPr>
            <a:endParaRPr lang="en-GB" sz="1200" dirty="0">
              <a:latin typeface="Times New Roman" panose="02020603050405020304" pitchFamily="18" charset="0"/>
              <a:cs typeface="Times New Roman" panose="02020603050405020304" pitchFamily="18" charset="0"/>
            </a:endParaRPr>
          </a:p>
          <a:p>
            <a:pPr marL="627063" lvl="1" indent="-271463" eaLnBrk="0" hangingPunct="0">
              <a:spcBef>
                <a:spcPts val="600"/>
              </a:spcBef>
              <a:buFontTx/>
              <a:buChar char="•"/>
            </a:pPr>
            <a:r>
              <a:rPr lang="en-GB" sz="2800" dirty="0">
                <a:latin typeface="Times New Roman" panose="02020603050405020304" pitchFamily="18" charset="0"/>
                <a:cs typeface="Times New Roman" panose="02020603050405020304" pitchFamily="18" charset="0"/>
              </a:rPr>
              <a:t>a miniature building or </a:t>
            </a:r>
            <a:r>
              <a:rPr lang="en-GB" sz="2800" dirty="0" smtClean="0">
                <a:latin typeface="Times New Roman" panose="02020603050405020304" pitchFamily="18" charset="0"/>
                <a:cs typeface="Times New Roman" panose="02020603050405020304" pitchFamily="18" charset="0"/>
              </a:rPr>
              <a:t>town</a:t>
            </a:r>
          </a:p>
          <a:p>
            <a:pPr marL="627063" lvl="1" indent="-271463" eaLnBrk="0" hangingPunct="0">
              <a:spcBef>
                <a:spcPts val="600"/>
              </a:spcBef>
              <a:buFontTx/>
              <a:buChar char="•"/>
            </a:pPr>
            <a:endParaRPr lang="en-GB" sz="1200" dirty="0">
              <a:latin typeface="Times New Roman" panose="02020603050405020304" pitchFamily="18" charset="0"/>
              <a:cs typeface="Times New Roman" panose="02020603050405020304" pitchFamily="18" charset="0"/>
            </a:endParaRPr>
          </a:p>
          <a:p>
            <a:pPr marL="627063" lvl="1" indent="-271463" eaLnBrk="0" hangingPunct="0">
              <a:spcBef>
                <a:spcPts val="600"/>
              </a:spcBef>
              <a:buFontTx/>
              <a:buChar char="•"/>
            </a:pPr>
            <a:r>
              <a:rPr lang="en-GB" sz="2800" dirty="0">
                <a:latin typeface="Times New Roman" panose="02020603050405020304" pitchFamily="18" charset="0"/>
                <a:cs typeface="Times New Roman" panose="02020603050405020304" pitchFamily="18" charset="0"/>
              </a:rPr>
              <a:t>the </a:t>
            </a:r>
            <a:r>
              <a:rPr lang="en-GB" sz="2800" dirty="0" smtClean="0">
                <a:latin typeface="Times New Roman" panose="02020603050405020304" pitchFamily="18" charset="0"/>
                <a:cs typeface="Times New Roman" panose="02020603050405020304" pitchFamily="18" charset="0"/>
              </a:rPr>
              <a:t>examples </a:t>
            </a:r>
            <a:r>
              <a:rPr lang="en-GB" sz="2800" dirty="0">
                <a:latin typeface="Times New Roman" panose="02020603050405020304" pitchFamily="18" charset="0"/>
                <a:cs typeface="Times New Roman" panose="02020603050405020304" pitchFamily="18" charset="0"/>
              </a:rPr>
              <a:t>here </a:t>
            </a:r>
            <a:r>
              <a:rPr lang="en-GB" sz="2800" dirty="0" smtClean="0">
                <a:latin typeface="Times New Roman" panose="02020603050405020304" pitchFamily="18" charset="0"/>
                <a:cs typeface="Times New Roman" panose="02020603050405020304" pitchFamily="18" charset="0"/>
              </a:rPr>
              <a:t>come </a:t>
            </a:r>
            <a:r>
              <a:rPr lang="en-GB" sz="2800" dirty="0">
                <a:latin typeface="Times New Roman" panose="02020603050405020304" pitchFamily="18" charset="0"/>
                <a:cs typeface="Times New Roman" panose="02020603050405020304" pitchFamily="18" charset="0"/>
              </a:rPr>
              <a:t/>
            </a:r>
            <a:br>
              <a:rPr lang="en-GB" sz="2800" dirty="0">
                <a:latin typeface="Times New Roman" panose="02020603050405020304" pitchFamily="18" charset="0"/>
                <a:cs typeface="Times New Roman" panose="02020603050405020304" pitchFamily="18" charset="0"/>
              </a:rPr>
            </a:br>
            <a:r>
              <a:rPr lang="en-GB" sz="2800" dirty="0">
                <a:latin typeface="Times New Roman" panose="02020603050405020304" pitchFamily="18" charset="0"/>
                <a:cs typeface="Times New Roman" panose="02020603050405020304" pitchFamily="18" charset="0"/>
              </a:rPr>
              <a:t>from a 3D printer</a:t>
            </a:r>
            <a:br>
              <a:rPr lang="en-GB" sz="2800" dirty="0">
                <a:latin typeface="Times New Roman" panose="02020603050405020304" pitchFamily="18" charset="0"/>
                <a:cs typeface="Times New Roman" panose="02020603050405020304" pitchFamily="18" charset="0"/>
              </a:rPr>
            </a:br>
            <a:r>
              <a:rPr lang="en-GB" sz="2800" dirty="0">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369" y="1909759"/>
            <a:ext cx="2481907" cy="384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41" y="5419385"/>
            <a:ext cx="6753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5647985"/>
            <a:ext cx="54578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29547977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516878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a:t>What is a prototype?</a:t>
            </a:r>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22275" y="1502228"/>
            <a:ext cx="8580438" cy="520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2400" dirty="0">
                <a:latin typeface="Times New Roman" panose="02020603050405020304" pitchFamily="18" charset="0"/>
                <a:cs typeface="Times New Roman" panose="02020603050405020304" pitchFamily="18" charset="0"/>
              </a:rPr>
              <a:t>In interaction design it can be (among other things</a:t>
            </a:r>
            <a:r>
              <a:rPr lang="en-GB" sz="2400" dirty="0" smtClean="0">
                <a:latin typeface="Times New Roman" panose="02020603050405020304" pitchFamily="18" charset="0"/>
                <a:cs typeface="Times New Roman" panose="02020603050405020304" pitchFamily="18" charset="0"/>
              </a:rPr>
              <a:t>):</a:t>
            </a:r>
          </a:p>
          <a:p>
            <a:pPr eaLnBrk="0" hangingPunct="0">
              <a:spcBef>
                <a:spcPts val="600"/>
              </a:spcBef>
            </a:pPr>
            <a:endParaRPr lang="en-GB" sz="800" dirty="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a:latin typeface="Times New Roman" panose="02020603050405020304" pitchFamily="18" charset="0"/>
                <a:cs typeface="Times New Roman" panose="02020603050405020304" pitchFamily="18" charset="0"/>
              </a:rPr>
              <a:t>a series of screen </a:t>
            </a:r>
            <a:r>
              <a:rPr lang="en-GB" sz="2400" dirty="0" smtClean="0">
                <a:latin typeface="Times New Roman" panose="02020603050405020304" pitchFamily="18" charset="0"/>
                <a:cs typeface="Times New Roman" panose="02020603050405020304" pitchFamily="18" charset="0"/>
              </a:rPr>
              <a:t>sketches</a:t>
            </a:r>
          </a:p>
          <a:p>
            <a:pPr marL="541338" lvl="1" indent="-269875" eaLnBrk="0" hangingPunct="0">
              <a:spcBef>
                <a:spcPts val="600"/>
              </a:spcBef>
              <a:buFontTx/>
              <a:buChar char="•"/>
            </a:pPr>
            <a:endParaRPr lang="en-GB" sz="600" dirty="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a:latin typeface="Times New Roman" panose="02020603050405020304" pitchFamily="18" charset="0"/>
                <a:cs typeface="Times New Roman" panose="02020603050405020304" pitchFamily="18" charset="0"/>
              </a:rPr>
              <a:t>a storyboard, i.e. a cartoon-like series of scenes </a:t>
            </a:r>
            <a:endParaRPr lang="en-GB" sz="2400" dirty="0" smtClean="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endParaRPr lang="en-GB" sz="600" dirty="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a:latin typeface="Times New Roman" panose="02020603050405020304" pitchFamily="18" charset="0"/>
                <a:cs typeface="Times New Roman" panose="02020603050405020304" pitchFamily="18" charset="0"/>
              </a:rPr>
              <a:t>a </a:t>
            </a:r>
            <a:r>
              <a:rPr lang="en-GB" sz="2400" dirty="0" smtClean="0">
                <a:latin typeface="Times New Roman" panose="02020603050405020304" pitchFamily="18" charset="0"/>
                <a:cs typeface="Times New Roman" panose="02020603050405020304" pitchFamily="18" charset="0"/>
              </a:rPr>
              <a:t>PowerPoint </a:t>
            </a:r>
            <a:r>
              <a:rPr lang="en-GB" sz="2400" dirty="0">
                <a:latin typeface="Times New Roman" panose="02020603050405020304" pitchFamily="18" charset="0"/>
                <a:cs typeface="Times New Roman" panose="02020603050405020304" pitchFamily="18" charset="0"/>
              </a:rPr>
              <a:t>slide </a:t>
            </a:r>
            <a:r>
              <a:rPr lang="en-GB" sz="2400" dirty="0" smtClean="0">
                <a:latin typeface="Times New Roman" panose="02020603050405020304" pitchFamily="18" charset="0"/>
                <a:cs typeface="Times New Roman" panose="02020603050405020304" pitchFamily="18" charset="0"/>
              </a:rPr>
              <a:t>show</a:t>
            </a:r>
          </a:p>
          <a:p>
            <a:pPr marL="541338" lvl="1" indent="-269875" eaLnBrk="0" hangingPunct="0">
              <a:spcBef>
                <a:spcPts val="600"/>
              </a:spcBef>
              <a:buFontTx/>
              <a:buChar char="•"/>
            </a:pPr>
            <a:endParaRPr lang="en-GB" sz="600" dirty="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a:latin typeface="Times New Roman" panose="02020603050405020304" pitchFamily="18" charset="0"/>
                <a:cs typeface="Times New Roman" panose="02020603050405020304" pitchFamily="18" charset="0"/>
              </a:rPr>
              <a:t>a video simulating the use of a </a:t>
            </a:r>
            <a:r>
              <a:rPr lang="en-GB" sz="2400" dirty="0" smtClean="0">
                <a:latin typeface="Times New Roman" panose="02020603050405020304" pitchFamily="18" charset="0"/>
                <a:cs typeface="Times New Roman" panose="02020603050405020304" pitchFamily="18" charset="0"/>
              </a:rPr>
              <a:t>system</a:t>
            </a:r>
          </a:p>
          <a:p>
            <a:pPr marL="541338" lvl="1" indent="-269875" eaLnBrk="0" hangingPunct="0">
              <a:spcBef>
                <a:spcPts val="600"/>
              </a:spcBef>
              <a:buFontTx/>
              <a:buChar char="•"/>
            </a:pPr>
            <a:endParaRPr lang="en-GB" sz="600" dirty="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a:latin typeface="Times New Roman" panose="02020603050405020304" pitchFamily="18" charset="0"/>
                <a:cs typeface="Times New Roman" panose="02020603050405020304" pitchFamily="18" charset="0"/>
              </a:rPr>
              <a:t>a lump of </a:t>
            </a:r>
            <a:r>
              <a:rPr lang="en-GB" sz="2400" dirty="0" smtClean="0">
                <a:latin typeface="Times New Roman" panose="02020603050405020304" pitchFamily="18" charset="0"/>
                <a:cs typeface="Times New Roman" panose="02020603050405020304" pitchFamily="18" charset="0"/>
              </a:rPr>
              <a:t>wood  </a:t>
            </a:r>
          </a:p>
          <a:p>
            <a:pPr marL="541338" lvl="1" indent="-269875" eaLnBrk="0" hangingPunct="0">
              <a:spcBef>
                <a:spcPts val="600"/>
              </a:spcBef>
              <a:buFontTx/>
              <a:buChar char="•"/>
            </a:pPr>
            <a:endParaRPr lang="en-GB" sz="600" dirty="0" smtClean="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cardboard </a:t>
            </a:r>
            <a:r>
              <a:rPr lang="en-GB" sz="2400" dirty="0" smtClean="0">
                <a:latin typeface="Times New Roman" panose="02020603050405020304" pitchFamily="18" charset="0"/>
                <a:cs typeface="Times New Roman" panose="02020603050405020304" pitchFamily="18" charset="0"/>
              </a:rPr>
              <a:t>mock-up</a:t>
            </a:r>
          </a:p>
          <a:p>
            <a:pPr marL="541338" lvl="1" indent="-269875" eaLnBrk="0" hangingPunct="0">
              <a:spcBef>
                <a:spcPts val="600"/>
              </a:spcBef>
              <a:buFontTx/>
              <a:buChar char="•"/>
            </a:pPr>
            <a:endParaRPr lang="en-GB" sz="600" dirty="0">
              <a:latin typeface="Times New Roman" panose="02020603050405020304" pitchFamily="18" charset="0"/>
              <a:cs typeface="Times New Roman" panose="02020603050405020304" pitchFamily="18" charset="0"/>
            </a:endParaRPr>
          </a:p>
          <a:p>
            <a:pPr marL="541338" lvl="1" indent="-269875" eaLnBrk="0" hangingPunct="0">
              <a:spcBef>
                <a:spcPts val="600"/>
              </a:spcBef>
              <a:buFontTx/>
              <a:buChar char="•"/>
            </a:pPr>
            <a:r>
              <a:rPr lang="en-GB" sz="2400" dirty="0">
                <a:latin typeface="Times New Roman" panose="02020603050405020304" pitchFamily="18" charset="0"/>
                <a:cs typeface="Times New Roman" panose="02020603050405020304" pitchFamily="18" charset="0"/>
              </a:rPr>
              <a:t>a piece of software with limited functionality written in the target language or in another language</a:t>
            </a: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3636509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6">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2294" name="Rectangle 6"/>
          <p:cNvSpPr>
            <a:spLocks noGrp="1" noChangeArrowheads="1"/>
          </p:cNvSpPr>
          <p:nvPr>
            <p:ph type="title"/>
          </p:nvPr>
        </p:nvSpPr>
        <p:spPr>
          <a:xfrm>
            <a:off x="439608" y="711204"/>
            <a:ext cx="7557763"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t>Reminder: What </a:t>
            </a:r>
            <a:r>
              <a:rPr lang="en-US" sz="3200" dirty="0"/>
              <a:t>is a prototype?</a:t>
            </a:r>
          </a:p>
        </p:txBody>
      </p:sp>
      <p:sp>
        <p:nvSpPr>
          <p:cNvPr id="12295"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12296" name="Rectangle 8"/>
          <p:cNvSpPr>
            <a:spLocks noChangeArrowheads="1"/>
          </p:cNvSpPr>
          <p:nvPr/>
        </p:nvSpPr>
        <p:spPr bwMode="auto">
          <a:xfrm>
            <a:off x="422275" y="1502228"/>
            <a:ext cx="8580438" cy="520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prototype is an incomplete, early version of a product</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There are many approaches to building prototypes for software user interfaces</a:t>
            </a:r>
          </a:p>
          <a:p>
            <a:pPr marL="342900"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UI prototypes can be as simple as drawing on a piece of paper or as complex as web application</a:t>
            </a:r>
          </a:p>
          <a:p>
            <a:pPr marL="800100" lvl="1" indent="-342900" eaLnBrk="0" hangingPunct="0">
              <a:spcBef>
                <a:spcPts val="600"/>
              </a:spcBef>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Or anywhere in between those extremes!</a:t>
            </a: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a:p>
            <a:pPr eaLnBrk="0" hangingPunct="0">
              <a:spcBef>
                <a:spcPts val="600"/>
              </a:spcBef>
              <a:buFontTx/>
              <a:buChar char="•"/>
            </a:pPr>
            <a:endParaRPr lang="en-GB"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9</a:t>
            </a:fld>
            <a:endParaRPr lang="en-US"/>
          </a:p>
        </p:txBody>
      </p:sp>
      <p:pic>
        <p:nvPicPr>
          <p:cNvPr id="2" name="Picture 1"/>
          <p:cNvPicPr>
            <a:picLocks noChangeAspect="1"/>
          </p:cNvPicPr>
          <p:nvPr/>
        </p:nvPicPr>
        <p:blipFill>
          <a:blip r:embed="rId3"/>
          <a:stretch>
            <a:fillRect/>
          </a:stretch>
        </p:blipFill>
        <p:spPr>
          <a:xfrm>
            <a:off x="2811972" y="4103913"/>
            <a:ext cx="3801044" cy="2425756"/>
          </a:xfrm>
          <a:prstGeom prst="rect">
            <a:avLst/>
          </a:prstGeom>
        </p:spPr>
      </p:pic>
    </p:spTree>
    <p:extLst>
      <p:ext uri="{BB962C8B-B14F-4D97-AF65-F5344CB8AC3E}">
        <p14:creationId xmlns:p14="http://schemas.microsoft.com/office/powerpoint/2010/main" val="3814856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5491</TotalTime>
  <Words>2058</Words>
  <Application>Microsoft Office PowerPoint</Application>
  <PresentationFormat>On-screen Show (4:3)</PresentationFormat>
  <Paragraphs>453</Paragraphs>
  <Slides>47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Calibri</vt:lpstr>
      <vt:lpstr>Liberation Sans</vt:lpstr>
      <vt:lpstr>Monotype Sorts</vt:lpstr>
      <vt:lpstr>Times New Roman</vt:lpstr>
      <vt:lpstr>Wingdings</vt:lpstr>
      <vt:lpstr>Office Theme</vt:lpstr>
      <vt:lpstr>Prototyping </vt:lpstr>
      <vt:lpstr>Prototyping</vt:lpstr>
      <vt:lpstr>Prototyping</vt:lpstr>
      <vt:lpstr>Prototyping</vt:lpstr>
      <vt:lpstr>Prototyping</vt:lpstr>
      <vt:lpstr>What is prototyping?</vt:lpstr>
      <vt:lpstr>What is a prototype?</vt:lpstr>
      <vt:lpstr>What is a prototype?</vt:lpstr>
      <vt:lpstr>Reminder: What is a prototype?</vt:lpstr>
      <vt:lpstr>Dimensions of Fidelity</vt:lpstr>
      <vt:lpstr>How to prototype?</vt:lpstr>
      <vt:lpstr>Breadth</vt:lpstr>
      <vt:lpstr>Depth</vt:lpstr>
      <vt:lpstr>Look </vt:lpstr>
      <vt:lpstr>Interaction</vt:lpstr>
      <vt:lpstr>How to prototype?</vt:lpstr>
      <vt:lpstr>Lo-Fi vs. Hi-Fi</vt:lpstr>
      <vt:lpstr>How to prototype?</vt:lpstr>
      <vt:lpstr>Low-fidelity Prototyping</vt:lpstr>
      <vt:lpstr>Storyboards</vt:lpstr>
      <vt:lpstr>Generate storyboard from scenario</vt:lpstr>
      <vt:lpstr>Sketching</vt:lpstr>
      <vt:lpstr>Sketching: But I can’t draw!</vt:lpstr>
      <vt:lpstr>Card-based prototypes</vt:lpstr>
      <vt:lpstr>‘Wizard-of-Oz’ prototyping</vt:lpstr>
      <vt:lpstr>Why do it?</vt:lpstr>
      <vt:lpstr>Why do it?</vt:lpstr>
      <vt:lpstr>Why not to do it?</vt:lpstr>
      <vt:lpstr>Building a lo-fi prototype</vt:lpstr>
      <vt:lpstr>Building a lo-fi prototype</vt:lpstr>
      <vt:lpstr>Activity 9</vt:lpstr>
      <vt:lpstr>Preparing for a test</vt:lpstr>
      <vt:lpstr>Conducting a test</vt:lpstr>
      <vt:lpstr>Evaluating Results</vt:lpstr>
      <vt:lpstr>Conclusion: lo-fi</vt:lpstr>
      <vt:lpstr>High-fidelity prototyping</vt:lpstr>
      <vt:lpstr>High-fidelity prototyping</vt:lpstr>
      <vt:lpstr>Hi-fi Prototypes</vt:lpstr>
      <vt:lpstr>Low Vs High Fidelity prototypes</vt:lpstr>
      <vt:lpstr>Compromises in prototyping</vt:lpstr>
      <vt:lpstr>GUI Prototyping Tools</vt:lpstr>
      <vt:lpstr>Activity 10</vt:lpstr>
      <vt:lpstr>Explore the user’s experience (UX)</vt:lpstr>
      <vt:lpstr>Generate card-based prototype from use case</vt:lpstr>
      <vt:lpstr>An experience map drawn as a wheel</vt:lpstr>
      <vt:lpstr>An experience map drawn as a timeline</vt:lpstr>
      <vt:lpstr>Construction: physical computing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168</cp:revision>
  <dcterms:created xsi:type="dcterms:W3CDTF">2009-12-29T10:39:27Z</dcterms:created>
  <dcterms:modified xsi:type="dcterms:W3CDTF">2019-02-12T20:22:36Z</dcterms:modified>
</cp:coreProperties>
</file>