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56"/>
  </p:notesMasterIdLst>
  <p:handoutMasterIdLst>
    <p:handoutMasterId r:id="rId57"/>
  </p:handoutMasterIdLst>
  <p:sldIdLst>
    <p:sldId id="435" r:id="rId2"/>
    <p:sldId id="436" r:id="rId3"/>
    <p:sldId id="332" r:id="rId4"/>
    <p:sldId id="437" r:id="rId5"/>
    <p:sldId id="452" r:id="rId6"/>
    <p:sldId id="333" r:id="rId7"/>
    <p:sldId id="334" r:id="rId8"/>
    <p:sldId id="335" r:id="rId9"/>
    <p:sldId id="336" r:id="rId10"/>
    <p:sldId id="337" r:id="rId11"/>
    <p:sldId id="453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454" r:id="rId21"/>
    <p:sldId id="348" r:id="rId22"/>
    <p:sldId id="350" r:id="rId23"/>
    <p:sldId id="351" r:id="rId24"/>
    <p:sldId id="352" r:id="rId25"/>
    <p:sldId id="353" r:id="rId26"/>
    <p:sldId id="354" r:id="rId27"/>
    <p:sldId id="358" r:id="rId28"/>
    <p:sldId id="360" r:id="rId29"/>
    <p:sldId id="364" r:id="rId30"/>
    <p:sldId id="365" r:id="rId31"/>
    <p:sldId id="361" r:id="rId32"/>
    <p:sldId id="366" r:id="rId33"/>
    <p:sldId id="362" r:id="rId34"/>
    <p:sldId id="369" r:id="rId35"/>
    <p:sldId id="370" r:id="rId36"/>
    <p:sldId id="372" r:id="rId37"/>
    <p:sldId id="373" r:id="rId38"/>
    <p:sldId id="374" r:id="rId39"/>
    <p:sldId id="455" r:id="rId40"/>
    <p:sldId id="377" r:id="rId41"/>
    <p:sldId id="378" r:id="rId42"/>
    <p:sldId id="439" r:id="rId43"/>
    <p:sldId id="440" r:id="rId44"/>
    <p:sldId id="441" r:id="rId45"/>
    <p:sldId id="461" r:id="rId46"/>
    <p:sldId id="462" r:id="rId47"/>
    <p:sldId id="463" r:id="rId48"/>
    <p:sldId id="464" r:id="rId49"/>
    <p:sldId id="456" r:id="rId50"/>
    <p:sldId id="457" r:id="rId51"/>
    <p:sldId id="458" r:id="rId52"/>
    <p:sldId id="459" r:id="rId53"/>
    <p:sldId id="460" r:id="rId54"/>
    <p:sldId id="451" r:id="rId5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3619" autoAdjust="0"/>
  </p:normalViewPr>
  <p:slideViewPr>
    <p:cSldViewPr snapToGrid="0" snapToObjects="1">
      <p:cViewPr varScale="1">
        <p:scale>
          <a:sx n="104" d="100"/>
          <a:sy n="104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D996F-E2A9-524D-9CE7-C22113044FC0}" type="slidenum">
              <a:rPr lang="en-GB" sz="1200"/>
              <a:pPr eaLnBrk="1" hangingPunct="1"/>
              <a:t>10</a:t>
            </a:fld>
            <a:endParaRPr lang="en-GB" sz="120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03F495-733E-2C44-B6A0-4631B0455CDE}" type="slidenum">
              <a:rPr lang="en-US" sz="1200">
                <a:latin typeface="Times" charset="0"/>
              </a:rPr>
              <a:pPr algn="r"/>
              <a:t>10</a:t>
            </a:fld>
            <a:endParaRPr lang="en-US" sz="1200">
              <a:latin typeface="Times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25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C524F0-9574-8F43-A002-61E03EE95E75}" type="slidenum">
              <a:rPr lang="en-GB" sz="1200"/>
              <a:pPr eaLnBrk="1" hangingPunct="1"/>
              <a:t>11</a:t>
            </a:fld>
            <a:endParaRPr lang="en-GB" sz="120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2374592-4809-9F45-8C5B-B29FF52DEAE4}" type="slidenum">
              <a:rPr lang="en-US" sz="1200">
                <a:latin typeface="Times" charset="0"/>
              </a:rPr>
              <a:pPr algn="r"/>
              <a:t>11</a:t>
            </a:fld>
            <a:endParaRPr lang="en-US" sz="1200">
              <a:latin typeface="Times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32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825BCB-7DCC-AD4F-BEC9-9358C8F69CD5}" type="slidenum">
              <a:rPr lang="en-GB" sz="1200"/>
              <a:pPr eaLnBrk="1" hangingPunct="1"/>
              <a:t>12</a:t>
            </a:fld>
            <a:endParaRPr lang="en-GB" sz="120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D52199E-AB72-4C4C-81C3-37F0D4F85DB1}" type="slidenum">
              <a:rPr lang="en-US" sz="1200">
                <a:latin typeface="Times" charset="0"/>
              </a:rPr>
              <a:pPr algn="r"/>
              <a:t>12</a:t>
            </a:fld>
            <a:endParaRPr lang="en-US" sz="1200">
              <a:latin typeface="Times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65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783FEE-212F-C047-BB5C-312565A87C3D}" type="slidenum">
              <a:rPr lang="en-GB" sz="1200"/>
              <a:pPr eaLnBrk="1" hangingPunct="1"/>
              <a:t>13</a:t>
            </a:fld>
            <a:endParaRPr lang="en-GB" sz="120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6835D8C-4181-CC45-8402-036F858D1A6C}" type="slidenum">
              <a:rPr lang="en-US" sz="1200">
                <a:latin typeface="Times" charset="0"/>
              </a:rPr>
              <a:pPr algn="r"/>
              <a:t>13</a:t>
            </a:fld>
            <a:endParaRPr lang="en-US" sz="1200">
              <a:latin typeface="Times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33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C4D60F-506C-684F-9902-1DD60138FE4B}" type="slidenum">
              <a:rPr lang="en-GB" sz="1200"/>
              <a:pPr eaLnBrk="1" hangingPunct="1"/>
              <a:t>14</a:t>
            </a:fld>
            <a:endParaRPr lang="en-GB" sz="120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BC06B41-C799-C240-8FFA-2AFC1BBB5DD6}" type="slidenum">
              <a:rPr lang="en-US" sz="1200">
                <a:latin typeface="Times" charset="0"/>
              </a:rPr>
              <a:pPr algn="r"/>
              <a:t>14</a:t>
            </a:fld>
            <a:endParaRPr lang="en-US" sz="1200">
              <a:latin typeface="Times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12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51C346-F220-3149-BB04-60E32BD4189A}" type="slidenum">
              <a:rPr lang="en-GB" sz="1200"/>
              <a:pPr eaLnBrk="1" hangingPunct="1"/>
              <a:t>15</a:t>
            </a:fld>
            <a:endParaRPr lang="en-GB" sz="120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9983522-E2D5-D145-8BD9-2DF074385012}" type="slidenum">
              <a:rPr lang="en-US" sz="1200">
                <a:latin typeface="Times" charset="0"/>
              </a:rPr>
              <a:pPr algn="r"/>
              <a:t>15</a:t>
            </a:fld>
            <a:endParaRPr lang="en-US" sz="1200">
              <a:latin typeface="Times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0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E64B77-6C40-AB49-9D98-8B1789ACFEAD}" type="slidenum">
              <a:rPr lang="en-GB" sz="1200"/>
              <a:pPr eaLnBrk="1" hangingPunct="1"/>
              <a:t>16</a:t>
            </a:fld>
            <a:endParaRPr lang="en-GB" sz="120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540D873-5DF6-5E49-87CE-99A7DACAE59E}" type="slidenum">
              <a:rPr lang="en-US" sz="1200">
                <a:latin typeface="Times" charset="0"/>
              </a:rPr>
              <a:pPr algn="r"/>
              <a:t>16</a:t>
            </a:fld>
            <a:endParaRPr lang="en-US" sz="1200">
              <a:latin typeface="Times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30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94D184-B491-D442-AAB8-1FA59717FB8D}" type="slidenum">
              <a:rPr lang="en-GB" sz="1200"/>
              <a:pPr eaLnBrk="1" hangingPunct="1"/>
              <a:t>17</a:t>
            </a:fld>
            <a:endParaRPr lang="en-GB" sz="120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8B2B7C9-F5EF-734F-A7FD-03B8EEC7D345}" type="slidenum">
              <a:rPr lang="en-US" sz="1200">
                <a:latin typeface="Times" charset="0"/>
              </a:rPr>
              <a:pPr algn="r"/>
              <a:t>17</a:t>
            </a:fld>
            <a:endParaRPr lang="en-US" sz="1200">
              <a:latin typeface="Times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80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E6F2FE-72F5-524E-BF40-5F58634D7967}" type="slidenum">
              <a:rPr lang="en-GB" sz="1200"/>
              <a:pPr eaLnBrk="1" hangingPunct="1"/>
              <a:t>18</a:t>
            </a:fld>
            <a:endParaRPr lang="en-GB" sz="120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932F621-AF16-BD40-8F09-6D9D234D3375}" type="slidenum">
              <a:rPr lang="en-US" sz="1200">
                <a:latin typeface="Times" charset="0"/>
              </a:rPr>
              <a:pPr algn="r"/>
              <a:t>18</a:t>
            </a:fld>
            <a:endParaRPr lang="en-US" sz="1200">
              <a:latin typeface="Times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8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0844A0-4236-C047-8A78-ECDCB2D49B48}" type="slidenum">
              <a:rPr lang="en-GB" sz="1200"/>
              <a:pPr eaLnBrk="1" hangingPunct="1"/>
              <a:t>19</a:t>
            </a:fld>
            <a:endParaRPr lang="en-GB" sz="120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8D8FF33-4E8E-F545-9B68-EDBEE76990E0}" type="slidenum">
              <a:rPr lang="en-US" sz="1200">
                <a:latin typeface="Times" charset="0"/>
              </a:rPr>
              <a:pPr algn="r"/>
              <a:t>19</a:t>
            </a:fld>
            <a:endParaRPr lang="en-US" sz="1200">
              <a:latin typeface="Times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2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8BA8484-F7B9-412F-9825-10C758A784E6}" type="slidenum">
              <a:rPr lang="en-GB" altLang="en-US" sz="1200"/>
              <a:pPr/>
              <a:t>2</a:t>
            </a:fld>
            <a:endParaRPr lang="en-GB" alt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15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93CBB0-8B5E-B540-944B-092B467FC90F}" type="slidenum">
              <a:rPr lang="en-GB" sz="1200"/>
              <a:pPr eaLnBrk="1" hangingPunct="1"/>
              <a:t>20</a:t>
            </a:fld>
            <a:endParaRPr lang="en-GB" sz="120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011FD7A-F6EA-2549-ADC7-42EC07AD39C4}" type="slidenum">
              <a:rPr lang="en-US" sz="1200">
                <a:latin typeface="Times" charset="0"/>
              </a:rPr>
              <a:pPr algn="r"/>
              <a:t>20</a:t>
            </a:fld>
            <a:endParaRPr lang="en-US" sz="1200">
              <a:latin typeface="Times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97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93CBB0-8B5E-B540-944B-092B467FC90F}" type="slidenum">
              <a:rPr lang="en-GB" sz="1200"/>
              <a:pPr eaLnBrk="1" hangingPunct="1"/>
              <a:t>21</a:t>
            </a:fld>
            <a:endParaRPr lang="en-GB" sz="120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011FD7A-F6EA-2549-ADC7-42EC07AD39C4}" type="slidenum">
              <a:rPr lang="en-US" sz="1200">
                <a:latin typeface="Times" charset="0"/>
              </a:rPr>
              <a:pPr algn="r"/>
              <a:t>21</a:t>
            </a:fld>
            <a:endParaRPr lang="en-US" sz="1200">
              <a:latin typeface="Times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5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253FEB-E700-8243-94AE-F76DA05ED928}" type="slidenum">
              <a:rPr lang="en-GB" sz="1200"/>
              <a:pPr eaLnBrk="1" hangingPunct="1"/>
              <a:t>22</a:t>
            </a:fld>
            <a:endParaRPr lang="en-GB" sz="120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8963A5B-47B3-D246-B60C-C9943D1FC53B}" type="slidenum">
              <a:rPr lang="en-US" sz="1200">
                <a:latin typeface="Times" charset="0"/>
              </a:rPr>
              <a:pPr algn="r"/>
              <a:t>22</a:t>
            </a:fld>
            <a:endParaRPr lang="en-US" sz="1200">
              <a:latin typeface="Times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5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352920-B02D-3B49-92D9-B0F3AACCDBB8}" type="slidenum">
              <a:rPr lang="en-GB" sz="1200"/>
              <a:pPr eaLnBrk="1" hangingPunct="1"/>
              <a:t>23</a:t>
            </a:fld>
            <a:endParaRPr lang="en-GB" sz="120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B6195F1-9667-134C-826B-E2BF4DF4537C}" type="slidenum">
              <a:rPr lang="en-US" sz="1200">
                <a:latin typeface="Times" charset="0"/>
              </a:rPr>
              <a:pPr algn="r"/>
              <a:t>23</a:t>
            </a:fld>
            <a:endParaRPr lang="en-US" sz="1200">
              <a:latin typeface="Times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53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8744E4-6B70-E149-B7C3-D52C0A6B8816}" type="slidenum">
              <a:rPr lang="en-GB" sz="1200"/>
              <a:pPr eaLnBrk="1" hangingPunct="1"/>
              <a:t>24</a:t>
            </a:fld>
            <a:endParaRPr lang="en-GB" sz="120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458CC71-F16B-E945-A300-9F41FF58EFC8}" type="slidenum">
              <a:rPr lang="en-US" sz="1200">
                <a:latin typeface="Times" charset="0"/>
              </a:rPr>
              <a:pPr algn="r"/>
              <a:t>24</a:t>
            </a:fld>
            <a:endParaRPr lang="en-US" sz="1200">
              <a:latin typeface="Times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02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E22BFD-9399-A547-B861-27A4350A2AA9}" type="slidenum">
              <a:rPr lang="en-GB" sz="1200"/>
              <a:pPr eaLnBrk="1" hangingPunct="1"/>
              <a:t>25</a:t>
            </a:fld>
            <a:endParaRPr lang="en-GB" sz="120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1D7A150-DBAF-DB4F-8C07-395FF8B68CA2}" type="slidenum">
              <a:rPr lang="en-US" sz="1200">
                <a:latin typeface="Times" charset="0"/>
              </a:rPr>
              <a:pPr algn="r"/>
              <a:t>25</a:t>
            </a:fld>
            <a:endParaRPr lang="en-US" sz="1200">
              <a:latin typeface="Times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78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F76E53-7C1D-4C4E-84D9-0D6D098567B7}" type="slidenum">
              <a:rPr lang="en-GB" sz="1200"/>
              <a:pPr eaLnBrk="1" hangingPunct="1"/>
              <a:t>26</a:t>
            </a:fld>
            <a:endParaRPr lang="en-GB" sz="120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7A92F32-6332-8C44-9A2E-FB1F67B195AF}" type="slidenum">
              <a:rPr lang="en-US" sz="1200">
                <a:latin typeface="Times" charset="0"/>
              </a:rPr>
              <a:pPr algn="r"/>
              <a:t>26</a:t>
            </a:fld>
            <a:endParaRPr lang="en-US" sz="1200">
              <a:latin typeface="Times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36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CFE296-53C8-2F44-A41A-40713687B700}" type="slidenum">
              <a:rPr lang="en-GB" sz="1200"/>
              <a:pPr eaLnBrk="1" hangingPunct="1"/>
              <a:t>28</a:t>
            </a:fld>
            <a:endParaRPr lang="en-GB" sz="1200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A2CDD6E-EF35-DD44-B27C-2A1F40D1510B}" type="slidenum">
              <a:rPr lang="en-US" sz="1200">
                <a:latin typeface="Times" charset="0"/>
              </a:rPr>
              <a:pPr algn="r"/>
              <a:t>28</a:t>
            </a:fld>
            <a:endParaRPr lang="en-US" sz="1200">
              <a:latin typeface="Times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522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1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9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5D9E3C-721E-E546-98FF-ABB75421D58E}" type="slidenum">
              <a:rPr lang="en-GB" sz="1200"/>
              <a:pPr eaLnBrk="1" hangingPunct="1"/>
              <a:t>3</a:t>
            </a:fld>
            <a:endParaRPr lang="en-GB" sz="120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5CD5C92-235F-9744-8FBA-0B32D3C5DD3A}" type="slidenum">
              <a:rPr lang="en-US" sz="1200">
                <a:latin typeface="Times" charset="0"/>
              </a:rPr>
              <a:pPr algn="r"/>
              <a:t>3</a:t>
            </a:fld>
            <a:endParaRPr lang="en-US" sz="1200">
              <a:latin typeface="Times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/>
          </a:p>
        </p:txBody>
      </p:sp>
      <p:sp>
        <p:nvSpPr>
          <p:cNvPr id="184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632498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BE491A-5BA7-4C43-A8FD-0A16F4EFC940}" type="slidenum">
              <a:rPr lang="en-GB" sz="1200"/>
              <a:pPr eaLnBrk="1" hangingPunct="1"/>
              <a:t>35</a:t>
            </a:fld>
            <a:endParaRPr lang="en-GB" sz="120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48D1145-8A17-A441-B206-206BB4C1602D}" type="slidenum">
              <a:rPr lang="en-US" sz="1200">
                <a:latin typeface="Times" charset="0"/>
              </a:rPr>
              <a:pPr algn="r"/>
              <a:t>35</a:t>
            </a:fld>
            <a:endParaRPr lang="en-US" sz="1200">
              <a:latin typeface="Times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658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4C095F-E458-924E-A50D-294B25AD910D}" type="slidenum">
              <a:rPr lang="en-GB" sz="1200"/>
              <a:pPr eaLnBrk="1" hangingPunct="1"/>
              <a:t>36</a:t>
            </a:fld>
            <a:endParaRPr lang="en-GB" sz="1200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03E4DE8-E123-B34A-AB89-C24463A68306}" type="slidenum">
              <a:rPr lang="en-US" sz="1200">
                <a:latin typeface="Times" charset="0"/>
              </a:rPr>
              <a:pPr algn="r"/>
              <a:t>36</a:t>
            </a:fld>
            <a:endParaRPr lang="en-US" sz="1200">
              <a:latin typeface="Times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40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61F4E6-95EC-9644-A8CD-CEA856892903}" type="slidenum">
              <a:rPr lang="en-GB" sz="1200"/>
              <a:pPr eaLnBrk="1" hangingPunct="1"/>
              <a:t>37</a:t>
            </a:fld>
            <a:endParaRPr lang="en-GB" sz="120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C2189A9-F8B5-D24F-BAC3-63D22C86A2E6}" type="slidenum">
              <a:rPr lang="en-US" sz="1200">
                <a:latin typeface="Times" charset="0"/>
              </a:rPr>
              <a:pPr algn="r"/>
              <a:t>37</a:t>
            </a:fld>
            <a:endParaRPr lang="en-US" sz="1200">
              <a:latin typeface="Times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65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5D1C78-7671-014C-8C73-A9E4F6A1300C}" type="slidenum">
              <a:rPr lang="en-GB" sz="1200"/>
              <a:pPr eaLnBrk="1" hangingPunct="1"/>
              <a:t>38</a:t>
            </a:fld>
            <a:endParaRPr lang="en-GB" sz="12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0E3F896-47EE-814B-8128-D79A88A87CC7}" type="slidenum">
              <a:rPr lang="en-US" sz="1200">
                <a:latin typeface="Times" charset="0"/>
              </a:rPr>
              <a:pPr algn="r"/>
              <a:t>38</a:t>
            </a:fld>
            <a:endParaRPr lang="en-US" sz="1200">
              <a:latin typeface="Times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28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BB8708-A1B9-4D9F-B9C9-8723A3C59E81}" type="slidenum">
              <a:rPr lang="en-GB" altLang="en-US" sz="1200"/>
              <a:pPr/>
              <a:t>39</a:t>
            </a:fld>
            <a:endParaRPr lang="en-GB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03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2B2379-15BA-034C-9CCE-1C5EFBC25C66}" type="slidenum">
              <a:rPr lang="en-GB" sz="1200"/>
              <a:pPr eaLnBrk="1" hangingPunct="1"/>
              <a:t>40</a:t>
            </a:fld>
            <a:endParaRPr lang="en-GB" sz="120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1319076-3900-5C4B-A24E-41622119EA75}" type="slidenum">
              <a:rPr lang="en-US" sz="1200">
                <a:latin typeface="Times" charset="0"/>
              </a:rPr>
              <a:pPr algn="r"/>
              <a:t>40</a:t>
            </a:fld>
            <a:endParaRPr lang="en-US" sz="1200">
              <a:latin typeface="Times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63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BA5DC9-4FC3-2C4D-BCEC-6FCC6D9A3155}" type="slidenum">
              <a:rPr lang="en-GB" sz="1200"/>
              <a:pPr eaLnBrk="1" hangingPunct="1"/>
              <a:t>41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5648519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4334D9-2E8B-A248-880B-64522BFCE8AF}" type="slidenum">
              <a:rPr lang="en-GB" sz="1200"/>
              <a:pPr eaLnBrk="1" hangingPunct="1"/>
              <a:t>42</a:t>
            </a:fld>
            <a:endParaRPr lang="en-GB" sz="1200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5523488-BF5D-5040-B2CC-DAAE22BCED5B}" type="slidenum">
              <a:rPr lang="en-US" sz="1200">
                <a:latin typeface="Times" charset="0"/>
              </a:rPr>
              <a:pPr algn="r"/>
              <a:t>42</a:t>
            </a:fld>
            <a:endParaRPr lang="en-US" sz="1200">
              <a:latin typeface="Times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097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DB6F9C-A176-4449-92FA-3917E3DE2B13}" type="slidenum">
              <a:rPr lang="en-GB" sz="1200"/>
              <a:pPr eaLnBrk="1" hangingPunct="1"/>
              <a:t>43</a:t>
            </a:fld>
            <a:endParaRPr lang="en-GB" sz="1200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EFB4F48-96BB-054F-B101-D37207D6FEE6}" type="slidenum">
              <a:rPr lang="en-US" sz="1200">
                <a:latin typeface="Times" charset="0"/>
              </a:rPr>
              <a:pPr algn="r"/>
              <a:t>43</a:t>
            </a:fld>
            <a:endParaRPr lang="en-US" sz="1200">
              <a:latin typeface="Times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69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D1CFB1-D79C-0A47-93E3-1D8B0024248A}" type="slidenum">
              <a:rPr lang="en-GB" sz="1200"/>
              <a:pPr eaLnBrk="1" hangingPunct="1"/>
              <a:t>45</a:t>
            </a:fld>
            <a:endParaRPr lang="en-GB" sz="1200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01B03C9-19F9-7A48-A234-C4CB1D178E17}" type="slidenum">
              <a:rPr lang="en-US" sz="1200">
                <a:latin typeface="Times" charset="0"/>
              </a:rPr>
              <a:pPr algn="r"/>
              <a:t>45</a:t>
            </a:fld>
            <a:endParaRPr lang="en-US" sz="1200">
              <a:latin typeface="Times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4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17FA095-5D43-418F-B3F5-962A8B2F0343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433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A9DBEC-DC3C-8E47-AEC1-7D3ECC80B828}" type="slidenum">
              <a:rPr lang="en-GB" sz="1200"/>
              <a:pPr eaLnBrk="1" hangingPunct="1"/>
              <a:t>47</a:t>
            </a:fld>
            <a:endParaRPr lang="en-GB" sz="1200"/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1F380A5-B9A9-F845-8E10-8532DFDC221C}" type="slidenum">
              <a:rPr lang="en-US" sz="1200">
                <a:latin typeface="Times" charset="0"/>
              </a:rPr>
              <a:pPr algn="r"/>
              <a:t>47</a:t>
            </a:fld>
            <a:endParaRPr lang="en-US" sz="1200">
              <a:latin typeface="Times" charset="0"/>
            </a:endParaRPr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41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592FBA-EDEB-C245-A12D-1904EE02A27E}" type="slidenum">
              <a:rPr lang="en-GB" sz="1200"/>
              <a:pPr eaLnBrk="1" hangingPunct="1"/>
              <a:t>48</a:t>
            </a:fld>
            <a:endParaRPr lang="en-GB" sz="1200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71EE77F-802B-7742-AD5D-7A655994055C}" type="slidenum">
              <a:rPr lang="en-US" sz="1200">
                <a:latin typeface="Times" charset="0"/>
              </a:rPr>
              <a:pPr algn="r"/>
              <a:t>48</a:t>
            </a:fld>
            <a:endParaRPr lang="en-US" sz="1200">
              <a:latin typeface="Times" charset="0"/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642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592FBA-EDEB-C245-A12D-1904EE02A27E}" type="slidenum">
              <a:rPr lang="en-GB" sz="1200"/>
              <a:pPr eaLnBrk="1" hangingPunct="1"/>
              <a:t>49</a:t>
            </a:fld>
            <a:endParaRPr lang="en-GB" sz="1200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71EE77F-802B-7742-AD5D-7A655994055C}" type="slidenum">
              <a:rPr lang="en-US" sz="1200">
                <a:latin typeface="Times" charset="0"/>
              </a:rPr>
              <a:pPr algn="r"/>
              <a:t>49</a:t>
            </a:fld>
            <a:endParaRPr lang="en-US" sz="1200">
              <a:latin typeface="Times" charset="0"/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126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6A1CC-7B02-8F41-BFAD-C5878B7290C2}" type="slidenum">
              <a:rPr lang="en-GB" sz="1200"/>
              <a:pPr eaLnBrk="1" hangingPunct="1"/>
              <a:t>50</a:t>
            </a:fld>
            <a:endParaRPr lang="en-GB" sz="1200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CE91212-61E0-1B48-949F-4CA3F259E6A9}" type="slidenum">
              <a:rPr lang="en-US" sz="1200">
                <a:latin typeface="Times" charset="0"/>
              </a:rPr>
              <a:pPr algn="r"/>
              <a:t>50</a:t>
            </a:fld>
            <a:endParaRPr lang="en-US" sz="1200">
              <a:latin typeface="Times" charset="0"/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0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0DB500-EFF3-E34E-813F-C1F2767E25B0}" type="slidenum">
              <a:rPr lang="en-GB" sz="1200"/>
              <a:pPr eaLnBrk="1" hangingPunct="1"/>
              <a:t>51</a:t>
            </a:fld>
            <a:endParaRPr lang="en-GB" sz="1200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7853FE6-58C6-A94F-AC04-EDBCB2F18518}" type="slidenum">
              <a:rPr lang="en-US" sz="1200">
                <a:latin typeface="Times" charset="0"/>
              </a:rPr>
              <a:pPr algn="r"/>
              <a:t>51</a:t>
            </a:fld>
            <a:endParaRPr lang="en-US" sz="1200">
              <a:latin typeface="Times" charset="0"/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65744E-D1DE-F14A-A92C-839E1AE8F7ED}" type="slidenum">
              <a:rPr lang="en-GB" sz="1200"/>
              <a:pPr eaLnBrk="1" hangingPunct="1"/>
              <a:t>52</a:t>
            </a:fld>
            <a:endParaRPr lang="en-GB" sz="1200"/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4F273C0-15CD-7F4F-93DC-44904AECF4E8}" type="slidenum">
              <a:rPr lang="en-US" sz="1200">
                <a:latin typeface="Times" charset="0"/>
              </a:rPr>
              <a:pPr algn="r"/>
              <a:t>52</a:t>
            </a:fld>
            <a:endParaRPr lang="en-US" sz="1200">
              <a:latin typeface="Times" charset="0"/>
            </a:endParaRPr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272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EE3ACE-8E57-5E41-9BF7-F1FB62A98165}" type="slidenum">
              <a:rPr lang="en-GB" sz="1200"/>
              <a:pPr eaLnBrk="1" hangingPunct="1"/>
              <a:t>53</a:t>
            </a:fld>
            <a:endParaRPr lang="en-GB" sz="1200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61D6BF7-5D15-244A-B99B-706F521A506A}" type="slidenum">
              <a:rPr lang="en-US" sz="1200">
                <a:latin typeface="Times" charset="0"/>
              </a:rPr>
              <a:pPr algn="r"/>
              <a:t>53</a:t>
            </a:fld>
            <a:endParaRPr lang="en-US" sz="1200">
              <a:latin typeface="Times" charset="0"/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839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4326F6-5469-674E-82E9-AFBD451D4450}" type="slidenum">
              <a:rPr lang="en-GB" sz="1200"/>
              <a:pPr eaLnBrk="1" hangingPunct="1"/>
              <a:t>54</a:t>
            </a:fld>
            <a:endParaRPr lang="en-GB" sz="1200"/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BC66B33-AACD-3646-AF8F-AA97F19E1D1E}" type="slidenum">
              <a:rPr lang="en-US" sz="1200">
                <a:latin typeface="Times" charset="0"/>
              </a:rPr>
              <a:pPr algn="r"/>
              <a:t>54</a:t>
            </a:fld>
            <a:endParaRPr lang="en-US" sz="1200">
              <a:latin typeface="Times" charset="0"/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3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C524F0-9574-8F43-A002-61E03EE95E75}" type="slidenum">
              <a:rPr lang="en-GB" sz="1200"/>
              <a:pPr eaLnBrk="1" hangingPunct="1"/>
              <a:t>5</a:t>
            </a:fld>
            <a:endParaRPr lang="en-GB" sz="120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2374592-4809-9F45-8C5B-B29FF52DEAE4}" type="slidenum">
              <a:rPr lang="en-US" sz="1200">
                <a:latin typeface="Times" charset="0"/>
              </a:rPr>
              <a:pPr algn="r"/>
              <a:t>5</a:t>
            </a:fld>
            <a:endParaRPr lang="en-US" sz="1200">
              <a:latin typeface="Times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69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C524F0-9574-8F43-A002-61E03EE95E75}" type="slidenum">
              <a:rPr lang="en-GB" sz="1200"/>
              <a:pPr eaLnBrk="1" hangingPunct="1"/>
              <a:t>6</a:t>
            </a:fld>
            <a:endParaRPr lang="en-GB" sz="120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2374592-4809-9F45-8C5B-B29FF52DEAE4}" type="slidenum">
              <a:rPr lang="en-US" sz="1200">
                <a:latin typeface="Times" charset="0"/>
              </a:rPr>
              <a:pPr algn="r"/>
              <a:t>6</a:t>
            </a:fld>
            <a:endParaRPr lang="en-US" sz="1200">
              <a:latin typeface="Times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28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99AD51-828A-7148-A854-FFE6A2414955}" type="slidenum">
              <a:rPr lang="en-GB" sz="1200"/>
              <a:pPr eaLnBrk="1" hangingPunct="1"/>
              <a:t>7</a:t>
            </a:fld>
            <a:endParaRPr lang="en-GB" sz="120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5D137D5-4E84-8E43-BF97-C07E4E9BE03B}" type="slidenum">
              <a:rPr lang="en-US" sz="1200">
                <a:latin typeface="Times" charset="0"/>
              </a:rPr>
              <a:pPr algn="r"/>
              <a:t>7</a:t>
            </a:fld>
            <a:endParaRPr lang="en-US" sz="1200">
              <a:latin typeface="Times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76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D86EF6-5495-B44A-A656-67ECE9B2D766}" type="slidenum">
              <a:rPr lang="en-GB" sz="1200"/>
              <a:pPr eaLnBrk="1" hangingPunct="1"/>
              <a:t>8</a:t>
            </a:fld>
            <a:endParaRPr lang="en-GB" sz="1200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032BB62-99E8-2B41-BE8C-013836254861}" type="slidenum">
              <a:rPr lang="en-US" sz="1200">
                <a:latin typeface="Times" charset="0"/>
              </a:rPr>
              <a:pPr algn="r"/>
              <a:t>8</a:t>
            </a:fld>
            <a:endParaRPr lang="en-US" sz="1200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2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F8308C-1912-0B49-B89F-7B4396466481}" type="slidenum">
              <a:rPr lang="en-GB" sz="1200"/>
              <a:pPr eaLnBrk="1" hangingPunct="1"/>
              <a:t>9</a:t>
            </a:fld>
            <a:endParaRPr lang="en-GB" sz="120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498F1E8-453F-0145-97B8-39B481D4A446}" type="slidenum">
              <a:rPr lang="en-US" sz="1200">
                <a:latin typeface="Times" charset="0"/>
              </a:rPr>
              <a:pPr algn="r"/>
              <a:t>9</a:t>
            </a:fld>
            <a:endParaRPr lang="en-US" sz="1200">
              <a:latin typeface="Times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d-book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3956181"/>
            <a:ext cx="7553131" cy="157255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Cognitive Aspects of Design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3" y="264495"/>
            <a:ext cx="8444204" cy="257888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hlinkClick r:id="rId4"/>
              </a:rPr>
              <a:t>www.id-book.com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>
          <a:xfrm>
            <a:off x="1177306" y="5257800"/>
            <a:ext cx="6867330" cy="115621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Liberation Sans"/>
              </a:rPr>
              <a:t>Results</a:t>
            </a:r>
            <a:endParaRPr lang="en-GB" dirty="0">
              <a:latin typeface="Liberation Sans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 err="1">
                <a:latin typeface="Liberation Sans"/>
              </a:rPr>
              <a:t>Tullis</a:t>
            </a:r>
            <a:r>
              <a:rPr lang="en-GB" sz="2400" dirty="0">
                <a:latin typeface="Liberation Sans"/>
              </a:rPr>
              <a:t> (1987) found that the two screens produced quite different </a:t>
            </a:r>
            <a:r>
              <a:rPr lang="en-GB" sz="2400" dirty="0" smtClean="0">
                <a:latin typeface="Liberation Sans"/>
              </a:rPr>
              <a:t>results</a:t>
            </a:r>
          </a:p>
          <a:p>
            <a:pPr eaLnBrk="1" hangingPunct="1">
              <a:lnSpc>
                <a:spcPct val="90000"/>
              </a:lnSpc>
            </a:pPr>
            <a:endParaRPr lang="en-GB" sz="900" dirty="0"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  <a:latin typeface="Liberation Sans"/>
              </a:rPr>
              <a:t>1st screen - took an average of 5.5 seconds to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  <a:latin typeface="Liberation Sans"/>
              </a:rPr>
              <a:t>2nd screen - took 3.2 seconds to search </a:t>
            </a:r>
            <a:endParaRPr lang="en-GB" sz="1900" dirty="0" smtClean="0">
              <a:solidFill>
                <a:schemeClr val="accent1"/>
              </a:solidFill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endParaRPr lang="en-GB" sz="1100" dirty="0">
              <a:solidFill>
                <a:schemeClr val="accent1"/>
              </a:solidFill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Liberation Sans"/>
              </a:rPr>
              <a:t>Why, since both displays have the same density of information (31</a:t>
            </a:r>
            <a:r>
              <a:rPr lang="en-GB" sz="2400" dirty="0" smtClean="0">
                <a:latin typeface="Liberation Sans"/>
              </a:rPr>
              <a:t>%)?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Liberation Sans"/>
              </a:rPr>
              <a:t>Spacing</a:t>
            </a:r>
          </a:p>
          <a:p>
            <a:pPr eaLnBrk="1" hangingPunct="1">
              <a:lnSpc>
                <a:spcPct val="90000"/>
              </a:lnSpc>
            </a:pPr>
            <a:endParaRPr lang="en-GB" sz="900" dirty="0"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  <a:latin typeface="Liberation Sans"/>
              </a:rPr>
              <a:t>In the 1st screen the information is bunched up together, making it hard to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  <a:latin typeface="Liberation Sans"/>
              </a:rPr>
              <a:t>In the 2nd screen the characters are grouped into vertical categories of information making it easier</a:t>
            </a:r>
          </a:p>
        </p:txBody>
      </p:sp>
    </p:spTree>
    <p:extLst>
      <p:ext uri="{BB962C8B-B14F-4D97-AF65-F5344CB8AC3E}">
        <p14:creationId xmlns:p14="http://schemas.microsoft.com/office/powerpoint/2010/main" val="10068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Liberation Sans"/>
              </a:rPr>
              <a:t>Multitasking and attention</a:t>
            </a:r>
            <a:endParaRPr lang="en-GB" dirty="0">
              <a:latin typeface="Liberation Sans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Liberation Sans"/>
              </a:rPr>
              <a:t>Is it possible to perform multiple tasks without one or more of them being detrimentally affected?</a:t>
            </a:r>
          </a:p>
          <a:p>
            <a:pPr eaLnBrk="1" hangingPunct="1"/>
            <a:r>
              <a:rPr lang="en-GB" sz="2400" dirty="0" smtClean="0">
                <a:latin typeface="Liberation Sans"/>
              </a:rPr>
              <a:t>Ophir et.al. (2009) compared heavy vs light multi-taskers</a:t>
            </a:r>
          </a:p>
          <a:p>
            <a:pPr lvl="1"/>
            <a:r>
              <a:rPr lang="en-GB" sz="2100" dirty="0" smtClean="0">
                <a:latin typeface="Liberation Sans"/>
              </a:rPr>
              <a:t>Heavy were more prone to being distracted than those who infrequently multitask</a:t>
            </a:r>
          </a:p>
          <a:p>
            <a:pPr lvl="1"/>
            <a:r>
              <a:rPr lang="en-GB" sz="2100" dirty="0" smtClean="0">
                <a:latin typeface="Liberation Sans"/>
              </a:rPr>
              <a:t>Heavy multi-taskers are easily distracted and find it difficult to filter irrelevant information </a:t>
            </a:r>
            <a:endParaRPr lang="en-GB" sz="2100" dirty="0">
              <a:latin typeface="Liberatio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855" y="4136448"/>
            <a:ext cx="27178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Liberation Sans"/>
              </a:rPr>
              <a:t>Design implications for </a:t>
            </a:r>
            <a:r>
              <a:rPr lang="en-GB" dirty="0" smtClean="0">
                <a:latin typeface="Liberation Sans"/>
              </a:rPr>
              <a:t>attention</a:t>
            </a:r>
            <a:endParaRPr lang="en-GB" dirty="0">
              <a:latin typeface="Liberation Sans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Liberation Sans"/>
              </a:rPr>
              <a:t>Make information salient when it needs attending </a:t>
            </a:r>
            <a:r>
              <a:rPr lang="en-GB" sz="2400" dirty="0" smtClean="0">
                <a:latin typeface="Liberation Sans"/>
              </a:rPr>
              <a:t>to</a:t>
            </a:r>
          </a:p>
          <a:p>
            <a:pPr eaLnBrk="1" hangingPunct="1"/>
            <a:endParaRPr lang="en-GB" sz="2400" dirty="0">
              <a:latin typeface="Liberation Sans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Use techniques that make things stand out like </a:t>
            </a:r>
            <a:r>
              <a:rPr lang="en-GB" sz="2400" dirty="0" err="1">
                <a:latin typeface="Liberation Sans"/>
              </a:rPr>
              <a:t>color</a:t>
            </a:r>
            <a:r>
              <a:rPr lang="en-GB" sz="2400" dirty="0">
                <a:latin typeface="Liberation Sans"/>
              </a:rPr>
              <a:t>, ordering, spacing, underlining, sequencing and </a:t>
            </a:r>
            <a:r>
              <a:rPr lang="en-GB" sz="2400" dirty="0" smtClean="0">
                <a:latin typeface="Liberation Sans"/>
              </a:rPr>
              <a:t>animation</a:t>
            </a:r>
          </a:p>
          <a:p>
            <a:pPr eaLnBrk="1" hangingPunct="1"/>
            <a:endParaRPr lang="en-GB" sz="2400" dirty="0">
              <a:latin typeface="Liberation Sans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Avoid cluttering the interface with too much </a:t>
            </a:r>
            <a:r>
              <a:rPr lang="en-GB" sz="2400" dirty="0" smtClean="0">
                <a:latin typeface="Liberation Sans"/>
              </a:rPr>
              <a:t>information because software allows it</a:t>
            </a:r>
          </a:p>
          <a:p>
            <a:pPr eaLnBrk="1" hangingPunct="1"/>
            <a:endParaRPr lang="en-GB" sz="2400" dirty="0">
              <a:latin typeface="Liberation Sans"/>
            </a:endParaRPr>
          </a:p>
          <a:p>
            <a:r>
              <a:rPr lang="en-GB" sz="2400" dirty="0" smtClean="0">
                <a:latin typeface="Liberation Sans"/>
              </a:rPr>
              <a:t>Search </a:t>
            </a:r>
            <a:r>
              <a:rPr lang="en-GB" sz="2400" dirty="0">
                <a:latin typeface="Liberation Sans"/>
              </a:rPr>
              <a:t>engines and form fill-ins that have simple and clean interfaces are easier to use</a:t>
            </a:r>
          </a:p>
        </p:txBody>
      </p:sp>
    </p:spTree>
    <p:extLst>
      <p:ext uri="{BB962C8B-B14F-4D97-AF65-F5344CB8AC3E}">
        <p14:creationId xmlns:p14="http://schemas.microsoft.com/office/powerpoint/2010/main" val="27325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Liberation Sans"/>
              </a:rPr>
              <a:t>Perception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Liberation Sans"/>
              </a:rPr>
              <a:t>How information is acquired from the world and </a:t>
            </a:r>
            <a:r>
              <a:rPr lang="en-GB" sz="2400" b="1" dirty="0">
                <a:latin typeface="Liberation Sans"/>
              </a:rPr>
              <a:t>transformed into experiences</a:t>
            </a:r>
          </a:p>
          <a:p>
            <a:pPr eaLnBrk="1" hangingPunct="1"/>
            <a:endParaRPr lang="en-GB" sz="2400" dirty="0">
              <a:latin typeface="Liberation Sans"/>
            </a:endParaRPr>
          </a:p>
          <a:p>
            <a:pPr eaLnBrk="1" hangingPunct="1"/>
            <a:r>
              <a:rPr lang="en-GB" sz="2400" dirty="0" smtClean="0">
                <a:latin typeface="Liberation Sans"/>
              </a:rPr>
              <a:t>Vision is the most dominant sense for sighted individuals</a:t>
            </a:r>
          </a:p>
          <a:p>
            <a:pPr lvl="1"/>
            <a:r>
              <a:rPr lang="en-GB" sz="2100" dirty="0" smtClean="0">
                <a:latin typeface="Liberation Sans"/>
              </a:rPr>
              <a:t>Obvious </a:t>
            </a:r>
            <a:r>
              <a:rPr lang="en-GB" sz="2100" dirty="0">
                <a:latin typeface="Liberation Sans"/>
              </a:rPr>
              <a:t>implication is to design representations that are readily perceivable, e.g</a:t>
            </a:r>
            <a:r>
              <a:rPr lang="en-GB" sz="2100" dirty="0" smtClean="0">
                <a:latin typeface="Liberation Sans"/>
              </a:rPr>
              <a:t>.</a:t>
            </a:r>
            <a:endParaRPr lang="en-GB" sz="1000" dirty="0">
              <a:latin typeface="Liberation Sans"/>
            </a:endParaRPr>
          </a:p>
          <a:p>
            <a:pPr lvl="2"/>
            <a:r>
              <a:rPr lang="en-GB" sz="1700" dirty="0">
                <a:solidFill>
                  <a:schemeClr val="accent1"/>
                </a:solidFill>
                <a:latin typeface="Liberation Sans"/>
              </a:rPr>
              <a:t>Text should be legible</a:t>
            </a:r>
          </a:p>
          <a:p>
            <a:pPr lvl="2"/>
            <a:r>
              <a:rPr lang="en-GB" sz="1700" dirty="0">
                <a:solidFill>
                  <a:schemeClr val="accent1"/>
                </a:solidFill>
                <a:latin typeface="Liberation Sans"/>
              </a:rPr>
              <a:t>Icons should be easy to distinguish and read</a:t>
            </a:r>
          </a:p>
        </p:txBody>
      </p:sp>
    </p:spTree>
    <p:extLst>
      <p:ext uri="{BB962C8B-B14F-4D97-AF65-F5344CB8AC3E}">
        <p14:creationId xmlns:p14="http://schemas.microsoft.com/office/powerpoint/2010/main" val="7119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Liberation Sans"/>
              </a:rPr>
              <a:t>Is </a:t>
            </a:r>
            <a:r>
              <a:rPr lang="en-GB" dirty="0" err="1" smtClean="0">
                <a:latin typeface="Liberation Sans"/>
              </a:rPr>
              <a:t>color</a:t>
            </a:r>
            <a:r>
              <a:rPr lang="en-GB" dirty="0" smtClean="0">
                <a:latin typeface="Liberation Sans"/>
              </a:rPr>
              <a:t> </a:t>
            </a:r>
            <a:r>
              <a:rPr lang="en-GB" dirty="0">
                <a:latin typeface="Liberation Sans"/>
              </a:rPr>
              <a:t>contrast good? Find </a:t>
            </a:r>
            <a:r>
              <a:rPr lang="en-GB" dirty="0" smtClean="0">
                <a:latin typeface="Liberation Sans"/>
              </a:rPr>
              <a:t>Italian</a:t>
            </a:r>
            <a:endParaRPr lang="en-GB" dirty="0">
              <a:latin typeface="Liberation Sans"/>
            </a:endParaRPr>
          </a:p>
        </p:txBody>
      </p:sp>
      <p:graphicFrame>
        <p:nvGraphicFramePr>
          <p:cNvPr id="37890" name="Object 2"/>
          <p:cNvGraphicFramePr>
            <a:graphicFrameLocks noGrp="1" noChangeAspect="1"/>
          </p:cNvGraphicFramePr>
          <p:nvPr>
            <p:ph type="body" idx="4294967295"/>
            <p:extLst>
              <p:ext uri="{D42A27DB-BD31-4B8C-83A1-F6EECF244321}">
                <p14:modId xmlns:p14="http://schemas.microsoft.com/office/powerpoint/2010/main" val="145140062"/>
              </p:ext>
            </p:extLst>
          </p:nvPr>
        </p:nvGraphicFramePr>
        <p:xfrm>
          <a:off x="1914525" y="1600200"/>
          <a:ext cx="53149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cument" r:id="rId4" imgW="4431792" imgH="3633216" progId="Word.Document.8">
                  <p:embed/>
                </p:oleObj>
              </mc:Choice>
              <mc:Fallback>
                <p:oleObj name="Document" r:id="rId4" imgW="4431792" imgH="36332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1600200"/>
                        <a:ext cx="531495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9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>
                <a:latin typeface="Liberation Sans"/>
              </a:rPr>
              <a:t>Are borders and white space better? Find french</a:t>
            </a:r>
          </a:p>
        </p:txBody>
      </p:sp>
      <p:graphicFrame>
        <p:nvGraphicFramePr>
          <p:cNvPr id="39938" name="Object 2"/>
          <p:cNvGraphicFramePr>
            <a:graphicFrameLocks noGrp="1" noChangeAspect="1"/>
          </p:cNvGraphicFramePr>
          <p:nvPr>
            <p:ph type="body" idx="4294967295"/>
            <p:extLst>
              <p:ext uri="{D42A27DB-BD31-4B8C-83A1-F6EECF244321}">
                <p14:modId xmlns:p14="http://schemas.microsoft.com/office/powerpoint/2010/main" val="488759903"/>
              </p:ext>
            </p:extLst>
          </p:nvPr>
        </p:nvGraphicFramePr>
        <p:xfrm>
          <a:off x="1971675" y="1600200"/>
          <a:ext cx="52006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Document" r:id="rId4" imgW="4431792" imgH="3712464" progId="Word.Document.8">
                  <p:embed/>
                </p:oleObj>
              </mc:Choice>
              <mc:Fallback>
                <p:oleObj name="Document" r:id="rId4" imgW="4431792" imgH="37124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1600200"/>
                        <a:ext cx="520065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0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Liberation Sans"/>
              </a:rPr>
              <a:t>Results</a:t>
            </a:r>
            <a:endParaRPr lang="en-GB" dirty="0">
              <a:latin typeface="Liberation Sans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sz="2800" dirty="0">
                <a:latin typeface="Liberation Sans"/>
              </a:rPr>
              <a:t>Weller (2004) found people took less time to locate items for information that was </a:t>
            </a:r>
            <a:r>
              <a:rPr lang="en-GB" sz="2800" dirty="0" smtClean="0">
                <a:latin typeface="Liberation Sans"/>
              </a:rPr>
              <a:t>grouped </a:t>
            </a:r>
            <a:endParaRPr lang="en-GB" sz="2800" dirty="0">
              <a:latin typeface="Liberation Sans"/>
            </a:endParaRPr>
          </a:p>
          <a:p>
            <a:pPr lvl="1" eaLnBrk="1" hangingPunct="1"/>
            <a:r>
              <a:rPr lang="en-GB" sz="2000" dirty="0">
                <a:solidFill>
                  <a:schemeClr val="accent1"/>
                </a:solidFill>
                <a:latin typeface="Liberation Sans"/>
              </a:rPr>
              <a:t>using a border (2nd screen) compared with using </a:t>
            </a:r>
            <a:r>
              <a:rPr lang="en-GB" sz="2000" dirty="0" err="1">
                <a:solidFill>
                  <a:schemeClr val="accent1"/>
                </a:solidFill>
                <a:latin typeface="Liberation Sans"/>
              </a:rPr>
              <a:t>color</a:t>
            </a: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 contrast (1st screen</a:t>
            </a:r>
            <a:r>
              <a:rPr lang="en-GB" sz="2000" dirty="0" smtClean="0">
                <a:solidFill>
                  <a:schemeClr val="accent1"/>
                </a:solidFill>
                <a:latin typeface="Liberation Sans"/>
              </a:rPr>
              <a:t>)</a:t>
            </a:r>
          </a:p>
          <a:p>
            <a:pPr marL="342900" lvl="1" indent="0" eaLnBrk="1" hangingPunct="1">
              <a:buNone/>
            </a:pPr>
            <a:endParaRPr lang="en-GB" sz="800" dirty="0">
              <a:latin typeface="Liberation Sans"/>
            </a:endParaRPr>
          </a:p>
          <a:p>
            <a:pPr eaLnBrk="1" hangingPunct="1"/>
            <a:r>
              <a:rPr lang="en-GB" sz="2800" dirty="0" smtClean="0">
                <a:latin typeface="Liberation Sans"/>
              </a:rPr>
              <a:t>Some argue that too much white space on web pages is detrimental to search</a:t>
            </a:r>
          </a:p>
          <a:p>
            <a:pPr lvl="1"/>
            <a:r>
              <a:rPr lang="en-GB" sz="2500" dirty="0" smtClean="0">
                <a:latin typeface="Liberation Sans"/>
              </a:rPr>
              <a:t>Makes it hard to find information</a:t>
            </a:r>
            <a:endParaRPr lang="en-GB" sz="25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1280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Liberation Sans"/>
              </a:rPr>
              <a:t>Which is easiest to read and why?</a:t>
            </a:r>
          </a:p>
        </p:txBody>
      </p:sp>
      <p:sp>
        <p:nvSpPr>
          <p:cNvPr id="44038" name="Rectangle 4" descr="Green marble"/>
          <p:cNvSpPr>
            <a:spLocks noChangeArrowheads="1"/>
          </p:cNvSpPr>
          <p:nvPr/>
        </p:nvSpPr>
        <p:spPr bwMode="auto">
          <a:xfrm>
            <a:off x="1219200" y="2286000"/>
            <a:ext cx="2895600" cy="914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dirty="0">
                <a:solidFill>
                  <a:srgbClr val="EF1F1D"/>
                </a:solidFill>
                <a:latin typeface="Liberation Sans"/>
                <a:ea typeface="Liberation Sans" panose="020B0604020202020204" pitchFamily="34" charset="0"/>
                <a:cs typeface="Liberation Sans" panose="020B0604020202020204" pitchFamily="34" charset="0"/>
              </a:rPr>
              <a:t>What is the time?</a:t>
            </a:r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1241265" y="3732291"/>
            <a:ext cx="28956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dirty="0">
                <a:solidFill>
                  <a:srgbClr val="EF1F1D"/>
                </a:solidFill>
                <a:latin typeface="Liberation Sans"/>
                <a:ea typeface="Liberation Sans" panose="020B0604020202020204" pitchFamily="34" charset="0"/>
                <a:cs typeface="Liberation Sans" panose="020B0604020202020204" pitchFamily="34" charset="0"/>
              </a:rPr>
              <a:t>What is the time?</a:t>
            </a:r>
          </a:p>
        </p:txBody>
      </p:sp>
      <p:sp>
        <p:nvSpPr>
          <p:cNvPr id="44040" name="Rectangle 6"/>
          <p:cNvSpPr>
            <a:spLocks noChangeArrowheads="1"/>
          </p:cNvSpPr>
          <p:nvPr/>
        </p:nvSpPr>
        <p:spPr bwMode="auto">
          <a:xfrm>
            <a:off x="1252417" y="5181600"/>
            <a:ext cx="2895600" cy="838200"/>
          </a:xfrm>
          <a:prstGeom prst="rect">
            <a:avLst/>
          </a:prstGeom>
          <a:solidFill>
            <a:srgbClr val="DCCB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>
                <a:solidFill>
                  <a:schemeClr val="bg1"/>
                </a:solidFill>
                <a:latin typeface="Liberation Sans"/>
                <a:ea typeface="Liberation Sans" panose="020B0604020202020204" pitchFamily="34" charset="0"/>
                <a:cs typeface="Liberation Sans" panose="020B0604020202020204" pitchFamily="34" charset="0"/>
              </a:rPr>
              <a:t>What is the time?</a:t>
            </a:r>
          </a:p>
        </p:txBody>
      </p:sp>
      <p:sp>
        <p:nvSpPr>
          <p:cNvPr id="44041" name="Rectangle 7"/>
          <p:cNvSpPr>
            <a:spLocks noChangeArrowheads="1"/>
          </p:cNvSpPr>
          <p:nvPr/>
        </p:nvSpPr>
        <p:spPr bwMode="auto">
          <a:xfrm>
            <a:off x="4953000" y="2286000"/>
            <a:ext cx="28956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000">
              <a:solidFill>
                <a:srgbClr val="EF1F1D"/>
              </a:solidFill>
              <a:latin typeface="Liberation Sans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algn="ctr" eaLnBrk="0" hangingPunct="0"/>
            <a:r>
              <a:rPr lang="en-GB" sz="2000">
                <a:solidFill>
                  <a:srgbClr val="FFCC18"/>
                </a:solidFill>
                <a:latin typeface="Liberation Sans"/>
                <a:ea typeface="Liberation Sans" panose="020B0604020202020204" pitchFamily="34" charset="0"/>
                <a:cs typeface="Liberation Sans" panose="020B0604020202020204" pitchFamily="34" charset="0"/>
              </a:rPr>
              <a:t>What is the time?</a:t>
            </a:r>
          </a:p>
          <a:p>
            <a:pPr algn="ctr" eaLnBrk="0" hangingPunct="0"/>
            <a:endParaRPr lang="en-GB">
              <a:latin typeface="Liberation Sans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44042" name="Rectangle 8"/>
          <p:cNvSpPr>
            <a:spLocks noChangeArrowheads="1"/>
          </p:cNvSpPr>
          <p:nvPr/>
        </p:nvSpPr>
        <p:spPr bwMode="auto">
          <a:xfrm>
            <a:off x="4953000" y="3810000"/>
            <a:ext cx="2819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GB" sz="2000">
              <a:latin typeface="Liberation Sans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algn="ctr" eaLnBrk="0" hangingPunct="0"/>
            <a:r>
              <a:rPr lang="en-GB" sz="2000">
                <a:latin typeface="Liberation Sans"/>
                <a:ea typeface="Liberation Sans" panose="020B0604020202020204" pitchFamily="34" charset="0"/>
                <a:cs typeface="Liberation Sans" panose="020B0604020202020204" pitchFamily="34" charset="0"/>
              </a:rPr>
              <a:t>What is the time?</a:t>
            </a:r>
          </a:p>
          <a:p>
            <a:pPr algn="ctr" eaLnBrk="0" hangingPunct="0"/>
            <a:endParaRPr lang="en-GB">
              <a:latin typeface="Liberation Sans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/>
              <a:t>Design </a:t>
            </a:r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153400" cy="4114800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GB" sz="2400" dirty="0"/>
              <a:t>Icons should enable users to readily </a:t>
            </a:r>
            <a:r>
              <a:rPr lang="en-GB" sz="2400" i="1" dirty="0"/>
              <a:t>distinguish</a:t>
            </a:r>
            <a:r>
              <a:rPr lang="en-GB" sz="2400" dirty="0"/>
              <a:t> their </a:t>
            </a:r>
            <a:r>
              <a:rPr lang="en-GB" sz="2400" dirty="0" smtClean="0"/>
              <a:t>meaning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Bordering and spacing are effective visual ways of grouping </a:t>
            </a:r>
            <a:r>
              <a:rPr lang="en-GB" sz="2400" dirty="0" smtClean="0"/>
              <a:t>information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Sounds should be audible and </a:t>
            </a:r>
            <a:r>
              <a:rPr lang="en-GB" sz="2400" dirty="0" smtClean="0"/>
              <a:t>distinguishable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Speech output should enable users to distinguish between the set of spoken </a:t>
            </a:r>
            <a:r>
              <a:rPr lang="en-GB" sz="2400" dirty="0" smtClean="0"/>
              <a:t>words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Text should be legible and distinguishable from the </a:t>
            </a:r>
            <a:r>
              <a:rPr lang="en-GB" sz="2400" dirty="0" smtClean="0"/>
              <a:t>background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Tactile feedback should allow users to recognize and distinguish different meanings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133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0317" y="760288"/>
            <a:ext cx="7772400" cy="611312"/>
          </a:xfrm>
          <a:noFill/>
        </p:spPr>
        <p:txBody>
          <a:bodyPr lIns="90487" tIns="44450" rIns="90487" bIns="44450">
            <a:normAutofit/>
          </a:bodyPr>
          <a:lstStyle/>
          <a:p>
            <a:pPr eaLnBrk="1" hangingPunct="1"/>
            <a:r>
              <a:rPr lang="en-GB" sz="3600" dirty="0"/>
              <a:t>Memory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844824"/>
            <a:ext cx="8534400" cy="4114800"/>
          </a:xfrm>
          <a:noFill/>
        </p:spPr>
        <p:txBody>
          <a:bodyPr lIns="90487" tIns="44450" rIns="90487" bIns="44450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Involves first </a:t>
            </a:r>
            <a:r>
              <a:rPr lang="en-GB" sz="2800" b="1" dirty="0">
                <a:latin typeface="Liberation Sans"/>
              </a:rPr>
              <a:t>encoding</a:t>
            </a:r>
            <a:r>
              <a:rPr lang="en-GB" sz="2800" dirty="0">
                <a:latin typeface="Liberation Sans"/>
              </a:rPr>
              <a:t> and then </a:t>
            </a:r>
            <a:r>
              <a:rPr lang="en-GB" sz="2800" b="1" dirty="0">
                <a:latin typeface="Liberation Sans"/>
              </a:rPr>
              <a:t>retrieving</a:t>
            </a:r>
            <a:r>
              <a:rPr lang="en-GB" sz="2800" dirty="0">
                <a:latin typeface="Liberation Sans"/>
              </a:rPr>
              <a:t> </a:t>
            </a:r>
            <a:r>
              <a:rPr lang="en-GB" sz="2800" dirty="0" smtClean="0">
                <a:latin typeface="Liberation Sans"/>
              </a:rPr>
              <a:t>knowledge.</a:t>
            </a:r>
          </a:p>
          <a:p>
            <a:pPr eaLnBrk="1" hangingPunct="1">
              <a:lnSpc>
                <a:spcPct val="90000"/>
              </a:lnSpc>
            </a:pPr>
            <a:endParaRPr lang="en-GB" sz="28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We don</a:t>
            </a:r>
            <a:r>
              <a:rPr lang="ja-JP" altLang="en-GB" sz="2800" dirty="0">
                <a:latin typeface="Liberation Sans"/>
              </a:rPr>
              <a:t>’</a:t>
            </a:r>
            <a:r>
              <a:rPr lang="en-GB" sz="2800" dirty="0">
                <a:latin typeface="Liberation Sans"/>
              </a:rPr>
              <a:t>t remember everything - involves filtering and processing what is attended </a:t>
            </a:r>
            <a:r>
              <a:rPr lang="en-GB" sz="2800" dirty="0" smtClean="0">
                <a:latin typeface="Liberation Sans"/>
              </a:rPr>
              <a:t>to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8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We </a:t>
            </a:r>
            <a:r>
              <a:rPr lang="en-GB" sz="2800" b="1" dirty="0">
                <a:latin typeface="Liberation Sans"/>
              </a:rPr>
              <a:t>recognize</a:t>
            </a:r>
            <a:r>
              <a:rPr lang="en-GB" sz="2800" dirty="0">
                <a:latin typeface="Liberation Sans"/>
              </a:rPr>
              <a:t> things much better than being able to </a:t>
            </a:r>
            <a:r>
              <a:rPr lang="en-GB" sz="2800" b="1" dirty="0">
                <a:latin typeface="Liberation Sans"/>
              </a:rPr>
              <a:t>recall</a:t>
            </a:r>
            <a:r>
              <a:rPr lang="en-GB" sz="2800" dirty="0">
                <a:latin typeface="Liberation Sans"/>
              </a:rPr>
              <a:t> </a:t>
            </a:r>
            <a:r>
              <a:rPr lang="en-GB" sz="2800" dirty="0" smtClean="0">
                <a:latin typeface="Liberation Sans"/>
              </a:rPr>
              <a:t>things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latin typeface="Liberation Sans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we remember less about objects we have photographed than when we observe them </a:t>
            </a:r>
            <a:r>
              <a:rPr lang="en-GB" sz="2800" dirty="0" smtClean="0">
                <a:latin typeface="Liberation Sans"/>
              </a:rPr>
              <a:t>with </a:t>
            </a:r>
            <a:r>
              <a:rPr lang="en-GB" sz="2800" dirty="0">
                <a:latin typeface="Liberation Sans"/>
              </a:rPr>
              <a:t>the naked eye (Henkel, 2014)</a:t>
            </a:r>
          </a:p>
          <a:p>
            <a:pPr lvl="1" eaLnBrk="1" hangingPunct="1">
              <a:lnSpc>
                <a:spcPct val="90000"/>
              </a:lnSpc>
            </a:pPr>
            <a:endParaRPr lang="en-GB" sz="7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514681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Motivation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Well-designed user interfaces and user interactions require an understanding of the way users think and feel with respect to the product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Cognitive science </a:t>
            </a:r>
            <a:r>
              <a:rPr lang="en-US" altLang="en-US" sz="2400" dirty="0" smtClean="0"/>
              <a:t>provides some models and other hints that can be used for interaction design.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Different types of cognitive approaches may be appropriate for different users, situations, or tasks.</a:t>
            </a:r>
          </a:p>
        </p:txBody>
      </p:sp>
    </p:spTree>
    <p:extLst>
      <p:ext uri="{BB962C8B-B14F-4D97-AF65-F5344CB8AC3E}">
        <p14:creationId xmlns:p14="http://schemas.microsoft.com/office/powerpoint/2010/main" val="11133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Liberation Sans"/>
              </a:rPr>
              <a:t>Context is </a:t>
            </a:r>
            <a:r>
              <a:rPr lang="en-GB" dirty="0" smtClean="0">
                <a:latin typeface="Liberation Sans"/>
              </a:rPr>
              <a:t>important</a:t>
            </a:r>
            <a:endParaRPr lang="en-GB" dirty="0">
              <a:latin typeface="Liberation Sans"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affects the extent to which information can be subsequently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Sometimes it can be difficult for people to recall information that was encoded in a different context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GB" sz="2400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“</a:t>
            </a:r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on a train and someone comes up to you and says hello. You don</a:t>
            </a:r>
            <a:r>
              <a:rPr lang="ja-JP" altLang="en-GB" sz="2400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recognize him for a few moments but then realize it is one of your </a:t>
            </a:r>
            <a:r>
              <a:rPr lang="en-GB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neighbours. </a:t>
            </a:r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only used to seeing your </a:t>
            </a:r>
            <a:r>
              <a:rPr lang="en-GB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 </a:t>
            </a:r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hallway of your apartment block and seeing </a:t>
            </a:r>
            <a:r>
              <a:rPr lang="en-GB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 </a:t>
            </a:r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context makes him difficult to recognize initially</a:t>
            </a:r>
            <a:r>
              <a:rPr lang="ja-JP" altLang="en-GB" sz="2400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”</a:t>
            </a:r>
            <a:endParaRPr lang="en-GB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Liberation Sans"/>
              </a:rPr>
              <a:t>Processing in memory</a:t>
            </a:r>
            <a:endParaRPr lang="en-GB" dirty="0">
              <a:latin typeface="Liberation Sans"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Encoding is first stage of memory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which information is attended to in the environment and how it is interpreted.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attention paid to something ….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it processed in terms of thinking about it and comparing it with other knowledge….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likely it is to be remembered</a:t>
            </a:r>
          </a:p>
        </p:txBody>
      </p:sp>
    </p:spTree>
    <p:extLst>
      <p:ext uri="{BB962C8B-B14F-4D97-AF65-F5344CB8AC3E}">
        <p14:creationId xmlns:p14="http://schemas.microsoft.com/office/powerpoint/2010/main" val="18377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3715" y="772836"/>
            <a:ext cx="7886700" cy="61190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/>
              <a:t>Recognition versus recall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Command-based interfaces require users to recall from memory a name from a possible set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100s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MP3 players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visually-based options that users need only browse through until they recognize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  <a:p>
            <a:pPr>
              <a:lnSpc>
                <a:spcPct val="90000"/>
              </a:lnSpc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browsers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etc., provide lists of visited URLs, song titles etc., that support recognition memory</a:t>
            </a:r>
          </a:p>
          <a:p>
            <a:pPr lvl="1" eaLnBrk="1" hangingPunct="1">
              <a:lnSpc>
                <a:spcPct val="90000"/>
              </a:lnSpc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564" y="4919084"/>
            <a:ext cx="3597563" cy="177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Liberation Sans"/>
              </a:rPr>
              <a:t>The problem with the classic </a:t>
            </a:r>
            <a:r>
              <a:rPr lang="ja-JP" altLang="en-GB" dirty="0">
                <a:latin typeface="Liberation Sans"/>
              </a:rPr>
              <a:t>‘</a:t>
            </a:r>
            <a:r>
              <a:rPr lang="en-GB" dirty="0">
                <a:latin typeface="Liberation Sans"/>
              </a:rPr>
              <a:t>7</a:t>
            </a:r>
            <a:r>
              <a:rPr lang="en-GB" dirty="0">
                <a:latin typeface="Liberation Sans"/>
                <a:sym typeface="Symbol" charset="0"/>
              </a:rPr>
              <a:t></a:t>
            </a:r>
            <a:r>
              <a:rPr lang="en-GB" dirty="0">
                <a:latin typeface="Liberation Sans"/>
              </a:rPr>
              <a:t>2</a:t>
            </a:r>
            <a:r>
              <a:rPr lang="ja-JP" altLang="en-GB" dirty="0">
                <a:latin typeface="Liberation Sans"/>
              </a:rPr>
              <a:t>’</a:t>
            </a:r>
            <a:endParaRPr lang="en-GB" dirty="0">
              <a:latin typeface="Liberation Sans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916832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sz="2800" dirty="0">
                <a:latin typeface="Liberation Sans"/>
              </a:rPr>
              <a:t>George Miller</a:t>
            </a:r>
            <a:r>
              <a:rPr lang="ja-JP" altLang="en-GB" sz="2800" dirty="0">
                <a:latin typeface="Liberation Sans"/>
              </a:rPr>
              <a:t>’</a:t>
            </a:r>
            <a:r>
              <a:rPr lang="en-GB" sz="2800" dirty="0">
                <a:latin typeface="Liberation Sans"/>
              </a:rPr>
              <a:t>s (1956) theory </a:t>
            </a:r>
            <a:r>
              <a:rPr lang="en-GB" sz="2800" dirty="0" smtClean="0">
                <a:latin typeface="Liberation Sans"/>
              </a:rPr>
              <a:t>of </a:t>
            </a:r>
            <a:r>
              <a:rPr lang="en-GB" sz="2800" dirty="0">
                <a:latin typeface="Liberation Sans"/>
              </a:rPr>
              <a:t>how much information people can </a:t>
            </a:r>
            <a:r>
              <a:rPr lang="en-GB" sz="2800" dirty="0" smtClean="0">
                <a:latin typeface="Liberation Sans"/>
              </a:rPr>
              <a:t>remember</a:t>
            </a:r>
          </a:p>
          <a:p>
            <a:pPr eaLnBrk="1" hangingPunct="1"/>
            <a:endParaRPr lang="en-GB" sz="2800" dirty="0">
              <a:latin typeface="Liberation Sans"/>
            </a:endParaRPr>
          </a:p>
          <a:p>
            <a:pPr eaLnBrk="1" hangingPunct="1"/>
            <a:r>
              <a:rPr lang="en-GB" sz="2800" dirty="0">
                <a:latin typeface="Liberation Sans"/>
              </a:rPr>
              <a:t>People</a:t>
            </a:r>
            <a:r>
              <a:rPr lang="ja-JP" altLang="en-GB" sz="2800" dirty="0">
                <a:latin typeface="Liberation Sans"/>
              </a:rPr>
              <a:t>’</a:t>
            </a:r>
            <a:r>
              <a:rPr lang="en-GB" sz="2800" dirty="0">
                <a:latin typeface="Liberation Sans"/>
              </a:rPr>
              <a:t>s immediate memory capacity is very </a:t>
            </a:r>
            <a:r>
              <a:rPr lang="en-GB" sz="2800" dirty="0" smtClean="0">
                <a:latin typeface="Liberation Sans"/>
              </a:rPr>
              <a:t>limited</a:t>
            </a:r>
          </a:p>
          <a:p>
            <a:pPr eaLnBrk="1" hangingPunct="1"/>
            <a:endParaRPr lang="en-GB" sz="2800" dirty="0">
              <a:latin typeface="Liberation Sans"/>
            </a:endParaRPr>
          </a:p>
          <a:p>
            <a:pPr eaLnBrk="1" hangingPunct="1"/>
            <a:r>
              <a:rPr lang="en-GB" sz="2800" dirty="0">
                <a:latin typeface="Liberation Sans"/>
              </a:rPr>
              <a:t>Many designers think this is useful finding for interaction </a:t>
            </a:r>
            <a:r>
              <a:rPr lang="en-GB" sz="2800" dirty="0" smtClean="0">
                <a:latin typeface="Liberation Sans"/>
              </a:rPr>
              <a:t>design</a:t>
            </a:r>
          </a:p>
          <a:p>
            <a:pPr eaLnBrk="1" hangingPunct="1"/>
            <a:endParaRPr lang="en-GB" sz="2800" dirty="0">
              <a:latin typeface="Liberation Sans"/>
            </a:endParaRPr>
          </a:p>
          <a:p>
            <a:pPr eaLnBrk="1" hangingPunct="1"/>
            <a:r>
              <a:rPr lang="en-GB" sz="2800" dirty="0" smtClean="0">
                <a:latin typeface="Liberation Sans"/>
              </a:rPr>
              <a:t>Exercise</a:t>
            </a:r>
            <a:endParaRPr lang="en-GB" sz="2800" dirty="0" smtClean="0">
              <a:latin typeface="Liberation San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28650" y="5869848"/>
            <a:ext cx="7772400" cy="77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 smtClean="0">
                <a:latin typeface="Liberation Sans"/>
              </a:rPr>
              <a:t>Cat, house, paper, laugh, people, red, yes, number, shadow, broom, rain, plant, lamp, chocolate, radio, one, coin, jet</a:t>
            </a:r>
            <a:endParaRPr lang="en-GB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2968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50013"/>
            <a:ext cx="7315200" cy="641279"/>
          </a:xfrm>
        </p:spPr>
        <p:txBody>
          <a:bodyPr/>
          <a:lstStyle/>
          <a:p>
            <a:pPr eaLnBrk="1" hangingPunct="1"/>
            <a:r>
              <a:rPr lang="en-GB" sz="3600" dirty="0"/>
              <a:t>What some designers get up </a:t>
            </a:r>
            <a:r>
              <a:rPr lang="en-GB" sz="3600" dirty="0" smtClean="0"/>
              <a:t>to…</a:t>
            </a:r>
            <a:endParaRPr lang="en-GB" sz="3600" dirty="0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643608"/>
            <a:ext cx="74295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/>
              <a:t>Present only 7 options on a </a:t>
            </a:r>
            <a:r>
              <a:rPr lang="en-GB" sz="2800" dirty="0" smtClean="0"/>
              <a:t>menu</a:t>
            </a:r>
          </a:p>
          <a:p>
            <a:pPr eaLnBrk="1" hangingPunct="1"/>
            <a:endParaRPr lang="en-GB" sz="800" dirty="0"/>
          </a:p>
          <a:p>
            <a:pPr eaLnBrk="1" hangingPunct="1"/>
            <a:r>
              <a:rPr lang="en-GB" sz="2800" dirty="0"/>
              <a:t>Display only 7 icons on a tool </a:t>
            </a:r>
            <a:r>
              <a:rPr lang="en-GB" sz="2800" dirty="0" smtClean="0"/>
              <a:t>bar</a:t>
            </a:r>
          </a:p>
          <a:p>
            <a:pPr eaLnBrk="1" hangingPunct="1"/>
            <a:endParaRPr lang="en-GB" sz="800" dirty="0"/>
          </a:p>
          <a:p>
            <a:pPr eaLnBrk="1" hangingPunct="1"/>
            <a:r>
              <a:rPr lang="en-GB" sz="2800" dirty="0"/>
              <a:t>Have no more than 7 bullets in a </a:t>
            </a:r>
            <a:r>
              <a:rPr lang="en-GB" sz="2800" dirty="0" smtClean="0"/>
              <a:t>list</a:t>
            </a:r>
          </a:p>
          <a:p>
            <a:pPr eaLnBrk="1" hangingPunct="1"/>
            <a:endParaRPr lang="en-GB" sz="800" dirty="0"/>
          </a:p>
          <a:p>
            <a:pPr eaLnBrk="1" hangingPunct="1"/>
            <a:r>
              <a:rPr lang="en-GB" sz="2800" dirty="0"/>
              <a:t>Place only 7 items on a pull down </a:t>
            </a:r>
            <a:r>
              <a:rPr lang="en-GB" sz="2800" dirty="0" smtClean="0"/>
              <a:t>menu</a:t>
            </a:r>
          </a:p>
          <a:p>
            <a:pPr eaLnBrk="1" hangingPunct="1"/>
            <a:endParaRPr lang="en-GB" sz="800" dirty="0"/>
          </a:p>
          <a:p>
            <a:pPr eaLnBrk="1" hangingPunct="1"/>
            <a:r>
              <a:rPr lang="en-GB" sz="2800" dirty="0"/>
              <a:t>Place only 7 tabs on the top of a website page</a:t>
            </a:r>
          </a:p>
          <a:p>
            <a:pPr lvl="3" eaLnBrk="1" hangingPunct="1"/>
            <a:r>
              <a:rPr lang="en-GB" sz="2000" dirty="0"/>
              <a:t>But this is wrong? Why?</a:t>
            </a:r>
          </a:p>
        </p:txBody>
      </p:sp>
      <p:sp>
        <p:nvSpPr>
          <p:cNvPr id="60422" name="AutoShape 4"/>
          <p:cNvSpPr>
            <a:spLocks noChangeArrowheads="1"/>
          </p:cNvSpPr>
          <p:nvPr/>
        </p:nvSpPr>
        <p:spPr bwMode="auto">
          <a:xfrm>
            <a:off x="7391400" y="5329877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60423" name="AutoShape 5"/>
          <p:cNvSpPr>
            <a:spLocks noChangeArrowheads="1"/>
          </p:cNvSpPr>
          <p:nvPr/>
        </p:nvSpPr>
        <p:spPr bwMode="auto">
          <a:xfrm>
            <a:off x="2895600" y="5301208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1822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60424" name="AutoShape 6"/>
          <p:cNvSpPr>
            <a:spLocks noChangeArrowheads="1"/>
          </p:cNvSpPr>
          <p:nvPr/>
        </p:nvSpPr>
        <p:spPr bwMode="auto">
          <a:xfrm>
            <a:off x="4114800" y="5311016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18"/>
          </a:solidFill>
          <a:ln w="9525">
            <a:solidFill>
              <a:srgbClr val="EF1F1D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60425" name="AutoShape 7"/>
          <p:cNvSpPr>
            <a:spLocks noChangeArrowheads="1"/>
          </p:cNvSpPr>
          <p:nvPr/>
        </p:nvSpPr>
        <p:spPr bwMode="auto">
          <a:xfrm>
            <a:off x="5257800" y="5320824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60426" name="AutoShape 8"/>
          <p:cNvSpPr>
            <a:spLocks noChangeArrowheads="1"/>
          </p:cNvSpPr>
          <p:nvPr/>
        </p:nvSpPr>
        <p:spPr bwMode="auto">
          <a:xfrm>
            <a:off x="6324600" y="5320824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1822CD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60427" name="AutoShape 9"/>
          <p:cNvSpPr>
            <a:spLocks noChangeArrowheads="1"/>
          </p:cNvSpPr>
          <p:nvPr/>
        </p:nvSpPr>
        <p:spPr bwMode="auto">
          <a:xfrm>
            <a:off x="609600" y="5301208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EF1F1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60428" name="AutoShape 10"/>
          <p:cNvSpPr>
            <a:spLocks noChangeArrowheads="1"/>
          </p:cNvSpPr>
          <p:nvPr/>
        </p:nvSpPr>
        <p:spPr bwMode="auto">
          <a:xfrm>
            <a:off x="1752600" y="5301208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BB56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Why?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Inappropriate application of the </a:t>
            </a:r>
            <a:r>
              <a:rPr lang="en-GB" sz="2800" dirty="0" smtClean="0">
                <a:latin typeface="Liberation Sans"/>
              </a:rPr>
              <a:t>theory</a:t>
            </a:r>
          </a:p>
          <a:p>
            <a:pPr eaLnBrk="1" hangingPunct="1">
              <a:lnSpc>
                <a:spcPct val="90000"/>
              </a:lnSpc>
            </a:pPr>
            <a:endParaRPr lang="en-GB" sz="9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People can scan lists of bullets, tabs, menu items for the one they </a:t>
            </a:r>
            <a:r>
              <a:rPr lang="en-GB" sz="2800" dirty="0" smtClean="0">
                <a:latin typeface="Liberation Sans"/>
              </a:rPr>
              <a:t>want</a:t>
            </a:r>
          </a:p>
          <a:p>
            <a:pPr eaLnBrk="1" hangingPunct="1">
              <a:lnSpc>
                <a:spcPct val="90000"/>
              </a:lnSpc>
            </a:pPr>
            <a:endParaRPr lang="en-GB" sz="9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They don</a:t>
            </a:r>
            <a:r>
              <a:rPr lang="ja-JP" altLang="en-GB" sz="2800" dirty="0">
                <a:latin typeface="Liberation Sans"/>
              </a:rPr>
              <a:t>’</a:t>
            </a:r>
            <a:r>
              <a:rPr lang="en-GB" sz="2800" dirty="0">
                <a:latin typeface="Liberation Sans"/>
              </a:rPr>
              <a:t>t have to recall them from memory having only briefly heard or seen </a:t>
            </a:r>
            <a:r>
              <a:rPr lang="en-GB" sz="2800" dirty="0" smtClean="0">
                <a:latin typeface="Liberation Sans"/>
              </a:rPr>
              <a:t>them</a:t>
            </a:r>
          </a:p>
          <a:p>
            <a:pPr eaLnBrk="1" hangingPunct="1">
              <a:lnSpc>
                <a:spcPct val="90000"/>
              </a:lnSpc>
            </a:pPr>
            <a:endParaRPr lang="en-GB" sz="9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Sometimes a small number of items is </a:t>
            </a:r>
            <a:r>
              <a:rPr lang="en-GB" sz="2800" dirty="0" smtClean="0">
                <a:latin typeface="Liberation Sans"/>
              </a:rPr>
              <a:t>good</a:t>
            </a:r>
          </a:p>
          <a:p>
            <a:pPr eaLnBrk="1" hangingPunct="1">
              <a:lnSpc>
                <a:spcPct val="90000"/>
              </a:lnSpc>
            </a:pPr>
            <a:endParaRPr lang="en-GB" sz="9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But depends on task and available screen estate</a:t>
            </a:r>
          </a:p>
        </p:txBody>
      </p:sp>
    </p:spTree>
    <p:extLst>
      <p:ext uri="{BB962C8B-B14F-4D97-AF65-F5344CB8AC3E}">
        <p14:creationId xmlns:p14="http://schemas.microsoft.com/office/powerpoint/2010/main" val="26952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600" dirty="0" smtClean="0">
                <a:latin typeface="Liberation Sans"/>
              </a:rPr>
              <a:t>Digital content </a:t>
            </a:r>
            <a:r>
              <a:rPr lang="en-GB" sz="3600" dirty="0">
                <a:latin typeface="Liberation Sans"/>
              </a:rPr>
              <a:t>management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8650" y="1613043"/>
            <a:ext cx="7886700" cy="499324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problem for many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endParaRPr lang="en-GB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vast numbers of documents, images, music files, video clips, emails, attachments, bookmarks, etc</a:t>
            </a:r>
            <a:r>
              <a:rPr lang="en-GB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lvl="1" eaLnBrk="1" hangingPunct="1">
              <a:lnSpc>
                <a:spcPct val="90000"/>
              </a:lnSpc>
            </a:pPr>
            <a:endParaRPr lang="en-GB" sz="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and how to save them all, then remembering what they were called and where to find them </a:t>
            </a:r>
            <a:r>
              <a:rPr lang="en-GB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</a:p>
          <a:p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involves 2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recall-directed and recognition-based scanning</a:t>
            </a:r>
          </a:p>
          <a:p>
            <a:pPr lvl="1"/>
            <a:endParaRPr lang="en-GB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management systems should be designed to optimize both kinds of memory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Search box and history list</a:t>
            </a:r>
          </a:p>
          <a:p>
            <a:pPr lvl="1"/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users encode files in richer ways 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them with ways of saving files using colour, flagging, image, flexible text, time stamping, etc.</a:t>
            </a:r>
          </a:p>
          <a:p>
            <a:pPr lvl="1" eaLnBrk="1" hangingPunct="1">
              <a:lnSpc>
                <a:spcPct val="90000"/>
              </a:lnSpc>
            </a:pPr>
            <a:endParaRPr lang="en-GB" sz="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Memory aids</a:t>
            </a:r>
          </a:p>
        </p:txBody>
      </p:sp>
      <p:sp>
        <p:nvSpPr>
          <p:cNvPr id="70661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SenseCam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developed by Microsoft Research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Labs (now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Autographer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wearable device that intermittently takes photos without any user intervention while worn </a:t>
            </a:r>
          </a:p>
          <a:p>
            <a:pPr eaLnBrk="1" hangingPunct="1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images taken are stored and revisited using special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found to improve people</a:t>
            </a:r>
            <a:r>
              <a:rPr lang="ja-JP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memory, suffering from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Alzheimers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301" y="4628676"/>
            <a:ext cx="3581468" cy="21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Design implications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Don</a:t>
            </a:r>
            <a:r>
              <a:rPr lang="ja-JP" altLang="en-GB" sz="2800" dirty="0">
                <a:latin typeface="Liberation Sans"/>
              </a:rPr>
              <a:t>’</a:t>
            </a:r>
            <a:r>
              <a:rPr lang="en-GB" sz="2800" dirty="0">
                <a:latin typeface="Liberation Sans"/>
              </a:rPr>
              <a:t>t overload users</a:t>
            </a:r>
            <a:r>
              <a:rPr lang="ja-JP" altLang="en-GB" sz="2800" dirty="0">
                <a:latin typeface="Liberation Sans"/>
              </a:rPr>
              <a:t>’</a:t>
            </a:r>
            <a:r>
              <a:rPr lang="en-GB" sz="2800" dirty="0">
                <a:latin typeface="Liberation Sans"/>
              </a:rPr>
              <a:t> memories with complicated procedures for carrying out </a:t>
            </a:r>
            <a:r>
              <a:rPr lang="en-GB" sz="2800" dirty="0" smtClean="0">
                <a:latin typeface="Liberation Sans"/>
              </a:rPr>
              <a:t>tasks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Design interfaces that promote recognition rather than </a:t>
            </a:r>
            <a:r>
              <a:rPr lang="en-GB" sz="2800" dirty="0" smtClean="0">
                <a:latin typeface="Liberation Sans"/>
              </a:rPr>
              <a:t>recall</a:t>
            </a:r>
          </a:p>
          <a:p>
            <a:pPr eaLnBrk="1" hangingPunct="1">
              <a:lnSpc>
                <a:spcPct val="90000"/>
              </a:lnSpc>
            </a:pPr>
            <a:endParaRPr lang="en-GB" sz="12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Provide users with various ways of encoding information to help them </a:t>
            </a:r>
            <a:r>
              <a:rPr lang="en-GB" sz="2800" dirty="0" smtClean="0">
                <a:latin typeface="Liberation Sans"/>
              </a:rPr>
              <a:t>remember</a:t>
            </a:r>
          </a:p>
          <a:p>
            <a:pPr eaLnBrk="1" hangingPunct="1">
              <a:lnSpc>
                <a:spcPct val="90000"/>
              </a:lnSpc>
            </a:pPr>
            <a:endParaRPr lang="en-GB" sz="1200" dirty="0"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e.g. categories, </a:t>
            </a:r>
            <a:r>
              <a:rPr lang="en-GB" sz="2400" dirty="0" err="1">
                <a:solidFill>
                  <a:schemeClr val="accent1"/>
                </a:solidFill>
                <a:latin typeface="Liberation Sans"/>
                <a:ea typeface="ＭＳ Ｐゴシック" charset="0"/>
              </a:rPr>
              <a:t>color</a:t>
            </a:r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, flagging, time stamping</a:t>
            </a:r>
          </a:p>
        </p:txBody>
      </p:sp>
    </p:spTree>
    <p:extLst>
      <p:ext uri="{BB962C8B-B14F-4D97-AF65-F5344CB8AC3E}">
        <p14:creationId xmlns:p14="http://schemas.microsoft.com/office/powerpoint/2010/main" val="329037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>
                <a:latin typeface="Liberation Sans"/>
              </a:rPr>
              <a:t>Reading, speaking, and listening </a:t>
            </a:r>
          </a:p>
        </p:txBody>
      </p:sp>
      <p:sp>
        <p:nvSpPr>
          <p:cNvPr id="7680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GB" sz="2800" dirty="0">
                <a:latin typeface="Liberation Sans"/>
              </a:rPr>
              <a:t>The ease with which people can read, listen, or speak </a:t>
            </a:r>
            <a:r>
              <a:rPr lang="en-GB" sz="2800" dirty="0" smtClean="0">
                <a:latin typeface="Liberation Sans"/>
              </a:rPr>
              <a:t>differs</a:t>
            </a:r>
          </a:p>
          <a:p>
            <a:pPr eaLnBrk="1" hangingPunct="1"/>
            <a:endParaRPr lang="en-GB" sz="1200" dirty="0">
              <a:latin typeface="Liberation Sans"/>
            </a:endParaRPr>
          </a:p>
          <a:p>
            <a:pPr lvl="1" eaLnBrk="1" hangingPunct="1"/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Many prefer listening to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reading</a:t>
            </a:r>
          </a:p>
          <a:p>
            <a:pPr lvl="1" eaLnBrk="1" hangingPunct="1"/>
            <a:endParaRPr lang="en-GB" sz="8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/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Reading can be quicker than speaking or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listening</a:t>
            </a:r>
          </a:p>
          <a:p>
            <a:pPr lvl="1" eaLnBrk="1" hangingPunct="1"/>
            <a:endParaRPr lang="en-GB" sz="8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/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Listening requires less cognitive effort than reading or speaking </a:t>
            </a:r>
            <a:endParaRPr lang="en-GB" sz="2400" dirty="0" smtClean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/>
            <a:endParaRPr lang="en-GB" sz="8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/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Dyslexics have difficulties understanding and recognizing written words </a:t>
            </a:r>
          </a:p>
          <a:p>
            <a:pPr lvl="1" eaLnBrk="1" hangingPunct="1"/>
            <a:endParaRPr lang="en-GB" dirty="0">
              <a:latin typeface="Liberation San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305800" cy="1143000"/>
          </a:xfrm>
          <a:noFill/>
        </p:spPr>
        <p:txBody>
          <a:bodyPr lIns="90487" tIns="44450" rIns="90487" bIns="44450">
            <a:normAutofit/>
          </a:bodyPr>
          <a:lstStyle/>
          <a:p>
            <a:pPr eaLnBrk="1" hangingPunct="1"/>
            <a:r>
              <a:rPr lang="en-GB" sz="3600">
                <a:latin typeface="Liberation Sans"/>
              </a:rPr>
              <a:t>Why do we need to understand users?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8"/>
            <a:ext cx="8153400" cy="4114800"/>
          </a:xfrm>
          <a:noFill/>
        </p:spPr>
        <p:txBody>
          <a:bodyPr lIns="90487" tIns="44450" rIns="90487" bIns="44450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Liberation Sans"/>
              </a:rPr>
              <a:t>Interacting with technology is </a:t>
            </a:r>
            <a:r>
              <a:rPr lang="en-GB" sz="2400" dirty="0" smtClean="0">
                <a:latin typeface="Liberation Sans"/>
              </a:rPr>
              <a:t>cognitive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Liberation Sans"/>
              </a:rPr>
              <a:t>Need to take into account cognitive processes involved and cognitive limitations of </a:t>
            </a:r>
            <a:r>
              <a:rPr lang="en-GB" sz="2400" dirty="0" smtClean="0">
                <a:latin typeface="Liberation Sans"/>
              </a:rPr>
              <a:t>users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Liberation Sans"/>
              </a:rPr>
              <a:t>Provides knowledge about what users can and cannot be expected to </a:t>
            </a:r>
            <a:r>
              <a:rPr lang="en-GB" sz="2400" dirty="0" smtClean="0">
                <a:latin typeface="Liberation Sans"/>
              </a:rPr>
              <a:t>do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Liberation Sans"/>
              </a:rPr>
              <a:t>Identifies and explains the nature and causes of problems users </a:t>
            </a:r>
            <a:r>
              <a:rPr lang="en-GB" sz="2400" dirty="0" smtClean="0">
                <a:latin typeface="Liberation Sans"/>
              </a:rPr>
              <a:t>encounter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Liberation Sans"/>
              </a:rPr>
              <a:t>Supply theories, modelling tools, guidance and methods that can lead to the design of better interactive products</a:t>
            </a:r>
          </a:p>
        </p:txBody>
      </p:sp>
    </p:spTree>
    <p:extLst>
      <p:ext uri="{BB962C8B-B14F-4D97-AF65-F5344CB8AC3E}">
        <p14:creationId xmlns:p14="http://schemas.microsoft.com/office/powerpoint/2010/main" val="1409392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Applications</a:t>
            </a:r>
          </a:p>
        </p:txBody>
      </p:sp>
      <p:sp>
        <p:nvSpPr>
          <p:cNvPr id="77829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>
                <a:latin typeface="Liberation Sans"/>
              </a:rPr>
              <a:t>Speech-recognition systems allow users to interact with them by </a:t>
            </a:r>
            <a:r>
              <a:rPr lang="en-US" sz="2400" dirty="0" smtClean="0">
                <a:latin typeface="Liberation Sans"/>
              </a:rPr>
              <a:t>asking questions</a:t>
            </a:r>
          </a:p>
          <a:p>
            <a:pPr eaLnBrk="1" hangingPunct="1"/>
            <a:endParaRPr lang="en-US" sz="1200" dirty="0">
              <a:latin typeface="Liberation Sans"/>
            </a:endParaRPr>
          </a:p>
          <a:p>
            <a:pPr lvl="1" eaLnBrk="1" hangingPunct="1"/>
            <a:r>
              <a:rPr lang="en-US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e.g. Google </a:t>
            </a:r>
            <a:r>
              <a:rPr lang="en-US" sz="20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Voice, Siri, Alexa</a:t>
            </a:r>
          </a:p>
          <a:p>
            <a:pPr lvl="1" eaLnBrk="1" hangingPunct="1"/>
            <a:endParaRPr lang="en-US" sz="1200" dirty="0" smtClean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eaLnBrk="1" hangingPunct="1"/>
            <a:r>
              <a:rPr lang="en-GB" sz="2400" dirty="0" smtClean="0">
                <a:latin typeface="Liberation Sans"/>
              </a:rPr>
              <a:t>Speech-output systems use artificially generated speech </a:t>
            </a:r>
          </a:p>
          <a:p>
            <a:pPr eaLnBrk="1" hangingPunct="1"/>
            <a:endParaRPr lang="en-GB" sz="1200" dirty="0" smtClean="0">
              <a:latin typeface="Liberation Sans"/>
            </a:endParaRPr>
          </a:p>
          <a:p>
            <a:pPr lvl="1"/>
            <a:r>
              <a:rPr lang="en-GB" sz="2000" dirty="0" smtClean="0">
                <a:solidFill>
                  <a:schemeClr val="accent1"/>
                </a:solidFill>
                <a:latin typeface="Liberation Sans"/>
              </a:rPr>
              <a:t>e.g</a:t>
            </a: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. written-text-to-speech systems for the </a:t>
            </a:r>
            <a:r>
              <a:rPr lang="en-GB" sz="2000" dirty="0" smtClean="0">
                <a:solidFill>
                  <a:schemeClr val="accent1"/>
                </a:solidFill>
                <a:latin typeface="Liberation Sans"/>
              </a:rPr>
              <a:t>blind</a:t>
            </a:r>
          </a:p>
          <a:p>
            <a:pPr lvl="1"/>
            <a:endParaRPr lang="en-GB" sz="1200" dirty="0">
              <a:solidFill>
                <a:schemeClr val="accent1"/>
              </a:solidFill>
              <a:latin typeface="Liberation Sans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Natural-language systems enable users to type in questions and give text-based responses </a:t>
            </a:r>
            <a:endParaRPr lang="en-GB" sz="2400" dirty="0" smtClean="0">
              <a:latin typeface="Liberation Sans"/>
            </a:endParaRPr>
          </a:p>
          <a:p>
            <a:pPr eaLnBrk="1" hangingPunct="1"/>
            <a:endParaRPr lang="en-GB" sz="1200" dirty="0">
              <a:latin typeface="Liberation Sans"/>
            </a:endParaRPr>
          </a:p>
          <a:p>
            <a:pPr lvl="1" eaLnBrk="1" hangingPunct="1"/>
            <a:r>
              <a:rPr 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e.g. Ask search engine </a:t>
            </a:r>
          </a:p>
          <a:p>
            <a:pPr eaLnBrk="1" hangingPunct="1"/>
            <a:endParaRPr lang="en-GB" sz="24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8746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itle 1"/>
          <p:cNvSpPr>
            <a:spLocks noGrp="1"/>
          </p:cNvSpPr>
          <p:nvPr>
            <p:ph type="title" idx="4294967295"/>
          </p:nvPr>
        </p:nvSpPr>
        <p:spPr>
          <a:xfrm>
            <a:off x="412893" y="819069"/>
            <a:ext cx="7886700" cy="581080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/>
              <a:t>Learning</a:t>
            </a:r>
          </a:p>
        </p:txBody>
      </p:sp>
      <p:sp>
        <p:nvSpPr>
          <p:cNvPr id="74757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learn to use a computer-based application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computer-based application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YouTube video to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a given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  </a:t>
            </a:r>
          </a:p>
          <a:p>
            <a:pPr eaLnBrk="1" hangingPunct="1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find it hard to learn by following instructions in a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GB" sz="28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prefer to learn by doing</a:t>
            </a:r>
          </a:p>
        </p:txBody>
      </p:sp>
    </p:spTree>
    <p:extLst>
      <p:ext uri="{BB962C8B-B14F-4D97-AF65-F5344CB8AC3E}">
        <p14:creationId xmlns:p14="http://schemas.microsoft.com/office/powerpoint/2010/main" val="10309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Design implications</a:t>
            </a:r>
          </a:p>
        </p:txBody>
      </p:sp>
      <p:sp>
        <p:nvSpPr>
          <p:cNvPr id="75781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Speech-based menus and instructions should be short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Accentuate the intonation of artificially generated speech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they are harder to understand than human 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voices</a:t>
            </a:r>
          </a:p>
          <a:p>
            <a:pPr lvl="1" eaLnBrk="1" hangingPunct="1"/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opportunities for making text large on a screen</a:t>
            </a:r>
          </a:p>
          <a:p>
            <a:pPr eaLnBrk="1" hangingPunct="1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iberation Sans"/>
              </a:rPr>
              <a:t>Cognitive prosthetic devices</a:t>
            </a:r>
            <a:endParaRPr lang="en-US" dirty="0">
              <a:latin typeface="Liberation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711424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iberation Sans"/>
              </a:rPr>
              <a:t>We rely more and more on the internet and smartphones to look things up</a:t>
            </a:r>
          </a:p>
          <a:p>
            <a:endParaRPr lang="en-US" sz="700" dirty="0" smtClean="0">
              <a:latin typeface="Liberation Sans"/>
            </a:endParaRPr>
          </a:p>
          <a:p>
            <a:r>
              <a:rPr lang="en-US" dirty="0" smtClean="0">
                <a:latin typeface="Liberation Sans"/>
              </a:rPr>
              <a:t>Expecting </a:t>
            </a:r>
            <a:r>
              <a:rPr lang="en-US" dirty="0">
                <a:latin typeface="Liberation Sans"/>
              </a:rPr>
              <a:t>to have internet access reduces the need </a:t>
            </a:r>
            <a:r>
              <a:rPr lang="en-US" sz="2000" dirty="0" smtClean="0">
                <a:latin typeface="Liberation Sans"/>
              </a:rPr>
              <a:t>and</a:t>
            </a:r>
            <a:r>
              <a:rPr lang="en-US" dirty="0" smtClean="0">
                <a:latin typeface="Liberation Sans"/>
              </a:rPr>
              <a:t> extent </a:t>
            </a:r>
            <a:r>
              <a:rPr lang="en-US" dirty="0">
                <a:latin typeface="Liberation Sans"/>
              </a:rPr>
              <a:t>to which we </a:t>
            </a:r>
            <a:r>
              <a:rPr lang="en-US" dirty="0" smtClean="0">
                <a:latin typeface="Liberation Sans"/>
              </a:rPr>
              <a:t>remember</a:t>
            </a:r>
          </a:p>
          <a:p>
            <a:endParaRPr lang="en-US" sz="700" dirty="0" smtClean="0">
              <a:latin typeface="Liberation Sans"/>
            </a:endParaRPr>
          </a:p>
          <a:p>
            <a:r>
              <a:rPr lang="en-US" dirty="0" smtClean="0">
                <a:latin typeface="Liberation Sans"/>
              </a:rPr>
              <a:t>Also enhances our </a:t>
            </a:r>
            <a:r>
              <a:rPr lang="en-US" dirty="0">
                <a:latin typeface="Liberation Sans"/>
              </a:rPr>
              <a:t>memory for knowing where to find it </a:t>
            </a:r>
            <a:r>
              <a:rPr lang="en-US" dirty="0" smtClean="0">
                <a:latin typeface="Liberation Sans"/>
              </a:rPr>
              <a:t>online</a:t>
            </a:r>
            <a:r>
              <a:rPr lang="en-US" dirty="0">
                <a:latin typeface="Liberation Sans"/>
              </a:rPr>
              <a:t> </a:t>
            </a:r>
            <a:r>
              <a:rPr lang="en-US" dirty="0" smtClean="0">
                <a:latin typeface="Liberation Sans"/>
              </a:rPr>
              <a:t>(</a:t>
            </a:r>
            <a:r>
              <a:rPr lang="en-US" dirty="0">
                <a:latin typeface="Liberation Sans"/>
              </a:rPr>
              <a:t>Sparrow et </a:t>
            </a:r>
            <a:r>
              <a:rPr lang="en-US" dirty="0" smtClean="0">
                <a:latin typeface="Liberation Sans"/>
              </a:rPr>
              <a:t>al,2011)</a:t>
            </a:r>
          </a:p>
          <a:p>
            <a:endParaRPr lang="en-US" sz="700" dirty="0" smtClean="0">
              <a:latin typeface="Liberation Sans"/>
            </a:endParaRPr>
          </a:p>
          <a:p>
            <a:r>
              <a:rPr lang="en-GB" dirty="0" smtClean="0">
                <a:latin typeface="Liberation Sans"/>
              </a:rPr>
              <a:t>What are implications </a:t>
            </a:r>
            <a:r>
              <a:rPr lang="en-GB" dirty="0">
                <a:latin typeface="Liberation Sans"/>
              </a:rPr>
              <a:t>for </a:t>
            </a:r>
            <a:r>
              <a:rPr lang="en-GB" dirty="0" smtClean="0">
                <a:latin typeface="Liberation Sans"/>
              </a:rPr>
              <a:t>designing technologies </a:t>
            </a:r>
            <a:r>
              <a:rPr lang="en-GB" dirty="0">
                <a:latin typeface="Liberation Sans"/>
              </a:rPr>
              <a:t>to support </a:t>
            </a:r>
            <a:r>
              <a:rPr lang="en-GB" i="1" dirty="0">
                <a:latin typeface="Liberation Sans"/>
              </a:rPr>
              <a:t>how</a:t>
            </a:r>
            <a:r>
              <a:rPr lang="en-GB" dirty="0">
                <a:latin typeface="Liberation Sans"/>
              </a:rPr>
              <a:t> </a:t>
            </a:r>
            <a:r>
              <a:rPr lang="en-GB" dirty="0" smtClean="0">
                <a:latin typeface="Liberation Sans"/>
              </a:rPr>
              <a:t>people </a:t>
            </a:r>
            <a:r>
              <a:rPr lang="en-GB" dirty="0">
                <a:latin typeface="Liberation Sans"/>
              </a:rPr>
              <a:t>will learn, and </a:t>
            </a:r>
            <a:r>
              <a:rPr lang="en-GB" i="1" dirty="0">
                <a:latin typeface="Liberation Sans"/>
              </a:rPr>
              <a:t>what</a:t>
            </a:r>
            <a:r>
              <a:rPr lang="en-GB" dirty="0">
                <a:latin typeface="Liberation Sans"/>
              </a:rPr>
              <a:t> they </a:t>
            </a:r>
            <a:r>
              <a:rPr lang="en-GB" dirty="0" smtClean="0">
                <a:latin typeface="Liberation Sans"/>
              </a:rPr>
              <a:t>learn</a:t>
            </a:r>
            <a:r>
              <a:rPr lang="en-GB" dirty="0">
                <a:latin typeface="Liberation Sans"/>
              </a:rPr>
              <a:t>?</a:t>
            </a:r>
            <a:endParaRPr lang="en-US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6475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iberation Sans"/>
              </a:rPr>
              <a:t>Dilemma</a:t>
            </a:r>
            <a:endParaRPr lang="en-US" dirty="0">
              <a:latin typeface="Liberation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Liberation Sans"/>
              </a:rPr>
              <a:t>The app 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mentality developing in the psyche of the younger generation is making it worse </a:t>
            </a:r>
            <a:r>
              <a:rPr lang="en-US" dirty="0" smtClean="0">
                <a:solidFill>
                  <a:srgbClr val="7030A0"/>
                </a:solidFill>
                <a:latin typeface="Liberation Sans"/>
              </a:rPr>
              <a:t>for them 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to make their own decisions because they are becoming </a:t>
            </a:r>
            <a:r>
              <a:rPr lang="en-US" dirty="0" smtClean="0">
                <a:solidFill>
                  <a:srgbClr val="7030A0"/>
                </a:solidFill>
                <a:latin typeface="Liberation Sans"/>
              </a:rPr>
              <a:t>risk averse (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Gardner and </a:t>
            </a:r>
            <a:r>
              <a:rPr lang="en-US" dirty="0" smtClean="0">
                <a:solidFill>
                  <a:srgbClr val="7030A0"/>
                </a:solidFill>
                <a:latin typeface="Liberation Sans"/>
              </a:rPr>
              <a:t>Davis, 2013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) </a:t>
            </a:r>
            <a:endParaRPr lang="en-US" sz="1200" dirty="0" smtClean="0">
              <a:solidFill>
                <a:srgbClr val="7030A0"/>
              </a:solidFill>
              <a:latin typeface="Liberation Sans"/>
            </a:endParaRPr>
          </a:p>
          <a:p>
            <a:endParaRPr lang="en-US" sz="1500" dirty="0">
              <a:solidFill>
                <a:srgbClr val="7030A0"/>
              </a:solidFill>
              <a:latin typeface="Liberation Sans"/>
            </a:endParaRPr>
          </a:p>
          <a:p>
            <a:endParaRPr lang="en-US" sz="1300" dirty="0" smtClean="0">
              <a:solidFill>
                <a:srgbClr val="7030A0"/>
              </a:solidFill>
              <a:latin typeface="Liberation Sans"/>
            </a:endParaRPr>
          </a:p>
          <a:p>
            <a:r>
              <a:rPr lang="en-US" dirty="0">
                <a:solidFill>
                  <a:srgbClr val="7030A0"/>
                </a:solidFill>
                <a:latin typeface="Liberation Sans"/>
              </a:rPr>
              <a:t>R</a:t>
            </a:r>
            <a:r>
              <a:rPr lang="en-US" dirty="0" smtClean="0">
                <a:solidFill>
                  <a:srgbClr val="7030A0"/>
                </a:solidFill>
                <a:latin typeface="Liberation Sans"/>
              </a:rPr>
              <a:t>elying 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on a multitude of apps means that </a:t>
            </a:r>
            <a:r>
              <a:rPr lang="en-US" dirty="0" smtClean="0">
                <a:solidFill>
                  <a:srgbClr val="7030A0"/>
                </a:solidFill>
                <a:latin typeface="Liberation Sans"/>
              </a:rPr>
              <a:t>they are 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becoming increasingly more anxious about making decisions by </a:t>
            </a:r>
            <a:r>
              <a:rPr lang="en-US" dirty="0" smtClean="0">
                <a:solidFill>
                  <a:srgbClr val="7030A0"/>
                </a:solidFill>
                <a:latin typeface="Liberation Sans"/>
              </a:rPr>
              <a:t>themselves</a:t>
            </a:r>
          </a:p>
          <a:p>
            <a:endParaRPr lang="en-US" sz="1500" dirty="0" smtClean="0">
              <a:solidFill>
                <a:srgbClr val="7030A0"/>
              </a:solidFill>
              <a:latin typeface="Liberation Sans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Liberation Sans"/>
              </a:rPr>
              <a:t>Do you agree? 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Can you think of an example?</a:t>
            </a:r>
          </a:p>
          <a:p>
            <a:endParaRPr lang="en-US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9479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Mental models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82000" cy="4648200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Liberation Sans"/>
              </a:rPr>
              <a:t>Users develop an understanding of a system through learning about and using it</a:t>
            </a:r>
          </a:p>
          <a:p>
            <a:pPr eaLnBrk="1" hangingPunct="1"/>
            <a:endParaRPr lang="en-GB" sz="1200" dirty="0">
              <a:latin typeface="Liberation Sans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Knowledge is sometimes described as a mental model</a:t>
            </a:r>
            <a:r>
              <a:rPr lang="en-GB" sz="2400" dirty="0" smtClean="0">
                <a:latin typeface="Liberation Sans"/>
              </a:rPr>
              <a:t>:</a:t>
            </a:r>
          </a:p>
          <a:p>
            <a:pPr eaLnBrk="1" hangingPunct="1"/>
            <a:endParaRPr lang="en-GB" sz="1200" dirty="0">
              <a:latin typeface="Liberation Sans"/>
            </a:endParaRPr>
          </a:p>
          <a:p>
            <a:pPr lvl="1" eaLnBrk="1" hangingPunct="1"/>
            <a:r>
              <a:rPr 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How to use the system (what to do next</a:t>
            </a:r>
            <a:r>
              <a:rPr lang="en-GB" sz="20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)</a:t>
            </a:r>
          </a:p>
          <a:p>
            <a:pPr lvl="1" eaLnBrk="1" hangingPunct="1"/>
            <a:endParaRPr lang="en-GB" sz="12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/>
            <a:r>
              <a:rPr 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What to do with unfamiliar systems or unexpected situations (how the system works)</a:t>
            </a:r>
          </a:p>
          <a:p>
            <a:pPr lvl="1" eaLnBrk="1" hangingPunct="1"/>
            <a:endParaRPr lang="en-GB" sz="1200" dirty="0">
              <a:latin typeface="Liberation Sans"/>
              <a:ea typeface="ＭＳ Ｐゴシック" charset="0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People make inferences using mental models of how to carry out tasks</a:t>
            </a:r>
          </a:p>
          <a:p>
            <a:pPr lvl="1" eaLnBrk="1" hangingPunct="1">
              <a:buFontTx/>
              <a:buNone/>
            </a:pPr>
            <a:endParaRPr lang="en-GB" sz="2000" dirty="0">
              <a:latin typeface="Liberation San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2176" y="612948"/>
            <a:ext cx="8299938" cy="83485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Liberation Sans"/>
              </a:rPr>
              <a:t>Everyday reasoning and mental models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534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Liberation Sans"/>
              </a:rPr>
              <a:t>You arrive home on a cold winter’s night to a cold house. How do you get the house to warm up as quickly as possible? </a:t>
            </a:r>
            <a:endParaRPr lang="en-US" sz="2400" dirty="0" smtClean="0">
              <a:latin typeface="Liberation Sans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Liberation Sans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Liberation Sans"/>
              </a:rPr>
              <a:t>Set </a:t>
            </a:r>
            <a:r>
              <a:rPr lang="en-US" sz="2400" dirty="0">
                <a:latin typeface="Liberation Sans"/>
              </a:rPr>
              <a:t>the thermostat to be at its highest or to the desired temperature?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2325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2176" y="304800"/>
            <a:ext cx="83501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latin typeface="Liberation Sans"/>
              </a:rPr>
              <a:t>Heating up a room or oven that is thermostat-controlled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sz="2400" dirty="0">
                <a:latin typeface="Liberation Sans"/>
              </a:rPr>
              <a:t>Many people have erroneous mental models (Kempton, 1996</a:t>
            </a:r>
            <a:r>
              <a:rPr lang="en-GB" sz="2400" dirty="0" smtClean="0">
                <a:latin typeface="Liberation Sans"/>
              </a:rPr>
              <a:t>)</a:t>
            </a:r>
          </a:p>
          <a:p>
            <a:pPr eaLnBrk="1" hangingPunct="1"/>
            <a:endParaRPr lang="en-GB" sz="1200" dirty="0">
              <a:latin typeface="Liberation Sans"/>
            </a:endParaRPr>
          </a:p>
          <a:p>
            <a:pPr eaLnBrk="1" hangingPunct="1"/>
            <a:endParaRPr lang="en-GB" sz="700" dirty="0">
              <a:latin typeface="Liberation Sans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Why</a:t>
            </a:r>
            <a:r>
              <a:rPr lang="en-GB" sz="2400" dirty="0" smtClean="0">
                <a:latin typeface="Liberation Sans"/>
              </a:rPr>
              <a:t>?</a:t>
            </a:r>
          </a:p>
          <a:p>
            <a:pPr eaLnBrk="1" hangingPunct="1"/>
            <a:endParaRPr lang="en-GB" sz="1200" dirty="0">
              <a:latin typeface="Liberation Sans"/>
            </a:endParaRPr>
          </a:p>
          <a:p>
            <a:pPr lvl="1" eaLnBrk="1" hangingPunct="1"/>
            <a:r>
              <a:rPr 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General valve theory, where </a:t>
            </a:r>
            <a:r>
              <a:rPr lang="ja-JP" alt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‘</a:t>
            </a:r>
            <a:r>
              <a:rPr 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more is more</a:t>
            </a:r>
            <a:r>
              <a:rPr lang="ja-JP" alt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’</a:t>
            </a:r>
            <a:r>
              <a:rPr 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 principle is generalised to different settings (e.g. gas pedal, gas cooker, tap, radio volume</a:t>
            </a:r>
            <a:r>
              <a:rPr lang="en-GB" sz="20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)</a:t>
            </a:r>
          </a:p>
          <a:p>
            <a:pPr marL="342900" lvl="1" indent="0" eaLnBrk="1" hangingPunct="1">
              <a:buNone/>
            </a:pPr>
            <a:endParaRPr lang="en-GB" sz="20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/>
            <a:r>
              <a:rPr 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Thermostats based on model of on-off switch model</a:t>
            </a:r>
          </a:p>
        </p:txBody>
      </p:sp>
    </p:spTree>
    <p:extLst>
      <p:ext uri="{BB962C8B-B14F-4D97-AF65-F5344CB8AC3E}">
        <p14:creationId xmlns:p14="http://schemas.microsoft.com/office/powerpoint/2010/main" val="20957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>
                <a:latin typeface="Liberation Sans"/>
              </a:rPr>
              <a:t>Heating up a room or oven that is thermostat-controlled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dirty="0">
                <a:latin typeface="Liberation Sans"/>
              </a:rPr>
              <a:t>Same is often true for understanding how interactive devices and computers work</a:t>
            </a:r>
            <a:r>
              <a:rPr lang="en-GB" sz="3000" dirty="0" smtClean="0">
                <a:latin typeface="Liberation Sans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GB" sz="1200" dirty="0"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poor, often incomplete, easily confusable, based on inappropriate analogies and superstition (Norman, 1983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GB" sz="12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e.g. elevators and pedestrian crossings - lot of people hit the button at least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twice</a:t>
            </a:r>
          </a:p>
          <a:p>
            <a:pPr lvl="1" eaLnBrk="1" hangingPunct="1">
              <a:lnSpc>
                <a:spcPct val="90000"/>
              </a:lnSpc>
            </a:pPr>
            <a:endParaRPr lang="en-GB" sz="12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Why? Think it will make the lights change faster or ensure the elevator arrives!</a:t>
            </a:r>
          </a:p>
        </p:txBody>
      </p:sp>
    </p:spTree>
    <p:extLst>
      <p:ext uri="{BB962C8B-B14F-4D97-AF65-F5344CB8AC3E}">
        <p14:creationId xmlns:p14="http://schemas.microsoft.com/office/powerpoint/2010/main" val="359321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8569"/>
            <a:ext cx="7772400" cy="726831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Activity 11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661" y="1747576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Write down how an ATM works</a:t>
            </a:r>
            <a:endParaRPr lang="en-GB" altLang="en-US" sz="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How much money are you allowed to take out?</a:t>
            </a:r>
            <a:endParaRPr lang="en-GB" altLang="en-US" sz="7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What denominations?</a:t>
            </a:r>
            <a:endParaRPr lang="en-GB" altLang="en-US" sz="7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If you went to another machine and tried the same what would happen?</a:t>
            </a:r>
            <a:endParaRPr lang="en-GB" altLang="en-US" sz="7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What information is on the strip on your card? How is this used?</a:t>
            </a:r>
            <a:endParaRPr lang="en-GB" altLang="en-US" sz="7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What happens if you enter the wrong number?</a:t>
            </a:r>
            <a:endParaRPr lang="en-GB" altLang="en-US" sz="7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Why 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does the card stay inside the machine?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Do you count the money? Why?</a:t>
            </a:r>
            <a:endParaRPr lang="en-GB" altLang="en-US" sz="24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3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pPr eaLnBrk="1" hangingPunct="1"/>
            <a:r>
              <a:rPr lang="en-GB" altLang="en-US" smtClean="0"/>
              <a:t>1. Bringing cognitive psychology knowledge to HCI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eaLnBrk="1" hangingPunct="1"/>
            <a:endParaRPr lang="en-GB" altLang="en-US" smtClean="0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9108" r="3667" b="7416"/>
          <a:stretch>
            <a:fillRect/>
          </a:stretch>
        </p:blipFill>
        <p:spPr bwMode="auto">
          <a:xfrm>
            <a:off x="388938" y="569913"/>
            <a:ext cx="8366125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3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>
                <a:latin typeface="Liberation Sans"/>
              </a:rPr>
              <a:t>Gulfs of execution and evaluation 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The </a:t>
            </a:r>
            <a:r>
              <a:rPr lang="ja-JP" altLang="en-GB" sz="2800" dirty="0">
                <a:latin typeface="Liberation Sans"/>
              </a:rPr>
              <a:t>‘</a:t>
            </a:r>
            <a:r>
              <a:rPr lang="en-GB" sz="2800" dirty="0">
                <a:latin typeface="Liberation Sans"/>
              </a:rPr>
              <a:t>gulfs</a:t>
            </a:r>
            <a:r>
              <a:rPr lang="ja-JP" altLang="en-GB" sz="2800" dirty="0">
                <a:latin typeface="Liberation Sans"/>
              </a:rPr>
              <a:t>’</a:t>
            </a:r>
            <a:r>
              <a:rPr lang="en-GB" sz="2800" dirty="0">
                <a:latin typeface="Liberation Sans"/>
              </a:rPr>
              <a:t> explicate the gaps that exist between the user and the interface </a:t>
            </a:r>
            <a:endParaRPr lang="en-GB" sz="2800" dirty="0" smtClean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endParaRPr lang="en-GB" sz="12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The gulf of </a:t>
            </a:r>
            <a:r>
              <a:rPr lang="en-GB" sz="2800" dirty="0" smtClean="0">
                <a:latin typeface="Liberation Sans"/>
              </a:rPr>
              <a:t>execution </a:t>
            </a:r>
            <a:endParaRPr lang="en-GB" sz="2800" dirty="0"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the distance from the user to the physical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system</a:t>
            </a:r>
          </a:p>
          <a:p>
            <a:pPr lvl="1" eaLnBrk="1" hangingPunct="1">
              <a:lnSpc>
                <a:spcPct val="90000"/>
              </a:lnSpc>
            </a:pPr>
            <a:endParaRPr lang="en-GB" sz="12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The gulf of evaluation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the distance from the physical system to the user </a:t>
            </a:r>
            <a:endParaRPr lang="en-GB" sz="2400" dirty="0" smtClean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sz="12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Bridging the gulfs</a:t>
            </a:r>
          </a:p>
        </p:txBody>
      </p:sp>
      <p:pic>
        <p:nvPicPr>
          <p:cNvPr id="4098" name="Picture 2" descr="http://learnline.cdu.edu.au/units/hit381/resources/images/gul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84" y="1951204"/>
            <a:ext cx="6277126" cy="183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8650" y="4001293"/>
            <a:ext cx="7886700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endParaRPr lang="en-GB" sz="1200" dirty="0" smtClean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fontAlgn="auto">
              <a:spcAft>
                <a:spcPts val="0"/>
              </a:spcAft>
            </a:pPr>
            <a:r>
              <a:rPr lang="en-GB" sz="2800" dirty="0" smtClean="0">
                <a:latin typeface="Liberation Sans"/>
              </a:rPr>
              <a:t>Bridging the gulfs can reduce cognitive effort required to perform tasks</a:t>
            </a:r>
            <a:endParaRPr lang="en-GB" sz="28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482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65126"/>
            <a:ext cx="8229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Liberation Sans"/>
              </a:rPr>
              <a:t>Model Human processor (Card et al, 1983)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000" dirty="0">
                <a:latin typeface="Liberation Sans"/>
              </a:rPr>
              <a:t>Models the information processes of a user interacting with a computer </a:t>
            </a:r>
            <a:endParaRPr lang="en-GB" sz="3000" dirty="0" smtClean="0">
              <a:latin typeface="Liberation Sans"/>
            </a:endParaRPr>
          </a:p>
          <a:p>
            <a:pPr eaLnBrk="1" hangingPunct="1"/>
            <a:endParaRPr lang="en-GB" sz="1200" dirty="0">
              <a:latin typeface="Liberation Sans"/>
            </a:endParaRPr>
          </a:p>
          <a:p>
            <a:pPr eaLnBrk="1" hangingPunct="1"/>
            <a:r>
              <a:rPr lang="en-GB" sz="3000" dirty="0">
                <a:latin typeface="Liberation Sans"/>
              </a:rPr>
              <a:t>Predicts which cognitive processes are involved when a user interacts with a </a:t>
            </a:r>
            <a:r>
              <a:rPr lang="en-GB" sz="3000" dirty="0" smtClean="0">
                <a:latin typeface="Liberation Sans"/>
              </a:rPr>
              <a:t>computer</a:t>
            </a:r>
          </a:p>
          <a:p>
            <a:pPr eaLnBrk="1" hangingPunct="1"/>
            <a:endParaRPr lang="en-GB" sz="1200" dirty="0">
              <a:latin typeface="Liberation Sans"/>
            </a:endParaRPr>
          </a:p>
          <a:p>
            <a:pPr eaLnBrk="1" hangingPunct="1"/>
            <a:r>
              <a:rPr lang="en-GB" sz="3000" dirty="0">
                <a:latin typeface="Liberation Sans"/>
              </a:rPr>
              <a:t>Enables calculations to be made of how long a user will take to carry out a task</a:t>
            </a:r>
          </a:p>
        </p:txBody>
      </p:sp>
    </p:spTree>
    <p:extLst>
      <p:ext uri="{BB962C8B-B14F-4D97-AF65-F5344CB8AC3E}">
        <p14:creationId xmlns:p14="http://schemas.microsoft.com/office/powerpoint/2010/main" val="4351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012" y="686762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Verdana" charset="0"/>
              </a:rPr>
              <a:t>The human processor model</a:t>
            </a:r>
          </a:p>
        </p:txBody>
      </p:sp>
      <p:pic>
        <p:nvPicPr>
          <p:cNvPr id="12802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38" y="1593393"/>
            <a:ext cx="4424459" cy="516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8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Limitations </a:t>
            </a:r>
          </a:p>
        </p:txBody>
      </p:sp>
      <p:sp>
        <p:nvSpPr>
          <p:cNvPr id="10650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Liberation Sans"/>
              </a:rPr>
              <a:t>B</a:t>
            </a:r>
            <a:r>
              <a:rPr lang="en-GB" dirty="0" smtClean="0">
                <a:latin typeface="Liberation Sans"/>
              </a:rPr>
              <a:t>ased </a:t>
            </a:r>
            <a:r>
              <a:rPr lang="en-GB" dirty="0">
                <a:latin typeface="Liberation Sans"/>
              </a:rPr>
              <a:t>on </a:t>
            </a:r>
            <a:r>
              <a:rPr lang="en-GB" dirty="0" smtClean="0">
                <a:latin typeface="Liberation Sans"/>
              </a:rPr>
              <a:t>modelling </a:t>
            </a:r>
            <a:r>
              <a:rPr lang="en-GB" dirty="0">
                <a:latin typeface="Liberation Sans"/>
              </a:rPr>
              <a:t>mental activities that happen exclusively inside the head</a:t>
            </a:r>
          </a:p>
          <a:p>
            <a:pPr eaLnBrk="1" hangingPunct="1">
              <a:buFontTx/>
              <a:buNone/>
            </a:pPr>
            <a:r>
              <a:rPr lang="en-GB" dirty="0">
                <a:latin typeface="Liberation Sans"/>
              </a:rPr>
              <a:t> </a:t>
            </a:r>
          </a:p>
          <a:p>
            <a:pPr eaLnBrk="1" hangingPunct="1"/>
            <a:r>
              <a:rPr lang="en-GB" dirty="0">
                <a:latin typeface="Liberation Sans"/>
              </a:rPr>
              <a:t>D</a:t>
            </a:r>
            <a:r>
              <a:rPr lang="en-GB" dirty="0" smtClean="0">
                <a:latin typeface="Liberation Sans"/>
              </a:rPr>
              <a:t>o </a:t>
            </a:r>
            <a:r>
              <a:rPr lang="en-GB" dirty="0">
                <a:latin typeface="Liberation Sans"/>
              </a:rPr>
              <a:t>not adequately account for how people interact with computers and other devices in real world</a:t>
            </a:r>
          </a:p>
          <a:p>
            <a:pPr eaLnBrk="1" hangingPunct="1"/>
            <a:endParaRPr lang="en-GB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5944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031" y="365126"/>
            <a:ext cx="8093319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Liberation Sans"/>
              </a:rPr>
              <a:t>How it differs from information processing</a:t>
            </a:r>
          </a:p>
        </p:txBody>
      </p:sp>
      <p:pic>
        <p:nvPicPr>
          <p:cNvPr id="14338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85677"/>
            <a:ext cx="778886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7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97" y="397986"/>
            <a:ext cx="7344816" cy="623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2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What</a:t>
            </a:r>
            <a:r>
              <a:rPr lang="ja-JP" altLang="en-GB">
                <a:latin typeface="Liberation Sans"/>
              </a:rPr>
              <a:t>’</a:t>
            </a:r>
            <a:r>
              <a:rPr lang="en-GB">
                <a:latin typeface="Liberation Sans"/>
              </a:rPr>
              <a:t>s involved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The distributed problem-solving that takes place </a:t>
            </a:r>
            <a:endParaRPr lang="en-GB" sz="2800" dirty="0" smtClean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endParaRPr lang="en-GB" sz="12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The role of verbal and non-verbal </a:t>
            </a:r>
            <a:r>
              <a:rPr lang="en-GB" sz="2800" dirty="0" smtClean="0">
                <a:latin typeface="Liberation Sans"/>
              </a:rPr>
              <a:t>behaviour</a:t>
            </a:r>
          </a:p>
          <a:p>
            <a:pPr eaLnBrk="1" hangingPunct="1">
              <a:lnSpc>
                <a:spcPct val="90000"/>
              </a:lnSpc>
            </a:pPr>
            <a:endParaRPr lang="en-GB" sz="12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The various coordinating mechanisms that are used (e.g. rules, procedures</a:t>
            </a:r>
            <a:r>
              <a:rPr lang="en-GB" sz="2800" dirty="0" smtClean="0">
                <a:latin typeface="Liberation Sans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GB" sz="12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The communication that takes place as the collaborative activity </a:t>
            </a:r>
            <a:r>
              <a:rPr lang="en-GB" sz="2800" dirty="0" smtClean="0">
                <a:latin typeface="Liberation Sans"/>
              </a:rPr>
              <a:t>progresses</a:t>
            </a:r>
          </a:p>
          <a:p>
            <a:pPr eaLnBrk="1" hangingPunct="1">
              <a:lnSpc>
                <a:spcPct val="90000"/>
              </a:lnSpc>
            </a:pPr>
            <a:endParaRPr lang="en-GB" sz="12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How knowledge is shared and accessed</a:t>
            </a:r>
          </a:p>
          <a:p>
            <a:pPr eaLnBrk="1" hangingPunct="1">
              <a:lnSpc>
                <a:spcPct val="90000"/>
              </a:lnSpc>
            </a:pPr>
            <a:endParaRPr lang="en-GB" sz="28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42380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Distributed cognition</a:t>
            </a:r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Concerned with the nature of cognitive phenomena across individuals, </a:t>
            </a:r>
            <a:r>
              <a:rPr lang="en-GB" sz="2800" dirty="0" smtClean="0">
                <a:latin typeface="Liberation Sans"/>
              </a:rPr>
              <a:t>artefacts, </a:t>
            </a:r>
            <a:r>
              <a:rPr lang="en-GB" sz="2800" dirty="0">
                <a:latin typeface="Liberation Sans"/>
              </a:rPr>
              <a:t>and internal and external representations (Hutchins, 1995</a:t>
            </a:r>
            <a:r>
              <a:rPr lang="en-GB" sz="2800" dirty="0" smtClean="0">
                <a:latin typeface="Liberation Sans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GB" sz="1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Describes these in terms of propagation across representational </a:t>
            </a:r>
            <a:r>
              <a:rPr lang="en-GB" sz="2800" dirty="0" smtClean="0">
                <a:latin typeface="Liberation Sans"/>
              </a:rPr>
              <a:t>state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5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Information is transformed through different media (computers, displays, paper, heads)</a:t>
            </a:r>
          </a:p>
          <a:p>
            <a:pPr eaLnBrk="1" hangingPunct="1">
              <a:lnSpc>
                <a:spcPct val="90000"/>
              </a:lnSpc>
            </a:pPr>
            <a:endParaRPr lang="en-GB" sz="28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5149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Liberation Sans"/>
              </a:rPr>
              <a:t>External </a:t>
            </a:r>
            <a:r>
              <a:rPr lang="en-GB" dirty="0">
                <a:latin typeface="Liberation Sans"/>
              </a:rPr>
              <a:t>cognition</a:t>
            </a:r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Liberation Sans"/>
              </a:rPr>
              <a:t>Concerned with explaining how we interact with external representations (e.g., maps, notes, diagrams)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Liberation Sans"/>
              </a:rPr>
              <a:t>What are the cognitive benefits and what processes involved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Liberation Sans"/>
              </a:rPr>
              <a:t>How they extend our cognition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Liberation Sans"/>
              </a:rPr>
              <a:t>What computer-based representations can we develop to help even more?</a:t>
            </a:r>
          </a:p>
          <a:p>
            <a:pPr lvl="1"/>
            <a:r>
              <a:rPr lang="en-GB" sz="2500" dirty="0" smtClean="0">
                <a:latin typeface="Liberation Sans"/>
              </a:rPr>
              <a:t>Externalizing</a:t>
            </a:r>
          </a:p>
          <a:p>
            <a:pPr lvl="1"/>
            <a:r>
              <a:rPr lang="en-GB" sz="2500" dirty="0" smtClean="0">
                <a:latin typeface="Liberation Sans"/>
              </a:rPr>
              <a:t>Computational offloading</a:t>
            </a:r>
          </a:p>
          <a:p>
            <a:pPr lvl="1"/>
            <a:r>
              <a:rPr lang="en-GB" sz="2500" dirty="0" smtClean="0">
                <a:latin typeface="Liberation Sans"/>
              </a:rPr>
              <a:t>Annotating and cognitive tracing</a:t>
            </a:r>
            <a:endParaRPr lang="en-GB" sz="25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3550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Liberation Sans"/>
              </a:rPr>
              <a:t>What is cognition?</a:t>
            </a:r>
            <a:endParaRPr lang="en-GB" dirty="0">
              <a:latin typeface="Liberation Sans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latin typeface="Liberation Sans"/>
              </a:rPr>
              <a:t>Experiential cognition </a:t>
            </a:r>
            <a:r>
              <a:rPr lang="en-GB" sz="2400" dirty="0" smtClean="0">
                <a:latin typeface="Liberation Sans"/>
              </a:rPr>
              <a:t>is a state of mind in which we perceive, act and react to events around us effectively and effortlessly</a:t>
            </a:r>
          </a:p>
          <a:p>
            <a:pPr lvl="1"/>
            <a:r>
              <a:rPr lang="en-GB" sz="2100" dirty="0" smtClean="0">
                <a:latin typeface="Liberation Sans"/>
              </a:rPr>
              <a:t>Examples include driving a car, reading a book </a:t>
            </a:r>
            <a:r>
              <a:rPr lang="en-GB" sz="2100" dirty="0" smtClean="0">
                <a:latin typeface="Liberation Sans"/>
              </a:rPr>
              <a:t> </a:t>
            </a:r>
            <a:endParaRPr lang="en-GB" sz="2100" dirty="0" smtClean="0">
              <a:latin typeface="Liberation Sans"/>
            </a:endParaRPr>
          </a:p>
          <a:p>
            <a:pPr eaLnBrk="1" hangingPunct="1"/>
            <a:r>
              <a:rPr lang="en-GB" sz="2400" b="1" dirty="0" smtClean="0">
                <a:latin typeface="Liberation Sans"/>
              </a:rPr>
              <a:t>Reflective cognition </a:t>
            </a:r>
            <a:r>
              <a:rPr lang="en-GB" sz="2400" dirty="0" smtClean="0">
                <a:latin typeface="Liberation Sans"/>
              </a:rPr>
              <a:t>involves thinking, comparing, and decision making</a:t>
            </a:r>
          </a:p>
          <a:p>
            <a:pPr lvl="1"/>
            <a:r>
              <a:rPr lang="en-GB" sz="2100" dirty="0" smtClean="0">
                <a:latin typeface="Liberation Sans"/>
              </a:rPr>
              <a:t>Examples include learning, writing</a:t>
            </a:r>
            <a:endParaRPr lang="en-GB" sz="2100" dirty="0">
              <a:latin typeface="Liberatio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170" y="4489303"/>
            <a:ext cx="4559011" cy="23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Liberation Sans"/>
              </a:rPr>
              <a:t>Externalizing to reduce memory load</a:t>
            </a:r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00808"/>
            <a:ext cx="8382000" cy="446449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Liberation Sans"/>
              </a:rPr>
              <a:t>Diaries, reminders, calendars, notes, shopping lists, to-do lists </a:t>
            </a:r>
            <a:endParaRPr lang="en-US" sz="2400" dirty="0" smtClean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written to remind us of what to do</a:t>
            </a:r>
          </a:p>
          <a:p>
            <a:pPr eaLnBrk="1" hangingPunct="1">
              <a:lnSpc>
                <a:spcPct val="90000"/>
              </a:lnSpc>
            </a:pPr>
            <a:endParaRPr lang="en-US" sz="8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Liberation Sans"/>
              </a:rPr>
              <a:t>Post-its, piles, marked emails </a:t>
            </a:r>
            <a:endParaRPr lang="en-US" sz="2400" dirty="0" smtClean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where placed indicates priority of what to do</a:t>
            </a:r>
          </a:p>
          <a:p>
            <a:pPr eaLnBrk="1" hangingPunct="1">
              <a:lnSpc>
                <a:spcPct val="90000"/>
              </a:lnSpc>
            </a:pPr>
            <a:endParaRPr lang="en-US" sz="8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Liberation Sans"/>
              </a:rPr>
              <a:t>External representations</a:t>
            </a:r>
            <a:r>
              <a:rPr lang="en-US" sz="2400" dirty="0" smtClean="0">
                <a:latin typeface="Liberation Sans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Remind us that we need to do something (e.g. to buy something for mother’s day</a:t>
            </a:r>
            <a:r>
              <a:rPr lang="en-US" sz="20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9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Remind us of what to do (e.g. buy a card</a:t>
            </a:r>
            <a:r>
              <a:rPr lang="en-US" sz="20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9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Remind us when to do something (e.g. send a card by a certain date)</a:t>
            </a:r>
            <a:endParaRPr lang="en-US" sz="18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iberation Sans"/>
              </a:rPr>
              <a:t>Computational offloading</a:t>
            </a:r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Liberation Sans"/>
              </a:rPr>
              <a:t>When a tool is used in conjunction with an external representation to carry out a computation (e.g. pen and paper)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Liberation Sans"/>
              </a:rPr>
              <a:t>Try doing the two sums below (a) in your head, (b) on a piece of paper and c) with a calculator.</a:t>
            </a:r>
            <a:br>
              <a:rPr lang="en-US" sz="2400" dirty="0">
                <a:latin typeface="Liberation Sans"/>
              </a:rPr>
            </a:br>
            <a:r>
              <a:rPr lang="en-US" sz="2400" dirty="0">
                <a:latin typeface="Liberation Sans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234 x 456 =??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CCXXXIIII   x  CCCCXXXXXVI = ???</a:t>
            </a:r>
            <a:r>
              <a:rPr lang="en-US" sz="1800" dirty="0">
                <a:latin typeface="Liberation Sans"/>
                <a:ea typeface="ＭＳ Ｐゴシック" charset="0"/>
              </a:rPr>
              <a:t/>
            </a:r>
            <a:br>
              <a:rPr lang="en-US" sz="1800" dirty="0">
                <a:latin typeface="Liberation Sans"/>
                <a:ea typeface="ＭＳ Ｐゴシック" charset="0"/>
              </a:rPr>
            </a:br>
            <a:endParaRPr lang="en-US" sz="1800" dirty="0">
              <a:latin typeface="Liberation Sans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Liberation Sans"/>
              </a:rPr>
              <a:t>Which is easiest and why? Both are identical sums</a:t>
            </a:r>
            <a:r>
              <a:rPr lang="en-US" sz="2000" dirty="0">
                <a:latin typeface="Liberatio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Liberation Sans"/>
              </a:rPr>
              <a:t>Annotation and cognitive tracing </a:t>
            </a:r>
          </a:p>
        </p:txBody>
      </p:sp>
      <p:sp>
        <p:nvSpPr>
          <p:cNvPr id="11366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Liberation Sans"/>
              </a:rPr>
              <a:t>Annotation involves modifying existing representations through making </a:t>
            </a:r>
            <a:r>
              <a:rPr lang="en-US" sz="2800" dirty="0" smtClean="0">
                <a:latin typeface="Liberation Sans"/>
              </a:rPr>
              <a:t>marks</a:t>
            </a:r>
          </a:p>
          <a:p>
            <a:pPr eaLnBrk="1" hangingPunct="1"/>
            <a:endParaRPr lang="en-US" sz="1200" dirty="0">
              <a:latin typeface="Liberation Sans"/>
            </a:endParaRPr>
          </a:p>
          <a:p>
            <a:pPr lvl="1" eaLnBrk="1" hangingPunct="1"/>
            <a:r>
              <a:rPr lang="en-US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e.g. crossing off, ticking, underlining</a:t>
            </a:r>
          </a:p>
          <a:p>
            <a:pPr lvl="1" eaLnBrk="1" hangingPunct="1"/>
            <a:endParaRPr lang="en-US" sz="2000" dirty="0">
              <a:latin typeface="Liberation Sans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Liberation Sans"/>
              </a:rPr>
              <a:t>Cognitive tracing involves externally manipulating items into different orders or </a:t>
            </a:r>
            <a:r>
              <a:rPr lang="en-US" sz="2800" dirty="0" smtClean="0">
                <a:latin typeface="Liberation Sans"/>
              </a:rPr>
              <a:t>structures</a:t>
            </a:r>
          </a:p>
          <a:p>
            <a:pPr eaLnBrk="1" hangingPunct="1"/>
            <a:endParaRPr lang="en-US" sz="1200" dirty="0">
              <a:latin typeface="Liberation Sans"/>
            </a:endParaRPr>
          </a:p>
          <a:p>
            <a:pPr lvl="1" eaLnBrk="1" hangingPunct="1"/>
            <a:r>
              <a:rPr lang="en-US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e.g. playing Scrabble, playing cards</a:t>
            </a:r>
          </a:p>
          <a:p>
            <a:pPr lvl="1" eaLnBrk="1" hangingPunct="1"/>
            <a:endParaRPr lang="en-US" sz="2000" dirty="0">
              <a:latin typeface="Liberation San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Liberation Sans"/>
              </a:rPr>
              <a:t>Design implication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Liberation Sans"/>
              </a:rPr>
              <a:t>Provide external representations at the interface that reduce memory load and facilitate computational </a:t>
            </a:r>
            <a:r>
              <a:rPr lang="en-US" sz="2800" dirty="0" smtClean="0">
                <a:latin typeface="Liberation Sans"/>
              </a:rPr>
              <a:t>offloading</a:t>
            </a:r>
          </a:p>
          <a:p>
            <a:pPr eaLnBrk="1" hangingPunct="1"/>
            <a:endParaRPr lang="en-US" sz="1200" dirty="0" smtClean="0">
              <a:latin typeface="Liberation Sans"/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  <a:latin typeface="Liberation Sans"/>
              </a:rPr>
              <a:t>e.g. Information visualizations have been designed to allow people to make sense and rapid decisions about masses of data</a:t>
            </a:r>
          </a:p>
          <a:p>
            <a:pPr eaLnBrk="1" hangingPunct="1"/>
            <a:endParaRPr lang="en-US" sz="2800" dirty="0">
              <a:latin typeface="Liberatio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4473220"/>
            <a:ext cx="2072640" cy="2120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775" y="4743571"/>
            <a:ext cx="2224185" cy="185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332656"/>
            <a:ext cx="7772400" cy="755104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Liberation Sans"/>
              </a:rPr>
              <a:t>Summary</a:t>
            </a: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11590"/>
            <a:ext cx="8534400" cy="44504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500" dirty="0">
                <a:latin typeface="Liberation Sans"/>
              </a:rPr>
              <a:t>Cognition involves several processes including attention, memory, perception and </a:t>
            </a:r>
            <a:r>
              <a:rPr lang="en-GB" sz="2500" dirty="0" smtClean="0">
                <a:latin typeface="Liberation Sans"/>
              </a:rPr>
              <a:t>learning</a:t>
            </a:r>
            <a:endParaRPr lang="en-GB" sz="25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endParaRPr lang="en-GB" sz="1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500" dirty="0">
                <a:latin typeface="Liberation Sans"/>
              </a:rPr>
              <a:t>The way an interface is designed can greatly affect how well users can perceive, attend, learn and remember how to do their tasks</a:t>
            </a:r>
          </a:p>
          <a:p>
            <a:pPr eaLnBrk="1" hangingPunct="1">
              <a:lnSpc>
                <a:spcPct val="90000"/>
              </a:lnSpc>
            </a:pPr>
            <a:endParaRPr lang="en-GB" sz="1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500" dirty="0">
                <a:latin typeface="Liberation Sans"/>
              </a:rPr>
              <a:t>Theoretical frameworks, such as mental models and external cognition, provide ways of understanding how and why people interact with </a:t>
            </a:r>
            <a:r>
              <a:rPr lang="en-GB" sz="2500" dirty="0" smtClean="0">
                <a:latin typeface="Liberation Sans"/>
              </a:rPr>
              <a:t>products</a:t>
            </a:r>
          </a:p>
          <a:p>
            <a:pPr eaLnBrk="1" hangingPunct="1">
              <a:lnSpc>
                <a:spcPct val="90000"/>
              </a:lnSpc>
            </a:pPr>
            <a:endParaRPr lang="en-GB" sz="1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500" dirty="0">
                <a:latin typeface="Liberation Sans"/>
              </a:rPr>
              <a:t>This can lead to thinking about how to design better products</a:t>
            </a:r>
          </a:p>
        </p:txBody>
      </p:sp>
    </p:spTree>
    <p:extLst>
      <p:ext uri="{BB962C8B-B14F-4D97-AF65-F5344CB8AC3E}">
        <p14:creationId xmlns:p14="http://schemas.microsoft.com/office/powerpoint/2010/main" val="108893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Liberation Sans"/>
              </a:rPr>
              <a:t>Cognitive processes 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sz="2400" dirty="0" smtClean="0">
                <a:latin typeface="Liberation Sans"/>
              </a:rPr>
              <a:t>Cognition can also be described in terms of cognitive processes</a:t>
            </a:r>
          </a:p>
          <a:p>
            <a:pPr marL="690563" eaLnBrk="1" hangingPunct="1"/>
            <a:r>
              <a:rPr lang="en-GB" sz="2400" dirty="0" smtClean="0">
                <a:latin typeface="Liberation Sans"/>
              </a:rPr>
              <a:t>Attention</a:t>
            </a:r>
            <a:endParaRPr lang="en-GB" sz="700" dirty="0">
              <a:latin typeface="Liberation Sans"/>
            </a:endParaRPr>
          </a:p>
          <a:p>
            <a:pPr marL="690563" eaLnBrk="1" hangingPunct="1"/>
            <a:r>
              <a:rPr lang="en-GB" sz="2400" dirty="0" smtClean="0">
                <a:latin typeface="Liberation Sans"/>
              </a:rPr>
              <a:t>Perception</a:t>
            </a:r>
            <a:endParaRPr lang="en-GB" sz="700" dirty="0">
              <a:latin typeface="Liberation Sans"/>
            </a:endParaRPr>
          </a:p>
          <a:p>
            <a:pPr marL="690563" eaLnBrk="1" hangingPunct="1"/>
            <a:r>
              <a:rPr lang="en-GB" sz="2400" dirty="0" smtClean="0">
                <a:latin typeface="Liberation Sans"/>
              </a:rPr>
              <a:t>Memory</a:t>
            </a:r>
          </a:p>
          <a:p>
            <a:pPr marL="690563" eaLnBrk="1" hangingPunct="1"/>
            <a:r>
              <a:rPr lang="en-GB" sz="2400" dirty="0" smtClean="0">
                <a:latin typeface="Liberation Sans"/>
              </a:rPr>
              <a:t>Learning</a:t>
            </a:r>
            <a:endParaRPr lang="en-GB" sz="700" dirty="0">
              <a:latin typeface="Liberation Sans"/>
            </a:endParaRPr>
          </a:p>
          <a:p>
            <a:pPr marL="690563" eaLnBrk="1" hangingPunct="1"/>
            <a:r>
              <a:rPr lang="en-GB" sz="2400" dirty="0">
                <a:latin typeface="Liberation Sans"/>
              </a:rPr>
              <a:t>Reading, speaking and </a:t>
            </a:r>
            <a:r>
              <a:rPr lang="en-GB" sz="2400" dirty="0" smtClean="0">
                <a:latin typeface="Liberation Sans"/>
              </a:rPr>
              <a:t>listening</a:t>
            </a:r>
            <a:endParaRPr lang="en-GB" sz="700" dirty="0">
              <a:latin typeface="Liberation Sans"/>
            </a:endParaRPr>
          </a:p>
          <a:p>
            <a:pPr marL="690563" eaLnBrk="1" hangingPunct="1"/>
            <a:r>
              <a:rPr lang="en-GB" sz="2400" dirty="0">
                <a:latin typeface="Liberation Sans"/>
              </a:rPr>
              <a:t>Problem-solving, planning, reasoning and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36387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GB">
                <a:latin typeface="Liberation Sans"/>
              </a:rPr>
              <a:t>Attention 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7772400" cy="4114800"/>
          </a:xfrm>
          <a:noFill/>
        </p:spPr>
        <p:txBody>
          <a:bodyPr lIns="90487" tIns="44450" rIns="90487" bIns="44450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things to concentrate on at a point in time from the mass of stimuli around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us to </a:t>
            </a:r>
            <a:r>
              <a:rPr lang="en-GB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information that is relevant to what we are </a:t>
            </a:r>
            <a:r>
              <a:rPr lang="en-GB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audio and/or visual </a:t>
            </a:r>
            <a:r>
              <a:rPr lang="en-GB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senses </a:t>
            </a:r>
          </a:p>
          <a:p>
            <a:pPr lvl="1"/>
            <a:r>
              <a:rPr lang="en-GB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Focussed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divided attention enables us to be selective in terms of the mass of competing stimuli but limits our ability to keep track of all </a:t>
            </a:r>
            <a:r>
              <a:rPr lang="en-GB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at the interface should be structured to capture users</a:t>
            </a:r>
            <a:r>
              <a:rPr lang="ja-JP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attention,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use perceptual boundaries (windows), colour,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sound and flashing lights </a:t>
            </a:r>
          </a:p>
        </p:txBody>
      </p:sp>
    </p:spTree>
    <p:extLst>
      <p:ext uri="{BB962C8B-B14F-4D97-AF65-F5344CB8AC3E}">
        <p14:creationId xmlns:p14="http://schemas.microsoft.com/office/powerpoint/2010/main" val="563274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400" dirty="0" smtClean="0">
                <a:latin typeface="Liberation Sans"/>
              </a:rPr>
              <a:t>Find </a:t>
            </a:r>
            <a:r>
              <a:rPr lang="en-GB" sz="2400" dirty="0">
                <a:latin typeface="Liberation Sans"/>
              </a:rPr>
              <a:t>the price of a double room at the Holiday Inn in </a:t>
            </a:r>
            <a:r>
              <a:rPr lang="en-GB" sz="2400" dirty="0" smtClean="0">
                <a:latin typeface="Liberation Sans"/>
              </a:rPr>
              <a:t>Columbia </a:t>
            </a:r>
            <a:endParaRPr lang="en-GB" dirty="0">
              <a:latin typeface="Liberation Sans"/>
            </a:endParaRPr>
          </a:p>
        </p:txBody>
      </p:sp>
      <p:pic>
        <p:nvPicPr>
          <p:cNvPr id="4712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493593" cy="417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2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400" dirty="0" smtClean="0">
                <a:latin typeface="Liberation Sans"/>
              </a:rPr>
              <a:t>Find </a:t>
            </a:r>
            <a:r>
              <a:rPr lang="en-GB" sz="2400" dirty="0">
                <a:latin typeface="Liberation Sans"/>
              </a:rPr>
              <a:t>the price for a double room at the Quality Inn </a:t>
            </a:r>
            <a:r>
              <a:rPr lang="en-GB" sz="2400" dirty="0" smtClean="0">
                <a:latin typeface="Liberation Sans"/>
              </a:rPr>
              <a:t>in Pennsylvania </a:t>
            </a:r>
            <a:endParaRPr lang="en-GB" dirty="0">
              <a:latin typeface="Liberation Sans"/>
            </a:endParaRPr>
          </a:p>
        </p:txBody>
      </p:sp>
      <p:pic>
        <p:nvPicPr>
          <p:cNvPr id="4916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4659"/>
            <a:ext cx="5544616" cy="419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4853</TotalTime>
  <Words>2707</Words>
  <Application>Microsoft Office PowerPoint</Application>
  <PresentationFormat>On-screen Show (4:3)</PresentationFormat>
  <Paragraphs>451</Paragraphs>
  <Slides>54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ＭＳ Ｐゴシック</vt:lpstr>
      <vt:lpstr>Arial</vt:lpstr>
      <vt:lpstr>Calibri</vt:lpstr>
      <vt:lpstr>Liberation Sans</vt:lpstr>
      <vt:lpstr>Symbol</vt:lpstr>
      <vt:lpstr>Times</vt:lpstr>
      <vt:lpstr>Times New Roman</vt:lpstr>
      <vt:lpstr>Verdana</vt:lpstr>
      <vt:lpstr>Office Theme</vt:lpstr>
      <vt:lpstr>Document</vt:lpstr>
      <vt:lpstr>Cognitive Aspects of Design </vt:lpstr>
      <vt:lpstr>Motivation</vt:lpstr>
      <vt:lpstr>Why do we need to understand users?</vt:lpstr>
      <vt:lpstr>1. Bringing cognitive psychology knowledge to HCI</vt:lpstr>
      <vt:lpstr>What is cognition?</vt:lpstr>
      <vt:lpstr>Cognitive processes </vt:lpstr>
      <vt:lpstr>Attention </vt:lpstr>
      <vt:lpstr>Find the price of a double room at the Holiday Inn in Columbia </vt:lpstr>
      <vt:lpstr>Find the price for a double room at the Quality Inn in Pennsylvania </vt:lpstr>
      <vt:lpstr>Results</vt:lpstr>
      <vt:lpstr>Multitasking and attention</vt:lpstr>
      <vt:lpstr>Design implications for attention</vt:lpstr>
      <vt:lpstr>Perception</vt:lpstr>
      <vt:lpstr>Is color contrast good? Find Italian</vt:lpstr>
      <vt:lpstr>Are borders and white space better? Find french</vt:lpstr>
      <vt:lpstr>Results</vt:lpstr>
      <vt:lpstr>Which is easiest to read and why?</vt:lpstr>
      <vt:lpstr>Design implications</vt:lpstr>
      <vt:lpstr>Memory</vt:lpstr>
      <vt:lpstr>Context is important</vt:lpstr>
      <vt:lpstr>Processing in memory</vt:lpstr>
      <vt:lpstr>Recognition versus recall</vt:lpstr>
      <vt:lpstr>The problem with the classic ‘72’</vt:lpstr>
      <vt:lpstr>What some designers get up to…</vt:lpstr>
      <vt:lpstr>Why?</vt:lpstr>
      <vt:lpstr>Digital content management</vt:lpstr>
      <vt:lpstr>Memory aids</vt:lpstr>
      <vt:lpstr>Design implications</vt:lpstr>
      <vt:lpstr>Reading, speaking, and listening </vt:lpstr>
      <vt:lpstr>Applications</vt:lpstr>
      <vt:lpstr>Learning</vt:lpstr>
      <vt:lpstr>Design implications</vt:lpstr>
      <vt:lpstr>Cognitive prosthetic devices</vt:lpstr>
      <vt:lpstr>Dilemma</vt:lpstr>
      <vt:lpstr>Mental models</vt:lpstr>
      <vt:lpstr>Everyday reasoning and mental models</vt:lpstr>
      <vt:lpstr>Heating up a room or oven that is thermostat-controlled</vt:lpstr>
      <vt:lpstr>Heating up a room or oven that is thermostat-controlled</vt:lpstr>
      <vt:lpstr>Activity 11</vt:lpstr>
      <vt:lpstr>Gulfs of execution and evaluation </vt:lpstr>
      <vt:lpstr>Bridging the gulfs</vt:lpstr>
      <vt:lpstr>Model Human processor (Card et al, 1983)</vt:lpstr>
      <vt:lpstr>The human processor model</vt:lpstr>
      <vt:lpstr>Limitations </vt:lpstr>
      <vt:lpstr>How it differs from information processing</vt:lpstr>
      <vt:lpstr>PowerPoint Presentation</vt:lpstr>
      <vt:lpstr>What’s involved</vt:lpstr>
      <vt:lpstr>Distributed cognition</vt:lpstr>
      <vt:lpstr>External cognition</vt:lpstr>
      <vt:lpstr>Externalizing to reduce memory load</vt:lpstr>
      <vt:lpstr>Computational offloading</vt:lpstr>
      <vt:lpstr>Annotation and cognitive tracing </vt:lpstr>
      <vt:lpstr>Design implication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Sampath Jayarathna</dc:creator>
  <cp:lastModifiedBy>Sampath Jayarathna</cp:lastModifiedBy>
  <cp:revision>153</cp:revision>
  <dcterms:created xsi:type="dcterms:W3CDTF">2009-12-29T10:39:27Z</dcterms:created>
  <dcterms:modified xsi:type="dcterms:W3CDTF">2019-02-19T20:32:51Z</dcterms:modified>
</cp:coreProperties>
</file>