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5"/>
  </p:notesMasterIdLst>
  <p:handoutMasterIdLst>
    <p:handoutMasterId r:id="rId66"/>
  </p:handoutMasterIdLst>
  <p:sldIdLst>
    <p:sldId id="434" r:id="rId2"/>
    <p:sldId id="587" r:id="rId3"/>
    <p:sldId id="588" r:id="rId4"/>
    <p:sldId id="589" r:id="rId5"/>
    <p:sldId id="590" r:id="rId6"/>
    <p:sldId id="591" r:id="rId7"/>
    <p:sldId id="585" r:id="rId8"/>
    <p:sldId id="558" r:id="rId9"/>
    <p:sldId id="559" r:id="rId10"/>
    <p:sldId id="560" r:id="rId11"/>
    <p:sldId id="562" r:id="rId12"/>
    <p:sldId id="567" r:id="rId13"/>
    <p:sldId id="565" r:id="rId14"/>
    <p:sldId id="568" r:id="rId15"/>
    <p:sldId id="569" r:id="rId16"/>
    <p:sldId id="570" r:id="rId17"/>
    <p:sldId id="571" r:id="rId18"/>
    <p:sldId id="572" r:id="rId19"/>
    <p:sldId id="573" r:id="rId20"/>
    <p:sldId id="575" r:id="rId21"/>
    <p:sldId id="576" r:id="rId22"/>
    <p:sldId id="577" r:id="rId23"/>
    <p:sldId id="580" r:id="rId24"/>
    <p:sldId id="581" r:id="rId25"/>
    <p:sldId id="440" r:id="rId26"/>
    <p:sldId id="441" r:id="rId27"/>
    <p:sldId id="592" r:id="rId28"/>
    <p:sldId id="593" r:id="rId29"/>
    <p:sldId id="594" r:id="rId30"/>
    <p:sldId id="595" r:id="rId31"/>
    <p:sldId id="597" r:id="rId32"/>
    <p:sldId id="598" r:id="rId33"/>
    <p:sldId id="599" r:id="rId34"/>
    <p:sldId id="600" r:id="rId35"/>
    <p:sldId id="601" r:id="rId36"/>
    <p:sldId id="602" r:id="rId37"/>
    <p:sldId id="604" r:id="rId38"/>
    <p:sldId id="605" r:id="rId39"/>
    <p:sldId id="620" r:id="rId40"/>
    <p:sldId id="607" r:id="rId41"/>
    <p:sldId id="608" r:id="rId42"/>
    <p:sldId id="609" r:id="rId43"/>
    <p:sldId id="610" r:id="rId44"/>
    <p:sldId id="611" r:id="rId45"/>
    <p:sldId id="612" r:id="rId46"/>
    <p:sldId id="615" r:id="rId47"/>
    <p:sldId id="617" r:id="rId48"/>
    <p:sldId id="618" r:id="rId49"/>
    <p:sldId id="619" r:id="rId50"/>
    <p:sldId id="449" r:id="rId51"/>
    <p:sldId id="463" r:id="rId52"/>
    <p:sldId id="472" r:id="rId53"/>
    <p:sldId id="479" r:id="rId54"/>
    <p:sldId id="501" r:id="rId55"/>
    <p:sldId id="503" r:id="rId56"/>
    <p:sldId id="505" r:id="rId57"/>
    <p:sldId id="506" r:id="rId58"/>
    <p:sldId id="507" r:id="rId59"/>
    <p:sldId id="508" r:id="rId60"/>
    <p:sldId id="525" r:id="rId61"/>
    <p:sldId id="526" r:id="rId62"/>
    <p:sldId id="527" r:id="rId63"/>
    <p:sldId id="537"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265" autoAdjust="0"/>
  </p:normalViewPr>
  <p:slideViewPr>
    <p:cSldViewPr snapToGrid="0" snapToObjects="1">
      <p:cViewPr varScale="1">
        <p:scale>
          <a:sx n="112" d="100"/>
          <a:sy n="112" d="100"/>
        </p:scale>
        <p:origin x="146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43.xml"/><Relationship Id="rId3" Type="http://schemas.openxmlformats.org/officeDocument/2006/relationships/slide" Target="slides/slide29.xml"/><Relationship Id="rId7" Type="http://schemas.openxmlformats.org/officeDocument/2006/relationships/slide" Target="slides/slide34.xml"/><Relationship Id="rId12" Type="http://schemas.openxmlformats.org/officeDocument/2006/relationships/slide" Target="slides/slide41.xml"/><Relationship Id="rId2" Type="http://schemas.openxmlformats.org/officeDocument/2006/relationships/slide" Target="slides/slide28.xml"/><Relationship Id="rId1" Type="http://schemas.openxmlformats.org/officeDocument/2006/relationships/slide" Target="slides/slide27.xml"/><Relationship Id="rId6" Type="http://schemas.openxmlformats.org/officeDocument/2006/relationships/slide" Target="slides/slide32.xml"/><Relationship Id="rId11" Type="http://schemas.openxmlformats.org/officeDocument/2006/relationships/slide" Target="slides/slide40.xml"/><Relationship Id="rId5" Type="http://schemas.openxmlformats.org/officeDocument/2006/relationships/slide" Target="slides/slide31.xml"/><Relationship Id="rId10" Type="http://schemas.openxmlformats.org/officeDocument/2006/relationships/slide" Target="slides/slide39.xml"/><Relationship Id="rId4" Type="http://schemas.openxmlformats.org/officeDocument/2006/relationships/slide" Target="slides/slide30.xml"/><Relationship Id="rId9" Type="http://schemas.openxmlformats.org/officeDocument/2006/relationships/slide" Target="slides/slide38.xml"/><Relationship Id="rId14"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3/5/2019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C77291-C786-3343-942F-45A437023FE8}" type="slidenum">
              <a:rPr lang="en-GB" sz="1200"/>
              <a:pPr eaLnBrk="1" hangingPunct="1"/>
              <a:t>18</a:t>
            </a:fld>
            <a:endParaRPr lang="en-GB" sz="1200"/>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100"/>
              <a:t>The first vending machine has been designed using simple instructions. There is a small number of drinks to choose from and each is represented by a large button displaying the label of each drink. The user simply has to press one button and this should have the effect of returning the selected drink. The second machine is more complex, offering a wider range of snacks. The trade-off for providing more choices, however, is that the user can no longer instruct the machine by using a simple one-press action but is required to use a more complex process, involving: (i) reading off the code (e.g., C12) under the item chosen, then (ii) keying this into the number pad adjacent to the displayed items, and (iii) checking the price of the selected option and ensuring that the amount of money inserted is the same or greater  (depending on whether or not the machine provides change). Problems that can arise from this type of interaction are the customer misreading the code and or miskeying in the code, resulting in the machine not issuing the snack or providing the wrong item.</a:t>
            </a:r>
            <a:endParaRPr lang="en-GB" sz="1100"/>
          </a:p>
          <a:p>
            <a:pPr eaLnBrk="1" hangingPunct="1"/>
            <a:r>
              <a:rPr lang="en-US" sz="1100"/>
              <a:t>A better way of designing an interface for a large number of choices of variable cost might be to continue to use direct mapping, but use buttons that show miniature versions of the snacks placed in a large matrix (rather than showing actual versions). This would use the available space at the front of the vending machine more economically. The customer would need only to press the button of the object chosen and put in the correct amount of money. There is less chance of error resulting from pressing the wrong code or keys. The trade-off for the vending company, however, is that the machine is less flexible in terms of which snacks it can sell. If a new product line comes out they will also need to replace part of the physical interface to the machine – which would be costly.</a:t>
            </a:r>
            <a:endParaRPr lang="en-GB" sz="1100"/>
          </a:p>
          <a:p>
            <a:pPr eaLnBrk="1" hangingPunct="1"/>
            <a:endParaRPr lang="en-GB" sz="1100"/>
          </a:p>
        </p:txBody>
      </p:sp>
      <p:sp>
        <p:nvSpPr>
          <p:cNvPr id="481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BACE444-DFAB-EE4C-9E64-E644692E5F91}" type="slidenum">
              <a:rPr lang="en-US" sz="1200">
                <a:latin typeface="Times" charset="0"/>
              </a:rPr>
              <a:pPr algn="r"/>
              <a:t>18</a:t>
            </a:fld>
            <a:endParaRPr lang="en-US" sz="1200">
              <a:latin typeface="Times" charset="0"/>
            </a:endParaRPr>
          </a:p>
        </p:txBody>
      </p:sp>
    </p:spTree>
    <p:extLst>
      <p:ext uri="{BB962C8B-B14F-4D97-AF65-F5344CB8AC3E}">
        <p14:creationId xmlns:p14="http://schemas.microsoft.com/office/powerpoint/2010/main" val="332355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1A7909-7379-6940-847C-23662C5C2A2D}" type="slidenum">
              <a:rPr lang="en-GB" sz="1200"/>
              <a:pPr eaLnBrk="1" hangingPunct="1"/>
              <a:t>19</a:t>
            </a:fld>
            <a:endParaRPr lang="en-GB" sz="1200"/>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463F42B-27F7-A543-BB27-5884B5CB8653}" type="slidenum">
              <a:rPr lang="en-GB" sz="1200">
                <a:latin typeface="Times" charset="0"/>
              </a:rPr>
              <a:pPr algn="r"/>
              <a:t>19</a:t>
            </a:fld>
            <a:endParaRPr lang="en-GB" sz="1200">
              <a:latin typeface="Times" charset="0"/>
            </a:endParaRPr>
          </a:p>
        </p:txBody>
      </p:sp>
      <p:sp>
        <p:nvSpPr>
          <p:cNvPr id="5018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018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27953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456D08-4766-E542-AE56-8AE20C4880DE}" type="slidenum">
              <a:rPr lang="en-GB" sz="1200"/>
              <a:pPr eaLnBrk="1" hangingPunct="1"/>
              <a:t>21</a:t>
            </a:fld>
            <a:endParaRPr lang="en-GB" sz="120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B3B4665-15F8-E043-8E4C-FD0434B36C4F}" type="slidenum">
              <a:rPr lang="en-GB" sz="1200">
                <a:latin typeface="Times" charset="0"/>
              </a:rPr>
              <a:pPr algn="r"/>
              <a:t>21</a:t>
            </a:fld>
            <a:endParaRPr lang="en-GB" sz="1200">
              <a:latin typeface="Times" charset="0"/>
            </a:endParaRPr>
          </a:p>
        </p:txBody>
      </p:sp>
      <p:sp>
        <p:nvSpPr>
          <p:cNvPr id="54276"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4277"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1273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5DEC53-96EB-1D49-9618-8CB489089E00}" type="slidenum">
              <a:rPr lang="en-GB" sz="1200"/>
              <a:pPr eaLnBrk="1" hangingPunct="1"/>
              <a:t>22</a:t>
            </a:fld>
            <a:endParaRPr lang="en-GB" sz="1200"/>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D8B9A7B-9862-E14D-A74E-83E55927293A}" type="slidenum">
              <a:rPr lang="en-GB" sz="1200">
                <a:latin typeface="Times" charset="0"/>
              </a:rPr>
              <a:pPr algn="r"/>
              <a:t>22</a:t>
            </a:fld>
            <a:endParaRPr lang="en-GB" sz="1200">
              <a:latin typeface="Times" charset="0"/>
            </a:endParaRPr>
          </a:p>
        </p:txBody>
      </p:sp>
      <p:sp>
        <p:nvSpPr>
          <p:cNvPr id="56324"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6325"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28282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FB7347-94A0-BE43-BCEC-E54B5838ED4B}" type="slidenum">
              <a:rPr lang="en-GB" sz="1200"/>
              <a:pPr eaLnBrk="1" hangingPunct="1"/>
              <a:t>24</a:t>
            </a:fld>
            <a:endParaRPr lang="en-GB" sz="1200"/>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C3B0689-5C1C-FD49-AD7A-A7A8D2305260}" type="slidenum">
              <a:rPr lang="en-GB" sz="1200">
                <a:latin typeface="Times" charset="0"/>
              </a:rPr>
              <a:pPr algn="r"/>
              <a:t>24</a:t>
            </a:fld>
            <a:endParaRPr lang="en-GB" sz="1200">
              <a:latin typeface="Times" charset="0"/>
            </a:endParaRPr>
          </a:p>
        </p:txBody>
      </p:sp>
      <p:sp>
        <p:nvSpPr>
          <p:cNvPr id="63492"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63493"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1909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A7A995-F1AD-9743-B9E5-56AF89F96CE9}" type="slidenum">
              <a:rPr lang="en-GB" sz="1200"/>
              <a:pPr eaLnBrk="1" hangingPunct="1"/>
              <a:t>25</a:t>
            </a:fld>
            <a:endParaRPr lang="en-GB" sz="1200"/>
          </a:p>
        </p:txBody>
      </p:sp>
      <p:sp>
        <p:nvSpPr>
          <p:cNvPr id="256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F82D68F-2572-BA43-815D-6AD14ADF6C82}" type="slidenum">
              <a:rPr lang="en-US" sz="1200">
                <a:latin typeface="Times" charset="0"/>
              </a:rPr>
              <a:pPr algn="r"/>
              <a:t>25</a:t>
            </a:fld>
            <a:endParaRPr lang="en-US" sz="1200">
              <a:latin typeface="Times"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09023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A9FB6E-B0EF-884D-B6B4-4AEAD2E952CC}" type="slidenum">
              <a:rPr lang="en-GB" sz="1200"/>
              <a:pPr eaLnBrk="1" hangingPunct="1"/>
              <a:t>26</a:t>
            </a:fld>
            <a:endParaRPr lang="en-GB" sz="1200"/>
          </a:p>
        </p:txBody>
      </p:sp>
      <p:sp>
        <p:nvSpPr>
          <p:cNvPr id="276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2DE10D5-C5FF-4A4D-9D28-609155E06163}" type="slidenum">
              <a:rPr lang="en-US" sz="1200">
                <a:latin typeface="Times" charset="0"/>
              </a:rPr>
              <a:pPr algn="r"/>
              <a:t>26</a:t>
            </a:fld>
            <a:endParaRPr lang="en-US" sz="1200">
              <a:latin typeface="Times"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59308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4E7F7-725F-0C4E-A8E2-D16260717535}" type="slidenum">
              <a:rPr lang="en-GB" sz="1200"/>
              <a:pPr eaLnBrk="1" hangingPunct="1"/>
              <a:t>50</a:t>
            </a:fld>
            <a:endParaRPr lang="en-GB" sz="1200"/>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8EEF7AA4-B4F2-2240-9F60-1B47EF7EE1F1}" type="slidenum">
              <a:rPr lang="en-US" sz="1200">
                <a:latin typeface="Times" charset="0"/>
              </a:rPr>
              <a:pPr algn="r"/>
              <a:t>50</a:t>
            </a:fld>
            <a:endParaRPr lang="en-US" sz="1200">
              <a:latin typeface="Times"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18042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CE64F-8269-DC43-B353-8301A81CD389}" type="slidenum">
              <a:rPr lang="en-GB" sz="1200"/>
              <a:pPr eaLnBrk="1" hangingPunct="1"/>
              <a:t>51</a:t>
            </a:fld>
            <a:endParaRPr lang="en-GB" sz="1200"/>
          </a:p>
        </p:txBody>
      </p:sp>
      <p:sp>
        <p:nvSpPr>
          <p:cNvPr id="706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E69B18E-31FD-014C-99FC-74D0DA1637AB}" type="slidenum">
              <a:rPr lang="en-US" sz="1200">
                <a:latin typeface="Times" charset="0"/>
              </a:rPr>
              <a:pPr algn="r"/>
              <a:t>51</a:t>
            </a:fld>
            <a:endParaRPr lang="en-US" sz="1200">
              <a:latin typeface="Times"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13633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8A31C-C233-874A-8DF3-361DE7D299A5}" type="slidenum">
              <a:rPr lang="en-GB" sz="1200"/>
              <a:pPr eaLnBrk="1" hangingPunct="1"/>
              <a:t>53</a:t>
            </a:fld>
            <a:endParaRPr lang="en-GB" sz="1200"/>
          </a:p>
        </p:txBody>
      </p:sp>
      <p:sp>
        <p:nvSpPr>
          <p:cNvPr id="96259" name="Slide Image Placeholder 1"/>
          <p:cNvSpPr>
            <a:spLocks noGrp="1" noRot="1" noChangeAspect="1" noTextEdit="1"/>
          </p:cNvSpPr>
          <p:nvPr>
            <p:ph type="sldImg"/>
          </p:nvPr>
        </p:nvSpPr>
        <p:spPr>
          <a:ln/>
        </p:spPr>
      </p:sp>
      <p:sp>
        <p:nvSpPr>
          <p:cNvPr id="9626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Web advertising has become pervasive and invasive. Advertisers realized how effective flashing and animated ads were for promoting their products, taking inspiration from the animated neon light adverts used in city centers, such as London</a:t>
            </a:r>
            <a:r>
              <a:rPr lang="ja-JP" altLang="en-GB"/>
              <a:t>’</a:t>
            </a:r>
            <a:r>
              <a:rPr lang="en-GB"/>
              <a:t>s Piccadilly Circus. But since the banner ads (the 728 x 90 pixel ads that were placed at the top of web pages) emerged in the 90s, they have become even more cunning and aggressive in their tactics. In addition to designing even flashier banner ads, more intrusive kinds of web ads have begun to appear on our screens. Short movies and garish cartoon animations – often with sound – now pop up in floating windows that zoom into view or tagged on at the front end of a online newspaper or magazine news videoclip. Moreover, this new breed of in-your-face web ads often requires the user to either sit and wait till it ends or find a checkbox to close the window down. This can be really annoying to have to do especially when multiple ad windows open up. Sites that provide free services, such as Facebook, YouTube and Gmail, have also become populated with web ads. Many people choose to ignore them or simply put up with them. However, as advertisers get even more aggressive in their tactics there will be a point where that will become harder to do. The problem is advertisers pay significant revenues to online companies to have their adverts placed on their websites entitling them to say where, what and how they should appear </a:t>
            </a:r>
          </a:p>
        </p:txBody>
      </p:sp>
      <p:sp>
        <p:nvSpPr>
          <p:cNvPr id="9626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9553AD8-3695-7C40-8B90-53DAA6B22916}" type="slidenum">
              <a:rPr lang="en-US" sz="1200">
                <a:latin typeface="Times" charset="0"/>
              </a:rPr>
              <a:pPr algn="r"/>
              <a:t>53</a:t>
            </a:fld>
            <a:endParaRPr lang="en-US" sz="1200">
              <a:latin typeface="Times" charset="0"/>
            </a:endParaRPr>
          </a:p>
        </p:txBody>
      </p:sp>
    </p:spTree>
    <p:extLst>
      <p:ext uri="{BB962C8B-B14F-4D97-AF65-F5344CB8AC3E}">
        <p14:creationId xmlns:p14="http://schemas.microsoft.com/office/powerpoint/2010/main" val="138659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a:t>
            </a:fld>
            <a:endParaRPr lang="en-US"/>
          </a:p>
        </p:txBody>
      </p:sp>
    </p:spTree>
    <p:extLst>
      <p:ext uri="{BB962C8B-B14F-4D97-AF65-F5344CB8AC3E}">
        <p14:creationId xmlns:p14="http://schemas.microsoft.com/office/powerpoint/2010/main" val="88065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55</a:t>
            </a:fld>
            <a:endParaRPr lang="en-GB"/>
          </a:p>
        </p:txBody>
      </p:sp>
    </p:spTree>
    <p:extLst>
      <p:ext uri="{BB962C8B-B14F-4D97-AF65-F5344CB8AC3E}">
        <p14:creationId xmlns:p14="http://schemas.microsoft.com/office/powerpoint/2010/main" val="114213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C5987-1479-3044-9645-E698E707813C}" type="slidenum">
              <a:rPr lang="en-GB" sz="1200"/>
              <a:pPr eaLnBrk="1" hangingPunct="1"/>
              <a:t>58</a:t>
            </a:fld>
            <a:endParaRPr lang="en-GB" sz="1200"/>
          </a:p>
        </p:txBody>
      </p:sp>
      <p:sp>
        <p:nvSpPr>
          <p:cNvPr id="143363" name="Slide Image Placeholder 1"/>
          <p:cNvSpPr>
            <a:spLocks noGrp="1" noRot="1" noChangeAspect="1" noTextEdit="1"/>
          </p:cNvSpPr>
          <p:nvPr>
            <p:ph type="sldImg"/>
          </p:nvPr>
        </p:nvSpPr>
        <p:spPr>
          <a:ln/>
        </p:spPr>
      </p:sp>
      <p:sp>
        <p:nvSpPr>
          <p:cNvPr id="143364"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Haptics are now commonly used in gaming consoles and controllers to heighten the experience. Haptic feedback is also being developed in clothing and other wearables as a way of simulating being touched, stroked, prodded or buzzed. A promising application area is sensory-motor skills, such as in sports training and learning to play a musical instrument. For example, patterns of vibrations have been played across snowboarders bodies to indicate which moves to take whilst snowboarding. A study reported faster reaction times than when the same instructions were given verbally (Spelmezan </a:t>
            </a:r>
            <a:r>
              <a:rPr lang="en-GB" i="1"/>
              <a:t>et al,</a:t>
            </a:r>
            <a:r>
              <a:rPr lang="en-GB"/>
              <a:t> 2009). A key design question is where best to place the actuators on the body, whether to use a single or a sequence of touches, when to activate, what intensity and how often to use them to make the feeling of being touched convincing (e.g. Jones and Sarter, 2008). Providing continuous haptic feedback would be simply too annoying. People would also habituate too quickly to the feedback. Intermittent buzzes can be effective at key moments when a person needs to attend to something but not necessarily tell them what to do. For example, a study by Johnson </a:t>
            </a:r>
            <a:r>
              <a:rPr lang="en-GB" i="1"/>
              <a:t>et al</a:t>
            </a:r>
            <a:r>
              <a:rPr lang="en-GB"/>
              <a:t> (2010) of a commercially available haptic device, intended to improve posture through giving people a vibrotactile buzz whenever they slouched, found that while the buzzing did not show them how to improve their posture it did improve their body awareness.</a:t>
            </a:r>
          </a:p>
          <a:p>
            <a:pPr eaLnBrk="1" hangingPunct="1"/>
            <a:endParaRPr lang="en-GB"/>
          </a:p>
        </p:txBody>
      </p:sp>
      <p:sp>
        <p:nvSpPr>
          <p:cNvPr id="14336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340E3AD-4FA0-2545-8037-1224FF6108F7}" type="slidenum">
              <a:rPr lang="en-US" sz="1200">
                <a:latin typeface="Times" charset="0"/>
              </a:rPr>
              <a:pPr algn="r"/>
              <a:t>58</a:t>
            </a:fld>
            <a:endParaRPr lang="en-US" sz="1200">
              <a:latin typeface="Times" charset="0"/>
            </a:endParaRPr>
          </a:p>
        </p:txBody>
      </p:sp>
    </p:spTree>
    <p:extLst>
      <p:ext uri="{BB962C8B-B14F-4D97-AF65-F5344CB8AC3E}">
        <p14:creationId xmlns:p14="http://schemas.microsoft.com/office/powerpoint/2010/main" val="336509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A4B78-0A75-1E4E-BE70-E308E4210187}" type="slidenum">
              <a:rPr lang="en-GB" sz="1200"/>
              <a:pPr eaLnBrk="1" hangingPunct="1"/>
              <a:t>60</a:t>
            </a:fld>
            <a:endParaRPr lang="en-GB" sz="1200"/>
          </a:p>
        </p:txBody>
      </p:sp>
      <p:sp>
        <p:nvSpPr>
          <p:cNvPr id="178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3E4C990-62CA-E44E-8696-5537E735BA1B}" type="slidenum">
              <a:rPr lang="en-US" sz="1200">
                <a:latin typeface="Times" charset="0"/>
              </a:rPr>
              <a:pPr algn="r"/>
              <a:t>60</a:t>
            </a:fld>
            <a:endParaRPr lang="en-US" sz="1200">
              <a:latin typeface="Times" charset="0"/>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Imagine being at a party and being able to access the Facebook of a person whom you have just met, while or after talking to her to find out more about her. The possibility of having instant information before one</a:t>
            </a:r>
            <a:r>
              <a:rPr lang="ja-JP" altLang="en-GB"/>
              <a:t>’</a:t>
            </a:r>
            <a:r>
              <a:rPr lang="en-GB"/>
              <a:t>s very own eyes that is contextually relevant to an ongoing activity and that can be viewed surreptitiously (i.e. without having to physically pull out a smartphone) is very appealing. </a:t>
            </a:r>
          </a:p>
        </p:txBody>
      </p:sp>
    </p:spTree>
    <p:extLst>
      <p:ext uri="{BB962C8B-B14F-4D97-AF65-F5344CB8AC3E}">
        <p14:creationId xmlns:p14="http://schemas.microsoft.com/office/powerpoint/2010/main" val="1467328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0" dirty="0" smtClean="0"/>
          </a:p>
          <a:p>
            <a:r>
              <a:rPr lang="en-US" baseline="0" dirty="0" smtClean="0"/>
              <a:t>Google glass </a:t>
            </a:r>
            <a:r>
              <a:rPr lang="en-GB" sz="1200" kern="1200" dirty="0" smtClean="0">
                <a:solidFill>
                  <a:schemeClr val="tx1"/>
                </a:solidFill>
                <a:effectLst/>
                <a:latin typeface="+mn-lt"/>
                <a:ea typeface="+mn-ea"/>
                <a:cs typeface="+mn-cs"/>
              </a:rPr>
              <a:t>was designed to look like a pair of glasses, but with one lens of the glass being an interactive display with an embedded camera, that can be controlled with speech input. It allows the wearer to take photos and video on the move and look at digital content, such as emails, texts, and maps. The wearer can also search the web using voice commands and the results come back on the screen. A number of applications have been developed besides everyday use, including </a:t>
            </a:r>
            <a:r>
              <a:rPr lang="en-GB" sz="1200" kern="1200" dirty="0" err="1" smtClean="0">
                <a:solidFill>
                  <a:schemeClr val="tx1"/>
                </a:solidFill>
                <a:effectLst/>
                <a:latin typeface="+mn-lt"/>
                <a:ea typeface="+mn-ea"/>
                <a:cs typeface="+mn-cs"/>
              </a:rPr>
              <a:t>WatchMeTalk</a:t>
            </a:r>
            <a:r>
              <a:rPr lang="en-GB" sz="1200" kern="1200" dirty="0" smtClean="0">
                <a:solidFill>
                  <a:schemeClr val="tx1"/>
                </a:solidFill>
                <a:effectLst/>
                <a:latin typeface="+mn-lt"/>
                <a:ea typeface="+mn-ea"/>
                <a:cs typeface="+mn-cs"/>
              </a:rPr>
              <a:t> that provides live captions that helps the hearing-impaired in their day-to-day conversations and Preview for Glass that enables a wearer to watch a movie trailer the moment they look at a movie poster. </a:t>
            </a:r>
            <a:endParaRPr lang="en-US" baseline="0" dirty="0" smtClean="0"/>
          </a:p>
          <a:p>
            <a:r>
              <a:rPr lang="en-GB" sz="1200" kern="1200" dirty="0" smtClean="0">
                <a:solidFill>
                  <a:schemeClr val="tx1"/>
                </a:solidFill>
                <a:effectLst/>
                <a:latin typeface="+mn-lt"/>
                <a:ea typeface="+mn-ea"/>
                <a:cs typeface="+mn-cs"/>
              </a:rPr>
              <a:t>It stopped being sold at the end of 2014. It was considered slightly unnerving when in the company of someone wearing Google Glass as they look up and to the right to view what is on the glass screen rather than at you and into your eyes. As a result you might see more of the whites of their eyes than the usual interested dilated pupils. Could this be the end of eye contact as we know it? One of the criticisms of early wearers of Google Glass was that it made them appear to be staring into the distance.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Others are worried that those wearing Google Glass are recording everything that is happening in front of them. As a reaction a number of bars and restaurants in San Francisco and other cities have implemented a “no Glass” policy to prevent customers from recording other patrons. There has also been much debate in the press about the latest developments in facial recognition. There are apps developed for Google Glass that take a picture of the person you are talking with and then check their online profile, providing a cloud of personal information about them, presumably mined from Facebook and other social media apps. So, you can find out more about someone on the go while talking to them – for example, what music they like, what films they have just seen, where they have just been on vacation, and so on – all in a digestible précis surrounded by a halo of photos. One could imagine that if this way of meeting up with others actually takes off, we might find ourselves in the situation where we won’t need to talk to each other anymore. Just as text messaging has largely taken over from making phone calls for many people, ‘cloud talk’ could start taking over our initial encounters with people when we meet them at parties, at conferences, on trains etc. We might nod and smile in acknowledgement of each other but we won’t ever have to have those awkward conversations anymore, such as about where you come from or what you do for work. A panacea for the shy? But how will we know what each other is looking at? You might think I am reading your blog or tweets when in your presence but really I might just be watching the latest updates of the football results and pretending to ‘meet you’.</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61</a:t>
            </a:fld>
            <a:endParaRPr lang="en-GB"/>
          </a:p>
        </p:txBody>
      </p:sp>
    </p:spTree>
    <p:extLst>
      <p:ext uri="{BB962C8B-B14F-4D97-AF65-F5344CB8AC3E}">
        <p14:creationId xmlns:p14="http://schemas.microsoft.com/office/powerpoint/2010/main" val="201743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9A6E33-6F0C-1C4C-93D2-8746CEC8EF88}" type="slidenum">
              <a:rPr lang="en-GB" sz="1200"/>
              <a:pPr eaLnBrk="1" hangingPunct="1"/>
              <a:t>62</a:t>
            </a:fld>
            <a:endParaRPr lang="en-GB" sz="1200"/>
          </a:p>
        </p:txBody>
      </p:sp>
      <p:sp>
        <p:nvSpPr>
          <p:cNvPr id="182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98D2A3C-7103-164B-B13B-7B48607CF163}" type="slidenum">
              <a:rPr lang="en-US" sz="1200">
                <a:latin typeface="Times" charset="0"/>
              </a:rPr>
              <a:pPr algn="r"/>
              <a:t>62</a:t>
            </a:fld>
            <a:endParaRPr lang="en-US" sz="1200">
              <a:latin typeface="Times" charset="0"/>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710200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69F4BD-6DB8-D142-AE57-07FFFC2D9A8A}" type="slidenum">
              <a:rPr lang="en-GB" sz="1200"/>
              <a:pPr eaLnBrk="1" hangingPunct="1"/>
              <a:t>63</a:t>
            </a:fld>
            <a:endParaRPr lang="en-GB" sz="1200"/>
          </a:p>
        </p:txBody>
      </p:sp>
      <p:sp>
        <p:nvSpPr>
          <p:cNvPr id="1976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01BAD4C-95CB-C541-8019-3EBFD939C857}" type="slidenum">
              <a:rPr lang="en-US" sz="1200">
                <a:latin typeface="Times" charset="0"/>
              </a:rPr>
              <a:pPr algn="r"/>
              <a:t>63</a:t>
            </a:fld>
            <a:endParaRPr lang="en-US" sz="1200">
              <a:latin typeface="Times" charset="0"/>
            </a:endParaRPr>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95971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4</a:t>
            </a:fld>
            <a:endParaRPr lang="en-US"/>
          </a:p>
        </p:txBody>
      </p:sp>
    </p:spTree>
    <p:extLst>
      <p:ext uri="{BB962C8B-B14F-4D97-AF65-F5344CB8AC3E}">
        <p14:creationId xmlns:p14="http://schemas.microsoft.com/office/powerpoint/2010/main" val="292303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55DB01-10BF-2748-9E8A-0D9C1B70A420}" type="slidenum">
              <a:rPr lang="en-GB" sz="1200"/>
              <a:pPr eaLnBrk="1" hangingPunct="1"/>
              <a:t>7</a:t>
            </a:fld>
            <a:endParaRPr lang="en-GB" sz="120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97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BDCA6D9-AD68-C447-8428-8C968483DF8B}" type="slidenum">
              <a:rPr lang="en-US" sz="1200">
                <a:latin typeface="Times" charset="0"/>
              </a:rPr>
              <a:pPr algn="r"/>
              <a:t>7</a:t>
            </a:fld>
            <a:endParaRPr lang="en-US" sz="1200">
              <a:latin typeface="Times" charset="0"/>
            </a:endParaRPr>
          </a:p>
        </p:txBody>
      </p:sp>
    </p:spTree>
    <p:extLst>
      <p:ext uri="{BB962C8B-B14F-4D97-AF65-F5344CB8AC3E}">
        <p14:creationId xmlns:p14="http://schemas.microsoft.com/office/powerpoint/2010/main" val="295961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8</a:t>
            </a:fld>
            <a:endParaRPr lang="en-GB"/>
          </a:p>
        </p:txBody>
      </p:sp>
    </p:spTree>
    <p:extLst>
      <p:ext uri="{BB962C8B-B14F-4D97-AF65-F5344CB8AC3E}">
        <p14:creationId xmlns:p14="http://schemas.microsoft.com/office/powerpoint/2010/main" val="405043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2391C4-0581-7045-9C3E-DB6A0CB58B8D}" type="slidenum">
              <a:rPr lang="en-GB" sz="1200"/>
              <a:pPr eaLnBrk="1" hangingPunct="1"/>
              <a:t>9</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4C2B159-4959-4F48-AF99-8B159AF6F7D0}" type="slidenum">
              <a:rPr lang="en-US" sz="1200">
                <a:latin typeface="Times" charset="0"/>
              </a:rPr>
              <a:pPr algn="r"/>
              <a:t>9</a:t>
            </a:fld>
            <a:endParaRPr lang="en-US" sz="1200">
              <a:latin typeface="Times" charset="0"/>
            </a:endParaRPr>
          </a:p>
        </p:txBody>
      </p:sp>
    </p:spTree>
    <p:extLst>
      <p:ext uri="{BB962C8B-B14F-4D97-AF65-F5344CB8AC3E}">
        <p14:creationId xmlns:p14="http://schemas.microsoft.com/office/powerpoint/2010/main" val="254686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21526F-81ED-9B4C-ACD4-5EE164166433}" type="slidenum">
              <a:rPr lang="en-GB" sz="1200"/>
              <a:pPr eaLnBrk="1" hangingPunct="1"/>
              <a:t>10</a:t>
            </a:fld>
            <a:endParaRPr lang="en-GB" sz="120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66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26DAF0D-232A-8F4A-B5CD-6C3B67D20448}" type="slidenum">
              <a:rPr lang="en-US" sz="1200">
                <a:latin typeface="Times" charset="0"/>
              </a:rPr>
              <a:pPr algn="r"/>
              <a:t>10</a:t>
            </a:fld>
            <a:endParaRPr lang="en-US" sz="1200">
              <a:latin typeface="Times" charset="0"/>
            </a:endParaRPr>
          </a:p>
        </p:txBody>
      </p:sp>
    </p:spTree>
    <p:extLst>
      <p:ext uri="{BB962C8B-B14F-4D97-AF65-F5344CB8AC3E}">
        <p14:creationId xmlns:p14="http://schemas.microsoft.com/office/powerpoint/2010/main" val="417411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new image for</a:t>
            </a:r>
            <a:r>
              <a:rPr lang="en-US" baseline="0" dirty="0" smtClean="0"/>
              <a:t> figure 2.5</a:t>
            </a:r>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13</a:t>
            </a:fld>
            <a:endParaRPr lang="en-GB"/>
          </a:p>
        </p:txBody>
      </p:sp>
    </p:spTree>
    <p:extLst>
      <p:ext uri="{BB962C8B-B14F-4D97-AF65-F5344CB8AC3E}">
        <p14:creationId xmlns:p14="http://schemas.microsoft.com/office/powerpoint/2010/main" val="30391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BB08C3-A065-8740-A557-C22A519AE86B}" type="slidenum">
              <a:rPr lang="en-GB" sz="1200"/>
              <a:pPr eaLnBrk="1" hangingPunct="1"/>
              <a:t>16</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B1966D0-501D-3345-A94F-83A8F05DE11D}" type="slidenum">
              <a:rPr lang="en-GB" sz="1200">
                <a:latin typeface="Times" charset="0"/>
              </a:rPr>
              <a:pPr algn="r"/>
              <a:t>16</a:t>
            </a:fld>
            <a:endParaRPr lang="en-GB" sz="1200">
              <a:latin typeface="Times" charset="0"/>
            </a:endParaRPr>
          </a:p>
        </p:txBody>
      </p:sp>
      <p:sp>
        <p:nvSpPr>
          <p:cNvPr id="4506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4506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1303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22800" y="1885950"/>
            <a:ext cx="4013200" cy="4171950"/>
          </a:xfrm>
        </p:spPr>
        <p:txBody>
          <a:bodyPr/>
          <a:lstStyle/>
          <a:p>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2935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654F60A7-53AD-44F0-BA92-2163A77CBB05}" type="slidenum">
              <a:rPr lang="en-US" altLang="en-US"/>
              <a:pPr/>
              <a:t>‹#›</a:t>
            </a:fld>
            <a:endParaRPr lang="en-US" altLang="en-US"/>
          </a:p>
        </p:txBody>
      </p:sp>
    </p:spTree>
    <p:extLst>
      <p:ext uri="{BB962C8B-B14F-4D97-AF65-F5344CB8AC3E}">
        <p14:creationId xmlns:p14="http://schemas.microsoft.com/office/powerpoint/2010/main" val="140798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file:///\\localhost\Users\yrogers\Desktop\!OLE_LINK3" TargetMode="External"/><Relationship Id="rId5" Type="http://schemas.openxmlformats.org/officeDocument/2006/relationships/image" Target="../media/image7.png"/><Relationship Id="rId4" Type="http://schemas.openxmlformats.org/officeDocument/2006/relationships/oleObject" Target="file:///\\localhost\Users\yrogers\Desktop\!OLE_LINK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image" Target="../media/image17.emf"/></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file:///\\localhost\Users\yrogers\Desktop\ID4-%20NEW\!OLE_LINK16"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3956181"/>
            <a:ext cx="7553131" cy="1572554"/>
          </a:xfrm>
        </p:spPr>
        <p:txBody>
          <a:bodyPr>
            <a:normAutofit/>
          </a:bodyPr>
          <a:lstStyle/>
          <a:p>
            <a:pPr eaLnBrk="1" hangingPunct="1"/>
            <a:r>
              <a:rPr lang="en-US" dirty="0" smtClean="0"/>
              <a:t>User Interfaces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
        <p:nvSpPr>
          <p:cNvPr id="7" name="Rectangle 6"/>
          <p:cNvSpPr>
            <a:spLocks noGrp="1" noChangeArrowheads="1"/>
          </p:cNvSpPr>
          <p:nvPr/>
        </p:nvSpPr>
        <p:spPr>
          <a:xfrm>
            <a:off x="1177306" y="5257800"/>
            <a:ext cx="6867330" cy="1156214"/>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685800" y="457200"/>
            <a:ext cx="7772400" cy="1143000"/>
          </a:xfrm>
        </p:spPr>
        <p:txBody>
          <a:bodyPr>
            <a:normAutofit/>
          </a:bodyPr>
          <a:lstStyle/>
          <a:p>
            <a:pPr eaLnBrk="1" hangingPunct="1"/>
            <a:r>
              <a:rPr lang="en-GB" sz="3800" dirty="0" smtClean="0"/>
              <a:t>Assumptions</a:t>
            </a:r>
            <a:endParaRPr lang="en-GB" sz="3800" dirty="0"/>
          </a:p>
        </p:txBody>
      </p:sp>
      <p:sp>
        <p:nvSpPr>
          <p:cNvPr id="25605" name="Rectangle 3"/>
          <p:cNvSpPr>
            <a:spLocks noGrp="1" noChangeArrowheads="1"/>
          </p:cNvSpPr>
          <p:nvPr>
            <p:ph type="body" idx="4294967295"/>
          </p:nvPr>
        </p:nvSpPr>
        <p:spPr>
          <a:xfrm>
            <a:off x="683568" y="1988840"/>
            <a:ext cx="7772400" cy="4114800"/>
          </a:xfrm>
        </p:spPr>
        <p:txBody>
          <a:bodyPr>
            <a:normAutofit/>
          </a:bodyPr>
          <a:lstStyle/>
          <a:p>
            <a:pPr eaLnBrk="1" hangingPunct="1">
              <a:lnSpc>
                <a:spcPct val="90000"/>
              </a:lnSpc>
            </a:pPr>
            <a:r>
              <a:rPr lang="en-US" sz="2400" dirty="0"/>
              <a:t>People would not mind wearing the glasses that are needed to see in 3D in their living rooms </a:t>
            </a:r>
            <a:r>
              <a:rPr lang="en-GB" sz="2400" dirty="0" smtClean="0">
                <a:solidFill>
                  <a:schemeClr val="accent1"/>
                </a:solidFill>
              </a:rPr>
              <a:t>–</a:t>
            </a:r>
            <a:r>
              <a:rPr lang="en-GB" sz="2400" dirty="0" smtClean="0"/>
              <a:t> </a:t>
            </a:r>
            <a:r>
              <a:rPr lang="en-GB" sz="2400" dirty="0" smtClean="0">
                <a:solidFill>
                  <a:schemeClr val="accent1"/>
                </a:solidFill>
              </a:rPr>
              <a:t>reasonable</a:t>
            </a:r>
          </a:p>
          <a:p>
            <a:pPr eaLnBrk="1" hangingPunct="1">
              <a:lnSpc>
                <a:spcPct val="90000"/>
              </a:lnSpc>
            </a:pPr>
            <a:endParaRPr lang="en-GB" sz="800" dirty="0">
              <a:solidFill>
                <a:schemeClr val="accent1"/>
              </a:solidFill>
            </a:endParaRPr>
          </a:p>
          <a:p>
            <a:pPr eaLnBrk="1" hangingPunct="1">
              <a:lnSpc>
                <a:spcPct val="90000"/>
              </a:lnSpc>
            </a:pPr>
            <a:r>
              <a:rPr lang="en-GB" sz="2400" dirty="0">
                <a:solidFill>
                  <a:srgbClr val="7030A0"/>
                </a:solidFill>
              </a:rPr>
              <a:t>People would not </a:t>
            </a:r>
            <a:r>
              <a:rPr lang="en-US" sz="2400" dirty="0">
                <a:solidFill>
                  <a:srgbClr val="7030A0"/>
                </a:solidFill>
              </a:rPr>
              <a:t>mind paying a lot more for a new 3D-enabled TV </a:t>
            </a:r>
            <a:r>
              <a:rPr lang="en-US" sz="2400" dirty="0" smtClean="0">
                <a:solidFill>
                  <a:srgbClr val="7030A0"/>
                </a:solidFill>
              </a:rPr>
              <a:t>screen </a:t>
            </a:r>
            <a:r>
              <a:rPr lang="en-GB" sz="2400" dirty="0" smtClean="0">
                <a:solidFill>
                  <a:schemeClr val="accent1"/>
                </a:solidFill>
              </a:rPr>
              <a:t>– </a:t>
            </a:r>
            <a:r>
              <a:rPr lang="en-GB" sz="2400" dirty="0">
                <a:solidFill>
                  <a:schemeClr val="accent1"/>
                </a:solidFill>
              </a:rPr>
              <a:t>not </a:t>
            </a:r>
            <a:r>
              <a:rPr lang="en-GB" sz="2400" dirty="0" smtClean="0">
                <a:solidFill>
                  <a:schemeClr val="accent1"/>
                </a:solidFill>
              </a:rPr>
              <a:t>reasonable</a:t>
            </a:r>
          </a:p>
          <a:p>
            <a:pPr eaLnBrk="1" hangingPunct="1">
              <a:lnSpc>
                <a:spcPct val="90000"/>
              </a:lnSpc>
            </a:pPr>
            <a:endParaRPr lang="en-GB" sz="800" dirty="0">
              <a:solidFill>
                <a:schemeClr val="accent1"/>
              </a:solidFill>
            </a:endParaRPr>
          </a:p>
          <a:p>
            <a:pPr eaLnBrk="1" hangingPunct="1">
              <a:lnSpc>
                <a:spcPct val="90000"/>
              </a:lnSpc>
            </a:pPr>
            <a:r>
              <a:rPr lang="en-GB" sz="2400" dirty="0">
                <a:solidFill>
                  <a:srgbClr val="7030A0"/>
                </a:solidFill>
              </a:rPr>
              <a:t>People would </a:t>
            </a:r>
            <a:r>
              <a:rPr lang="en-US" sz="2400" dirty="0">
                <a:solidFill>
                  <a:srgbClr val="7030A0"/>
                </a:solidFill>
              </a:rPr>
              <a:t>really enjoy the enhanced clarity and color detail provided by 3D </a:t>
            </a:r>
            <a:r>
              <a:rPr lang="en-GB" sz="2400" dirty="0" smtClean="0">
                <a:solidFill>
                  <a:schemeClr val="accent1"/>
                </a:solidFill>
              </a:rPr>
              <a:t>– reasonable</a:t>
            </a:r>
          </a:p>
          <a:p>
            <a:pPr eaLnBrk="1" hangingPunct="1">
              <a:lnSpc>
                <a:spcPct val="90000"/>
              </a:lnSpc>
            </a:pPr>
            <a:endParaRPr lang="en-GB" sz="800" dirty="0">
              <a:solidFill>
                <a:schemeClr val="accent1"/>
              </a:solidFill>
            </a:endParaRPr>
          </a:p>
          <a:p>
            <a:pPr eaLnBrk="1" hangingPunct="1">
              <a:lnSpc>
                <a:spcPct val="90000"/>
              </a:lnSpc>
            </a:pPr>
            <a:r>
              <a:rPr lang="en-GB" sz="2400" dirty="0">
                <a:solidFill>
                  <a:srgbClr val="7030A0"/>
                </a:solidFill>
              </a:rPr>
              <a:t>People will be happy carrying around their own special </a:t>
            </a:r>
            <a:r>
              <a:rPr lang="en-GB" sz="2400" dirty="0" smtClean="0">
                <a:solidFill>
                  <a:srgbClr val="7030A0"/>
                </a:solidFill>
              </a:rPr>
              <a:t>glasses </a:t>
            </a:r>
            <a:r>
              <a:rPr lang="en-GB" sz="2400" dirty="0" smtClean="0">
                <a:solidFill>
                  <a:schemeClr val="accent1"/>
                </a:solidFill>
              </a:rPr>
              <a:t>– </a:t>
            </a:r>
            <a:r>
              <a:rPr lang="en-GB" sz="2400" dirty="0">
                <a:solidFill>
                  <a:schemeClr val="accent1"/>
                </a:solidFill>
              </a:rPr>
              <a:t>reasonable only for a very select bunch of users</a:t>
            </a:r>
          </a:p>
          <a:p>
            <a:pPr eaLnBrk="1" hangingPunct="1">
              <a:lnSpc>
                <a:spcPct val="90000"/>
              </a:lnSpc>
            </a:pPr>
            <a:endParaRPr lang="en-GB" sz="2400" dirty="0">
              <a:solidFill>
                <a:srgbClr val="000099"/>
              </a:solidFill>
            </a:endParaRPr>
          </a:p>
        </p:txBody>
      </p:sp>
    </p:spTree>
    <p:extLst>
      <p:ext uri="{BB962C8B-B14F-4D97-AF65-F5344CB8AC3E}">
        <p14:creationId xmlns:p14="http://schemas.microsoft.com/office/powerpoint/2010/main" val="142344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p:txBody>
          <a:bodyPr>
            <a:normAutofit/>
          </a:bodyPr>
          <a:lstStyle/>
          <a:p>
            <a:pPr eaLnBrk="1" hangingPunct="1"/>
            <a:r>
              <a:rPr lang="en-GB" dirty="0"/>
              <a:t>First steps in formulating a conceptual model</a:t>
            </a:r>
          </a:p>
        </p:txBody>
      </p:sp>
      <p:sp>
        <p:nvSpPr>
          <p:cNvPr id="32773"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solidFill>
                  <a:srgbClr val="7030A0"/>
                </a:solidFill>
              </a:rPr>
              <a:t>What will the users be doing when carrying out their tasks?</a:t>
            </a:r>
          </a:p>
          <a:p>
            <a:pPr eaLnBrk="1" hangingPunct="1">
              <a:lnSpc>
                <a:spcPct val="90000"/>
              </a:lnSpc>
            </a:pPr>
            <a:r>
              <a:rPr lang="en-GB" sz="2800" dirty="0">
                <a:solidFill>
                  <a:srgbClr val="7030A0"/>
                </a:solidFill>
              </a:rPr>
              <a:t>How will the system support these?</a:t>
            </a:r>
          </a:p>
          <a:p>
            <a:pPr eaLnBrk="1" hangingPunct="1">
              <a:lnSpc>
                <a:spcPct val="90000"/>
              </a:lnSpc>
            </a:pPr>
            <a:r>
              <a:rPr lang="en-GB" sz="2800" dirty="0">
                <a:solidFill>
                  <a:srgbClr val="7030A0"/>
                </a:solidFill>
              </a:rPr>
              <a:t>What kind of interface metaphor, if any, will be appropriate?</a:t>
            </a:r>
          </a:p>
          <a:p>
            <a:pPr eaLnBrk="1" hangingPunct="1">
              <a:lnSpc>
                <a:spcPct val="90000"/>
              </a:lnSpc>
            </a:pPr>
            <a:r>
              <a:rPr lang="en-GB" sz="2800" dirty="0">
                <a:solidFill>
                  <a:srgbClr val="7030A0"/>
                </a:solidFill>
              </a:rPr>
              <a:t>What kinds of interaction modes and styles to use? </a:t>
            </a:r>
            <a:endParaRPr lang="en-GB" sz="2800" dirty="0" smtClean="0">
              <a:solidFill>
                <a:srgbClr val="7030A0"/>
              </a:solidFill>
            </a:endParaRPr>
          </a:p>
          <a:p>
            <a:pPr eaLnBrk="1" hangingPunct="1">
              <a:lnSpc>
                <a:spcPct val="90000"/>
              </a:lnSpc>
            </a:pPr>
            <a:endParaRPr lang="en-GB" sz="1000" dirty="0">
              <a:solidFill>
                <a:srgbClr val="7030A0"/>
              </a:solidFill>
            </a:endParaRPr>
          </a:p>
          <a:p>
            <a:pPr lvl="1" eaLnBrk="1" hangingPunct="1">
              <a:lnSpc>
                <a:spcPct val="90000"/>
              </a:lnSpc>
              <a:buFontTx/>
              <a:buNone/>
            </a:pPr>
            <a:r>
              <a:rPr lang="en-GB" sz="2400" dirty="0">
                <a:solidFill>
                  <a:schemeClr val="accent2"/>
                </a:solidFill>
              </a:rPr>
              <a:t>	</a:t>
            </a:r>
            <a:r>
              <a:rPr lang="en-GB" sz="2400" dirty="0" smtClean="0">
                <a:solidFill>
                  <a:schemeClr val="accent1"/>
                </a:solidFill>
              </a:rPr>
              <a:t>- </a:t>
            </a:r>
            <a:r>
              <a:rPr lang="en-GB" sz="2200" dirty="0" smtClean="0">
                <a:solidFill>
                  <a:schemeClr val="accent1"/>
                </a:solidFill>
              </a:rPr>
              <a:t>always </a:t>
            </a:r>
            <a:r>
              <a:rPr lang="en-GB" sz="2200" dirty="0">
                <a:solidFill>
                  <a:schemeClr val="accent1"/>
                </a:solidFill>
              </a:rPr>
              <a:t>keep in mind when making design decisions how the user will understand the underlying conceptual model </a:t>
            </a:r>
          </a:p>
        </p:txBody>
      </p:sp>
    </p:spTree>
    <p:extLst>
      <p:ext uri="{BB962C8B-B14F-4D97-AF65-F5344CB8AC3E}">
        <p14:creationId xmlns:p14="http://schemas.microsoft.com/office/powerpoint/2010/main" val="402714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p:txBody>
          <a:bodyPr/>
          <a:lstStyle/>
          <a:p>
            <a:pPr eaLnBrk="1" hangingPunct="1"/>
            <a:r>
              <a:rPr lang="en-GB" dirty="0"/>
              <a:t>Interface metaphors</a:t>
            </a:r>
          </a:p>
        </p:txBody>
      </p:sp>
      <p:sp>
        <p:nvSpPr>
          <p:cNvPr id="40965" name="Rectangle 3"/>
          <p:cNvSpPr>
            <a:spLocks noGrp="1" noChangeArrowheads="1"/>
          </p:cNvSpPr>
          <p:nvPr>
            <p:ph type="body" idx="4294967295"/>
          </p:nvPr>
        </p:nvSpPr>
        <p:spPr/>
        <p:txBody>
          <a:bodyPr>
            <a:normAutofit fontScale="92500" lnSpcReduction="20000"/>
          </a:bodyPr>
          <a:lstStyle/>
          <a:p>
            <a:pPr eaLnBrk="1" hangingPunct="1">
              <a:lnSpc>
                <a:spcPct val="90000"/>
              </a:lnSpc>
            </a:pPr>
            <a:r>
              <a:rPr lang="en-GB" sz="2400" dirty="0">
                <a:solidFill>
                  <a:srgbClr val="7030A0"/>
                </a:solidFill>
              </a:rPr>
              <a:t>Interface designed to be similar to a physical entity but also has own </a:t>
            </a:r>
            <a:r>
              <a:rPr lang="en-GB" sz="2400" dirty="0" smtClean="0">
                <a:solidFill>
                  <a:srgbClr val="7030A0"/>
                </a:solidFill>
              </a:rPr>
              <a:t>properties</a:t>
            </a:r>
          </a:p>
          <a:p>
            <a:pPr eaLnBrk="1" hangingPunct="1">
              <a:lnSpc>
                <a:spcPct val="90000"/>
              </a:lnSpc>
            </a:pPr>
            <a:endParaRPr lang="en-GB" sz="800" dirty="0">
              <a:solidFill>
                <a:srgbClr val="7030A0"/>
              </a:solidFill>
            </a:endParaRPr>
          </a:p>
          <a:p>
            <a:pPr lvl="1" eaLnBrk="1" hangingPunct="1">
              <a:lnSpc>
                <a:spcPct val="90000"/>
              </a:lnSpc>
            </a:pPr>
            <a:r>
              <a:rPr lang="en-GB" sz="2400" dirty="0">
                <a:solidFill>
                  <a:schemeClr val="accent1"/>
                </a:solidFill>
              </a:rPr>
              <a:t>e.g. desktop metaphor, web </a:t>
            </a:r>
            <a:r>
              <a:rPr lang="en-GB" sz="2400" dirty="0" smtClean="0">
                <a:solidFill>
                  <a:schemeClr val="accent1"/>
                </a:solidFill>
              </a:rPr>
              <a:t>portals</a:t>
            </a:r>
          </a:p>
          <a:p>
            <a:pPr lvl="1" eaLnBrk="1" hangingPunct="1">
              <a:lnSpc>
                <a:spcPct val="90000"/>
              </a:lnSpc>
            </a:pPr>
            <a:endParaRPr lang="en-GB" sz="2400" dirty="0">
              <a:solidFill>
                <a:schemeClr val="accent1"/>
              </a:solidFill>
            </a:endParaRPr>
          </a:p>
          <a:p>
            <a:pPr eaLnBrk="1" hangingPunct="1">
              <a:lnSpc>
                <a:spcPct val="90000"/>
              </a:lnSpc>
            </a:pPr>
            <a:r>
              <a:rPr lang="en-GB" sz="2400" dirty="0">
                <a:solidFill>
                  <a:srgbClr val="7030A0"/>
                </a:solidFill>
              </a:rPr>
              <a:t>Can be based on activity, object or a combination of </a:t>
            </a:r>
            <a:r>
              <a:rPr lang="en-GB" sz="2400" dirty="0" smtClean="0">
                <a:solidFill>
                  <a:srgbClr val="7030A0"/>
                </a:solidFill>
              </a:rPr>
              <a:t>both</a:t>
            </a:r>
          </a:p>
          <a:p>
            <a:pPr lvl="1"/>
            <a:r>
              <a:rPr lang="en-GB" sz="2400" dirty="0">
                <a:solidFill>
                  <a:schemeClr val="accent1"/>
                </a:solidFill>
              </a:rPr>
              <a:t>e.g. </a:t>
            </a:r>
            <a:r>
              <a:rPr lang="en-GB" sz="2400" dirty="0" smtClean="0">
                <a:solidFill>
                  <a:schemeClr val="accent1"/>
                </a:solidFill>
              </a:rPr>
              <a:t>surfing the web</a:t>
            </a:r>
            <a:endParaRPr lang="en-GB" sz="2400" dirty="0">
              <a:solidFill>
                <a:schemeClr val="accent1"/>
              </a:solidFill>
            </a:endParaRPr>
          </a:p>
          <a:p>
            <a:pPr eaLnBrk="1" hangingPunct="1">
              <a:lnSpc>
                <a:spcPct val="90000"/>
              </a:lnSpc>
            </a:pPr>
            <a:endParaRPr lang="en-GB" sz="2400" dirty="0">
              <a:solidFill>
                <a:srgbClr val="7030A0"/>
              </a:solidFill>
            </a:endParaRPr>
          </a:p>
          <a:p>
            <a:pPr eaLnBrk="1" hangingPunct="1">
              <a:lnSpc>
                <a:spcPct val="90000"/>
              </a:lnSpc>
            </a:pPr>
            <a:r>
              <a:rPr lang="en-GB" sz="2400" dirty="0">
                <a:solidFill>
                  <a:srgbClr val="7030A0"/>
                </a:solidFill>
              </a:rPr>
              <a:t>Exploit user</a:t>
            </a:r>
            <a:r>
              <a:rPr lang="ja-JP" altLang="en-GB" sz="2400" dirty="0">
                <a:solidFill>
                  <a:srgbClr val="7030A0"/>
                </a:solidFill>
              </a:rPr>
              <a:t>’</a:t>
            </a:r>
            <a:r>
              <a:rPr lang="en-GB" sz="2400" dirty="0">
                <a:solidFill>
                  <a:srgbClr val="7030A0"/>
                </a:solidFill>
              </a:rPr>
              <a:t>s familiar knowledge, helping them to understand </a:t>
            </a:r>
            <a:r>
              <a:rPr lang="ja-JP" altLang="en-GB" sz="2400" dirty="0">
                <a:solidFill>
                  <a:srgbClr val="7030A0"/>
                </a:solidFill>
              </a:rPr>
              <a:t>‘</a:t>
            </a:r>
            <a:r>
              <a:rPr lang="en-GB" sz="2400" dirty="0">
                <a:solidFill>
                  <a:srgbClr val="7030A0"/>
                </a:solidFill>
              </a:rPr>
              <a:t>the unfamiliar</a:t>
            </a:r>
            <a:r>
              <a:rPr lang="ja-JP" altLang="en-GB" sz="2400" dirty="0">
                <a:solidFill>
                  <a:srgbClr val="7030A0"/>
                </a:solidFill>
              </a:rPr>
              <a:t>’</a:t>
            </a:r>
            <a:r>
              <a:rPr lang="en-GB" sz="2400" dirty="0">
                <a:solidFill>
                  <a:srgbClr val="7030A0"/>
                </a:solidFill>
              </a:rPr>
              <a:t> </a:t>
            </a:r>
            <a:endParaRPr lang="en-GB" sz="2400" dirty="0" smtClean="0">
              <a:solidFill>
                <a:srgbClr val="7030A0"/>
              </a:solidFill>
            </a:endParaRPr>
          </a:p>
          <a:p>
            <a:pPr eaLnBrk="1" hangingPunct="1">
              <a:lnSpc>
                <a:spcPct val="90000"/>
              </a:lnSpc>
            </a:pPr>
            <a:endParaRPr lang="en-GB" sz="2400" dirty="0">
              <a:solidFill>
                <a:srgbClr val="7030A0"/>
              </a:solidFill>
            </a:endParaRPr>
          </a:p>
          <a:p>
            <a:pPr eaLnBrk="1" hangingPunct="1">
              <a:lnSpc>
                <a:spcPct val="90000"/>
              </a:lnSpc>
            </a:pPr>
            <a:r>
              <a:rPr lang="en-GB" sz="2400" dirty="0">
                <a:solidFill>
                  <a:srgbClr val="7030A0"/>
                </a:solidFill>
              </a:rPr>
              <a:t>Conjures up the essence of the unfamiliar activity, enabling users to leverage of this to understand more aspects of the unfamiliar functionality</a:t>
            </a:r>
            <a:endParaRPr lang="en-GB" sz="2800" dirty="0">
              <a:solidFill>
                <a:srgbClr val="7030A0"/>
              </a:solidFill>
            </a:endParaRPr>
          </a:p>
        </p:txBody>
      </p:sp>
    </p:spTree>
    <p:extLst>
      <p:ext uri="{BB962C8B-B14F-4D97-AF65-F5344CB8AC3E}">
        <p14:creationId xmlns:p14="http://schemas.microsoft.com/office/powerpoint/2010/main" val="97450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Card UI</a:t>
            </a:r>
            <a:endParaRPr lang="en-US" dirty="0"/>
          </a:p>
        </p:txBody>
      </p:sp>
      <p:sp>
        <p:nvSpPr>
          <p:cNvPr id="6" name="Content Placeholder 5"/>
          <p:cNvSpPr>
            <a:spLocks noGrp="1"/>
          </p:cNvSpPr>
          <p:nvPr>
            <p:ph sz="half" idx="1"/>
          </p:nvPr>
        </p:nvSpPr>
        <p:spPr>
          <a:xfrm>
            <a:off x="827584" y="1772816"/>
            <a:ext cx="4038600" cy="4525963"/>
          </a:xfrm>
        </p:spPr>
        <p:txBody>
          <a:bodyPr>
            <a:normAutofit/>
          </a:bodyPr>
          <a:lstStyle/>
          <a:p>
            <a:r>
              <a:rPr lang="en-US" sz="2000" dirty="0" smtClean="0"/>
              <a:t>The card is a very popular UI</a:t>
            </a:r>
          </a:p>
          <a:p>
            <a:endParaRPr lang="en-US" sz="2000" dirty="0" smtClean="0"/>
          </a:p>
          <a:p>
            <a:r>
              <a:rPr lang="en-US" sz="2000" dirty="0" smtClean="0"/>
              <a:t>Why?: Has familiar form factor</a:t>
            </a:r>
          </a:p>
          <a:p>
            <a:endParaRPr lang="en-US" sz="2000" dirty="0" smtClean="0"/>
          </a:p>
          <a:p>
            <a:r>
              <a:rPr lang="en-US" sz="2000" dirty="0" smtClean="0"/>
              <a:t>Material properties are added, giving appearance and physical behavior, e.g. surface of paper</a:t>
            </a:r>
          </a:p>
          <a:p>
            <a:endParaRPr lang="en-US" dirty="0"/>
          </a:p>
        </p:txBody>
      </p:sp>
      <p:pic>
        <p:nvPicPr>
          <p:cNvPr id="3993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41121" y="1556792"/>
            <a:ext cx="2918631" cy="50836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598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1026"/>
          <p:cNvSpPr>
            <a:spLocks noGrp="1" noChangeArrowheads="1"/>
          </p:cNvSpPr>
          <p:nvPr>
            <p:ph type="title" idx="4294967295"/>
          </p:nvPr>
        </p:nvSpPr>
        <p:spPr/>
        <p:txBody>
          <a:bodyPr>
            <a:normAutofit/>
          </a:bodyPr>
          <a:lstStyle/>
          <a:p>
            <a:pPr eaLnBrk="1" hangingPunct="1"/>
            <a:r>
              <a:rPr lang="en-GB" dirty="0"/>
              <a:t>Benefits of interface metaphors</a:t>
            </a:r>
          </a:p>
        </p:txBody>
      </p:sp>
      <p:sp>
        <p:nvSpPr>
          <p:cNvPr id="41989" name="Rectangle 1027"/>
          <p:cNvSpPr>
            <a:spLocks noGrp="1" noChangeArrowheads="1"/>
          </p:cNvSpPr>
          <p:nvPr>
            <p:ph type="body" idx="4294967295"/>
          </p:nvPr>
        </p:nvSpPr>
        <p:spPr>
          <a:xfrm>
            <a:off x="467544" y="1772816"/>
            <a:ext cx="8229600" cy="4525963"/>
          </a:xfrm>
        </p:spPr>
        <p:txBody>
          <a:bodyPr/>
          <a:lstStyle/>
          <a:p>
            <a:pPr eaLnBrk="1" hangingPunct="1">
              <a:lnSpc>
                <a:spcPct val="90000"/>
              </a:lnSpc>
            </a:pPr>
            <a:r>
              <a:rPr lang="en-GB" dirty="0">
                <a:solidFill>
                  <a:srgbClr val="7030A0"/>
                </a:solidFill>
              </a:rPr>
              <a:t>Makes learning new systems </a:t>
            </a:r>
            <a:r>
              <a:rPr lang="en-GB" dirty="0" smtClean="0">
                <a:solidFill>
                  <a:srgbClr val="7030A0"/>
                </a:solidFill>
              </a:rPr>
              <a:t>easier</a:t>
            </a:r>
          </a:p>
          <a:p>
            <a:pPr eaLnBrk="1" hangingPunct="1">
              <a:lnSpc>
                <a:spcPct val="90000"/>
              </a:lnSpc>
            </a:pPr>
            <a:endParaRPr lang="en-GB" sz="1000" dirty="0">
              <a:solidFill>
                <a:srgbClr val="7030A0"/>
              </a:solidFill>
            </a:endParaRPr>
          </a:p>
          <a:p>
            <a:pPr eaLnBrk="1" hangingPunct="1">
              <a:lnSpc>
                <a:spcPct val="90000"/>
              </a:lnSpc>
            </a:pPr>
            <a:r>
              <a:rPr lang="en-GB" dirty="0">
                <a:solidFill>
                  <a:srgbClr val="7030A0"/>
                </a:solidFill>
              </a:rPr>
              <a:t>Helps users understand the underlying conceptual </a:t>
            </a:r>
            <a:r>
              <a:rPr lang="en-GB" dirty="0" smtClean="0">
                <a:solidFill>
                  <a:srgbClr val="7030A0"/>
                </a:solidFill>
              </a:rPr>
              <a:t>model</a:t>
            </a:r>
          </a:p>
          <a:p>
            <a:pPr eaLnBrk="1" hangingPunct="1">
              <a:lnSpc>
                <a:spcPct val="90000"/>
              </a:lnSpc>
            </a:pPr>
            <a:endParaRPr lang="en-GB" sz="1000" dirty="0">
              <a:solidFill>
                <a:srgbClr val="7030A0"/>
              </a:solidFill>
            </a:endParaRPr>
          </a:p>
          <a:p>
            <a:pPr eaLnBrk="1" hangingPunct="1">
              <a:lnSpc>
                <a:spcPct val="90000"/>
              </a:lnSpc>
            </a:pPr>
            <a:r>
              <a:rPr lang="en-GB" dirty="0">
                <a:solidFill>
                  <a:srgbClr val="7030A0"/>
                </a:solidFill>
              </a:rPr>
              <a:t>Can be very innovative and enable the realm of computers and their applications to be made more accessible to a greater diversity of users</a:t>
            </a:r>
          </a:p>
        </p:txBody>
      </p:sp>
    </p:spTree>
    <p:extLst>
      <p:ext uri="{BB962C8B-B14F-4D97-AF65-F5344CB8AC3E}">
        <p14:creationId xmlns:p14="http://schemas.microsoft.com/office/powerpoint/2010/main" val="3020897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1026"/>
          <p:cNvSpPr>
            <a:spLocks noGrp="1" noChangeArrowheads="1"/>
          </p:cNvSpPr>
          <p:nvPr>
            <p:ph type="title" idx="4294967295"/>
          </p:nvPr>
        </p:nvSpPr>
        <p:spPr/>
        <p:txBody>
          <a:bodyPr>
            <a:normAutofit/>
          </a:bodyPr>
          <a:lstStyle/>
          <a:p>
            <a:pPr eaLnBrk="1" hangingPunct="1"/>
            <a:r>
              <a:rPr lang="en-GB" dirty="0"/>
              <a:t>Problems with interface metaphors </a:t>
            </a:r>
          </a:p>
        </p:txBody>
      </p:sp>
      <p:sp>
        <p:nvSpPr>
          <p:cNvPr id="43013" name="Rectangle 1027"/>
          <p:cNvSpPr>
            <a:spLocks noGrp="1" noChangeArrowheads="1"/>
          </p:cNvSpPr>
          <p:nvPr>
            <p:ph type="body" idx="4294967295"/>
          </p:nvPr>
        </p:nvSpPr>
        <p:spPr>
          <a:xfrm>
            <a:off x="628650" y="1825625"/>
            <a:ext cx="7886700" cy="3301852"/>
          </a:xfrm>
        </p:spPr>
        <p:txBody>
          <a:bodyPr>
            <a:normAutofit fontScale="92500" lnSpcReduction="20000"/>
          </a:bodyPr>
          <a:lstStyle/>
          <a:p>
            <a:pPr eaLnBrk="1" hangingPunct="1"/>
            <a:r>
              <a:rPr lang="en-GB" sz="2400" dirty="0">
                <a:solidFill>
                  <a:srgbClr val="7030A0"/>
                </a:solidFill>
              </a:rPr>
              <a:t>Break conventional and cultural </a:t>
            </a:r>
            <a:r>
              <a:rPr lang="en-GB" sz="2400" dirty="0" smtClean="0">
                <a:solidFill>
                  <a:srgbClr val="7030A0"/>
                </a:solidFill>
              </a:rPr>
              <a:t>rules</a:t>
            </a:r>
            <a:endParaRPr lang="en-GB" sz="900" dirty="0">
              <a:solidFill>
                <a:srgbClr val="7030A0"/>
              </a:solidFill>
            </a:endParaRPr>
          </a:p>
          <a:p>
            <a:pPr lvl="1" eaLnBrk="1" hangingPunct="1"/>
            <a:r>
              <a:rPr lang="en-GB" sz="2400" dirty="0">
                <a:solidFill>
                  <a:schemeClr val="accent1"/>
                </a:solidFill>
              </a:rPr>
              <a:t>e.g. recycle bin placed on </a:t>
            </a:r>
            <a:r>
              <a:rPr lang="en-GB" sz="2400" dirty="0" smtClean="0">
                <a:solidFill>
                  <a:schemeClr val="accent1"/>
                </a:solidFill>
              </a:rPr>
              <a:t>desktop</a:t>
            </a:r>
            <a:endParaRPr lang="en-GB" sz="1100" dirty="0">
              <a:solidFill>
                <a:schemeClr val="accent1"/>
              </a:solidFill>
            </a:endParaRPr>
          </a:p>
          <a:p>
            <a:pPr eaLnBrk="1" hangingPunct="1"/>
            <a:r>
              <a:rPr lang="en-GB" sz="2400" dirty="0">
                <a:solidFill>
                  <a:srgbClr val="7030A0"/>
                </a:solidFill>
              </a:rPr>
              <a:t>Can constrain designers in the way they conceptualize a problem </a:t>
            </a:r>
            <a:r>
              <a:rPr lang="en-GB" sz="2400" dirty="0" smtClean="0">
                <a:solidFill>
                  <a:srgbClr val="7030A0"/>
                </a:solidFill>
              </a:rPr>
              <a:t>space</a:t>
            </a:r>
            <a:endParaRPr lang="en-GB" sz="1100" dirty="0">
              <a:solidFill>
                <a:srgbClr val="7030A0"/>
              </a:solidFill>
            </a:endParaRPr>
          </a:p>
          <a:p>
            <a:pPr eaLnBrk="1" hangingPunct="1"/>
            <a:r>
              <a:rPr lang="en-GB" sz="2400" dirty="0">
                <a:solidFill>
                  <a:srgbClr val="7030A0"/>
                </a:solidFill>
              </a:rPr>
              <a:t>Conflict with design </a:t>
            </a:r>
            <a:r>
              <a:rPr lang="en-GB" sz="2400" dirty="0" smtClean="0">
                <a:solidFill>
                  <a:srgbClr val="7030A0"/>
                </a:solidFill>
              </a:rPr>
              <a:t>principles</a:t>
            </a:r>
            <a:endParaRPr lang="en-GB" sz="1100" dirty="0">
              <a:solidFill>
                <a:srgbClr val="7030A0"/>
              </a:solidFill>
            </a:endParaRPr>
          </a:p>
          <a:p>
            <a:pPr eaLnBrk="1" hangingPunct="1"/>
            <a:r>
              <a:rPr lang="en-GB" sz="2400" dirty="0">
                <a:solidFill>
                  <a:srgbClr val="7030A0"/>
                </a:solidFill>
              </a:rPr>
              <a:t>Forces users to only understand the system in terms of the </a:t>
            </a:r>
            <a:r>
              <a:rPr lang="en-GB" sz="2400" dirty="0" smtClean="0">
                <a:solidFill>
                  <a:srgbClr val="7030A0"/>
                </a:solidFill>
              </a:rPr>
              <a:t>metaphor</a:t>
            </a:r>
            <a:endParaRPr lang="en-GB" sz="1100" dirty="0">
              <a:solidFill>
                <a:srgbClr val="7030A0"/>
              </a:solidFill>
            </a:endParaRPr>
          </a:p>
          <a:p>
            <a:pPr eaLnBrk="1" hangingPunct="1"/>
            <a:r>
              <a:rPr lang="en-GB" sz="2400" dirty="0">
                <a:solidFill>
                  <a:srgbClr val="7030A0"/>
                </a:solidFill>
              </a:rPr>
              <a:t>Designers can inadvertently use bad existing designs and transfer the bad parts </a:t>
            </a:r>
            <a:r>
              <a:rPr lang="en-GB" sz="2400" dirty="0" smtClean="0">
                <a:solidFill>
                  <a:srgbClr val="7030A0"/>
                </a:solidFill>
              </a:rPr>
              <a:t>over</a:t>
            </a:r>
            <a:endParaRPr lang="en-GB" sz="1100" dirty="0">
              <a:solidFill>
                <a:srgbClr val="7030A0"/>
              </a:solidFill>
            </a:endParaRPr>
          </a:p>
          <a:p>
            <a:pPr eaLnBrk="1" hangingPunct="1"/>
            <a:r>
              <a:rPr lang="en-GB" sz="2400" dirty="0">
                <a:solidFill>
                  <a:srgbClr val="7030A0"/>
                </a:solidFill>
              </a:rPr>
              <a:t>Limits designers</a:t>
            </a:r>
            <a:r>
              <a:rPr lang="ja-JP" altLang="en-GB" sz="2400" dirty="0">
                <a:solidFill>
                  <a:srgbClr val="7030A0"/>
                </a:solidFill>
              </a:rPr>
              <a:t>’</a:t>
            </a:r>
            <a:r>
              <a:rPr lang="en-GB" sz="2400" dirty="0">
                <a:solidFill>
                  <a:srgbClr val="7030A0"/>
                </a:solidFill>
              </a:rPr>
              <a:t> imagination in coming up with new conceptual models</a:t>
            </a:r>
          </a:p>
        </p:txBody>
      </p:sp>
      <p:pic>
        <p:nvPicPr>
          <p:cNvPr id="19458" name="Picture 2" descr="https://cdn-images-1.medium.com/max/1600/0*XTGflOkveEc8pyf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377" y="4897340"/>
            <a:ext cx="2520210" cy="18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87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noFill/>
        </p:spPr>
        <p:txBody>
          <a:bodyPr lIns="90487" tIns="44450" rIns="90487" bIns="44450"/>
          <a:lstStyle/>
          <a:p>
            <a:pPr eaLnBrk="1" hangingPunct="1"/>
            <a:r>
              <a:rPr lang="en-GB" dirty="0"/>
              <a:t>Interaction types</a:t>
            </a:r>
          </a:p>
        </p:txBody>
      </p:sp>
      <p:sp>
        <p:nvSpPr>
          <p:cNvPr id="44037" name="Rectangle 3"/>
          <p:cNvSpPr>
            <a:spLocks noGrp="1" noChangeArrowheads="1"/>
          </p:cNvSpPr>
          <p:nvPr>
            <p:ph type="body" idx="4294967295"/>
          </p:nvPr>
        </p:nvSpPr>
        <p:spPr>
          <a:xfrm>
            <a:off x="685800" y="1676400"/>
            <a:ext cx="8153400" cy="4114800"/>
          </a:xfrm>
          <a:noFill/>
        </p:spPr>
        <p:txBody>
          <a:bodyPr lIns="90487" tIns="44450" rIns="90487" bIns="44450">
            <a:normAutofit fontScale="92500" lnSpcReduction="20000"/>
          </a:bodyPr>
          <a:lstStyle/>
          <a:p>
            <a:pPr eaLnBrk="1" hangingPunct="1">
              <a:lnSpc>
                <a:spcPct val="90000"/>
              </a:lnSpc>
            </a:pPr>
            <a:r>
              <a:rPr lang="en-GB" sz="2800" dirty="0" smtClean="0">
                <a:solidFill>
                  <a:srgbClr val="7030A0"/>
                </a:solidFill>
              </a:rPr>
              <a:t>Instructing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issuing commands and selecting </a:t>
            </a:r>
            <a:r>
              <a:rPr lang="en-GB" sz="2400" dirty="0" smtClean="0">
                <a:solidFill>
                  <a:schemeClr val="accent1"/>
                </a:solidFill>
              </a:rPr>
              <a:t>options</a:t>
            </a:r>
          </a:p>
          <a:p>
            <a:pPr lvl="1" eaLnBrk="1" hangingPunct="1">
              <a:lnSpc>
                <a:spcPct val="90000"/>
              </a:lnSpc>
            </a:pPr>
            <a:endParaRPr lang="en-GB" sz="900" dirty="0">
              <a:solidFill>
                <a:schemeClr val="accent1"/>
              </a:solidFill>
            </a:endParaRPr>
          </a:p>
          <a:p>
            <a:pPr eaLnBrk="1" hangingPunct="1">
              <a:lnSpc>
                <a:spcPct val="90000"/>
              </a:lnSpc>
            </a:pPr>
            <a:r>
              <a:rPr lang="en-GB" sz="2800" dirty="0" smtClean="0">
                <a:solidFill>
                  <a:srgbClr val="7030A0"/>
                </a:solidFill>
              </a:rPr>
              <a:t>Conversing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a system as if having a </a:t>
            </a:r>
            <a:r>
              <a:rPr lang="en-GB" sz="2400" dirty="0" smtClean="0">
                <a:solidFill>
                  <a:schemeClr val="accent1"/>
                </a:solidFill>
              </a:rPr>
              <a:t>conversation</a:t>
            </a:r>
          </a:p>
          <a:p>
            <a:pPr lvl="1" eaLnBrk="1" hangingPunct="1">
              <a:lnSpc>
                <a:spcPct val="90000"/>
              </a:lnSpc>
            </a:pPr>
            <a:endParaRPr lang="en-GB" sz="900" dirty="0">
              <a:solidFill>
                <a:schemeClr val="accent1"/>
              </a:solidFill>
            </a:endParaRPr>
          </a:p>
          <a:p>
            <a:pPr eaLnBrk="1" hangingPunct="1">
              <a:lnSpc>
                <a:spcPct val="90000"/>
              </a:lnSpc>
            </a:pPr>
            <a:r>
              <a:rPr lang="en-GB" sz="2800" dirty="0" smtClean="0">
                <a:solidFill>
                  <a:srgbClr val="7030A0"/>
                </a:solidFill>
              </a:rPr>
              <a:t>Manipulating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objects in a virtual or physical space by manipulating them </a:t>
            </a:r>
            <a:endParaRPr lang="en-GB" sz="2400" dirty="0" smtClean="0">
              <a:solidFill>
                <a:schemeClr val="accent1"/>
              </a:solidFill>
            </a:endParaRPr>
          </a:p>
          <a:p>
            <a:pPr lvl="1" eaLnBrk="1" hangingPunct="1">
              <a:lnSpc>
                <a:spcPct val="90000"/>
              </a:lnSpc>
            </a:pPr>
            <a:endParaRPr lang="en-GB" sz="900" dirty="0">
              <a:solidFill>
                <a:schemeClr val="accent1"/>
              </a:solidFill>
            </a:endParaRPr>
          </a:p>
          <a:p>
            <a:pPr eaLnBrk="1" hangingPunct="1">
              <a:lnSpc>
                <a:spcPct val="90000"/>
              </a:lnSpc>
            </a:pPr>
            <a:r>
              <a:rPr lang="en-GB" sz="2800" dirty="0">
                <a:solidFill>
                  <a:srgbClr val="7030A0"/>
                </a:solidFill>
              </a:rPr>
              <a:t>Exploring</a:t>
            </a:r>
          </a:p>
          <a:p>
            <a:pPr lvl="1" eaLnBrk="1" hangingPunct="1">
              <a:lnSpc>
                <a:spcPct val="90000"/>
              </a:lnSpc>
            </a:pPr>
            <a:r>
              <a:rPr lang="en-US" sz="2400" dirty="0">
                <a:solidFill>
                  <a:schemeClr val="accent1"/>
                </a:solidFill>
              </a:rPr>
              <a:t>moving through a virtual environment or a physical space</a:t>
            </a:r>
            <a:endParaRPr lang="en-GB" sz="2400" dirty="0">
              <a:solidFill>
                <a:schemeClr val="accent1"/>
              </a:solidFill>
            </a:endParaRPr>
          </a:p>
        </p:txBody>
      </p:sp>
      <p:sp>
        <p:nvSpPr>
          <p:cNvPr id="44038" name="Rectangle 4"/>
          <p:cNvSpPr>
            <a:spLocks noChangeArrowheads="1"/>
          </p:cNvSpPr>
          <p:nvPr/>
        </p:nvSpPr>
        <p:spPr bwMode="auto">
          <a:xfrm>
            <a:off x="304800" y="1143000"/>
            <a:ext cx="1128713" cy="621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endParaRPr lang="en-GB" sz="2800" baseline="-25000">
              <a:latin typeface="Liberation Sans" panose="020B0604020202020204" pitchFamily="34" charset="0"/>
              <a:ea typeface="Liberation Sans" panose="020B0604020202020204" pitchFamily="34" charset="0"/>
              <a:cs typeface="Liberation Sans" panose="020B0604020202020204" pitchFamily="34" charset="0"/>
            </a:endParaRPr>
          </a:p>
          <a:p>
            <a:pPr lvl="1" eaLnBrk="0" hangingPunct="0">
              <a:lnSpc>
                <a:spcPct val="90000"/>
              </a:lnSpc>
              <a:spcBef>
                <a:spcPct val="20000"/>
              </a:spcBef>
              <a:buFontTx/>
              <a:buChar char="–"/>
            </a:pPr>
            <a:endParaRPr lang="en-GB"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7616735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p:txBody>
          <a:bodyPr/>
          <a:lstStyle/>
          <a:p>
            <a:pPr eaLnBrk="1" hangingPunct="1"/>
            <a:r>
              <a:rPr lang="en-GB" dirty="0"/>
              <a:t>1. Instructing</a:t>
            </a:r>
          </a:p>
        </p:txBody>
      </p:sp>
      <p:sp>
        <p:nvSpPr>
          <p:cNvPr id="46085" name="Rectangle 3"/>
          <p:cNvSpPr>
            <a:spLocks noGrp="1" noChangeArrowheads="1"/>
          </p:cNvSpPr>
          <p:nvPr>
            <p:ph type="body" idx="4294967295"/>
          </p:nvPr>
        </p:nvSpPr>
        <p:spPr>
          <a:xfrm>
            <a:off x="685800" y="1600200"/>
            <a:ext cx="7772400" cy="4114800"/>
          </a:xfrm>
        </p:spPr>
        <p:txBody>
          <a:bodyPr>
            <a:normAutofit lnSpcReduction="10000"/>
          </a:bodyPr>
          <a:lstStyle/>
          <a:p>
            <a:pPr eaLnBrk="1" hangingPunct="1">
              <a:lnSpc>
                <a:spcPct val="90000"/>
              </a:lnSpc>
            </a:pPr>
            <a:r>
              <a:rPr lang="en-GB" sz="2800" dirty="0">
                <a:solidFill>
                  <a:srgbClr val="7030A0"/>
                </a:solidFill>
              </a:rPr>
              <a:t>Where users instruct </a:t>
            </a:r>
            <a:r>
              <a:rPr lang="en-GB" sz="2800" dirty="0" smtClean="0">
                <a:solidFill>
                  <a:srgbClr val="7030A0"/>
                </a:solidFill>
              </a:rPr>
              <a:t>a system </a:t>
            </a:r>
            <a:r>
              <a:rPr lang="en-GB" sz="2800" dirty="0">
                <a:solidFill>
                  <a:srgbClr val="7030A0"/>
                </a:solidFill>
              </a:rPr>
              <a:t>and tell it what to do</a:t>
            </a:r>
          </a:p>
          <a:p>
            <a:pPr lvl="1" eaLnBrk="1" hangingPunct="1">
              <a:lnSpc>
                <a:spcPct val="90000"/>
              </a:lnSpc>
            </a:pPr>
            <a:r>
              <a:rPr lang="en-GB" sz="2400" dirty="0">
                <a:solidFill>
                  <a:schemeClr val="accent1"/>
                </a:solidFill>
              </a:rPr>
              <a:t>e.g. tell the time, print a file, save a </a:t>
            </a:r>
            <a:r>
              <a:rPr lang="en-GB" sz="2400" dirty="0" smtClean="0">
                <a:solidFill>
                  <a:schemeClr val="accent1"/>
                </a:solidFill>
              </a:rPr>
              <a:t>file</a:t>
            </a:r>
          </a:p>
          <a:p>
            <a:pPr lvl="1" eaLnBrk="1" hangingPunct="1">
              <a:lnSpc>
                <a:spcPct val="90000"/>
              </a:lnSpc>
            </a:pPr>
            <a:endParaRPr lang="en-GB" sz="1100" dirty="0">
              <a:solidFill>
                <a:schemeClr val="accent1"/>
              </a:solidFill>
            </a:endParaRPr>
          </a:p>
          <a:p>
            <a:pPr eaLnBrk="1" hangingPunct="1">
              <a:lnSpc>
                <a:spcPct val="90000"/>
              </a:lnSpc>
            </a:pPr>
            <a:r>
              <a:rPr lang="en-GB" sz="2800" dirty="0">
                <a:solidFill>
                  <a:srgbClr val="7030A0"/>
                </a:solidFill>
              </a:rPr>
              <a:t>Very common conceptual model, underlying a diversity of devices and </a:t>
            </a:r>
            <a:r>
              <a:rPr lang="en-GB" sz="2800" dirty="0" smtClean="0">
                <a:solidFill>
                  <a:srgbClr val="7030A0"/>
                </a:solidFill>
              </a:rPr>
              <a:t>systems</a:t>
            </a:r>
            <a:endParaRPr lang="en-GB" sz="2800" dirty="0">
              <a:solidFill>
                <a:srgbClr val="7030A0"/>
              </a:solidFill>
            </a:endParaRPr>
          </a:p>
          <a:p>
            <a:pPr lvl="1" eaLnBrk="1" hangingPunct="1">
              <a:lnSpc>
                <a:spcPct val="90000"/>
              </a:lnSpc>
            </a:pPr>
            <a:r>
              <a:rPr lang="en-GB" sz="2400" dirty="0">
                <a:solidFill>
                  <a:schemeClr val="accent1"/>
                </a:solidFill>
              </a:rPr>
              <a:t>e.g. word processors, VCRs, vending </a:t>
            </a:r>
            <a:r>
              <a:rPr lang="en-GB" sz="2400" dirty="0" smtClean="0">
                <a:solidFill>
                  <a:schemeClr val="accent1"/>
                </a:solidFill>
              </a:rPr>
              <a:t>machines</a:t>
            </a:r>
          </a:p>
          <a:p>
            <a:pPr lvl="1" eaLnBrk="1" hangingPunct="1">
              <a:lnSpc>
                <a:spcPct val="90000"/>
              </a:lnSpc>
            </a:pPr>
            <a:endParaRPr lang="en-GB" sz="1100" dirty="0">
              <a:solidFill>
                <a:schemeClr val="accent1"/>
              </a:solidFill>
            </a:endParaRPr>
          </a:p>
          <a:p>
            <a:pPr eaLnBrk="1" hangingPunct="1">
              <a:lnSpc>
                <a:spcPct val="90000"/>
              </a:lnSpc>
            </a:pPr>
            <a:r>
              <a:rPr lang="en-GB" sz="2800" dirty="0">
                <a:solidFill>
                  <a:srgbClr val="7030A0"/>
                </a:solidFill>
              </a:rPr>
              <a:t>Main benefit is that instructing supports quick and efficient interaction</a:t>
            </a:r>
          </a:p>
          <a:p>
            <a:pPr lvl="1" eaLnBrk="1" hangingPunct="1">
              <a:lnSpc>
                <a:spcPct val="90000"/>
              </a:lnSpc>
            </a:pPr>
            <a:r>
              <a:rPr lang="en-GB" sz="2400" dirty="0">
                <a:solidFill>
                  <a:schemeClr val="accent1"/>
                </a:solidFill>
              </a:rPr>
              <a:t>good for repetitive kinds of actions performed on multiple objects</a:t>
            </a:r>
          </a:p>
        </p:txBody>
      </p:sp>
    </p:spTree>
    <p:extLst>
      <p:ext uri="{BB962C8B-B14F-4D97-AF65-F5344CB8AC3E}">
        <p14:creationId xmlns:p14="http://schemas.microsoft.com/office/powerpoint/2010/main" val="2870217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itle 1"/>
          <p:cNvSpPr>
            <a:spLocks noGrp="1"/>
          </p:cNvSpPr>
          <p:nvPr>
            <p:ph type="title" idx="4294967295"/>
          </p:nvPr>
        </p:nvSpPr>
        <p:spPr/>
        <p:txBody>
          <a:bodyPr/>
          <a:lstStyle/>
          <a:p>
            <a:pPr eaLnBrk="1" hangingPunct="1"/>
            <a:r>
              <a:rPr lang="en-GB" dirty="0"/>
              <a:t>Which is easiest and why?</a:t>
            </a:r>
          </a:p>
        </p:txBody>
      </p:sp>
      <p:graphicFrame>
        <p:nvGraphicFramePr>
          <p:cNvPr id="47106" name="Object 2"/>
          <p:cNvGraphicFramePr>
            <a:graphicFrameLocks noChangeAspect="1"/>
          </p:cNvGraphicFramePr>
          <p:nvPr>
            <p:extLst>
              <p:ext uri="{D42A27DB-BD31-4B8C-83A1-F6EECF244321}">
                <p14:modId xmlns:p14="http://schemas.microsoft.com/office/powerpoint/2010/main" val="2518433732"/>
              </p:ext>
            </p:extLst>
          </p:nvPr>
        </p:nvGraphicFramePr>
        <p:xfrm>
          <a:off x="1547664" y="1988840"/>
          <a:ext cx="5486400" cy="3492500"/>
        </p:xfrm>
        <a:graphic>
          <a:graphicData uri="http://schemas.openxmlformats.org/presentationml/2006/ole">
            <mc:AlternateContent xmlns:mc="http://schemas.openxmlformats.org/markup-compatibility/2006">
              <mc:Choice xmlns:v="urn:schemas-microsoft-com:vml" Requires="v">
                <p:oleObj spid="_x0000_s11362" name="Document" r:id="rId4" imgW="5486400" imgH="3492500" progId="Word.Document.12">
                  <p:link updateAutomatic="1"/>
                </p:oleObj>
              </mc:Choice>
              <mc:Fallback>
                <p:oleObj name="Document" r:id="rId4" imgW="5486400" imgH="34925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988840"/>
                        <a:ext cx="5486400" cy="349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2859026968"/>
              </p:ext>
            </p:extLst>
          </p:nvPr>
        </p:nvGraphicFramePr>
        <p:xfrm>
          <a:off x="4788024" y="1988840"/>
          <a:ext cx="2159000" cy="3492500"/>
        </p:xfrm>
        <a:graphic>
          <a:graphicData uri="http://schemas.openxmlformats.org/presentationml/2006/ole">
            <mc:AlternateContent xmlns:mc="http://schemas.openxmlformats.org/markup-compatibility/2006">
              <mc:Choice xmlns:v="urn:schemas-microsoft-com:vml" Requires="v">
                <p:oleObj spid="_x0000_s11363" name="Document" r:id="rId6" imgW="2159000" imgH="3492500" progId="Word.Document.12">
                  <p:link updateAutomatic="1"/>
                </p:oleObj>
              </mc:Choice>
              <mc:Fallback>
                <p:oleObj name="Document" r:id="rId6" imgW="2159000" imgH="34925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988840"/>
                        <a:ext cx="2159000" cy="349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4871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a:xfrm>
            <a:off x="685800" y="381000"/>
            <a:ext cx="7772400" cy="1143000"/>
          </a:xfrm>
          <a:noFill/>
        </p:spPr>
        <p:txBody>
          <a:bodyPr lIns="90487" tIns="44450" rIns="90487" bIns="44450"/>
          <a:lstStyle/>
          <a:p>
            <a:pPr eaLnBrk="1" hangingPunct="1"/>
            <a:r>
              <a:rPr lang="en-GB" dirty="0"/>
              <a:t>2. Conversing</a:t>
            </a:r>
          </a:p>
        </p:txBody>
      </p:sp>
      <p:sp>
        <p:nvSpPr>
          <p:cNvPr id="49157" name="Rectangle 3"/>
          <p:cNvSpPr>
            <a:spLocks noGrp="1" noChangeArrowheads="1"/>
          </p:cNvSpPr>
          <p:nvPr>
            <p:ph type="body" idx="4294967295"/>
          </p:nvPr>
        </p:nvSpPr>
        <p:spPr>
          <a:xfrm>
            <a:off x="683568" y="1772816"/>
            <a:ext cx="7772400" cy="4114800"/>
          </a:xfrm>
          <a:noFill/>
        </p:spPr>
        <p:txBody>
          <a:bodyPr lIns="90487" tIns="44450" rIns="90487" bIns="44450">
            <a:normAutofit/>
          </a:bodyPr>
          <a:lstStyle/>
          <a:p>
            <a:pPr eaLnBrk="1" hangingPunct="1">
              <a:lnSpc>
                <a:spcPct val="90000"/>
              </a:lnSpc>
            </a:pPr>
            <a:r>
              <a:rPr lang="en-GB" sz="2400" dirty="0"/>
              <a:t>Underlying model of having a conversation with another </a:t>
            </a:r>
            <a:r>
              <a:rPr lang="en-GB" sz="2400" dirty="0" smtClean="0"/>
              <a:t>human</a:t>
            </a:r>
            <a:endParaRPr lang="en-GB" sz="2400" dirty="0"/>
          </a:p>
          <a:p>
            <a:pPr eaLnBrk="1" hangingPunct="1">
              <a:lnSpc>
                <a:spcPct val="90000"/>
              </a:lnSpc>
            </a:pPr>
            <a:endParaRPr lang="en-GB" sz="800" dirty="0"/>
          </a:p>
          <a:p>
            <a:pPr eaLnBrk="1" hangingPunct="1">
              <a:lnSpc>
                <a:spcPct val="90000"/>
              </a:lnSpc>
            </a:pPr>
            <a:r>
              <a:rPr lang="en-GB" sz="2400" dirty="0"/>
              <a:t>Range from simple voice recognition menu-driven systems to more complex </a:t>
            </a:r>
            <a:r>
              <a:rPr lang="ja-JP" altLang="en-GB" sz="2400" dirty="0"/>
              <a:t>‘</a:t>
            </a:r>
            <a:r>
              <a:rPr lang="en-GB" sz="2400" dirty="0"/>
              <a:t>natural language</a:t>
            </a:r>
            <a:r>
              <a:rPr lang="ja-JP" altLang="en-GB" sz="2400" dirty="0"/>
              <a:t>’</a:t>
            </a:r>
            <a:r>
              <a:rPr lang="en-GB" sz="2400" dirty="0"/>
              <a:t> </a:t>
            </a:r>
            <a:r>
              <a:rPr lang="en-GB" sz="2400" dirty="0" smtClean="0"/>
              <a:t>dialogs</a:t>
            </a:r>
            <a:endParaRPr lang="en-GB" sz="2400" dirty="0"/>
          </a:p>
          <a:p>
            <a:pPr eaLnBrk="1" hangingPunct="1">
              <a:lnSpc>
                <a:spcPct val="90000"/>
              </a:lnSpc>
            </a:pPr>
            <a:endParaRPr lang="en-GB" sz="800" dirty="0"/>
          </a:p>
          <a:p>
            <a:pPr eaLnBrk="1" hangingPunct="1">
              <a:lnSpc>
                <a:spcPct val="90000"/>
              </a:lnSpc>
            </a:pPr>
            <a:r>
              <a:rPr lang="en-GB" sz="2400" dirty="0"/>
              <a:t>Examples include </a:t>
            </a:r>
            <a:r>
              <a:rPr lang="en-GB" sz="2400" dirty="0" smtClean="0"/>
              <a:t>virtual assistants, timetables</a:t>
            </a:r>
            <a:r>
              <a:rPr lang="en-GB" sz="2400" dirty="0"/>
              <a:t>, search engines, advice-giving systems, help </a:t>
            </a:r>
            <a:r>
              <a:rPr lang="en-GB" sz="2400" dirty="0" smtClean="0"/>
              <a:t>systems</a:t>
            </a:r>
            <a:endParaRPr lang="en-GB" sz="2400" dirty="0"/>
          </a:p>
          <a:p>
            <a:pPr eaLnBrk="1" hangingPunct="1">
              <a:lnSpc>
                <a:spcPct val="90000"/>
              </a:lnSpc>
            </a:pPr>
            <a:endParaRPr lang="en-GB" sz="800" dirty="0"/>
          </a:p>
          <a:p>
            <a:pPr eaLnBrk="1" hangingPunct="1">
              <a:lnSpc>
                <a:spcPct val="90000"/>
              </a:lnSpc>
            </a:pPr>
            <a:r>
              <a:rPr lang="en-GB" sz="2400" dirty="0"/>
              <a:t>Also </a:t>
            </a:r>
            <a:r>
              <a:rPr lang="en-GB" sz="2400" dirty="0" smtClean="0"/>
              <a:t>toys </a:t>
            </a:r>
            <a:r>
              <a:rPr lang="en-GB" sz="2400" dirty="0"/>
              <a:t>and pet robots designed to converse with you</a:t>
            </a:r>
          </a:p>
          <a:p>
            <a:pPr lvl="1" eaLnBrk="1" hangingPunct="1">
              <a:lnSpc>
                <a:spcPct val="90000"/>
              </a:lnSpc>
            </a:pPr>
            <a:endParaRPr lang="en-GB" sz="2000" dirty="0"/>
          </a:p>
        </p:txBody>
      </p:sp>
    </p:spTree>
    <p:extLst>
      <p:ext uri="{BB962C8B-B14F-4D97-AF65-F5344CB8AC3E}">
        <p14:creationId xmlns:p14="http://schemas.microsoft.com/office/powerpoint/2010/main" val="8305118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3600" dirty="0"/>
              <a:t>Why</a:t>
            </a:r>
            <a:r>
              <a:rPr lang="en-US" altLang="en-US" dirty="0"/>
              <a:t> study user interfaces?</a:t>
            </a:r>
          </a:p>
        </p:txBody>
      </p:sp>
      <p:sp>
        <p:nvSpPr>
          <p:cNvPr id="120835" name="Rectangle 3"/>
          <p:cNvSpPr>
            <a:spLocks noGrp="1" noChangeArrowheads="1"/>
          </p:cNvSpPr>
          <p:nvPr>
            <p:ph type="body" idx="1"/>
          </p:nvPr>
        </p:nvSpPr>
        <p:spPr/>
        <p:txBody>
          <a:bodyPr/>
          <a:lstStyle/>
          <a:p>
            <a:pPr>
              <a:lnSpc>
                <a:spcPct val="90000"/>
              </a:lnSpc>
            </a:pPr>
            <a:r>
              <a:rPr lang="en-US" altLang="en-US" sz="2800" dirty="0" smtClean="0"/>
              <a:t>Good UIs are critical to success</a:t>
            </a:r>
          </a:p>
          <a:p>
            <a:pPr>
              <a:lnSpc>
                <a:spcPct val="90000"/>
              </a:lnSpc>
            </a:pPr>
            <a:r>
              <a:rPr lang="en-US" altLang="en-US" sz="2800" dirty="0" smtClean="0"/>
              <a:t>UI programming is</a:t>
            </a:r>
          </a:p>
          <a:p>
            <a:pPr lvl="1">
              <a:lnSpc>
                <a:spcPct val="90000"/>
              </a:lnSpc>
            </a:pPr>
            <a:r>
              <a:rPr lang="en-US" altLang="en-US" sz="2800" dirty="0" smtClean="0"/>
              <a:t>easy </a:t>
            </a:r>
            <a:r>
              <a:rPr lang="en-US" altLang="en-US" sz="2800" dirty="0"/>
              <a:t>(sophisticated algorithms not required)</a:t>
            </a:r>
          </a:p>
          <a:p>
            <a:pPr lvl="1">
              <a:lnSpc>
                <a:spcPct val="90000"/>
              </a:lnSpc>
            </a:pPr>
            <a:r>
              <a:rPr lang="en-US" altLang="en-US" sz="2800" dirty="0"/>
              <a:t>straightforward (can immediately correct mistakes)</a:t>
            </a:r>
          </a:p>
          <a:p>
            <a:pPr lvl="1">
              <a:lnSpc>
                <a:spcPct val="90000"/>
              </a:lnSpc>
            </a:pPr>
            <a:r>
              <a:rPr lang="en-US" altLang="en-US" sz="2800" dirty="0"/>
              <a:t>fun (results are immediately visible)</a:t>
            </a:r>
          </a:p>
          <a:p>
            <a:pPr lvl="1">
              <a:lnSpc>
                <a:spcPct val="90000"/>
              </a:lnSpc>
            </a:pPr>
            <a:r>
              <a:rPr lang="en-US" altLang="en-US" sz="2800" dirty="0"/>
              <a:t>rational (apply simple rules)</a:t>
            </a:r>
          </a:p>
          <a:p>
            <a:pPr>
              <a:lnSpc>
                <a:spcPct val="90000"/>
              </a:lnSpc>
            </a:pPr>
            <a:r>
              <a:rPr lang="en-US" altLang="en-US" sz="2800" dirty="0"/>
              <a:t>UI design is not graphic design</a:t>
            </a:r>
          </a:p>
        </p:txBody>
      </p:sp>
      <p:sp>
        <p:nvSpPr>
          <p:cNvPr id="2" name="Slide Number Placeholder 1"/>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98305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8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8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a:xfrm>
            <a:off x="457200" y="457200"/>
            <a:ext cx="8509000" cy="1143000"/>
          </a:xfrm>
        </p:spPr>
        <p:txBody>
          <a:bodyPr>
            <a:noAutofit/>
          </a:bodyPr>
          <a:lstStyle/>
          <a:p>
            <a:pPr eaLnBrk="1" hangingPunct="1"/>
            <a:r>
              <a:rPr lang="en-GB" sz="4000" dirty="0"/>
              <a:t>Pros and cons of conversational model</a:t>
            </a:r>
          </a:p>
        </p:txBody>
      </p:sp>
      <p:sp>
        <p:nvSpPr>
          <p:cNvPr id="52229" name="Rectangle 3"/>
          <p:cNvSpPr>
            <a:spLocks noGrp="1" noChangeArrowheads="1"/>
          </p:cNvSpPr>
          <p:nvPr>
            <p:ph type="body" idx="4294967295"/>
          </p:nvPr>
        </p:nvSpPr>
        <p:spPr>
          <a:xfrm>
            <a:off x="683568" y="2060848"/>
            <a:ext cx="7772400" cy="4114800"/>
          </a:xfrm>
        </p:spPr>
        <p:txBody>
          <a:bodyPr/>
          <a:lstStyle/>
          <a:p>
            <a:pPr eaLnBrk="1" hangingPunct="1">
              <a:lnSpc>
                <a:spcPct val="90000"/>
              </a:lnSpc>
            </a:pPr>
            <a:r>
              <a:rPr lang="en-GB" sz="2400" dirty="0"/>
              <a:t>Allows users, especially novices and technophobes, to interact with the system in a way that is </a:t>
            </a:r>
            <a:r>
              <a:rPr lang="en-GB" sz="2400" dirty="0" smtClean="0"/>
              <a:t>familiar</a:t>
            </a:r>
          </a:p>
          <a:p>
            <a:pPr eaLnBrk="1" hangingPunct="1">
              <a:lnSpc>
                <a:spcPct val="90000"/>
              </a:lnSpc>
            </a:pPr>
            <a:endParaRPr lang="en-GB" sz="2400" dirty="0"/>
          </a:p>
          <a:p>
            <a:pPr lvl="1" eaLnBrk="1" hangingPunct="1">
              <a:lnSpc>
                <a:spcPct val="90000"/>
              </a:lnSpc>
            </a:pPr>
            <a:r>
              <a:rPr lang="en-GB" sz="2000" dirty="0"/>
              <a:t>makes them feel comfortable, at ease and less scared</a:t>
            </a:r>
          </a:p>
          <a:p>
            <a:pPr lvl="1" eaLnBrk="1" hangingPunct="1">
              <a:lnSpc>
                <a:spcPct val="90000"/>
              </a:lnSpc>
            </a:pPr>
            <a:endParaRPr lang="en-GB" sz="2000" dirty="0"/>
          </a:p>
          <a:p>
            <a:pPr eaLnBrk="1" hangingPunct="1">
              <a:lnSpc>
                <a:spcPct val="90000"/>
              </a:lnSpc>
            </a:pPr>
            <a:r>
              <a:rPr lang="en-GB" sz="2400" dirty="0"/>
              <a:t>Misunderstandings can arise when the system does not know how to parse what the user says</a:t>
            </a:r>
          </a:p>
          <a:p>
            <a:pPr eaLnBrk="1" hangingPunct="1">
              <a:lnSpc>
                <a:spcPct val="90000"/>
              </a:lnSpc>
            </a:pPr>
            <a:endParaRPr lang="en-GB" sz="2400" dirty="0"/>
          </a:p>
        </p:txBody>
      </p:sp>
      <p:pic>
        <p:nvPicPr>
          <p:cNvPr id="4" name="Picture 2" descr="Image result for alexa si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93" y="4769801"/>
            <a:ext cx="4295572" cy="174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4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idx="4294967295"/>
          </p:nvPr>
        </p:nvSpPr>
        <p:spPr>
          <a:xfrm>
            <a:off x="323528" y="476672"/>
            <a:ext cx="8382000" cy="1143000"/>
          </a:xfrm>
          <a:noFill/>
        </p:spPr>
        <p:txBody>
          <a:bodyPr lIns="90487" tIns="44450" rIns="90487" bIns="44450"/>
          <a:lstStyle/>
          <a:p>
            <a:pPr eaLnBrk="1" hangingPunct="1"/>
            <a:r>
              <a:rPr lang="en-GB" dirty="0"/>
              <a:t>3. Manipulating</a:t>
            </a:r>
          </a:p>
        </p:txBody>
      </p:sp>
      <p:sp>
        <p:nvSpPr>
          <p:cNvPr id="53253" name="Rectangle 3"/>
          <p:cNvSpPr>
            <a:spLocks noGrp="1" noChangeArrowheads="1"/>
          </p:cNvSpPr>
          <p:nvPr>
            <p:ph type="body" idx="4294967295"/>
          </p:nvPr>
        </p:nvSpPr>
        <p:spPr>
          <a:xfrm>
            <a:off x="539552" y="1772816"/>
            <a:ext cx="7772400" cy="4572000"/>
          </a:xfrm>
          <a:noFill/>
        </p:spPr>
        <p:txBody>
          <a:bodyPr lIns="90487" tIns="44450" rIns="90487" bIns="44450">
            <a:normAutofit lnSpcReduction="10000"/>
          </a:bodyPr>
          <a:lstStyle/>
          <a:p>
            <a:pPr eaLnBrk="1" hangingPunct="1">
              <a:lnSpc>
                <a:spcPct val="90000"/>
              </a:lnSpc>
            </a:pPr>
            <a:r>
              <a:rPr lang="en-GB" sz="2400" dirty="0"/>
              <a:t>Involves dragging, selecting, opening, closing and zooming actions on virtual objects </a:t>
            </a:r>
            <a:endParaRPr lang="en-GB" sz="2400" dirty="0" smtClean="0"/>
          </a:p>
          <a:p>
            <a:pPr eaLnBrk="1" hangingPunct="1">
              <a:lnSpc>
                <a:spcPct val="90000"/>
              </a:lnSpc>
            </a:pPr>
            <a:endParaRPr lang="en-GB" sz="1100" dirty="0"/>
          </a:p>
          <a:p>
            <a:pPr eaLnBrk="1" hangingPunct="1">
              <a:lnSpc>
                <a:spcPct val="90000"/>
              </a:lnSpc>
            </a:pPr>
            <a:endParaRPr lang="en-GB" sz="800" dirty="0"/>
          </a:p>
          <a:p>
            <a:pPr eaLnBrk="1" hangingPunct="1">
              <a:lnSpc>
                <a:spcPct val="90000"/>
              </a:lnSpc>
            </a:pPr>
            <a:r>
              <a:rPr lang="en-GB" sz="2400" dirty="0"/>
              <a:t>Exploit</a:t>
            </a:r>
            <a:r>
              <a:rPr lang="ja-JP" altLang="en-GB" sz="2400" dirty="0"/>
              <a:t>’</a:t>
            </a:r>
            <a:r>
              <a:rPr lang="en-GB" sz="2400" dirty="0"/>
              <a:t>s users</a:t>
            </a:r>
            <a:r>
              <a:rPr lang="ja-JP" altLang="en-GB" sz="2400" dirty="0"/>
              <a:t>’</a:t>
            </a:r>
            <a:r>
              <a:rPr lang="en-GB" sz="2400" dirty="0"/>
              <a:t> knowledge of how they move and manipulate in the physical </a:t>
            </a:r>
            <a:r>
              <a:rPr lang="en-GB" sz="2400" dirty="0" smtClean="0"/>
              <a:t>world</a:t>
            </a:r>
          </a:p>
          <a:p>
            <a:pPr eaLnBrk="1" hangingPunct="1">
              <a:lnSpc>
                <a:spcPct val="90000"/>
              </a:lnSpc>
            </a:pPr>
            <a:endParaRPr lang="en-GB" sz="1000" dirty="0"/>
          </a:p>
          <a:p>
            <a:pPr eaLnBrk="1" hangingPunct="1">
              <a:lnSpc>
                <a:spcPct val="90000"/>
              </a:lnSpc>
            </a:pPr>
            <a:endParaRPr lang="en-GB" sz="800" dirty="0"/>
          </a:p>
          <a:p>
            <a:pPr eaLnBrk="1" hangingPunct="1">
              <a:lnSpc>
                <a:spcPct val="90000"/>
              </a:lnSpc>
            </a:pPr>
            <a:r>
              <a:rPr lang="en-GB" sz="2400" dirty="0"/>
              <a:t>Can involve actions using physical controllers (e.g. Wii) or air gestures (e.g. Kinect) to control the movements of an on screen </a:t>
            </a:r>
            <a:r>
              <a:rPr lang="en-GB" sz="2400" dirty="0" smtClean="0"/>
              <a:t>avatar</a:t>
            </a:r>
          </a:p>
          <a:p>
            <a:pPr eaLnBrk="1" hangingPunct="1">
              <a:lnSpc>
                <a:spcPct val="90000"/>
              </a:lnSpc>
            </a:pPr>
            <a:endParaRPr lang="en-GB" sz="1000" dirty="0"/>
          </a:p>
          <a:p>
            <a:pPr eaLnBrk="1" hangingPunct="1">
              <a:lnSpc>
                <a:spcPct val="90000"/>
              </a:lnSpc>
            </a:pPr>
            <a:r>
              <a:rPr lang="en-US" sz="2400" dirty="0"/>
              <a:t>Tagged physical objects (e.g. balls) that are manipulated in a physical world result in physical/digital events (e.g. animation)</a:t>
            </a:r>
            <a:endParaRPr lang="en-GB" sz="2400" dirty="0"/>
          </a:p>
        </p:txBody>
      </p:sp>
    </p:spTree>
    <p:extLst>
      <p:ext uri="{BB962C8B-B14F-4D97-AF65-F5344CB8AC3E}">
        <p14:creationId xmlns:p14="http://schemas.microsoft.com/office/powerpoint/2010/main" val="33986263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a:noFill/>
        </p:spPr>
        <p:txBody>
          <a:bodyPr lIns="90487" tIns="44450" rIns="90487" bIns="44450"/>
          <a:lstStyle/>
          <a:p>
            <a:pPr eaLnBrk="1" hangingPunct="1"/>
            <a:r>
              <a:rPr lang="en-GB" dirty="0"/>
              <a:t>Direct Manipulation</a:t>
            </a:r>
          </a:p>
        </p:txBody>
      </p:sp>
      <p:sp>
        <p:nvSpPr>
          <p:cNvPr id="55301" name="Rectangle 3"/>
          <p:cNvSpPr>
            <a:spLocks noGrp="1" noChangeArrowheads="1"/>
          </p:cNvSpPr>
          <p:nvPr>
            <p:ph type="body" idx="4294967295"/>
          </p:nvPr>
        </p:nvSpPr>
        <p:spPr>
          <a:noFill/>
        </p:spPr>
        <p:txBody>
          <a:bodyPr lIns="90487" tIns="44450" rIns="90487" bIns="44450">
            <a:normAutofit lnSpcReduction="10000"/>
          </a:bodyPr>
          <a:lstStyle/>
          <a:p>
            <a:pPr eaLnBrk="1" hangingPunct="1">
              <a:lnSpc>
                <a:spcPct val="90000"/>
              </a:lnSpc>
            </a:pPr>
            <a:r>
              <a:rPr lang="en-GB" sz="2800" dirty="0" err="1"/>
              <a:t>Shneiderman</a:t>
            </a:r>
            <a:r>
              <a:rPr lang="en-GB" sz="2800" dirty="0"/>
              <a:t> (1983) coined the term DM, came from his fascination with computer games at the time</a:t>
            </a:r>
          </a:p>
          <a:p>
            <a:pPr eaLnBrk="1" hangingPunct="1">
              <a:lnSpc>
                <a:spcPct val="90000"/>
              </a:lnSpc>
            </a:pPr>
            <a:endParaRPr lang="en-GB" sz="2800" dirty="0"/>
          </a:p>
          <a:p>
            <a:pPr lvl="1" eaLnBrk="1" hangingPunct="1">
              <a:lnSpc>
                <a:spcPct val="90000"/>
              </a:lnSpc>
            </a:pPr>
            <a:r>
              <a:rPr lang="en-GB" sz="2400" dirty="0"/>
              <a:t>Continuous representation of objects and actions of </a:t>
            </a:r>
            <a:r>
              <a:rPr lang="en-GB" sz="2400" dirty="0" smtClean="0"/>
              <a:t>interest</a:t>
            </a:r>
          </a:p>
          <a:p>
            <a:pPr lvl="1" eaLnBrk="1" hangingPunct="1">
              <a:lnSpc>
                <a:spcPct val="90000"/>
              </a:lnSpc>
            </a:pPr>
            <a:endParaRPr lang="en-GB" sz="2400" dirty="0"/>
          </a:p>
          <a:p>
            <a:pPr lvl="1" eaLnBrk="1" hangingPunct="1">
              <a:lnSpc>
                <a:spcPct val="90000"/>
              </a:lnSpc>
            </a:pPr>
            <a:r>
              <a:rPr lang="en-GB" sz="2400" dirty="0"/>
              <a:t>Physical actions and button pressing instead of issuing commands with complex </a:t>
            </a:r>
            <a:r>
              <a:rPr lang="en-GB" sz="2400" dirty="0" smtClean="0"/>
              <a:t>syntax</a:t>
            </a:r>
          </a:p>
          <a:p>
            <a:pPr lvl="1" eaLnBrk="1" hangingPunct="1">
              <a:lnSpc>
                <a:spcPct val="90000"/>
              </a:lnSpc>
            </a:pPr>
            <a:endParaRPr lang="en-GB" sz="2400" dirty="0"/>
          </a:p>
          <a:p>
            <a:pPr lvl="1" eaLnBrk="1" hangingPunct="1">
              <a:lnSpc>
                <a:spcPct val="90000"/>
              </a:lnSpc>
            </a:pPr>
            <a:r>
              <a:rPr lang="en-GB" sz="2400" dirty="0"/>
              <a:t>Rapid reversible actions with immediate feedback on object of interest</a:t>
            </a:r>
          </a:p>
        </p:txBody>
      </p:sp>
    </p:spTree>
    <p:extLst>
      <p:ext uri="{BB962C8B-B14F-4D97-AF65-F5344CB8AC3E}">
        <p14:creationId xmlns:p14="http://schemas.microsoft.com/office/powerpoint/2010/main" val="106713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idx="4294967295"/>
          </p:nvPr>
        </p:nvSpPr>
        <p:spPr/>
        <p:txBody>
          <a:bodyPr/>
          <a:lstStyle/>
          <a:p>
            <a:pPr eaLnBrk="1" hangingPunct="1"/>
            <a:r>
              <a:rPr lang="en-GB" dirty="0"/>
              <a:t>4. Exploring</a:t>
            </a:r>
          </a:p>
        </p:txBody>
      </p:sp>
      <p:sp>
        <p:nvSpPr>
          <p:cNvPr id="61445" name="Rectangle 3"/>
          <p:cNvSpPr>
            <a:spLocks noGrp="1" noChangeArrowheads="1"/>
          </p:cNvSpPr>
          <p:nvPr>
            <p:ph type="body" idx="4294967295"/>
          </p:nvPr>
        </p:nvSpPr>
        <p:spPr>
          <a:xfrm>
            <a:off x="395536" y="1700808"/>
            <a:ext cx="8229600" cy="4525963"/>
          </a:xfrm>
        </p:spPr>
        <p:txBody>
          <a:bodyPr/>
          <a:lstStyle/>
          <a:p>
            <a:pPr eaLnBrk="1" hangingPunct="1">
              <a:lnSpc>
                <a:spcPct val="90000"/>
              </a:lnSpc>
            </a:pPr>
            <a:r>
              <a:rPr lang="en-US" sz="2800" dirty="0"/>
              <a:t>Involves users moving through virtual or physical </a:t>
            </a:r>
            <a:r>
              <a:rPr lang="en-US" sz="2800" dirty="0" smtClean="0"/>
              <a:t>environments</a:t>
            </a:r>
            <a:endParaRPr lang="en-US" sz="2800" dirty="0"/>
          </a:p>
          <a:p>
            <a:pPr eaLnBrk="1" hangingPunct="1">
              <a:lnSpc>
                <a:spcPct val="90000"/>
              </a:lnSpc>
            </a:pPr>
            <a:r>
              <a:rPr lang="en-GB" sz="2800" dirty="0"/>
              <a:t>Physical environments with embedded sensor </a:t>
            </a:r>
            <a:r>
              <a:rPr lang="en-GB" sz="2800" dirty="0" smtClean="0"/>
              <a:t>technologies</a:t>
            </a:r>
            <a:endParaRPr lang="en-GB" sz="2800" dirty="0"/>
          </a:p>
        </p:txBody>
      </p:sp>
      <p:pic>
        <p:nvPicPr>
          <p:cNvPr id="2" name="Picture 1"/>
          <p:cNvPicPr>
            <a:picLocks noChangeAspect="1"/>
          </p:cNvPicPr>
          <p:nvPr/>
        </p:nvPicPr>
        <p:blipFill>
          <a:blip r:embed="rId2"/>
          <a:stretch>
            <a:fillRect/>
          </a:stretch>
        </p:blipFill>
        <p:spPr>
          <a:xfrm>
            <a:off x="2487503" y="3617921"/>
            <a:ext cx="3478466" cy="2608850"/>
          </a:xfrm>
          <a:prstGeom prst="rect">
            <a:avLst/>
          </a:prstGeom>
        </p:spPr>
      </p:pic>
    </p:spTree>
    <p:extLst>
      <p:ext uri="{BB962C8B-B14F-4D97-AF65-F5344CB8AC3E}">
        <p14:creationId xmlns:p14="http://schemas.microsoft.com/office/powerpoint/2010/main" val="198387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idx="4294967295"/>
          </p:nvPr>
        </p:nvSpPr>
        <p:spPr>
          <a:noFill/>
        </p:spPr>
        <p:txBody>
          <a:bodyPr lIns="90487" tIns="44450" rIns="90487" bIns="44450">
            <a:normAutofit/>
          </a:bodyPr>
          <a:lstStyle/>
          <a:p>
            <a:pPr eaLnBrk="1" hangingPunct="1"/>
            <a:r>
              <a:rPr lang="en-GB" dirty="0"/>
              <a:t>Which conceptual model is best?</a:t>
            </a:r>
          </a:p>
        </p:txBody>
      </p:sp>
      <p:sp>
        <p:nvSpPr>
          <p:cNvPr id="62469" name="Rectangle 3"/>
          <p:cNvSpPr>
            <a:spLocks noGrp="1" noChangeArrowheads="1"/>
          </p:cNvSpPr>
          <p:nvPr>
            <p:ph type="body" idx="4294967295"/>
          </p:nvPr>
        </p:nvSpPr>
        <p:spPr>
          <a:noFill/>
        </p:spPr>
        <p:txBody>
          <a:bodyPr lIns="90487" tIns="44450" rIns="90487" bIns="44450">
            <a:normAutofit lnSpcReduction="10000"/>
          </a:bodyPr>
          <a:lstStyle/>
          <a:p>
            <a:pPr eaLnBrk="1" hangingPunct="1">
              <a:lnSpc>
                <a:spcPct val="90000"/>
              </a:lnSpc>
            </a:pPr>
            <a:r>
              <a:rPr lang="en-GB" sz="2400" dirty="0"/>
              <a:t>Direct manipulation is good for </a:t>
            </a:r>
            <a:r>
              <a:rPr lang="ja-JP" altLang="en-GB" sz="2400" dirty="0"/>
              <a:t>‘</a:t>
            </a:r>
            <a:r>
              <a:rPr lang="en-GB" sz="2400" dirty="0"/>
              <a:t>doing</a:t>
            </a:r>
            <a:r>
              <a:rPr lang="ja-JP" altLang="en-GB" sz="2400" dirty="0"/>
              <a:t>’</a:t>
            </a:r>
            <a:r>
              <a:rPr lang="en-GB" sz="2400" dirty="0"/>
              <a:t> types of tasks, e.g. designing, drawing, flying, driving, sizing </a:t>
            </a:r>
            <a:r>
              <a:rPr lang="en-GB" sz="2400" dirty="0" smtClean="0"/>
              <a:t>windows</a:t>
            </a:r>
          </a:p>
          <a:p>
            <a:pPr eaLnBrk="1" hangingPunct="1">
              <a:lnSpc>
                <a:spcPct val="90000"/>
              </a:lnSpc>
            </a:pPr>
            <a:endParaRPr lang="en-GB" sz="1000" dirty="0"/>
          </a:p>
          <a:p>
            <a:pPr eaLnBrk="1" hangingPunct="1">
              <a:lnSpc>
                <a:spcPct val="90000"/>
              </a:lnSpc>
            </a:pPr>
            <a:r>
              <a:rPr lang="en-GB" sz="2400" dirty="0"/>
              <a:t>Issuing instructions is good for repetitive tasks, e.g. spell-checking,  file management </a:t>
            </a:r>
            <a:endParaRPr lang="en-GB" sz="2400" dirty="0" smtClean="0"/>
          </a:p>
          <a:p>
            <a:pPr eaLnBrk="1" hangingPunct="1">
              <a:lnSpc>
                <a:spcPct val="90000"/>
              </a:lnSpc>
            </a:pPr>
            <a:endParaRPr lang="en-GB" sz="1000" dirty="0"/>
          </a:p>
          <a:p>
            <a:pPr eaLnBrk="1" hangingPunct="1">
              <a:lnSpc>
                <a:spcPct val="90000"/>
              </a:lnSpc>
            </a:pPr>
            <a:r>
              <a:rPr lang="en-GB" sz="2400" dirty="0"/>
              <a:t>Having a conversation is good for children, computer-phobic, disabled users and specialised applications (e.g. phone services</a:t>
            </a:r>
            <a:r>
              <a:rPr lang="en-GB" sz="2400" dirty="0" smtClean="0"/>
              <a:t>)</a:t>
            </a:r>
          </a:p>
          <a:p>
            <a:pPr eaLnBrk="1" hangingPunct="1">
              <a:lnSpc>
                <a:spcPct val="90000"/>
              </a:lnSpc>
            </a:pPr>
            <a:endParaRPr lang="en-GB" sz="1000" dirty="0"/>
          </a:p>
          <a:p>
            <a:pPr eaLnBrk="1" hangingPunct="1">
              <a:lnSpc>
                <a:spcPct val="90000"/>
              </a:lnSpc>
            </a:pPr>
            <a:r>
              <a:rPr lang="en-GB" sz="2400" dirty="0"/>
              <a:t>Hybrid conceptual models are often employed, where different ways of carrying out the same actions is supported at the interface - but can take longer to learn</a:t>
            </a:r>
          </a:p>
        </p:txBody>
      </p:sp>
    </p:spTree>
    <p:extLst>
      <p:ext uri="{BB962C8B-B14F-4D97-AF65-F5344CB8AC3E}">
        <p14:creationId xmlns:p14="http://schemas.microsoft.com/office/powerpoint/2010/main" val="27522165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lstStyle/>
          <a:p>
            <a:pPr eaLnBrk="1" hangingPunct="1"/>
            <a:r>
              <a:rPr lang="en-GB" dirty="0" smtClean="0">
                <a:latin typeface="Liberation Sans"/>
              </a:rPr>
              <a:t>WIMP </a:t>
            </a:r>
            <a:r>
              <a:rPr lang="en-GB" dirty="0">
                <a:latin typeface="Liberation Sans"/>
              </a:rPr>
              <a:t>and GUI</a:t>
            </a:r>
          </a:p>
        </p:txBody>
      </p:sp>
      <p:sp>
        <p:nvSpPr>
          <p:cNvPr id="24581" name="Rectangle 3"/>
          <p:cNvSpPr>
            <a:spLocks noGrp="1" noChangeArrowheads="1"/>
          </p:cNvSpPr>
          <p:nvPr>
            <p:ph type="body" idx="4294967295"/>
          </p:nvPr>
        </p:nvSpPr>
        <p:spPr>
          <a:xfrm>
            <a:off x="685800" y="1620694"/>
            <a:ext cx="7772400" cy="4688625"/>
          </a:xfrm>
        </p:spPr>
        <p:txBody>
          <a:bodyPr>
            <a:normAutofit fontScale="77500" lnSpcReduction="20000"/>
          </a:bodyPr>
          <a:lstStyle/>
          <a:p>
            <a:pPr eaLnBrk="1" hangingPunct="1">
              <a:lnSpc>
                <a:spcPct val="90000"/>
              </a:lnSpc>
            </a:pPr>
            <a:r>
              <a:rPr lang="en-GB" sz="2800" dirty="0">
                <a:solidFill>
                  <a:srgbClr val="7030A0"/>
                </a:solidFill>
                <a:latin typeface="Liberation Sans"/>
              </a:rPr>
              <a:t>Xerox Star first WIMP -&gt; rise to </a:t>
            </a:r>
            <a:r>
              <a:rPr lang="en-GB" sz="2800" dirty="0" smtClean="0">
                <a:solidFill>
                  <a:srgbClr val="7030A0"/>
                </a:solidFill>
                <a:latin typeface="Liberation Sans"/>
              </a:rPr>
              <a:t>GUIs</a:t>
            </a:r>
          </a:p>
          <a:p>
            <a:pPr eaLnBrk="1" hangingPunct="1">
              <a:lnSpc>
                <a:spcPct val="90000"/>
              </a:lnSpc>
            </a:pPr>
            <a:endParaRPr lang="en-GB" sz="1300" dirty="0">
              <a:solidFill>
                <a:srgbClr val="7030A0"/>
              </a:solidFill>
              <a:latin typeface="Liberation Sans"/>
            </a:endParaRPr>
          </a:p>
          <a:p>
            <a:pPr eaLnBrk="1" hangingPunct="1">
              <a:lnSpc>
                <a:spcPct val="90000"/>
              </a:lnSpc>
            </a:pPr>
            <a:r>
              <a:rPr lang="en-GB" sz="2800" dirty="0" smtClean="0">
                <a:solidFill>
                  <a:srgbClr val="7030A0"/>
                </a:solidFill>
                <a:latin typeface="Liberation Sans"/>
              </a:rPr>
              <a:t>Windows</a:t>
            </a:r>
          </a:p>
          <a:p>
            <a:pPr eaLnBrk="1" hangingPunct="1">
              <a:lnSpc>
                <a:spcPct val="90000"/>
              </a:lnSpc>
            </a:pPr>
            <a:endParaRPr lang="en-GB" sz="9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could be scrolled, stretched, overlapped, opened, closed, and moved around the screen using the </a:t>
            </a:r>
            <a:r>
              <a:rPr lang="en-GB" sz="2000" dirty="0" smtClean="0">
                <a:solidFill>
                  <a:schemeClr val="accent1"/>
                </a:solidFill>
                <a:latin typeface="Liberation Sans"/>
                <a:ea typeface="ＭＳ Ｐゴシック" charset="0"/>
              </a:rPr>
              <a:t>mouse</a:t>
            </a:r>
          </a:p>
          <a:p>
            <a:pPr lvl="1" eaLnBrk="1" hangingPunct="1">
              <a:lnSpc>
                <a:spcPct val="90000"/>
              </a:lnSpc>
            </a:pPr>
            <a:endParaRPr lang="en-GB" sz="14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Icons </a:t>
            </a:r>
            <a:endParaRPr lang="en-GB" sz="2800" dirty="0" smtClean="0">
              <a:solidFill>
                <a:srgbClr val="7030A0"/>
              </a:solidFill>
              <a:latin typeface="Liberation Sans"/>
            </a:endParaRPr>
          </a:p>
          <a:p>
            <a:pPr eaLnBrk="1" hangingPunct="1">
              <a:lnSpc>
                <a:spcPct val="90000"/>
              </a:lnSpc>
            </a:pPr>
            <a:endParaRPr lang="en-GB" sz="9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represented applications, objects, commands, and tools that were opened when clicked </a:t>
            </a:r>
            <a:r>
              <a:rPr lang="en-GB" sz="2000" dirty="0" smtClean="0">
                <a:solidFill>
                  <a:schemeClr val="accent1"/>
                </a:solidFill>
                <a:latin typeface="Liberation Sans"/>
                <a:ea typeface="ＭＳ Ｐゴシック" charset="0"/>
              </a:rPr>
              <a:t>on</a:t>
            </a:r>
          </a:p>
          <a:p>
            <a:pPr lvl="1" eaLnBrk="1" hangingPunct="1">
              <a:lnSpc>
                <a:spcPct val="90000"/>
              </a:lnSpc>
            </a:pPr>
            <a:endParaRPr lang="en-GB" sz="14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Menus </a:t>
            </a:r>
            <a:endParaRPr lang="en-GB" sz="2800" dirty="0" smtClean="0">
              <a:solidFill>
                <a:srgbClr val="7030A0"/>
              </a:solidFill>
              <a:latin typeface="Liberation Sans"/>
            </a:endParaRPr>
          </a:p>
          <a:p>
            <a:pPr eaLnBrk="1" hangingPunct="1">
              <a:lnSpc>
                <a:spcPct val="90000"/>
              </a:lnSpc>
            </a:pPr>
            <a:endParaRPr lang="en-GB" sz="10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offering lists of options that could be scrolled through and </a:t>
            </a:r>
            <a:r>
              <a:rPr lang="en-GB" sz="2000" dirty="0" smtClean="0">
                <a:solidFill>
                  <a:schemeClr val="accent1"/>
                </a:solidFill>
                <a:latin typeface="Liberation Sans"/>
                <a:ea typeface="ＭＳ Ｐゴシック" charset="0"/>
              </a:rPr>
              <a:t>selected</a:t>
            </a:r>
          </a:p>
          <a:p>
            <a:pPr lvl="1" eaLnBrk="1" hangingPunct="1">
              <a:lnSpc>
                <a:spcPct val="90000"/>
              </a:lnSpc>
            </a:pPr>
            <a:endParaRPr lang="en-GB" sz="15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Pointing device </a:t>
            </a:r>
            <a:endParaRPr lang="en-GB" sz="2800" dirty="0" smtClean="0">
              <a:solidFill>
                <a:srgbClr val="7030A0"/>
              </a:solidFill>
              <a:latin typeface="Liberation Sans"/>
            </a:endParaRPr>
          </a:p>
          <a:p>
            <a:pPr eaLnBrk="1" hangingPunct="1">
              <a:lnSpc>
                <a:spcPct val="90000"/>
              </a:lnSpc>
            </a:pPr>
            <a:endParaRPr lang="en-GB" sz="1100" dirty="0" smtClean="0">
              <a:solidFill>
                <a:srgbClr val="7030A0"/>
              </a:solidFill>
              <a:latin typeface="Liberation Sans"/>
            </a:endParaRPr>
          </a:p>
          <a:p>
            <a:pPr lvl="1" eaLnBrk="1" hangingPunct="1">
              <a:lnSpc>
                <a:spcPct val="90000"/>
              </a:lnSpc>
            </a:pPr>
            <a:r>
              <a:rPr lang="en-GB" sz="2000" dirty="0" smtClean="0">
                <a:solidFill>
                  <a:schemeClr val="accent1"/>
                </a:solidFill>
                <a:latin typeface="Liberation Sans"/>
                <a:ea typeface="ＭＳ Ｐゴシック" charset="0"/>
              </a:rPr>
              <a:t>a </a:t>
            </a:r>
            <a:r>
              <a:rPr lang="en-GB" sz="2000" dirty="0">
                <a:solidFill>
                  <a:schemeClr val="accent1"/>
                </a:solidFill>
                <a:latin typeface="Liberation Sans"/>
                <a:ea typeface="ＭＳ Ｐゴシック" charset="0"/>
              </a:rPr>
              <a:t>mouse controlling the cursor as a point of entry to the windows, menus, and icons on the screen</a:t>
            </a:r>
            <a:endParaRPr lang="en-GB" sz="2400" dirty="0">
              <a:solidFill>
                <a:schemeClr val="accent1"/>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Tree>
    <p:extLst>
      <p:ext uri="{BB962C8B-B14F-4D97-AF65-F5344CB8AC3E}">
        <p14:creationId xmlns:p14="http://schemas.microsoft.com/office/powerpoint/2010/main" val="52170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1">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1">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1">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p:txBody>
          <a:bodyPr/>
          <a:lstStyle/>
          <a:p>
            <a:pPr eaLnBrk="1" hangingPunct="1"/>
            <a:r>
              <a:rPr lang="en-GB" dirty="0">
                <a:latin typeface="Liberation Sans"/>
              </a:rPr>
              <a:t>GUIs</a:t>
            </a:r>
          </a:p>
        </p:txBody>
      </p:sp>
      <p:sp>
        <p:nvSpPr>
          <p:cNvPr id="26629" name="Rectangle 3"/>
          <p:cNvSpPr>
            <a:spLocks noGrp="1" noChangeArrowheads="1"/>
          </p:cNvSpPr>
          <p:nvPr>
            <p:ph type="body" idx="4294967295"/>
          </p:nvPr>
        </p:nvSpPr>
        <p:spPr/>
        <p:txBody>
          <a:bodyPr>
            <a:normAutofit/>
          </a:bodyPr>
          <a:lstStyle/>
          <a:p>
            <a:pPr eaLnBrk="1" hangingPunct="1"/>
            <a:r>
              <a:rPr lang="en-GB" dirty="0">
                <a:solidFill>
                  <a:srgbClr val="7030A0"/>
                </a:solidFill>
                <a:latin typeface="Liberation Sans"/>
              </a:rPr>
              <a:t>Same basic building blocks as WIMPs but more </a:t>
            </a:r>
            <a:r>
              <a:rPr lang="en-GB" dirty="0" smtClean="0">
                <a:solidFill>
                  <a:srgbClr val="7030A0"/>
                </a:solidFill>
                <a:latin typeface="Liberation Sans"/>
              </a:rPr>
              <a:t>varied</a:t>
            </a:r>
          </a:p>
          <a:p>
            <a:pPr eaLnBrk="1" hangingPunct="1"/>
            <a:endParaRPr lang="en-GB" sz="1300" dirty="0">
              <a:solidFill>
                <a:srgbClr val="7030A0"/>
              </a:solidFill>
              <a:latin typeface="Liberation Sans"/>
            </a:endParaRPr>
          </a:p>
          <a:p>
            <a:pPr lvl="1" eaLnBrk="1" hangingPunct="1"/>
            <a:r>
              <a:rPr lang="en-GB" dirty="0" err="1">
                <a:solidFill>
                  <a:schemeClr val="accent1"/>
                </a:solidFill>
                <a:latin typeface="Liberation Sans"/>
                <a:ea typeface="ＭＳ Ｐゴシック" charset="0"/>
              </a:rPr>
              <a:t>Color</a:t>
            </a:r>
            <a:r>
              <a:rPr lang="en-GB" dirty="0">
                <a:solidFill>
                  <a:schemeClr val="accent1"/>
                </a:solidFill>
                <a:latin typeface="Liberation Sans"/>
                <a:ea typeface="ＭＳ Ｐゴシック" charset="0"/>
              </a:rPr>
              <a:t>, 3D, sound, animation, </a:t>
            </a:r>
            <a:endParaRPr lang="en-GB" dirty="0" smtClean="0">
              <a:solidFill>
                <a:schemeClr val="accent1"/>
              </a:solidFill>
              <a:latin typeface="Liberation Sans"/>
              <a:ea typeface="ＭＳ Ｐゴシック" charset="0"/>
            </a:endParaRPr>
          </a:p>
          <a:p>
            <a:pPr lvl="1" eaLnBrk="1" hangingPunct="1"/>
            <a:endParaRPr lang="en-GB" sz="600" dirty="0">
              <a:solidFill>
                <a:schemeClr val="accent1"/>
              </a:solidFill>
              <a:latin typeface="Liberation Sans"/>
              <a:ea typeface="ＭＳ Ｐゴシック" charset="0"/>
            </a:endParaRPr>
          </a:p>
          <a:p>
            <a:pPr lvl="1" eaLnBrk="1" hangingPunct="1"/>
            <a:r>
              <a:rPr lang="en-GB" dirty="0">
                <a:solidFill>
                  <a:schemeClr val="accent1"/>
                </a:solidFill>
                <a:latin typeface="Liberation Sans"/>
                <a:ea typeface="ＭＳ Ｐゴシック" charset="0"/>
              </a:rPr>
              <a:t>Many types of menus, icons, </a:t>
            </a:r>
            <a:r>
              <a:rPr lang="en-GB" dirty="0" smtClean="0">
                <a:solidFill>
                  <a:schemeClr val="accent1"/>
                </a:solidFill>
                <a:latin typeface="Liberation Sans"/>
                <a:ea typeface="ＭＳ Ｐゴシック" charset="0"/>
              </a:rPr>
              <a:t>windows</a:t>
            </a:r>
          </a:p>
          <a:p>
            <a:pPr lvl="1" eaLnBrk="1" hangingPunct="1"/>
            <a:endParaRPr lang="en-GB" sz="600" dirty="0">
              <a:solidFill>
                <a:schemeClr val="accent1"/>
              </a:solidFill>
              <a:latin typeface="Liberation Sans"/>
              <a:ea typeface="ＭＳ Ｐゴシック" charset="0"/>
            </a:endParaRPr>
          </a:p>
          <a:p>
            <a:pPr eaLnBrk="1" hangingPunct="1"/>
            <a:r>
              <a:rPr lang="en-GB" dirty="0">
                <a:solidFill>
                  <a:srgbClr val="7030A0"/>
                </a:solidFill>
                <a:latin typeface="Liberation Sans"/>
              </a:rPr>
              <a:t>New graphical elements, e.g</a:t>
            </a:r>
            <a:r>
              <a:rPr lang="en-GB" dirty="0" smtClean="0">
                <a:solidFill>
                  <a:srgbClr val="7030A0"/>
                </a:solidFill>
                <a:latin typeface="Liberation Sans"/>
              </a:rPr>
              <a:t>.</a:t>
            </a:r>
          </a:p>
          <a:p>
            <a:pPr eaLnBrk="1" hangingPunct="1"/>
            <a:endParaRPr lang="en-GB" sz="13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toolbars, </a:t>
            </a:r>
            <a:r>
              <a:rPr lang="en-GB" dirty="0" smtClean="0">
                <a:solidFill>
                  <a:schemeClr val="accent1"/>
                </a:solidFill>
                <a:latin typeface="Liberation Sans"/>
                <a:ea typeface="ＭＳ Ｐゴシック" charset="0"/>
              </a:rPr>
              <a:t>tabs, ribbons</a:t>
            </a:r>
          </a:p>
          <a:p>
            <a:pPr marL="342900" lvl="1" indent="0" eaLnBrk="1" hangingPunct="1">
              <a:buNone/>
            </a:pPr>
            <a:endParaRPr lang="en-GB" sz="700" dirty="0" smtClean="0">
              <a:solidFill>
                <a:schemeClr val="accent1"/>
              </a:solidFill>
              <a:latin typeface="Liberation Sans"/>
              <a:ea typeface="ＭＳ Ｐゴシック" charset="0"/>
            </a:endParaRPr>
          </a:p>
          <a:p>
            <a:r>
              <a:rPr lang="en-GB" dirty="0">
                <a:solidFill>
                  <a:srgbClr val="7030A0"/>
                </a:solidFill>
                <a:latin typeface="Liberation Sans"/>
              </a:rPr>
              <a:t>C</a:t>
            </a:r>
            <a:r>
              <a:rPr lang="en-GB" dirty="0" smtClean="0">
                <a:solidFill>
                  <a:srgbClr val="7030A0"/>
                </a:solidFill>
                <a:latin typeface="Liberation Sans"/>
              </a:rPr>
              <a:t>hallenge now is </a:t>
            </a:r>
            <a:r>
              <a:rPr lang="en-GB" dirty="0">
                <a:solidFill>
                  <a:srgbClr val="7030A0"/>
                </a:solidFill>
                <a:latin typeface="Liberation Sans"/>
              </a:rPr>
              <a:t>to design GUIs that are best suited for </a:t>
            </a:r>
            <a:r>
              <a:rPr lang="en-GB" dirty="0" smtClean="0">
                <a:solidFill>
                  <a:srgbClr val="7030A0"/>
                </a:solidFill>
                <a:latin typeface="Liberation Sans"/>
              </a:rPr>
              <a:t>tablet, smartphone/smartwatch, and wearables  </a:t>
            </a:r>
            <a:endParaRPr lang="en-GB" dirty="0">
              <a:solidFill>
                <a:srgbClr val="7030A0"/>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26</a:t>
            </a:fld>
            <a:endParaRPr lang="en-GB" dirty="0"/>
          </a:p>
        </p:txBody>
      </p:sp>
    </p:spTree>
    <p:extLst>
      <p:ext uri="{BB962C8B-B14F-4D97-AF65-F5344CB8AC3E}">
        <p14:creationId xmlns:p14="http://schemas.microsoft.com/office/powerpoint/2010/main" val="340654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4412CF-E2BA-4A50-ADD5-C62269DE52E1}" type="slidenum">
              <a:rPr lang="en-US" altLang="en-US"/>
              <a:pPr/>
              <a:t>27</a:t>
            </a:fld>
            <a:endParaRPr lang="en-US" altLang="en-US"/>
          </a:p>
        </p:txBody>
      </p:sp>
      <p:sp>
        <p:nvSpPr>
          <p:cNvPr id="577538" name="Rectangle 2"/>
          <p:cNvSpPr>
            <a:spLocks noGrp="1" noChangeArrowheads="1"/>
          </p:cNvSpPr>
          <p:nvPr>
            <p:ph type="title"/>
          </p:nvPr>
        </p:nvSpPr>
        <p:spPr/>
        <p:txBody>
          <a:bodyPr/>
          <a:lstStyle/>
          <a:p>
            <a:r>
              <a:rPr lang="en-US" altLang="en-US" dirty="0"/>
              <a:t>Four Gestalt </a:t>
            </a:r>
            <a:r>
              <a:rPr lang="en-US" altLang="en-US" dirty="0" smtClean="0"/>
              <a:t>Principles of Perception</a:t>
            </a:r>
            <a:endParaRPr lang="en-US" altLang="en-US" dirty="0"/>
          </a:p>
        </p:txBody>
      </p:sp>
      <p:sp>
        <p:nvSpPr>
          <p:cNvPr id="577539" name="Rectangle 3"/>
          <p:cNvSpPr>
            <a:spLocks noGrp="1" noChangeArrowheads="1"/>
          </p:cNvSpPr>
          <p:nvPr>
            <p:ph type="body" idx="1"/>
          </p:nvPr>
        </p:nvSpPr>
        <p:spPr>
          <a:xfrm>
            <a:off x="543192" y="1492339"/>
            <a:ext cx="7886700" cy="4351338"/>
          </a:xfrm>
        </p:spPr>
        <p:txBody>
          <a:bodyPr/>
          <a:lstStyle/>
          <a:p>
            <a:r>
              <a:rPr lang="en-US" dirty="0" smtClean="0"/>
              <a:t>Gestalt </a:t>
            </a:r>
            <a:r>
              <a:rPr lang="en-US" dirty="0"/>
              <a:t>laws, are rules of the organization of perceptual scenes. </a:t>
            </a:r>
            <a:endParaRPr lang="en-US" dirty="0" smtClean="0"/>
          </a:p>
          <a:p>
            <a:r>
              <a:rPr lang="en-US" dirty="0" smtClean="0"/>
              <a:t>When </a:t>
            </a:r>
            <a:r>
              <a:rPr lang="en-US" dirty="0"/>
              <a:t>we look at the world, we usually perceive complex scenes composed of many groups of objects on some background, with the objects themselves consisting of parts, which may be composed of smaller </a:t>
            </a:r>
            <a:r>
              <a:rPr lang="en-US" dirty="0" smtClean="0"/>
              <a:t>parts</a:t>
            </a:r>
            <a:endParaRPr lang="en-US" altLang="en-US" dirty="0"/>
          </a:p>
        </p:txBody>
      </p:sp>
      <p:pic>
        <p:nvPicPr>
          <p:cNvPr id="2" name="Picture 1"/>
          <p:cNvPicPr>
            <a:picLocks noChangeAspect="1"/>
          </p:cNvPicPr>
          <p:nvPr/>
        </p:nvPicPr>
        <p:blipFill>
          <a:blip r:embed="rId2"/>
          <a:stretch>
            <a:fillRect/>
          </a:stretch>
        </p:blipFill>
        <p:spPr>
          <a:xfrm>
            <a:off x="2560617" y="3752984"/>
            <a:ext cx="4142208" cy="3105015"/>
          </a:xfrm>
          <a:prstGeom prst="rect">
            <a:avLst/>
          </a:prstGeom>
        </p:spPr>
      </p:pic>
    </p:spTree>
    <p:extLst>
      <p:ext uri="{BB962C8B-B14F-4D97-AF65-F5344CB8AC3E}">
        <p14:creationId xmlns:p14="http://schemas.microsoft.com/office/powerpoint/2010/main" val="3841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5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E638C271-5553-42F4-92EB-67C266A90AF8}" type="slidenum">
              <a:rPr lang="en-US" altLang="en-US"/>
              <a:pPr/>
              <a:t>28</a:t>
            </a:fld>
            <a:endParaRPr lang="en-US" altLang="en-US"/>
          </a:p>
        </p:txBody>
      </p:sp>
      <p:sp>
        <p:nvSpPr>
          <p:cNvPr id="579587" name="Rectangle 3"/>
          <p:cNvSpPr>
            <a:spLocks noGrp="1" noChangeArrowheads="1"/>
          </p:cNvSpPr>
          <p:nvPr>
            <p:ph type="body" idx="1"/>
          </p:nvPr>
        </p:nvSpPr>
        <p:spPr>
          <a:xfrm>
            <a:off x="381000" y="1937545"/>
            <a:ext cx="8382000" cy="4171950"/>
          </a:xfrm>
        </p:spPr>
        <p:txBody>
          <a:bodyPr/>
          <a:lstStyle/>
          <a:p>
            <a:pPr marL="609600" indent="-609600">
              <a:lnSpc>
                <a:spcPct val="90000"/>
              </a:lnSpc>
            </a:pPr>
            <a:r>
              <a:rPr lang="en-US" altLang="en-US" sz="2800" dirty="0"/>
              <a:t>Our eyes/brain logically group together visual elements that are “proximate” (close) to one another.</a:t>
            </a:r>
          </a:p>
          <a:p>
            <a:pPr marL="609600" indent="-609600">
              <a:lnSpc>
                <a:spcPct val="90000"/>
              </a:lnSpc>
            </a:pPr>
            <a:r>
              <a:rPr lang="en-US" altLang="en-US" sz="2800" dirty="0"/>
              <a:t>Given the following image, do you see</a:t>
            </a:r>
          </a:p>
          <a:p>
            <a:pPr marL="990600" lvl="1" indent="-533400">
              <a:lnSpc>
                <a:spcPct val="90000"/>
              </a:lnSpc>
            </a:pPr>
            <a:r>
              <a:rPr lang="en-US" altLang="en-US" sz="2400" dirty="0"/>
              <a:t>Six squares?</a:t>
            </a:r>
          </a:p>
          <a:p>
            <a:pPr marL="990600" lvl="1" indent="-533400">
              <a:lnSpc>
                <a:spcPct val="90000"/>
              </a:lnSpc>
            </a:pPr>
            <a:r>
              <a:rPr lang="en-US" altLang="en-US" sz="2400" dirty="0"/>
              <a:t>Three groups of two squares?</a:t>
            </a:r>
          </a:p>
          <a:p>
            <a:pPr marL="609600" indent="-609600">
              <a:lnSpc>
                <a:spcPct val="90000"/>
              </a:lnSpc>
            </a:pPr>
            <a:endParaRPr lang="en-US" altLang="en-US" sz="2800" dirty="0"/>
          </a:p>
          <a:p>
            <a:pPr marL="0" indent="0">
              <a:lnSpc>
                <a:spcPct val="90000"/>
              </a:lnSpc>
              <a:buNone/>
            </a:pPr>
            <a:endParaRPr lang="en-US" altLang="en-US" sz="2800" dirty="0"/>
          </a:p>
          <a:p>
            <a:pPr marL="609600" indent="-609600">
              <a:lnSpc>
                <a:spcPct val="90000"/>
              </a:lnSpc>
            </a:pPr>
            <a:r>
              <a:rPr lang="en-US" altLang="en-US" sz="2800" dirty="0"/>
              <a:t>More will answer “Three groups of two squares”</a:t>
            </a:r>
          </a:p>
        </p:txBody>
      </p:sp>
      <p:sp>
        <p:nvSpPr>
          <p:cNvPr id="579586" name="Rectangle 2"/>
          <p:cNvSpPr>
            <a:spLocks noGrp="1" noChangeArrowheads="1"/>
          </p:cNvSpPr>
          <p:nvPr>
            <p:ph type="title"/>
          </p:nvPr>
        </p:nvSpPr>
        <p:spPr/>
        <p:txBody>
          <a:bodyPr/>
          <a:lstStyle/>
          <a:p>
            <a:r>
              <a:rPr lang="en-US" altLang="en-US"/>
              <a:t>Principle 1:  Proximity</a:t>
            </a:r>
          </a:p>
        </p:txBody>
      </p:sp>
      <p:grpSp>
        <p:nvGrpSpPr>
          <p:cNvPr id="579591" name="Group 7"/>
          <p:cNvGrpSpPr>
            <a:grpSpLocks/>
          </p:cNvGrpSpPr>
          <p:nvPr/>
        </p:nvGrpSpPr>
        <p:grpSpPr bwMode="auto">
          <a:xfrm>
            <a:off x="1905000" y="4648200"/>
            <a:ext cx="762000" cy="304800"/>
            <a:chOff x="1200" y="2928"/>
            <a:chExt cx="480" cy="192"/>
          </a:xfrm>
        </p:grpSpPr>
        <p:sp>
          <p:nvSpPr>
            <p:cNvPr id="579589" name="Rectangle 5"/>
            <p:cNvSpPr>
              <a:spLocks noChangeArrowheads="1"/>
            </p:cNvSpPr>
            <p:nvPr/>
          </p:nvSpPr>
          <p:spPr bwMode="auto">
            <a:xfrm>
              <a:off x="1200" y="2928"/>
              <a:ext cx="192"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590" name="Rectangle 6"/>
            <p:cNvSpPr>
              <a:spLocks noChangeArrowheads="1"/>
            </p:cNvSpPr>
            <p:nvPr/>
          </p:nvSpPr>
          <p:spPr bwMode="auto">
            <a:xfrm>
              <a:off x="1488" y="2928"/>
              <a:ext cx="192"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9592" name="Group 8"/>
          <p:cNvGrpSpPr>
            <a:grpSpLocks/>
          </p:cNvGrpSpPr>
          <p:nvPr/>
        </p:nvGrpSpPr>
        <p:grpSpPr bwMode="auto">
          <a:xfrm>
            <a:off x="3124200" y="4648200"/>
            <a:ext cx="762000" cy="304800"/>
            <a:chOff x="1200" y="2928"/>
            <a:chExt cx="480" cy="192"/>
          </a:xfrm>
        </p:grpSpPr>
        <p:sp>
          <p:nvSpPr>
            <p:cNvPr id="579593" name="Rectangle 9"/>
            <p:cNvSpPr>
              <a:spLocks noChangeArrowheads="1"/>
            </p:cNvSpPr>
            <p:nvPr/>
          </p:nvSpPr>
          <p:spPr bwMode="auto">
            <a:xfrm>
              <a:off x="1200" y="2928"/>
              <a:ext cx="192"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594" name="Rectangle 10"/>
            <p:cNvSpPr>
              <a:spLocks noChangeArrowheads="1"/>
            </p:cNvSpPr>
            <p:nvPr/>
          </p:nvSpPr>
          <p:spPr bwMode="auto">
            <a:xfrm>
              <a:off x="1488" y="2928"/>
              <a:ext cx="192"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9595" name="Group 11"/>
          <p:cNvGrpSpPr>
            <a:grpSpLocks/>
          </p:cNvGrpSpPr>
          <p:nvPr/>
        </p:nvGrpSpPr>
        <p:grpSpPr bwMode="auto">
          <a:xfrm>
            <a:off x="4343400" y="4648200"/>
            <a:ext cx="762000" cy="304800"/>
            <a:chOff x="1200" y="2928"/>
            <a:chExt cx="480" cy="192"/>
          </a:xfrm>
        </p:grpSpPr>
        <p:sp>
          <p:nvSpPr>
            <p:cNvPr id="579596" name="Rectangle 12"/>
            <p:cNvSpPr>
              <a:spLocks noChangeArrowheads="1"/>
            </p:cNvSpPr>
            <p:nvPr/>
          </p:nvSpPr>
          <p:spPr bwMode="auto">
            <a:xfrm>
              <a:off x="1200" y="2928"/>
              <a:ext cx="192"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597" name="Rectangle 13"/>
            <p:cNvSpPr>
              <a:spLocks noChangeArrowheads="1"/>
            </p:cNvSpPr>
            <p:nvPr/>
          </p:nvSpPr>
          <p:spPr bwMode="auto">
            <a:xfrm>
              <a:off x="1488" y="2928"/>
              <a:ext cx="192" cy="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068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5375DA4-0AC7-483E-8D82-04EBB01FF773}" type="slidenum">
              <a:rPr lang="en-US" altLang="en-US"/>
              <a:pPr/>
              <a:t>29</a:t>
            </a:fld>
            <a:endParaRPr lang="en-US" altLang="en-US"/>
          </a:p>
        </p:txBody>
      </p:sp>
      <p:sp>
        <p:nvSpPr>
          <p:cNvPr id="474114" name="Rectangle 2"/>
          <p:cNvSpPr>
            <a:spLocks noGrp="1" noChangeArrowheads="1"/>
          </p:cNvSpPr>
          <p:nvPr>
            <p:ph type="title"/>
          </p:nvPr>
        </p:nvSpPr>
        <p:spPr/>
        <p:txBody>
          <a:bodyPr/>
          <a:lstStyle/>
          <a:p>
            <a:r>
              <a:rPr lang="en-US" altLang="en-US"/>
              <a:t>Proximity Example</a:t>
            </a:r>
          </a:p>
        </p:txBody>
      </p:sp>
      <p:sp>
        <p:nvSpPr>
          <p:cNvPr id="474115" name="Rectangle 3"/>
          <p:cNvSpPr>
            <a:spLocks noGrp="1" noChangeArrowheads="1"/>
          </p:cNvSpPr>
          <p:nvPr>
            <p:ph type="body" idx="1"/>
          </p:nvPr>
        </p:nvSpPr>
        <p:spPr/>
        <p:txBody>
          <a:bodyPr/>
          <a:lstStyle/>
          <a:p>
            <a:r>
              <a:rPr lang="en-US" altLang="en-US"/>
              <a:t>Items close together appear to have a relationship</a:t>
            </a:r>
          </a:p>
          <a:p>
            <a:r>
              <a:rPr lang="en-US" altLang="en-US"/>
              <a:t>Distance implies no relationship</a:t>
            </a:r>
          </a:p>
        </p:txBody>
      </p:sp>
      <p:sp>
        <p:nvSpPr>
          <p:cNvPr id="474116" name="Text Box 4"/>
          <p:cNvSpPr txBox="1">
            <a:spLocks noChangeArrowheads="1"/>
          </p:cNvSpPr>
          <p:nvPr/>
        </p:nvSpPr>
        <p:spPr bwMode="auto">
          <a:xfrm>
            <a:off x="3276600" y="55626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t>Time:</a:t>
            </a:r>
          </a:p>
        </p:txBody>
      </p:sp>
      <p:sp>
        <p:nvSpPr>
          <p:cNvPr id="474117" name="Rectangle 5"/>
          <p:cNvSpPr>
            <a:spLocks noChangeArrowheads="1"/>
          </p:cNvSpPr>
          <p:nvPr/>
        </p:nvSpPr>
        <p:spPr bwMode="auto">
          <a:xfrm>
            <a:off x="4114800" y="4114800"/>
            <a:ext cx="1600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18" name="Text Box 6"/>
          <p:cNvSpPr txBox="1">
            <a:spLocks noChangeArrowheads="1"/>
          </p:cNvSpPr>
          <p:nvPr/>
        </p:nvSpPr>
        <p:spPr bwMode="auto">
          <a:xfrm>
            <a:off x="698500" y="40386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t>Time:</a:t>
            </a:r>
          </a:p>
        </p:txBody>
      </p:sp>
      <p:sp>
        <p:nvSpPr>
          <p:cNvPr id="474119" name="Rectangle 7"/>
          <p:cNvSpPr>
            <a:spLocks noChangeArrowheads="1"/>
          </p:cNvSpPr>
          <p:nvPr/>
        </p:nvSpPr>
        <p:spPr bwMode="auto">
          <a:xfrm>
            <a:off x="4191000" y="5638800"/>
            <a:ext cx="1600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3989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dirty="0">
                <a:ea typeface="新細明體" charset="-120"/>
              </a:rPr>
              <a:t>Good GUI Rules		</a:t>
            </a:r>
          </a:p>
        </p:txBody>
      </p:sp>
      <p:sp>
        <p:nvSpPr>
          <p:cNvPr id="8195" name="Rectangle 3"/>
          <p:cNvSpPr>
            <a:spLocks noGrp="1" noChangeArrowheads="1"/>
          </p:cNvSpPr>
          <p:nvPr>
            <p:ph type="body" sz="half" idx="1"/>
          </p:nvPr>
        </p:nvSpPr>
        <p:spPr/>
        <p:txBody>
          <a:bodyPr/>
          <a:lstStyle/>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Understand People</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Be Careful of Different Perspectives</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Design for Clarity</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Design for Consistency</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Provide Visual Feedback</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Be Careful With Audible Feedback</a:t>
            </a:r>
          </a:p>
          <a:p>
            <a:pPr marL="457200" indent="-457200">
              <a:buFont typeface="Wingdings" panose="05000000000000000000" pitchFamily="2" charset="2"/>
              <a:buAutoNum type="arabicPeriod"/>
            </a:pPr>
            <a:r>
              <a:rPr lang="en-US" altLang="zh-TW" sz="2000" b="1" dirty="0">
                <a:latin typeface="Times New Roman" panose="02020603050405020304" pitchFamily="18" charset="0"/>
                <a:ea typeface="新細明體" charset="-120"/>
                <a:cs typeface="Times New Roman" panose="02020603050405020304" pitchFamily="18" charset="0"/>
              </a:rPr>
              <a:t>Keep Text Clear</a:t>
            </a:r>
          </a:p>
          <a:p>
            <a:pPr marL="457200" indent="-457200">
              <a:buFont typeface="Wingdings" panose="05000000000000000000" pitchFamily="2" charset="2"/>
              <a:buNone/>
            </a:pPr>
            <a:endParaRPr lang="zh-TW" altLang="en-US" sz="2000" dirty="0">
              <a:latin typeface="Times New Roman" panose="02020603050405020304" pitchFamily="18" charset="0"/>
              <a:ea typeface="新細明體" charset="-120"/>
              <a:cs typeface="Times New Roman" panose="02020603050405020304" pitchFamily="18" charset="0"/>
            </a:endParaRPr>
          </a:p>
        </p:txBody>
      </p:sp>
      <p:sp>
        <p:nvSpPr>
          <p:cNvPr id="8196" name="Rectangle 4"/>
          <p:cNvSpPr>
            <a:spLocks noGrp="1" noChangeArrowheads="1"/>
          </p:cNvSpPr>
          <p:nvPr>
            <p:ph type="body" sz="half" idx="2"/>
          </p:nvPr>
        </p:nvSpPr>
        <p:spPr>
          <a:xfrm>
            <a:off x="4572000" y="1860835"/>
            <a:ext cx="3924300" cy="3733800"/>
          </a:xfrm>
        </p:spPr>
        <p:txBody>
          <a:bodyPr/>
          <a:lstStyle/>
          <a:p>
            <a:pPr marL="457200" indent="-457200">
              <a:buFont typeface="Wingdings" panose="05000000000000000000" pitchFamily="2" charset="2"/>
              <a:buAutoNum type="arabicPeriod" startAt="8"/>
            </a:pPr>
            <a:r>
              <a:rPr lang="en-US" altLang="zh-TW" sz="2000" b="1" dirty="0">
                <a:latin typeface="Times New Roman" panose="02020603050405020304" pitchFamily="18" charset="0"/>
                <a:ea typeface="新細明體" charset="-120"/>
                <a:cs typeface="Times New Roman" panose="02020603050405020304" pitchFamily="18" charset="0"/>
              </a:rPr>
              <a:t>Provide Traceable Paths</a:t>
            </a:r>
          </a:p>
          <a:p>
            <a:pPr marL="457200" indent="-457200">
              <a:buFont typeface="Wingdings" panose="05000000000000000000" pitchFamily="2" charset="2"/>
              <a:buAutoNum type="arabicPeriod" startAt="8"/>
            </a:pPr>
            <a:r>
              <a:rPr lang="en-US" altLang="zh-TW" sz="2000" b="1" dirty="0">
                <a:latin typeface="Times New Roman" panose="02020603050405020304" pitchFamily="18" charset="0"/>
                <a:ea typeface="新細明體" charset="-120"/>
                <a:cs typeface="Times New Roman" panose="02020603050405020304" pitchFamily="18" charset="0"/>
              </a:rPr>
              <a:t>Provide Keyboard </a:t>
            </a:r>
            <a:r>
              <a:rPr lang="en-US" altLang="zh-TW" sz="2000" b="1" dirty="0" smtClean="0">
                <a:latin typeface="Times New Roman" panose="02020603050405020304" pitchFamily="18" charset="0"/>
                <a:ea typeface="新細明體" charset="-120"/>
                <a:cs typeface="Times New Roman" panose="02020603050405020304" pitchFamily="18" charset="0"/>
              </a:rPr>
              <a:t>Support</a:t>
            </a:r>
            <a:endParaRPr lang="en-US" altLang="zh-TW" sz="2000" b="1"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AutoNum type="arabicPeriod" startAt="8"/>
            </a:pPr>
            <a:r>
              <a:rPr lang="en-US" altLang="zh-TW" sz="2000" b="1" dirty="0">
                <a:latin typeface="Times New Roman" panose="02020603050405020304" pitchFamily="18" charset="0"/>
                <a:ea typeface="新細明體" charset="-120"/>
                <a:cs typeface="Times New Roman" panose="02020603050405020304" pitchFamily="18" charset="0"/>
              </a:rPr>
              <a:t>Use Controls Correctly</a:t>
            </a:r>
          </a:p>
          <a:p>
            <a:pPr marL="457200" indent="-457200">
              <a:buFont typeface="Wingdings" panose="05000000000000000000" pitchFamily="2" charset="2"/>
              <a:buAutoNum type="arabicPeriod" startAt="8"/>
            </a:pPr>
            <a:endParaRPr lang="en-US" altLang="zh-TW" sz="2000" b="1"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None/>
            </a:pPr>
            <a:endParaRPr lang="en-US" altLang="zh-TW" sz="2000" b="1"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None/>
            </a:pPr>
            <a:endParaRPr lang="en-US" altLang="zh-TW" sz="2000" dirty="0">
              <a:latin typeface="Times New Roman" panose="02020603050405020304" pitchFamily="18" charset="0"/>
              <a:ea typeface="新細明體" charset="-120"/>
              <a:cs typeface="Times New Roman" panose="02020603050405020304" pitchFamily="18" charset="0"/>
            </a:endParaRPr>
          </a:p>
          <a:p>
            <a:pPr marL="457200" indent="-457200">
              <a:buFont typeface="Wingdings" panose="05000000000000000000" pitchFamily="2" charset="2"/>
              <a:buNone/>
            </a:pPr>
            <a:endParaRPr lang="zh-TW" altLang="en-US" sz="2000" dirty="0">
              <a:latin typeface="Times New Roman" panose="02020603050405020304" pitchFamily="18" charset="0"/>
              <a:ea typeface="新細明體" charset="-120"/>
              <a:cs typeface="Times New Roman" panose="02020603050405020304" pitchFamily="18" charset="0"/>
            </a:endParaRPr>
          </a:p>
        </p:txBody>
      </p:sp>
      <p:sp>
        <p:nvSpPr>
          <p:cNvPr id="5" name="Rectangle 4"/>
          <p:cNvSpPr txBox="1">
            <a:spLocks noChangeArrowheads="1"/>
          </p:cNvSpPr>
          <p:nvPr/>
        </p:nvSpPr>
        <p:spPr>
          <a:xfrm>
            <a:off x="628650" y="5436869"/>
            <a:ext cx="8332470" cy="875796"/>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US" altLang="zh-TW" sz="2000" b="1" dirty="0" smtClean="0">
                <a:latin typeface="Times New Roman" panose="02020603050405020304" pitchFamily="18" charset="0"/>
                <a:ea typeface="新細明體" charset="-120"/>
                <a:cs typeface="Times New Roman" panose="02020603050405020304" pitchFamily="18" charset="0"/>
              </a:rPr>
              <a:t>Design Principles: Visibility, Feedback, Constraints, Consistency, Affordances</a:t>
            </a:r>
          </a:p>
          <a:p>
            <a:pPr marL="0" indent="0" fontAlgn="auto">
              <a:spcAft>
                <a:spcPts val="0"/>
              </a:spcAft>
              <a:buNone/>
            </a:pPr>
            <a:r>
              <a:rPr lang="en-US" altLang="zh-TW" sz="2000" b="1" dirty="0" smtClean="0">
                <a:latin typeface="Times New Roman" panose="02020603050405020304" pitchFamily="18" charset="0"/>
                <a:ea typeface="新細明體" charset="-120"/>
                <a:cs typeface="Times New Roman" panose="02020603050405020304" pitchFamily="18" charset="0"/>
              </a:rPr>
              <a:t>Also, Usability and User Experience Goals</a:t>
            </a:r>
            <a:endParaRPr lang="en-US" altLang="zh-TW" sz="2000" dirty="0" smtClean="0">
              <a:latin typeface="Times New Roman" panose="02020603050405020304" pitchFamily="18" charset="0"/>
              <a:ea typeface="新細明體" charset="-12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FE6C1ACB-37F4-2E4E-A02F-3AD2C3500E5B}" type="slidenum">
              <a:rPr lang="en-GB" smtClean="0"/>
              <a:pPr>
                <a:defRPr/>
              </a:pPr>
              <a:t>3</a:t>
            </a:fld>
            <a:endParaRPr lang="en-GB" dirty="0"/>
          </a:p>
        </p:txBody>
      </p:sp>
    </p:spTree>
    <p:extLst>
      <p:ext uri="{BB962C8B-B14F-4D97-AF65-F5344CB8AC3E}">
        <p14:creationId xmlns:p14="http://schemas.microsoft.com/office/powerpoint/2010/main" val="291139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AB9E55F-768A-4AA7-BA44-25D2DD6C2BC5}" type="slidenum">
              <a:rPr lang="en-US" altLang="en-US"/>
              <a:pPr/>
              <a:t>30</a:t>
            </a:fld>
            <a:endParaRPr lang="en-US" altLang="en-US"/>
          </a:p>
        </p:txBody>
      </p:sp>
      <p:sp>
        <p:nvSpPr>
          <p:cNvPr id="461826" name="Rectangle 2"/>
          <p:cNvSpPr>
            <a:spLocks noGrp="1" noChangeArrowheads="1"/>
          </p:cNvSpPr>
          <p:nvPr>
            <p:ph type="title"/>
          </p:nvPr>
        </p:nvSpPr>
        <p:spPr>
          <a:xfrm>
            <a:off x="381000" y="365126"/>
            <a:ext cx="8534400" cy="1325563"/>
          </a:xfrm>
        </p:spPr>
        <p:txBody>
          <a:bodyPr/>
          <a:lstStyle/>
          <a:p>
            <a:r>
              <a:rPr lang="en-US" altLang="en-US" sz="3200" dirty="0"/>
              <a:t>Visual Structure (Proximity) Reinforces Logical Structure</a:t>
            </a:r>
          </a:p>
        </p:txBody>
      </p:sp>
      <p:sp>
        <p:nvSpPr>
          <p:cNvPr id="461827" name="Rectangle 3"/>
          <p:cNvSpPr>
            <a:spLocks noGrp="1" noChangeArrowheads="1"/>
          </p:cNvSpPr>
          <p:nvPr>
            <p:ph type="body" idx="1"/>
          </p:nvPr>
        </p:nvSpPr>
        <p:spPr>
          <a:xfrm>
            <a:off x="457200" y="1752600"/>
            <a:ext cx="8178800" cy="4171950"/>
          </a:xfrm>
        </p:spPr>
        <p:txBody>
          <a:bodyPr/>
          <a:lstStyle/>
          <a:p>
            <a:r>
              <a:rPr lang="en-US" altLang="en-US"/>
              <a:t>Proximity creates groups to reinforce alphabetization</a:t>
            </a:r>
          </a:p>
        </p:txBody>
      </p:sp>
      <p:sp>
        <p:nvSpPr>
          <p:cNvPr id="461831" name="Text Box 7"/>
          <p:cNvSpPr txBox="1">
            <a:spLocks noChangeArrowheads="1"/>
          </p:cNvSpPr>
          <p:nvPr/>
        </p:nvSpPr>
        <p:spPr bwMode="auto">
          <a:xfrm>
            <a:off x="381000" y="3200400"/>
            <a:ext cx="2819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595438" algn="l"/>
              </a:tabLst>
              <a:defRPr>
                <a:solidFill>
                  <a:schemeClr val="tx1"/>
                </a:solidFill>
                <a:latin typeface="Arial" panose="020B0604020202020204" pitchFamily="34" charset="0"/>
              </a:defRPr>
            </a:lvl1pPr>
            <a:lvl2pPr>
              <a:tabLst>
                <a:tab pos="1595438" algn="l"/>
              </a:tabLst>
              <a:defRPr>
                <a:solidFill>
                  <a:schemeClr val="tx1"/>
                </a:solidFill>
                <a:latin typeface="Arial" panose="020B0604020202020204" pitchFamily="34" charset="0"/>
              </a:defRPr>
            </a:lvl2pPr>
            <a:lvl3pPr>
              <a:tabLst>
                <a:tab pos="1595438" algn="l"/>
              </a:tabLst>
              <a:defRPr>
                <a:solidFill>
                  <a:schemeClr val="tx1"/>
                </a:solidFill>
                <a:latin typeface="Arial" panose="020B0604020202020204" pitchFamily="34" charset="0"/>
              </a:defRPr>
            </a:lvl3pPr>
            <a:lvl4pPr>
              <a:tabLst>
                <a:tab pos="1595438" algn="l"/>
              </a:tabLst>
              <a:defRPr>
                <a:solidFill>
                  <a:schemeClr val="tx1"/>
                </a:solidFill>
                <a:latin typeface="Arial" panose="020B0604020202020204" pitchFamily="34" charset="0"/>
              </a:defRPr>
            </a:lvl4pPr>
            <a:lvl5pPr>
              <a:tabLst>
                <a:tab pos="1595438" algn="l"/>
              </a:tabLst>
              <a:defRPr>
                <a:solidFill>
                  <a:schemeClr val="tx1"/>
                </a:solidFill>
                <a:latin typeface="Arial" panose="020B0604020202020204" pitchFamily="34" charset="0"/>
              </a:defRPr>
            </a:lvl5pPr>
            <a:lvl6pPr fontAlgn="base">
              <a:spcBef>
                <a:spcPct val="0"/>
              </a:spcBef>
              <a:spcAft>
                <a:spcPct val="0"/>
              </a:spcAft>
              <a:tabLst>
                <a:tab pos="1595438" algn="l"/>
              </a:tabLst>
              <a:defRPr>
                <a:solidFill>
                  <a:schemeClr val="tx1"/>
                </a:solidFill>
                <a:latin typeface="Arial" panose="020B0604020202020204" pitchFamily="34" charset="0"/>
              </a:defRPr>
            </a:lvl6pPr>
            <a:lvl7pPr fontAlgn="base">
              <a:spcBef>
                <a:spcPct val="0"/>
              </a:spcBef>
              <a:spcAft>
                <a:spcPct val="0"/>
              </a:spcAft>
              <a:tabLst>
                <a:tab pos="1595438" algn="l"/>
              </a:tabLst>
              <a:defRPr>
                <a:solidFill>
                  <a:schemeClr val="tx1"/>
                </a:solidFill>
                <a:latin typeface="Arial" panose="020B0604020202020204" pitchFamily="34" charset="0"/>
              </a:defRPr>
            </a:lvl7pPr>
            <a:lvl8pPr fontAlgn="base">
              <a:spcBef>
                <a:spcPct val="0"/>
              </a:spcBef>
              <a:spcAft>
                <a:spcPct val="0"/>
              </a:spcAft>
              <a:tabLst>
                <a:tab pos="1595438" algn="l"/>
              </a:tabLst>
              <a:defRPr>
                <a:solidFill>
                  <a:schemeClr val="tx1"/>
                </a:solidFill>
                <a:latin typeface="Arial" panose="020B0604020202020204" pitchFamily="34" charset="0"/>
              </a:defRPr>
            </a:lvl8pPr>
            <a:lvl9pPr fontAlgn="base">
              <a:spcBef>
                <a:spcPct val="0"/>
              </a:spcBef>
              <a:spcAft>
                <a:spcPct val="0"/>
              </a:spcAft>
              <a:tabLst>
                <a:tab pos="1595438" algn="l"/>
              </a:tabLst>
              <a:defRPr>
                <a:solidFill>
                  <a:schemeClr val="tx1"/>
                </a:solidFill>
                <a:latin typeface="Arial" panose="020B0604020202020204" pitchFamily="34" charset="0"/>
              </a:defRPr>
            </a:lvl9pPr>
          </a:lstStyle>
          <a:p>
            <a:pPr>
              <a:lnSpc>
                <a:spcPct val="50000"/>
              </a:lnSpc>
              <a:spcBef>
                <a:spcPct val="50000"/>
              </a:spcBef>
            </a:pPr>
            <a:r>
              <a:rPr lang="en-US" altLang="en-US" sz="2000"/>
              <a:t>ATE	GET</a:t>
            </a:r>
          </a:p>
          <a:p>
            <a:pPr>
              <a:lnSpc>
                <a:spcPct val="50000"/>
              </a:lnSpc>
              <a:spcBef>
                <a:spcPct val="50000"/>
              </a:spcBef>
            </a:pPr>
            <a:r>
              <a:rPr lang="en-US" altLang="en-US" sz="2000"/>
              <a:t>BAT	GOT</a:t>
            </a:r>
          </a:p>
          <a:p>
            <a:pPr>
              <a:lnSpc>
                <a:spcPct val="50000"/>
              </a:lnSpc>
              <a:spcBef>
                <a:spcPct val="50000"/>
              </a:spcBef>
            </a:pPr>
            <a:r>
              <a:rPr lang="en-US" altLang="en-US" sz="2000"/>
              <a:t>BIT	HAT</a:t>
            </a:r>
          </a:p>
          <a:p>
            <a:pPr>
              <a:lnSpc>
                <a:spcPct val="50000"/>
              </a:lnSpc>
              <a:spcBef>
                <a:spcPct val="50000"/>
              </a:spcBef>
            </a:pPr>
            <a:r>
              <a:rPr lang="en-US" altLang="en-US" sz="2000"/>
              <a:t>CAT	HIT</a:t>
            </a:r>
          </a:p>
          <a:p>
            <a:pPr>
              <a:lnSpc>
                <a:spcPct val="50000"/>
              </a:lnSpc>
              <a:spcBef>
                <a:spcPct val="50000"/>
              </a:spcBef>
            </a:pPr>
            <a:r>
              <a:rPr lang="en-US" altLang="en-US" sz="2000"/>
              <a:t>DOG	HOT</a:t>
            </a:r>
          </a:p>
          <a:p>
            <a:pPr>
              <a:lnSpc>
                <a:spcPct val="50000"/>
              </a:lnSpc>
              <a:spcBef>
                <a:spcPct val="50000"/>
              </a:spcBef>
            </a:pPr>
            <a:r>
              <a:rPr lang="en-US" altLang="en-US" sz="2000"/>
              <a:t>EAT	LAP</a:t>
            </a:r>
          </a:p>
          <a:p>
            <a:pPr>
              <a:lnSpc>
                <a:spcPct val="50000"/>
              </a:lnSpc>
              <a:spcBef>
                <a:spcPct val="50000"/>
              </a:spcBef>
            </a:pPr>
            <a:r>
              <a:rPr lang="en-US" altLang="en-US" sz="2000"/>
              <a:t>FAR	MAP</a:t>
            </a:r>
          </a:p>
          <a:p>
            <a:pPr>
              <a:lnSpc>
                <a:spcPct val="50000"/>
              </a:lnSpc>
              <a:spcBef>
                <a:spcPct val="50000"/>
              </a:spcBef>
            </a:pPr>
            <a:r>
              <a:rPr lang="en-US" altLang="en-US" sz="2000"/>
              <a:t>FAT	PAT</a:t>
            </a:r>
            <a:endParaRPr lang="en-US" altLang="en-US">
              <a:latin typeface="Times New Roman" panose="02020603050405020304" pitchFamily="18" charset="0"/>
            </a:endParaRPr>
          </a:p>
        </p:txBody>
      </p:sp>
      <p:sp>
        <p:nvSpPr>
          <p:cNvPr id="461833" name="Text Box 9"/>
          <p:cNvSpPr txBox="1">
            <a:spLocks noChangeArrowheads="1"/>
          </p:cNvSpPr>
          <p:nvPr/>
        </p:nvSpPr>
        <p:spPr bwMode="auto">
          <a:xfrm>
            <a:off x="4648200" y="3200400"/>
            <a:ext cx="42672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79450" algn="l"/>
                <a:tab pos="1373188" algn="l"/>
                <a:tab pos="2052638" algn="l"/>
                <a:tab pos="2746375" algn="l"/>
                <a:tab pos="3425825" algn="l"/>
                <a:tab pos="4119563" algn="l"/>
              </a:tabLst>
              <a:defRPr>
                <a:solidFill>
                  <a:schemeClr val="tx1"/>
                </a:solidFill>
                <a:latin typeface="Arial" panose="020B0604020202020204" pitchFamily="34" charset="0"/>
              </a:defRPr>
            </a:lvl1pPr>
            <a:lvl2pPr>
              <a:tabLst>
                <a:tab pos="679450" algn="l"/>
                <a:tab pos="1373188" algn="l"/>
                <a:tab pos="2052638" algn="l"/>
                <a:tab pos="2746375" algn="l"/>
                <a:tab pos="3425825" algn="l"/>
                <a:tab pos="4119563" algn="l"/>
              </a:tabLst>
              <a:defRPr>
                <a:solidFill>
                  <a:schemeClr val="tx1"/>
                </a:solidFill>
                <a:latin typeface="Arial" panose="020B0604020202020204" pitchFamily="34" charset="0"/>
              </a:defRPr>
            </a:lvl2pPr>
            <a:lvl3pPr>
              <a:tabLst>
                <a:tab pos="679450" algn="l"/>
                <a:tab pos="1373188" algn="l"/>
                <a:tab pos="2052638" algn="l"/>
                <a:tab pos="2746375" algn="l"/>
                <a:tab pos="3425825" algn="l"/>
                <a:tab pos="4119563" algn="l"/>
              </a:tabLst>
              <a:defRPr>
                <a:solidFill>
                  <a:schemeClr val="tx1"/>
                </a:solidFill>
                <a:latin typeface="Arial" panose="020B0604020202020204" pitchFamily="34" charset="0"/>
              </a:defRPr>
            </a:lvl3pPr>
            <a:lvl4pPr>
              <a:tabLst>
                <a:tab pos="679450" algn="l"/>
                <a:tab pos="1373188" algn="l"/>
                <a:tab pos="2052638" algn="l"/>
                <a:tab pos="2746375" algn="l"/>
                <a:tab pos="3425825" algn="l"/>
                <a:tab pos="4119563" algn="l"/>
              </a:tabLst>
              <a:defRPr>
                <a:solidFill>
                  <a:schemeClr val="tx1"/>
                </a:solidFill>
                <a:latin typeface="Arial" panose="020B0604020202020204" pitchFamily="34" charset="0"/>
              </a:defRPr>
            </a:lvl4pPr>
            <a:lvl5pPr>
              <a:tabLst>
                <a:tab pos="679450" algn="l"/>
                <a:tab pos="1373188" algn="l"/>
                <a:tab pos="2052638" algn="l"/>
                <a:tab pos="2746375" algn="l"/>
                <a:tab pos="3425825" algn="l"/>
                <a:tab pos="4119563" algn="l"/>
              </a:tabLst>
              <a:defRPr>
                <a:solidFill>
                  <a:schemeClr val="tx1"/>
                </a:solidFill>
                <a:latin typeface="Arial" panose="020B0604020202020204" pitchFamily="34" charset="0"/>
              </a:defRPr>
            </a:lvl5pPr>
            <a:lvl6pPr fontAlgn="base">
              <a:spcBef>
                <a:spcPct val="0"/>
              </a:spcBef>
              <a:spcAft>
                <a:spcPct val="0"/>
              </a:spcAft>
              <a:tabLst>
                <a:tab pos="679450" algn="l"/>
                <a:tab pos="1373188" algn="l"/>
                <a:tab pos="2052638" algn="l"/>
                <a:tab pos="2746375" algn="l"/>
                <a:tab pos="3425825" algn="l"/>
                <a:tab pos="4119563" algn="l"/>
              </a:tabLst>
              <a:defRPr>
                <a:solidFill>
                  <a:schemeClr val="tx1"/>
                </a:solidFill>
                <a:latin typeface="Arial" panose="020B0604020202020204" pitchFamily="34" charset="0"/>
              </a:defRPr>
            </a:lvl6pPr>
            <a:lvl7pPr fontAlgn="base">
              <a:spcBef>
                <a:spcPct val="0"/>
              </a:spcBef>
              <a:spcAft>
                <a:spcPct val="0"/>
              </a:spcAft>
              <a:tabLst>
                <a:tab pos="679450" algn="l"/>
                <a:tab pos="1373188" algn="l"/>
                <a:tab pos="2052638" algn="l"/>
                <a:tab pos="2746375" algn="l"/>
                <a:tab pos="3425825" algn="l"/>
                <a:tab pos="4119563" algn="l"/>
              </a:tabLst>
              <a:defRPr>
                <a:solidFill>
                  <a:schemeClr val="tx1"/>
                </a:solidFill>
                <a:latin typeface="Arial" panose="020B0604020202020204" pitchFamily="34" charset="0"/>
              </a:defRPr>
            </a:lvl7pPr>
            <a:lvl8pPr fontAlgn="base">
              <a:spcBef>
                <a:spcPct val="0"/>
              </a:spcBef>
              <a:spcAft>
                <a:spcPct val="0"/>
              </a:spcAft>
              <a:tabLst>
                <a:tab pos="679450" algn="l"/>
                <a:tab pos="1373188" algn="l"/>
                <a:tab pos="2052638" algn="l"/>
                <a:tab pos="2746375" algn="l"/>
                <a:tab pos="3425825" algn="l"/>
                <a:tab pos="4119563" algn="l"/>
              </a:tabLst>
              <a:defRPr>
                <a:solidFill>
                  <a:schemeClr val="tx1"/>
                </a:solidFill>
                <a:latin typeface="Arial" panose="020B0604020202020204" pitchFamily="34" charset="0"/>
              </a:defRPr>
            </a:lvl8pPr>
            <a:lvl9pPr fontAlgn="base">
              <a:spcBef>
                <a:spcPct val="0"/>
              </a:spcBef>
              <a:spcAft>
                <a:spcPct val="0"/>
              </a:spcAft>
              <a:tabLst>
                <a:tab pos="679450" algn="l"/>
                <a:tab pos="1373188" algn="l"/>
                <a:tab pos="2052638" algn="l"/>
                <a:tab pos="2746375" algn="l"/>
                <a:tab pos="3425825" algn="l"/>
                <a:tab pos="4119563" algn="l"/>
              </a:tabLst>
              <a:defRPr>
                <a:solidFill>
                  <a:schemeClr val="tx1"/>
                </a:solidFill>
                <a:latin typeface="Arial" panose="020B0604020202020204" pitchFamily="34" charset="0"/>
              </a:defRPr>
            </a:lvl9pPr>
          </a:lstStyle>
          <a:p>
            <a:pPr>
              <a:lnSpc>
                <a:spcPct val="120000"/>
              </a:lnSpc>
              <a:spcBef>
                <a:spcPct val="50000"/>
              </a:spcBef>
            </a:pPr>
            <a:r>
              <a:rPr lang="en-US" altLang="en-US" sz="2000"/>
              <a:t>ATE	BAT	BIT	CAT	DOG	EAT</a:t>
            </a:r>
          </a:p>
          <a:p>
            <a:pPr>
              <a:lnSpc>
                <a:spcPct val="120000"/>
              </a:lnSpc>
              <a:spcBef>
                <a:spcPct val="50000"/>
              </a:spcBef>
            </a:pPr>
            <a:endParaRPr lang="en-US" altLang="en-US" sz="2000"/>
          </a:p>
          <a:p>
            <a:pPr>
              <a:lnSpc>
                <a:spcPct val="120000"/>
              </a:lnSpc>
              <a:spcBef>
                <a:spcPct val="50000"/>
              </a:spcBef>
            </a:pPr>
            <a:r>
              <a:rPr lang="en-US" altLang="en-US" sz="2000"/>
              <a:t>FAR	FAT	GET	GOT	HAT	HIT</a:t>
            </a:r>
          </a:p>
          <a:p>
            <a:pPr>
              <a:lnSpc>
                <a:spcPct val="120000"/>
              </a:lnSpc>
              <a:spcBef>
                <a:spcPct val="50000"/>
              </a:spcBef>
            </a:pPr>
            <a:endParaRPr lang="en-US" altLang="en-US" sz="2000"/>
          </a:p>
          <a:p>
            <a:pPr>
              <a:lnSpc>
                <a:spcPct val="120000"/>
              </a:lnSpc>
              <a:spcBef>
                <a:spcPct val="50000"/>
              </a:spcBef>
            </a:pPr>
            <a:r>
              <a:rPr lang="en-US" altLang="en-US" sz="2000"/>
              <a:t>HOT	LAP	MAP	PAT</a:t>
            </a:r>
          </a:p>
        </p:txBody>
      </p:sp>
      <p:sp>
        <p:nvSpPr>
          <p:cNvPr id="461834" name="Line 10"/>
          <p:cNvSpPr>
            <a:spLocks noChangeShapeType="1"/>
          </p:cNvSpPr>
          <p:nvPr/>
        </p:nvSpPr>
        <p:spPr bwMode="auto">
          <a:xfrm>
            <a:off x="3962400" y="2971800"/>
            <a:ext cx="0" cy="3048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0245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A00F834-E7DE-41CD-8F29-0FBF0711A0DC}" type="slidenum">
              <a:rPr lang="en-US" altLang="en-US"/>
              <a:pPr/>
              <a:t>31</a:t>
            </a:fld>
            <a:endParaRPr lang="en-US" altLang="en-US"/>
          </a:p>
        </p:txBody>
      </p:sp>
      <p:sp>
        <p:nvSpPr>
          <p:cNvPr id="580616" name="Rectangle 8"/>
          <p:cNvSpPr>
            <a:spLocks noGrp="1" noChangeArrowheads="1"/>
          </p:cNvSpPr>
          <p:nvPr>
            <p:ph type="body" idx="1"/>
          </p:nvPr>
        </p:nvSpPr>
        <p:spPr>
          <a:xfrm>
            <a:off x="457200" y="1885950"/>
            <a:ext cx="8339667" cy="4171950"/>
          </a:xfrm>
          <a:noFill/>
          <a:ln/>
        </p:spPr>
        <p:txBody>
          <a:bodyPr/>
          <a:lstStyle/>
          <a:p>
            <a:pPr marL="609600" indent="-609600">
              <a:lnSpc>
                <a:spcPct val="90000"/>
              </a:lnSpc>
            </a:pPr>
            <a:r>
              <a:rPr lang="en-US" altLang="en-US" sz="2800" dirty="0"/>
              <a:t>Our eyes/brain logically group together visual elements that are similar to one another.</a:t>
            </a:r>
          </a:p>
          <a:p>
            <a:pPr marL="609600" indent="-609600">
              <a:lnSpc>
                <a:spcPct val="90000"/>
              </a:lnSpc>
            </a:pPr>
            <a:r>
              <a:rPr lang="en-US" altLang="en-US" sz="2800" dirty="0"/>
              <a:t>Given the following image, do you see</a:t>
            </a:r>
          </a:p>
          <a:p>
            <a:pPr marL="990600" lvl="1" indent="-533400">
              <a:lnSpc>
                <a:spcPct val="90000"/>
              </a:lnSpc>
            </a:pPr>
            <a:r>
              <a:rPr lang="en-US" altLang="en-US" sz="2400" dirty="0"/>
              <a:t>Six circles</a:t>
            </a:r>
          </a:p>
          <a:p>
            <a:pPr marL="990600" lvl="1" indent="-533400">
              <a:lnSpc>
                <a:spcPct val="90000"/>
              </a:lnSpc>
            </a:pPr>
            <a:r>
              <a:rPr lang="en-US" altLang="en-US" sz="2400" dirty="0"/>
              <a:t>Three groups of two circles</a:t>
            </a:r>
          </a:p>
          <a:p>
            <a:pPr marL="609600" indent="-609600">
              <a:lnSpc>
                <a:spcPct val="90000"/>
              </a:lnSpc>
            </a:pPr>
            <a:endParaRPr lang="en-US" altLang="en-US" sz="2800" dirty="0"/>
          </a:p>
          <a:p>
            <a:pPr marL="609600" indent="-609600">
              <a:lnSpc>
                <a:spcPct val="90000"/>
              </a:lnSpc>
            </a:pPr>
            <a:endParaRPr lang="en-US" altLang="en-US" sz="2800" dirty="0"/>
          </a:p>
          <a:p>
            <a:pPr marL="609600" indent="-609600">
              <a:lnSpc>
                <a:spcPct val="90000"/>
              </a:lnSpc>
            </a:pPr>
            <a:endParaRPr lang="en-US" altLang="en-US" sz="2800" dirty="0"/>
          </a:p>
          <a:p>
            <a:pPr marL="609600" indent="-609600">
              <a:lnSpc>
                <a:spcPct val="90000"/>
              </a:lnSpc>
            </a:pPr>
            <a:r>
              <a:rPr lang="en-US" altLang="en-US" sz="2800" dirty="0"/>
              <a:t>More will answer</a:t>
            </a:r>
            <a:r>
              <a:rPr lang="en-US" altLang="en-US" dirty="0"/>
              <a:t> </a:t>
            </a:r>
            <a:r>
              <a:rPr lang="en-US" altLang="en-US" sz="2800" dirty="0"/>
              <a:t>“Three groups of two circles”</a:t>
            </a:r>
          </a:p>
        </p:txBody>
      </p:sp>
      <p:sp>
        <p:nvSpPr>
          <p:cNvPr id="580610" name="Rectangle 2"/>
          <p:cNvSpPr>
            <a:spLocks noGrp="1" noChangeArrowheads="1"/>
          </p:cNvSpPr>
          <p:nvPr>
            <p:ph type="title"/>
          </p:nvPr>
        </p:nvSpPr>
        <p:spPr/>
        <p:txBody>
          <a:bodyPr/>
          <a:lstStyle/>
          <a:p>
            <a:r>
              <a:rPr lang="en-US" altLang="en-US"/>
              <a:t>Principle 2: Similarity</a:t>
            </a:r>
          </a:p>
        </p:txBody>
      </p:sp>
      <p:pic>
        <p:nvPicPr>
          <p:cNvPr id="580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3400"/>
            <a:ext cx="32432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536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80DDA62-E91C-4DCF-A18D-6DF36077B537}" type="slidenum">
              <a:rPr lang="en-US" altLang="en-US"/>
              <a:pPr/>
              <a:t>32</a:t>
            </a:fld>
            <a:endParaRPr lang="en-US" altLang="en-US"/>
          </a:p>
        </p:txBody>
      </p:sp>
      <p:sp>
        <p:nvSpPr>
          <p:cNvPr id="586759" name="Rectangle 7"/>
          <p:cNvSpPr>
            <a:spLocks noGrp="1" noChangeArrowheads="1"/>
          </p:cNvSpPr>
          <p:nvPr>
            <p:ph type="body" idx="1"/>
          </p:nvPr>
        </p:nvSpPr>
        <p:spPr>
          <a:xfrm>
            <a:off x="457200" y="1885950"/>
            <a:ext cx="8001000" cy="4171950"/>
          </a:xfrm>
        </p:spPr>
        <p:txBody>
          <a:bodyPr/>
          <a:lstStyle/>
          <a:p>
            <a:r>
              <a:rPr lang="en-US" altLang="en-US" dirty="0"/>
              <a:t>Given the following image, do you see</a:t>
            </a:r>
          </a:p>
          <a:p>
            <a:pPr lvl="1"/>
            <a:r>
              <a:rPr lang="en-US" altLang="en-US" dirty="0"/>
              <a:t>Six letter ‘A’s?</a:t>
            </a:r>
          </a:p>
          <a:p>
            <a:pPr lvl="1"/>
            <a:r>
              <a:rPr lang="en-US" altLang="en-US" dirty="0"/>
              <a:t>Three groups of two ‘A’s?</a:t>
            </a:r>
          </a:p>
          <a:p>
            <a:endParaRPr lang="en-US" altLang="en-US" dirty="0"/>
          </a:p>
          <a:p>
            <a:endParaRPr lang="en-US" altLang="en-US" dirty="0"/>
          </a:p>
          <a:p>
            <a:r>
              <a:rPr lang="en-US" altLang="en-US" dirty="0"/>
              <a:t>More will answer “Three groups of two ‘A’s”</a:t>
            </a:r>
          </a:p>
        </p:txBody>
      </p:sp>
      <p:sp>
        <p:nvSpPr>
          <p:cNvPr id="586757" name="Text Box 5"/>
          <p:cNvSpPr txBox="1">
            <a:spLocks noChangeArrowheads="1"/>
          </p:cNvSpPr>
          <p:nvPr/>
        </p:nvSpPr>
        <p:spPr bwMode="auto">
          <a:xfrm>
            <a:off x="2057400" y="2988733"/>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AA</a:t>
            </a:r>
            <a:r>
              <a:rPr lang="en-US" altLang="en-US" sz="2400" dirty="0"/>
              <a:t>AA</a:t>
            </a:r>
            <a:r>
              <a:rPr lang="en-US" altLang="en-US" sz="3200" dirty="0"/>
              <a:t>AA</a:t>
            </a:r>
            <a:endParaRPr lang="en-US" altLang="en-US" sz="2400" dirty="0"/>
          </a:p>
        </p:txBody>
      </p:sp>
      <p:sp>
        <p:nvSpPr>
          <p:cNvPr id="586758" name="Rectangle 6"/>
          <p:cNvSpPr>
            <a:spLocks noGrp="1" noChangeArrowheads="1"/>
          </p:cNvSpPr>
          <p:nvPr>
            <p:ph type="title"/>
          </p:nvPr>
        </p:nvSpPr>
        <p:spPr/>
        <p:txBody>
          <a:bodyPr/>
          <a:lstStyle/>
          <a:p>
            <a:r>
              <a:rPr lang="en-US" altLang="en-US"/>
              <a:t>Similarity Example</a:t>
            </a:r>
          </a:p>
        </p:txBody>
      </p:sp>
    </p:spTree>
    <p:extLst>
      <p:ext uri="{BB962C8B-B14F-4D97-AF65-F5344CB8AC3E}">
        <p14:creationId xmlns:p14="http://schemas.microsoft.com/office/powerpoint/2010/main" val="57051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24C802-FFD9-458A-9B14-E7DA08DE21ED}" type="slidenum">
              <a:rPr lang="en-US" altLang="en-US"/>
              <a:pPr/>
              <a:t>33</a:t>
            </a:fld>
            <a:endParaRPr lang="en-US" altLang="en-US"/>
          </a:p>
        </p:txBody>
      </p:sp>
      <p:sp>
        <p:nvSpPr>
          <p:cNvPr id="471045" name="Rectangle 5"/>
          <p:cNvSpPr>
            <a:spLocks noGrp="1" noChangeArrowheads="1"/>
          </p:cNvSpPr>
          <p:nvPr>
            <p:ph type="title"/>
          </p:nvPr>
        </p:nvSpPr>
        <p:spPr/>
        <p:txBody>
          <a:bodyPr/>
          <a:lstStyle/>
          <a:p>
            <a:r>
              <a:rPr lang="en-US" altLang="en-US"/>
              <a:t>Similarity Creates a Typographical Hierarchy</a:t>
            </a:r>
          </a:p>
        </p:txBody>
      </p:sp>
      <p:sp>
        <p:nvSpPr>
          <p:cNvPr id="471046" name="Rectangle 6"/>
          <p:cNvSpPr>
            <a:spLocks noGrp="1" noChangeArrowheads="1"/>
          </p:cNvSpPr>
          <p:nvPr>
            <p:ph type="body" idx="1"/>
          </p:nvPr>
        </p:nvSpPr>
        <p:spPr/>
        <p:txBody>
          <a:bodyPr/>
          <a:lstStyle/>
          <a:p>
            <a:pPr>
              <a:buFontTx/>
              <a:buNone/>
            </a:pPr>
            <a:r>
              <a:rPr lang="en-US" altLang="en-US">
                <a:latin typeface="Times New Roman" panose="02020603050405020304" pitchFamily="18" charset="0"/>
              </a:rPr>
              <a:t>This is a level 1 heading</a:t>
            </a:r>
          </a:p>
          <a:p>
            <a:pPr>
              <a:buFontTx/>
              <a:buNone/>
            </a:pPr>
            <a:r>
              <a:rPr lang="en-US" altLang="en-US" sz="2400">
                <a:latin typeface="Times New Roman" panose="02020603050405020304" pitchFamily="18" charset="0"/>
              </a:rPr>
              <a:t>This is a level 2 heading</a:t>
            </a:r>
            <a:endParaRPr lang="en-US" altLang="en-US">
              <a:latin typeface="Times New Roman" panose="02020603050405020304" pitchFamily="18" charset="0"/>
            </a:endParaRPr>
          </a:p>
          <a:p>
            <a:pPr>
              <a:buFontTx/>
              <a:buNone/>
            </a:pPr>
            <a:r>
              <a:rPr lang="en-US" altLang="en-US" sz="2400">
                <a:latin typeface="Times New Roman" panose="02020603050405020304" pitchFamily="18" charset="0"/>
              </a:rPr>
              <a:t>This is another level 2 heading</a:t>
            </a:r>
            <a:r>
              <a:rPr lang="en-US" altLang="en-US">
                <a:latin typeface="Times New Roman" panose="02020603050405020304" pitchFamily="18" charset="0"/>
              </a:rPr>
              <a:t> </a:t>
            </a:r>
          </a:p>
          <a:p>
            <a:pPr>
              <a:buFontTx/>
              <a:buNone/>
            </a:pPr>
            <a:r>
              <a:rPr lang="en-US" altLang="en-US" sz="1800">
                <a:latin typeface="Times New Roman" panose="02020603050405020304" pitchFamily="18" charset="0"/>
              </a:rPr>
              <a:t>This is a level 3 heading</a:t>
            </a:r>
          </a:p>
          <a:p>
            <a:pPr>
              <a:buFontTx/>
              <a:buNone/>
            </a:pPr>
            <a:r>
              <a:rPr lang="en-US" altLang="en-US" sz="1800">
                <a:latin typeface="Times New Roman" panose="02020603050405020304" pitchFamily="18" charset="0"/>
              </a:rPr>
              <a:t>Yet another level 3 heading</a:t>
            </a:r>
            <a:endParaRPr lang="en-US" altLang="en-US">
              <a:latin typeface="Times New Roman" panose="02020603050405020304" pitchFamily="18" charset="0"/>
            </a:endParaRPr>
          </a:p>
          <a:p>
            <a:pPr>
              <a:buFontTx/>
              <a:buNone/>
            </a:pPr>
            <a:r>
              <a:rPr lang="en-US" altLang="en-US" sz="2400">
                <a:latin typeface="Times New Roman" panose="02020603050405020304" pitchFamily="18" charset="0"/>
              </a:rPr>
              <a:t>Back up to level 2</a:t>
            </a:r>
          </a:p>
          <a:p>
            <a:pPr>
              <a:buFontTx/>
              <a:buNone/>
            </a:pPr>
            <a:r>
              <a:rPr lang="en-US" altLang="en-US" sz="1600">
                <a:latin typeface="Times New Roman" panose="02020603050405020304" pitchFamily="18" charset="0"/>
              </a:rPr>
              <a:t>Down to level 3</a:t>
            </a:r>
          </a:p>
          <a:p>
            <a:pPr>
              <a:buFontTx/>
              <a:buNone/>
            </a:pPr>
            <a:r>
              <a:rPr lang="en-US" altLang="en-US" sz="1800">
                <a:latin typeface="Times New Roman" panose="02020603050405020304" pitchFamily="18" charset="0"/>
              </a:rPr>
              <a:t>Still at level 3</a:t>
            </a:r>
          </a:p>
          <a:p>
            <a:pPr>
              <a:buFontTx/>
              <a:buNone/>
            </a:pPr>
            <a:r>
              <a:rPr lang="en-US" altLang="en-US">
                <a:latin typeface="Times New Roman" panose="02020603050405020304" pitchFamily="18" charset="0"/>
              </a:rPr>
              <a:t>Back to level 1</a:t>
            </a:r>
            <a:endParaRPr lang="en-US" altLang="en-US" sz="1800"/>
          </a:p>
        </p:txBody>
      </p:sp>
    </p:spTree>
    <p:extLst>
      <p:ext uri="{BB962C8B-B14F-4D97-AF65-F5344CB8AC3E}">
        <p14:creationId xmlns:p14="http://schemas.microsoft.com/office/powerpoint/2010/main" val="84561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3C64A2DD-50F0-4F25-9AF9-38C532255F6E}" type="slidenum">
              <a:rPr lang="en-US" altLang="en-US"/>
              <a:pPr/>
              <a:t>34</a:t>
            </a:fld>
            <a:endParaRPr lang="en-US" altLang="en-US"/>
          </a:p>
        </p:txBody>
      </p:sp>
      <p:sp>
        <p:nvSpPr>
          <p:cNvPr id="581640" name="Rectangle 8"/>
          <p:cNvSpPr>
            <a:spLocks noGrp="1" noChangeArrowheads="1"/>
          </p:cNvSpPr>
          <p:nvPr>
            <p:ph type="body" idx="1"/>
          </p:nvPr>
        </p:nvSpPr>
        <p:spPr>
          <a:xfrm>
            <a:off x="457200" y="1614441"/>
            <a:ext cx="8178800" cy="1447800"/>
          </a:xfrm>
          <a:noFill/>
          <a:ln/>
        </p:spPr>
        <p:txBody>
          <a:bodyPr>
            <a:normAutofit fontScale="92500" lnSpcReduction="10000"/>
          </a:bodyPr>
          <a:lstStyle/>
          <a:p>
            <a:pPr marL="609600" indent="-609600"/>
            <a:r>
              <a:rPr lang="en-US" dirty="0"/>
              <a:t>We group elements that move in the same direction.</a:t>
            </a:r>
            <a:endParaRPr lang="en-US" altLang="en-US" sz="2400" dirty="0" smtClean="0"/>
          </a:p>
          <a:p>
            <a:pPr marL="609600" indent="-609600">
              <a:lnSpc>
                <a:spcPct val="90000"/>
              </a:lnSpc>
            </a:pPr>
            <a:r>
              <a:rPr lang="en-US" altLang="en-US" sz="2400" dirty="0" smtClean="0"/>
              <a:t>Our </a:t>
            </a:r>
            <a:r>
              <a:rPr lang="en-US" altLang="en-US" sz="2400" dirty="0"/>
              <a:t>eyes/brain associate elements that are similar to one another (not same as similarity for grouping).</a:t>
            </a:r>
          </a:p>
          <a:p>
            <a:pPr marL="609600" indent="-609600">
              <a:lnSpc>
                <a:spcPct val="90000"/>
              </a:lnSpc>
            </a:pPr>
            <a:r>
              <a:rPr lang="en-US" altLang="en-US" sz="2400" dirty="0"/>
              <a:t>What associations do you see here?</a:t>
            </a:r>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buFontTx/>
              <a:buNone/>
            </a:pPr>
            <a:endParaRPr lang="en-US" altLang="en-US" sz="2400" dirty="0"/>
          </a:p>
        </p:txBody>
      </p:sp>
      <p:sp>
        <p:nvSpPr>
          <p:cNvPr id="581634" name="Rectangle 2"/>
          <p:cNvSpPr>
            <a:spLocks noGrp="1" noChangeArrowheads="1"/>
          </p:cNvSpPr>
          <p:nvPr>
            <p:ph type="title"/>
          </p:nvPr>
        </p:nvSpPr>
        <p:spPr/>
        <p:txBody>
          <a:bodyPr/>
          <a:lstStyle/>
          <a:p>
            <a:r>
              <a:rPr lang="en-US" altLang="en-US" dirty="0"/>
              <a:t>Principle 3: Area (Common Fate</a:t>
            </a:r>
            <a:r>
              <a:rPr lang="en-US" altLang="en-US" dirty="0" smtClean="0"/>
              <a:t>)</a:t>
            </a:r>
            <a:endParaRPr lang="en-US" altLang="en-US" dirty="0"/>
          </a:p>
        </p:txBody>
      </p:sp>
      <p:sp>
        <p:nvSpPr>
          <p:cNvPr id="581641" name="Line 9"/>
          <p:cNvSpPr>
            <a:spLocks noChangeShapeType="1"/>
          </p:cNvSpPr>
          <p:nvPr/>
        </p:nvSpPr>
        <p:spPr bwMode="auto">
          <a:xfrm>
            <a:off x="1524000" y="3351213"/>
            <a:ext cx="914400" cy="1587"/>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642" name="Line 10"/>
          <p:cNvSpPr>
            <a:spLocks noChangeShapeType="1"/>
          </p:cNvSpPr>
          <p:nvPr/>
        </p:nvSpPr>
        <p:spPr bwMode="auto">
          <a:xfrm>
            <a:off x="1676400" y="4267200"/>
            <a:ext cx="912813" cy="1588"/>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645" name="Line 13"/>
          <p:cNvSpPr>
            <a:spLocks noChangeShapeType="1"/>
          </p:cNvSpPr>
          <p:nvPr/>
        </p:nvSpPr>
        <p:spPr bwMode="auto">
          <a:xfrm>
            <a:off x="5715000" y="4267200"/>
            <a:ext cx="914400" cy="1588"/>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646" name="Line 14"/>
          <p:cNvSpPr>
            <a:spLocks noChangeShapeType="1"/>
          </p:cNvSpPr>
          <p:nvPr/>
        </p:nvSpPr>
        <p:spPr bwMode="auto">
          <a:xfrm>
            <a:off x="5715000" y="3352800"/>
            <a:ext cx="914400" cy="1588"/>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647" name="AutoShape 15"/>
          <p:cNvSpPr>
            <a:spLocks noChangeArrowheads="1"/>
          </p:cNvSpPr>
          <p:nvPr/>
        </p:nvSpPr>
        <p:spPr bwMode="auto">
          <a:xfrm>
            <a:off x="609600" y="5029200"/>
            <a:ext cx="2895600" cy="914400"/>
          </a:xfrm>
          <a:prstGeom prst="wedgeRectCallout">
            <a:avLst>
              <a:gd name="adj1" fmla="val -20231"/>
              <a:gd name="adj2" fmla="val -6074"/>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en-US" sz="1400" b="0" dirty="0">
                <a:latin typeface="Tahoma" panose="020B0604030504040204" pitchFamily="34" charset="0"/>
              </a:rPr>
              <a:t>Lines are not vertically aligned</a:t>
            </a:r>
          </a:p>
          <a:p>
            <a:r>
              <a:rPr kumimoji="1" lang="en-US" altLang="en-US" sz="1400" b="0" dirty="0">
                <a:latin typeface="Tahoma" panose="020B0604030504040204" pitchFamily="34" charset="0"/>
              </a:rPr>
              <a:t>=&gt; do not have common fate</a:t>
            </a:r>
          </a:p>
          <a:p>
            <a:r>
              <a:rPr kumimoji="1" lang="en-US" altLang="en-US" sz="1400" b="0" dirty="0">
                <a:latin typeface="Tahoma" panose="020B0604030504040204" pitchFamily="34" charset="0"/>
              </a:rPr>
              <a:t>=&gt; do not seem grouped together</a:t>
            </a:r>
          </a:p>
        </p:txBody>
      </p:sp>
      <p:sp>
        <p:nvSpPr>
          <p:cNvPr id="581648" name="AutoShape 16"/>
          <p:cNvSpPr>
            <a:spLocks noChangeArrowheads="1"/>
          </p:cNvSpPr>
          <p:nvPr/>
        </p:nvSpPr>
        <p:spPr bwMode="auto">
          <a:xfrm>
            <a:off x="4876800" y="5029200"/>
            <a:ext cx="2971800" cy="914400"/>
          </a:xfrm>
          <a:prstGeom prst="wedgeRectCallout">
            <a:avLst>
              <a:gd name="adj1" fmla="val 12181"/>
              <a:gd name="adj2" fmla="val -1649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en-US" sz="1400" b="0" dirty="0">
                <a:latin typeface="Tahoma" panose="020B0604030504040204" pitchFamily="34" charset="0"/>
              </a:rPr>
              <a:t>Lines are vertically aligned</a:t>
            </a:r>
          </a:p>
          <a:p>
            <a:r>
              <a:rPr kumimoji="1" lang="en-US" altLang="en-US" sz="1400" b="0" dirty="0">
                <a:latin typeface="Tahoma" panose="020B0604030504040204" pitchFamily="34" charset="0"/>
              </a:rPr>
              <a:t>=&gt; do have common fate</a:t>
            </a:r>
          </a:p>
          <a:p>
            <a:r>
              <a:rPr kumimoji="1" lang="en-US" altLang="en-US" sz="1400" b="0" dirty="0">
                <a:latin typeface="Tahoma" panose="020B0604030504040204" pitchFamily="34" charset="0"/>
              </a:rPr>
              <a:t>=&gt; do seem grouped together</a:t>
            </a:r>
          </a:p>
        </p:txBody>
      </p:sp>
    </p:spTree>
    <p:extLst>
      <p:ext uri="{BB962C8B-B14F-4D97-AF65-F5344CB8AC3E}">
        <p14:creationId xmlns:p14="http://schemas.microsoft.com/office/powerpoint/2010/main" val="741568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1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47" grpId="0" animBg="1"/>
      <p:bldP spid="5816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494927E-CF49-438F-B817-30E1A62D62E5}" type="slidenum">
              <a:rPr lang="en-US" altLang="en-US"/>
              <a:pPr/>
              <a:t>35</a:t>
            </a:fld>
            <a:endParaRPr lang="en-US" altLang="en-US"/>
          </a:p>
        </p:txBody>
      </p:sp>
      <p:sp>
        <p:nvSpPr>
          <p:cNvPr id="487437" name="Rectangle 13"/>
          <p:cNvSpPr>
            <a:spLocks noGrp="1" noChangeArrowheads="1"/>
          </p:cNvSpPr>
          <p:nvPr>
            <p:ph type="title"/>
          </p:nvPr>
        </p:nvSpPr>
        <p:spPr/>
        <p:txBody>
          <a:bodyPr/>
          <a:lstStyle/>
          <a:p>
            <a:r>
              <a:rPr lang="en-US" altLang="en-US"/>
              <a:t>Grids Provide Structure Using Common Fate</a:t>
            </a:r>
          </a:p>
        </p:txBody>
      </p:sp>
      <p:sp>
        <p:nvSpPr>
          <p:cNvPr id="487438" name="Rectangle 14"/>
          <p:cNvSpPr>
            <a:spLocks noGrp="1" noChangeArrowheads="1"/>
          </p:cNvSpPr>
          <p:nvPr>
            <p:ph type="body" idx="1"/>
          </p:nvPr>
        </p:nvSpPr>
        <p:spPr/>
        <p:txBody>
          <a:bodyPr/>
          <a:lstStyle/>
          <a:p>
            <a:pPr>
              <a:lnSpc>
                <a:spcPct val="90000"/>
              </a:lnSpc>
            </a:pPr>
            <a:r>
              <a:rPr lang="en-US" altLang="en-US"/>
              <a:t>Grids are (hidden) horizontal and vertical lines</a:t>
            </a:r>
          </a:p>
          <a:p>
            <a:pPr lvl="1">
              <a:lnSpc>
                <a:spcPct val="90000"/>
              </a:lnSpc>
            </a:pPr>
            <a:r>
              <a:rPr lang="en-US" altLang="en-US"/>
              <a:t>They help place graphic elements</a:t>
            </a:r>
          </a:p>
          <a:p>
            <a:pPr>
              <a:lnSpc>
                <a:spcPct val="90000"/>
              </a:lnSpc>
            </a:pPr>
            <a:r>
              <a:rPr lang="en-US" altLang="en-US"/>
              <a:t>Alignment to same grid line creates logical grouping</a:t>
            </a:r>
          </a:p>
          <a:p>
            <a:pPr lvl="1">
              <a:lnSpc>
                <a:spcPct val="90000"/>
              </a:lnSpc>
            </a:pPr>
            <a:r>
              <a:rPr lang="en-US" altLang="en-US"/>
              <a:t>Common fate</a:t>
            </a:r>
          </a:p>
          <a:p>
            <a:pPr>
              <a:lnSpc>
                <a:spcPct val="90000"/>
              </a:lnSpc>
            </a:pPr>
            <a:r>
              <a:rPr lang="en-US" altLang="en-US"/>
              <a:t>Grids avoid disconcerting irregularities</a:t>
            </a:r>
          </a:p>
          <a:p>
            <a:pPr lvl="1">
              <a:lnSpc>
                <a:spcPct val="90000"/>
              </a:lnSpc>
            </a:pPr>
            <a:r>
              <a:rPr lang="en-US" altLang="en-US"/>
              <a:t>That attract the eye</a:t>
            </a:r>
          </a:p>
        </p:txBody>
      </p:sp>
    </p:spTree>
    <p:extLst>
      <p:ext uri="{BB962C8B-B14F-4D97-AF65-F5344CB8AC3E}">
        <p14:creationId xmlns:p14="http://schemas.microsoft.com/office/powerpoint/2010/main" val="1327156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8065A1CC-02D7-4EE0-AC0E-751DAAB2472F}" type="slidenum">
              <a:rPr lang="en-US" altLang="en-US"/>
              <a:pPr/>
              <a:t>36</a:t>
            </a:fld>
            <a:endParaRPr lang="en-US" altLang="en-US"/>
          </a:p>
        </p:txBody>
      </p:sp>
      <p:sp>
        <p:nvSpPr>
          <p:cNvPr id="600066" name="Line 2"/>
          <p:cNvSpPr>
            <a:spLocks noChangeShapeType="1"/>
          </p:cNvSpPr>
          <p:nvPr/>
        </p:nvSpPr>
        <p:spPr bwMode="auto">
          <a:xfrm flipH="1">
            <a:off x="670135" y="1690688"/>
            <a:ext cx="1" cy="440531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67" name="Line 3"/>
          <p:cNvSpPr>
            <a:spLocks noChangeShapeType="1"/>
          </p:cNvSpPr>
          <p:nvPr/>
        </p:nvSpPr>
        <p:spPr bwMode="auto">
          <a:xfrm>
            <a:off x="914400" y="1752600"/>
            <a:ext cx="0" cy="4343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68" name="Line 4"/>
          <p:cNvSpPr>
            <a:spLocks noChangeShapeType="1"/>
          </p:cNvSpPr>
          <p:nvPr/>
        </p:nvSpPr>
        <p:spPr bwMode="auto">
          <a:xfrm>
            <a:off x="1261216" y="1752600"/>
            <a:ext cx="0" cy="4343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71" name="Line 7"/>
          <p:cNvSpPr>
            <a:spLocks noChangeShapeType="1"/>
          </p:cNvSpPr>
          <p:nvPr/>
        </p:nvSpPr>
        <p:spPr bwMode="auto">
          <a:xfrm>
            <a:off x="304800" y="1858705"/>
            <a:ext cx="8382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72" name="Line 8"/>
          <p:cNvSpPr>
            <a:spLocks noChangeShapeType="1"/>
          </p:cNvSpPr>
          <p:nvPr/>
        </p:nvSpPr>
        <p:spPr bwMode="auto">
          <a:xfrm>
            <a:off x="304800" y="6096000"/>
            <a:ext cx="8382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73" name="Line 9"/>
          <p:cNvSpPr>
            <a:spLocks noChangeShapeType="1"/>
          </p:cNvSpPr>
          <p:nvPr/>
        </p:nvSpPr>
        <p:spPr bwMode="auto">
          <a:xfrm>
            <a:off x="304800" y="4023645"/>
            <a:ext cx="8382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74" name="Rectangle 10"/>
          <p:cNvSpPr>
            <a:spLocks noGrp="1" noChangeArrowheads="1"/>
          </p:cNvSpPr>
          <p:nvPr>
            <p:ph type="title"/>
          </p:nvPr>
        </p:nvSpPr>
        <p:spPr/>
        <p:txBody>
          <a:bodyPr/>
          <a:lstStyle/>
          <a:p>
            <a:r>
              <a:rPr lang="en-US" altLang="en-US" dirty="0"/>
              <a:t>Grids Provide Structure Using Common Fate</a:t>
            </a:r>
          </a:p>
        </p:txBody>
      </p:sp>
      <p:sp>
        <p:nvSpPr>
          <p:cNvPr id="600075" name="Rectangle 11"/>
          <p:cNvSpPr>
            <a:spLocks noGrp="1" noChangeArrowheads="1"/>
          </p:cNvSpPr>
          <p:nvPr>
            <p:ph type="body" idx="1"/>
          </p:nvPr>
        </p:nvSpPr>
        <p:spPr/>
        <p:txBody>
          <a:bodyPr/>
          <a:lstStyle/>
          <a:p>
            <a:pPr>
              <a:lnSpc>
                <a:spcPct val="90000"/>
              </a:lnSpc>
            </a:pPr>
            <a:r>
              <a:rPr lang="en-US" altLang="en-US" dirty="0"/>
              <a:t>Grids are (hidden) horizontal and vertical lines</a:t>
            </a:r>
          </a:p>
          <a:p>
            <a:pPr lvl="1">
              <a:lnSpc>
                <a:spcPct val="90000"/>
              </a:lnSpc>
            </a:pPr>
            <a:r>
              <a:rPr lang="en-US" altLang="en-US" dirty="0"/>
              <a:t>They help place graphic elements</a:t>
            </a:r>
          </a:p>
          <a:p>
            <a:pPr>
              <a:lnSpc>
                <a:spcPct val="90000"/>
              </a:lnSpc>
            </a:pPr>
            <a:r>
              <a:rPr lang="en-US" altLang="en-US" dirty="0"/>
              <a:t>Alignment to same grid line creates logical grouping</a:t>
            </a:r>
          </a:p>
          <a:p>
            <a:pPr lvl="1">
              <a:lnSpc>
                <a:spcPct val="90000"/>
              </a:lnSpc>
            </a:pPr>
            <a:r>
              <a:rPr lang="en-US" altLang="en-US" dirty="0"/>
              <a:t>Common fate</a:t>
            </a:r>
          </a:p>
          <a:p>
            <a:pPr>
              <a:lnSpc>
                <a:spcPct val="90000"/>
              </a:lnSpc>
            </a:pPr>
            <a:r>
              <a:rPr lang="en-US" altLang="en-US" dirty="0"/>
              <a:t>Grids avoid disconcerting irregularities</a:t>
            </a:r>
          </a:p>
          <a:p>
            <a:pPr lvl="1">
              <a:lnSpc>
                <a:spcPct val="90000"/>
              </a:lnSpc>
            </a:pPr>
            <a:r>
              <a:rPr lang="en-US" altLang="en-US" dirty="0"/>
              <a:t>That attract the eye</a:t>
            </a:r>
          </a:p>
        </p:txBody>
      </p:sp>
    </p:spTree>
    <p:extLst>
      <p:ext uri="{BB962C8B-B14F-4D97-AF65-F5344CB8AC3E}">
        <p14:creationId xmlns:p14="http://schemas.microsoft.com/office/powerpoint/2010/main" val="233457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B935E655-BA7A-47B4-B81A-A554006CD4DC}" type="slidenum">
              <a:rPr lang="en-US" altLang="en-US"/>
              <a:pPr/>
              <a:t>37</a:t>
            </a:fld>
            <a:endParaRPr lang="en-US" altLang="en-US"/>
          </a:p>
        </p:txBody>
      </p:sp>
      <p:sp>
        <p:nvSpPr>
          <p:cNvPr id="582710" name="Rectangle 54"/>
          <p:cNvSpPr>
            <a:spLocks noGrp="1" noChangeArrowheads="1"/>
          </p:cNvSpPr>
          <p:nvPr>
            <p:ph type="body" idx="1"/>
          </p:nvPr>
        </p:nvSpPr>
        <p:spPr>
          <a:noFill/>
          <a:ln/>
        </p:spPr>
        <p:txBody>
          <a:bodyPr/>
          <a:lstStyle/>
          <a:p>
            <a:pPr marL="609600" indent="-609600">
              <a:lnSpc>
                <a:spcPct val="90000"/>
              </a:lnSpc>
            </a:pPr>
            <a:r>
              <a:rPr lang="en-US" altLang="en-US" sz="2400" dirty="0"/>
              <a:t>Our eyes/brain logically group together visual elements that approximate a closed shape, to form that closed shape</a:t>
            </a:r>
          </a:p>
          <a:p>
            <a:pPr marL="609600" indent="-609600">
              <a:lnSpc>
                <a:spcPct val="90000"/>
              </a:lnSpc>
            </a:pPr>
            <a:r>
              <a:rPr lang="en-US" altLang="en-US" sz="2400" dirty="0"/>
              <a:t>Given the following image, do you see</a:t>
            </a:r>
          </a:p>
          <a:p>
            <a:pPr marL="990600" lvl="1" indent="-533400">
              <a:lnSpc>
                <a:spcPct val="90000"/>
              </a:lnSpc>
            </a:pPr>
            <a:r>
              <a:rPr lang="en-US" altLang="en-US" sz="2000" dirty="0"/>
              <a:t>Twelve dots?</a:t>
            </a:r>
          </a:p>
          <a:p>
            <a:pPr marL="990600" lvl="1" indent="-533400">
              <a:lnSpc>
                <a:spcPct val="90000"/>
              </a:lnSpc>
            </a:pPr>
            <a:r>
              <a:rPr lang="en-US" altLang="en-US" sz="2000" dirty="0"/>
              <a:t>A circle?</a:t>
            </a:r>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r>
              <a:rPr lang="en-US" altLang="en-US" sz="2400" dirty="0"/>
              <a:t>More will answer “A circle”</a:t>
            </a:r>
          </a:p>
        </p:txBody>
      </p:sp>
      <p:grpSp>
        <p:nvGrpSpPr>
          <p:cNvPr id="582705" name="Group 49"/>
          <p:cNvGrpSpPr>
            <a:grpSpLocks/>
          </p:cNvGrpSpPr>
          <p:nvPr/>
        </p:nvGrpSpPr>
        <p:grpSpPr bwMode="auto">
          <a:xfrm>
            <a:off x="4114800" y="3810000"/>
            <a:ext cx="1600200" cy="1600200"/>
            <a:chOff x="3072" y="3120"/>
            <a:chExt cx="1008" cy="1008"/>
          </a:xfrm>
        </p:grpSpPr>
        <p:sp>
          <p:nvSpPr>
            <p:cNvPr id="582677" name="Oval 21"/>
            <p:cNvSpPr>
              <a:spLocks noChangeArrowheads="1"/>
            </p:cNvSpPr>
            <p:nvPr/>
          </p:nvSpPr>
          <p:spPr bwMode="auto">
            <a:xfrm>
              <a:off x="3545" y="3120"/>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78" name="Oval 22"/>
            <p:cNvSpPr>
              <a:spLocks noChangeArrowheads="1"/>
            </p:cNvSpPr>
            <p:nvPr/>
          </p:nvSpPr>
          <p:spPr bwMode="auto">
            <a:xfrm>
              <a:off x="3792" y="3184"/>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79" name="Oval 23"/>
            <p:cNvSpPr>
              <a:spLocks noChangeArrowheads="1"/>
            </p:cNvSpPr>
            <p:nvPr/>
          </p:nvSpPr>
          <p:spPr bwMode="auto">
            <a:xfrm>
              <a:off x="3298" y="3184"/>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0" name="Oval 24"/>
            <p:cNvSpPr>
              <a:spLocks noChangeArrowheads="1"/>
            </p:cNvSpPr>
            <p:nvPr/>
          </p:nvSpPr>
          <p:spPr bwMode="auto">
            <a:xfrm>
              <a:off x="3134" y="3356"/>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1" name="Oval 25"/>
            <p:cNvSpPr>
              <a:spLocks noChangeArrowheads="1"/>
            </p:cNvSpPr>
            <p:nvPr/>
          </p:nvSpPr>
          <p:spPr bwMode="auto">
            <a:xfrm>
              <a:off x="3957" y="3356"/>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2" name="Oval 26"/>
            <p:cNvSpPr>
              <a:spLocks noChangeArrowheads="1"/>
            </p:cNvSpPr>
            <p:nvPr/>
          </p:nvSpPr>
          <p:spPr bwMode="auto">
            <a:xfrm>
              <a:off x="4018" y="3592"/>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3" name="Oval 27"/>
            <p:cNvSpPr>
              <a:spLocks noChangeArrowheads="1"/>
            </p:cNvSpPr>
            <p:nvPr/>
          </p:nvSpPr>
          <p:spPr bwMode="auto">
            <a:xfrm>
              <a:off x="3072" y="3592"/>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4" name="Oval 28"/>
            <p:cNvSpPr>
              <a:spLocks noChangeArrowheads="1"/>
            </p:cNvSpPr>
            <p:nvPr/>
          </p:nvSpPr>
          <p:spPr bwMode="auto">
            <a:xfrm>
              <a:off x="3134" y="3828"/>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5" name="Oval 29"/>
            <p:cNvSpPr>
              <a:spLocks noChangeArrowheads="1"/>
            </p:cNvSpPr>
            <p:nvPr/>
          </p:nvSpPr>
          <p:spPr bwMode="auto">
            <a:xfrm>
              <a:off x="3545" y="4064"/>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6" name="Oval 30"/>
            <p:cNvSpPr>
              <a:spLocks noChangeArrowheads="1"/>
            </p:cNvSpPr>
            <p:nvPr/>
          </p:nvSpPr>
          <p:spPr bwMode="auto">
            <a:xfrm>
              <a:off x="3298" y="3999"/>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7" name="Oval 31"/>
            <p:cNvSpPr>
              <a:spLocks noChangeArrowheads="1"/>
            </p:cNvSpPr>
            <p:nvPr/>
          </p:nvSpPr>
          <p:spPr bwMode="auto">
            <a:xfrm>
              <a:off x="3792" y="3999"/>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688" name="Oval 32"/>
            <p:cNvSpPr>
              <a:spLocks noChangeArrowheads="1"/>
            </p:cNvSpPr>
            <p:nvPr/>
          </p:nvSpPr>
          <p:spPr bwMode="auto">
            <a:xfrm>
              <a:off x="3957" y="3828"/>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2706" name="Rectangle 50"/>
          <p:cNvSpPr>
            <a:spLocks noGrp="1" noChangeArrowheads="1"/>
          </p:cNvSpPr>
          <p:nvPr>
            <p:ph type="title"/>
          </p:nvPr>
        </p:nvSpPr>
        <p:spPr/>
        <p:txBody>
          <a:bodyPr/>
          <a:lstStyle/>
          <a:p>
            <a:r>
              <a:rPr lang="en-US" altLang="en-US"/>
              <a:t>Principle 4: Closure</a:t>
            </a:r>
          </a:p>
        </p:txBody>
      </p:sp>
    </p:spTree>
    <p:extLst>
      <p:ext uri="{BB962C8B-B14F-4D97-AF65-F5344CB8AC3E}">
        <p14:creationId xmlns:p14="http://schemas.microsoft.com/office/powerpoint/2010/main" val="218907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7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8F4494FA-B5B9-4202-8C78-A36D7D84CCCF}" type="slidenum">
              <a:rPr lang="en-US" altLang="en-US"/>
              <a:pPr/>
              <a:t>38</a:t>
            </a:fld>
            <a:endParaRPr lang="en-US" altLang="en-US"/>
          </a:p>
        </p:txBody>
      </p:sp>
      <p:sp>
        <p:nvSpPr>
          <p:cNvPr id="585744" name="Rectangle 16"/>
          <p:cNvSpPr>
            <a:spLocks noGrp="1" noChangeArrowheads="1"/>
          </p:cNvSpPr>
          <p:nvPr>
            <p:ph type="body" idx="1"/>
          </p:nvPr>
        </p:nvSpPr>
        <p:spPr>
          <a:xfrm>
            <a:off x="457200" y="1885950"/>
            <a:ext cx="8178800" cy="4743450"/>
          </a:xfrm>
          <a:noFill/>
          <a:ln/>
        </p:spPr>
        <p:txBody>
          <a:bodyPr/>
          <a:lstStyle/>
          <a:p>
            <a:pPr marL="609600" indent="-609600">
              <a:lnSpc>
                <a:spcPct val="90000"/>
              </a:lnSpc>
            </a:pPr>
            <a:r>
              <a:rPr lang="en-US" altLang="en-US" sz="2400" dirty="0"/>
              <a:t>Given the following image, do you see</a:t>
            </a:r>
          </a:p>
          <a:p>
            <a:pPr marL="990600" lvl="1" indent="-533400">
              <a:lnSpc>
                <a:spcPct val="90000"/>
              </a:lnSpc>
            </a:pPr>
            <a:r>
              <a:rPr lang="en-US" altLang="en-US" sz="2000" dirty="0"/>
              <a:t>Eleven dots?</a:t>
            </a:r>
          </a:p>
          <a:p>
            <a:pPr marL="990600" lvl="1" indent="-533400">
              <a:lnSpc>
                <a:spcPct val="90000"/>
              </a:lnSpc>
            </a:pPr>
            <a:r>
              <a:rPr lang="en-US" altLang="en-US" sz="2000" dirty="0"/>
              <a:t>A circle?</a:t>
            </a:r>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endParaRPr lang="en-US" altLang="en-US" sz="2400" dirty="0"/>
          </a:p>
          <a:p>
            <a:pPr marL="609600" indent="-609600">
              <a:lnSpc>
                <a:spcPct val="90000"/>
              </a:lnSpc>
            </a:pPr>
            <a:r>
              <a:rPr lang="en-US" altLang="en-US" sz="2400" dirty="0"/>
              <a:t>More will answer “A circle” - despite the missing dot</a:t>
            </a:r>
          </a:p>
        </p:txBody>
      </p:sp>
      <p:sp>
        <p:nvSpPr>
          <p:cNvPr id="585743" name="Rectangle 15"/>
          <p:cNvSpPr>
            <a:spLocks noGrp="1" noChangeArrowheads="1"/>
          </p:cNvSpPr>
          <p:nvPr>
            <p:ph type="title"/>
          </p:nvPr>
        </p:nvSpPr>
        <p:spPr/>
        <p:txBody>
          <a:bodyPr/>
          <a:lstStyle/>
          <a:p>
            <a:r>
              <a:rPr lang="en-US" altLang="en-US"/>
              <a:t>Closure Example</a:t>
            </a:r>
          </a:p>
        </p:txBody>
      </p:sp>
      <p:grpSp>
        <p:nvGrpSpPr>
          <p:cNvPr id="585745" name="Group 17"/>
          <p:cNvGrpSpPr>
            <a:grpSpLocks/>
          </p:cNvGrpSpPr>
          <p:nvPr/>
        </p:nvGrpSpPr>
        <p:grpSpPr bwMode="auto">
          <a:xfrm>
            <a:off x="2971800" y="3352800"/>
            <a:ext cx="1600200" cy="1498600"/>
            <a:chOff x="960" y="3072"/>
            <a:chExt cx="1008" cy="944"/>
          </a:xfrm>
        </p:grpSpPr>
        <p:sp>
          <p:nvSpPr>
            <p:cNvPr id="585746" name="Oval 18"/>
            <p:cNvSpPr>
              <a:spLocks noChangeArrowheads="1"/>
            </p:cNvSpPr>
            <p:nvPr/>
          </p:nvSpPr>
          <p:spPr bwMode="auto">
            <a:xfrm>
              <a:off x="1433" y="3072"/>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47" name="Oval 19"/>
            <p:cNvSpPr>
              <a:spLocks noChangeArrowheads="1"/>
            </p:cNvSpPr>
            <p:nvPr/>
          </p:nvSpPr>
          <p:spPr bwMode="auto">
            <a:xfrm>
              <a:off x="1680" y="3136"/>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48" name="Oval 20"/>
            <p:cNvSpPr>
              <a:spLocks noChangeArrowheads="1"/>
            </p:cNvSpPr>
            <p:nvPr/>
          </p:nvSpPr>
          <p:spPr bwMode="auto">
            <a:xfrm>
              <a:off x="1186" y="3136"/>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49" name="Oval 21"/>
            <p:cNvSpPr>
              <a:spLocks noChangeArrowheads="1"/>
            </p:cNvSpPr>
            <p:nvPr/>
          </p:nvSpPr>
          <p:spPr bwMode="auto">
            <a:xfrm>
              <a:off x="1022" y="3308"/>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0" name="Oval 22"/>
            <p:cNvSpPr>
              <a:spLocks noChangeArrowheads="1"/>
            </p:cNvSpPr>
            <p:nvPr/>
          </p:nvSpPr>
          <p:spPr bwMode="auto">
            <a:xfrm>
              <a:off x="1845" y="3308"/>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1" name="Oval 23"/>
            <p:cNvSpPr>
              <a:spLocks noChangeArrowheads="1"/>
            </p:cNvSpPr>
            <p:nvPr/>
          </p:nvSpPr>
          <p:spPr bwMode="auto">
            <a:xfrm>
              <a:off x="1906" y="3544"/>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2" name="Oval 24"/>
            <p:cNvSpPr>
              <a:spLocks noChangeArrowheads="1"/>
            </p:cNvSpPr>
            <p:nvPr/>
          </p:nvSpPr>
          <p:spPr bwMode="auto">
            <a:xfrm>
              <a:off x="960" y="3544"/>
              <a:ext cx="62"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3" name="Oval 25"/>
            <p:cNvSpPr>
              <a:spLocks noChangeArrowheads="1"/>
            </p:cNvSpPr>
            <p:nvPr/>
          </p:nvSpPr>
          <p:spPr bwMode="auto">
            <a:xfrm>
              <a:off x="1022" y="3780"/>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4" name="Oval 26"/>
            <p:cNvSpPr>
              <a:spLocks noChangeArrowheads="1"/>
            </p:cNvSpPr>
            <p:nvPr/>
          </p:nvSpPr>
          <p:spPr bwMode="auto">
            <a:xfrm>
              <a:off x="1186" y="3951"/>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5" name="Oval 27"/>
            <p:cNvSpPr>
              <a:spLocks noChangeArrowheads="1"/>
            </p:cNvSpPr>
            <p:nvPr/>
          </p:nvSpPr>
          <p:spPr bwMode="auto">
            <a:xfrm>
              <a:off x="1680" y="3951"/>
              <a:ext cx="62" cy="6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56" name="Oval 28"/>
            <p:cNvSpPr>
              <a:spLocks noChangeArrowheads="1"/>
            </p:cNvSpPr>
            <p:nvPr/>
          </p:nvSpPr>
          <p:spPr bwMode="auto">
            <a:xfrm>
              <a:off x="1845" y="3780"/>
              <a:ext cx="61" cy="64"/>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30703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7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B935E655-BA7A-47B4-B81A-A554006CD4DC}" type="slidenum">
              <a:rPr lang="en-US" altLang="en-US"/>
              <a:pPr/>
              <a:t>39</a:t>
            </a:fld>
            <a:endParaRPr lang="en-US" altLang="en-US"/>
          </a:p>
        </p:txBody>
      </p:sp>
      <p:sp>
        <p:nvSpPr>
          <p:cNvPr id="582710" name="Rectangle 54"/>
          <p:cNvSpPr>
            <a:spLocks noGrp="1" noChangeArrowheads="1"/>
          </p:cNvSpPr>
          <p:nvPr>
            <p:ph type="body" idx="1"/>
          </p:nvPr>
        </p:nvSpPr>
        <p:spPr>
          <a:xfrm>
            <a:off x="628650" y="1477169"/>
            <a:ext cx="7886700" cy="4351338"/>
          </a:xfrm>
          <a:noFill/>
          <a:ln/>
        </p:spPr>
        <p:txBody>
          <a:bodyPr/>
          <a:lstStyle/>
          <a:p>
            <a:pPr marL="609600" indent="-609600"/>
            <a:r>
              <a:rPr lang="en-US" dirty="0" smtClean="0"/>
              <a:t>The </a:t>
            </a:r>
            <a:r>
              <a:rPr lang="en-US" dirty="0"/>
              <a:t>law of continuity suggests that we are more likely to perceive continuous, smooth flowing lines rather than jagged, broken </a:t>
            </a:r>
            <a:r>
              <a:rPr lang="en-US" dirty="0" smtClean="0"/>
              <a:t>lines</a:t>
            </a:r>
          </a:p>
          <a:p>
            <a:pPr marL="0" indent="0">
              <a:buNone/>
            </a:pPr>
            <a:r>
              <a:rPr lang="en-US" altLang="en-US" sz="2400" dirty="0" smtClean="0"/>
              <a:t>Given </a:t>
            </a:r>
            <a:r>
              <a:rPr lang="en-US" altLang="en-US" sz="2400" dirty="0"/>
              <a:t>the following image, do you see</a:t>
            </a:r>
          </a:p>
          <a:p>
            <a:pPr marL="990600" lvl="1" indent="-533400">
              <a:lnSpc>
                <a:spcPct val="90000"/>
              </a:lnSpc>
            </a:pPr>
            <a:r>
              <a:rPr lang="en-US" altLang="en-US" sz="2000" dirty="0" smtClean="0"/>
              <a:t>Line of dots?</a:t>
            </a:r>
            <a:endParaRPr lang="en-US" altLang="en-US" sz="2000" dirty="0"/>
          </a:p>
          <a:p>
            <a:pPr marL="990600" lvl="1" indent="-533400">
              <a:lnSpc>
                <a:spcPct val="90000"/>
              </a:lnSpc>
            </a:pPr>
            <a:r>
              <a:rPr lang="en-US" altLang="en-US" sz="2000" dirty="0" smtClean="0"/>
              <a:t>An X?</a:t>
            </a:r>
            <a:endParaRPr lang="en-US" altLang="en-US" sz="20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endParaRPr lang="en-US" altLang="en-US" sz="2400" dirty="0"/>
          </a:p>
          <a:p>
            <a:pPr marL="609600" indent="-609600">
              <a:lnSpc>
                <a:spcPct val="90000"/>
              </a:lnSpc>
              <a:buFont typeface="Wingdings" panose="05000000000000000000" pitchFamily="2" charset="2"/>
              <a:buChar char="§"/>
            </a:pPr>
            <a:r>
              <a:rPr lang="en-US" altLang="en-US" sz="2400" dirty="0"/>
              <a:t>More will answer </a:t>
            </a:r>
            <a:r>
              <a:rPr lang="en-US" altLang="en-US" sz="2400" dirty="0" smtClean="0"/>
              <a:t>“An X”</a:t>
            </a:r>
            <a:endParaRPr lang="en-US" altLang="en-US" sz="2400" dirty="0"/>
          </a:p>
        </p:txBody>
      </p:sp>
      <p:sp>
        <p:nvSpPr>
          <p:cNvPr id="582706" name="Rectangle 50"/>
          <p:cNvSpPr>
            <a:spLocks noGrp="1" noChangeArrowheads="1"/>
          </p:cNvSpPr>
          <p:nvPr>
            <p:ph type="title"/>
          </p:nvPr>
        </p:nvSpPr>
        <p:spPr/>
        <p:txBody>
          <a:bodyPr/>
          <a:lstStyle/>
          <a:p>
            <a:r>
              <a:rPr lang="en-US" altLang="en-US" dirty="0"/>
              <a:t>Principle </a:t>
            </a:r>
            <a:r>
              <a:rPr lang="en-US" altLang="en-US" dirty="0" smtClean="0"/>
              <a:t>5: </a:t>
            </a:r>
            <a:r>
              <a:rPr lang="en-US" altLang="en-US" dirty="0" smtClean="0"/>
              <a:t>Continuity</a:t>
            </a:r>
            <a:endParaRPr lang="en-US" altLang="en-US" dirty="0"/>
          </a:p>
        </p:txBody>
      </p:sp>
      <p:pic>
        <p:nvPicPr>
          <p:cNvPr id="18434" name="Picture 2" descr="An illustration shows two lines of diagonal dots that cross in the middle in the general shape of an âX.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961" y="3188440"/>
            <a:ext cx="2066332" cy="215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0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7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Cardinal axiom</a:t>
            </a:r>
          </a:p>
        </p:txBody>
      </p:sp>
      <p:sp>
        <p:nvSpPr>
          <p:cNvPr id="101379" name="Rectangle 3"/>
          <p:cNvSpPr>
            <a:spLocks noGrp="1" noChangeArrowheads="1"/>
          </p:cNvSpPr>
          <p:nvPr>
            <p:ph type="body" idx="1"/>
          </p:nvPr>
        </p:nvSpPr>
        <p:spPr/>
        <p:txBody>
          <a:bodyPr/>
          <a:lstStyle/>
          <a:p>
            <a:pPr>
              <a:lnSpc>
                <a:spcPct val="90000"/>
              </a:lnSpc>
            </a:pPr>
            <a:r>
              <a:rPr lang="en-US" altLang="en-US" sz="2800" dirty="0"/>
              <a:t>“A user interface is well-designed when the program behaves exactly how the user thought it would.” – Joel </a:t>
            </a:r>
            <a:r>
              <a:rPr lang="en-US" altLang="en-US" sz="2800" dirty="0" err="1" smtClean="0"/>
              <a:t>Spolsky</a:t>
            </a:r>
            <a:r>
              <a:rPr lang="en-US" altLang="en-US" sz="2800" dirty="0" smtClean="0"/>
              <a:t> (Stack Overflow, Trello)</a:t>
            </a:r>
            <a:endParaRPr lang="en-US" altLang="en-US" sz="2800" dirty="0"/>
          </a:p>
          <a:p>
            <a:pPr lvl="1">
              <a:lnSpc>
                <a:spcPct val="90000"/>
              </a:lnSpc>
            </a:pPr>
            <a:r>
              <a:rPr lang="en-US" altLang="en-US" sz="2400" dirty="0" smtClean="0"/>
              <a:t>Assume User:</a:t>
            </a:r>
          </a:p>
          <a:p>
            <a:pPr lvl="2"/>
            <a:r>
              <a:rPr lang="en-US" altLang="en-US" sz="2100" dirty="0" smtClean="0"/>
              <a:t>Have not read the manual</a:t>
            </a:r>
          </a:p>
          <a:p>
            <a:pPr lvl="2"/>
            <a:r>
              <a:rPr lang="en-US" altLang="en-US" sz="2100" dirty="0" smtClean="0"/>
              <a:t>Have not attend training</a:t>
            </a:r>
          </a:p>
          <a:p>
            <a:pPr lvl="2"/>
            <a:r>
              <a:rPr lang="en-US" altLang="en-US" sz="2100" dirty="0" smtClean="0"/>
              <a:t>Do not have external help readily at hand</a:t>
            </a:r>
            <a:endParaRPr lang="en-US" altLang="en-US" sz="2100" dirty="0"/>
          </a:p>
          <a:p>
            <a:pPr>
              <a:lnSpc>
                <a:spcPct val="90000"/>
              </a:lnSpc>
            </a:pPr>
            <a:r>
              <a:rPr lang="en-US" altLang="en-US" sz="2800" dirty="0"/>
              <a:t>All the other rules are just corollaries:</a:t>
            </a:r>
          </a:p>
          <a:p>
            <a:pPr lvl="1">
              <a:lnSpc>
                <a:spcPct val="90000"/>
              </a:lnSpc>
            </a:pPr>
            <a:r>
              <a:rPr lang="en-US" altLang="en-US" sz="2400" dirty="0"/>
              <a:t>Golden rules:  place user in control, reduce user’s memory load, make interface consistent </a:t>
            </a:r>
          </a:p>
        </p:txBody>
      </p:sp>
      <p:sp>
        <p:nvSpPr>
          <p:cNvPr id="2" name="Slide Number Placeholder 1"/>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390350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3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46C70913-012F-4758-961C-80F389D523D3}" type="slidenum">
              <a:rPr lang="en-US" altLang="en-US"/>
              <a:pPr/>
              <a:t>40</a:t>
            </a:fld>
            <a:endParaRPr lang="en-US" altLang="en-US"/>
          </a:p>
        </p:txBody>
      </p:sp>
      <p:sp>
        <p:nvSpPr>
          <p:cNvPr id="460803" name="Rectangle 3"/>
          <p:cNvSpPr>
            <a:spLocks noGrp="1" noChangeArrowheads="1"/>
          </p:cNvSpPr>
          <p:nvPr>
            <p:ph type="body" idx="1"/>
          </p:nvPr>
        </p:nvSpPr>
        <p:spPr/>
        <p:txBody>
          <a:bodyPr/>
          <a:lstStyle/>
          <a:p>
            <a:r>
              <a:rPr lang="en-US" altLang="en-US" dirty="0"/>
              <a:t>Proximity and similarity =&gt; grouping</a:t>
            </a:r>
          </a:p>
          <a:p>
            <a:endParaRPr lang="en-US" altLang="en-US" dirty="0"/>
          </a:p>
          <a:p>
            <a:endParaRPr lang="en-US" altLang="en-US" dirty="0"/>
          </a:p>
          <a:p>
            <a:endParaRPr lang="en-US" altLang="en-US" dirty="0" smtClean="0"/>
          </a:p>
          <a:p>
            <a:endParaRPr lang="en-US" altLang="en-US" dirty="0"/>
          </a:p>
          <a:p>
            <a:endParaRPr lang="en-US" altLang="en-US" dirty="0"/>
          </a:p>
          <a:p>
            <a:r>
              <a:rPr lang="en-US" altLang="en-US" dirty="0"/>
              <a:t>Proximity and closure =&gt; grouping </a:t>
            </a:r>
          </a:p>
          <a:p>
            <a:pPr lvl="1"/>
            <a:endParaRPr lang="en-US" altLang="en-US" dirty="0" smtClean="0"/>
          </a:p>
          <a:p>
            <a:pPr lvl="1"/>
            <a:endParaRPr lang="en-US" altLang="en-US" dirty="0"/>
          </a:p>
          <a:p>
            <a:pPr lvl="1"/>
            <a:endParaRPr lang="en-US" altLang="en-US" dirty="0" smtClean="0"/>
          </a:p>
          <a:p>
            <a:pPr lvl="1"/>
            <a:endParaRPr lang="en-US" altLang="en-US" dirty="0"/>
          </a:p>
        </p:txBody>
      </p:sp>
      <p:sp>
        <p:nvSpPr>
          <p:cNvPr id="460802" name="Rectangle 2"/>
          <p:cNvSpPr>
            <a:spLocks noGrp="1" noChangeArrowheads="1"/>
          </p:cNvSpPr>
          <p:nvPr>
            <p:ph type="title"/>
          </p:nvPr>
        </p:nvSpPr>
        <p:spPr/>
        <p:txBody>
          <a:bodyPr/>
          <a:lstStyle/>
          <a:p>
            <a:r>
              <a:rPr lang="en-US" altLang="en-US"/>
              <a:t>Principles can be Combined</a:t>
            </a:r>
          </a:p>
        </p:txBody>
      </p:sp>
      <p:pic>
        <p:nvPicPr>
          <p:cNvPr id="4608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765" y="5174218"/>
            <a:ext cx="1423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0823" name="Group 23"/>
          <p:cNvGrpSpPr>
            <a:grpSpLocks/>
          </p:cNvGrpSpPr>
          <p:nvPr/>
        </p:nvGrpSpPr>
        <p:grpSpPr bwMode="auto">
          <a:xfrm>
            <a:off x="1524000" y="2590800"/>
            <a:ext cx="2819400" cy="990600"/>
            <a:chOff x="1056" y="1920"/>
            <a:chExt cx="1776" cy="624"/>
          </a:xfrm>
        </p:grpSpPr>
        <p:grpSp>
          <p:nvGrpSpPr>
            <p:cNvPr id="460810" name="Group 10"/>
            <p:cNvGrpSpPr>
              <a:grpSpLocks/>
            </p:cNvGrpSpPr>
            <p:nvPr/>
          </p:nvGrpSpPr>
          <p:grpSpPr bwMode="auto">
            <a:xfrm>
              <a:off x="1056" y="2160"/>
              <a:ext cx="144" cy="384"/>
              <a:chOff x="1056" y="2160"/>
              <a:chExt cx="144" cy="384"/>
            </a:xfrm>
          </p:grpSpPr>
          <p:sp>
            <p:nvSpPr>
              <p:cNvPr id="460808" name="Oval 8"/>
              <p:cNvSpPr>
                <a:spLocks noChangeArrowheads="1"/>
              </p:cNvSpPr>
              <p:nvPr/>
            </p:nvSpPr>
            <p:spPr bwMode="auto">
              <a:xfrm>
                <a:off x="1056" y="2400"/>
                <a:ext cx="144" cy="14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09" name="Oval 9"/>
              <p:cNvSpPr>
                <a:spLocks noChangeArrowheads="1"/>
              </p:cNvSpPr>
              <p:nvPr/>
            </p:nvSpPr>
            <p:spPr bwMode="auto">
              <a:xfrm>
                <a:off x="1056" y="2160"/>
                <a:ext cx="144" cy="14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0811" name="Group 11"/>
            <p:cNvGrpSpPr>
              <a:grpSpLocks/>
            </p:cNvGrpSpPr>
            <p:nvPr/>
          </p:nvGrpSpPr>
          <p:grpSpPr bwMode="auto">
            <a:xfrm>
              <a:off x="2112" y="2160"/>
              <a:ext cx="144" cy="384"/>
              <a:chOff x="1056" y="2160"/>
              <a:chExt cx="144" cy="384"/>
            </a:xfrm>
          </p:grpSpPr>
          <p:sp>
            <p:nvSpPr>
              <p:cNvPr id="460812" name="Oval 12"/>
              <p:cNvSpPr>
                <a:spLocks noChangeArrowheads="1"/>
              </p:cNvSpPr>
              <p:nvPr/>
            </p:nvSpPr>
            <p:spPr bwMode="auto">
              <a:xfrm>
                <a:off x="1056" y="2400"/>
                <a:ext cx="144" cy="14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13" name="Oval 13"/>
              <p:cNvSpPr>
                <a:spLocks noChangeArrowheads="1"/>
              </p:cNvSpPr>
              <p:nvPr/>
            </p:nvSpPr>
            <p:spPr bwMode="auto">
              <a:xfrm>
                <a:off x="1056" y="2160"/>
                <a:ext cx="144" cy="14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0817" name="Group 17"/>
            <p:cNvGrpSpPr>
              <a:grpSpLocks/>
            </p:cNvGrpSpPr>
            <p:nvPr/>
          </p:nvGrpSpPr>
          <p:grpSpPr bwMode="auto">
            <a:xfrm>
              <a:off x="2688" y="1920"/>
              <a:ext cx="144" cy="384"/>
              <a:chOff x="1056" y="2160"/>
              <a:chExt cx="144" cy="384"/>
            </a:xfrm>
          </p:grpSpPr>
          <p:sp>
            <p:nvSpPr>
              <p:cNvPr id="460818" name="Oval 18"/>
              <p:cNvSpPr>
                <a:spLocks noChangeArrowheads="1"/>
              </p:cNvSpPr>
              <p:nvPr/>
            </p:nvSpPr>
            <p:spPr bwMode="auto">
              <a:xfrm>
                <a:off x="1056" y="2400"/>
                <a:ext cx="144" cy="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19" name="Oval 19"/>
              <p:cNvSpPr>
                <a:spLocks noChangeArrowheads="1"/>
              </p:cNvSpPr>
              <p:nvPr/>
            </p:nvSpPr>
            <p:spPr bwMode="auto">
              <a:xfrm>
                <a:off x="1056" y="2160"/>
                <a:ext cx="144" cy="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0820" name="Group 20"/>
            <p:cNvGrpSpPr>
              <a:grpSpLocks/>
            </p:cNvGrpSpPr>
            <p:nvPr/>
          </p:nvGrpSpPr>
          <p:grpSpPr bwMode="auto">
            <a:xfrm>
              <a:off x="1584" y="1920"/>
              <a:ext cx="144" cy="384"/>
              <a:chOff x="1056" y="2160"/>
              <a:chExt cx="144" cy="384"/>
            </a:xfrm>
          </p:grpSpPr>
          <p:sp>
            <p:nvSpPr>
              <p:cNvPr id="460821" name="Oval 21"/>
              <p:cNvSpPr>
                <a:spLocks noChangeArrowheads="1"/>
              </p:cNvSpPr>
              <p:nvPr/>
            </p:nvSpPr>
            <p:spPr bwMode="auto">
              <a:xfrm>
                <a:off x="1056" y="2400"/>
                <a:ext cx="144" cy="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22" name="Oval 22"/>
              <p:cNvSpPr>
                <a:spLocks noChangeArrowheads="1"/>
              </p:cNvSpPr>
              <p:nvPr/>
            </p:nvSpPr>
            <p:spPr bwMode="auto">
              <a:xfrm>
                <a:off x="1056" y="2160"/>
                <a:ext cx="144" cy="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332046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0A67F406-8912-4217-A1EA-97397BDC5CD4}" type="slidenum">
              <a:rPr lang="en-US" altLang="en-US"/>
              <a:pPr/>
              <a:t>41</a:t>
            </a:fld>
            <a:endParaRPr lang="en-US" altLang="en-US"/>
          </a:p>
        </p:txBody>
      </p:sp>
      <p:sp>
        <p:nvSpPr>
          <p:cNvPr id="592902" name="Rectangle 6"/>
          <p:cNvSpPr>
            <a:spLocks noGrp="1" noChangeArrowheads="1"/>
          </p:cNvSpPr>
          <p:nvPr>
            <p:ph type="body" sz="half" idx="2"/>
          </p:nvPr>
        </p:nvSpPr>
        <p:spPr>
          <a:xfrm>
            <a:off x="2819400" y="1905000"/>
            <a:ext cx="3048000" cy="4171950"/>
          </a:xfrm>
        </p:spPr>
        <p:txBody>
          <a:bodyPr/>
          <a:lstStyle/>
          <a:p>
            <a:pPr>
              <a:buFontTx/>
              <a:buNone/>
            </a:pPr>
            <a:r>
              <a:rPr lang="en-US" altLang="en-US" sz="2400"/>
              <a:t>Grouping created by</a:t>
            </a:r>
          </a:p>
          <a:p>
            <a:r>
              <a:rPr lang="en-US" altLang="en-US" sz="1800"/>
              <a:t>Proximity within clusters</a:t>
            </a:r>
          </a:p>
          <a:p>
            <a:r>
              <a:rPr lang="en-US" altLang="en-US" sz="1800"/>
              <a:t>Visual separation between clusters</a:t>
            </a:r>
          </a:p>
        </p:txBody>
      </p:sp>
      <p:sp>
        <p:nvSpPr>
          <p:cNvPr id="592901" name="Rectangle 5"/>
          <p:cNvSpPr>
            <a:spLocks noGrp="1" noChangeArrowheads="1"/>
          </p:cNvSpPr>
          <p:nvPr>
            <p:ph type="body" sz="half" idx="1"/>
          </p:nvPr>
        </p:nvSpPr>
        <p:spPr>
          <a:xfrm>
            <a:off x="457200" y="1885950"/>
            <a:ext cx="2362200" cy="4171950"/>
          </a:xfrm>
        </p:spPr>
        <p:txBody>
          <a:bodyPr/>
          <a:lstStyle/>
          <a:p>
            <a:pPr marL="0" indent="3175">
              <a:buFontTx/>
              <a:buNone/>
            </a:pPr>
            <a:r>
              <a:rPr lang="en-US" altLang="en-US" sz="2400"/>
              <a:t>No visual structure to reinforce logical structure</a:t>
            </a:r>
            <a:endParaRPr lang="en-US" altLang="en-US" sz="2800"/>
          </a:p>
        </p:txBody>
      </p:sp>
      <p:sp>
        <p:nvSpPr>
          <p:cNvPr id="592898" name="Rectangle 2"/>
          <p:cNvSpPr>
            <a:spLocks noGrp="1" noChangeArrowheads="1"/>
          </p:cNvSpPr>
          <p:nvPr>
            <p:ph type="title"/>
          </p:nvPr>
        </p:nvSpPr>
        <p:spPr>
          <a:xfrm>
            <a:off x="406400" y="228600"/>
            <a:ext cx="8128000" cy="1143000"/>
          </a:xfrm>
        </p:spPr>
        <p:txBody>
          <a:bodyPr/>
          <a:lstStyle/>
          <a:p>
            <a:r>
              <a:rPr lang="en-US" altLang="en-US"/>
              <a:t>Combining Principles - Menu Example</a:t>
            </a:r>
          </a:p>
        </p:txBody>
      </p:sp>
      <p:sp>
        <p:nvSpPr>
          <p:cNvPr id="592899" name="Text Box 3"/>
          <p:cNvSpPr txBox="1">
            <a:spLocks noChangeArrowheads="1"/>
          </p:cNvSpPr>
          <p:nvPr/>
        </p:nvSpPr>
        <p:spPr bwMode="auto">
          <a:xfrm>
            <a:off x="838200" y="3657600"/>
            <a:ext cx="14636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Rotate X</a:t>
            </a:r>
          </a:p>
          <a:p>
            <a:r>
              <a:rPr lang="en-US" altLang="en-US">
                <a:latin typeface="Arial" panose="020B0604020202020204" pitchFamily="34" charset="0"/>
              </a:rPr>
              <a:t>Rotate Y</a:t>
            </a:r>
          </a:p>
          <a:p>
            <a:r>
              <a:rPr lang="en-US" altLang="en-US">
                <a:latin typeface="Arial" panose="020B0604020202020204" pitchFamily="34" charset="0"/>
              </a:rPr>
              <a:t>Rotate Z</a:t>
            </a:r>
          </a:p>
          <a:p>
            <a:r>
              <a:rPr lang="en-US" altLang="en-US">
                <a:latin typeface="Arial" panose="020B0604020202020204" pitchFamily="34" charset="0"/>
              </a:rPr>
              <a:t>Zoom In</a:t>
            </a:r>
          </a:p>
          <a:p>
            <a:r>
              <a:rPr lang="en-US" altLang="en-US">
                <a:latin typeface="Arial" panose="020B0604020202020204" pitchFamily="34" charset="0"/>
              </a:rPr>
              <a:t>Zoom Out</a:t>
            </a:r>
            <a:endParaRPr lang="en-US" altLang="en-US"/>
          </a:p>
        </p:txBody>
      </p:sp>
      <p:sp>
        <p:nvSpPr>
          <p:cNvPr id="592900" name="Text Box 4"/>
          <p:cNvSpPr txBox="1">
            <a:spLocks noChangeArrowheads="1"/>
          </p:cNvSpPr>
          <p:nvPr/>
        </p:nvSpPr>
        <p:spPr bwMode="auto">
          <a:xfrm>
            <a:off x="3657600" y="3657600"/>
            <a:ext cx="14636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Rotate X</a:t>
            </a:r>
          </a:p>
          <a:p>
            <a:r>
              <a:rPr lang="en-US" altLang="en-US">
                <a:latin typeface="Arial" panose="020B0604020202020204" pitchFamily="34" charset="0"/>
              </a:rPr>
              <a:t>Rotate Y</a:t>
            </a:r>
          </a:p>
          <a:p>
            <a:r>
              <a:rPr lang="en-US" altLang="en-US">
                <a:latin typeface="Arial" panose="020B0604020202020204" pitchFamily="34" charset="0"/>
              </a:rPr>
              <a:t>Rotate Z</a:t>
            </a:r>
          </a:p>
          <a:p>
            <a:endParaRPr lang="en-US" altLang="en-US">
              <a:latin typeface="Arial" panose="020B0604020202020204" pitchFamily="34" charset="0"/>
            </a:endParaRPr>
          </a:p>
          <a:p>
            <a:r>
              <a:rPr lang="en-US" altLang="en-US">
                <a:latin typeface="Arial" panose="020B0604020202020204" pitchFamily="34" charset="0"/>
              </a:rPr>
              <a:t>Zoom In</a:t>
            </a:r>
          </a:p>
          <a:p>
            <a:r>
              <a:rPr lang="en-US" altLang="en-US">
                <a:latin typeface="Arial" panose="020B0604020202020204" pitchFamily="34" charset="0"/>
              </a:rPr>
              <a:t>Zoom Out</a:t>
            </a:r>
            <a:endParaRPr lang="en-US" altLang="en-US"/>
          </a:p>
        </p:txBody>
      </p:sp>
      <p:sp>
        <p:nvSpPr>
          <p:cNvPr id="592903" name="Line 7"/>
          <p:cNvSpPr>
            <a:spLocks noChangeShapeType="1"/>
          </p:cNvSpPr>
          <p:nvPr/>
        </p:nvSpPr>
        <p:spPr bwMode="auto">
          <a:xfrm>
            <a:off x="2819400" y="1981200"/>
            <a:ext cx="0" cy="411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2904" name="Rectangle 8"/>
          <p:cNvSpPr>
            <a:spLocks noChangeArrowheads="1"/>
          </p:cNvSpPr>
          <p:nvPr/>
        </p:nvSpPr>
        <p:spPr bwMode="auto">
          <a:xfrm>
            <a:off x="5867400" y="1905000"/>
            <a:ext cx="30480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chemeClr val="accent2"/>
              </a:buClr>
              <a:buChar char="•"/>
              <a:defRPr kumimoji="1" sz="2800">
                <a:solidFill>
                  <a:schemeClr val="tx1"/>
                </a:solidFill>
                <a:latin typeface="Tahom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2pPr>
            <a:lvl3pPr marL="1143000" indent="-228600" eaLnBrk="0" hangingPunct="0">
              <a:spcBef>
                <a:spcPct val="20000"/>
              </a:spcBef>
              <a:buClr>
                <a:schemeClr val="accent2"/>
              </a:buClr>
              <a:buFont typeface="Tahoma" panose="020B0604030504040204" pitchFamily="34" charset="0"/>
              <a:buChar char="–"/>
              <a:defRPr kumimoji="1" sz="2000">
                <a:solidFill>
                  <a:schemeClr val="tx1"/>
                </a:solidFill>
                <a:latin typeface="Tahoma" panose="020B0604030504040204" pitchFamily="34" charset="0"/>
              </a:defRPr>
            </a:lvl3pPr>
            <a:lvl4pPr marL="1600200" indent="-228600" eaLnBrk="0" hangingPunct="0">
              <a:spcBef>
                <a:spcPct val="20000"/>
              </a:spcBef>
              <a:buClr>
                <a:schemeClr val="accent2"/>
              </a:buClr>
              <a:buChar char="•"/>
              <a:defRPr kumimoji="1">
                <a:solidFill>
                  <a:schemeClr val="tx1"/>
                </a:solidFill>
                <a:latin typeface="Tahoma" panose="020B0604030504040204" pitchFamily="34" charset="0"/>
              </a:defRPr>
            </a:lvl4pPr>
            <a:lvl5pPr marL="2057400" indent="-228600" eaLnBrk="0" hangingPunct="0">
              <a:spcBef>
                <a:spcPct val="20000"/>
              </a:spcBef>
              <a:buClr>
                <a:schemeClr val="accent2"/>
              </a:buClr>
              <a:buFont typeface="Wingdings" panose="05000000000000000000" pitchFamily="2" charset="2"/>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Tahoma" panose="020B0604030504040204" pitchFamily="34" charset="0"/>
              </a:defRPr>
            </a:lvl9pPr>
          </a:lstStyle>
          <a:p>
            <a:pPr>
              <a:buFontTx/>
              <a:buNone/>
            </a:pPr>
            <a:r>
              <a:rPr lang="en-US" altLang="en-US" sz="2400" b="0"/>
              <a:t>Hierarchy created by</a:t>
            </a:r>
          </a:p>
          <a:p>
            <a:r>
              <a:rPr lang="en-US" altLang="en-US" sz="1800" b="0"/>
              <a:t>Indentation (common fate)</a:t>
            </a:r>
          </a:p>
        </p:txBody>
      </p:sp>
      <p:sp>
        <p:nvSpPr>
          <p:cNvPr id="592905" name="Text Box 9"/>
          <p:cNvSpPr txBox="1">
            <a:spLocks noChangeArrowheads="1"/>
          </p:cNvSpPr>
          <p:nvPr/>
        </p:nvSpPr>
        <p:spPr bwMode="auto">
          <a:xfrm>
            <a:off x="6705600" y="3657600"/>
            <a:ext cx="14636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Rotate</a:t>
            </a:r>
          </a:p>
          <a:p>
            <a:r>
              <a:rPr lang="en-US" altLang="en-US">
                <a:latin typeface="Arial" panose="020B0604020202020204" pitchFamily="34" charset="0"/>
              </a:rPr>
              <a:t>   X</a:t>
            </a:r>
          </a:p>
          <a:p>
            <a:r>
              <a:rPr lang="en-US" altLang="en-US">
                <a:latin typeface="Arial" panose="020B0604020202020204" pitchFamily="34" charset="0"/>
              </a:rPr>
              <a:t>   Y</a:t>
            </a:r>
          </a:p>
          <a:p>
            <a:r>
              <a:rPr lang="en-US" altLang="en-US">
                <a:latin typeface="Arial" panose="020B0604020202020204" pitchFamily="34" charset="0"/>
              </a:rPr>
              <a:t>   Z</a:t>
            </a:r>
          </a:p>
          <a:p>
            <a:endParaRPr lang="en-US" altLang="en-US">
              <a:latin typeface="Arial" panose="020B0604020202020204" pitchFamily="34" charset="0"/>
            </a:endParaRPr>
          </a:p>
          <a:p>
            <a:r>
              <a:rPr lang="en-US" altLang="en-US">
                <a:latin typeface="Arial" panose="020B0604020202020204" pitchFamily="34" charset="0"/>
              </a:rPr>
              <a:t>Zoom</a:t>
            </a:r>
          </a:p>
          <a:p>
            <a:r>
              <a:rPr lang="en-US" altLang="en-US">
                <a:latin typeface="Arial" panose="020B0604020202020204" pitchFamily="34" charset="0"/>
              </a:rPr>
              <a:t>   In</a:t>
            </a:r>
          </a:p>
          <a:p>
            <a:r>
              <a:rPr lang="en-US" altLang="en-US">
                <a:latin typeface="Arial" panose="020B0604020202020204" pitchFamily="34" charset="0"/>
              </a:rPr>
              <a:t>   Out</a:t>
            </a:r>
            <a:endParaRPr lang="en-US" altLang="en-US"/>
          </a:p>
        </p:txBody>
      </p:sp>
      <p:sp>
        <p:nvSpPr>
          <p:cNvPr id="592906" name="Line 10"/>
          <p:cNvSpPr>
            <a:spLocks noChangeShapeType="1"/>
          </p:cNvSpPr>
          <p:nvPr/>
        </p:nvSpPr>
        <p:spPr bwMode="auto">
          <a:xfrm>
            <a:off x="5867400" y="2057400"/>
            <a:ext cx="0" cy="411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3786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B57F8BC2-F139-4A6C-B63B-E327297F2A40}" type="slidenum">
              <a:rPr lang="en-US" altLang="en-US"/>
              <a:pPr/>
              <a:t>42</a:t>
            </a:fld>
            <a:endParaRPr lang="en-US" altLang="en-US"/>
          </a:p>
        </p:txBody>
      </p:sp>
      <p:sp>
        <p:nvSpPr>
          <p:cNvPr id="594946" name="Rectangle 2"/>
          <p:cNvSpPr>
            <a:spLocks noGrp="1" noChangeArrowheads="1"/>
          </p:cNvSpPr>
          <p:nvPr>
            <p:ph type="title"/>
          </p:nvPr>
        </p:nvSpPr>
        <p:spPr>
          <a:xfrm>
            <a:off x="406400" y="228600"/>
            <a:ext cx="8737600" cy="1143000"/>
          </a:xfrm>
        </p:spPr>
        <p:txBody>
          <a:bodyPr/>
          <a:lstStyle/>
          <a:p>
            <a:r>
              <a:rPr lang="en-US" altLang="en-US"/>
              <a:t>Combining Principles – Web Example</a:t>
            </a:r>
          </a:p>
        </p:txBody>
      </p:sp>
      <p:pic>
        <p:nvPicPr>
          <p:cNvPr id="594947" name="Picture 3"/>
          <p:cNvPicPr>
            <a:picLocks noChangeAspect="1" noChangeArrowheads="1"/>
          </p:cNvPicPr>
          <p:nvPr/>
        </p:nvPicPr>
        <p:blipFill>
          <a:blip r:embed="rId2">
            <a:extLst>
              <a:ext uri="{28A0092B-C50C-407E-A947-70E740481C1C}">
                <a14:useLocalDpi xmlns:a14="http://schemas.microsoft.com/office/drawing/2010/main" val="0"/>
              </a:ext>
            </a:extLst>
          </a:blip>
          <a:srcRect t="17165"/>
          <a:stretch>
            <a:fillRect/>
          </a:stretch>
        </p:blipFill>
        <p:spPr bwMode="auto">
          <a:xfrm>
            <a:off x="2057400" y="1905000"/>
            <a:ext cx="7086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948" name="Text Box 4"/>
          <p:cNvSpPr txBox="1">
            <a:spLocks noChangeArrowheads="1"/>
          </p:cNvSpPr>
          <p:nvPr/>
        </p:nvSpPr>
        <p:spPr bwMode="auto">
          <a:xfrm>
            <a:off x="152400" y="6324600"/>
            <a:ext cx="1174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b="0">
                <a:solidFill>
                  <a:schemeClr val="tx2"/>
                </a:solidFill>
                <a:latin typeface="Courier New" panose="02070309020205020404" pitchFamily="49" charset="0"/>
              </a:rPr>
              <a:t>www.delta.com</a:t>
            </a:r>
          </a:p>
        </p:txBody>
      </p:sp>
      <p:sp>
        <p:nvSpPr>
          <p:cNvPr id="594958" name="AutoShape 14"/>
          <p:cNvSpPr>
            <a:spLocks noChangeArrowheads="1"/>
          </p:cNvSpPr>
          <p:nvPr/>
        </p:nvSpPr>
        <p:spPr bwMode="auto">
          <a:xfrm>
            <a:off x="152400" y="4953000"/>
            <a:ext cx="1752600" cy="533400"/>
          </a:xfrm>
          <a:prstGeom prst="wedgeRectCallout">
            <a:avLst>
              <a:gd name="adj1" fmla="val 63315"/>
              <a:gd name="adj2" fmla="val -12291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0">
                <a:latin typeface="Tahoma" panose="020B0604030504040204" pitchFamily="34" charset="0"/>
              </a:rPr>
              <a:t>Grouping defined by</a:t>
            </a:r>
          </a:p>
          <a:p>
            <a:pPr algn="ctr"/>
            <a:r>
              <a:rPr lang="en-US" altLang="en-US" sz="1200" b="0">
                <a:latin typeface="Tahoma" panose="020B0604030504040204" pitchFamily="34" charset="0"/>
              </a:rPr>
              <a:t>background</a:t>
            </a:r>
          </a:p>
          <a:p>
            <a:pPr algn="ctr"/>
            <a:r>
              <a:rPr lang="en-US" altLang="en-US" sz="1200" b="0">
                <a:latin typeface="Tahoma" panose="020B0604030504040204" pitchFamily="34" charset="0"/>
              </a:rPr>
              <a:t>(common fate)</a:t>
            </a:r>
          </a:p>
        </p:txBody>
      </p:sp>
      <p:sp>
        <p:nvSpPr>
          <p:cNvPr id="594959" name="AutoShape 15"/>
          <p:cNvSpPr>
            <a:spLocks noChangeArrowheads="1"/>
          </p:cNvSpPr>
          <p:nvPr/>
        </p:nvSpPr>
        <p:spPr bwMode="auto">
          <a:xfrm>
            <a:off x="152400" y="1905000"/>
            <a:ext cx="1752600" cy="762000"/>
          </a:xfrm>
          <a:prstGeom prst="wedgeRectCallout">
            <a:avLst>
              <a:gd name="adj1" fmla="val 171741"/>
              <a:gd name="adj2" fmla="val 10625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0">
                <a:latin typeface="Tahoma" panose="020B0604030504040204" pitchFamily="34" charset="0"/>
              </a:rPr>
              <a:t>Grouping defined</a:t>
            </a:r>
          </a:p>
          <a:p>
            <a:pPr algn="ctr"/>
            <a:r>
              <a:rPr lang="en-US" altLang="en-US" sz="1200" b="0">
                <a:latin typeface="Tahoma" panose="020B0604030504040204" pitchFamily="34" charset="0"/>
              </a:rPr>
              <a:t> by background</a:t>
            </a:r>
          </a:p>
          <a:p>
            <a:pPr algn="ctr"/>
            <a:r>
              <a:rPr lang="en-US" altLang="en-US" sz="1200" b="0">
                <a:latin typeface="Tahoma" panose="020B0604030504040204" pitchFamily="34" charset="0"/>
              </a:rPr>
              <a:t>(common fate) </a:t>
            </a:r>
          </a:p>
          <a:p>
            <a:pPr algn="ctr"/>
            <a:r>
              <a:rPr lang="en-US" altLang="en-US" sz="1200" b="0">
                <a:latin typeface="Tahoma" panose="020B0604030504040204" pitchFamily="34" charset="0"/>
              </a:rPr>
              <a:t>and by box (closure)</a:t>
            </a:r>
          </a:p>
        </p:txBody>
      </p:sp>
      <p:sp>
        <p:nvSpPr>
          <p:cNvPr id="594960" name="Line 16"/>
          <p:cNvSpPr>
            <a:spLocks noChangeShapeType="1"/>
          </p:cNvSpPr>
          <p:nvPr/>
        </p:nvSpPr>
        <p:spPr bwMode="auto">
          <a:xfrm>
            <a:off x="3429000" y="3124200"/>
            <a:ext cx="0" cy="1905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1" name="Line 17"/>
          <p:cNvSpPr>
            <a:spLocks noChangeShapeType="1"/>
          </p:cNvSpPr>
          <p:nvPr/>
        </p:nvSpPr>
        <p:spPr bwMode="auto">
          <a:xfrm>
            <a:off x="4724400" y="3124200"/>
            <a:ext cx="0" cy="1905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2" name="Line 18"/>
          <p:cNvSpPr>
            <a:spLocks noChangeShapeType="1"/>
          </p:cNvSpPr>
          <p:nvPr/>
        </p:nvSpPr>
        <p:spPr bwMode="auto">
          <a:xfrm>
            <a:off x="5257800" y="3124200"/>
            <a:ext cx="0" cy="1905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3" name="Line 19"/>
          <p:cNvSpPr>
            <a:spLocks noChangeShapeType="1"/>
          </p:cNvSpPr>
          <p:nvPr/>
        </p:nvSpPr>
        <p:spPr bwMode="auto">
          <a:xfrm>
            <a:off x="5715000" y="3124200"/>
            <a:ext cx="0" cy="1905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5" name="Line 21"/>
          <p:cNvSpPr>
            <a:spLocks noChangeShapeType="1"/>
          </p:cNvSpPr>
          <p:nvPr/>
        </p:nvSpPr>
        <p:spPr bwMode="auto">
          <a:xfrm flipH="1" flipV="1">
            <a:off x="3886200" y="5181600"/>
            <a:ext cx="28956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6" name="Line 22"/>
          <p:cNvSpPr>
            <a:spLocks noChangeShapeType="1"/>
          </p:cNvSpPr>
          <p:nvPr/>
        </p:nvSpPr>
        <p:spPr bwMode="auto">
          <a:xfrm flipH="1" flipV="1">
            <a:off x="2819400" y="6629400"/>
            <a:ext cx="28956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7" name="Line 23"/>
          <p:cNvSpPr>
            <a:spLocks noChangeShapeType="1"/>
          </p:cNvSpPr>
          <p:nvPr/>
        </p:nvSpPr>
        <p:spPr bwMode="auto">
          <a:xfrm flipH="1" flipV="1">
            <a:off x="3352800" y="4267200"/>
            <a:ext cx="3200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8" name="AutoShape 24"/>
          <p:cNvSpPr>
            <a:spLocks noChangeArrowheads="1"/>
          </p:cNvSpPr>
          <p:nvPr/>
        </p:nvSpPr>
        <p:spPr bwMode="auto">
          <a:xfrm>
            <a:off x="838200" y="5791200"/>
            <a:ext cx="1066800" cy="381000"/>
          </a:xfrm>
          <a:prstGeom prst="wedgeRectCallout">
            <a:avLst>
              <a:gd name="adj1" fmla="val 310417"/>
              <a:gd name="adj2" fmla="val -28125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0">
                <a:latin typeface="Tahoma" panose="020B0604030504040204" pitchFamily="34" charset="0"/>
              </a:rPr>
              <a:t>Grid</a:t>
            </a:r>
          </a:p>
          <a:p>
            <a:pPr algn="ctr"/>
            <a:r>
              <a:rPr lang="en-US" altLang="en-US" sz="1200" b="0">
                <a:latin typeface="Tahoma" panose="020B0604030504040204" pitchFamily="34" charset="0"/>
              </a:rPr>
              <a:t>(common fate)</a:t>
            </a:r>
          </a:p>
        </p:txBody>
      </p:sp>
      <p:sp>
        <p:nvSpPr>
          <p:cNvPr id="594969" name="Line 25"/>
          <p:cNvSpPr>
            <a:spLocks noChangeShapeType="1"/>
          </p:cNvSpPr>
          <p:nvPr/>
        </p:nvSpPr>
        <p:spPr bwMode="auto">
          <a:xfrm flipH="1" flipV="1">
            <a:off x="3352800" y="3962400"/>
            <a:ext cx="3200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1285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2384D96-DEC8-4205-AEBC-B0FE733C231A}" type="slidenum">
              <a:rPr lang="en-US" altLang="en-US"/>
              <a:pPr/>
              <a:t>43</a:t>
            </a:fld>
            <a:endParaRPr lang="en-US" altLang="en-US"/>
          </a:p>
        </p:txBody>
      </p:sp>
      <p:graphicFrame>
        <p:nvGraphicFramePr>
          <p:cNvPr id="464901" name="Object 5"/>
          <p:cNvGraphicFramePr>
            <a:graphicFrameLocks noChangeAspect="1"/>
          </p:cNvGraphicFramePr>
          <p:nvPr>
            <p:extLst>
              <p:ext uri="{D42A27DB-BD31-4B8C-83A1-F6EECF244321}">
                <p14:modId xmlns:p14="http://schemas.microsoft.com/office/powerpoint/2010/main" val="470526358"/>
              </p:ext>
            </p:extLst>
          </p:nvPr>
        </p:nvGraphicFramePr>
        <p:xfrm>
          <a:off x="879505" y="2504629"/>
          <a:ext cx="7050088" cy="1793875"/>
        </p:xfrm>
        <a:graphic>
          <a:graphicData uri="http://schemas.openxmlformats.org/presentationml/2006/ole">
            <mc:AlternateContent xmlns:mc="http://schemas.openxmlformats.org/markup-compatibility/2006">
              <mc:Choice xmlns:v="urn:schemas-microsoft-com:vml" Requires="v">
                <p:oleObj spid="_x0000_s12334" name="Visio" r:id="rId3" imgW="7050024" imgH="1793850" progId="Visio.Drawing.6">
                  <p:embed/>
                </p:oleObj>
              </mc:Choice>
              <mc:Fallback>
                <p:oleObj name="Visio" r:id="rId3" imgW="7050024" imgH="179385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505" y="2504629"/>
                        <a:ext cx="705008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4903" name="Rectangle 7"/>
          <p:cNvSpPr>
            <a:spLocks noGrp="1" noChangeArrowheads="1"/>
          </p:cNvSpPr>
          <p:nvPr>
            <p:ph type="title"/>
          </p:nvPr>
        </p:nvSpPr>
        <p:spPr/>
        <p:txBody>
          <a:bodyPr/>
          <a:lstStyle/>
          <a:p>
            <a:r>
              <a:rPr lang="en-US" altLang="en-US"/>
              <a:t>Grouping: Poor Dialogue Box Design</a:t>
            </a:r>
          </a:p>
        </p:txBody>
      </p:sp>
      <p:sp>
        <p:nvSpPr>
          <p:cNvPr id="464904" name="Rectangle 8"/>
          <p:cNvSpPr>
            <a:spLocks noGrp="1" noChangeArrowheads="1"/>
          </p:cNvSpPr>
          <p:nvPr>
            <p:ph type="body" idx="1"/>
          </p:nvPr>
        </p:nvSpPr>
        <p:spPr/>
        <p:txBody>
          <a:bodyPr/>
          <a:lstStyle/>
          <a:p>
            <a:r>
              <a:rPr lang="en-US" altLang="en-US"/>
              <a:t>Logical structure hard to understand – proximity problem</a:t>
            </a:r>
          </a:p>
        </p:txBody>
      </p:sp>
    </p:spTree>
    <p:extLst>
      <p:ext uri="{BB962C8B-B14F-4D97-AF65-F5344CB8AC3E}">
        <p14:creationId xmlns:p14="http://schemas.microsoft.com/office/powerpoint/2010/main" val="385550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8C6B7C0E-D9E8-46A0-8E57-F4815489561A}" type="slidenum">
              <a:rPr lang="en-US" altLang="en-US"/>
              <a:pPr/>
              <a:t>44</a:t>
            </a:fld>
            <a:endParaRPr lang="en-US" altLang="en-US"/>
          </a:p>
        </p:txBody>
      </p:sp>
      <p:graphicFrame>
        <p:nvGraphicFramePr>
          <p:cNvPr id="595970" name="Object 2"/>
          <p:cNvGraphicFramePr>
            <a:graphicFrameLocks noChangeAspect="1"/>
          </p:cNvGraphicFramePr>
          <p:nvPr/>
        </p:nvGraphicFramePr>
        <p:xfrm>
          <a:off x="914400" y="1981200"/>
          <a:ext cx="7050088" cy="1793875"/>
        </p:xfrm>
        <a:graphic>
          <a:graphicData uri="http://schemas.openxmlformats.org/presentationml/2006/ole">
            <mc:AlternateContent xmlns:mc="http://schemas.openxmlformats.org/markup-compatibility/2006">
              <mc:Choice xmlns:v="urn:schemas-microsoft-com:vml" Requires="v">
                <p:oleObj spid="_x0000_s13402" name="Visio" r:id="rId3" imgW="7050024" imgH="1793850" progId="Visio.Drawing.6">
                  <p:embed/>
                </p:oleObj>
              </mc:Choice>
              <mc:Fallback>
                <p:oleObj name="Visio" r:id="rId3" imgW="7050024" imgH="179385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705008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5971" name="Rectangle 3"/>
          <p:cNvSpPr>
            <a:spLocks noGrp="1" noChangeArrowheads="1"/>
          </p:cNvSpPr>
          <p:nvPr>
            <p:ph type="title"/>
          </p:nvPr>
        </p:nvSpPr>
        <p:spPr>
          <a:xfrm>
            <a:off x="406400" y="228600"/>
            <a:ext cx="8051800" cy="1143000"/>
          </a:xfrm>
        </p:spPr>
        <p:txBody>
          <a:bodyPr/>
          <a:lstStyle/>
          <a:p>
            <a:r>
              <a:rPr lang="en-US" altLang="en-US"/>
              <a:t>Which is the Logical Structure?</a:t>
            </a:r>
          </a:p>
        </p:txBody>
      </p:sp>
      <p:sp>
        <p:nvSpPr>
          <p:cNvPr id="595973" name="Rectangle 5"/>
          <p:cNvSpPr>
            <a:spLocks noChangeArrowheads="1"/>
          </p:cNvSpPr>
          <p:nvPr/>
        </p:nvSpPr>
        <p:spPr bwMode="auto">
          <a:xfrm>
            <a:off x="1182688" y="2479675"/>
            <a:ext cx="1295400" cy="914400"/>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974" name="Rectangle 6"/>
          <p:cNvSpPr>
            <a:spLocks noChangeArrowheads="1"/>
          </p:cNvSpPr>
          <p:nvPr/>
        </p:nvSpPr>
        <p:spPr bwMode="auto">
          <a:xfrm>
            <a:off x="3163888" y="2479675"/>
            <a:ext cx="1600200" cy="914400"/>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975" name="Rectangle 7"/>
          <p:cNvSpPr>
            <a:spLocks noChangeArrowheads="1"/>
          </p:cNvSpPr>
          <p:nvPr/>
        </p:nvSpPr>
        <p:spPr bwMode="auto">
          <a:xfrm>
            <a:off x="5602288" y="2479675"/>
            <a:ext cx="1600200" cy="914400"/>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95976" name="Object 8"/>
          <p:cNvGraphicFramePr>
            <a:graphicFrameLocks noChangeAspect="1"/>
          </p:cNvGraphicFramePr>
          <p:nvPr/>
        </p:nvGraphicFramePr>
        <p:xfrm>
          <a:off x="914400" y="4419600"/>
          <a:ext cx="7050088" cy="1793875"/>
        </p:xfrm>
        <a:graphic>
          <a:graphicData uri="http://schemas.openxmlformats.org/presentationml/2006/ole">
            <mc:AlternateContent xmlns:mc="http://schemas.openxmlformats.org/markup-compatibility/2006">
              <mc:Choice xmlns:v="urn:schemas-microsoft-com:vml" Requires="v">
                <p:oleObj spid="_x0000_s13403" name="Visio" r:id="rId5" imgW="7050024" imgH="1793850" progId="Visio.Drawing.6">
                  <p:embed/>
                </p:oleObj>
              </mc:Choice>
              <mc:Fallback>
                <p:oleObj name="Visio" r:id="rId5" imgW="7050024" imgH="179385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19600"/>
                        <a:ext cx="705008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5979" name="Rectangle 11"/>
          <p:cNvSpPr>
            <a:spLocks noChangeArrowheads="1"/>
          </p:cNvSpPr>
          <p:nvPr/>
        </p:nvSpPr>
        <p:spPr bwMode="auto">
          <a:xfrm>
            <a:off x="1143000" y="5486400"/>
            <a:ext cx="6059488" cy="346075"/>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980" name="Rectangle 12"/>
          <p:cNvSpPr>
            <a:spLocks noChangeArrowheads="1"/>
          </p:cNvSpPr>
          <p:nvPr/>
        </p:nvSpPr>
        <p:spPr bwMode="auto">
          <a:xfrm>
            <a:off x="1143000" y="4953000"/>
            <a:ext cx="6059488" cy="346075"/>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2648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CB6E8A0-0485-4958-AA2C-1A8C5EA658A6}" type="slidenum">
              <a:rPr lang="en-US" altLang="en-US"/>
              <a:pPr/>
              <a:t>45</a:t>
            </a:fld>
            <a:endParaRPr lang="en-US" altLang="en-US"/>
          </a:p>
        </p:txBody>
      </p:sp>
      <p:graphicFrame>
        <p:nvGraphicFramePr>
          <p:cNvPr id="467972" name="Object 4"/>
          <p:cNvGraphicFramePr>
            <a:graphicFrameLocks noChangeAspect="1"/>
          </p:cNvGraphicFramePr>
          <p:nvPr/>
        </p:nvGraphicFramePr>
        <p:xfrm>
          <a:off x="2438400" y="1905000"/>
          <a:ext cx="6553200" cy="2514600"/>
        </p:xfrm>
        <a:graphic>
          <a:graphicData uri="http://schemas.openxmlformats.org/presentationml/2006/ole">
            <mc:AlternateContent xmlns:mc="http://schemas.openxmlformats.org/markup-compatibility/2006">
              <mc:Choice xmlns:v="urn:schemas-microsoft-com:vml" Requires="v">
                <p:oleObj spid="_x0000_s14426" name="Visio" r:id="rId3" imgW="7050024" imgH="1982826" progId="Visio.Drawing.6">
                  <p:embed/>
                </p:oleObj>
              </mc:Choice>
              <mc:Fallback>
                <p:oleObj name="Visio" r:id="rId3" imgW="7050024" imgH="198282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167" t="5545" r="2205" b="2766"/>
                      <a:stretch>
                        <a:fillRect/>
                      </a:stretch>
                    </p:blipFill>
                    <p:spPr bwMode="auto">
                      <a:xfrm>
                        <a:off x="2438400" y="1905000"/>
                        <a:ext cx="6553200" cy="2514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7975" name="Object 7"/>
          <p:cNvGraphicFramePr>
            <a:graphicFrameLocks noChangeAspect="1"/>
          </p:cNvGraphicFramePr>
          <p:nvPr/>
        </p:nvGraphicFramePr>
        <p:xfrm>
          <a:off x="2438400" y="4800600"/>
          <a:ext cx="6553200" cy="1900238"/>
        </p:xfrm>
        <a:graphic>
          <a:graphicData uri="http://schemas.openxmlformats.org/presentationml/2006/ole">
            <mc:AlternateContent xmlns:mc="http://schemas.openxmlformats.org/markup-compatibility/2006">
              <mc:Choice xmlns:v="urn:schemas-microsoft-com:vml" Requires="v">
                <p:oleObj spid="_x0000_s14427" name="Visio" r:id="rId5" imgW="7050024" imgH="1982826" progId="Visio.Drawing.6">
                  <p:embed/>
                </p:oleObj>
              </mc:Choice>
              <mc:Fallback>
                <p:oleObj name="Visio" r:id="rId5" imgW="7050024" imgH="1982826"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038" t="4150" r="1686"/>
                      <a:stretch>
                        <a:fillRect/>
                      </a:stretch>
                    </p:blipFill>
                    <p:spPr bwMode="auto">
                      <a:xfrm>
                        <a:off x="2438400" y="4800600"/>
                        <a:ext cx="6553200" cy="19002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7976" name="Rectangle 8"/>
          <p:cNvSpPr>
            <a:spLocks noGrp="1" noChangeArrowheads="1"/>
          </p:cNvSpPr>
          <p:nvPr>
            <p:ph type="title"/>
          </p:nvPr>
        </p:nvSpPr>
        <p:spPr>
          <a:xfrm>
            <a:off x="239282" y="381000"/>
            <a:ext cx="7571574" cy="1143000"/>
          </a:xfrm>
        </p:spPr>
        <p:txBody>
          <a:bodyPr/>
          <a:lstStyle/>
          <a:p>
            <a:r>
              <a:rPr lang="en-US" altLang="en-US" dirty="0"/>
              <a:t>Grouping: Two solutions; Which is Better?</a:t>
            </a:r>
          </a:p>
        </p:txBody>
      </p:sp>
      <p:sp>
        <p:nvSpPr>
          <p:cNvPr id="467978" name="AutoShape 10"/>
          <p:cNvSpPr>
            <a:spLocks noChangeArrowheads="1"/>
          </p:cNvSpPr>
          <p:nvPr/>
        </p:nvSpPr>
        <p:spPr bwMode="auto">
          <a:xfrm>
            <a:off x="152400" y="1905000"/>
            <a:ext cx="2057400" cy="685800"/>
          </a:xfrm>
          <a:prstGeom prst="wedgeRectCallout">
            <a:avLst>
              <a:gd name="adj1" fmla="val 71528"/>
              <a:gd name="adj2" fmla="val 14097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1600" b="0">
                <a:latin typeface="Tahoma" panose="020B0604030504040204" pitchFamily="34" charset="0"/>
              </a:rPr>
              <a:t>More vertical space</a:t>
            </a:r>
          </a:p>
          <a:p>
            <a:pPr algn="ctr"/>
            <a:r>
              <a:rPr kumimoji="1" lang="en-US" altLang="en-US" sz="1600" b="0">
                <a:latin typeface="Tahoma" panose="020B0604030504040204" pitchFamily="34" charset="0"/>
              </a:rPr>
              <a:t>creates</a:t>
            </a:r>
          </a:p>
          <a:p>
            <a:pPr algn="ctr"/>
            <a:r>
              <a:rPr kumimoji="1" lang="en-US" altLang="en-US" sz="1600" b="0">
                <a:latin typeface="Tahoma" panose="020B0604030504040204" pitchFamily="34" charset="0"/>
              </a:rPr>
              <a:t>less vertical proximity</a:t>
            </a:r>
            <a:endParaRPr kumimoji="1" lang="en-US" altLang="en-US" sz="2000" b="0">
              <a:latin typeface="Tahoma" panose="020B0604030504040204" pitchFamily="34" charset="0"/>
            </a:endParaRPr>
          </a:p>
        </p:txBody>
      </p:sp>
      <p:sp>
        <p:nvSpPr>
          <p:cNvPr id="467980" name="AutoShape 12"/>
          <p:cNvSpPr>
            <a:spLocks noChangeArrowheads="1"/>
          </p:cNvSpPr>
          <p:nvPr/>
        </p:nvSpPr>
        <p:spPr bwMode="auto">
          <a:xfrm>
            <a:off x="152400" y="4800600"/>
            <a:ext cx="2057400" cy="685800"/>
          </a:xfrm>
          <a:prstGeom prst="wedgeRectCallout">
            <a:avLst>
              <a:gd name="adj1" fmla="val 71991"/>
              <a:gd name="adj2" fmla="val 9467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1600" b="0">
                <a:latin typeface="Tahoma" panose="020B0604030504040204" pitchFamily="34" charset="0"/>
              </a:rPr>
              <a:t>Horizontal rule creates</a:t>
            </a:r>
          </a:p>
          <a:p>
            <a:pPr algn="ctr"/>
            <a:r>
              <a:rPr kumimoji="1" lang="en-US" altLang="en-US" sz="1600" b="0">
                <a:latin typeface="Tahoma" panose="020B0604030504040204" pitchFamily="34" charset="0"/>
              </a:rPr>
              <a:t>two areas (closure) to</a:t>
            </a:r>
          </a:p>
          <a:p>
            <a:pPr algn="ctr"/>
            <a:r>
              <a:rPr kumimoji="1" lang="en-US" altLang="en-US" sz="1600" b="0">
                <a:latin typeface="Tahoma" panose="020B0604030504040204" pitchFamily="34" charset="0"/>
              </a:rPr>
              <a:t>overcome proximity</a:t>
            </a:r>
            <a:endParaRPr kumimoji="1" lang="en-US" altLang="en-US" sz="2000" b="0">
              <a:latin typeface="Tahoma" panose="020B0604030504040204" pitchFamily="34" charset="0"/>
            </a:endParaRPr>
          </a:p>
        </p:txBody>
      </p:sp>
    </p:spTree>
    <p:extLst>
      <p:ext uri="{BB962C8B-B14F-4D97-AF65-F5344CB8AC3E}">
        <p14:creationId xmlns:p14="http://schemas.microsoft.com/office/powerpoint/2010/main" val="41532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AA4A15F-ED69-432F-8ECD-29007CA5E62B}" type="slidenum">
              <a:rPr lang="en-US" altLang="en-US"/>
              <a:pPr/>
              <a:t>46</a:t>
            </a:fld>
            <a:endParaRPr lang="en-US" altLang="en-US"/>
          </a:p>
        </p:txBody>
      </p:sp>
      <p:sp>
        <p:nvSpPr>
          <p:cNvPr id="537602" name="Rectangle 2"/>
          <p:cNvSpPr>
            <a:spLocks noGrp="1" noChangeArrowheads="1"/>
          </p:cNvSpPr>
          <p:nvPr>
            <p:ph type="title"/>
          </p:nvPr>
        </p:nvSpPr>
        <p:spPr>
          <a:xfrm>
            <a:off x="406400" y="700754"/>
            <a:ext cx="7772400" cy="670845"/>
          </a:xfrm>
        </p:spPr>
        <p:txBody>
          <a:bodyPr/>
          <a:lstStyle/>
          <a:p>
            <a:r>
              <a:rPr lang="en-US" altLang="en-US" dirty="0" smtClean="0"/>
              <a:t>Bad Example</a:t>
            </a:r>
            <a:endParaRPr lang="en-US" altLang="en-US" dirty="0"/>
          </a:p>
        </p:txBody>
      </p:sp>
      <p:pic>
        <p:nvPicPr>
          <p:cNvPr id="537603" name="Picture 3" descr="des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000877"/>
            <a:ext cx="4235865" cy="3942095"/>
          </a:xfrm>
          <a:prstGeom prst="rect">
            <a:avLst/>
          </a:prstGeom>
          <a:noFill/>
          <a:extLst>
            <a:ext uri="{909E8E84-426E-40DD-AFC4-6F175D3DCCD1}">
              <a14:hiddenFill xmlns:a14="http://schemas.microsoft.com/office/drawing/2010/main">
                <a:solidFill>
                  <a:srgbClr val="FFFFFF"/>
                </a:solidFill>
              </a14:hiddenFill>
            </a:ext>
          </a:extLst>
        </p:spPr>
      </p:pic>
      <p:sp>
        <p:nvSpPr>
          <p:cNvPr id="537605" name="Rectangle 5"/>
          <p:cNvSpPr>
            <a:spLocks noGrp="1" noChangeArrowheads="1"/>
          </p:cNvSpPr>
          <p:nvPr>
            <p:ph type="body" sz="half" idx="1"/>
          </p:nvPr>
        </p:nvSpPr>
        <p:spPr>
          <a:xfrm>
            <a:off x="457200" y="1885950"/>
            <a:ext cx="2819400" cy="4171950"/>
          </a:xfrm>
        </p:spPr>
        <p:txBody>
          <a:bodyPr/>
          <a:lstStyle/>
          <a:p>
            <a:r>
              <a:rPr lang="en-US" altLang="en-US" sz="2400"/>
              <a:t>No gridding</a:t>
            </a:r>
          </a:p>
          <a:p>
            <a:r>
              <a:rPr lang="en-US" altLang="en-US" sz="2400"/>
              <a:t>Inconsistent use of visual cues for grouping</a:t>
            </a:r>
          </a:p>
          <a:p>
            <a:r>
              <a:rPr lang="en-US" altLang="en-US" sz="2400"/>
              <a:t>Inconsistent space between label and data</a:t>
            </a:r>
          </a:p>
        </p:txBody>
      </p:sp>
    </p:spTree>
    <p:extLst>
      <p:ext uri="{BB962C8B-B14F-4D97-AF65-F5344CB8AC3E}">
        <p14:creationId xmlns:p14="http://schemas.microsoft.com/office/powerpoint/2010/main" val="3332174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7481997E-3863-4076-86A8-47A8DBAF1014}" type="slidenum">
              <a:rPr lang="en-US" altLang="en-US"/>
              <a:pPr/>
              <a:t>47</a:t>
            </a:fld>
            <a:endParaRPr lang="en-US" altLang="en-US"/>
          </a:p>
        </p:txBody>
      </p:sp>
      <p:sp>
        <p:nvSpPr>
          <p:cNvPr id="603138" name="Rectangle 2"/>
          <p:cNvSpPr>
            <a:spLocks noGrp="1" noChangeArrowheads="1"/>
          </p:cNvSpPr>
          <p:nvPr>
            <p:ph type="title"/>
          </p:nvPr>
        </p:nvSpPr>
        <p:spPr/>
        <p:txBody>
          <a:bodyPr/>
          <a:lstStyle/>
          <a:p>
            <a:r>
              <a:rPr lang="en-US" altLang="en-US"/>
              <a:t>A Well-Designed Dialogue Box</a:t>
            </a:r>
          </a:p>
        </p:txBody>
      </p:sp>
      <p:pic>
        <p:nvPicPr>
          <p:cNvPr id="603141" name="Picture 5" descr="Spellling"/>
          <p:cNvPicPr>
            <a:picLocks noChangeAspect="1" noChangeArrowheads="1"/>
          </p:cNvPicPr>
          <p:nvPr/>
        </p:nvPicPr>
        <p:blipFill>
          <a:blip r:embed="rId2">
            <a:extLst>
              <a:ext uri="{28A0092B-C50C-407E-A947-70E740481C1C}">
                <a14:useLocalDpi xmlns:a14="http://schemas.microsoft.com/office/drawing/2010/main" val="0"/>
              </a:ext>
            </a:extLst>
          </a:blip>
          <a:srcRect t="34195" r="19508" b="4179"/>
          <a:stretch>
            <a:fillRect/>
          </a:stretch>
        </p:blipFill>
        <p:spPr bwMode="auto">
          <a:xfrm>
            <a:off x="1828800" y="2743200"/>
            <a:ext cx="6829425" cy="2965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3142" name="Line 6"/>
          <p:cNvSpPr>
            <a:spLocks noChangeShapeType="1"/>
          </p:cNvSpPr>
          <p:nvPr/>
        </p:nvSpPr>
        <p:spPr bwMode="auto">
          <a:xfrm>
            <a:off x="2057400" y="2971800"/>
            <a:ext cx="0" cy="2743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3" name="Line 7"/>
          <p:cNvSpPr>
            <a:spLocks noChangeShapeType="1"/>
          </p:cNvSpPr>
          <p:nvPr/>
        </p:nvSpPr>
        <p:spPr bwMode="auto">
          <a:xfrm>
            <a:off x="3352800" y="2971800"/>
            <a:ext cx="0" cy="2743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4" name="Line 8"/>
          <p:cNvSpPr>
            <a:spLocks noChangeShapeType="1"/>
          </p:cNvSpPr>
          <p:nvPr/>
        </p:nvSpPr>
        <p:spPr bwMode="auto">
          <a:xfrm>
            <a:off x="5638800" y="2971800"/>
            <a:ext cx="0" cy="2743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5" name="Line 9"/>
          <p:cNvSpPr>
            <a:spLocks noChangeShapeType="1"/>
          </p:cNvSpPr>
          <p:nvPr/>
        </p:nvSpPr>
        <p:spPr bwMode="auto">
          <a:xfrm>
            <a:off x="7162800" y="2971800"/>
            <a:ext cx="0" cy="2743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6" name="Line 10"/>
          <p:cNvSpPr>
            <a:spLocks noChangeShapeType="1"/>
          </p:cNvSpPr>
          <p:nvPr/>
        </p:nvSpPr>
        <p:spPr bwMode="auto">
          <a:xfrm>
            <a:off x="8458200" y="2971800"/>
            <a:ext cx="0" cy="2743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7" name="Line 11"/>
          <p:cNvSpPr>
            <a:spLocks noChangeShapeType="1"/>
          </p:cNvSpPr>
          <p:nvPr/>
        </p:nvSpPr>
        <p:spPr bwMode="auto">
          <a:xfrm>
            <a:off x="1828800" y="3124200"/>
            <a:ext cx="6858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8" name="Line 12"/>
          <p:cNvSpPr>
            <a:spLocks noChangeShapeType="1"/>
          </p:cNvSpPr>
          <p:nvPr/>
        </p:nvSpPr>
        <p:spPr bwMode="auto">
          <a:xfrm>
            <a:off x="1828800" y="3581400"/>
            <a:ext cx="6858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49" name="Line 13"/>
          <p:cNvSpPr>
            <a:spLocks noChangeShapeType="1"/>
          </p:cNvSpPr>
          <p:nvPr/>
        </p:nvSpPr>
        <p:spPr bwMode="auto">
          <a:xfrm>
            <a:off x="1828800" y="5181600"/>
            <a:ext cx="6858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50" name="Line 14"/>
          <p:cNvSpPr>
            <a:spLocks noChangeShapeType="1"/>
          </p:cNvSpPr>
          <p:nvPr/>
        </p:nvSpPr>
        <p:spPr bwMode="auto">
          <a:xfrm>
            <a:off x="7010400" y="2971800"/>
            <a:ext cx="0" cy="2743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151" name="AutoShape 15"/>
          <p:cNvSpPr>
            <a:spLocks noChangeArrowheads="1"/>
          </p:cNvSpPr>
          <p:nvPr/>
        </p:nvSpPr>
        <p:spPr bwMode="auto">
          <a:xfrm>
            <a:off x="152400" y="1905000"/>
            <a:ext cx="1981200" cy="609600"/>
          </a:xfrm>
          <a:prstGeom prst="wedgeRectCallout">
            <a:avLst>
              <a:gd name="adj1" fmla="val 67148"/>
              <a:gd name="adj2" fmla="val 7161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latin typeface="Tahoma" panose="020B0604030504040204" pitchFamily="34" charset="0"/>
              </a:rPr>
              <a:t>Strong grid structure</a:t>
            </a:r>
          </a:p>
          <a:p>
            <a:pPr algn="ctr"/>
            <a:r>
              <a:rPr lang="en-US" altLang="en-US" sz="1600" b="0">
                <a:latin typeface="Tahoma" panose="020B0604030504040204" pitchFamily="34" charset="0"/>
              </a:rPr>
              <a:t>(common fate)</a:t>
            </a:r>
            <a:r>
              <a:rPr lang="en-US" altLang="en-US" sz="1200" b="0">
                <a:latin typeface="Tahoma" panose="020B0604030504040204" pitchFamily="34" charset="0"/>
              </a:rPr>
              <a:t> </a:t>
            </a:r>
          </a:p>
        </p:txBody>
      </p:sp>
    </p:spTree>
    <p:extLst>
      <p:ext uri="{BB962C8B-B14F-4D97-AF65-F5344CB8AC3E}">
        <p14:creationId xmlns:p14="http://schemas.microsoft.com/office/powerpoint/2010/main" val="290756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34FA96BC-A230-47BD-A3D4-9DD5484AF40C}" type="slidenum">
              <a:rPr lang="en-US" altLang="en-US"/>
              <a:pPr/>
              <a:t>48</a:t>
            </a:fld>
            <a:endParaRPr lang="en-US" altLang="en-US"/>
          </a:p>
        </p:txBody>
      </p:sp>
      <p:sp>
        <p:nvSpPr>
          <p:cNvPr id="605186" name="Rectangle 2"/>
          <p:cNvSpPr>
            <a:spLocks noGrp="1" noChangeArrowheads="1"/>
          </p:cNvSpPr>
          <p:nvPr>
            <p:ph type="title"/>
          </p:nvPr>
        </p:nvSpPr>
        <p:spPr>
          <a:xfrm>
            <a:off x="406400" y="228600"/>
            <a:ext cx="8051800" cy="1143000"/>
          </a:xfrm>
        </p:spPr>
        <p:txBody>
          <a:bodyPr/>
          <a:lstStyle/>
          <a:p>
            <a:r>
              <a:rPr lang="en-US" altLang="en-US"/>
              <a:t>Another Well-Designed Dialogue Box</a:t>
            </a:r>
          </a:p>
        </p:txBody>
      </p:sp>
      <p:pic>
        <p:nvPicPr>
          <p:cNvPr id="605187" name="Picture 3" descr="Choose a File r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5843588" cy="4821238"/>
          </a:xfrm>
          <a:prstGeom prst="rect">
            <a:avLst/>
          </a:prstGeom>
          <a:noFill/>
          <a:extLst>
            <a:ext uri="{909E8E84-426E-40DD-AFC4-6F175D3DCCD1}">
              <a14:hiddenFill xmlns:a14="http://schemas.microsoft.com/office/drawing/2010/main">
                <a:solidFill>
                  <a:srgbClr val="FFFFFF"/>
                </a:solidFill>
              </a14:hiddenFill>
            </a:ext>
          </a:extLst>
        </p:spPr>
      </p:pic>
      <p:sp>
        <p:nvSpPr>
          <p:cNvPr id="605188" name="Line 4"/>
          <p:cNvSpPr>
            <a:spLocks noChangeShapeType="1"/>
          </p:cNvSpPr>
          <p:nvPr/>
        </p:nvSpPr>
        <p:spPr bwMode="auto">
          <a:xfrm>
            <a:off x="3124200" y="2057400"/>
            <a:ext cx="0" cy="4572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89" name="Line 5"/>
          <p:cNvSpPr>
            <a:spLocks noChangeShapeType="1"/>
          </p:cNvSpPr>
          <p:nvPr/>
        </p:nvSpPr>
        <p:spPr bwMode="auto">
          <a:xfrm>
            <a:off x="4724400" y="2514600"/>
            <a:ext cx="0" cy="28956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0" name="Line 6"/>
          <p:cNvSpPr>
            <a:spLocks noChangeShapeType="1"/>
          </p:cNvSpPr>
          <p:nvPr/>
        </p:nvSpPr>
        <p:spPr bwMode="auto">
          <a:xfrm>
            <a:off x="7315200" y="2438400"/>
            <a:ext cx="0" cy="685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1" name="Line 7"/>
          <p:cNvSpPr>
            <a:spLocks noChangeShapeType="1"/>
          </p:cNvSpPr>
          <p:nvPr/>
        </p:nvSpPr>
        <p:spPr bwMode="auto">
          <a:xfrm>
            <a:off x="8763000" y="2057400"/>
            <a:ext cx="0" cy="4572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2" name="Line 8"/>
          <p:cNvSpPr>
            <a:spLocks noChangeShapeType="1"/>
          </p:cNvSpPr>
          <p:nvPr/>
        </p:nvSpPr>
        <p:spPr bwMode="auto">
          <a:xfrm flipV="1">
            <a:off x="3048000" y="3124200"/>
            <a:ext cx="5791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3" name="Line 9"/>
          <p:cNvSpPr>
            <a:spLocks noChangeShapeType="1"/>
          </p:cNvSpPr>
          <p:nvPr/>
        </p:nvSpPr>
        <p:spPr bwMode="auto">
          <a:xfrm flipV="1">
            <a:off x="3048000" y="5410200"/>
            <a:ext cx="5791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4" name="Line 10"/>
          <p:cNvSpPr>
            <a:spLocks noChangeShapeType="1"/>
          </p:cNvSpPr>
          <p:nvPr/>
        </p:nvSpPr>
        <p:spPr bwMode="auto">
          <a:xfrm flipV="1">
            <a:off x="3048000" y="2743200"/>
            <a:ext cx="5791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5" name="Line 11"/>
          <p:cNvSpPr>
            <a:spLocks noChangeShapeType="1"/>
          </p:cNvSpPr>
          <p:nvPr/>
        </p:nvSpPr>
        <p:spPr bwMode="auto">
          <a:xfrm flipH="1">
            <a:off x="3276600" y="5562600"/>
            <a:ext cx="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6" name="Line 12"/>
          <p:cNvSpPr>
            <a:spLocks noChangeShapeType="1"/>
          </p:cNvSpPr>
          <p:nvPr/>
        </p:nvSpPr>
        <p:spPr bwMode="auto">
          <a:xfrm flipH="1">
            <a:off x="3505200" y="5562600"/>
            <a:ext cx="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7" name="Line 13"/>
          <p:cNvSpPr>
            <a:spLocks noChangeShapeType="1"/>
          </p:cNvSpPr>
          <p:nvPr/>
        </p:nvSpPr>
        <p:spPr bwMode="auto">
          <a:xfrm flipV="1">
            <a:off x="3124200" y="6324600"/>
            <a:ext cx="5791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98" name="AutoShape 14"/>
          <p:cNvSpPr>
            <a:spLocks noChangeArrowheads="1"/>
          </p:cNvSpPr>
          <p:nvPr/>
        </p:nvSpPr>
        <p:spPr bwMode="auto">
          <a:xfrm>
            <a:off x="685800" y="1828800"/>
            <a:ext cx="1981200" cy="609600"/>
          </a:xfrm>
          <a:prstGeom prst="wedgeRectCallout">
            <a:avLst>
              <a:gd name="adj1" fmla="val 71634"/>
              <a:gd name="adj2" fmla="val 4921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latin typeface="Tahoma" panose="020B0604030504040204" pitchFamily="34" charset="0"/>
              </a:rPr>
              <a:t>Strong grid structure</a:t>
            </a:r>
          </a:p>
          <a:p>
            <a:pPr algn="ctr"/>
            <a:r>
              <a:rPr lang="en-US" altLang="en-US" sz="1600" b="0">
                <a:latin typeface="Tahoma" panose="020B0604030504040204" pitchFamily="34" charset="0"/>
              </a:rPr>
              <a:t>(common fate)</a:t>
            </a:r>
          </a:p>
        </p:txBody>
      </p:sp>
      <p:sp>
        <p:nvSpPr>
          <p:cNvPr id="605199" name="AutoShape 15"/>
          <p:cNvSpPr>
            <a:spLocks noChangeArrowheads="1"/>
          </p:cNvSpPr>
          <p:nvPr/>
        </p:nvSpPr>
        <p:spPr bwMode="auto">
          <a:xfrm>
            <a:off x="152400" y="2971800"/>
            <a:ext cx="2514600" cy="762000"/>
          </a:xfrm>
          <a:prstGeom prst="wedgeRectCallout">
            <a:avLst>
              <a:gd name="adj1" fmla="val 73676"/>
              <a:gd name="adj2" fmla="val 5437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latin typeface="Tahoma" panose="020B0604030504040204" pitchFamily="34" charset="0"/>
              </a:rPr>
              <a:t>Horizontal line uses closure</a:t>
            </a:r>
          </a:p>
          <a:p>
            <a:pPr algn="ctr"/>
            <a:r>
              <a:rPr lang="en-US" altLang="en-US" sz="1600" b="0">
                <a:latin typeface="Tahoma" panose="020B0604030504040204" pitchFamily="34" charset="0"/>
              </a:rPr>
              <a:t>to create two groups and</a:t>
            </a:r>
          </a:p>
          <a:p>
            <a:pPr algn="ctr"/>
            <a:r>
              <a:rPr lang="en-US" altLang="en-US" sz="1600" b="0">
                <a:latin typeface="Tahoma" panose="020B0604030504040204" pitchFamily="34" charset="0"/>
              </a:rPr>
              <a:t>counter proximity</a:t>
            </a:r>
          </a:p>
        </p:txBody>
      </p:sp>
      <p:sp>
        <p:nvSpPr>
          <p:cNvPr id="605200" name="AutoShape 16"/>
          <p:cNvSpPr>
            <a:spLocks noChangeArrowheads="1"/>
          </p:cNvSpPr>
          <p:nvPr/>
        </p:nvSpPr>
        <p:spPr bwMode="auto">
          <a:xfrm>
            <a:off x="228600" y="5334000"/>
            <a:ext cx="2590800" cy="1295400"/>
          </a:xfrm>
          <a:prstGeom prst="wedgeRectCallout">
            <a:avLst>
              <a:gd name="adj1" fmla="val 86398"/>
              <a:gd name="adj2" fmla="val 1029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latin typeface="Tahoma" panose="020B0604030504040204" pitchFamily="34" charset="0"/>
              </a:rPr>
              <a:t>Box surrounding related</a:t>
            </a:r>
          </a:p>
          <a:p>
            <a:pPr algn="ctr"/>
            <a:r>
              <a:rPr lang="en-US" altLang="en-US" sz="1600" b="0">
                <a:latin typeface="Tahoma" panose="020B0604030504040204" pitchFamily="34" charset="0"/>
              </a:rPr>
              <a:t>Items (closure)</a:t>
            </a:r>
          </a:p>
          <a:p>
            <a:pPr algn="ctr"/>
            <a:r>
              <a:rPr lang="en-US" altLang="en-US" sz="1600" b="0">
                <a:latin typeface="Tahoma" panose="020B0604030504040204" pitchFamily="34" charset="0"/>
              </a:rPr>
              <a:t>Different background color</a:t>
            </a:r>
          </a:p>
          <a:p>
            <a:pPr algn="ctr"/>
            <a:r>
              <a:rPr lang="en-US" altLang="en-US" sz="1600" b="0">
                <a:latin typeface="Tahoma" panose="020B0604030504040204" pitchFamily="34" charset="0"/>
              </a:rPr>
              <a:t>(common fate)</a:t>
            </a:r>
          </a:p>
        </p:txBody>
      </p:sp>
      <p:sp>
        <p:nvSpPr>
          <p:cNvPr id="605201" name="Line 17"/>
          <p:cNvSpPr>
            <a:spLocks noChangeShapeType="1"/>
          </p:cNvSpPr>
          <p:nvPr/>
        </p:nvSpPr>
        <p:spPr bwMode="auto">
          <a:xfrm>
            <a:off x="7543800" y="3352800"/>
            <a:ext cx="0" cy="1905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02" name="Line 18"/>
          <p:cNvSpPr>
            <a:spLocks noChangeShapeType="1"/>
          </p:cNvSpPr>
          <p:nvPr/>
        </p:nvSpPr>
        <p:spPr bwMode="auto">
          <a:xfrm>
            <a:off x="5181600" y="3352800"/>
            <a:ext cx="0" cy="1905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03026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14</a:t>
            </a:r>
            <a:endParaRPr lang="en-US" dirty="0"/>
          </a:p>
        </p:txBody>
      </p:sp>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49</a:t>
            </a:fld>
            <a:endParaRPr lang="en-GB" dirty="0"/>
          </a:p>
        </p:txBody>
      </p:sp>
      <p:pic>
        <p:nvPicPr>
          <p:cNvPr id="16388" name="Picture 4" descr="https://quizizz.com/media/resource/gs/quizizz-media/quizzes/ea9cd5cb-66e5-4167-a526-86b53f99a5d6?w=400&amp;amp;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070" y="1573806"/>
            <a:ext cx="2365805" cy="2365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814650" y="1951832"/>
            <a:ext cx="2857500" cy="1381125"/>
          </a:xfrm>
          <a:prstGeom prst="rect">
            <a:avLst/>
          </a:prstGeom>
        </p:spPr>
      </p:pic>
      <p:pic>
        <p:nvPicPr>
          <p:cNvPr id="16390" name="Picture 6" descr="Image result for coca col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27" y="4183999"/>
            <a:ext cx="3876413" cy="217235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gestalt common fat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396" y="4528641"/>
            <a:ext cx="2768392" cy="14830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26156" y="3999333"/>
            <a:ext cx="492443"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6119396" y="3939612"/>
            <a:ext cx="492443"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2326156" y="6171685"/>
            <a:ext cx="505267"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6726733" y="6231405"/>
            <a:ext cx="505267" cy="369332"/>
          </a:xfrm>
          <a:prstGeom prst="rect">
            <a:avLst/>
          </a:prstGeom>
          <a:noFill/>
        </p:spPr>
        <p:txBody>
          <a:bodyPr wrap="none" rtlCol="0">
            <a:spAutoFit/>
          </a:bodyPr>
          <a:lstStyle/>
          <a:p>
            <a:r>
              <a:rPr lang="en-US" smtClean="0"/>
              <a:t>(D)</a:t>
            </a:r>
            <a:endParaRPr lang="en-US" dirty="0"/>
          </a:p>
        </p:txBody>
      </p:sp>
    </p:spTree>
    <p:extLst>
      <p:ext uri="{BB962C8B-B14F-4D97-AF65-F5344CB8AC3E}">
        <p14:creationId xmlns:p14="http://schemas.microsoft.com/office/powerpoint/2010/main" val="70576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t>User and </a:t>
            </a:r>
            <a:r>
              <a:rPr lang="en-US" altLang="en-US" sz="3600" dirty="0"/>
              <a:t>program</a:t>
            </a:r>
            <a:r>
              <a:rPr lang="en-US" altLang="en-US" dirty="0"/>
              <a:t> models</a:t>
            </a:r>
          </a:p>
        </p:txBody>
      </p:sp>
      <p:sp>
        <p:nvSpPr>
          <p:cNvPr id="116739" name="Rectangle 3"/>
          <p:cNvSpPr>
            <a:spLocks noGrp="1" noChangeArrowheads="1"/>
          </p:cNvSpPr>
          <p:nvPr>
            <p:ph type="body" idx="1"/>
          </p:nvPr>
        </p:nvSpPr>
        <p:spPr/>
        <p:txBody>
          <a:bodyPr/>
          <a:lstStyle/>
          <a:p>
            <a:r>
              <a:rPr lang="en-US" altLang="en-US" sz="2800" dirty="0"/>
              <a:t>User model:  User’s idea of what’s happening</a:t>
            </a:r>
          </a:p>
          <a:p>
            <a:r>
              <a:rPr lang="en-US" altLang="en-US" sz="2800" dirty="0"/>
              <a:t>Program model:  Program’s idea of what’s happening (i.e., what’s </a:t>
            </a:r>
            <a:r>
              <a:rPr lang="en-US" altLang="en-US" sz="2800" i="1" dirty="0"/>
              <a:t>actually</a:t>
            </a:r>
            <a:r>
              <a:rPr lang="en-US" altLang="en-US" sz="2800" dirty="0"/>
              <a:t> happening)</a:t>
            </a:r>
          </a:p>
          <a:p>
            <a:r>
              <a:rPr lang="en-US" altLang="en-US" sz="2800" dirty="0"/>
              <a:t>Successful UI when program model corresponds to user model</a:t>
            </a:r>
          </a:p>
          <a:p>
            <a:pPr lvl="1"/>
            <a:r>
              <a:rPr lang="en-US" altLang="en-US" sz="2400" dirty="0"/>
              <a:t>Speak user’s </a:t>
            </a:r>
            <a:r>
              <a:rPr lang="en-US" altLang="en-US" sz="2400" dirty="0" smtClean="0"/>
              <a:t>language: Follow </a:t>
            </a:r>
            <a:r>
              <a:rPr lang="en-US" altLang="en-US" sz="2400" dirty="0"/>
              <a:t>real-world conventions, make information appear in natural and logical order</a:t>
            </a:r>
          </a:p>
          <a:p>
            <a:pPr lvl="1"/>
            <a:r>
              <a:rPr lang="en-US" altLang="en-US" sz="2400" dirty="0"/>
              <a:t>Use </a:t>
            </a:r>
            <a:r>
              <a:rPr lang="en-US" altLang="en-US" sz="2400" u="sng" dirty="0"/>
              <a:t>metaphors</a:t>
            </a:r>
            <a:r>
              <a:rPr lang="en-US" altLang="en-US" sz="2400" dirty="0"/>
              <a:t> from real world</a:t>
            </a:r>
          </a:p>
          <a:p>
            <a:endParaRPr lang="en-US" altLang="en-US" sz="2800" dirty="0"/>
          </a:p>
          <a:p>
            <a:endParaRPr lang="en-US" altLang="en-US" sz="2800" dirty="0"/>
          </a:p>
        </p:txBody>
      </p:sp>
      <p:sp>
        <p:nvSpPr>
          <p:cNvPr id="2" name="Slide Number Placeholder 1"/>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164688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7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p:txBody>
          <a:bodyPr/>
          <a:lstStyle/>
          <a:p>
            <a:pPr eaLnBrk="1" hangingPunct="1"/>
            <a:r>
              <a:rPr lang="en-GB">
                <a:latin typeface="Liberation Sans"/>
              </a:rPr>
              <a:t>Menus</a:t>
            </a:r>
          </a:p>
        </p:txBody>
      </p:sp>
      <p:sp>
        <p:nvSpPr>
          <p:cNvPr id="39941" name="Rectangle 3"/>
          <p:cNvSpPr>
            <a:spLocks noGrp="1" noChangeArrowheads="1"/>
          </p:cNvSpPr>
          <p:nvPr>
            <p:ph type="body" idx="4294967295"/>
          </p:nvPr>
        </p:nvSpPr>
        <p:spPr/>
        <p:txBody>
          <a:bodyPr/>
          <a:lstStyle/>
          <a:p>
            <a:pPr eaLnBrk="1" hangingPunct="1"/>
            <a:r>
              <a:rPr lang="en-GB" sz="2800" dirty="0">
                <a:solidFill>
                  <a:srgbClr val="7030A0"/>
                </a:solidFill>
                <a:latin typeface="Liberation Sans"/>
              </a:rPr>
              <a:t>A number of menu interface </a:t>
            </a:r>
            <a:r>
              <a:rPr lang="en-GB" sz="2800" dirty="0" smtClean="0">
                <a:solidFill>
                  <a:srgbClr val="7030A0"/>
                </a:solidFill>
                <a:latin typeface="Liberation Sans"/>
              </a:rPr>
              <a:t>styles</a:t>
            </a:r>
          </a:p>
          <a:p>
            <a:pPr eaLnBrk="1" hangingPunct="1"/>
            <a:endParaRPr lang="en-GB" sz="12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flat lists, drop-down, pop-up, contextual, and expanding ones, e.g., scrolling and cascading</a:t>
            </a:r>
            <a:endParaRPr lang="en-GB" sz="2400" dirty="0">
              <a:solidFill>
                <a:schemeClr val="accent1"/>
              </a:solidFill>
              <a:latin typeface="Liberation Sans"/>
              <a:ea typeface="ＭＳ Ｐゴシック" charset="0"/>
            </a:endParaRPr>
          </a:p>
          <a:p>
            <a:r>
              <a:rPr lang="en-GB" sz="2800" dirty="0">
                <a:solidFill>
                  <a:srgbClr val="7030A0"/>
                </a:solidFill>
                <a:latin typeface="Liberation Sans"/>
              </a:rPr>
              <a:t>Choice of menu to use determined by application and type of system </a:t>
            </a:r>
          </a:p>
          <a:p>
            <a:pPr marL="0" indent="0">
              <a:buNone/>
            </a:pPr>
            <a:endParaRPr lang="en-GB" sz="1200" dirty="0">
              <a:solidFill>
                <a:srgbClr val="7030A0"/>
              </a:solidFill>
              <a:latin typeface="Liberation Sans"/>
            </a:endParaRPr>
          </a:p>
          <a:p>
            <a:pPr lvl="1"/>
            <a:r>
              <a:rPr lang="en-GB" sz="2400" dirty="0">
                <a:solidFill>
                  <a:schemeClr val="accent1"/>
                </a:solidFill>
                <a:latin typeface="Liberation Sans"/>
              </a:rPr>
              <a:t>flat menus are best for displaying a small number of options at one time</a:t>
            </a:r>
          </a:p>
          <a:p>
            <a:pPr lvl="1"/>
            <a:endParaRPr lang="en-GB" sz="1200" dirty="0">
              <a:solidFill>
                <a:schemeClr val="accent1"/>
              </a:solidFill>
              <a:latin typeface="Liberation Sans"/>
            </a:endParaRPr>
          </a:p>
          <a:p>
            <a:pPr lvl="1"/>
            <a:r>
              <a:rPr lang="en-GB" sz="2400" dirty="0">
                <a:solidFill>
                  <a:schemeClr val="accent1"/>
                </a:solidFill>
                <a:latin typeface="Liberation Sans"/>
              </a:rPr>
              <a:t>expanding menus are good for showing a large number of options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50</a:t>
            </a:fld>
            <a:endParaRPr lang="en-GB" dirty="0"/>
          </a:p>
        </p:txBody>
      </p:sp>
    </p:spTree>
    <p:extLst>
      <p:ext uri="{BB962C8B-B14F-4D97-AF65-F5344CB8AC3E}">
        <p14:creationId xmlns:p14="http://schemas.microsoft.com/office/powerpoint/2010/main" val="58649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idx="4294967295"/>
          </p:nvPr>
        </p:nvSpPr>
        <p:spPr/>
        <p:txBody>
          <a:bodyPr/>
          <a:lstStyle/>
          <a:p>
            <a:pPr eaLnBrk="1" hangingPunct="1"/>
            <a:r>
              <a:rPr lang="en-GB" dirty="0" smtClean="0">
                <a:latin typeface="Liberation Sans"/>
              </a:rPr>
              <a:t>Icons: Research </a:t>
            </a:r>
            <a:r>
              <a:rPr lang="en-GB" dirty="0">
                <a:latin typeface="Liberation Sans"/>
              </a:rPr>
              <a:t>and design issues</a:t>
            </a:r>
          </a:p>
        </p:txBody>
      </p:sp>
      <p:sp>
        <p:nvSpPr>
          <p:cNvPr id="69637" name="Rectangle 3"/>
          <p:cNvSpPr>
            <a:spLocks noGrp="1" noChangeArrowheads="1"/>
          </p:cNvSpPr>
          <p:nvPr>
            <p:ph type="body" idx="4294967295"/>
          </p:nvPr>
        </p:nvSpPr>
        <p:spPr/>
        <p:txBody>
          <a:bodyPr/>
          <a:lstStyle/>
          <a:p>
            <a:pPr eaLnBrk="1" hangingPunct="1"/>
            <a:r>
              <a:rPr lang="en-GB" sz="2800" dirty="0">
                <a:solidFill>
                  <a:srgbClr val="7030A0"/>
                </a:solidFill>
                <a:latin typeface="Liberation Sans"/>
              </a:rPr>
              <a:t>There is a wealth of resources now so do not have to draw or invent new icons from </a:t>
            </a:r>
            <a:r>
              <a:rPr lang="en-GB" sz="2800" dirty="0" smtClean="0">
                <a:solidFill>
                  <a:srgbClr val="7030A0"/>
                </a:solidFill>
                <a:latin typeface="Liberation Sans"/>
              </a:rPr>
              <a:t>scratch</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guidelines, style guides, icon builders, </a:t>
            </a:r>
            <a:r>
              <a:rPr lang="en-GB" sz="2400" dirty="0" smtClean="0">
                <a:solidFill>
                  <a:schemeClr val="accent1"/>
                </a:solidFill>
                <a:latin typeface="Liberation Sans"/>
                <a:ea typeface="ＭＳ Ｐゴシック" charset="0"/>
              </a:rPr>
              <a:t>libraries</a:t>
            </a:r>
          </a:p>
          <a:p>
            <a:pPr lvl="1" eaLnBrk="1" hangingPunct="1"/>
            <a:endParaRPr lang="en-GB" sz="1200" dirty="0">
              <a:solidFill>
                <a:schemeClr val="accent1"/>
              </a:solidFill>
              <a:latin typeface="Liberation Sans"/>
              <a:ea typeface="ＭＳ Ｐゴシック" charset="0"/>
            </a:endParaRPr>
          </a:p>
          <a:p>
            <a:pPr eaLnBrk="1" hangingPunct="1"/>
            <a:r>
              <a:rPr lang="en-GB" sz="2800" dirty="0">
                <a:solidFill>
                  <a:srgbClr val="7030A0"/>
                </a:solidFill>
                <a:latin typeface="Liberation Sans"/>
              </a:rPr>
              <a:t>Text labels can be used alongside icons to help identification for small icon sets </a:t>
            </a:r>
            <a:endParaRPr lang="en-GB" sz="2800" dirty="0" smtClean="0">
              <a:solidFill>
                <a:srgbClr val="7030A0"/>
              </a:solidFill>
              <a:latin typeface="Liberation Sans"/>
            </a:endParaRPr>
          </a:p>
          <a:p>
            <a:pPr marL="0" indent="0" eaLnBrk="1" hangingPunct="1">
              <a:buNone/>
            </a:pPr>
            <a:endParaRPr lang="en-GB" sz="1200" dirty="0">
              <a:solidFill>
                <a:srgbClr val="7030A0"/>
              </a:solidFill>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51</a:t>
            </a:fld>
            <a:endParaRPr lang="en-GB" dirty="0"/>
          </a:p>
        </p:txBody>
      </p:sp>
    </p:spTree>
    <p:extLst>
      <p:ext uri="{BB962C8B-B14F-4D97-AF65-F5344CB8AC3E}">
        <p14:creationId xmlns:p14="http://schemas.microsoft.com/office/powerpoint/2010/main" val="396675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1"/>
          <p:cNvSpPr>
            <a:spLocks noGrp="1"/>
          </p:cNvSpPr>
          <p:nvPr>
            <p:ph type="title" idx="4294967295"/>
          </p:nvPr>
        </p:nvSpPr>
        <p:spPr/>
        <p:txBody>
          <a:bodyPr>
            <a:normAutofit/>
          </a:bodyPr>
          <a:lstStyle/>
          <a:p>
            <a:pPr eaLnBrk="1" hangingPunct="1"/>
            <a:r>
              <a:rPr lang="en-GB" dirty="0" smtClean="0">
                <a:latin typeface="Liberation Sans"/>
              </a:rPr>
              <a:t>Information visualization and dashboards</a:t>
            </a:r>
            <a:endParaRPr lang="en-GB" dirty="0">
              <a:latin typeface="Liberation Sans"/>
            </a:endParaRPr>
          </a:p>
        </p:txBody>
      </p:sp>
      <p:sp>
        <p:nvSpPr>
          <p:cNvPr id="89093" name="Content Placeholder 2"/>
          <p:cNvSpPr>
            <a:spLocks noGrp="1"/>
          </p:cNvSpPr>
          <p:nvPr>
            <p:ph idx="4294967295"/>
          </p:nvPr>
        </p:nvSpPr>
        <p:spPr/>
        <p:txBody>
          <a:bodyPr>
            <a:normAutofit fontScale="92500"/>
          </a:bodyPr>
          <a:lstStyle/>
          <a:p>
            <a:pPr eaLnBrk="1" hangingPunct="1"/>
            <a:r>
              <a:rPr lang="en-GB" sz="2400" dirty="0">
                <a:latin typeface="Liberation Sans"/>
              </a:rPr>
              <a:t>Computer-generated interactive graphics of complex </a:t>
            </a:r>
            <a:r>
              <a:rPr lang="en-GB" sz="2400" dirty="0" smtClean="0">
                <a:latin typeface="Liberation Sans"/>
              </a:rPr>
              <a:t>data</a:t>
            </a:r>
          </a:p>
          <a:p>
            <a:pPr eaLnBrk="1" hangingPunct="1"/>
            <a:endParaRPr lang="en-GB" sz="1200" dirty="0">
              <a:latin typeface="Liberation Sans"/>
            </a:endParaRPr>
          </a:p>
          <a:p>
            <a:pPr eaLnBrk="1" hangingPunct="1"/>
            <a:r>
              <a:rPr lang="en-GB" sz="2400" dirty="0">
                <a:latin typeface="Liberation Sans"/>
              </a:rPr>
              <a:t>Amplify human cognition, enabling users to see patterns, trends, and anomalies in the visualization (Card </a:t>
            </a:r>
            <a:r>
              <a:rPr lang="en-GB" sz="2400" i="1" dirty="0">
                <a:latin typeface="Liberation Sans"/>
              </a:rPr>
              <a:t>et al,</a:t>
            </a:r>
            <a:r>
              <a:rPr lang="en-GB" sz="2400" dirty="0">
                <a:latin typeface="Liberation Sans"/>
              </a:rPr>
              <a:t> 1999) </a:t>
            </a:r>
            <a:endParaRPr lang="en-GB" sz="2400" dirty="0" smtClean="0">
              <a:latin typeface="Liberation Sans"/>
            </a:endParaRPr>
          </a:p>
          <a:p>
            <a:pPr eaLnBrk="1" hangingPunct="1"/>
            <a:endParaRPr lang="en-GB" sz="1200" dirty="0">
              <a:latin typeface="Liberation Sans"/>
            </a:endParaRPr>
          </a:p>
          <a:p>
            <a:pPr eaLnBrk="1" hangingPunct="1"/>
            <a:r>
              <a:rPr lang="en-GB" sz="2400" dirty="0">
                <a:latin typeface="Liberation Sans"/>
              </a:rPr>
              <a:t>Aim is to enhance discovery, decision-making, and explanation of </a:t>
            </a:r>
            <a:r>
              <a:rPr lang="en-GB" sz="2400" dirty="0" smtClean="0">
                <a:latin typeface="Liberation Sans"/>
              </a:rPr>
              <a:t>phenomena</a:t>
            </a:r>
          </a:p>
          <a:p>
            <a:pPr eaLnBrk="1" hangingPunct="1"/>
            <a:endParaRPr lang="en-GB" sz="1300" dirty="0">
              <a:latin typeface="Liberation Sans"/>
            </a:endParaRPr>
          </a:p>
          <a:p>
            <a:pPr eaLnBrk="1" hangingPunct="1"/>
            <a:r>
              <a:rPr lang="en-GB" sz="2400" dirty="0">
                <a:latin typeface="Liberation Sans"/>
              </a:rPr>
              <a:t>Techniques include</a:t>
            </a:r>
            <a:r>
              <a:rPr lang="en-GB" sz="2400" dirty="0" smtClean="0">
                <a:latin typeface="Liberation Sans"/>
              </a:rPr>
              <a:t>:</a:t>
            </a:r>
          </a:p>
          <a:p>
            <a:pPr eaLnBrk="1" hangingPunct="1"/>
            <a:endParaRPr lang="en-GB" sz="11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3D interactive maps that can be zoomed in and out of and which present data via webs, trees, clusters, scatterplot diagrams, and interconnected nodes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52</a:t>
            </a:fld>
            <a:endParaRPr lang="en-GB" dirty="0"/>
          </a:p>
        </p:txBody>
      </p:sp>
    </p:spTree>
    <p:extLst>
      <p:ext uri="{BB962C8B-B14F-4D97-AF65-F5344CB8AC3E}">
        <p14:creationId xmlns:p14="http://schemas.microsoft.com/office/powerpoint/2010/main" val="338554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itle 1"/>
          <p:cNvSpPr>
            <a:spLocks noGrp="1"/>
          </p:cNvSpPr>
          <p:nvPr>
            <p:ph type="title" idx="4294967295"/>
          </p:nvPr>
        </p:nvSpPr>
        <p:spPr/>
        <p:txBody>
          <a:bodyPr/>
          <a:lstStyle/>
          <a:p>
            <a:pPr eaLnBrk="1" hangingPunct="1"/>
            <a:r>
              <a:rPr lang="en-GB">
                <a:latin typeface="Liberation Sans"/>
              </a:rPr>
              <a:t>In your face ads</a:t>
            </a:r>
          </a:p>
        </p:txBody>
      </p:sp>
      <p:sp>
        <p:nvSpPr>
          <p:cNvPr id="95237" name="Content Placeholder 2"/>
          <p:cNvSpPr>
            <a:spLocks noGrp="1"/>
          </p:cNvSpPr>
          <p:nvPr>
            <p:ph idx="4294967295"/>
          </p:nvPr>
        </p:nvSpPr>
        <p:spPr/>
        <p:txBody>
          <a:bodyPr>
            <a:normAutofit/>
          </a:bodyPr>
          <a:lstStyle/>
          <a:p>
            <a:pPr eaLnBrk="1" hangingPunct="1"/>
            <a:r>
              <a:rPr lang="en-GB" sz="2400" dirty="0">
                <a:latin typeface="Liberation Sans"/>
              </a:rPr>
              <a:t>Web advertising is often intrusive and pervasive </a:t>
            </a:r>
            <a:endParaRPr lang="en-GB" sz="2400" dirty="0" smtClean="0">
              <a:latin typeface="Liberation Sans"/>
            </a:endParaRPr>
          </a:p>
          <a:p>
            <a:pPr eaLnBrk="1" hangingPunct="1"/>
            <a:endParaRPr lang="en-GB" sz="1400" dirty="0">
              <a:latin typeface="Liberation Sans"/>
            </a:endParaRPr>
          </a:p>
          <a:p>
            <a:pPr eaLnBrk="1" hangingPunct="1"/>
            <a:r>
              <a:rPr lang="en-GB" sz="2400" dirty="0">
                <a:latin typeface="Liberation Sans"/>
              </a:rPr>
              <a:t>Flashing, aggressive, persistent, </a:t>
            </a:r>
            <a:r>
              <a:rPr lang="en-GB" sz="2400" dirty="0" smtClean="0">
                <a:latin typeface="Liberation Sans"/>
              </a:rPr>
              <a:t>annoying</a:t>
            </a:r>
          </a:p>
          <a:p>
            <a:pPr eaLnBrk="1" hangingPunct="1"/>
            <a:endParaRPr lang="en-GB" sz="1400" dirty="0">
              <a:latin typeface="Liberation Sans"/>
            </a:endParaRPr>
          </a:p>
          <a:p>
            <a:pPr eaLnBrk="1" hangingPunct="1"/>
            <a:r>
              <a:rPr lang="en-GB" sz="2400" dirty="0">
                <a:latin typeface="Liberation Sans"/>
              </a:rPr>
              <a:t>Often need to be </a:t>
            </a:r>
            <a:r>
              <a:rPr lang="ja-JP" altLang="en-GB" sz="2400" dirty="0">
                <a:latin typeface="Liberation Sans"/>
              </a:rPr>
              <a:t>‘</a:t>
            </a:r>
            <a:r>
              <a:rPr lang="en-GB" sz="2400" dirty="0">
                <a:latin typeface="Liberation Sans"/>
              </a:rPr>
              <a:t>actioned</a:t>
            </a:r>
            <a:r>
              <a:rPr lang="ja-JP" altLang="en-GB" sz="2400" dirty="0">
                <a:latin typeface="Liberation Sans"/>
              </a:rPr>
              <a:t>’</a:t>
            </a:r>
            <a:r>
              <a:rPr lang="en-GB" sz="2400" dirty="0">
                <a:latin typeface="Liberation Sans"/>
              </a:rPr>
              <a:t> to get rid </a:t>
            </a:r>
            <a:r>
              <a:rPr lang="en-GB" sz="2400" dirty="0" smtClean="0">
                <a:latin typeface="Liberation Sans"/>
              </a:rPr>
              <a:t>of</a:t>
            </a:r>
          </a:p>
          <a:p>
            <a:pPr eaLnBrk="1" hangingPunct="1"/>
            <a:endParaRPr lang="en-GB" sz="1400" dirty="0">
              <a:latin typeface="Liberation Sans"/>
            </a:endParaRPr>
          </a:p>
          <a:p>
            <a:pPr eaLnBrk="1" hangingPunct="1"/>
            <a:r>
              <a:rPr lang="en-GB" sz="2400" dirty="0">
                <a:latin typeface="Liberation Sans"/>
              </a:rPr>
              <a:t>What is the alternative?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53</a:t>
            </a:fld>
            <a:endParaRPr lang="en-GB" dirty="0"/>
          </a:p>
        </p:txBody>
      </p:sp>
    </p:spTree>
    <p:extLst>
      <p:ext uri="{BB962C8B-B14F-4D97-AF65-F5344CB8AC3E}">
        <p14:creationId xmlns:p14="http://schemas.microsoft.com/office/powerpoint/2010/main" val="153369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itle 1"/>
          <p:cNvSpPr>
            <a:spLocks noGrp="1"/>
          </p:cNvSpPr>
          <p:nvPr>
            <p:ph type="title" idx="4294967295"/>
          </p:nvPr>
        </p:nvSpPr>
        <p:spPr>
          <a:xfrm>
            <a:off x="457200" y="609600"/>
            <a:ext cx="8229600" cy="1143000"/>
          </a:xfrm>
        </p:spPr>
        <p:txBody>
          <a:bodyPr>
            <a:normAutofit/>
          </a:bodyPr>
          <a:lstStyle/>
          <a:p>
            <a:pPr eaLnBrk="1" hangingPunct="1"/>
            <a:r>
              <a:rPr lang="en-GB" dirty="0" smtClean="0">
                <a:latin typeface="Liberation Sans"/>
              </a:rPr>
              <a:t>Air-based </a:t>
            </a:r>
            <a:r>
              <a:rPr lang="en-GB" dirty="0">
                <a:latin typeface="Liberation Sans"/>
              </a:rPr>
              <a:t>gestures</a:t>
            </a:r>
            <a:br>
              <a:rPr lang="en-GB" dirty="0">
                <a:latin typeface="Liberation Sans"/>
              </a:rPr>
            </a:br>
            <a:endParaRPr lang="en-GB" dirty="0">
              <a:latin typeface="Liberation Sans"/>
            </a:endParaRPr>
          </a:p>
        </p:txBody>
      </p:sp>
      <p:sp>
        <p:nvSpPr>
          <p:cNvPr id="136197" name="Content Placeholder 2"/>
          <p:cNvSpPr>
            <a:spLocks noGrp="1"/>
          </p:cNvSpPr>
          <p:nvPr>
            <p:ph idx="4294967295"/>
          </p:nvPr>
        </p:nvSpPr>
        <p:spPr/>
        <p:txBody>
          <a:bodyPr>
            <a:normAutofit fontScale="92500" lnSpcReduction="20000"/>
          </a:bodyPr>
          <a:lstStyle/>
          <a:p>
            <a:pPr eaLnBrk="1" hangingPunct="1"/>
            <a:r>
              <a:rPr lang="en-GB" sz="2800" dirty="0">
                <a:latin typeface="Liberation Sans"/>
              </a:rPr>
              <a:t>Uses camera recognition, sensor and computer vision </a:t>
            </a:r>
            <a:r>
              <a:rPr lang="en-GB" sz="2800" dirty="0" smtClean="0">
                <a:latin typeface="Liberation Sans"/>
              </a:rPr>
              <a:t>techniques</a:t>
            </a:r>
          </a:p>
          <a:p>
            <a:pPr eaLnBrk="1" hangingPunct="1"/>
            <a:endParaRPr lang="en-GB" sz="13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can recognize people</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body, arm and hand gestures in a room </a:t>
            </a:r>
            <a:endParaRPr lang="en-GB" sz="2400" dirty="0" smtClean="0">
              <a:solidFill>
                <a:schemeClr val="accent1"/>
              </a:solidFill>
              <a:latin typeface="Liberation Sans"/>
              <a:ea typeface="ＭＳ Ｐゴシック" charset="0"/>
            </a:endParaRPr>
          </a:p>
          <a:p>
            <a:pPr lvl="1" eaLnBrk="1" hangingPunct="1"/>
            <a:endParaRPr lang="en-GB" sz="6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systems include </a:t>
            </a:r>
            <a:r>
              <a:rPr lang="en-GB" sz="2400" dirty="0" smtClean="0">
                <a:solidFill>
                  <a:schemeClr val="accent1"/>
                </a:solidFill>
                <a:latin typeface="Liberation Sans"/>
                <a:ea typeface="ＭＳ Ｐゴシック" charset="0"/>
              </a:rPr>
              <a:t>Kinect</a:t>
            </a:r>
          </a:p>
          <a:p>
            <a:pPr lvl="1" eaLnBrk="1" hangingPunct="1"/>
            <a:endParaRPr lang="en-GB" sz="1300" dirty="0">
              <a:solidFill>
                <a:schemeClr val="accent1"/>
              </a:solidFill>
              <a:latin typeface="Liberation Sans"/>
              <a:ea typeface="ＭＳ Ｐゴシック" charset="0"/>
            </a:endParaRPr>
          </a:p>
          <a:p>
            <a:pPr eaLnBrk="1" hangingPunct="1"/>
            <a:r>
              <a:rPr lang="en-GB" sz="2800" dirty="0">
                <a:latin typeface="Liberation Sans"/>
              </a:rPr>
              <a:t>Movements are mapped onto a variety of gaming motions, such as swinging, bowling, hitting and </a:t>
            </a:r>
            <a:r>
              <a:rPr lang="en-GB" sz="2800" dirty="0" smtClean="0">
                <a:latin typeface="Liberation Sans"/>
              </a:rPr>
              <a:t>punching</a:t>
            </a:r>
          </a:p>
          <a:p>
            <a:pPr eaLnBrk="1" hangingPunct="1"/>
            <a:endParaRPr lang="en-GB" sz="1300" dirty="0">
              <a:latin typeface="Liberation Sans"/>
            </a:endParaRPr>
          </a:p>
          <a:p>
            <a:r>
              <a:rPr lang="en-GB" sz="2600" dirty="0">
                <a:latin typeface="Liberation Sans"/>
              </a:rPr>
              <a:t>Does holding a control device feel more intuitive than controller free gestures?</a:t>
            </a:r>
          </a:p>
          <a:p>
            <a:endParaRPr lang="en-GB" sz="1200" dirty="0">
              <a:solidFill>
                <a:srgbClr val="7030A0"/>
              </a:solidFill>
              <a:latin typeface="Liberation Sans"/>
            </a:endParaRPr>
          </a:p>
          <a:p>
            <a:pPr lvl="1"/>
            <a:r>
              <a:rPr lang="en-GB" dirty="0">
                <a:solidFill>
                  <a:schemeClr val="accent1"/>
                </a:solidFill>
                <a:latin typeface="Liberation Sans"/>
                <a:ea typeface="ＭＳ Ｐゴシック" charset="0"/>
              </a:rPr>
              <a:t>For gaming, exercising, dancing</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54</a:t>
            </a:fld>
            <a:endParaRPr lang="en-GB" dirty="0"/>
          </a:p>
        </p:txBody>
      </p:sp>
    </p:spTree>
    <p:extLst>
      <p:ext uri="{BB962C8B-B14F-4D97-AF65-F5344CB8AC3E}">
        <p14:creationId xmlns:p14="http://schemas.microsoft.com/office/powerpoint/2010/main" val="21580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1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Gestures in the operating theatre</a:t>
            </a:r>
            <a:endParaRPr lang="en-US" dirty="0"/>
          </a:p>
        </p:txBody>
      </p:sp>
      <p:sp>
        <p:nvSpPr>
          <p:cNvPr id="6" name="Content Placeholder 5"/>
          <p:cNvSpPr>
            <a:spLocks noGrp="1"/>
          </p:cNvSpPr>
          <p:nvPr>
            <p:ph sz="half" idx="1"/>
          </p:nvPr>
        </p:nvSpPr>
        <p:spPr>
          <a:xfrm>
            <a:off x="251520" y="1556792"/>
            <a:ext cx="2962672" cy="4525963"/>
          </a:xfrm>
        </p:spPr>
        <p:txBody>
          <a:bodyPr>
            <a:normAutofit/>
          </a:bodyPr>
          <a:lstStyle/>
          <a:p>
            <a:r>
              <a:rPr lang="en-GB" dirty="0" smtClean="0">
                <a:solidFill>
                  <a:srgbClr val="7030A0"/>
                </a:solidFill>
              </a:rPr>
              <a:t>A </a:t>
            </a:r>
            <a:r>
              <a:rPr lang="en-GB" dirty="0">
                <a:solidFill>
                  <a:srgbClr val="7030A0"/>
                </a:solidFill>
              </a:rPr>
              <a:t>touchless </a:t>
            </a:r>
            <a:r>
              <a:rPr lang="en-GB" dirty="0" smtClean="0">
                <a:solidFill>
                  <a:srgbClr val="7030A0"/>
                </a:solidFill>
              </a:rPr>
              <a:t>system that recognizes gestures</a:t>
            </a:r>
          </a:p>
          <a:p>
            <a:pPr marL="0" indent="0">
              <a:buNone/>
            </a:pPr>
            <a:r>
              <a:rPr lang="en-GB" dirty="0" smtClean="0">
                <a:solidFill>
                  <a:srgbClr val="7030A0"/>
                </a:solidFill>
              </a:rPr>
              <a:t> </a:t>
            </a:r>
            <a:endParaRPr lang="en-GB" sz="1200" dirty="0" smtClean="0">
              <a:solidFill>
                <a:srgbClr val="7030A0"/>
              </a:solidFill>
            </a:endParaRPr>
          </a:p>
          <a:p>
            <a:r>
              <a:rPr lang="en-GB" dirty="0" smtClean="0">
                <a:solidFill>
                  <a:srgbClr val="7030A0"/>
                </a:solidFill>
              </a:rPr>
              <a:t>surgeons </a:t>
            </a:r>
            <a:r>
              <a:rPr lang="en-GB" dirty="0">
                <a:solidFill>
                  <a:srgbClr val="7030A0"/>
                </a:solidFill>
              </a:rPr>
              <a:t>can </a:t>
            </a:r>
            <a:r>
              <a:rPr lang="en-GB" dirty="0" smtClean="0">
                <a:solidFill>
                  <a:srgbClr val="7030A0"/>
                </a:solidFill>
              </a:rPr>
              <a:t>interact </a:t>
            </a:r>
            <a:r>
              <a:rPr lang="en-GB" dirty="0">
                <a:solidFill>
                  <a:srgbClr val="7030A0"/>
                </a:solidFill>
              </a:rPr>
              <a:t>with and manipulate MRI or CT </a:t>
            </a:r>
            <a:r>
              <a:rPr lang="en-GB" dirty="0" smtClean="0">
                <a:solidFill>
                  <a:srgbClr val="7030A0"/>
                </a:solidFill>
              </a:rPr>
              <a:t>images</a:t>
            </a:r>
          </a:p>
          <a:p>
            <a:endParaRPr lang="en-GB" sz="1200" dirty="0" smtClean="0">
              <a:solidFill>
                <a:srgbClr val="7030A0"/>
              </a:solidFill>
            </a:endParaRPr>
          </a:p>
          <a:p>
            <a:pPr lvl="1"/>
            <a:r>
              <a:rPr lang="en-GB" dirty="0" smtClean="0">
                <a:solidFill>
                  <a:schemeClr val="accent1"/>
                </a:solidFill>
              </a:rPr>
              <a:t>e.g. two</a:t>
            </a:r>
            <a:r>
              <a:rPr lang="en-GB" dirty="0">
                <a:solidFill>
                  <a:schemeClr val="accent1"/>
                </a:solidFill>
              </a:rPr>
              <a:t>-handed gestures for zooming and panning </a:t>
            </a:r>
            <a:endParaRPr lang="en-US" dirty="0">
              <a:solidFill>
                <a:schemeClr val="accent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374" y="1556792"/>
            <a:ext cx="5412795" cy="47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E6C1ACB-37F4-2E4E-A02F-3AD2C3500E5B}" type="slidenum">
              <a:rPr lang="en-GB" smtClean="0"/>
              <a:pPr>
                <a:defRPr/>
              </a:pPr>
              <a:t>55</a:t>
            </a:fld>
            <a:endParaRPr lang="en-GB" dirty="0"/>
          </a:p>
        </p:txBody>
      </p:sp>
    </p:spTree>
    <p:extLst>
      <p:ext uri="{BB962C8B-B14F-4D97-AF65-F5344CB8AC3E}">
        <p14:creationId xmlns:p14="http://schemas.microsoft.com/office/powerpoint/2010/main" val="251603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itle 1"/>
          <p:cNvSpPr>
            <a:spLocks noGrp="1"/>
          </p:cNvSpPr>
          <p:nvPr>
            <p:ph type="title" idx="4294967295"/>
          </p:nvPr>
        </p:nvSpPr>
        <p:spPr/>
        <p:txBody>
          <a:bodyPr/>
          <a:lstStyle/>
          <a:p>
            <a:pPr eaLnBrk="1" hangingPunct="1"/>
            <a:r>
              <a:rPr lang="en-GB" dirty="0" smtClean="0">
                <a:latin typeface="Liberation Sans"/>
              </a:rPr>
              <a:t>Haptic</a:t>
            </a:r>
            <a:endParaRPr lang="en-GB" dirty="0">
              <a:latin typeface="Liberation Sans"/>
            </a:endParaRPr>
          </a:p>
        </p:txBody>
      </p:sp>
      <p:sp>
        <p:nvSpPr>
          <p:cNvPr id="140293" name="Content Placeholder 2"/>
          <p:cNvSpPr>
            <a:spLocks noGrp="1"/>
          </p:cNvSpPr>
          <p:nvPr>
            <p:ph idx="4294967295"/>
          </p:nvPr>
        </p:nvSpPr>
        <p:spPr/>
        <p:txBody>
          <a:bodyPr>
            <a:normAutofit/>
          </a:bodyPr>
          <a:lstStyle/>
          <a:p>
            <a:pPr eaLnBrk="1" hangingPunct="1"/>
            <a:r>
              <a:rPr lang="en-GB" sz="2800" dirty="0">
                <a:latin typeface="Liberation Sans"/>
              </a:rPr>
              <a:t>Tactile </a:t>
            </a:r>
            <a:r>
              <a:rPr lang="en-GB" sz="2800" dirty="0" smtClean="0">
                <a:latin typeface="Liberation Sans"/>
              </a:rPr>
              <a:t>feedback</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applying vibration and forces to a person</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body, using actuators that are embedded in their clothing or a device they are carrying, such as a </a:t>
            </a:r>
            <a:r>
              <a:rPr lang="en-GB" sz="2400" dirty="0" smtClean="0">
                <a:solidFill>
                  <a:schemeClr val="accent1"/>
                </a:solidFill>
                <a:latin typeface="Liberation Sans"/>
                <a:ea typeface="ＭＳ Ｐゴシック" charset="0"/>
              </a:rPr>
              <a:t>smartphone</a:t>
            </a:r>
          </a:p>
          <a:p>
            <a:pPr lvl="1" eaLnBrk="1" hangingPunct="1"/>
            <a:endParaRPr lang="en-GB" sz="1200" dirty="0">
              <a:solidFill>
                <a:schemeClr val="accent1"/>
              </a:solidFill>
              <a:latin typeface="Liberation Sans"/>
              <a:ea typeface="ＭＳ Ｐゴシック" charset="0"/>
            </a:endParaRPr>
          </a:p>
          <a:p>
            <a:pPr eaLnBrk="1" hangingPunct="1"/>
            <a:r>
              <a:rPr lang="en-GB" sz="2400" dirty="0">
                <a:latin typeface="Liberation Sans"/>
              </a:rPr>
              <a:t>Can enrich user experience or nudge them to correct </a:t>
            </a:r>
            <a:r>
              <a:rPr lang="en-GB" sz="2400" dirty="0" smtClean="0">
                <a:latin typeface="Liberation Sans"/>
              </a:rPr>
              <a:t>error</a:t>
            </a:r>
          </a:p>
          <a:p>
            <a:pPr eaLnBrk="1" hangingPunct="1"/>
            <a:endParaRPr lang="en-GB" sz="1100" dirty="0">
              <a:latin typeface="Liberation Sans"/>
            </a:endParaRPr>
          </a:p>
          <a:p>
            <a:pPr eaLnBrk="1" hangingPunct="1"/>
            <a:r>
              <a:rPr lang="en-GB" sz="2400" dirty="0">
                <a:latin typeface="Liberation Sans"/>
              </a:rPr>
              <a:t>Can also be used to simulate the sense of touch between remote people who want to communicate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56</a:t>
            </a:fld>
            <a:endParaRPr lang="en-GB" dirty="0"/>
          </a:p>
        </p:txBody>
      </p:sp>
    </p:spTree>
    <p:extLst>
      <p:ext uri="{BB962C8B-B14F-4D97-AF65-F5344CB8AC3E}">
        <p14:creationId xmlns:p14="http://schemas.microsoft.com/office/powerpoint/2010/main" val="31622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Title 1"/>
          <p:cNvSpPr>
            <a:spLocks noGrp="1"/>
          </p:cNvSpPr>
          <p:nvPr>
            <p:ph type="title" idx="4294967295"/>
          </p:nvPr>
        </p:nvSpPr>
        <p:spPr/>
        <p:txBody>
          <a:bodyPr>
            <a:normAutofit/>
          </a:bodyPr>
          <a:lstStyle/>
          <a:p>
            <a:pPr eaLnBrk="1" hangingPunct="1"/>
            <a:r>
              <a:rPr lang="en-GB">
                <a:latin typeface="Liberation Sans"/>
              </a:rPr>
              <a:t>Realtime vibrotactile feedback</a:t>
            </a:r>
          </a:p>
        </p:txBody>
      </p:sp>
      <p:sp>
        <p:nvSpPr>
          <p:cNvPr id="141318" name="Content Placeholder 2"/>
          <p:cNvSpPr>
            <a:spLocks noGrp="1"/>
          </p:cNvSpPr>
          <p:nvPr>
            <p:ph idx="4294967295"/>
          </p:nvPr>
        </p:nvSpPr>
        <p:spPr/>
        <p:txBody>
          <a:bodyPr/>
          <a:lstStyle/>
          <a:p>
            <a:pPr eaLnBrk="1" hangingPunct="1"/>
            <a:r>
              <a:rPr lang="en-GB" dirty="0">
                <a:solidFill>
                  <a:srgbClr val="7030A0"/>
                </a:solidFill>
                <a:latin typeface="Liberation Sans"/>
              </a:rPr>
              <a:t>Provides nudges when</a:t>
            </a:r>
            <a:br>
              <a:rPr lang="en-GB" dirty="0">
                <a:solidFill>
                  <a:srgbClr val="7030A0"/>
                </a:solidFill>
                <a:latin typeface="Liberation Sans"/>
              </a:rPr>
            </a:br>
            <a:r>
              <a:rPr lang="en-GB" dirty="0">
                <a:solidFill>
                  <a:srgbClr val="7030A0"/>
                </a:solidFill>
                <a:latin typeface="Liberation Sans"/>
              </a:rPr>
              <a:t>playing </a:t>
            </a:r>
            <a:r>
              <a:rPr lang="en-GB" dirty="0" smtClean="0">
                <a:solidFill>
                  <a:srgbClr val="7030A0"/>
                </a:solidFill>
                <a:latin typeface="Liberation Sans"/>
              </a:rPr>
              <a:t>incorrectly</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Uses motion </a:t>
            </a:r>
            <a:r>
              <a:rPr lang="en-GB" dirty="0" smtClean="0">
                <a:solidFill>
                  <a:srgbClr val="7030A0"/>
                </a:solidFill>
                <a:latin typeface="Liberation Sans"/>
              </a:rPr>
              <a:t>capture</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Nudges are vibrations </a:t>
            </a:r>
            <a:br>
              <a:rPr lang="en-GB" dirty="0">
                <a:solidFill>
                  <a:srgbClr val="7030A0"/>
                </a:solidFill>
                <a:latin typeface="Liberation Sans"/>
              </a:rPr>
            </a:br>
            <a:r>
              <a:rPr lang="en-GB" dirty="0">
                <a:solidFill>
                  <a:srgbClr val="7030A0"/>
                </a:solidFill>
                <a:latin typeface="Liberation Sans"/>
              </a:rPr>
              <a:t>on arms and hands</a:t>
            </a:r>
          </a:p>
        </p:txBody>
      </p:sp>
      <p:graphicFrame>
        <p:nvGraphicFramePr>
          <p:cNvPr id="141314" name="Object 2"/>
          <p:cNvGraphicFramePr>
            <a:graphicFrameLocks noChangeAspect="1"/>
          </p:cNvGraphicFramePr>
          <p:nvPr>
            <p:extLst>
              <p:ext uri="{D42A27DB-BD31-4B8C-83A1-F6EECF244321}">
                <p14:modId xmlns:p14="http://schemas.microsoft.com/office/powerpoint/2010/main" val="510598673"/>
              </p:ext>
            </p:extLst>
          </p:nvPr>
        </p:nvGraphicFramePr>
        <p:xfrm>
          <a:off x="5724128" y="1628800"/>
          <a:ext cx="2540000" cy="3949700"/>
        </p:xfrm>
        <a:graphic>
          <a:graphicData uri="http://schemas.openxmlformats.org/presentationml/2006/ole">
            <mc:AlternateContent xmlns:mc="http://schemas.openxmlformats.org/markup-compatibility/2006">
              <mc:Choice xmlns:v="urn:schemas-microsoft-com:vml" Requires="v">
                <p:oleObj spid="_x0000_s10328" name="Document" r:id="rId3" imgW="2540000" imgH="3949700" progId="Word.Document.12">
                  <p:link updateAutomatic="1"/>
                </p:oleObj>
              </mc:Choice>
              <mc:Fallback>
                <p:oleObj name="Document" r:id="rId3" imgW="2540000" imgH="3949700" progId="Word.Document.12">
                  <p:link updateAutomatic="1"/>
                  <p:pic>
                    <p:nvPicPr>
                      <p:cNvPr id="141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628800"/>
                        <a:ext cx="25400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57</a:t>
            </a:fld>
            <a:endParaRPr lang="en-GB" dirty="0"/>
          </a:p>
        </p:txBody>
      </p:sp>
    </p:spTree>
    <p:extLst>
      <p:ext uri="{BB962C8B-B14F-4D97-AF65-F5344CB8AC3E}">
        <p14:creationId xmlns:p14="http://schemas.microsoft.com/office/powerpoint/2010/main" val="302149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itle 1"/>
          <p:cNvSpPr>
            <a:spLocks noGrp="1"/>
          </p:cNvSpPr>
          <p:nvPr>
            <p:ph type="title" idx="4294967295"/>
          </p:nvPr>
        </p:nvSpPr>
        <p:spPr/>
        <p:txBody>
          <a:bodyPr/>
          <a:lstStyle/>
          <a:p>
            <a:pPr eaLnBrk="1" hangingPunct="1"/>
            <a:r>
              <a:rPr lang="en-GB">
                <a:latin typeface="Liberation Sans"/>
              </a:rPr>
              <a:t>Research and design issues</a:t>
            </a:r>
          </a:p>
        </p:txBody>
      </p:sp>
      <p:sp>
        <p:nvSpPr>
          <p:cNvPr id="142341" name="Content Placeholder 2"/>
          <p:cNvSpPr>
            <a:spLocks noGrp="1"/>
          </p:cNvSpPr>
          <p:nvPr>
            <p:ph idx="4294967295"/>
          </p:nvPr>
        </p:nvSpPr>
        <p:spPr>
          <a:xfrm>
            <a:off x="467544" y="1484784"/>
            <a:ext cx="8229600" cy="4857403"/>
          </a:xfrm>
        </p:spPr>
        <p:txBody>
          <a:bodyPr>
            <a:normAutofit/>
          </a:bodyPr>
          <a:lstStyle/>
          <a:p>
            <a:pPr eaLnBrk="1" hangingPunct="1"/>
            <a:r>
              <a:rPr lang="en-GB" dirty="0">
                <a:solidFill>
                  <a:srgbClr val="7030A0"/>
                </a:solidFill>
                <a:latin typeface="Liberation Sans"/>
              </a:rPr>
              <a:t>Where best to place actuators on </a:t>
            </a:r>
            <a:r>
              <a:rPr lang="en-GB" dirty="0" smtClean="0">
                <a:solidFill>
                  <a:srgbClr val="7030A0"/>
                </a:solidFill>
                <a:latin typeface="Liberation Sans"/>
              </a:rPr>
              <a:t>body</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Whether to use single or sequence of </a:t>
            </a:r>
            <a:r>
              <a:rPr lang="ja-JP" altLang="en-GB" dirty="0">
                <a:solidFill>
                  <a:srgbClr val="7030A0"/>
                </a:solidFill>
                <a:latin typeface="Liberation Sans"/>
              </a:rPr>
              <a:t>‘</a:t>
            </a:r>
            <a:r>
              <a:rPr lang="en-GB" dirty="0">
                <a:solidFill>
                  <a:srgbClr val="7030A0"/>
                </a:solidFill>
                <a:latin typeface="Liberation Sans"/>
              </a:rPr>
              <a:t>touches</a:t>
            </a:r>
            <a:r>
              <a:rPr lang="ja-JP" altLang="en-GB" dirty="0" smtClean="0">
                <a:solidFill>
                  <a:srgbClr val="7030A0"/>
                </a:solidFill>
                <a:latin typeface="Liberation Sans"/>
              </a:rPr>
              <a:t>’</a:t>
            </a:r>
            <a:endParaRPr lang="en-GB" altLang="ja-JP" dirty="0" smtClean="0">
              <a:solidFill>
                <a:srgbClr val="7030A0"/>
              </a:solidFill>
              <a:latin typeface="Liberation Sans"/>
            </a:endParaRP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When to buzz and how </a:t>
            </a:r>
            <a:r>
              <a:rPr lang="en-GB" dirty="0" smtClean="0">
                <a:solidFill>
                  <a:srgbClr val="7030A0"/>
                </a:solidFill>
                <a:latin typeface="Liberation Sans"/>
              </a:rPr>
              <a:t>intense</a:t>
            </a:r>
          </a:p>
          <a:p>
            <a:pPr eaLnBrk="1" hangingPunct="1"/>
            <a:endParaRPr lang="en-GB" sz="1200" dirty="0">
              <a:solidFill>
                <a:srgbClr val="7030A0"/>
              </a:solidFill>
              <a:latin typeface="Liberation Sans"/>
            </a:endParaRPr>
          </a:p>
          <a:p>
            <a:pPr eaLnBrk="1" hangingPunct="1"/>
            <a:r>
              <a:rPr lang="en-GB" dirty="0">
                <a:solidFill>
                  <a:srgbClr val="7030A0"/>
                </a:solidFill>
                <a:latin typeface="Liberation Sans"/>
              </a:rPr>
              <a:t>How does the wearer feel it in different contexts</a:t>
            </a:r>
            <a:r>
              <a:rPr lang="en-GB" dirty="0" smtClean="0">
                <a:solidFill>
                  <a:srgbClr val="7030A0"/>
                </a:solidFill>
                <a:latin typeface="Liberation Sans"/>
              </a:rPr>
              <a:t>?</a:t>
            </a:r>
          </a:p>
          <a:p>
            <a:pPr eaLnBrk="1" hangingPunct="1"/>
            <a:endParaRPr lang="en-GB" sz="1200" dirty="0" smtClean="0">
              <a:solidFill>
                <a:srgbClr val="7030A0"/>
              </a:solidFill>
              <a:latin typeface="Liberation Sans"/>
            </a:endParaRPr>
          </a:p>
          <a:p>
            <a:r>
              <a:rPr lang="en-US" dirty="0" smtClean="0">
                <a:solidFill>
                  <a:srgbClr val="7030A0"/>
                </a:solidFill>
                <a:latin typeface="Liberation Sans"/>
              </a:rPr>
              <a:t>What kind of new smartphones</a:t>
            </a:r>
            <a:r>
              <a:rPr lang="en-US" dirty="0">
                <a:solidFill>
                  <a:srgbClr val="7030A0"/>
                </a:solidFill>
                <a:latin typeface="Liberation Sans"/>
              </a:rPr>
              <a:t>/smart-watches </a:t>
            </a:r>
            <a:r>
              <a:rPr lang="en-US" dirty="0" smtClean="0">
                <a:solidFill>
                  <a:srgbClr val="7030A0"/>
                </a:solidFill>
                <a:latin typeface="Liberation Sans"/>
              </a:rPr>
              <a:t>apps can use </a:t>
            </a:r>
            <a:r>
              <a:rPr lang="en-US" dirty="0" err="1" smtClean="0">
                <a:solidFill>
                  <a:srgbClr val="7030A0"/>
                </a:solidFill>
                <a:latin typeface="Liberation Sans"/>
              </a:rPr>
              <a:t>vibrotactile</a:t>
            </a:r>
            <a:r>
              <a:rPr lang="en-US" dirty="0" smtClean="0">
                <a:solidFill>
                  <a:srgbClr val="7030A0"/>
                </a:solidFill>
                <a:latin typeface="Liberation Sans"/>
              </a:rPr>
              <a:t> creatively?</a:t>
            </a:r>
          </a:p>
          <a:p>
            <a:endParaRPr lang="en-US" sz="900" dirty="0" smtClean="0">
              <a:solidFill>
                <a:srgbClr val="7030A0"/>
              </a:solidFill>
              <a:latin typeface="Liberation Sans"/>
            </a:endParaRPr>
          </a:p>
          <a:p>
            <a:pPr lvl="1"/>
            <a:r>
              <a:rPr lang="en-US" dirty="0" smtClean="0">
                <a:solidFill>
                  <a:schemeClr val="accent1"/>
                </a:solidFill>
                <a:latin typeface="Liberation Sans"/>
              </a:rPr>
              <a:t>e.g. slow </a:t>
            </a:r>
            <a:r>
              <a:rPr lang="en-US" dirty="0">
                <a:solidFill>
                  <a:schemeClr val="accent1"/>
                </a:solidFill>
                <a:latin typeface="Liberation Sans"/>
              </a:rPr>
              <a:t>tapping to feel like water dropping that is meant to indicate it is about to rain </a:t>
            </a:r>
            <a:r>
              <a:rPr lang="en-US" dirty="0" smtClean="0">
                <a:solidFill>
                  <a:schemeClr val="accent1"/>
                </a:solidFill>
                <a:latin typeface="Liberation Sans"/>
              </a:rPr>
              <a:t>and heavy </a:t>
            </a:r>
            <a:r>
              <a:rPr lang="en-US" dirty="0">
                <a:solidFill>
                  <a:schemeClr val="accent1"/>
                </a:solidFill>
                <a:latin typeface="Liberation Sans"/>
              </a:rPr>
              <a:t>tapping to indicate a thunderstorm is </a:t>
            </a:r>
            <a:r>
              <a:rPr lang="en-US" dirty="0" smtClean="0">
                <a:solidFill>
                  <a:schemeClr val="accent1"/>
                </a:solidFill>
                <a:latin typeface="Liberation Sans"/>
              </a:rPr>
              <a:t>looming </a:t>
            </a:r>
            <a:endParaRPr lang="en-GB" dirty="0">
              <a:solidFill>
                <a:schemeClr val="accent1"/>
              </a:solidFill>
              <a:latin typeface="Liberation Sans"/>
            </a:endParaRPr>
          </a:p>
          <a:p>
            <a:pPr eaLnBrk="1" hangingPunct="1"/>
            <a:endParaRPr lang="en-GB" dirty="0">
              <a:latin typeface="Liberation Sans"/>
            </a:endParaRPr>
          </a:p>
          <a:p>
            <a:pPr eaLnBrk="1" hangingPunct="1"/>
            <a:endParaRPr lang="en-GB" dirty="0">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58</a:t>
            </a:fld>
            <a:endParaRPr lang="en-GB" dirty="0"/>
          </a:p>
        </p:txBody>
      </p:sp>
    </p:spTree>
    <p:extLst>
      <p:ext uri="{BB962C8B-B14F-4D97-AF65-F5344CB8AC3E}">
        <p14:creationId xmlns:p14="http://schemas.microsoft.com/office/powerpoint/2010/main" val="3560164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itle 1"/>
          <p:cNvSpPr>
            <a:spLocks noGrp="1"/>
          </p:cNvSpPr>
          <p:nvPr>
            <p:ph type="title" idx="4294967295"/>
          </p:nvPr>
        </p:nvSpPr>
        <p:spPr/>
        <p:txBody>
          <a:bodyPr/>
          <a:lstStyle/>
          <a:p>
            <a:pPr eaLnBrk="1" hangingPunct="1"/>
            <a:r>
              <a:rPr lang="en-GB" dirty="0" smtClean="0">
                <a:latin typeface="Liberation Sans"/>
              </a:rPr>
              <a:t>Multi-modal</a:t>
            </a:r>
            <a:endParaRPr lang="en-GB" dirty="0">
              <a:latin typeface="Liberation Sans"/>
            </a:endParaRPr>
          </a:p>
        </p:txBody>
      </p:sp>
      <p:sp>
        <p:nvSpPr>
          <p:cNvPr id="144389" name="Content Placeholder 2"/>
          <p:cNvSpPr>
            <a:spLocks noGrp="1"/>
          </p:cNvSpPr>
          <p:nvPr>
            <p:ph idx="4294967295"/>
          </p:nvPr>
        </p:nvSpPr>
        <p:spPr/>
        <p:txBody>
          <a:bodyPr/>
          <a:lstStyle/>
          <a:p>
            <a:pPr eaLnBrk="1" hangingPunct="1"/>
            <a:r>
              <a:rPr lang="en-GB" sz="2800" dirty="0">
                <a:latin typeface="Liberation Sans"/>
              </a:rPr>
              <a:t>Meant to provide enriched and complex user experiences </a:t>
            </a:r>
            <a:endParaRPr lang="en-GB" sz="2800" dirty="0" smtClean="0">
              <a:latin typeface="Liberation Sans"/>
            </a:endParaRPr>
          </a:p>
          <a:p>
            <a:pPr eaLnBrk="1" hangingPunct="1"/>
            <a:endParaRPr lang="en-GB" sz="12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 </a:t>
            </a:r>
            <a:r>
              <a:rPr lang="en-GB" sz="2400" dirty="0">
                <a:solidFill>
                  <a:schemeClr val="accent1"/>
                </a:solidFill>
                <a:latin typeface="Liberation Sans"/>
                <a:ea typeface="ＭＳ Ｐゴシック" charset="0"/>
              </a:rPr>
              <a:t>multiplying how information is experienced </a:t>
            </a:r>
            <a:r>
              <a:rPr lang="en-GB" sz="2400" dirty="0" smtClean="0">
                <a:solidFill>
                  <a:schemeClr val="accent1"/>
                </a:solidFill>
                <a:latin typeface="Liberation Sans"/>
                <a:ea typeface="ＭＳ Ｐゴシック" charset="0"/>
              </a:rPr>
              <a:t>and detected using </a:t>
            </a:r>
            <a:r>
              <a:rPr lang="en-GB" sz="2400" dirty="0">
                <a:solidFill>
                  <a:schemeClr val="accent1"/>
                </a:solidFill>
                <a:latin typeface="Liberation Sans"/>
                <a:ea typeface="ＭＳ Ｐゴシック" charset="0"/>
              </a:rPr>
              <a:t>different modalities, i.e. touch, sight, sound, speech </a:t>
            </a:r>
            <a:endParaRPr lang="en-GB" sz="2400" dirty="0" smtClean="0">
              <a:solidFill>
                <a:schemeClr val="accent1"/>
              </a:solidFill>
              <a:latin typeface="Liberation Sans"/>
              <a:ea typeface="ＭＳ Ｐゴシック" charset="0"/>
            </a:endParaRP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support more flexible, efficient, and expressive means of human–computer </a:t>
            </a:r>
            <a:r>
              <a:rPr lang="en-GB" sz="2400" dirty="0" smtClean="0">
                <a:solidFill>
                  <a:schemeClr val="accent1"/>
                </a:solidFill>
                <a:latin typeface="Liberation Sans"/>
                <a:ea typeface="ＭＳ Ｐゴシック" charset="0"/>
              </a:rPr>
              <a:t>interaction</a:t>
            </a:r>
          </a:p>
          <a:p>
            <a:pPr lvl="1" eaLnBrk="1" hangingPunct="1"/>
            <a:endParaRPr lang="en-GB" sz="10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Most common is speech and </a:t>
            </a:r>
            <a:r>
              <a:rPr lang="en-GB" sz="2400" dirty="0" smtClean="0">
                <a:solidFill>
                  <a:schemeClr val="accent1"/>
                </a:solidFill>
                <a:latin typeface="Liberation Sans"/>
                <a:ea typeface="ＭＳ Ｐゴシック" charset="0"/>
              </a:rPr>
              <a:t>vision</a:t>
            </a:r>
            <a:endParaRPr lang="en-GB" dirty="0">
              <a:solidFill>
                <a:schemeClr val="accent1"/>
              </a:solidFill>
              <a:latin typeface="Liberation Sans"/>
              <a:ea typeface="ＭＳ Ｐゴシック"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59</a:t>
            </a:fld>
            <a:endParaRPr lang="en-GB" dirty="0"/>
          </a:p>
        </p:txBody>
      </p:sp>
    </p:spTree>
    <p:extLst>
      <p:ext uri="{BB962C8B-B14F-4D97-AF65-F5344CB8AC3E}">
        <p14:creationId xmlns:p14="http://schemas.microsoft.com/office/powerpoint/2010/main" val="423821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sz="4000"/>
              <a:t>How do you get the user model?</a:t>
            </a:r>
          </a:p>
        </p:txBody>
      </p:sp>
      <p:sp>
        <p:nvSpPr>
          <p:cNvPr id="118787" name="Rectangle 3"/>
          <p:cNvSpPr>
            <a:spLocks noGrp="1" noChangeArrowheads="1"/>
          </p:cNvSpPr>
          <p:nvPr>
            <p:ph type="body" idx="1"/>
          </p:nvPr>
        </p:nvSpPr>
        <p:spPr/>
        <p:txBody>
          <a:bodyPr/>
          <a:lstStyle/>
          <a:p>
            <a:r>
              <a:rPr lang="en-US" altLang="en-US" sz="3200" dirty="0"/>
              <a:t>Ask the users!</a:t>
            </a:r>
          </a:p>
          <a:p>
            <a:r>
              <a:rPr lang="en-US" altLang="en-US" sz="3200" dirty="0"/>
              <a:t>The 50-cent usability test</a:t>
            </a:r>
          </a:p>
          <a:p>
            <a:pPr lvl="1"/>
            <a:r>
              <a:rPr lang="en-US" altLang="en-US" sz="2400" dirty="0"/>
              <a:t>Usually 5-6 people is enough, will start to see consensus</a:t>
            </a:r>
          </a:p>
          <a:p>
            <a:pPr lvl="1"/>
            <a:r>
              <a:rPr lang="en-US" altLang="en-US" sz="2400" dirty="0"/>
              <a:t>Don’t need formal usability lab, or “people off the street”</a:t>
            </a:r>
          </a:p>
          <a:p>
            <a:pPr lvl="1"/>
            <a:r>
              <a:rPr lang="en-US" altLang="en-US" sz="2400" dirty="0"/>
              <a:t>Just sketch or prototype and ask your neighbor</a:t>
            </a:r>
          </a:p>
        </p:txBody>
      </p:sp>
      <p:sp>
        <p:nvSpPr>
          <p:cNvPr id="2" name="Slide Number Placeholder 1"/>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3921691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7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2"/>
          <p:cNvSpPr>
            <a:spLocks noGrp="1" noChangeArrowheads="1"/>
          </p:cNvSpPr>
          <p:nvPr>
            <p:ph type="title" idx="4294967295"/>
          </p:nvPr>
        </p:nvSpPr>
        <p:spPr/>
        <p:txBody>
          <a:bodyPr/>
          <a:lstStyle/>
          <a:p>
            <a:pPr eaLnBrk="1" hangingPunct="1"/>
            <a:r>
              <a:rPr lang="en-GB" dirty="0" smtClean="0">
                <a:latin typeface="Liberation Sans"/>
              </a:rPr>
              <a:t>Wearables</a:t>
            </a:r>
            <a:endParaRPr lang="en-GB" dirty="0">
              <a:latin typeface="Liberation Sans"/>
            </a:endParaRPr>
          </a:p>
        </p:txBody>
      </p:sp>
      <p:sp>
        <p:nvSpPr>
          <p:cNvPr id="177157" name="Rectangle 3"/>
          <p:cNvSpPr>
            <a:spLocks noGrp="1" noChangeArrowheads="1"/>
          </p:cNvSpPr>
          <p:nvPr>
            <p:ph type="body" idx="4294967295"/>
          </p:nvPr>
        </p:nvSpPr>
        <p:spPr/>
        <p:txBody>
          <a:bodyPr/>
          <a:lstStyle/>
          <a:p>
            <a:pPr eaLnBrk="1" hangingPunct="1">
              <a:lnSpc>
                <a:spcPct val="90000"/>
              </a:lnSpc>
            </a:pPr>
            <a:r>
              <a:rPr lang="en-GB" sz="2400" dirty="0">
                <a:latin typeface="Liberation Sans"/>
              </a:rPr>
              <a:t>First developments were head- and eyewear-mounted cameras that enabled user to record what was seen and to access digital </a:t>
            </a:r>
            <a:r>
              <a:rPr lang="en-GB" sz="2400" dirty="0" smtClean="0">
                <a:latin typeface="Liberation Sans"/>
              </a:rPr>
              <a:t>information</a:t>
            </a:r>
          </a:p>
          <a:p>
            <a:pPr eaLnBrk="1" hangingPunct="1">
              <a:lnSpc>
                <a:spcPct val="90000"/>
              </a:lnSpc>
            </a:pPr>
            <a:endParaRPr lang="en-GB" sz="1400" dirty="0">
              <a:latin typeface="Liberation Sans"/>
            </a:endParaRPr>
          </a:p>
          <a:p>
            <a:pPr eaLnBrk="1" hangingPunct="1">
              <a:lnSpc>
                <a:spcPct val="90000"/>
              </a:lnSpc>
            </a:pPr>
            <a:r>
              <a:rPr lang="en-GB" sz="2400" dirty="0" smtClean="0">
                <a:latin typeface="Liberation Sans"/>
              </a:rPr>
              <a:t>Since</a:t>
            </a:r>
            <a:r>
              <a:rPr lang="en-GB" sz="2400" dirty="0">
                <a:latin typeface="Liberation Sans"/>
              </a:rPr>
              <a:t>, jewellery, head-mounted caps, smart fabrics, glasses, shoes, and jackets have all been </a:t>
            </a:r>
            <a:r>
              <a:rPr lang="en-GB" sz="2400" dirty="0" smtClean="0">
                <a:latin typeface="Liberation Sans"/>
              </a:rPr>
              <a:t>used</a:t>
            </a:r>
          </a:p>
          <a:p>
            <a:pPr eaLnBrk="1" hangingPunct="1">
              <a:lnSpc>
                <a:spcPct val="90000"/>
              </a:lnSpc>
            </a:pPr>
            <a:endParaRPr lang="en-GB" sz="10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provide the user with a means of interacting with digital information while on the move </a:t>
            </a:r>
            <a:endParaRPr lang="en-GB" sz="2000" dirty="0" smtClean="0">
              <a:solidFill>
                <a:schemeClr val="accent1"/>
              </a:solidFill>
              <a:latin typeface="Liberation Sans"/>
              <a:ea typeface="ＭＳ Ｐゴシック" charset="0"/>
            </a:endParaRPr>
          </a:p>
          <a:p>
            <a:pPr lvl="1" eaLnBrk="1" hangingPunct="1">
              <a:lnSpc>
                <a:spcPct val="90000"/>
              </a:lnSpc>
            </a:pPr>
            <a:endParaRPr lang="en-GB" sz="1400" dirty="0">
              <a:solidFill>
                <a:schemeClr val="accent1"/>
              </a:solidFill>
              <a:latin typeface="Liberation Sans"/>
              <a:ea typeface="ＭＳ Ｐゴシック" charset="0"/>
            </a:endParaRPr>
          </a:p>
          <a:p>
            <a:pPr eaLnBrk="1" hangingPunct="1">
              <a:lnSpc>
                <a:spcPct val="90000"/>
              </a:lnSpc>
            </a:pPr>
            <a:r>
              <a:rPr lang="en-GB" sz="2400" dirty="0">
                <a:latin typeface="Liberation Sans"/>
              </a:rPr>
              <a:t> Applications include automatic diaries, tour guides, cycle indicators and fashion clothing</a:t>
            </a:r>
            <a:endParaRPr lang="en-GB" sz="2800" dirty="0">
              <a:latin typeface="Liberation Sans"/>
            </a:endParaRPr>
          </a:p>
          <a:p>
            <a:pPr eaLnBrk="1" hangingPunct="1">
              <a:lnSpc>
                <a:spcPct val="90000"/>
              </a:lnSpc>
            </a:pPr>
            <a:endParaRPr lang="en-GB" sz="2800" dirty="0">
              <a:latin typeface="Liberation Sans"/>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60</a:t>
            </a:fld>
            <a:endParaRPr lang="en-GB" dirty="0"/>
          </a:p>
        </p:txBody>
      </p:sp>
    </p:spTree>
    <p:extLst>
      <p:ext uri="{BB962C8B-B14F-4D97-AF65-F5344CB8AC3E}">
        <p14:creationId xmlns:p14="http://schemas.microsoft.com/office/powerpoint/2010/main" val="143667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Google Glass: short-lived</a:t>
            </a:r>
            <a:endParaRPr lang="en-US" dirty="0"/>
          </a:p>
        </p:txBody>
      </p:sp>
      <p:sp>
        <p:nvSpPr>
          <p:cNvPr id="6" name="Content Placeholder 5"/>
          <p:cNvSpPr>
            <a:spLocks noGrp="1"/>
          </p:cNvSpPr>
          <p:nvPr>
            <p:ph idx="1"/>
          </p:nvPr>
        </p:nvSpPr>
        <p:spPr>
          <a:xfrm>
            <a:off x="457200" y="5157192"/>
            <a:ext cx="8229600" cy="1080120"/>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8800" dirty="0" smtClean="0">
                <a:solidFill>
                  <a:srgbClr val="7030A0"/>
                </a:solidFill>
              </a:rPr>
              <a:t>What were the pros and cons?</a:t>
            </a:r>
            <a:endParaRPr lang="en-US" sz="8800" dirty="0">
              <a:solidFill>
                <a:srgbClr val="7030A0"/>
              </a:solidFill>
            </a:endParaRPr>
          </a:p>
        </p:txBody>
      </p:sp>
      <p:pic>
        <p:nvPicPr>
          <p:cNvPr id="226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96" y="1570509"/>
            <a:ext cx="5544616" cy="422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61</a:t>
            </a:fld>
            <a:endParaRPr lang="en-US"/>
          </a:p>
        </p:txBody>
      </p:sp>
    </p:spTree>
    <p:extLst>
      <p:ext uri="{BB962C8B-B14F-4D97-AF65-F5344CB8AC3E}">
        <p14:creationId xmlns:p14="http://schemas.microsoft.com/office/powerpoint/2010/main" val="117600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2"/>
          <p:cNvSpPr>
            <a:spLocks noGrp="1" noChangeArrowheads="1"/>
          </p:cNvSpPr>
          <p:nvPr>
            <p:ph type="title" idx="4294967295"/>
          </p:nvPr>
        </p:nvSpPr>
        <p:spPr/>
        <p:txBody>
          <a:bodyPr/>
          <a:lstStyle/>
          <a:p>
            <a:pPr eaLnBrk="1" hangingPunct="1"/>
            <a:r>
              <a:rPr lang="en-GB">
                <a:latin typeface="Liberation Sans"/>
              </a:rPr>
              <a:t>Research and design issues</a:t>
            </a:r>
          </a:p>
        </p:txBody>
      </p:sp>
      <p:sp>
        <p:nvSpPr>
          <p:cNvPr id="181253" name="Rectangle 3"/>
          <p:cNvSpPr>
            <a:spLocks noGrp="1" noChangeArrowheads="1"/>
          </p:cNvSpPr>
          <p:nvPr>
            <p:ph type="body" idx="4294967295"/>
          </p:nvPr>
        </p:nvSpPr>
        <p:spPr/>
        <p:txBody>
          <a:bodyPr>
            <a:normAutofit fontScale="92500" lnSpcReduction="20000"/>
          </a:bodyPr>
          <a:lstStyle/>
          <a:p>
            <a:pPr eaLnBrk="1" hangingPunct="1">
              <a:lnSpc>
                <a:spcPct val="90000"/>
              </a:lnSpc>
            </a:pPr>
            <a:r>
              <a:rPr lang="en-GB" sz="2800" dirty="0" smtClean="0">
                <a:solidFill>
                  <a:srgbClr val="7030A0"/>
                </a:solidFill>
                <a:latin typeface="Liberation Sans"/>
              </a:rPr>
              <a:t>Comfort</a:t>
            </a:r>
          </a:p>
          <a:p>
            <a:pPr eaLnBrk="1" hangingPunct="1">
              <a:lnSpc>
                <a:spcPct val="90000"/>
              </a:lnSpc>
            </a:pPr>
            <a:endParaRPr lang="en-GB" sz="12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needs to be light, small, not get in the way, fashionable, and preferably hidden in the </a:t>
            </a:r>
            <a:r>
              <a:rPr lang="en-GB" sz="2000" dirty="0" smtClean="0">
                <a:solidFill>
                  <a:schemeClr val="accent1"/>
                </a:solidFill>
                <a:latin typeface="Liberation Sans"/>
                <a:ea typeface="ＭＳ Ｐゴシック" charset="0"/>
              </a:rPr>
              <a:t>clothing</a:t>
            </a:r>
          </a:p>
          <a:p>
            <a:pPr lvl="1" eaLnBrk="1" hangingPunct="1">
              <a:lnSpc>
                <a:spcPct val="90000"/>
              </a:lnSpc>
            </a:pPr>
            <a:endParaRPr lang="en-GB" sz="1200" dirty="0">
              <a:solidFill>
                <a:schemeClr val="accent1"/>
              </a:solidFill>
              <a:latin typeface="Liberation Sans"/>
              <a:ea typeface="ＭＳ Ｐゴシック" charset="0"/>
            </a:endParaRPr>
          </a:p>
          <a:p>
            <a:pPr eaLnBrk="1" hangingPunct="1">
              <a:lnSpc>
                <a:spcPct val="90000"/>
              </a:lnSpc>
            </a:pPr>
            <a:r>
              <a:rPr lang="en-GB" sz="2800" dirty="0" smtClean="0">
                <a:solidFill>
                  <a:srgbClr val="7030A0"/>
                </a:solidFill>
                <a:latin typeface="Liberation Sans"/>
              </a:rPr>
              <a:t>Hygiene </a:t>
            </a:r>
            <a:endParaRPr lang="en-GB" sz="2800" dirty="0">
              <a:solidFill>
                <a:srgbClr val="7030A0"/>
              </a:solidFill>
              <a:latin typeface="Liberation Sans"/>
            </a:endParaRPr>
          </a:p>
          <a:p>
            <a:pPr lvl="1" eaLnBrk="1" hangingPunct="1">
              <a:lnSpc>
                <a:spcPct val="90000"/>
              </a:lnSpc>
            </a:pPr>
            <a:endParaRPr lang="en-GB" sz="1200" dirty="0" smtClean="0">
              <a:solidFill>
                <a:schemeClr val="accent1"/>
              </a:solidFill>
              <a:latin typeface="Liberation Sans"/>
              <a:ea typeface="ＭＳ Ｐゴシック" charset="0"/>
            </a:endParaRPr>
          </a:p>
          <a:p>
            <a:pPr lvl="1" eaLnBrk="1" hangingPunct="1">
              <a:lnSpc>
                <a:spcPct val="90000"/>
              </a:lnSpc>
            </a:pPr>
            <a:r>
              <a:rPr lang="en-GB" sz="2000" dirty="0" smtClean="0">
                <a:solidFill>
                  <a:schemeClr val="accent1"/>
                </a:solidFill>
                <a:latin typeface="Liberation Sans"/>
                <a:ea typeface="ＭＳ Ｐゴシック" charset="0"/>
              </a:rPr>
              <a:t>is </a:t>
            </a:r>
            <a:r>
              <a:rPr lang="en-GB" sz="2000" dirty="0">
                <a:solidFill>
                  <a:schemeClr val="accent1"/>
                </a:solidFill>
                <a:latin typeface="Liberation Sans"/>
                <a:ea typeface="ＭＳ Ｐゴシック" charset="0"/>
              </a:rPr>
              <a:t>it possible to wash or clean the clothing once worn? </a:t>
            </a:r>
            <a:endParaRPr lang="en-GB" sz="2000" dirty="0" smtClean="0">
              <a:solidFill>
                <a:schemeClr val="accent1"/>
              </a:solidFill>
              <a:latin typeface="Liberation Sans"/>
              <a:ea typeface="ＭＳ Ｐゴシック" charset="0"/>
            </a:endParaRPr>
          </a:p>
          <a:p>
            <a:pPr lvl="1" eaLnBrk="1" hangingPunct="1">
              <a:lnSpc>
                <a:spcPct val="90000"/>
              </a:lnSpc>
            </a:pPr>
            <a:endParaRPr lang="en-GB" sz="1200" dirty="0">
              <a:solidFill>
                <a:schemeClr val="accent1"/>
              </a:solidFill>
              <a:latin typeface="Liberation Sans"/>
              <a:ea typeface="ＭＳ Ｐゴシック" charset="0"/>
            </a:endParaRPr>
          </a:p>
          <a:p>
            <a:pPr eaLnBrk="1" hangingPunct="1">
              <a:lnSpc>
                <a:spcPct val="90000"/>
              </a:lnSpc>
            </a:pPr>
            <a:r>
              <a:rPr lang="en-GB" sz="2800" dirty="0">
                <a:solidFill>
                  <a:srgbClr val="7030A0"/>
                </a:solidFill>
                <a:latin typeface="Liberation Sans"/>
              </a:rPr>
              <a:t>Ease of </a:t>
            </a:r>
            <a:r>
              <a:rPr lang="en-GB" sz="2800" dirty="0" smtClean="0">
                <a:solidFill>
                  <a:srgbClr val="7030A0"/>
                </a:solidFill>
                <a:latin typeface="Liberation Sans"/>
              </a:rPr>
              <a:t>wear</a:t>
            </a:r>
          </a:p>
          <a:p>
            <a:pPr eaLnBrk="1" hangingPunct="1">
              <a:lnSpc>
                <a:spcPct val="90000"/>
              </a:lnSpc>
            </a:pPr>
            <a:endParaRPr lang="en-GB" sz="13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how easy is it to remove the electronic gadgetry and replace it?</a:t>
            </a:r>
            <a:r>
              <a:rPr lang="en-GB" sz="2400" dirty="0">
                <a:solidFill>
                  <a:schemeClr val="accent1"/>
                </a:solidFill>
                <a:latin typeface="Liberation Sans"/>
                <a:ea typeface="ＭＳ Ｐゴシック" charset="0"/>
              </a:rPr>
              <a:t> </a:t>
            </a:r>
            <a:endParaRPr lang="en-GB" sz="2400" dirty="0" smtClean="0">
              <a:solidFill>
                <a:schemeClr val="accent1"/>
              </a:solidFill>
              <a:latin typeface="Liberation Sans"/>
              <a:ea typeface="ＭＳ Ｐゴシック" charset="0"/>
            </a:endParaRPr>
          </a:p>
          <a:p>
            <a:pPr lvl="1" eaLnBrk="1" hangingPunct="1">
              <a:lnSpc>
                <a:spcPct val="90000"/>
              </a:lnSpc>
            </a:pPr>
            <a:endParaRPr lang="en-GB" sz="1300" dirty="0">
              <a:solidFill>
                <a:schemeClr val="accent1"/>
              </a:solidFill>
              <a:latin typeface="Liberation Sans"/>
              <a:ea typeface="ＭＳ Ｐゴシック" charset="0"/>
            </a:endParaRPr>
          </a:p>
          <a:p>
            <a:pPr eaLnBrk="1" hangingPunct="1">
              <a:lnSpc>
                <a:spcPct val="90000"/>
              </a:lnSpc>
            </a:pPr>
            <a:r>
              <a:rPr lang="en-GB" sz="2800" dirty="0" smtClean="0">
                <a:solidFill>
                  <a:srgbClr val="7030A0"/>
                </a:solidFill>
                <a:latin typeface="Liberation Sans"/>
              </a:rPr>
              <a:t>Usability</a:t>
            </a:r>
          </a:p>
          <a:p>
            <a:pPr eaLnBrk="1" hangingPunct="1">
              <a:lnSpc>
                <a:spcPct val="90000"/>
              </a:lnSpc>
            </a:pPr>
            <a:endParaRPr lang="en-GB" sz="13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how does the user control the devices that are embedded in the clothing?</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62</a:t>
            </a:fld>
            <a:endParaRPr lang="en-GB" dirty="0"/>
          </a:p>
        </p:txBody>
      </p:sp>
    </p:spTree>
    <p:extLst>
      <p:ext uri="{BB962C8B-B14F-4D97-AF65-F5344CB8AC3E}">
        <p14:creationId xmlns:p14="http://schemas.microsoft.com/office/powerpoint/2010/main" val="384707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2"/>
          <p:cNvSpPr>
            <a:spLocks noGrp="1" noChangeArrowheads="1"/>
          </p:cNvSpPr>
          <p:nvPr>
            <p:ph type="title" idx="4294967295"/>
          </p:nvPr>
        </p:nvSpPr>
        <p:spPr/>
        <p:txBody>
          <a:bodyPr/>
          <a:lstStyle/>
          <a:p>
            <a:pPr eaLnBrk="1" hangingPunct="1"/>
            <a:r>
              <a:rPr lang="en-GB">
                <a:latin typeface="Liberation Sans"/>
              </a:rPr>
              <a:t>Summary</a:t>
            </a:r>
          </a:p>
        </p:txBody>
      </p:sp>
      <p:sp>
        <p:nvSpPr>
          <p:cNvPr id="196613" name="Rectangle 3"/>
          <p:cNvSpPr>
            <a:spLocks noGrp="1" noChangeArrowheads="1"/>
          </p:cNvSpPr>
          <p:nvPr>
            <p:ph type="body" idx="4294967295"/>
          </p:nvPr>
        </p:nvSpPr>
        <p:spPr/>
        <p:txBody>
          <a:bodyPr>
            <a:normAutofit fontScale="92500" lnSpcReduction="10000"/>
          </a:bodyPr>
          <a:lstStyle/>
          <a:p>
            <a:pPr eaLnBrk="1" hangingPunct="1">
              <a:lnSpc>
                <a:spcPct val="90000"/>
              </a:lnSpc>
            </a:pPr>
            <a:r>
              <a:rPr lang="en-GB" sz="2800" dirty="0">
                <a:latin typeface="Liberation Sans"/>
              </a:rPr>
              <a:t>Many innovative interfaces have emerged post the WIMP/GUI era, including speech, wearable, mobile, brain and </a:t>
            </a:r>
            <a:r>
              <a:rPr lang="en-GB" sz="2800" dirty="0" smtClean="0">
                <a:latin typeface="Liberation Sans"/>
              </a:rPr>
              <a:t>tangible</a:t>
            </a:r>
          </a:p>
          <a:p>
            <a:pPr eaLnBrk="1" hangingPunct="1">
              <a:lnSpc>
                <a:spcPct val="90000"/>
              </a:lnSpc>
            </a:pPr>
            <a:endParaRPr lang="en-GB" sz="1200" dirty="0">
              <a:latin typeface="Liberation Sans"/>
            </a:endParaRPr>
          </a:p>
          <a:p>
            <a:pPr eaLnBrk="1" hangingPunct="1">
              <a:lnSpc>
                <a:spcPct val="90000"/>
              </a:lnSpc>
            </a:pPr>
            <a:r>
              <a:rPr lang="en-GB" sz="2800" dirty="0" smtClean="0">
                <a:latin typeface="Liberation Sans"/>
              </a:rPr>
              <a:t>Raises many design </a:t>
            </a:r>
            <a:r>
              <a:rPr lang="en-GB" sz="2800" dirty="0">
                <a:latin typeface="Liberation Sans"/>
              </a:rPr>
              <a:t>and research questions </a:t>
            </a:r>
            <a:r>
              <a:rPr lang="en-GB" sz="2800" dirty="0" smtClean="0">
                <a:latin typeface="Liberation Sans"/>
              </a:rPr>
              <a:t>to </a:t>
            </a:r>
            <a:r>
              <a:rPr lang="en-GB" sz="2800" dirty="0">
                <a:latin typeface="Liberation Sans"/>
              </a:rPr>
              <a:t>decide which to </a:t>
            </a:r>
            <a:r>
              <a:rPr lang="en-GB" sz="2800" dirty="0" smtClean="0">
                <a:latin typeface="Liberation Sans"/>
              </a:rPr>
              <a:t>use</a:t>
            </a:r>
          </a:p>
          <a:p>
            <a:pPr eaLnBrk="1" hangingPunct="1">
              <a:lnSpc>
                <a:spcPct val="90000"/>
              </a:lnSpc>
            </a:pPr>
            <a:endParaRPr lang="en-GB" sz="1000" dirty="0" smtClean="0">
              <a:solidFill>
                <a:srgbClr val="7030A0"/>
              </a:solidFill>
              <a:latin typeface="Liberation Sans"/>
            </a:endParaRPr>
          </a:p>
          <a:p>
            <a:pPr lvl="1">
              <a:lnSpc>
                <a:spcPct val="90000"/>
              </a:lnSpc>
            </a:pPr>
            <a:r>
              <a:rPr lang="en-GB" sz="2400" dirty="0" smtClean="0">
                <a:solidFill>
                  <a:schemeClr val="accent1"/>
                </a:solidFill>
                <a:latin typeface="Liberation Sans"/>
              </a:rPr>
              <a:t>e.g. how best to represent information to </a:t>
            </a:r>
            <a:r>
              <a:rPr lang="en-GB" sz="2400" dirty="0">
                <a:solidFill>
                  <a:schemeClr val="accent1"/>
                </a:solidFill>
                <a:latin typeface="Liberation Sans"/>
              </a:rPr>
              <a:t>the user so they can carry out ongoing activity or </a:t>
            </a:r>
            <a:r>
              <a:rPr lang="en-GB" sz="2400" dirty="0" smtClean="0">
                <a:solidFill>
                  <a:schemeClr val="accent1"/>
                </a:solidFill>
                <a:latin typeface="Liberation Sans"/>
              </a:rPr>
              <a:t>task</a:t>
            </a:r>
          </a:p>
          <a:p>
            <a:pPr lvl="1">
              <a:lnSpc>
                <a:spcPct val="90000"/>
              </a:lnSpc>
            </a:pPr>
            <a:endParaRPr lang="en-GB" sz="1200" dirty="0" smtClean="0">
              <a:solidFill>
                <a:schemeClr val="accent1"/>
              </a:solidFill>
              <a:latin typeface="Liberation Sans"/>
            </a:endParaRPr>
          </a:p>
          <a:p>
            <a:pPr>
              <a:lnSpc>
                <a:spcPct val="90000"/>
              </a:lnSpc>
            </a:pPr>
            <a:r>
              <a:rPr lang="en-GB" sz="2800" dirty="0" smtClean="0">
                <a:latin typeface="Liberation Sans"/>
              </a:rPr>
              <a:t>New </a:t>
            </a:r>
            <a:r>
              <a:rPr lang="en-GB" sz="2800" dirty="0">
                <a:latin typeface="Liberation Sans"/>
              </a:rPr>
              <a:t>interfaces that are context-aware or monitor raise ethical issues concerned with what data is being collected and what it is used for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63</a:t>
            </a:fld>
            <a:endParaRPr lang="en-GB" dirty="0"/>
          </a:p>
        </p:txBody>
      </p:sp>
    </p:spTree>
    <p:extLst>
      <p:ext uri="{BB962C8B-B14F-4D97-AF65-F5344CB8AC3E}">
        <p14:creationId xmlns:p14="http://schemas.microsoft.com/office/powerpoint/2010/main" val="1842981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p:txBody>
          <a:bodyPr>
            <a:normAutofit/>
          </a:bodyPr>
          <a:lstStyle/>
          <a:p>
            <a:pPr eaLnBrk="1" hangingPunct="1"/>
            <a:r>
              <a:rPr lang="en-GB" sz="3800" dirty="0"/>
              <a:t>From problem space to design space</a:t>
            </a:r>
          </a:p>
        </p:txBody>
      </p:sp>
      <p:sp>
        <p:nvSpPr>
          <p:cNvPr id="28677" name="Rectangle 3"/>
          <p:cNvSpPr>
            <a:spLocks noGrp="1" noChangeArrowheads="1"/>
          </p:cNvSpPr>
          <p:nvPr>
            <p:ph type="body" idx="4294967295"/>
          </p:nvPr>
        </p:nvSpPr>
        <p:spPr/>
        <p:txBody>
          <a:bodyPr/>
          <a:lstStyle/>
          <a:p>
            <a:pPr eaLnBrk="1" hangingPunct="1">
              <a:lnSpc>
                <a:spcPct val="90000"/>
              </a:lnSpc>
            </a:pPr>
            <a:r>
              <a:rPr lang="en-GB" sz="2800" dirty="0"/>
              <a:t>Having a good understanding of the problem space can help inform the design </a:t>
            </a:r>
            <a:r>
              <a:rPr lang="en-GB" sz="2800" dirty="0" smtClean="0"/>
              <a:t>space</a:t>
            </a:r>
          </a:p>
          <a:p>
            <a:pPr eaLnBrk="1" hangingPunct="1">
              <a:lnSpc>
                <a:spcPct val="90000"/>
              </a:lnSpc>
            </a:pPr>
            <a:endParaRPr lang="en-GB" sz="800" dirty="0">
              <a:solidFill>
                <a:srgbClr val="7030A0"/>
              </a:solidFill>
            </a:endParaRPr>
          </a:p>
          <a:p>
            <a:pPr lvl="1" eaLnBrk="1" hangingPunct="1">
              <a:lnSpc>
                <a:spcPct val="90000"/>
              </a:lnSpc>
            </a:pPr>
            <a:r>
              <a:rPr lang="en-GB" sz="2400" dirty="0">
                <a:solidFill>
                  <a:schemeClr val="accent1"/>
                </a:solidFill>
              </a:rPr>
              <a:t>e.g. what kind of interface, </a:t>
            </a:r>
            <a:r>
              <a:rPr lang="en-GB" sz="2400" dirty="0" smtClean="0">
                <a:solidFill>
                  <a:schemeClr val="accent1"/>
                </a:solidFill>
              </a:rPr>
              <a:t>behaviour, </a:t>
            </a:r>
            <a:r>
              <a:rPr lang="en-GB" sz="2400" dirty="0">
                <a:solidFill>
                  <a:schemeClr val="accent1"/>
                </a:solidFill>
              </a:rPr>
              <a:t>functionality to </a:t>
            </a:r>
            <a:r>
              <a:rPr lang="en-GB" sz="2400" dirty="0" smtClean="0">
                <a:solidFill>
                  <a:schemeClr val="accent1"/>
                </a:solidFill>
              </a:rPr>
              <a:t>provide</a:t>
            </a:r>
          </a:p>
          <a:p>
            <a:pPr lvl="1" eaLnBrk="1" hangingPunct="1">
              <a:lnSpc>
                <a:spcPct val="90000"/>
              </a:lnSpc>
            </a:pPr>
            <a:endParaRPr lang="en-GB" sz="2400" dirty="0"/>
          </a:p>
          <a:p>
            <a:pPr eaLnBrk="1" hangingPunct="1">
              <a:lnSpc>
                <a:spcPct val="90000"/>
              </a:lnSpc>
            </a:pPr>
            <a:r>
              <a:rPr lang="en-GB" sz="2800" dirty="0"/>
              <a:t>But before deciding upon these it is important to develop a conceptual </a:t>
            </a:r>
            <a:r>
              <a:rPr lang="en-GB" sz="2800" dirty="0" smtClean="0"/>
              <a:t>model (mental model)</a:t>
            </a:r>
            <a:endParaRPr lang="en-GB" sz="2800"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a:t>
            </a:fld>
            <a:endParaRPr lang="en-GB" dirty="0"/>
          </a:p>
        </p:txBody>
      </p:sp>
    </p:spTree>
    <p:extLst>
      <p:ext uri="{BB962C8B-B14F-4D97-AF65-F5344CB8AC3E}">
        <p14:creationId xmlns:p14="http://schemas.microsoft.com/office/powerpoint/2010/main" val="2445467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idx="4294967295"/>
          </p:nvPr>
        </p:nvSpPr>
        <p:spPr/>
        <p:txBody>
          <a:bodyPr/>
          <a:lstStyle/>
          <a:p>
            <a:pPr eaLnBrk="1" hangingPunct="1"/>
            <a:r>
              <a:rPr lang="en-GB" dirty="0"/>
              <a:t>What is an assumption?</a:t>
            </a:r>
          </a:p>
        </p:txBody>
      </p:sp>
      <p:sp>
        <p:nvSpPr>
          <p:cNvPr id="19461" name="Content Placeholder 2"/>
          <p:cNvSpPr>
            <a:spLocks noGrp="1"/>
          </p:cNvSpPr>
          <p:nvPr>
            <p:ph idx="4294967295"/>
          </p:nvPr>
        </p:nvSpPr>
        <p:spPr/>
        <p:txBody>
          <a:bodyPr/>
          <a:lstStyle/>
          <a:p>
            <a:pPr eaLnBrk="1" hangingPunct="1"/>
            <a:r>
              <a:rPr lang="en-GB" dirty="0">
                <a:solidFill>
                  <a:srgbClr val="7030A0"/>
                </a:solidFill>
              </a:rPr>
              <a:t>taking something for granted when it needs further investigation</a:t>
            </a:r>
          </a:p>
          <a:p>
            <a:pPr lvl="1" eaLnBrk="1" hangingPunct="1"/>
            <a:r>
              <a:rPr lang="en-GB" sz="2400" dirty="0">
                <a:solidFill>
                  <a:schemeClr val="accent1"/>
                </a:solidFill>
              </a:rPr>
              <a:t>e.g. people will want to watch TV while driving  </a:t>
            </a:r>
          </a:p>
        </p:txBody>
      </p:sp>
      <p:pic>
        <p:nvPicPr>
          <p:cNvPr id="19462" name="Picture 4" descr="Figure 2.1a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71" y="3356992"/>
            <a:ext cx="44958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3" name="Picture 6" descr="fig_02_01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356993"/>
            <a:ext cx="35052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34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57200" y="365126"/>
            <a:ext cx="8058150" cy="1325563"/>
          </a:xfrm>
        </p:spPr>
        <p:txBody>
          <a:bodyPr/>
          <a:lstStyle/>
          <a:p>
            <a:pPr eaLnBrk="1" hangingPunct="1"/>
            <a:r>
              <a:rPr lang="en-GB" dirty="0"/>
              <a:t> </a:t>
            </a:r>
            <a:r>
              <a:rPr lang="en-GB" dirty="0" smtClean="0"/>
              <a:t>Activity 13</a:t>
            </a:r>
            <a:endParaRPr lang="en-GB" dirty="0"/>
          </a:p>
        </p:txBody>
      </p:sp>
      <p:sp>
        <p:nvSpPr>
          <p:cNvPr id="23557" name="Rectangle 3"/>
          <p:cNvSpPr>
            <a:spLocks noGrp="1" noChangeArrowheads="1"/>
          </p:cNvSpPr>
          <p:nvPr>
            <p:ph type="body" idx="4294967295"/>
          </p:nvPr>
        </p:nvSpPr>
        <p:spPr>
          <a:xfrm>
            <a:off x="457200" y="1412776"/>
            <a:ext cx="8229600" cy="4713387"/>
          </a:xfrm>
        </p:spPr>
        <p:txBody>
          <a:bodyPr>
            <a:normAutofit fontScale="92500" lnSpcReduction="10000"/>
          </a:bodyPr>
          <a:lstStyle/>
          <a:p>
            <a:pPr eaLnBrk="1" hangingPunct="1"/>
            <a:r>
              <a:rPr lang="en-GB" sz="2800" dirty="0">
                <a:solidFill>
                  <a:srgbClr val="7030A0"/>
                </a:solidFill>
              </a:rPr>
              <a:t>What are the assumptions </a:t>
            </a:r>
            <a:r>
              <a:rPr lang="en-GB" sz="2800" dirty="0" smtClean="0">
                <a:solidFill>
                  <a:srgbClr val="7030A0"/>
                </a:solidFill>
              </a:rPr>
              <a:t>made </a:t>
            </a:r>
            <a:r>
              <a:rPr lang="en-GB" sz="2800" dirty="0">
                <a:solidFill>
                  <a:srgbClr val="7030A0"/>
                </a:solidFill>
              </a:rPr>
              <a:t>about 3D </a:t>
            </a:r>
            <a:r>
              <a:rPr lang="en-GB" sz="2800" dirty="0" smtClean="0">
                <a:solidFill>
                  <a:srgbClr val="7030A0"/>
                </a:solidFill>
              </a:rPr>
              <a:t>TV?</a:t>
            </a:r>
          </a:p>
          <a:p>
            <a:pPr eaLnBrk="1" hangingPunct="1"/>
            <a:endParaRPr lang="en-GB" sz="2800" dirty="0">
              <a:solidFill>
                <a:srgbClr val="7030A0"/>
              </a:solidFill>
            </a:endParaRPr>
          </a:p>
          <a:p>
            <a:pPr eaLnBrk="1" hangingPunct="1"/>
            <a:endParaRPr lang="en-GB" sz="2800" dirty="0" smtClean="0">
              <a:solidFill>
                <a:srgbClr val="7030A0"/>
              </a:solidFill>
            </a:endParaRPr>
          </a:p>
          <a:p>
            <a:pPr eaLnBrk="1" hangingPunct="1"/>
            <a:endParaRPr lang="en-GB" sz="2800" dirty="0">
              <a:solidFill>
                <a:srgbClr val="7030A0"/>
              </a:solidFill>
            </a:endParaRPr>
          </a:p>
          <a:p>
            <a:pPr eaLnBrk="1" hangingPunct="1"/>
            <a:endParaRPr lang="en-GB" sz="2800" dirty="0" smtClean="0">
              <a:solidFill>
                <a:srgbClr val="7030A0"/>
              </a:solidFill>
            </a:endParaRPr>
          </a:p>
          <a:p>
            <a:pPr eaLnBrk="1" hangingPunct="1"/>
            <a:endParaRPr lang="en-GB" sz="2800" dirty="0">
              <a:solidFill>
                <a:srgbClr val="7030A0"/>
              </a:solidFill>
            </a:endParaRPr>
          </a:p>
          <a:p>
            <a:pPr eaLnBrk="1" hangingPunct="1"/>
            <a:endParaRPr lang="en-GB" sz="2800" dirty="0" smtClean="0">
              <a:solidFill>
                <a:srgbClr val="7030A0"/>
              </a:solidFill>
            </a:endParaRPr>
          </a:p>
          <a:p>
            <a:pPr eaLnBrk="1" hangingPunct="1"/>
            <a:endParaRPr lang="en-GB" sz="2800" dirty="0">
              <a:solidFill>
                <a:srgbClr val="7030A0"/>
              </a:solidFill>
            </a:endParaRPr>
          </a:p>
          <a:p>
            <a:pPr eaLnBrk="1" hangingPunct="1"/>
            <a:endParaRPr lang="en-GB" sz="2800" dirty="0" smtClean="0">
              <a:solidFill>
                <a:srgbClr val="7030A0"/>
              </a:solidFill>
            </a:endParaRPr>
          </a:p>
          <a:p>
            <a:pPr marL="0" indent="0" eaLnBrk="1" hangingPunct="1">
              <a:buNone/>
            </a:pPr>
            <a:endParaRPr lang="en-GB" sz="2800" dirty="0">
              <a:solidFill>
                <a:srgbClr val="7030A0"/>
              </a:solidFill>
            </a:endParaRPr>
          </a:p>
          <a:p>
            <a:pPr marL="0" indent="0" eaLnBrk="1" hangingPunct="1">
              <a:buNone/>
            </a:pPr>
            <a:r>
              <a:rPr lang="en-GB" sz="2800" dirty="0" smtClean="0">
                <a:solidFill>
                  <a:srgbClr val="7030A0"/>
                </a:solidFill>
              </a:rPr>
              <a:t>Write 2-4 assumptions made by 3D TV Industry  </a:t>
            </a:r>
            <a:endParaRPr lang="en-GB" sz="2800" dirty="0">
              <a:solidFill>
                <a:srgbClr val="7030A0"/>
              </a:solidFill>
            </a:endParaRPr>
          </a:p>
          <a:p>
            <a:pPr eaLnBrk="1" hangingPunct="1"/>
            <a:endParaRPr lang="en-GB" dirty="0"/>
          </a:p>
          <a:p>
            <a:pPr lvl="1" eaLnBrk="1" hangingPunct="1"/>
            <a:endParaRPr lang="en-GB"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111" y="1872104"/>
            <a:ext cx="4632425" cy="30882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29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6208</TotalTime>
  <Words>4142</Words>
  <Application>Microsoft Office PowerPoint</Application>
  <PresentationFormat>On-screen Show (4:3)</PresentationFormat>
  <Paragraphs>634</Paragraphs>
  <Slides>63</Slides>
  <Notes>25</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Links</vt:lpstr>
      </vt:variant>
      <vt:variant>
        <vt:i4>3</vt:i4>
      </vt:variant>
      <vt:variant>
        <vt:lpstr>Embedded OLE Servers</vt:lpstr>
      </vt:variant>
      <vt:variant>
        <vt:i4>1</vt:i4>
      </vt:variant>
      <vt:variant>
        <vt:lpstr>Slide Titles</vt:lpstr>
      </vt:variant>
      <vt:variant>
        <vt:i4>63</vt:i4>
      </vt:variant>
    </vt:vector>
  </HeadingPairs>
  <TitlesOfParts>
    <vt:vector size="78" baseType="lpstr">
      <vt:lpstr>ＭＳ Ｐゴシック</vt:lpstr>
      <vt:lpstr>Arial</vt:lpstr>
      <vt:lpstr>Calibri</vt:lpstr>
      <vt:lpstr>Courier New</vt:lpstr>
      <vt:lpstr>Liberation Sans</vt:lpstr>
      <vt:lpstr>新細明體</vt:lpstr>
      <vt:lpstr>Tahoma</vt:lpstr>
      <vt:lpstr>Times</vt:lpstr>
      <vt:lpstr>Times New Roman</vt:lpstr>
      <vt:lpstr>Wingdings</vt:lpstr>
      <vt:lpstr>Office Theme</vt:lpstr>
      <vt:lpstr>file:///\\localhost\Users\yrogers\Desktop\!OLE_LINK2</vt:lpstr>
      <vt:lpstr>file:///\\localhost\Users\yrogers\Desktop\!OLE_LINK3</vt:lpstr>
      <vt:lpstr>file:///\\localhost\Users\yrogers\Desktop\ID4-%20NEW\!OLE_LINK16</vt:lpstr>
      <vt:lpstr>Visio</vt:lpstr>
      <vt:lpstr>User Interfaces </vt:lpstr>
      <vt:lpstr>Why study user interfaces?</vt:lpstr>
      <vt:lpstr>Good GUI Rules  </vt:lpstr>
      <vt:lpstr>Cardinal axiom</vt:lpstr>
      <vt:lpstr>User and program models</vt:lpstr>
      <vt:lpstr>How do you get the user model?</vt:lpstr>
      <vt:lpstr>From problem space to design space</vt:lpstr>
      <vt:lpstr>What is an assumption?</vt:lpstr>
      <vt:lpstr> Activity 13</vt:lpstr>
      <vt:lpstr>Assumptions</vt:lpstr>
      <vt:lpstr>First steps in formulating a conceptual model</vt:lpstr>
      <vt:lpstr>Interface metaphors</vt:lpstr>
      <vt:lpstr>Card UI</vt:lpstr>
      <vt:lpstr>Benefits of interface metaphors</vt:lpstr>
      <vt:lpstr>Problems with interface metaphors </vt:lpstr>
      <vt:lpstr>Interaction types</vt:lpstr>
      <vt:lpstr>1. Instructing</vt:lpstr>
      <vt:lpstr>Which is easiest and why?</vt:lpstr>
      <vt:lpstr>2. Conversing</vt:lpstr>
      <vt:lpstr>Pros and cons of conversational model</vt:lpstr>
      <vt:lpstr>3. Manipulating</vt:lpstr>
      <vt:lpstr>Direct Manipulation</vt:lpstr>
      <vt:lpstr>4. Exploring</vt:lpstr>
      <vt:lpstr>Which conceptual model is best?</vt:lpstr>
      <vt:lpstr>WIMP and GUI</vt:lpstr>
      <vt:lpstr>GUIs</vt:lpstr>
      <vt:lpstr>Four Gestalt Principles of Perception</vt:lpstr>
      <vt:lpstr>Principle 1:  Proximity</vt:lpstr>
      <vt:lpstr>Proximity Example</vt:lpstr>
      <vt:lpstr>Visual Structure (Proximity) Reinforces Logical Structure</vt:lpstr>
      <vt:lpstr>Principle 2: Similarity</vt:lpstr>
      <vt:lpstr>Similarity Example</vt:lpstr>
      <vt:lpstr>Similarity Creates a Typographical Hierarchy</vt:lpstr>
      <vt:lpstr>Principle 3: Area (Common Fate)</vt:lpstr>
      <vt:lpstr>Grids Provide Structure Using Common Fate</vt:lpstr>
      <vt:lpstr>Grids Provide Structure Using Common Fate</vt:lpstr>
      <vt:lpstr>Principle 4: Closure</vt:lpstr>
      <vt:lpstr>Closure Example</vt:lpstr>
      <vt:lpstr>Principle 5: Continuity</vt:lpstr>
      <vt:lpstr>Principles can be Combined</vt:lpstr>
      <vt:lpstr>Combining Principles - Menu Example</vt:lpstr>
      <vt:lpstr>Combining Principles – Web Example</vt:lpstr>
      <vt:lpstr>Grouping: Poor Dialogue Box Design</vt:lpstr>
      <vt:lpstr>Which is the Logical Structure?</vt:lpstr>
      <vt:lpstr>Grouping: Two solutions; Which is Better?</vt:lpstr>
      <vt:lpstr>Bad Example</vt:lpstr>
      <vt:lpstr>A Well-Designed Dialogue Box</vt:lpstr>
      <vt:lpstr>Another Well-Designed Dialogue Box</vt:lpstr>
      <vt:lpstr>Activity 14</vt:lpstr>
      <vt:lpstr>Menus</vt:lpstr>
      <vt:lpstr>Icons: Research and design issues</vt:lpstr>
      <vt:lpstr>Information visualization and dashboards</vt:lpstr>
      <vt:lpstr>In your face ads</vt:lpstr>
      <vt:lpstr>Air-based gestures </vt:lpstr>
      <vt:lpstr>Gestures in the operating theatre</vt:lpstr>
      <vt:lpstr>Haptic</vt:lpstr>
      <vt:lpstr>Realtime vibrotactile feedback</vt:lpstr>
      <vt:lpstr>Research and design issues</vt:lpstr>
      <vt:lpstr>Multi-modal</vt:lpstr>
      <vt:lpstr>Wearables</vt:lpstr>
      <vt:lpstr>Google Glass: short-lived</vt:lpstr>
      <vt:lpstr>Research and design issues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Interfaces </dc:title>
  <cp:lastModifiedBy>Sampath Jayarathna</cp:lastModifiedBy>
  <cp:revision>39</cp:revision>
  <dcterms:created xsi:type="dcterms:W3CDTF">2009-12-29T10:39:27Z</dcterms:created>
  <dcterms:modified xsi:type="dcterms:W3CDTF">2019-03-05T21:13:48Z</dcterms:modified>
</cp:coreProperties>
</file>