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1"/>
  </p:notesMasterIdLst>
  <p:handoutMasterIdLst>
    <p:handoutMasterId r:id="rId52"/>
  </p:handoutMasterIdLst>
  <p:sldIdLst>
    <p:sldId id="434" r:id="rId2"/>
    <p:sldId id="532" r:id="rId3"/>
    <p:sldId id="533" r:id="rId4"/>
    <p:sldId id="483" r:id="rId5"/>
    <p:sldId id="482" r:id="rId6"/>
    <p:sldId id="484" r:id="rId7"/>
    <p:sldId id="512" r:id="rId8"/>
    <p:sldId id="516" r:id="rId9"/>
    <p:sldId id="546" r:id="rId10"/>
    <p:sldId id="519" r:id="rId11"/>
    <p:sldId id="517" r:id="rId12"/>
    <p:sldId id="521" r:id="rId13"/>
    <p:sldId id="522" r:id="rId14"/>
    <p:sldId id="523" r:id="rId15"/>
    <p:sldId id="524" r:id="rId16"/>
    <p:sldId id="545" r:id="rId17"/>
    <p:sldId id="498" r:id="rId18"/>
    <p:sldId id="525" r:id="rId19"/>
    <p:sldId id="500" r:id="rId20"/>
    <p:sldId id="502" r:id="rId21"/>
    <p:sldId id="503" r:id="rId22"/>
    <p:sldId id="505" r:id="rId23"/>
    <p:sldId id="504" r:id="rId24"/>
    <p:sldId id="515" r:id="rId25"/>
    <p:sldId id="513" r:id="rId26"/>
    <p:sldId id="526" r:id="rId27"/>
    <p:sldId id="527" r:id="rId28"/>
    <p:sldId id="506" r:id="rId29"/>
    <p:sldId id="534" r:id="rId30"/>
    <p:sldId id="511" r:id="rId31"/>
    <p:sldId id="544" r:id="rId32"/>
    <p:sldId id="528" r:id="rId33"/>
    <p:sldId id="529" r:id="rId34"/>
    <p:sldId id="530" r:id="rId35"/>
    <p:sldId id="531" r:id="rId36"/>
    <p:sldId id="455" r:id="rId37"/>
    <p:sldId id="458" r:id="rId38"/>
    <p:sldId id="465" r:id="rId39"/>
    <p:sldId id="470" r:id="rId40"/>
    <p:sldId id="535" r:id="rId41"/>
    <p:sldId id="536" r:id="rId42"/>
    <p:sldId id="537" r:id="rId43"/>
    <p:sldId id="538" r:id="rId44"/>
    <p:sldId id="539" r:id="rId45"/>
    <p:sldId id="540" r:id="rId46"/>
    <p:sldId id="541" r:id="rId47"/>
    <p:sldId id="472" r:id="rId48"/>
    <p:sldId id="542" r:id="rId49"/>
    <p:sldId id="543"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2864" autoAdjust="0"/>
  </p:normalViewPr>
  <p:slideViewPr>
    <p:cSldViewPr snapToGrid="0" snapToObjects="1">
      <p:cViewPr varScale="1">
        <p:scale>
          <a:sx n="92" d="100"/>
          <a:sy n="92" d="100"/>
        </p:scale>
        <p:origin x="2022" y="84"/>
      </p:cViewPr>
      <p:guideLst>
        <p:guide orient="horz" pos="2160"/>
        <p:guide pos="2880"/>
      </p:guideLst>
    </p:cSldViewPr>
  </p:slideViewPr>
  <p:outlineViewPr>
    <p:cViewPr>
      <p:scale>
        <a:sx n="33" d="100"/>
        <a:sy n="33" d="100"/>
      </p:scale>
      <p:origin x="0" y="-4350"/>
    </p:cViewPr>
  </p:outlin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3/19/2019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3/19/2019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241001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75241-A7D3-4FF5-98DC-ECC66A2C3BC5}" type="slidenum">
              <a:rPr lang="en-US" altLang="en-US"/>
              <a:pPr/>
              <a:t>10</a:t>
            </a:fld>
            <a:endParaRPr lang="en-US" alt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625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9811A55-B008-4846-B07D-24FE9999A5BB}" type="slidenum">
              <a:rPr lang="en-US" sz="1200"/>
              <a:pPr/>
              <a:t>11</a:t>
            </a:fld>
            <a:endParaRPr lang="en-US" sz="1200"/>
          </a:p>
        </p:txBody>
      </p:sp>
      <p:sp>
        <p:nvSpPr>
          <p:cNvPr id="56323" name="Rectangle 2"/>
          <p:cNvSpPr>
            <a:spLocks noGrp="1" noRot="1" noChangeAspect="1" noChangeArrowheads="1" noTextEdit="1"/>
          </p:cNvSpPr>
          <p:nvPr>
            <p:ph type="sldImg"/>
          </p:nvPr>
        </p:nvSpPr>
        <p:spPr>
          <a:xfrm>
            <a:off x="1265238" y="725488"/>
            <a:ext cx="4786312" cy="3589337"/>
          </a:xfrm>
          <a:ln/>
        </p:spPr>
      </p:sp>
      <p:sp>
        <p:nvSpPr>
          <p:cNvPr id="56324" name="Rectangle 3"/>
          <p:cNvSpPr>
            <a:spLocks noGrp="1" noChangeArrowheads="1"/>
          </p:cNvSpPr>
          <p:nvPr>
            <p:ph type="body" idx="1"/>
          </p:nvPr>
        </p:nvSpPr>
        <p:spPr>
          <a:xfrm>
            <a:off x="976313" y="4559300"/>
            <a:ext cx="5362575" cy="432117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426464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2C038-55A1-41E4-95DC-121F7DB51232}" type="slidenum">
              <a:rPr lang="en-US" altLang="en-US"/>
              <a:pPr/>
              <a:t>12</a:t>
            </a:fld>
            <a:endParaRPr lang="en-US" alt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54749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28EF1-107A-4DE6-ACD5-00AF1971B733}" type="slidenum">
              <a:rPr lang="en-US" altLang="en-US"/>
              <a:pPr/>
              <a:t>13</a:t>
            </a:fld>
            <a:endParaRPr lang="en-US" alt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782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12F5C-9F19-41CD-A2BE-9A07469E1CFE}" type="slidenum">
              <a:rPr lang="en-US" altLang="en-US"/>
              <a:pPr/>
              <a:t>14</a:t>
            </a:fld>
            <a:endParaRPr lang="en-US" alt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5563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6A450-4278-4D35-92EC-BE1F0BD54730}" type="slidenum">
              <a:rPr lang="en-US" altLang="en-US"/>
              <a:pPr/>
              <a:t>15</a:t>
            </a:fld>
            <a:endParaRPr lang="en-US" alt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20443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C7C54-258E-4815-9B89-FE9B6C59FB4F}" type="slidenum">
              <a:rPr lang="en-US" altLang="en-US"/>
              <a:pPr/>
              <a:t>17</a:t>
            </a:fld>
            <a:endParaRPr lang="en-US" alt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137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3FF15F-9C3B-2546-A87F-DD6F5C261494}" type="slidenum">
              <a:rPr lang="en-GB"/>
              <a:pPr/>
              <a:t>18</a:t>
            </a:fld>
            <a:endParaRPr lang="en-GB"/>
          </a:p>
        </p:txBody>
      </p:sp>
      <p:sp>
        <p:nvSpPr>
          <p:cNvPr id="23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9B26C145-ECB2-464E-82A5-11F3BCE2CA1E}" type="slidenum">
              <a:rPr lang="en-US" sz="1200">
                <a:latin typeface="Times" charset="0"/>
                <a:cs typeface="ＭＳ Ｐゴシック" charset="0"/>
              </a:rPr>
              <a:pPr algn="r" eaLnBrk="0" hangingPunct="0"/>
              <a:t>18</a:t>
            </a:fld>
            <a:endParaRPr lang="en-US" sz="1200">
              <a:latin typeface="Times" charset="0"/>
              <a:cs typeface="ＭＳ Ｐゴシック" charset="0"/>
            </a:endParaRPr>
          </a:p>
        </p:txBody>
      </p:sp>
      <p:sp>
        <p:nvSpPr>
          <p:cNvPr id="2355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9671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4A875-4204-4160-949C-94CEDCDB171F}" type="slidenum">
              <a:rPr lang="en-US" altLang="en-US"/>
              <a:pPr/>
              <a:t>19</a:t>
            </a:fld>
            <a:endParaRPr lang="en-US" alt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872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A56AD-365F-4820-BF7E-EC5BAB86CB42}" type="slidenum">
              <a:rPr lang="en-US" altLang="en-US"/>
              <a:pPr/>
              <a:t>20</a:t>
            </a:fld>
            <a:endParaRPr lang="en-US" alt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690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316AA-426C-4B28-BB58-FCA0CD06ECF5}" type="slidenum">
              <a:rPr lang="en-US" altLang="en-US"/>
              <a:pPr/>
              <a:t>2</a:t>
            </a:fld>
            <a:endParaRPr lang="en-US" alt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343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4093A-36A8-4EC7-B595-83DE43F59BCB}" type="slidenum">
              <a:rPr lang="en-US" altLang="en-US"/>
              <a:pPr/>
              <a:t>21</a:t>
            </a:fld>
            <a:endParaRPr lang="en-US" alt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4418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62FEE-D514-4E00-8FF4-461989F04E1C}" type="slidenum">
              <a:rPr lang="en-US" altLang="en-US"/>
              <a:pPr/>
              <a:t>22</a:t>
            </a:fld>
            <a:endParaRPr lang="en-US" alt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2758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08248-6377-49CC-A05F-F1797BF5991D}" type="slidenum">
              <a:rPr lang="en-US" altLang="en-US"/>
              <a:pPr/>
              <a:t>23</a:t>
            </a:fld>
            <a:endParaRPr lang="en-US" alt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0620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6C426E-841A-0542-949D-4314ADB6A9B6}" type="slidenum">
              <a:rPr lang="en-GB"/>
              <a:pPr/>
              <a:t>24</a:t>
            </a:fld>
            <a:endParaRPr lang="en-GB"/>
          </a:p>
        </p:txBody>
      </p:sp>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66667EF9-AAD4-4042-965B-DDB9AC02E61B}" type="slidenum">
              <a:rPr lang="en-US" sz="1200">
                <a:latin typeface="Times" charset="0"/>
                <a:cs typeface="ＭＳ Ｐゴシック" charset="0"/>
              </a:rPr>
              <a:pPr algn="r" eaLnBrk="0" hangingPunct="0"/>
              <a:t>24</a:t>
            </a:fld>
            <a:endParaRPr lang="en-US" sz="1200">
              <a:latin typeface="Times" charset="0"/>
              <a:cs typeface="ＭＳ Ｐゴシック" charset="0"/>
            </a:endParaRPr>
          </a:p>
        </p:txBody>
      </p:sp>
      <p:sp>
        <p:nvSpPr>
          <p:cNvPr id="2560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35770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7DE18-FBB2-8B42-940F-C2AF0427A242}" type="slidenum">
              <a:rPr lang="en-GB"/>
              <a:pPr/>
              <a:t>25</a:t>
            </a:fld>
            <a:endParaRPr lang="en-GB"/>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D8AFEF0A-C690-6F44-B195-7130E6102CDD}" type="slidenum">
              <a:rPr lang="en-US" sz="1200">
                <a:latin typeface="Times" charset="0"/>
                <a:cs typeface="ＭＳ Ｐゴシック" charset="0"/>
              </a:rPr>
              <a:pPr algn="r" eaLnBrk="0" hangingPunct="0"/>
              <a:t>25</a:t>
            </a:fld>
            <a:endParaRPr lang="en-US" sz="1200">
              <a:latin typeface="Times" charset="0"/>
              <a:cs typeface="ＭＳ Ｐゴシック" charset="0"/>
            </a:endParaRPr>
          </a:p>
        </p:txBody>
      </p:sp>
      <p:sp>
        <p:nvSpPr>
          <p:cNvPr id="1945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75588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7DE18-FBB2-8B42-940F-C2AF0427A242}" type="slidenum">
              <a:rPr lang="en-GB"/>
              <a:pPr/>
              <a:t>26</a:t>
            </a:fld>
            <a:endParaRPr lang="en-GB"/>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D8AFEF0A-C690-6F44-B195-7130E6102CDD}" type="slidenum">
              <a:rPr lang="en-US" sz="1200">
                <a:latin typeface="Times" charset="0"/>
                <a:cs typeface="ＭＳ Ｐゴシック" charset="0"/>
              </a:rPr>
              <a:pPr algn="r" eaLnBrk="0" hangingPunct="0"/>
              <a:t>26</a:t>
            </a:fld>
            <a:endParaRPr lang="en-US" sz="1200">
              <a:latin typeface="Times" charset="0"/>
              <a:cs typeface="ＭＳ Ｐゴシック" charset="0"/>
            </a:endParaRPr>
          </a:p>
        </p:txBody>
      </p:sp>
      <p:sp>
        <p:nvSpPr>
          <p:cNvPr id="1945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935428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7DE18-FBB2-8B42-940F-C2AF0427A242}" type="slidenum">
              <a:rPr lang="en-GB"/>
              <a:pPr/>
              <a:t>27</a:t>
            </a:fld>
            <a:endParaRPr lang="en-GB"/>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D8AFEF0A-C690-6F44-B195-7130E6102CDD}" type="slidenum">
              <a:rPr lang="en-US" sz="1200">
                <a:latin typeface="Times" charset="0"/>
                <a:cs typeface="ＭＳ Ｐゴシック" charset="0"/>
              </a:rPr>
              <a:pPr algn="r" eaLnBrk="0" hangingPunct="0"/>
              <a:t>27</a:t>
            </a:fld>
            <a:endParaRPr lang="en-US" sz="1200">
              <a:latin typeface="Times" charset="0"/>
              <a:cs typeface="ＭＳ Ｐゴシック" charset="0"/>
            </a:endParaRPr>
          </a:p>
        </p:txBody>
      </p:sp>
      <p:sp>
        <p:nvSpPr>
          <p:cNvPr id="1945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614835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D49A2-BF22-43F1-A402-6FBEB8A0D6A6}" type="slidenum">
              <a:rPr lang="en-US" altLang="en-US"/>
              <a:pPr/>
              <a:t>28</a:t>
            </a:fld>
            <a:endParaRPr lang="en-US" alt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57387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D49A2-BF22-43F1-A402-6FBEB8A0D6A6}" type="slidenum">
              <a:rPr lang="en-US" altLang="en-US"/>
              <a:pPr/>
              <a:t>29</a:t>
            </a:fld>
            <a:endParaRPr lang="en-US" alt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8768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E3107-8753-4FDB-98A2-537AC38E3AD3}" type="slidenum">
              <a:rPr lang="en-US" altLang="en-US"/>
              <a:pPr/>
              <a:t>30</a:t>
            </a:fld>
            <a:endParaRPr lang="en-US" alt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0178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316AA-426C-4B28-BB58-FCA0CD06ECF5}" type="slidenum">
              <a:rPr lang="en-US" altLang="en-US"/>
              <a:pPr/>
              <a:t>3</a:t>
            </a:fld>
            <a:endParaRPr lang="en-US" alt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4910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E3107-8753-4FDB-98A2-537AC38E3AD3}" type="slidenum">
              <a:rPr lang="en-US" altLang="en-US"/>
              <a:pPr/>
              <a:t>31</a:t>
            </a:fld>
            <a:endParaRPr lang="en-US" alt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275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D2056-9D87-40EC-80AF-FAACB3B9D903}" type="slidenum">
              <a:rPr lang="en-US" altLang="en-US" smtClean="0"/>
              <a:pPr>
                <a:defRPr/>
              </a:pPr>
              <a:t>32</a:t>
            </a:fld>
            <a:endParaRPr lang="en-US" altLang="en-US"/>
          </a:p>
        </p:txBody>
      </p:sp>
    </p:spTree>
    <p:extLst>
      <p:ext uri="{BB962C8B-B14F-4D97-AF65-F5344CB8AC3E}">
        <p14:creationId xmlns:p14="http://schemas.microsoft.com/office/powerpoint/2010/main" val="1927324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D2056-9D87-40EC-80AF-FAACB3B9D903}" type="slidenum">
              <a:rPr lang="en-US" altLang="en-US" smtClean="0"/>
              <a:pPr>
                <a:defRPr/>
              </a:pPr>
              <a:t>33</a:t>
            </a:fld>
            <a:endParaRPr lang="en-US" altLang="en-US"/>
          </a:p>
        </p:txBody>
      </p:sp>
    </p:spTree>
    <p:extLst>
      <p:ext uri="{BB962C8B-B14F-4D97-AF65-F5344CB8AC3E}">
        <p14:creationId xmlns:p14="http://schemas.microsoft.com/office/powerpoint/2010/main" val="5440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D2056-9D87-40EC-80AF-FAACB3B9D903}" type="slidenum">
              <a:rPr lang="en-US" altLang="en-US" smtClean="0"/>
              <a:pPr>
                <a:defRPr/>
              </a:pPr>
              <a:t>34</a:t>
            </a:fld>
            <a:endParaRPr lang="en-US" altLang="en-US"/>
          </a:p>
        </p:txBody>
      </p:sp>
    </p:spTree>
    <p:extLst>
      <p:ext uri="{BB962C8B-B14F-4D97-AF65-F5344CB8AC3E}">
        <p14:creationId xmlns:p14="http://schemas.microsoft.com/office/powerpoint/2010/main" val="1180077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D2056-9D87-40EC-80AF-FAACB3B9D903}" type="slidenum">
              <a:rPr lang="en-US" altLang="en-US" smtClean="0"/>
              <a:pPr>
                <a:defRPr/>
              </a:pPr>
              <a:t>35</a:t>
            </a:fld>
            <a:endParaRPr lang="en-US" altLang="en-US"/>
          </a:p>
        </p:txBody>
      </p:sp>
    </p:spTree>
    <p:extLst>
      <p:ext uri="{BB962C8B-B14F-4D97-AF65-F5344CB8AC3E}">
        <p14:creationId xmlns:p14="http://schemas.microsoft.com/office/powerpoint/2010/main" val="1725926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4BA357-326F-FD49-B801-804C053ED194}" type="slidenum">
              <a:rPr lang="en-GB" sz="1200"/>
              <a:pPr eaLnBrk="1" hangingPunct="1"/>
              <a:t>36</a:t>
            </a:fld>
            <a:endParaRPr lang="en-GB" sz="1200"/>
          </a:p>
        </p:txBody>
      </p:sp>
      <p:sp>
        <p:nvSpPr>
          <p:cNvPr id="20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F2A56ED-C5AB-3844-A430-BB62E15181E6}" type="slidenum">
              <a:rPr lang="en-US" sz="1200">
                <a:latin typeface="Times" charset="0"/>
              </a:rPr>
              <a:pPr algn="r"/>
              <a:t>36</a:t>
            </a:fld>
            <a:endParaRPr lang="en-US" sz="1200">
              <a:latin typeface="Times"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965283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66B3F7-24EA-1B45-B1AC-B0E8AFA68DA5}" type="slidenum">
              <a:rPr lang="en-GB" sz="1200"/>
              <a:pPr eaLnBrk="1" hangingPunct="1"/>
              <a:t>37</a:t>
            </a:fld>
            <a:endParaRPr lang="en-GB" sz="1200"/>
          </a:p>
        </p:txBody>
      </p:sp>
      <p:sp>
        <p:nvSpPr>
          <p:cNvPr id="307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B59FAC9-B11F-204F-ABA8-B9C3F0CF9C52}" type="slidenum">
              <a:rPr lang="en-US" sz="1200">
                <a:latin typeface="Times" charset="0"/>
              </a:rPr>
              <a:pPr algn="r"/>
              <a:t>37</a:t>
            </a:fld>
            <a:endParaRPr lang="en-US" sz="1200">
              <a:latin typeface="Times" charset="0"/>
            </a:endParaRPr>
          </a:p>
        </p:txBody>
      </p:sp>
      <p:sp>
        <p:nvSpPr>
          <p:cNvPr id="30724" name="Rectangle 2"/>
          <p:cNvSpPr>
            <a:spLocks noGrp="1" noRot="1" noChangeAspect="1" noChangeArrowheads="1" noTextEdit="1"/>
          </p:cNvSpPr>
          <p:nvPr>
            <p:ph type="sldImg"/>
          </p:nvPr>
        </p:nvSpPr>
        <p:spPr>
          <a:solidFill>
            <a:srgbClr val="FFFFFF"/>
          </a:solidFill>
          <a:ln/>
        </p:spPr>
      </p:sp>
      <p:sp>
        <p:nvSpPr>
          <p:cNvPr id="3072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128032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39</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39</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711875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40</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40</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137723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41</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41</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15516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316AA-426C-4B28-BB58-FCA0CD06ECF5}" type="slidenum">
              <a:rPr lang="en-US" altLang="en-US"/>
              <a:pPr/>
              <a:t>4</a:t>
            </a:fld>
            <a:endParaRPr lang="en-US" alt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6672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42</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42</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384938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43</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43</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149729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44</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44</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90386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45</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45</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883655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46</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46</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671453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22B215-19A9-6A4E-AD74-CE0939415D53}" type="slidenum">
              <a:rPr lang="en-GB" sz="1200"/>
              <a:pPr eaLnBrk="1" hangingPunct="1"/>
              <a:t>47</a:t>
            </a:fld>
            <a:endParaRPr lang="en-GB" sz="1200"/>
          </a:p>
        </p:txBody>
      </p:sp>
      <p:sp>
        <p:nvSpPr>
          <p:cNvPr id="460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1D6ECA7-9E21-9343-9CA9-605064831F24}" type="slidenum">
              <a:rPr lang="en-US" sz="1200">
                <a:latin typeface="Times" charset="0"/>
              </a:rPr>
              <a:pPr algn="r"/>
              <a:t>47</a:t>
            </a:fld>
            <a:endParaRPr lang="en-US" sz="1200">
              <a:latin typeface="Times" charset="0"/>
            </a:endParaRPr>
          </a:p>
        </p:txBody>
      </p:sp>
      <p:sp>
        <p:nvSpPr>
          <p:cNvPr id="46084" name="Rectangle 2"/>
          <p:cNvSpPr>
            <a:spLocks noGrp="1" noRot="1" noChangeAspect="1" noChangeArrowheads="1" noTextEdit="1"/>
          </p:cNvSpPr>
          <p:nvPr>
            <p:ph type="sldImg"/>
          </p:nvPr>
        </p:nvSpPr>
        <p:spPr>
          <a:solidFill>
            <a:srgbClr val="FFFFFF"/>
          </a:solidFill>
          <a:ln/>
        </p:spPr>
      </p:sp>
      <p:sp>
        <p:nvSpPr>
          <p:cNvPr id="4608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182261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22B215-19A9-6A4E-AD74-CE0939415D53}" type="slidenum">
              <a:rPr lang="en-GB" sz="1200"/>
              <a:pPr eaLnBrk="1" hangingPunct="1"/>
              <a:t>48</a:t>
            </a:fld>
            <a:endParaRPr lang="en-GB" sz="1200"/>
          </a:p>
        </p:txBody>
      </p:sp>
      <p:sp>
        <p:nvSpPr>
          <p:cNvPr id="460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1D6ECA7-9E21-9343-9CA9-605064831F24}" type="slidenum">
              <a:rPr lang="en-US" sz="1200">
                <a:latin typeface="Times" charset="0"/>
              </a:rPr>
              <a:pPr algn="r"/>
              <a:t>48</a:t>
            </a:fld>
            <a:endParaRPr lang="en-US" sz="1200">
              <a:latin typeface="Times" charset="0"/>
            </a:endParaRPr>
          </a:p>
        </p:txBody>
      </p:sp>
      <p:sp>
        <p:nvSpPr>
          <p:cNvPr id="46084" name="Rectangle 2"/>
          <p:cNvSpPr>
            <a:spLocks noGrp="1" noRot="1" noChangeAspect="1" noChangeArrowheads="1" noTextEdit="1"/>
          </p:cNvSpPr>
          <p:nvPr>
            <p:ph type="sldImg"/>
          </p:nvPr>
        </p:nvSpPr>
        <p:spPr>
          <a:solidFill>
            <a:srgbClr val="FFFFFF"/>
          </a:solidFill>
          <a:ln/>
        </p:spPr>
      </p:sp>
      <p:sp>
        <p:nvSpPr>
          <p:cNvPr id="4608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992401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22B215-19A9-6A4E-AD74-CE0939415D53}" type="slidenum">
              <a:rPr lang="en-GB" sz="1200"/>
              <a:pPr eaLnBrk="1" hangingPunct="1"/>
              <a:t>49</a:t>
            </a:fld>
            <a:endParaRPr lang="en-GB" sz="1200"/>
          </a:p>
        </p:txBody>
      </p:sp>
      <p:sp>
        <p:nvSpPr>
          <p:cNvPr id="460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1D6ECA7-9E21-9343-9CA9-605064831F24}" type="slidenum">
              <a:rPr lang="en-US" sz="1200">
                <a:latin typeface="Times" charset="0"/>
              </a:rPr>
              <a:pPr algn="r"/>
              <a:t>49</a:t>
            </a:fld>
            <a:endParaRPr lang="en-US" sz="1200">
              <a:latin typeface="Times" charset="0"/>
            </a:endParaRPr>
          </a:p>
        </p:txBody>
      </p:sp>
      <p:sp>
        <p:nvSpPr>
          <p:cNvPr id="46084" name="Rectangle 2"/>
          <p:cNvSpPr>
            <a:spLocks noGrp="1" noRot="1" noChangeAspect="1" noChangeArrowheads="1" noTextEdit="1"/>
          </p:cNvSpPr>
          <p:nvPr>
            <p:ph type="sldImg"/>
          </p:nvPr>
        </p:nvSpPr>
        <p:spPr>
          <a:solidFill>
            <a:srgbClr val="FFFFFF"/>
          </a:solidFill>
          <a:ln/>
        </p:spPr>
      </p:sp>
      <p:sp>
        <p:nvSpPr>
          <p:cNvPr id="4608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71164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0B9FB-FC55-4211-8CD2-BB2EF8AAA081}" type="slidenum">
              <a:rPr lang="en-US" altLang="en-US"/>
              <a:pPr/>
              <a:t>5</a:t>
            </a:fld>
            <a:endParaRPr lang="en-US" alt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507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374F5-AEA9-4487-83E3-9D0AFD723D25}" type="slidenum">
              <a:rPr lang="en-US" altLang="en-US"/>
              <a:pPr/>
              <a:t>6</a:t>
            </a:fld>
            <a:endParaRPr lang="en-US" alt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76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6A80E4-72B2-864E-9963-FF3109CC2AA6}" type="slidenum">
              <a:rPr lang="en-GB"/>
              <a:pPr/>
              <a:t>7</a:t>
            </a:fld>
            <a:endParaRPr lang="en-GB"/>
          </a:p>
        </p:txBody>
      </p:sp>
      <p:sp>
        <p:nvSpPr>
          <p:cNvPr id="17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1A7127EA-2EEF-2A46-B2F2-073760493F98}" type="slidenum">
              <a:rPr lang="en-US" sz="1200">
                <a:latin typeface="Times" charset="0"/>
                <a:cs typeface="ＭＳ Ｐゴシック" charset="0"/>
              </a:rPr>
              <a:pPr algn="r" eaLnBrk="0" hangingPunct="0"/>
              <a:t>7</a:t>
            </a:fld>
            <a:endParaRPr lang="en-US" sz="1200">
              <a:latin typeface="Times" charset="0"/>
              <a:cs typeface="ＭＳ Ｐゴシック" charset="0"/>
            </a:endParaRPr>
          </a:p>
        </p:txBody>
      </p:sp>
      <p:sp>
        <p:nvSpPr>
          <p:cNvPr id="1741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08750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595C3F4-B209-3445-AE5D-8411BD76B347}" type="slidenum">
              <a:rPr lang="en-US" sz="1200"/>
              <a:pPr/>
              <a:t>8</a:t>
            </a:fld>
            <a:endParaRPr lang="en-US" sz="1200"/>
          </a:p>
        </p:txBody>
      </p:sp>
      <p:sp>
        <p:nvSpPr>
          <p:cNvPr id="5325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325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lnSpc>
                <a:spcPct val="90000"/>
              </a:lnSpc>
            </a:pPr>
            <a:r>
              <a:rPr lang="fi-FI" altLang="en-US" dirty="0" smtClean="0">
                <a:ea typeface="ＭＳ Ｐゴシック" panose="020B0600070205080204" pitchFamily="34" charset="-128"/>
              </a:rPr>
              <a:t>E.g. WWW forms should be able to immediately inform the user of misfilled fields</a:t>
            </a:r>
          </a:p>
          <a:p>
            <a:pPr eaLnBrk="1" hangingPunct="1">
              <a:lnSpc>
                <a:spcPct val="90000"/>
              </a:lnSpc>
            </a:pPr>
            <a:r>
              <a:rPr lang="fi-FI" altLang="en-US" dirty="0" smtClean="0">
                <a:ea typeface="ＭＳ Ｐゴシック" panose="020B0600070205080204" pitchFamily="34" charset="-128"/>
              </a:rPr>
              <a:t>Error messages should vanish from screen after error has been corrected</a:t>
            </a:r>
          </a:p>
          <a:p>
            <a:pPr eaLnBrk="1" hangingPunct="1">
              <a:lnSpc>
                <a:spcPct val="90000"/>
              </a:lnSpc>
            </a:pPr>
            <a:r>
              <a:rPr lang="fi-FI" altLang="en-US" dirty="0" smtClean="0">
                <a:ea typeface="ＭＳ Ｐゴシック" panose="020B0600070205080204" pitchFamily="34" charset="-128"/>
              </a:rPr>
              <a:t>If a task takes a long time, a task progress indicator should be used to inform the user</a:t>
            </a:r>
          </a:p>
          <a:p>
            <a:pPr lvl="2"/>
            <a:r>
              <a:rPr lang="en-US" altLang="en-US" sz="2100" dirty="0" smtClean="0"/>
              <a:t>0.1 sec: no special indicators needed, why? </a:t>
            </a:r>
          </a:p>
          <a:p>
            <a:pPr lvl="2"/>
            <a:r>
              <a:rPr lang="en-US" altLang="en-US" sz="2100" dirty="0" smtClean="0"/>
              <a:t>1.0 sec: user tends to lose track of data </a:t>
            </a:r>
          </a:p>
          <a:p>
            <a:pPr lvl="2"/>
            <a:r>
              <a:rPr lang="en-US" altLang="en-US" sz="2100" dirty="0" smtClean="0"/>
              <a:t>10 sec: max. duration if user to stay focused on action </a:t>
            </a:r>
          </a:p>
          <a:p>
            <a:pPr lvl="2"/>
            <a:r>
              <a:rPr lang="en-US" altLang="en-US" sz="2100" dirty="0" smtClean="0"/>
              <a:t>for longer delays, use percent-done progress bars </a:t>
            </a:r>
            <a:endParaRPr lang="en-US" sz="1200" dirty="0" smtClean="0">
              <a:latin typeface="Helvetica Light"/>
              <a:cs typeface="Helvetica Light"/>
            </a:endParaRPr>
          </a:p>
          <a:p>
            <a:endParaRPr lang="en-US" dirty="0"/>
          </a:p>
        </p:txBody>
      </p:sp>
    </p:spTree>
    <p:extLst>
      <p:ext uri="{BB962C8B-B14F-4D97-AF65-F5344CB8AC3E}">
        <p14:creationId xmlns:p14="http://schemas.microsoft.com/office/powerpoint/2010/main" val="104697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595C3F4-B209-3445-AE5D-8411BD76B347}" type="slidenum">
              <a:rPr lang="en-US" sz="1200"/>
              <a:pPr/>
              <a:t>9</a:t>
            </a:fld>
            <a:endParaRPr lang="en-US" sz="1200"/>
          </a:p>
        </p:txBody>
      </p:sp>
      <p:sp>
        <p:nvSpPr>
          <p:cNvPr id="5325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325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lnSpc>
                <a:spcPct val="90000"/>
              </a:lnSpc>
            </a:pPr>
            <a:r>
              <a:rPr lang="fi-FI" altLang="en-US" dirty="0" smtClean="0">
                <a:ea typeface="ＭＳ Ｐゴシック" panose="020B0600070205080204" pitchFamily="34" charset="-128"/>
              </a:rPr>
              <a:t>E.g. WWW forms should be able to immediately inform the user of misfilled fields</a:t>
            </a:r>
          </a:p>
          <a:p>
            <a:pPr eaLnBrk="1" hangingPunct="1">
              <a:lnSpc>
                <a:spcPct val="90000"/>
              </a:lnSpc>
            </a:pPr>
            <a:r>
              <a:rPr lang="fi-FI" altLang="en-US" dirty="0" smtClean="0">
                <a:ea typeface="ＭＳ Ｐゴシック" panose="020B0600070205080204" pitchFamily="34" charset="-128"/>
              </a:rPr>
              <a:t>Error messages should vanish from screen after error has been corrected</a:t>
            </a:r>
          </a:p>
          <a:p>
            <a:pPr eaLnBrk="1" hangingPunct="1">
              <a:lnSpc>
                <a:spcPct val="90000"/>
              </a:lnSpc>
            </a:pPr>
            <a:r>
              <a:rPr lang="fi-FI" altLang="en-US" dirty="0" smtClean="0">
                <a:ea typeface="ＭＳ Ｐゴシック" panose="020B0600070205080204" pitchFamily="34" charset="-128"/>
              </a:rPr>
              <a:t>If a task takes a long time, a task progress indicator should be used to inform the user</a:t>
            </a:r>
          </a:p>
          <a:p>
            <a:pPr lvl="2"/>
            <a:r>
              <a:rPr lang="en-US" altLang="en-US" sz="2100" dirty="0" smtClean="0"/>
              <a:t>0.1 sec: no special indicators needed, why? </a:t>
            </a:r>
          </a:p>
          <a:p>
            <a:pPr lvl="2"/>
            <a:r>
              <a:rPr lang="en-US" altLang="en-US" sz="2100" dirty="0" smtClean="0"/>
              <a:t>1.0 sec: user tends to lose track of data </a:t>
            </a:r>
          </a:p>
          <a:p>
            <a:pPr lvl="2"/>
            <a:r>
              <a:rPr lang="en-US" altLang="en-US" sz="2100" dirty="0" smtClean="0"/>
              <a:t>10 sec: max. duration if user to stay focused on action </a:t>
            </a:r>
          </a:p>
          <a:p>
            <a:pPr lvl="2"/>
            <a:r>
              <a:rPr lang="en-US" altLang="en-US" sz="2100" dirty="0" smtClean="0"/>
              <a:t>for longer delays, use percent-done progress bars </a:t>
            </a:r>
            <a:endParaRPr lang="en-US" sz="1200" dirty="0" smtClean="0">
              <a:latin typeface="Helvetica Light"/>
              <a:cs typeface="Helvetica Light"/>
            </a:endParaRPr>
          </a:p>
          <a:p>
            <a:endParaRPr lang="en-US" dirty="0"/>
          </a:p>
        </p:txBody>
      </p:sp>
    </p:spTree>
    <p:extLst>
      <p:ext uri="{BB962C8B-B14F-4D97-AF65-F5344CB8AC3E}">
        <p14:creationId xmlns:p14="http://schemas.microsoft.com/office/powerpoint/2010/main" val="413591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1D150CC-7D3F-4C3B-A3FF-AD094BBAF963}" type="slidenum">
              <a:rPr lang="en-US" altLang="en-US"/>
              <a:pPr/>
              <a:t>‹#›</a:t>
            </a:fld>
            <a:endParaRPr lang="en-US" altLang="en-US"/>
          </a:p>
        </p:txBody>
      </p:sp>
    </p:spTree>
    <p:extLst>
      <p:ext uri="{BB962C8B-B14F-4D97-AF65-F5344CB8AC3E}">
        <p14:creationId xmlns:p14="http://schemas.microsoft.com/office/powerpoint/2010/main" val="252093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D0BDE89-9CB6-45BA-A09E-2B81E252D53E}" type="slidenum">
              <a:rPr lang="en-US" altLang="en-US"/>
              <a:pPr/>
              <a:t>‹#›</a:t>
            </a:fld>
            <a:endParaRPr lang="en-US" altLang="en-US"/>
          </a:p>
        </p:txBody>
      </p:sp>
    </p:spTree>
    <p:extLst>
      <p:ext uri="{BB962C8B-B14F-4D97-AF65-F5344CB8AC3E}">
        <p14:creationId xmlns:p14="http://schemas.microsoft.com/office/powerpoint/2010/main" val="311300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2" r:id="rId12"/>
    <p:sldLayoutId id="2147483843"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d-boo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834405" y="3956181"/>
            <a:ext cx="7553131" cy="1572554"/>
          </a:xfrm>
        </p:spPr>
        <p:txBody>
          <a:bodyPr>
            <a:normAutofit/>
          </a:bodyPr>
          <a:lstStyle/>
          <a:p>
            <a:pPr eaLnBrk="1" hangingPunct="1"/>
            <a:r>
              <a:rPr lang="en-US" dirty="0" smtClean="0"/>
              <a:t>Evaluations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1</a:t>
            </a:fld>
            <a:endParaRPr lang="en-US"/>
          </a:p>
        </p:txBody>
      </p:sp>
      <p:sp>
        <p:nvSpPr>
          <p:cNvPr id="7" name="Rectangle 6"/>
          <p:cNvSpPr>
            <a:spLocks noGrp="1" noChangeArrowheads="1"/>
          </p:cNvSpPr>
          <p:nvPr/>
        </p:nvSpPr>
        <p:spPr>
          <a:xfrm>
            <a:off x="1177306" y="5257800"/>
            <a:ext cx="6867330" cy="1156214"/>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smtClean="0">
                <a:latin typeface="Times New Roman" panose="02020603050405020304" pitchFamily="18" charset="0"/>
                <a:cs typeface="Times New Roman" panose="02020603050405020304" pitchFamily="18" charset="0"/>
              </a:rPr>
              <a:t>Old Dominion University</a:t>
            </a:r>
            <a:endParaRPr lang="en-US" altLang="en-US" sz="2400" dirty="0">
              <a:latin typeface="Times New Roman" panose="02020603050405020304" pitchFamily="18" charset="0"/>
              <a:cs typeface="Times New Roman" panose="02020603050405020304" pitchFamily="18" charset="0"/>
            </a:endParaRP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a:t>
            </a:r>
            <a:r>
              <a:rPr lang="en-US" altLang="en-US" sz="1200" dirty="0" smtClean="0">
                <a:solidFill>
                  <a:schemeClr val="accent2"/>
                </a:solidFill>
                <a:latin typeface="Arial" panose="020B0604020202020204" pitchFamily="34" charset="0"/>
                <a:hlinkClick r:id="rId4"/>
              </a:rPr>
              <a:t>www.id-book.com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199395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32359D5-E776-47B4-BB3D-413A1BF2BB5A}" type="slidenum">
              <a:rPr lang="en-US" altLang="en-US"/>
              <a:pPr/>
              <a:t>10</a:t>
            </a:fld>
            <a:endParaRPr lang="en-US" altLang="en-US"/>
          </a:p>
        </p:txBody>
      </p:sp>
      <p:sp>
        <p:nvSpPr>
          <p:cNvPr id="366594" name="Rectangle 2"/>
          <p:cNvSpPr>
            <a:spLocks noGrp="1" noChangeArrowheads="1"/>
          </p:cNvSpPr>
          <p:nvPr>
            <p:ph type="title"/>
          </p:nvPr>
        </p:nvSpPr>
        <p:spPr>
          <a:xfrm>
            <a:off x="451945" y="365126"/>
            <a:ext cx="8063405" cy="1325563"/>
          </a:xfrm>
        </p:spPr>
        <p:txBody>
          <a:bodyPr/>
          <a:lstStyle/>
          <a:p>
            <a:r>
              <a:rPr lang="en-US" altLang="en-US" dirty="0"/>
              <a:t>Heuristics (cont.)</a:t>
            </a:r>
          </a:p>
        </p:txBody>
      </p:sp>
      <p:sp>
        <p:nvSpPr>
          <p:cNvPr id="366595" name="Rectangle 3"/>
          <p:cNvSpPr>
            <a:spLocks noGrp="1" noChangeArrowheads="1"/>
          </p:cNvSpPr>
          <p:nvPr>
            <p:ph type="body" idx="1"/>
          </p:nvPr>
        </p:nvSpPr>
        <p:spPr>
          <a:xfrm>
            <a:off x="451945" y="1534659"/>
            <a:ext cx="8237483" cy="1098551"/>
          </a:xfrm>
        </p:spPr>
        <p:txBody>
          <a:bodyPr>
            <a:normAutofit/>
          </a:bodyPr>
          <a:lstStyle/>
          <a:p>
            <a:pPr marL="0" indent="0">
              <a:buNone/>
            </a:pPr>
            <a:r>
              <a:rPr lang="en-US" altLang="en-US" b="1" dirty="0" smtClean="0"/>
              <a:t>H-4</a:t>
            </a:r>
            <a:r>
              <a:rPr lang="en-US" altLang="en-US" b="1" dirty="0"/>
              <a:t>: Consistency &amp; </a:t>
            </a:r>
            <a:r>
              <a:rPr lang="en-US" altLang="en-US" b="1" dirty="0" smtClean="0"/>
              <a:t>standards</a:t>
            </a:r>
          </a:p>
          <a:p>
            <a:pPr lvl="1"/>
            <a:r>
              <a:rPr lang="en-US" altLang="en-US" dirty="0">
                <a:ea typeface="ＭＳ Ｐゴシック" panose="020B0600070205080204" pitchFamily="34" charset="-128"/>
              </a:rPr>
              <a:t>Users should not have to wonder whether different words, situations, or actions mean the same thing. Follow platform conventions  </a:t>
            </a:r>
          </a:p>
          <a:p>
            <a:endParaRPr lang="en-US" altLang="en-US" dirty="0"/>
          </a:p>
        </p:txBody>
      </p:sp>
      <p:grpSp>
        <p:nvGrpSpPr>
          <p:cNvPr id="366601" name="Group 9"/>
          <p:cNvGrpSpPr>
            <a:grpSpLocks/>
          </p:cNvGrpSpPr>
          <p:nvPr/>
        </p:nvGrpSpPr>
        <p:grpSpPr bwMode="auto">
          <a:xfrm>
            <a:off x="525517" y="2964389"/>
            <a:ext cx="5265683" cy="2826811"/>
            <a:chOff x="432" y="1056"/>
            <a:chExt cx="5040" cy="2725"/>
          </a:xfrm>
        </p:grpSpPr>
        <p:pic>
          <p:nvPicPr>
            <p:cNvPr id="366597" name="Picture 5" descr="inconsistency-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1056"/>
              <a:ext cx="2400" cy="1352"/>
            </a:xfrm>
            <a:prstGeom prst="rect">
              <a:avLst/>
            </a:prstGeom>
            <a:noFill/>
            <a:extLst>
              <a:ext uri="{909E8E84-426E-40DD-AFC4-6F175D3DCCD1}">
                <a14:hiddenFill xmlns:a14="http://schemas.microsoft.com/office/drawing/2010/main">
                  <a:solidFill>
                    <a:srgbClr val="FFFFFF"/>
                  </a:solidFill>
                </a14:hiddenFill>
              </a:ext>
            </a:extLst>
          </p:spPr>
        </p:pic>
        <p:pic>
          <p:nvPicPr>
            <p:cNvPr id="366598" name="Picture 6" descr="inconsistency-V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056"/>
              <a:ext cx="2400" cy="1333"/>
            </a:xfrm>
            <a:prstGeom prst="rect">
              <a:avLst/>
            </a:prstGeom>
            <a:noFill/>
            <a:extLst>
              <a:ext uri="{909E8E84-426E-40DD-AFC4-6F175D3DCCD1}">
                <a14:hiddenFill xmlns:a14="http://schemas.microsoft.com/office/drawing/2010/main">
                  <a:solidFill>
                    <a:srgbClr val="FFFFFF"/>
                  </a:solidFill>
                </a14:hiddenFill>
              </a:ext>
            </a:extLst>
          </p:spPr>
        </p:pic>
        <p:pic>
          <p:nvPicPr>
            <p:cNvPr id="366599" name="Picture 7" descr="inconsistency-V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2448"/>
              <a:ext cx="2399" cy="1333"/>
            </a:xfrm>
            <a:prstGeom prst="rect">
              <a:avLst/>
            </a:prstGeom>
            <a:noFill/>
            <a:extLst>
              <a:ext uri="{909E8E84-426E-40DD-AFC4-6F175D3DCCD1}">
                <a14:hiddenFill xmlns:a14="http://schemas.microsoft.com/office/drawing/2010/main">
                  <a:solidFill>
                    <a:srgbClr val="FFFFFF"/>
                  </a:solidFill>
                </a14:hiddenFill>
              </a:ext>
            </a:extLst>
          </p:spPr>
        </p:pic>
        <p:pic>
          <p:nvPicPr>
            <p:cNvPr id="366600" name="Picture 8" descr="inconsistency-VB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2448"/>
              <a:ext cx="2400" cy="133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3"/>
          <p:cNvSpPr txBox="1">
            <a:spLocks noChangeArrowheads="1"/>
          </p:cNvSpPr>
          <p:nvPr/>
        </p:nvSpPr>
        <p:spPr>
          <a:xfrm>
            <a:off x="5797249" y="2950558"/>
            <a:ext cx="3094503" cy="33241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i-FI" altLang="en-US" sz="2000" dirty="0" smtClean="0">
                <a:ea typeface="ＭＳ Ｐゴシック" panose="020B0600070205080204" pitchFamily="34" charset="-128"/>
              </a:rPr>
              <a:t>UI should be consistent troughout application</a:t>
            </a:r>
          </a:p>
          <a:p>
            <a:pPr fontAlgn="auto">
              <a:spcAft>
                <a:spcPts val="0"/>
              </a:spcAft>
            </a:pPr>
            <a:r>
              <a:rPr lang="fi-FI" altLang="en-US" sz="2000" dirty="0" smtClean="0">
                <a:ea typeface="ＭＳ Ｐゴシック" panose="020B0600070205080204" pitchFamily="34" charset="-128"/>
              </a:rPr>
              <a:t>E.g. layout of UI components should not change</a:t>
            </a:r>
          </a:p>
          <a:p>
            <a:pPr fontAlgn="auto">
              <a:spcAft>
                <a:spcPts val="0"/>
              </a:spcAft>
            </a:pPr>
            <a:r>
              <a:rPr lang="fi-FI" altLang="en-US" sz="2000" dirty="0" smtClean="0">
                <a:ea typeface="ＭＳ Ｐゴシック" panose="020B0600070205080204" pitchFamily="34" charset="-128"/>
              </a:rPr>
              <a:t>Especially shortcuts, like keyboard combinations, should remain the same</a:t>
            </a:r>
          </a:p>
          <a:p>
            <a:pPr fontAlgn="auto">
              <a:spcAft>
                <a:spcPts val="0"/>
              </a:spcAft>
            </a:pPr>
            <a:r>
              <a:rPr lang="fi-FI" altLang="en-US" sz="2000" dirty="0" smtClean="0">
                <a:ea typeface="ＭＳ Ｐゴシック" panose="020B0600070205080204" pitchFamily="34" charset="-128"/>
              </a:rPr>
              <a:t>Style guides should be produced and used  </a:t>
            </a:r>
            <a:endParaRPr lang="en-US" altLang="en-US" sz="2000" dirty="0" smtClean="0">
              <a:ea typeface="ＭＳ Ｐゴシック" panose="020B0600070205080204" pitchFamily="34" charset="-128"/>
            </a:endParaRPr>
          </a:p>
        </p:txBody>
      </p:sp>
    </p:spTree>
    <p:extLst>
      <p:ext uri="{BB962C8B-B14F-4D97-AF65-F5344CB8AC3E}">
        <p14:creationId xmlns:p14="http://schemas.microsoft.com/office/powerpoint/2010/main" val="212343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6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79425" y="365126"/>
            <a:ext cx="8035925" cy="1325563"/>
          </a:xfrm>
        </p:spPr>
        <p:txBody>
          <a:bodyPr>
            <a:normAutofit/>
          </a:bodyPr>
          <a:lstStyle/>
          <a:p>
            <a:pPr eaLnBrk="1" hangingPunct="1"/>
            <a:r>
              <a:rPr lang="en-US" sz="3600" dirty="0"/>
              <a:t>Heuristics (cont.)</a:t>
            </a:r>
          </a:p>
        </p:txBody>
      </p:sp>
      <p:sp>
        <p:nvSpPr>
          <p:cNvPr id="14" name="Rectangle 3"/>
          <p:cNvSpPr txBox="1">
            <a:spLocks noChangeArrowheads="1"/>
          </p:cNvSpPr>
          <p:nvPr/>
        </p:nvSpPr>
        <p:spPr bwMode="auto">
          <a:xfrm>
            <a:off x="479425" y="1632112"/>
            <a:ext cx="8588375" cy="4648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ct val="90000"/>
              </a:lnSpc>
              <a:buNone/>
            </a:pPr>
            <a:r>
              <a:rPr lang="en-US" sz="2400" b="1" dirty="0" smtClean="0">
                <a:latin typeface="Times New Roman" panose="02020603050405020304" pitchFamily="18" charset="0"/>
                <a:cs typeface="Times New Roman" panose="02020603050405020304" pitchFamily="18" charset="0"/>
              </a:rPr>
              <a:t>H-5</a:t>
            </a:r>
            <a:r>
              <a:rPr lang="en-US" sz="2400" b="1" dirty="0">
                <a:latin typeface="Times New Roman" panose="02020603050405020304" pitchFamily="18" charset="0"/>
                <a:cs typeface="Times New Roman" panose="02020603050405020304" pitchFamily="18" charset="0"/>
              </a:rPr>
              <a:t>: Error </a:t>
            </a:r>
            <a:r>
              <a:rPr lang="en-US" sz="2400" b="1" dirty="0" smtClean="0">
                <a:latin typeface="Times New Roman" panose="02020603050405020304" pitchFamily="18" charset="0"/>
                <a:cs typeface="Times New Roman" panose="02020603050405020304" pitchFamily="18" charset="0"/>
              </a:rPr>
              <a:t>prevention</a:t>
            </a:r>
          </a:p>
          <a:p>
            <a:pPr lvl="1">
              <a:lnSpc>
                <a:spcPct val="90000"/>
              </a:lnSpc>
              <a:buFont typeface="Arial" panose="020B0604020202020204" pitchFamily="34" charset="0"/>
              <a:buChar char="•"/>
            </a:pP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Even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better than good error messages is a careful design which prevents a problem from occurring in the first place. Either eliminate error-prone conditions or check for them and present users with a confirmation option before they commit to the action </a:t>
            </a: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r>
              <a:rPr lang="en-US" sz="2400" b="1" dirty="0" smtClean="0">
                <a:latin typeface="Times New Roman" panose="02020603050405020304" pitchFamily="18" charset="0"/>
                <a:cs typeface="Times New Roman" panose="02020603050405020304" pitchFamily="18" charset="0"/>
              </a:rPr>
              <a:t>H-6</a:t>
            </a:r>
            <a:r>
              <a:rPr lang="en-US" sz="2400" b="1" dirty="0">
                <a:latin typeface="Times New Roman" panose="02020603050405020304" pitchFamily="18" charset="0"/>
                <a:cs typeface="Times New Roman" panose="02020603050405020304" pitchFamily="18" charset="0"/>
              </a:rPr>
              <a:t>: Recognition rather than </a:t>
            </a:r>
            <a:r>
              <a:rPr lang="en-US" sz="2400" b="1" dirty="0" smtClean="0">
                <a:latin typeface="Times New Roman" panose="02020603050405020304" pitchFamily="18" charset="0"/>
                <a:cs typeface="Times New Roman" panose="02020603050405020304" pitchFamily="18" charset="0"/>
              </a:rPr>
              <a:t>recall</a:t>
            </a:r>
          </a:p>
          <a:p>
            <a:pPr lvl="1">
              <a:lnSpc>
                <a:spcPct val="90000"/>
              </a:lnSpc>
              <a:buFont typeface="Arial" panose="020B0604020202020204" pitchFamily="34" charset="0"/>
              <a:buChar char="•"/>
            </a:pP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Minimize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the user's memory load by making objects, actions, and options visible</a:t>
            </a: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a:t>
            </a:r>
          </a:p>
          <a:p>
            <a:pPr lvl="1">
              <a:lnSpc>
                <a:spcPct val="90000"/>
              </a:lnSpc>
              <a:buFont typeface="Arial" panose="020B0604020202020204" pitchFamily="34" charset="0"/>
              <a:buChar char="•"/>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Instructions for use of the system should be visible or easily retrievable whenever appropriate </a:t>
            </a:r>
          </a:p>
          <a:p>
            <a:pPr lvl="1">
              <a:lnSpc>
                <a:spcPct val="90000"/>
              </a:lnSpc>
              <a:buFont typeface="Arial" panose="020B0604020202020204" pitchFamily="34" charset="0"/>
              <a:buChar char="•"/>
            </a:pPr>
            <a:endParaRPr lang="en-US" altLang="en-US" sz="20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smtClean="0">
              <a:latin typeface="Times New Roman" panose="02020603050405020304" pitchFamily="18" charset="0"/>
              <a:cs typeface="Times New Roman" panose="02020603050405020304" pitchFamily="18" charset="0"/>
            </a:endParaRP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smtClean="0">
              <a:latin typeface="Times New Roman" panose="02020603050405020304" pitchFamily="18" charset="0"/>
              <a:cs typeface="Times New Roman" panose="02020603050405020304" pitchFamily="18" charset="0"/>
            </a:endParaRP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608042" y="5246507"/>
            <a:ext cx="5038123" cy="1395818"/>
            <a:chOff x="695409" y="2484651"/>
            <a:chExt cx="5038123" cy="1395818"/>
          </a:xfrm>
        </p:grpSpPr>
        <p:pic>
          <p:nvPicPr>
            <p:cNvPr id="1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51907" b="4246"/>
            <a:stretch/>
          </p:blipFill>
          <p:spPr bwMode="auto">
            <a:xfrm>
              <a:off x="3316290" y="2484651"/>
              <a:ext cx="2417242" cy="574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1718" y="2870451"/>
              <a:ext cx="1907299" cy="261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1338"/>
            <a:stretch/>
          </p:blipFill>
          <p:spPr bwMode="auto">
            <a:xfrm>
              <a:off x="3316290" y="3287591"/>
              <a:ext cx="2417242" cy="592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6" name="Group 5"/>
            <p:cNvGrpSpPr/>
            <p:nvPr/>
          </p:nvGrpSpPr>
          <p:grpSpPr>
            <a:xfrm>
              <a:off x="695409" y="2575727"/>
              <a:ext cx="2339919" cy="757209"/>
              <a:chOff x="386847" y="2719918"/>
              <a:chExt cx="2339919" cy="757209"/>
            </a:xfrm>
          </p:grpSpPr>
          <p:sp>
            <p:nvSpPr>
              <p:cNvPr id="3" name="Oval 2"/>
              <p:cNvSpPr/>
              <p:nvPr/>
            </p:nvSpPr>
            <p:spPr bwMode="auto">
              <a:xfrm>
                <a:off x="386847" y="2719918"/>
                <a:ext cx="2339919" cy="757209"/>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 name="Straight Connector 4"/>
              <p:cNvCxnSpPr>
                <a:stCxn id="3" idx="1"/>
                <a:endCxn id="3" idx="5"/>
              </p:cNvCxnSpPr>
              <p:nvPr/>
            </p:nvCxnSpPr>
            <p:spPr bwMode="auto">
              <a:xfrm>
                <a:off x="729520" y="2830809"/>
                <a:ext cx="1654573" cy="535427"/>
              </a:xfrm>
              <a:prstGeom prst="line">
                <a:avLst/>
              </a:prstGeom>
              <a:solidFill>
                <a:schemeClr val="accent1"/>
              </a:solidFill>
              <a:ln w="57150" cap="flat" cmpd="sng" algn="ctr">
                <a:solidFill>
                  <a:srgbClr val="FF0000"/>
                </a:solidFill>
                <a:prstDash val="solid"/>
                <a:round/>
                <a:headEnd type="none" w="sm" len="sm"/>
                <a:tailEnd type="none" w="sm" len="sm"/>
              </a:ln>
              <a:effectLst/>
            </p:spPr>
          </p:cxnSp>
        </p:grpSp>
      </p:grpSp>
      <p:sp>
        <p:nvSpPr>
          <p:cNvPr id="2" name="Slide Number Placeholder 1"/>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186014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027529AF-5F7B-4B40-974B-4EC5FBCB8A2C}" type="slidenum">
              <a:rPr lang="en-US" altLang="en-US"/>
              <a:pPr/>
              <a:t>12</a:t>
            </a:fld>
            <a:endParaRPr lang="en-US" altLang="en-US"/>
          </a:p>
        </p:txBody>
      </p:sp>
      <p:sp>
        <p:nvSpPr>
          <p:cNvPr id="369666" name="Rectangle 2"/>
          <p:cNvSpPr>
            <a:spLocks noGrp="1" noChangeArrowheads="1"/>
          </p:cNvSpPr>
          <p:nvPr>
            <p:ph type="title"/>
          </p:nvPr>
        </p:nvSpPr>
        <p:spPr>
          <a:xfrm>
            <a:off x="457200" y="482600"/>
            <a:ext cx="7543800" cy="1295400"/>
          </a:xfrm>
        </p:spPr>
        <p:txBody>
          <a:bodyPr/>
          <a:lstStyle/>
          <a:p>
            <a:r>
              <a:rPr lang="en-US" altLang="en-US" dirty="0"/>
              <a:t>Heuristics (cont.)</a:t>
            </a:r>
          </a:p>
        </p:txBody>
      </p:sp>
      <p:sp>
        <p:nvSpPr>
          <p:cNvPr id="369667" name="Rectangle 3"/>
          <p:cNvSpPr>
            <a:spLocks noGrp="1" noChangeArrowheads="1"/>
          </p:cNvSpPr>
          <p:nvPr>
            <p:ph type="body" sz="half" idx="2"/>
          </p:nvPr>
        </p:nvSpPr>
        <p:spPr>
          <a:xfrm>
            <a:off x="561975" y="4151313"/>
            <a:ext cx="8393113" cy="2336800"/>
          </a:xfrm>
        </p:spPr>
        <p:txBody>
          <a:bodyPr>
            <a:normAutofit fontScale="92500" lnSpcReduction="20000"/>
          </a:bodyPr>
          <a:lstStyle/>
          <a:p>
            <a:pPr marL="0" indent="0">
              <a:buNone/>
            </a:pPr>
            <a:r>
              <a:rPr lang="en-US" altLang="en-US" sz="2600" b="1" dirty="0" smtClean="0">
                <a:latin typeface="Times New Roman" panose="02020603050405020304" pitchFamily="18" charset="0"/>
                <a:cs typeface="Times New Roman" panose="02020603050405020304" pitchFamily="18" charset="0"/>
              </a:rPr>
              <a:t>H-7</a:t>
            </a:r>
            <a:r>
              <a:rPr lang="en-US" altLang="en-US" sz="2600" b="1" dirty="0">
                <a:latin typeface="Times New Roman" panose="02020603050405020304" pitchFamily="18" charset="0"/>
                <a:cs typeface="Times New Roman" panose="02020603050405020304" pitchFamily="18" charset="0"/>
              </a:rPr>
              <a:t>: Flexibility and efficiency of use</a:t>
            </a:r>
          </a:p>
          <a:p>
            <a:pPr lvl="1"/>
            <a:r>
              <a:rPr lang="en-US" altLang="en-US" sz="2200" dirty="0">
                <a:latin typeface="Times New Roman" panose="02020603050405020304" pitchFamily="18" charset="0"/>
                <a:cs typeface="Times New Roman" panose="02020603050405020304" pitchFamily="18" charset="0"/>
              </a:rPr>
              <a:t>accelerators for experts (e.g., gestures, kb shortcuts)</a:t>
            </a:r>
          </a:p>
          <a:p>
            <a:pPr lvl="1"/>
            <a:r>
              <a:rPr lang="en-US" altLang="en-US" sz="2200" dirty="0">
                <a:latin typeface="Times New Roman" panose="02020603050405020304" pitchFamily="18" charset="0"/>
                <a:cs typeface="Times New Roman" panose="02020603050405020304" pitchFamily="18" charset="0"/>
              </a:rPr>
              <a:t>allow users to tailor frequent actions (e.g., macros</a:t>
            </a:r>
            <a:r>
              <a:rPr lang="en-US" altLang="en-US" sz="2200" dirty="0" smtClean="0">
                <a:latin typeface="Times New Roman" panose="02020603050405020304" pitchFamily="18" charset="0"/>
                <a:cs typeface="Times New Roman" panose="02020603050405020304" pitchFamily="18" charset="0"/>
              </a:rPr>
              <a:t>)</a:t>
            </a:r>
          </a:p>
          <a:p>
            <a:pPr lvl="1"/>
            <a:r>
              <a:rPr lang="fi-FI" altLang="en-US" sz="2500" dirty="0">
                <a:latin typeface="Times New Roman" panose="02020603050405020304" pitchFamily="18" charset="0"/>
                <a:ea typeface="ＭＳ Ｐゴシック" panose="020B0600070205080204" pitchFamily="34" charset="-128"/>
                <a:cs typeface="Times New Roman" panose="02020603050405020304" pitchFamily="18" charset="0"/>
              </a:rPr>
              <a:t>UIs can be of an adaptive kind</a:t>
            </a:r>
          </a:p>
          <a:p>
            <a:pPr lvl="2"/>
            <a:r>
              <a:rPr lang="fi-FI"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User’s actions are observed</a:t>
            </a:r>
          </a:p>
          <a:p>
            <a:pPr lvl="2"/>
            <a:r>
              <a:rPr lang="fi-FI"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UI automatically adjusts itself to the most suitable form</a:t>
            </a:r>
          </a:p>
          <a:p>
            <a:pPr lvl="1"/>
            <a:r>
              <a:rPr lang="fi-FI" altLang="en-US" sz="2500" dirty="0">
                <a:latin typeface="Times New Roman" panose="02020603050405020304" pitchFamily="18" charset="0"/>
                <a:ea typeface="ＭＳ Ｐゴシック" panose="020B0600070205080204" pitchFamily="34" charset="-128"/>
                <a:cs typeface="Times New Roman" panose="02020603050405020304" pitchFamily="18" charset="0"/>
              </a:rPr>
              <a:t>UIs could, for example, automatically progress from novice level to expert level</a:t>
            </a:r>
            <a:endParaRPr lang="en-US" altLang="en-US" sz="2500" dirty="0">
              <a:latin typeface="Times New Roman" panose="02020603050405020304" pitchFamily="18" charset="0"/>
              <a:ea typeface="ＭＳ Ｐゴシック" panose="020B0600070205080204" pitchFamily="34" charset="-128"/>
              <a:cs typeface="Times New Roman" panose="02020603050405020304" pitchFamily="18" charset="0"/>
            </a:endParaRPr>
          </a:p>
          <a:p>
            <a:pPr lvl="1"/>
            <a:endParaRPr lang="en-US" altLang="en-US" sz="2200" dirty="0">
              <a:latin typeface="Times New Roman" panose="02020603050405020304" pitchFamily="18" charset="0"/>
              <a:cs typeface="Times New Roman" panose="02020603050405020304" pitchFamily="18" charset="0"/>
            </a:endParaRPr>
          </a:p>
        </p:txBody>
      </p:sp>
      <p:grpSp>
        <p:nvGrpSpPr>
          <p:cNvPr id="369673" name="Group 9"/>
          <p:cNvGrpSpPr>
            <a:grpSpLocks/>
          </p:cNvGrpSpPr>
          <p:nvPr/>
        </p:nvGrpSpPr>
        <p:grpSpPr bwMode="auto">
          <a:xfrm>
            <a:off x="1966913" y="1930400"/>
            <a:ext cx="2819400" cy="2057400"/>
            <a:chOff x="1200" y="1056"/>
            <a:chExt cx="1776" cy="1296"/>
          </a:xfrm>
        </p:grpSpPr>
        <p:sp>
          <p:nvSpPr>
            <p:cNvPr id="369669" name="Rectangle 5"/>
            <p:cNvSpPr>
              <a:spLocks noChangeArrowheads="1"/>
            </p:cNvSpPr>
            <p:nvPr/>
          </p:nvSpPr>
          <p:spPr bwMode="auto">
            <a:xfrm>
              <a:off x="1200" y="1056"/>
              <a:ext cx="864" cy="192"/>
            </a:xfrm>
            <a:prstGeom prst="rect">
              <a:avLst/>
            </a:prstGeom>
            <a:solidFill>
              <a:srgbClr val="FFFFFF"/>
            </a:solidFill>
            <a:ln w="1905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Edit</a:t>
              </a:r>
            </a:p>
          </p:txBody>
        </p:sp>
        <p:sp>
          <p:nvSpPr>
            <p:cNvPr id="369670" name="Rectangle 6"/>
            <p:cNvSpPr>
              <a:spLocks noChangeArrowheads="1"/>
            </p:cNvSpPr>
            <p:nvPr/>
          </p:nvSpPr>
          <p:spPr bwMode="auto">
            <a:xfrm>
              <a:off x="1584" y="1248"/>
              <a:ext cx="960" cy="1104"/>
            </a:xfrm>
            <a:prstGeom prst="rect">
              <a:avLst/>
            </a:prstGeom>
            <a:solidFill>
              <a:srgbClr val="FFFFFF"/>
            </a:solidFill>
            <a:ln w="1905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71" name="Text Box 7"/>
            <p:cNvSpPr txBox="1">
              <a:spLocks noChangeArrowheads="1"/>
            </p:cNvSpPr>
            <p:nvPr/>
          </p:nvSpPr>
          <p:spPr bwMode="auto">
            <a:xfrm>
              <a:off x="1632" y="1344"/>
              <a:ext cx="134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rPr>
                <a:t>Cut</a:t>
              </a:r>
            </a:p>
            <a:p>
              <a:pPr eaLnBrk="0" hangingPunct="0">
                <a:spcBef>
                  <a:spcPct val="50000"/>
                </a:spcBef>
              </a:pPr>
              <a:r>
                <a:rPr lang="en-US" altLang="en-US" sz="2400">
                  <a:latin typeface="Times New Roman" panose="02020603050405020304" pitchFamily="18" charset="0"/>
                </a:rPr>
                <a:t>Copy</a:t>
              </a:r>
            </a:p>
            <a:p>
              <a:pPr eaLnBrk="0" hangingPunct="0">
                <a:spcBef>
                  <a:spcPct val="50000"/>
                </a:spcBef>
              </a:pPr>
              <a:r>
                <a:rPr lang="en-US" altLang="en-US" sz="2400">
                  <a:latin typeface="Times New Roman" panose="02020603050405020304" pitchFamily="18" charset="0"/>
                </a:rPr>
                <a:t>Paste</a:t>
              </a:r>
            </a:p>
          </p:txBody>
        </p:sp>
      </p:grpSp>
    </p:spTree>
    <p:extLst>
      <p:ext uri="{BB962C8B-B14F-4D97-AF65-F5344CB8AC3E}">
        <p14:creationId xmlns:p14="http://schemas.microsoft.com/office/powerpoint/2010/main" val="190188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6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96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96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96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BCBF8A77-381E-44D3-A98E-1D4A018DC848}" type="slidenum">
              <a:rPr lang="en-US" altLang="en-US"/>
              <a:pPr/>
              <a:t>13</a:t>
            </a:fld>
            <a:endParaRPr lang="en-US" altLang="en-US"/>
          </a:p>
        </p:txBody>
      </p:sp>
      <p:sp>
        <p:nvSpPr>
          <p:cNvPr id="396290" name="Rectangle 1026"/>
          <p:cNvSpPr>
            <a:spLocks noGrp="1" noChangeArrowheads="1"/>
          </p:cNvSpPr>
          <p:nvPr>
            <p:ph type="title"/>
          </p:nvPr>
        </p:nvSpPr>
        <p:spPr/>
        <p:txBody>
          <a:bodyPr/>
          <a:lstStyle/>
          <a:p>
            <a:r>
              <a:rPr lang="en-US" altLang="en-US"/>
              <a:t>Heuristics (cont.)</a:t>
            </a:r>
          </a:p>
        </p:txBody>
      </p:sp>
      <p:sp>
        <p:nvSpPr>
          <p:cNvPr id="396291" name="Rectangle 1027"/>
          <p:cNvSpPr>
            <a:spLocks noGrp="1" noChangeArrowheads="1"/>
          </p:cNvSpPr>
          <p:nvPr>
            <p:ph type="body" sz="half" idx="2"/>
          </p:nvPr>
        </p:nvSpPr>
        <p:spPr>
          <a:xfrm>
            <a:off x="1171575" y="5045075"/>
            <a:ext cx="7772400" cy="1371600"/>
          </a:xfrm>
        </p:spPr>
        <p:txBody>
          <a:bodyPr>
            <a:normAutofit fontScale="92500" lnSpcReduction="20000"/>
          </a:bodyPr>
          <a:lstStyle/>
          <a:p>
            <a:pPr marL="0" indent="0">
              <a:buNone/>
            </a:pPr>
            <a:r>
              <a:rPr lang="en-US" altLang="en-US" sz="2600" b="1" dirty="0" smtClean="0">
                <a:latin typeface="Times New Roman" panose="02020603050405020304" pitchFamily="18" charset="0"/>
                <a:cs typeface="Times New Roman" panose="02020603050405020304" pitchFamily="18" charset="0"/>
              </a:rPr>
              <a:t>H-8</a:t>
            </a:r>
            <a:r>
              <a:rPr lang="en-US" altLang="en-US" sz="2600" b="1" dirty="0">
                <a:latin typeface="Times New Roman" panose="02020603050405020304" pitchFamily="18" charset="0"/>
                <a:cs typeface="Times New Roman" panose="02020603050405020304" pitchFamily="18" charset="0"/>
              </a:rPr>
              <a:t>: Aesthetic and minimalist design</a:t>
            </a:r>
          </a:p>
          <a:p>
            <a:pPr lvl="1"/>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Dialogues should not contain information which is irrelevant or rarely needed. Every extra unit of information in a dialogue competes with the relevant units of information and diminishes their relative visibility. </a:t>
            </a:r>
          </a:p>
        </p:txBody>
      </p:sp>
      <p:pic>
        <p:nvPicPr>
          <p:cNvPr id="396292" name="Picture 1028" descr="aesthe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2159000"/>
            <a:ext cx="7696200" cy="260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62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ltLang="en-US"/>
              <a:t>Heuristics (cont.)</a:t>
            </a:r>
          </a:p>
        </p:txBody>
      </p:sp>
      <p:sp>
        <p:nvSpPr>
          <p:cNvPr id="309251" name="Rectangle 3"/>
          <p:cNvSpPr>
            <a:spLocks noGrp="1" noChangeArrowheads="1"/>
          </p:cNvSpPr>
          <p:nvPr>
            <p:ph type="body" idx="1"/>
          </p:nvPr>
        </p:nvSpPr>
        <p:spPr>
          <a:xfrm>
            <a:off x="685800" y="1690689"/>
            <a:ext cx="5168462" cy="4767261"/>
          </a:xfrm>
        </p:spPr>
        <p:txBody>
          <a:bodyPr>
            <a:normAutofit/>
          </a:bodyPr>
          <a:lstStyle/>
          <a:p>
            <a:pPr marL="0" indent="0">
              <a:lnSpc>
                <a:spcPct val="90000"/>
              </a:lnSpc>
              <a:buNone/>
            </a:pPr>
            <a:r>
              <a:rPr lang="en-US" altLang="en-US" b="1" dirty="0" smtClean="0"/>
              <a:t>H-9</a:t>
            </a:r>
            <a:r>
              <a:rPr lang="en-US" altLang="en-US" b="1" dirty="0"/>
              <a:t>: Help users recognize, diagnose, and recover from errors</a:t>
            </a:r>
          </a:p>
          <a:p>
            <a:pPr lvl="1">
              <a:lnSpc>
                <a:spcPct val="90000"/>
              </a:lnSpc>
            </a:pPr>
            <a:r>
              <a:rPr lang="en-US" altLang="en-US" dirty="0"/>
              <a:t>error messages in plain </a:t>
            </a:r>
            <a:r>
              <a:rPr lang="en-US" altLang="en-US" dirty="0" smtClean="0"/>
              <a:t>language (no codes)</a:t>
            </a:r>
            <a:endParaRPr lang="en-US" altLang="en-US" dirty="0"/>
          </a:p>
          <a:p>
            <a:pPr lvl="1">
              <a:lnSpc>
                <a:spcPct val="90000"/>
              </a:lnSpc>
            </a:pPr>
            <a:r>
              <a:rPr lang="en-US" altLang="en-US" dirty="0"/>
              <a:t>precisely indicate the problem</a:t>
            </a:r>
          </a:p>
          <a:p>
            <a:pPr lvl="1">
              <a:lnSpc>
                <a:spcPct val="90000"/>
              </a:lnSpc>
            </a:pPr>
            <a:r>
              <a:rPr lang="en-US" altLang="en-US" dirty="0"/>
              <a:t>constructively suggest a </a:t>
            </a:r>
            <a:r>
              <a:rPr lang="en-US" altLang="en-US" dirty="0" smtClean="0"/>
              <a:t>solution</a:t>
            </a:r>
          </a:p>
          <a:p>
            <a:r>
              <a:rPr lang="fi-FI" altLang="en-US" dirty="0">
                <a:ea typeface="ＭＳ Ｐゴシック" panose="020B0600070205080204" pitchFamily="34" charset="-128"/>
              </a:rPr>
              <a:t>Error messages can be used as explanations of application’s conceptual model</a:t>
            </a:r>
          </a:p>
          <a:p>
            <a:r>
              <a:rPr lang="fi-FI" altLang="en-US" dirty="0">
                <a:ea typeface="ＭＳ Ｐゴシック" panose="020B0600070205080204" pitchFamily="34" charset="-128"/>
              </a:rPr>
              <a:t>Expressions should be polite/neutral</a:t>
            </a:r>
          </a:p>
          <a:p>
            <a:pPr lvl="1">
              <a:lnSpc>
                <a:spcPct val="90000"/>
              </a:lnSpc>
            </a:pPr>
            <a:endParaRPr lang="en-US" altLang="en-US" dirty="0"/>
          </a:p>
          <a:p>
            <a:pPr>
              <a:lnSpc>
                <a:spcPct val="90000"/>
              </a:lnSpc>
            </a:pPr>
            <a:endParaRPr lang="en-US" altLang="en-US" dirty="0"/>
          </a:p>
        </p:txBody>
      </p:sp>
      <p:pic>
        <p:nvPicPr>
          <p:cNvPr id="6" name="Picture 5" descr="Screenshot_2014-11-11-23-31-0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31073" y="1501774"/>
            <a:ext cx="2841427" cy="5051425"/>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221422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2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457200" y="704192"/>
            <a:ext cx="7543800" cy="713445"/>
          </a:xfrm>
        </p:spPr>
        <p:txBody>
          <a:bodyPr/>
          <a:lstStyle/>
          <a:p>
            <a:r>
              <a:rPr lang="en-US" altLang="en-US" dirty="0"/>
              <a:t>Heuristics (cont.)</a:t>
            </a:r>
          </a:p>
        </p:txBody>
      </p:sp>
      <p:sp>
        <p:nvSpPr>
          <p:cNvPr id="372739" name="Rectangle 3"/>
          <p:cNvSpPr>
            <a:spLocks noGrp="1" noChangeArrowheads="1"/>
          </p:cNvSpPr>
          <p:nvPr>
            <p:ph type="body" sz="half" idx="1"/>
          </p:nvPr>
        </p:nvSpPr>
        <p:spPr>
          <a:xfrm>
            <a:off x="457199" y="1719262"/>
            <a:ext cx="4755931" cy="4797151"/>
          </a:xfrm>
        </p:spPr>
        <p:txBody>
          <a:bodyPr>
            <a:normAutofit/>
          </a:bodyPr>
          <a:lstStyle/>
          <a:p>
            <a:pPr marL="0" indent="0">
              <a:buNone/>
            </a:pPr>
            <a:r>
              <a:rPr lang="en-US" altLang="en-US" sz="2600" b="1" dirty="0" smtClean="0">
                <a:latin typeface="Times New Roman" panose="02020603050405020304" pitchFamily="18" charset="0"/>
                <a:cs typeface="Times New Roman" panose="02020603050405020304" pitchFamily="18" charset="0"/>
              </a:rPr>
              <a:t>H-10</a:t>
            </a:r>
            <a:r>
              <a:rPr lang="en-US" altLang="en-US" sz="2600" b="1" dirty="0">
                <a:latin typeface="Times New Roman" panose="02020603050405020304" pitchFamily="18" charset="0"/>
                <a:cs typeface="Times New Roman" panose="02020603050405020304" pitchFamily="18" charset="0"/>
              </a:rPr>
              <a:t>: Help and documentation</a:t>
            </a:r>
          </a:p>
          <a:p>
            <a:pPr lvl="1"/>
            <a:r>
              <a:rPr lang="en-US" altLang="en-US" sz="2200" dirty="0">
                <a:latin typeface="Times New Roman" panose="02020603050405020304" pitchFamily="18" charset="0"/>
                <a:cs typeface="Times New Roman" panose="02020603050405020304" pitchFamily="18" charset="0"/>
              </a:rPr>
              <a:t>easy to search</a:t>
            </a:r>
          </a:p>
          <a:p>
            <a:pPr lvl="1"/>
            <a:r>
              <a:rPr lang="en-US" altLang="en-US" sz="2200" dirty="0">
                <a:latin typeface="Times New Roman" panose="02020603050405020304" pitchFamily="18" charset="0"/>
                <a:cs typeface="Times New Roman" panose="02020603050405020304" pitchFamily="18" charset="0"/>
              </a:rPr>
              <a:t>focused on the user’s task</a:t>
            </a:r>
          </a:p>
          <a:p>
            <a:pPr lvl="1"/>
            <a:r>
              <a:rPr lang="en-US" altLang="en-US" sz="2200" dirty="0">
                <a:latin typeface="Times New Roman" panose="02020603050405020304" pitchFamily="18" charset="0"/>
                <a:cs typeface="Times New Roman" panose="02020603050405020304" pitchFamily="18" charset="0"/>
              </a:rPr>
              <a:t>list concrete steps to carry out</a:t>
            </a:r>
          </a:p>
          <a:p>
            <a:pPr lvl="1"/>
            <a:r>
              <a:rPr lang="en-US" altLang="en-US" sz="2200" dirty="0">
                <a:latin typeface="Times New Roman" panose="02020603050405020304" pitchFamily="18" charset="0"/>
                <a:cs typeface="Times New Roman" panose="02020603050405020304" pitchFamily="18" charset="0"/>
              </a:rPr>
              <a:t>not too </a:t>
            </a:r>
            <a:r>
              <a:rPr lang="en-US" altLang="en-US" sz="2200" dirty="0" smtClean="0">
                <a:latin typeface="Times New Roman" panose="02020603050405020304" pitchFamily="18" charset="0"/>
                <a:cs typeface="Times New Roman" panose="02020603050405020304" pitchFamily="18" charset="0"/>
              </a:rPr>
              <a:t>large</a:t>
            </a:r>
          </a:p>
          <a:p>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Documentations are used by users as a last resort</a:t>
            </a:r>
          </a:p>
          <a:p>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Online docs may be better than printed ones</a:t>
            </a:r>
          </a:p>
          <a:p>
            <a:pPr lvl="1"/>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fast search functions</a:t>
            </a:r>
          </a:p>
          <a:p>
            <a:pPr lvl="1"/>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do not require a shift in eyesights focus</a:t>
            </a:r>
          </a:p>
          <a:p>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Writing a good set of instructions is a demanding task</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lvl="1"/>
            <a:endParaRPr lang="en-US" altLang="en-US" sz="2200" dirty="0">
              <a:latin typeface="Times New Roman" panose="02020603050405020304" pitchFamily="18" charset="0"/>
              <a:cs typeface="Times New Roman" panose="02020603050405020304" pitchFamily="18" charset="0"/>
            </a:endParaRPr>
          </a:p>
        </p:txBody>
      </p:sp>
      <p:pic>
        <p:nvPicPr>
          <p:cNvPr id="372740" name="Picture 4" descr="pp-hel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48874" y="1629103"/>
            <a:ext cx="2491842" cy="4766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D0BDE89-9CB6-45BA-A09E-2B81E252D53E}" type="slidenum">
              <a:rPr lang="en-US" altLang="en-US" smtClean="0"/>
              <a:pPr/>
              <a:t>15</a:t>
            </a:fld>
            <a:endParaRPr lang="en-US" altLang="en-US"/>
          </a:p>
        </p:txBody>
      </p:sp>
    </p:spTree>
    <p:extLst>
      <p:ext uri="{BB962C8B-B14F-4D97-AF65-F5344CB8AC3E}">
        <p14:creationId xmlns:p14="http://schemas.microsoft.com/office/powerpoint/2010/main" val="52978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7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273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273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273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27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7" y="365126"/>
            <a:ext cx="8717973" cy="1325563"/>
          </a:xfrm>
        </p:spPr>
        <p:txBody>
          <a:bodyPr/>
          <a:lstStyle/>
          <a:p>
            <a:r>
              <a:rPr lang="en-US" dirty="0" smtClean="0"/>
              <a:t>Activity </a:t>
            </a:r>
            <a:r>
              <a:rPr lang="en-US" dirty="0" smtClean="0"/>
              <a:t>15: Identify each Heuristic used here!</a:t>
            </a:r>
            <a:endParaRPr lang="en-US" dirty="0"/>
          </a:p>
        </p:txBody>
      </p:sp>
      <p:sp>
        <p:nvSpPr>
          <p:cNvPr id="3" name="Slide Number Placeholder 2"/>
          <p:cNvSpPr>
            <a:spLocks noGrp="1"/>
          </p:cNvSpPr>
          <p:nvPr>
            <p:ph type="sldNum" sz="quarter" idx="12"/>
          </p:nvPr>
        </p:nvSpPr>
        <p:spPr/>
        <p:txBody>
          <a:bodyPr/>
          <a:lstStyle/>
          <a:p>
            <a:pPr>
              <a:defRPr/>
            </a:pPr>
            <a:fld id="{F1A6FC00-01EB-8C4B-8EBA-327D665853CA}" type="slidenum">
              <a:rPr lang="en-GB" smtClean="0"/>
              <a:pPr>
                <a:defRPr/>
              </a:pPr>
              <a:t>16</a:t>
            </a:fld>
            <a:endParaRPr lang="en-GB" dirty="0"/>
          </a:p>
        </p:txBody>
      </p:sp>
      <p:pic>
        <p:nvPicPr>
          <p:cNvPr id="6" name="Picture 5"/>
          <p:cNvPicPr>
            <a:picLocks noChangeAspect="1"/>
          </p:cNvPicPr>
          <p:nvPr/>
        </p:nvPicPr>
        <p:blipFill>
          <a:blip r:embed="rId2"/>
          <a:stretch>
            <a:fillRect/>
          </a:stretch>
        </p:blipFill>
        <p:spPr>
          <a:xfrm>
            <a:off x="537297" y="1690690"/>
            <a:ext cx="3982748" cy="736950"/>
          </a:xfrm>
          <a:prstGeom prst="rect">
            <a:avLst/>
          </a:prstGeom>
        </p:spPr>
      </p:pic>
      <p:sp>
        <p:nvSpPr>
          <p:cNvPr id="9" name="Rectangle 3"/>
          <p:cNvSpPr txBox="1">
            <a:spLocks noChangeArrowheads="1"/>
          </p:cNvSpPr>
          <p:nvPr/>
        </p:nvSpPr>
        <p:spPr>
          <a:xfrm>
            <a:off x="4779817" y="1666574"/>
            <a:ext cx="4177145" cy="101004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US" dirty="0"/>
              <a:t>Gmail’s flash message with undo action when we accidentally delete an email</a:t>
            </a:r>
            <a:endParaRPr lang="en-US" altLang="en-US" sz="22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52296" y="2899065"/>
            <a:ext cx="3967749" cy="1617952"/>
          </a:xfrm>
          <a:prstGeom prst="rect">
            <a:avLst/>
          </a:prstGeom>
        </p:spPr>
      </p:pic>
      <p:sp>
        <p:nvSpPr>
          <p:cNvPr id="12" name="Rectangle 3"/>
          <p:cNvSpPr txBox="1">
            <a:spLocks noChangeArrowheads="1"/>
          </p:cNvSpPr>
          <p:nvPr/>
        </p:nvSpPr>
        <p:spPr>
          <a:xfrm>
            <a:off x="4779817" y="2953706"/>
            <a:ext cx="4177145" cy="101004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US" dirty="0" err="1"/>
              <a:t>Quora</a:t>
            </a:r>
            <a:r>
              <a:rPr lang="en-US" dirty="0"/>
              <a:t> suggesting possible questions based on what I am trying to type</a:t>
            </a:r>
            <a:endParaRPr lang="en-US" altLang="en-US" sz="22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757671" y="4731327"/>
            <a:ext cx="3762374" cy="2005130"/>
          </a:xfrm>
          <a:prstGeom prst="rect">
            <a:avLst/>
          </a:prstGeom>
        </p:spPr>
      </p:pic>
      <p:sp>
        <p:nvSpPr>
          <p:cNvPr id="14" name="Rectangle 3"/>
          <p:cNvSpPr txBox="1">
            <a:spLocks noChangeArrowheads="1"/>
          </p:cNvSpPr>
          <p:nvPr/>
        </p:nvSpPr>
        <p:spPr>
          <a:xfrm>
            <a:off x="4779816" y="4851779"/>
            <a:ext cx="4177145" cy="1258076"/>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US" dirty="0"/>
              <a:t>Neil Patel could very well say “Sign Up” on his landing page. Instead, he chose to say ambitiously — “Yes, I want Neil to teach me how to grow my Business!”. </a:t>
            </a:r>
            <a:endParaRPr lang="en-US"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860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4E1CCE-C7C2-4564-87C4-A91B84D0BB15}" type="slidenum">
              <a:rPr lang="en-US" altLang="en-US"/>
              <a:pPr/>
              <a:t>17</a:t>
            </a:fld>
            <a:endParaRPr lang="en-US" altLang="en-US"/>
          </a:p>
        </p:txBody>
      </p:sp>
      <p:sp>
        <p:nvSpPr>
          <p:cNvPr id="310276" name="Rectangle 4"/>
          <p:cNvSpPr>
            <a:spLocks noGrp="1" noChangeArrowheads="1"/>
          </p:cNvSpPr>
          <p:nvPr>
            <p:ph type="title"/>
          </p:nvPr>
        </p:nvSpPr>
        <p:spPr/>
        <p:txBody>
          <a:bodyPr/>
          <a:lstStyle/>
          <a:p>
            <a:r>
              <a:rPr lang="en-US" altLang="en-US"/>
              <a:t>Phases of Heuristic Evaluation</a:t>
            </a:r>
          </a:p>
        </p:txBody>
      </p:sp>
      <p:sp>
        <p:nvSpPr>
          <p:cNvPr id="310277" name="Rectangle 5"/>
          <p:cNvSpPr>
            <a:spLocks noGrp="1" noChangeArrowheads="1"/>
          </p:cNvSpPr>
          <p:nvPr>
            <p:ph type="body" idx="1"/>
          </p:nvPr>
        </p:nvSpPr>
        <p:spPr>
          <a:xfrm>
            <a:off x="877888" y="2017713"/>
            <a:ext cx="8077200" cy="4398962"/>
          </a:xfrm>
        </p:spPr>
        <p:txBody>
          <a:bodyPr/>
          <a:lstStyle/>
          <a:p>
            <a:pPr>
              <a:lnSpc>
                <a:spcPct val="90000"/>
              </a:lnSpc>
              <a:buFont typeface="Wingdings" panose="05000000000000000000" pitchFamily="2" charset="2"/>
              <a:buNone/>
            </a:pPr>
            <a:r>
              <a:rPr lang="en-US" altLang="en-US" sz="2600" dirty="0"/>
              <a:t>1) Pre-evaluation training</a:t>
            </a:r>
          </a:p>
          <a:p>
            <a:pPr lvl="1">
              <a:lnSpc>
                <a:spcPct val="90000"/>
              </a:lnSpc>
            </a:pPr>
            <a:r>
              <a:rPr lang="en-US" altLang="en-US" sz="2200" dirty="0"/>
              <a:t>give evaluators needed domain knowledge and information on the scenario</a:t>
            </a:r>
          </a:p>
          <a:p>
            <a:pPr>
              <a:lnSpc>
                <a:spcPct val="90000"/>
              </a:lnSpc>
              <a:buFont typeface="Wingdings" panose="05000000000000000000" pitchFamily="2" charset="2"/>
              <a:buNone/>
            </a:pPr>
            <a:r>
              <a:rPr lang="en-US" altLang="en-US" sz="2600" dirty="0"/>
              <a:t>2) Evaluation</a:t>
            </a:r>
          </a:p>
          <a:p>
            <a:pPr lvl="1">
              <a:lnSpc>
                <a:spcPct val="90000"/>
              </a:lnSpc>
            </a:pPr>
            <a:r>
              <a:rPr lang="en-US" altLang="en-US" sz="2200" dirty="0"/>
              <a:t>individuals evaluate and then aggregate results</a:t>
            </a:r>
          </a:p>
          <a:p>
            <a:pPr>
              <a:lnSpc>
                <a:spcPct val="90000"/>
              </a:lnSpc>
              <a:buFont typeface="Wingdings" panose="05000000000000000000" pitchFamily="2" charset="2"/>
              <a:buNone/>
            </a:pPr>
            <a:r>
              <a:rPr lang="en-US" altLang="en-US" sz="2600" dirty="0"/>
              <a:t>3) Severity rating</a:t>
            </a:r>
          </a:p>
          <a:p>
            <a:pPr lvl="1">
              <a:lnSpc>
                <a:spcPct val="90000"/>
              </a:lnSpc>
            </a:pPr>
            <a:r>
              <a:rPr lang="en-US" altLang="en-US" sz="2200" dirty="0"/>
              <a:t>determine how severe each problem is (priority)</a:t>
            </a:r>
          </a:p>
          <a:p>
            <a:pPr lvl="2">
              <a:lnSpc>
                <a:spcPct val="90000"/>
              </a:lnSpc>
            </a:pPr>
            <a:r>
              <a:rPr lang="en-US" altLang="en-US" sz="2100" dirty="0"/>
              <a:t>can do this first individually &amp; then as a group</a:t>
            </a:r>
          </a:p>
          <a:p>
            <a:pPr>
              <a:lnSpc>
                <a:spcPct val="90000"/>
              </a:lnSpc>
              <a:buFont typeface="Wingdings" panose="05000000000000000000" pitchFamily="2" charset="2"/>
              <a:buNone/>
            </a:pPr>
            <a:r>
              <a:rPr lang="en-US" altLang="en-US" sz="2600" dirty="0"/>
              <a:t>4) Debriefing</a:t>
            </a:r>
          </a:p>
          <a:p>
            <a:pPr lvl="1">
              <a:lnSpc>
                <a:spcPct val="90000"/>
              </a:lnSpc>
            </a:pPr>
            <a:r>
              <a:rPr lang="en-US" altLang="en-US" sz="2200" dirty="0"/>
              <a:t>discuss the outcome with design team</a:t>
            </a:r>
          </a:p>
        </p:txBody>
      </p:sp>
    </p:spTree>
    <p:extLst>
      <p:ext uri="{BB962C8B-B14F-4D97-AF65-F5344CB8AC3E}">
        <p14:creationId xmlns:p14="http://schemas.microsoft.com/office/powerpoint/2010/main" val="1774698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027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027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027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027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027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02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228600"/>
            <a:ext cx="7848600" cy="1524000"/>
          </a:xfrm>
        </p:spPr>
        <p:txBody>
          <a:bodyPr/>
          <a:lstStyle/>
          <a:p>
            <a:r>
              <a:rPr lang="en-US" dirty="0" smtClean="0"/>
              <a:t>4 </a:t>
            </a:r>
            <a:r>
              <a:rPr lang="en-US" dirty="0"/>
              <a:t>stages for doing heuristic evaluation</a:t>
            </a:r>
          </a:p>
        </p:txBody>
      </p:sp>
      <p:sp>
        <p:nvSpPr>
          <p:cNvPr id="22531" name="Rectangle 3"/>
          <p:cNvSpPr>
            <a:spLocks noGrp="1" noChangeArrowheads="1"/>
          </p:cNvSpPr>
          <p:nvPr>
            <p:ph type="body" idx="4294967295"/>
          </p:nvPr>
        </p:nvSpPr>
        <p:spPr>
          <a:xfrm>
            <a:off x="611560" y="1618593"/>
            <a:ext cx="7772400" cy="4960883"/>
          </a:xfrm>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Briefing session to tell experts what to do</a:t>
            </a:r>
            <a:r>
              <a:rPr lang="en-US" sz="2800" dirty="0" smtClean="0">
                <a:latin typeface="Times New Roman" panose="02020603050405020304" pitchFamily="18" charset="0"/>
                <a:cs typeface="Times New Roman" panose="02020603050405020304" pitchFamily="18" charset="0"/>
              </a:rPr>
              <a:t>. </a:t>
            </a:r>
          </a:p>
          <a:p>
            <a:pPr lvl="1"/>
            <a:r>
              <a:rPr lang="en-US" altLang="en-US" sz="2500" dirty="0">
                <a:latin typeface="Times New Roman" panose="02020603050405020304" pitchFamily="18" charset="0"/>
                <a:cs typeface="Times New Roman" panose="02020603050405020304" pitchFamily="18" charset="0"/>
              </a:rPr>
              <a:t>If system is walk-up-and-use or evaluators are domain experts, no assistance needed. </a:t>
            </a:r>
            <a:endParaRPr lang="en-US" sz="2800" dirty="0" smtClean="0">
              <a:latin typeface="Times New Roman" panose="02020603050405020304" pitchFamily="18" charset="0"/>
              <a:cs typeface="Times New Roman" panose="02020603050405020304" pitchFamily="18" charset="0"/>
            </a:endParaRPr>
          </a:p>
          <a:p>
            <a:pPr lvl="1"/>
            <a:r>
              <a:rPr lang="en-US" altLang="en-US" sz="2500" dirty="0">
                <a:latin typeface="Times New Roman" panose="02020603050405020304" pitchFamily="18" charset="0"/>
                <a:cs typeface="Times New Roman" panose="02020603050405020304" pitchFamily="18" charset="0"/>
              </a:rPr>
              <a:t>otherwise might supply evaluators with scenarios</a:t>
            </a:r>
            <a:endParaRPr lang="en-US" sz="25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Evaluation period of 1-2 hours in which:</a:t>
            </a:r>
          </a:p>
          <a:p>
            <a:pPr lvl="1"/>
            <a:r>
              <a:rPr lang="en-US" sz="2400" dirty="0">
                <a:latin typeface="Times New Roman" panose="02020603050405020304" pitchFamily="18" charset="0"/>
                <a:cs typeface="Times New Roman" panose="02020603050405020304" pitchFamily="18" charset="0"/>
              </a:rPr>
              <a:t>Each expert works separately</a:t>
            </a:r>
            <a:r>
              <a:rPr lang="en-US" sz="2400" dirty="0" smtClean="0">
                <a:latin typeface="Times New Roman" panose="02020603050405020304" pitchFamily="18" charset="0"/>
                <a:cs typeface="Times New Roman" panose="02020603050405020304" pitchFamily="18" charset="0"/>
              </a:rPr>
              <a:t>; </a:t>
            </a:r>
          </a:p>
          <a:p>
            <a:pPr lvl="1"/>
            <a:endParaRPr lang="en-US" sz="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Take one pass to get a feel for the product</a:t>
            </a:r>
            <a:r>
              <a:rPr lang="en-US" sz="2400" dirty="0" smtClean="0">
                <a:latin typeface="Times New Roman" panose="02020603050405020304" pitchFamily="18" charset="0"/>
                <a:cs typeface="Times New Roman" panose="02020603050405020304" pitchFamily="18" charset="0"/>
              </a:rPr>
              <a:t>;</a:t>
            </a:r>
          </a:p>
          <a:p>
            <a:pPr lvl="1"/>
            <a:endParaRPr lang="en-US" sz="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Take a second pass to focus on </a:t>
            </a:r>
            <a:r>
              <a:rPr lang="en-US" sz="2400" dirty="0" smtClean="0">
                <a:latin typeface="Times New Roman" panose="02020603050405020304" pitchFamily="18" charset="0"/>
                <a:cs typeface="Times New Roman" panose="02020603050405020304" pitchFamily="18" charset="0"/>
              </a:rPr>
              <a:t>specific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features.</a:t>
            </a:r>
          </a:p>
          <a:p>
            <a:pPr lvl="1"/>
            <a:endParaRPr lang="en-US" altLang="en-US" sz="2200" dirty="0">
              <a:latin typeface="Times New Roman" panose="02020603050405020304" pitchFamily="18" charset="0"/>
              <a:cs typeface="Times New Roman" panose="02020603050405020304" pitchFamily="18" charset="0"/>
            </a:endParaRPr>
          </a:p>
          <a:p>
            <a:r>
              <a:rPr lang="en-US" altLang="en-US" sz="2600" dirty="0">
                <a:latin typeface="Times New Roman" panose="02020603050405020304" pitchFamily="18" charset="0"/>
                <a:cs typeface="Times New Roman" panose="02020603050405020304" pitchFamily="18" charset="0"/>
              </a:rPr>
              <a:t>Each evaluator produces list of problems</a:t>
            </a:r>
          </a:p>
          <a:p>
            <a:pPr lvl="1"/>
            <a:r>
              <a:rPr lang="en-US" altLang="en-US" sz="2200" dirty="0">
                <a:latin typeface="Times New Roman" panose="02020603050405020304" pitchFamily="18" charset="0"/>
                <a:cs typeface="Times New Roman" panose="02020603050405020304" pitchFamily="18" charset="0"/>
              </a:rPr>
              <a:t>explain why with reference to heuristic or other information</a:t>
            </a:r>
          </a:p>
          <a:p>
            <a:pPr lvl="1"/>
            <a:r>
              <a:rPr lang="en-US" altLang="en-US" sz="2200" dirty="0">
                <a:latin typeface="Times New Roman" panose="02020603050405020304" pitchFamily="18" charset="0"/>
                <a:cs typeface="Times New Roman" panose="02020603050405020304" pitchFamily="18" charset="0"/>
              </a:rPr>
              <a:t>be specific and list each problem separately</a:t>
            </a:r>
          </a:p>
          <a:p>
            <a:pPr marL="342900" lvl="1" indent="0">
              <a:buNone/>
            </a:pPr>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Debriefing session in which experts work together to prioritize problems.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18</a:t>
            </a:fld>
            <a:endParaRPr lang="en-GB" dirty="0"/>
          </a:p>
        </p:txBody>
      </p:sp>
    </p:spTree>
    <p:extLst>
      <p:ext uri="{BB962C8B-B14F-4D97-AF65-F5344CB8AC3E}">
        <p14:creationId xmlns:p14="http://schemas.microsoft.com/office/powerpoint/2010/main" val="180904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511790-A5C1-4575-AD99-9B8D30966392}" type="slidenum">
              <a:rPr lang="en-US" altLang="en-US"/>
              <a:pPr/>
              <a:t>19</a:t>
            </a:fld>
            <a:endParaRPr lang="en-US" altLang="en-US"/>
          </a:p>
        </p:txBody>
      </p:sp>
      <p:sp>
        <p:nvSpPr>
          <p:cNvPr id="316420" name="Rectangle 4"/>
          <p:cNvSpPr>
            <a:spLocks noGrp="1" noChangeArrowheads="1"/>
          </p:cNvSpPr>
          <p:nvPr>
            <p:ph type="title"/>
          </p:nvPr>
        </p:nvSpPr>
        <p:spPr/>
        <p:txBody>
          <a:bodyPr/>
          <a:lstStyle/>
          <a:p>
            <a:r>
              <a:rPr lang="en-US" dirty="0" smtClean="0"/>
              <a:t>Heuristic </a:t>
            </a:r>
            <a:r>
              <a:rPr lang="en-US" dirty="0"/>
              <a:t>evaluation</a:t>
            </a:r>
            <a:endParaRPr lang="en-US" altLang="en-US" dirty="0"/>
          </a:p>
        </p:txBody>
      </p:sp>
      <p:sp>
        <p:nvSpPr>
          <p:cNvPr id="316421" name="Rectangle 5"/>
          <p:cNvSpPr>
            <a:spLocks noGrp="1" noChangeArrowheads="1"/>
          </p:cNvSpPr>
          <p:nvPr>
            <p:ph type="body" idx="1"/>
          </p:nvPr>
        </p:nvSpPr>
        <p:spPr/>
        <p:txBody>
          <a:bodyPr/>
          <a:lstStyle/>
          <a:p>
            <a:r>
              <a:rPr lang="en-US" altLang="en-US" sz="2600" dirty="0"/>
              <a:t>Can’t copy info from one window to another</a:t>
            </a:r>
          </a:p>
          <a:p>
            <a:pPr lvl="1"/>
            <a:r>
              <a:rPr lang="en-US" altLang="en-US" sz="2200" dirty="0"/>
              <a:t>violates </a:t>
            </a:r>
            <a:r>
              <a:rPr lang="en-US" altLang="en-US" sz="2200" dirty="0" smtClean="0"/>
              <a:t>“User Control and freedom” </a:t>
            </a:r>
            <a:r>
              <a:rPr lang="en-US" altLang="en-US" sz="2200" dirty="0"/>
              <a:t>(</a:t>
            </a:r>
            <a:r>
              <a:rPr lang="en-US" altLang="en-US" sz="2200" dirty="0" smtClean="0"/>
              <a:t>H-3</a:t>
            </a:r>
            <a:r>
              <a:rPr lang="en-US" altLang="en-US" sz="2200" dirty="0"/>
              <a:t>)</a:t>
            </a:r>
          </a:p>
          <a:p>
            <a:pPr lvl="1"/>
            <a:r>
              <a:rPr lang="en-US" altLang="en-US" sz="2200" dirty="0"/>
              <a:t>fix: allow copying</a:t>
            </a:r>
          </a:p>
          <a:p>
            <a:r>
              <a:rPr lang="en-US" altLang="en-US" sz="2600" dirty="0"/>
              <a:t>Typography uses mix of upper/lower case formats and fonts</a:t>
            </a:r>
          </a:p>
          <a:p>
            <a:pPr lvl="1"/>
            <a:r>
              <a:rPr lang="en-US" altLang="en-US" sz="2200" dirty="0"/>
              <a:t>violates “Consistency and standards” (</a:t>
            </a:r>
            <a:r>
              <a:rPr lang="en-US" altLang="en-US" sz="2200" dirty="0" smtClean="0"/>
              <a:t>H-4</a:t>
            </a:r>
            <a:r>
              <a:rPr lang="en-US" altLang="en-US" sz="2200" dirty="0"/>
              <a:t>)</a:t>
            </a:r>
          </a:p>
          <a:p>
            <a:pPr lvl="1"/>
            <a:r>
              <a:rPr lang="en-US" altLang="en-US" sz="2200" dirty="0"/>
              <a:t>slows users down</a:t>
            </a:r>
          </a:p>
          <a:p>
            <a:pPr lvl="1"/>
            <a:r>
              <a:rPr lang="en-US" altLang="en-US" sz="2200" dirty="0"/>
              <a:t>probably wouldn’t be found by user testing</a:t>
            </a:r>
          </a:p>
          <a:p>
            <a:pPr lvl="1"/>
            <a:r>
              <a:rPr lang="en-US" altLang="en-US" sz="2200" dirty="0"/>
              <a:t>fix: pick a single format for entire interface</a:t>
            </a:r>
          </a:p>
        </p:txBody>
      </p:sp>
    </p:spTree>
    <p:extLst>
      <p:ext uri="{BB962C8B-B14F-4D97-AF65-F5344CB8AC3E}">
        <p14:creationId xmlns:p14="http://schemas.microsoft.com/office/powerpoint/2010/main" val="3525060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5367A3-D5C6-4EE3-8DA4-66B5360CAC9C}" type="slidenum">
              <a:rPr lang="en-US" altLang="en-US"/>
              <a:pPr/>
              <a:t>2</a:t>
            </a:fld>
            <a:endParaRPr lang="en-US" altLang="en-US"/>
          </a:p>
        </p:txBody>
      </p:sp>
      <p:sp>
        <p:nvSpPr>
          <p:cNvPr id="346114" name="Rectangle 2"/>
          <p:cNvSpPr>
            <a:spLocks noGrp="1" noChangeArrowheads="1"/>
          </p:cNvSpPr>
          <p:nvPr>
            <p:ph type="title"/>
          </p:nvPr>
        </p:nvSpPr>
        <p:spPr/>
        <p:txBody>
          <a:bodyPr/>
          <a:lstStyle/>
          <a:p>
            <a:r>
              <a:rPr lang="en-US" altLang="en-US" dirty="0" smtClean="0"/>
              <a:t>System Development Cycle</a:t>
            </a:r>
            <a:endParaRPr lang="en-US" altLang="en-US" dirty="0"/>
          </a:p>
        </p:txBody>
      </p:sp>
      <p:sp>
        <p:nvSpPr>
          <p:cNvPr id="346115" name="Rectangle 3"/>
          <p:cNvSpPr>
            <a:spLocks noGrp="1" noChangeArrowheads="1"/>
          </p:cNvSpPr>
          <p:nvPr>
            <p:ph type="body" idx="1"/>
          </p:nvPr>
        </p:nvSpPr>
        <p:spPr/>
        <p:txBody>
          <a:bodyPr>
            <a:normAutofit/>
          </a:bodyPr>
          <a:lstStyle/>
          <a:p>
            <a:r>
              <a:rPr lang="en-US" dirty="0" smtClean="0"/>
              <a:t>Designers need to check whether the their ideas are really </a:t>
            </a:r>
            <a:r>
              <a:rPr lang="en-US" dirty="0"/>
              <a:t>what users need/want; or whether the final </a:t>
            </a:r>
            <a:r>
              <a:rPr lang="en-US" dirty="0" smtClean="0"/>
              <a:t>product works </a:t>
            </a:r>
            <a:r>
              <a:rPr lang="en-US" dirty="0"/>
              <a:t>as </a:t>
            </a:r>
            <a:r>
              <a:rPr lang="en-US" dirty="0" smtClean="0"/>
              <a:t>expected.</a:t>
            </a:r>
          </a:p>
          <a:p>
            <a:r>
              <a:rPr lang="en-US" dirty="0" smtClean="0"/>
              <a:t>To </a:t>
            </a:r>
            <a:r>
              <a:rPr lang="en-US" dirty="0"/>
              <a:t>do that, we need some form of methods, or </a:t>
            </a:r>
            <a:r>
              <a:rPr lang="en-US" dirty="0" smtClean="0"/>
              <a:t>more specifically</a:t>
            </a:r>
            <a:r>
              <a:rPr lang="en-US" dirty="0"/>
              <a:t>, empirical methods for HCI.</a:t>
            </a:r>
            <a:endParaRPr lang="en-US" altLang="en-US" sz="2000" dirty="0"/>
          </a:p>
        </p:txBody>
      </p:sp>
      <p:pic>
        <p:nvPicPr>
          <p:cNvPr id="2" name="Picture 1"/>
          <p:cNvPicPr>
            <a:picLocks noChangeAspect="1"/>
          </p:cNvPicPr>
          <p:nvPr/>
        </p:nvPicPr>
        <p:blipFill>
          <a:blip r:embed="rId3"/>
          <a:stretch>
            <a:fillRect/>
          </a:stretch>
        </p:blipFill>
        <p:spPr>
          <a:xfrm>
            <a:off x="2429137" y="3924080"/>
            <a:ext cx="4571847" cy="2797395"/>
          </a:xfrm>
          <a:prstGeom prst="rect">
            <a:avLst/>
          </a:prstGeom>
        </p:spPr>
      </p:pic>
    </p:spTree>
    <p:extLst>
      <p:ext uri="{BB962C8B-B14F-4D97-AF65-F5344CB8AC3E}">
        <p14:creationId xmlns:p14="http://schemas.microsoft.com/office/powerpoint/2010/main" val="3964307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E09BA4F-12BB-4195-BAEC-7FF12CB25736}" type="slidenum">
              <a:rPr lang="en-US" altLang="en-US"/>
              <a:pPr/>
              <a:t>20</a:t>
            </a:fld>
            <a:endParaRPr lang="en-US" altLang="en-US"/>
          </a:p>
        </p:txBody>
      </p:sp>
      <p:sp>
        <p:nvSpPr>
          <p:cNvPr id="313346" name="Rectangle 2"/>
          <p:cNvSpPr>
            <a:spLocks noGrp="1" noChangeArrowheads="1"/>
          </p:cNvSpPr>
          <p:nvPr>
            <p:ph type="title"/>
          </p:nvPr>
        </p:nvSpPr>
        <p:spPr/>
        <p:txBody>
          <a:bodyPr/>
          <a:lstStyle/>
          <a:p>
            <a:r>
              <a:rPr lang="en-US" altLang="en-US"/>
              <a:t>Severity Rating</a:t>
            </a:r>
          </a:p>
        </p:txBody>
      </p:sp>
      <p:sp>
        <p:nvSpPr>
          <p:cNvPr id="313347" name="Rectangle 3"/>
          <p:cNvSpPr>
            <a:spLocks noGrp="1" noChangeArrowheads="1"/>
          </p:cNvSpPr>
          <p:nvPr>
            <p:ph type="body" idx="1"/>
          </p:nvPr>
        </p:nvSpPr>
        <p:spPr/>
        <p:txBody>
          <a:bodyPr/>
          <a:lstStyle/>
          <a:p>
            <a:r>
              <a:rPr lang="en-US" altLang="en-US" sz="2600" dirty="0"/>
              <a:t>Used to allocate resources to fix problems </a:t>
            </a:r>
          </a:p>
          <a:p>
            <a:r>
              <a:rPr lang="en-US" altLang="en-US" sz="2600" dirty="0"/>
              <a:t>Estimates of need for more usability efforts</a:t>
            </a:r>
          </a:p>
          <a:p>
            <a:r>
              <a:rPr lang="en-US" altLang="en-US" sz="2600" dirty="0"/>
              <a:t>Combination of</a:t>
            </a:r>
          </a:p>
          <a:p>
            <a:pPr lvl="1"/>
            <a:r>
              <a:rPr lang="en-US" altLang="en-US" sz="2200" dirty="0"/>
              <a:t>frequency</a:t>
            </a:r>
          </a:p>
          <a:p>
            <a:pPr lvl="1"/>
            <a:r>
              <a:rPr lang="en-US" altLang="en-US" sz="2200" dirty="0"/>
              <a:t>impact</a:t>
            </a:r>
          </a:p>
          <a:p>
            <a:pPr lvl="1"/>
            <a:r>
              <a:rPr lang="en-US" altLang="en-US" sz="2200" dirty="0"/>
              <a:t>persistence (one time or repeating)</a:t>
            </a:r>
          </a:p>
          <a:p>
            <a:r>
              <a:rPr lang="en-US" altLang="en-US" sz="2600" dirty="0"/>
              <a:t>Should be calculated after all </a:t>
            </a:r>
            <a:r>
              <a:rPr lang="en-US" altLang="en-US" sz="2600" dirty="0" smtClean="0"/>
              <a:t>evaluations </a:t>
            </a:r>
            <a:r>
              <a:rPr lang="en-US" altLang="en-US" sz="2600" dirty="0"/>
              <a:t>are in</a:t>
            </a:r>
          </a:p>
          <a:p>
            <a:r>
              <a:rPr lang="en-US" altLang="en-US" sz="2600" dirty="0"/>
              <a:t>Should be done independently by all judges</a:t>
            </a:r>
          </a:p>
        </p:txBody>
      </p:sp>
    </p:spTree>
    <p:extLst>
      <p:ext uri="{BB962C8B-B14F-4D97-AF65-F5344CB8AC3E}">
        <p14:creationId xmlns:p14="http://schemas.microsoft.com/office/powerpoint/2010/main" val="147742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E5123BB-72E3-4F49-AE92-1699E65AE512}" type="slidenum">
              <a:rPr lang="en-US" altLang="en-US"/>
              <a:pPr/>
              <a:t>21</a:t>
            </a:fld>
            <a:endParaRPr lang="en-US" altLang="en-US"/>
          </a:p>
        </p:txBody>
      </p:sp>
      <p:sp>
        <p:nvSpPr>
          <p:cNvPr id="314370" name="Rectangle 2"/>
          <p:cNvSpPr>
            <a:spLocks noGrp="1" noChangeArrowheads="1"/>
          </p:cNvSpPr>
          <p:nvPr>
            <p:ph type="title"/>
          </p:nvPr>
        </p:nvSpPr>
        <p:spPr/>
        <p:txBody>
          <a:bodyPr/>
          <a:lstStyle/>
          <a:p>
            <a:r>
              <a:rPr lang="en-US" altLang="en-US"/>
              <a:t>Severity Ratings (cont.)</a:t>
            </a:r>
          </a:p>
        </p:txBody>
      </p:sp>
      <p:sp>
        <p:nvSpPr>
          <p:cNvPr id="314371" name="Rectangle 3"/>
          <p:cNvSpPr>
            <a:spLocks noGrp="1" noChangeArrowheads="1"/>
          </p:cNvSpPr>
          <p:nvPr>
            <p:ph type="body" idx="1"/>
          </p:nvPr>
        </p:nvSpPr>
        <p:spPr>
          <a:xfrm>
            <a:off x="704850" y="2597150"/>
            <a:ext cx="8439150" cy="3535363"/>
          </a:xfrm>
        </p:spPr>
        <p:txBody>
          <a:bodyPr/>
          <a:lstStyle/>
          <a:p>
            <a:pPr>
              <a:buFont typeface="Wingdings" panose="05000000000000000000" pitchFamily="2" charset="2"/>
              <a:buNone/>
            </a:pPr>
            <a:r>
              <a:rPr lang="en-US" altLang="en-US"/>
              <a:t>0 - don’t agree that this is a usability problem</a:t>
            </a:r>
          </a:p>
          <a:p>
            <a:pPr>
              <a:buFont typeface="Wingdings" panose="05000000000000000000" pitchFamily="2" charset="2"/>
              <a:buNone/>
            </a:pPr>
            <a:r>
              <a:rPr lang="en-US" altLang="en-US"/>
              <a:t>1 - cosmetic problem </a:t>
            </a:r>
          </a:p>
          <a:p>
            <a:pPr>
              <a:buFont typeface="Wingdings" panose="05000000000000000000" pitchFamily="2" charset="2"/>
              <a:buNone/>
            </a:pPr>
            <a:r>
              <a:rPr lang="en-US" altLang="en-US"/>
              <a:t>2 - minor usability problem</a:t>
            </a:r>
          </a:p>
          <a:p>
            <a:pPr>
              <a:buFont typeface="Wingdings" panose="05000000000000000000" pitchFamily="2" charset="2"/>
              <a:buNone/>
            </a:pPr>
            <a:r>
              <a:rPr lang="en-US" altLang="en-US"/>
              <a:t>3 - major usability problem; important to fix</a:t>
            </a:r>
          </a:p>
          <a:p>
            <a:pPr>
              <a:buFont typeface="Wingdings" panose="05000000000000000000" pitchFamily="2" charset="2"/>
              <a:buNone/>
            </a:pPr>
            <a:r>
              <a:rPr lang="en-US" altLang="en-US"/>
              <a:t>4 - usability catastrophe; imperative to fix</a:t>
            </a:r>
          </a:p>
        </p:txBody>
      </p:sp>
    </p:spTree>
    <p:extLst>
      <p:ext uri="{BB962C8B-B14F-4D97-AF65-F5344CB8AC3E}">
        <p14:creationId xmlns:p14="http://schemas.microsoft.com/office/powerpoint/2010/main" val="254872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696D6CD-2608-4D8B-B246-A716AD70C154}" type="slidenum">
              <a:rPr lang="en-US" altLang="en-US"/>
              <a:pPr/>
              <a:t>22</a:t>
            </a:fld>
            <a:endParaRPr lang="en-US" altLang="en-US"/>
          </a:p>
        </p:txBody>
      </p:sp>
      <p:sp>
        <p:nvSpPr>
          <p:cNvPr id="349186" name="Rectangle 2"/>
          <p:cNvSpPr>
            <a:spLocks noGrp="1" noChangeArrowheads="1"/>
          </p:cNvSpPr>
          <p:nvPr>
            <p:ph type="title"/>
          </p:nvPr>
        </p:nvSpPr>
        <p:spPr/>
        <p:txBody>
          <a:bodyPr/>
          <a:lstStyle/>
          <a:p>
            <a:r>
              <a:rPr lang="en-US" altLang="en-US"/>
              <a:t>Severity Ratings Example</a:t>
            </a:r>
          </a:p>
        </p:txBody>
      </p:sp>
      <p:sp>
        <p:nvSpPr>
          <p:cNvPr id="349189" name="Rectangle 5"/>
          <p:cNvSpPr>
            <a:spLocks noChangeArrowheads="1"/>
          </p:cNvSpPr>
          <p:nvPr/>
        </p:nvSpPr>
        <p:spPr bwMode="auto">
          <a:xfrm>
            <a:off x="528638" y="2341563"/>
            <a:ext cx="82375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dirty="0">
                <a:latin typeface="Tahoma" panose="020B0604030504040204" pitchFamily="34" charset="0"/>
              </a:rPr>
              <a:t>1. [</a:t>
            </a:r>
            <a:r>
              <a:rPr lang="en-US" altLang="en-US" sz="2400" dirty="0" smtClean="0">
                <a:latin typeface="Tahoma" panose="020B0604030504040204" pitchFamily="34" charset="0"/>
              </a:rPr>
              <a:t>H-4 </a:t>
            </a:r>
            <a:r>
              <a:rPr lang="en-US" altLang="en-US" sz="2400" dirty="0">
                <a:latin typeface="Tahoma" panose="020B0604030504040204" pitchFamily="34" charset="0"/>
              </a:rPr>
              <a:t>Consistency] [Severity 3</a:t>
            </a:r>
            <a:r>
              <a:rPr lang="en-US" altLang="en-US" sz="2400" dirty="0" smtClean="0">
                <a:latin typeface="Tahoma" panose="020B0604030504040204" pitchFamily="34" charset="0"/>
              </a:rPr>
              <a:t>]</a:t>
            </a:r>
            <a:endParaRPr lang="en-US" altLang="en-US" sz="2400" dirty="0">
              <a:latin typeface="Tahoma" panose="020B0604030504040204" pitchFamily="34" charset="0"/>
            </a:endParaRPr>
          </a:p>
          <a:p>
            <a:pPr eaLnBrk="0" hangingPunct="0"/>
            <a:endParaRPr lang="en-US" altLang="en-US" sz="2400" dirty="0">
              <a:latin typeface="Tahoma" panose="020B0604030504040204" pitchFamily="34" charset="0"/>
            </a:endParaRPr>
          </a:p>
          <a:p>
            <a:pPr eaLnBrk="0" hangingPunct="0"/>
            <a:r>
              <a:rPr lang="en-US" altLang="en-US" sz="2400" dirty="0">
                <a:latin typeface="Tahoma" panose="020B0604030504040204" pitchFamily="34" charset="0"/>
              </a:rPr>
              <a:t>The interface used the string "Save" on the first screen for saving the user's file, but used the string "Write file" on the second screen. Users may be confused by this different terminology for the same function.</a:t>
            </a:r>
            <a:r>
              <a:rPr lang="en-US" altLang="en-US" sz="2000" dirty="0">
                <a:latin typeface="Tahoma" panose="020B0604030504040204" pitchFamily="34" charset="0"/>
              </a:rPr>
              <a:t> </a:t>
            </a:r>
          </a:p>
        </p:txBody>
      </p:sp>
    </p:spTree>
    <p:extLst>
      <p:ext uri="{BB962C8B-B14F-4D97-AF65-F5344CB8AC3E}">
        <p14:creationId xmlns:p14="http://schemas.microsoft.com/office/powerpoint/2010/main" val="105598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E4DEAFA-1C80-49CA-9BB5-3DDA547C5CA6}" type="slidenum">
              <a:rPr lang="en-US" altLang="en-US"/>
              <a:pPr/>
              <a:t>23</a:t>
            </a:fld>
            <a:endParaRPr lang="en-US" altLang="en-US"/>
          </a:p>
        </p:txBody>
      </p:sp>
      <p:sp>
        <p:nvSpPr>
          <p:cNvPr id="315394" name="Rectangle 2"/>
          <p:cNvSpPr>
            <a:spLocks noGrp="1" noChangeArrowheads="1"/>
          </p:cNvSpPr>
          <p:nvPr>
            <p:ph type="title"/>
          </p:nvPr>
        </p:nvSpPr>
        <p:spPr/>
        <p:txBody>
          <a:bodyPr/>
          <a:lstStyle/>
          <a:p>
            <a:r>
              <a:rPr lang="en-US" altLang="en-US"/>
              <a:t>Debriefing</a:t>
            </a:r>
          </a:p>
        </p:txBody>
      </p:sp>
      <p:sp>
        <p:nvSpPr>
          <p:cNvPr id="315395" name="Rectangle 3"/>
          <p:cNvSpPr>
            <a:spLocks noGrp="1" noChangeArrowheads="1"/>
          </p:cNvSpPr>
          <p:nvPr>
            <p:ph type="body" idx="1"/>
          </p:nvPr>
        </p:nvSpPr>
        <p:spPr/>
        <p:txBody>
          <a:bodyPr/>
          <a:lstStyle/>
          <a:p>
            <a:pPr>
              <a:lnSpc>
                <a:spcPct val="90000"/>
              </a:lnSpc>
            </a:pPr>
            <a:r>
              <a:rPr lang="en-US" altLang="en-US"/>
              <a:t>Conduct with evaluators, observers, and development team members</a:t>
            </a:r>
          </a:p>
          <a:p>
            <a:pPr>
              <a:lnSpc>
                <a:spcPct val="90000"/>
              </a:lnSpc>
            </a:pPr>
            <a:r>
              <a:rPr lang="en-US" altLang="en-US"/>
              <a:t>Discuss general characteristics of UI</a:t>
            </a:r>
          </a:p>
          <a:p>
            <a:pPr>
              <a:lnSpc>
                <a:spcPct val="90000"/>
              </a:lnSpc>
            </a:pPr>
            <a:r>
              <a:rPr lang="en-US" altLang="en-US"/>
              <a:t>Suggest potential improvements to address major usability problems</a:t>
            </a:r>
          </a:p>
          <a:p>
            <a:pPr>
              <a:lnSpc>
                <a:spcPct val="90000"/>
              </a:lnSpc>
            </a:pPr>
            <a:r>
              <a:rPr lang="en-US" altLang="en-US"/>
              <a:t>Dev. team rates how hard things are to fix</a:t>
            </a:r>
          </a:p>
          <a:p>
            <a:pPr>
              <a:lnSpc>
                <a:spcPct val="90000"/>
              </a:lnSpc>
            </a:pPr>
            <a:r>
              <a:rPr lang="en-US" altLang="en-US"/>
              <a:t>Make it a brainstorming session</a:t>
            </a:r>
          </a:p>
          <a:p>
            <a:pPr lvl="1">
              <a:lnSpc>
                <a:spcPct val="90000"/>
              </a:lnSpc>
            </a:pPr>
            <a:r>
              <a:rPr lang="en-US" altLang="en-US"/>
              <a:t>little criticism until end of session</a:t>
            </a:r>
          </a:p>
        </p:txBody>
      </p:sp>
    </p:spTree>
    <p:extLst>
      <p:ext uri="{BB962C8B-B14F-4D97-AF65-F5344CB8AC3E}">
        <p14:creationId xmlns:p14="http://schemas.microsoft.com/office/powerpoint/2010/main" val="291562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07125" y="483476"/>
            <a:ext cx="7772400" cy="914400"/>
          </a:xfrm>
        </p:spPr>
        <p:txBody>
          <a:bodyPr/>
          <a:lstStyle/>
          <a:p>
            <a:r>
              <a:rPr lang="en-US" dirty="0"/>
              <a:t>Advantages and problems</a:t>
            </a:r>
          </a:p>
        </p:txBody>
      </p:sp>
      <p:sp>
        <p:nvSpPr>
          <p:cNvPr id="24579" name="Rectangle 3"/>
          <p:cNvSpPr>
            <a:spLocks noGrp="1" noChangeArrowheads="1"/>
          </p:cNvSpPr>
          <p:nvPr>
            <p:ph type="body" idx="4294967295"/>
          </p:nvPr>
        </p:nvSpPr>
        <p:spPr>
          <a:xfrm>
            <a:off x="685800" y="1600200"/>
            <a:ext cx="7772400" cy="4495800"/>
          </a:xfrm>
        </p:spPr>
        <p:txBody>
          <a:bodyPr>
            <a:normAutofit lnSpcReduction="10000"/>
          </a:bodyPr>
          <a:lstStyle/>
          <a:p>
            <a:pPr>
              <a:lnSpc>
                <a:spcPct val="90000"/>
              </a:lnSpc>
            </a:pPr>
            <a:r>
              <a:rPr lang="en-US" sz="2800" dirty="0">
                <a:latin typeface="Times New Roman" panose="02020603050405020304" pitchFamily="18" charset="0"/>
                <a:cs typeface="Times New Roman" panose="02020603050405020304" pitchFamily="18" charset="0"/>
              </a:rPr>
              <a:t>Few ethical &amp; practical issues to consider because users not involved</a:t>
            </a:r>
            <a:r>
              <a:rPr lang="en-US" sz="2800" dirty="0" smtClean="0">
                <a:latin typeface="Times New Roman" panose="02020603050405020304" pitchFamily="18" charset="0"/>
                <a:cs typeface="Times New Roman" panose="02020603050405020304" pitchFamily="18" charset="0"/>
              </a:rPr>
              <a:t>.</a:t>
            </a:r>
          </a:p>
          <a:p>
            <a:pPr>
              <a:lnSpc>
                <a:spcPct val="90000"/>
              </a:lnSpc>
            </a:pPr>
            <a:endParaRPr lang="en-US" sz="1100" dirty="0">
              <a:latin typeface="Times New Roman" panose="02020603050405020304" pitchFamily="18" charset="0"/>
              <a:cs typeface="Times New Roman" panose="02020603050405020304" pitchFamily="18" charset="0"/>
            </a:endParaRPr>
          </a:p>
          <a:p>
            <a:pPr>
              <a:lnSpc>
                <a:spcPct val="90000"/>
              </a:lnSpc>
            </a:pPr>
            <a:r>
              <a:rPr lang="en-US" sz="2800" dirty="0">
                <a:latin typeface="Times New Roman" panose="02020603050405020304" pitchFamily="18" charset="0"/>
                <a:cs typeface="Times New Roman" panose="02020603050405020304" pitchFamily="18" charset="0"/>
              </a:rPr>
              <a:t>Can be difficult &amp; expensive to find experts</a:t>
            </a:r>
            <a:r>
              <a:rPr lang="en-US" sz="2800" dirty="0" smtClean="0">
                <a:latin typeface="Times New Roman" panose="02020603050405020304" pitchFamily="18" charset="0"/>
                <a:cs typeface="Times New Roman" panose="02020603050405020304" pitchFamily="18" charset="0"/>
              </a:rPr>
              <a:t>.</a:t>
            </a:r>
          </a:p>
          <a:p>
            <a:pPr>
              <a:lnSpc>
                <a:spcPct val="90000"/>
              </a:lnSpc>
            </a:pPr>
            <a:endParaRPr lang="en-US" sz="1100" dirty="0">
              <a:latin typeface="Times New Roman" panose="02020603050405020304" pitchFamily="18" charset="0"/>
              <a:cs typeface="Times New Roman" panose="02020603050405020304" pitchFamily="18" charset="0"/>
            </a:endParaRPr>
          </a:p>
          <a:p>
            <a:pPr>
              <a:lnSpc>
                <a:spcPct val="90000"/>
              </a:lnSpc>
            </a:pPr>
            <a:r>
              <a:rPr lang="en-US" sz="2800" dirty="0">
                <a:latin typeface="Times New Roman" panose="02020603050405020304" pitchFamily="18" charset="0"/>
                <a:cs typeface="Times New Roman" panose="02020603050405020304" pitchFamily="18" charset="0"/>
              </a:rPr>
              <a:t>Best experts have knowledge of application domain &amp; users</a:t>
            </a:r>
            <a:r>
              <a:rPr lang="en-US" sz="2800" dirty="0" smtClean="0">
                <a:latin typeface="Times New Roman" panose="02020603050405020304" pitchFamily="18" charset="0"/>
                <a:cs typeface="Times New Roman" panose="02020603050405020304" pitchFamily="18" charset="0"/>
              </a:rPr>
              <a:t>.</a:t>
            </a:r>
          </a:p>
          <a:p>
            <a:pPr>
              <a:lnSpc>
                <a:spcPct val="90000"/>
              </a:lnSpc>
            </a:pPr>
            <a:endParaRPr lang="en-US" sz="1000" dirty="0">
              <a:latin typeface="Times New Roman" panose="02020603050405020304" pitchFamily="18" charset="0"/>
              <a:cs typeface="Times New Roman" panose="02020603050405020304" pitchFamily="18" charset="0"/>
            </a:endParaRPr>
          </a:p>
          <a:p>
            <a:pPr>
              <a:lnSpc>
                <a:spcPct val="90000"/>
              </a:lnSpc>
            </a:pPr>
            <a:r>
              <a:rPr lang="en-US" sz="2800" dirty="0">
                <a:latin typeface="Times New Roman" panose="02020603050405020304" pitchFamily="18" charset="0"/>
                <a:cs typeface="Times New Roman" panose="02020603050405020304" pitchFamily="18" charset="0"/>
              </a:rPr>
              <a:t>Biggest problems:</a:t>
            </a:r>
          </a:p>
          <a:p>
            <a:pPr lvl="1">
              <a:lnSpc>
                <a:spcPct val="90000"/>
              </a:lnSpc>
            </a:pPr>
            <a:r>
              <a:rPr lang="en-US" sz="2400" dirty="0">
                <a:latin typeface="Times New Roman" panose="02020603050405020304" pitchFamily="18" charset="0"/>
                <a:cs typeface="Times New Roman" panose="02020603050405020304" pitchFamily="18" charset="0"/>
              </a:rPr>
              <a:t>Important problems may get missed;</a:t>
            </a:r>
          </a:p>
          <a:p>
            <a:pPr lvl="1">
              <a:lnSpc>
                <a:spcPct val="90000"/>
              </a:lnSpc>
            </a:pPr>
            <a:r>
              <a:rPr lang="en-US" sz="2400" dirty="0">
                <a:latin typeface="Times New Roman" panose="02020603050405020304" pitchFamily="18" charset="0"/>
                <a:cs typeface="Times New Roman" panose="02020603050405020304" pitchFamily="18" charset="0"/>
              </a:rPr>
              <a:t>Many trivial problems are often identified;</a:t>
            </a:r>
          </a:p>
          <a:p>
            <a:pPr lvl="1">
              <a:lnSpc>
                <a:spcPct val="90000"/>
              </a:lnSpc>
            </a:pPr>
            <a:r>
              <a:rPr lang="en-US" sz="2400" dirty="0">
                <a:latin typeface="Times New Roman" panose="02020603050405020304" pitchFamily="18" charset="0"/>
                <a:cs typeface="Times New Roman" panose="02020603050405020304" pitchFamily="18" charset="0"/>
              </a:rPr>
              <a:t>Experts have biases.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24</a:t>
            </a:fld>
            <a:endParaRPr lang="en-GB" dirty="0"/>
          </a:p>
        </p:txBody>
      </p:sp>
    </p:spTree>
    <p:extLst>
      <p:ext uri="{BB962C8B-B14F-4D97-AF65-F5344CB8AC3E}">
        <p14:creationId xmlns:p14="http://schemas.microsoft.com/office/powerpoint/2010/main" val="139722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228600"/>
            <a:ext cx="7772400" cy="1143000"/>
          </a:xfrm>
        </p:spPr>
        <p:txBody>
          <a:bodyPr/>
          <a:lstStyle/>
          <a:p>
            <a:r>
              <a:rPr lang="en-US" dirty="0" smtClean="0"/>
              <a:t>Number of evaluators</a:t>
            </a:r>
            <a:endParaRPr lang="en-US" dirty="0"/>
          </a:p>
        </p:txBody>
      </p:sp>
      <p:sp>
        <p:nvSpPr>
          <p:cNvPr id="18435" name="Rectangle 3"/>
          <p:cNvSpPr>
            <a:spLocks noGrp="1" noChangeArrowheads="1"/>
          </p:cNvSpPr>
          <p:nvPr>
            <p:ph type="body" idx="4294967295"/>
          </p:nvPr>
        </p:nvSpPr>
        <p:spPr>
          <a:xfrm>
            <a:off x="685800" y="1447799"/>
            <a:ext cx="7772400" cy="5110655"/>
          </a:xfrm>
        </p:spPr>
        <p:txBody>
          <a:bodyPr>
            <a:normAutofit/>
          </a:bodyPr>
          <a:lstStyle/>
          <a:p>
            <a:pPr marL="0" indent="0">
              <a:buNone/>
            </a:pPr>
            <a:endParaRPr lang="en-US" dirty="0"/>
          </a:p>
          <a:p>
            <a:r>
              <a:rPr lang="en-US" sz="2400" dirty="0" smtClean="0">
                <a:latin typeface="Times New Roman" panose="02020603050405020304" pitchFamily="18" charset="0"/>
                <a:cs typeface="Times New Roman" panose="02020603050405020304" pitchFamily="18" charset="0"/>
              </a:rPr>
              <a:t>Nielsen suggests that </a:t>
            </a:r>
            <a:r>
              <a:rPr lang="en-US" sz="2400" dirty="0">
                <a:latin typeface="Times New Roman" panose="02020603050405020304" pitchFamily="18" charset="0"/>
                <a:cs typeface="Times New Roman" panose="02020603050405020304" pitchFamily="18" charset="0"/>
              </a:rPr>
              <a:t>on average 5 evaluators identify 75-80% of usability problems</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Single evaluator achieves poor results</a:t>
            </a:r>
          </a:p>
          <a:p>
            <a:pPr lvl="1"/>
            <a:r>
              <a:rPr lang="en-US" altLang="en-US" sz="2400" dirty="0">
                <a:latin typeface="Times New Roman" panose="02020603050405020304" pitchFamily="18" charset="0"/>
                <a:cs typeface="Times New Roman" panose="02020603050405020304" pitchFamily="18" charset="0"/>
              </a:rPr>
              <a:t>only finds 35% of usability problems</a:t>
            </a:r>
          </a:p>
          <a:p>
            <a:pPr lvl="1"/>
            <a:r>
              <a:rPr lang="en-US" altLang="en-US" sz="2400" dirty="0">
                <a:latin typeface="Times New Roman" panose="02020603050405020304" pitchFamily="18" charset="0"/>
                <a:cs typeface="Times New Roman" panose="02020603050405020304" pitchFamily="18" charset="0"/>
              </a:rPr>
              <a:t>5 evaluators find ~ 75% of usability problems</a:t>
            </a:r>
          </a:p>
          <a:p>
            <a:pPr lvl="1"/>
            <a:r>
              <a:rPr lang="en-US" altLang="en-US" sz="2400" dirty="0">
                <a:latin typeface="Times New Roman" panose="02020603050405020304" pitchFamily="18" charset="0"/>
                <a:cs typeface="Times New Roman" panose="02020603050405020304" pitchFamily="18" charset="0"/>
              </a:rPr>
              <a:t>why not more evaluators???? 10? 20?</a:t>
            </a:r>
          </a:p>
          <a:p>
            <a:pPr lvl="2"/>
            <a:r>
              <a:rPr lang="en-US" altLang="en-US" sz="2400" dirty="0">
                <a:latin typeface="Times New Roman" panose="02020603050405020304" pitchFamily="18" charset="0"/>
                <a:cs typeface="Times New Roman" panose="02020603050405020304" pitchFamily="18" charset="0"/>
              </a:rPr>
              <a:t>adding evaluators costs more</a:t>
            </a:r>
          </a:p>
          <a:p>
            <a:pPr lvl="2"/>
            <a:r>
              <a:rPr lang="en-US" altLang="en-US" sz="2400" dirty="0">
                <a:latin typeface="Times New Roman" panose="02020603050405020304" pitchFamily="18" charset="0"/>
                <a:cs typeface="Times New Roman" panose="02020603050405020304" pitchFamily="18" charset="0"/>
              </a:rPr>
              <a:t>many evaluators won’t find many more problems</a:t>
            </a:r>
          </a:p>
          <a:p>
            <a:endParaRPr lang="en-US" dirty="0">
              <a:solidFill>
                <a:srgbClr val="7030A0"/>
              </a:solidFill>
            </a:endParaRP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25</a:t>
            </a:fld>
            <a:endParaRPr lang="en-GB" dirty="0"/>
          </a:p>
        </p:txBody>
      </p:sp>
    </p:spTree>
    <p:extLst>
      <p:ext uri="{BB962C8B-B14F-4D97-AF65-F5344CB8AC3E}">
        <p14:creationId xmlns:p14="http://schemas.microsoft.com/office/powerpoint/2010/main" val="698897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44062" y="714702"/>
            <a:ext cx="7772400" cy="656897"/>
          </a:xfrm>
        </p:spPr>
        <p:txBody>
          <a:bodyPr/>
          <a:lstStyle/>
          <a:p>
            <a:r>
              <a:rPr lang="en-US" dirty="0" smtClean="0"/>
              <a:t>Individual vs. Teams</a:t>
            </a:r>
            <a:endParaRPr lang="en-US" dirty="0"/>
          </a:p>
        </p:txBody>
      </p:sp>
      <p:sp>
        <p:nvSpPr>
          <p:cNvPr id="18435" name="Rectangle 3"/>
          <p:cNvSpPr>
            <a:spLocks noGrp="1" noChangeArrowheads="1"/>
          </p:cNvSpPr>
          <p:nvPr>
            <p:ph type="body" idx="4294967295"/>
          </p:nvPr>
        </p:nvSpPr>
        <p:spPr>
          <a:xfrm>
            <a:off x="685800" y="1447799"/>
            <a:ext cx="7772400" cy="5110655"/>
          </a:xfrm>
        </p:spPr>
        <p:txBody>
          <a:bodyPr>
            <a:normAutofit/>
          </a:bodyPr>
          <a:lstStyle/>
          <a:p>
            <a:pPr marL="0" indent="0">
              <a:buNone/>
            </a:pPr>
            <a:endParaRPr lang="en-US" dirty="0"/>
          </a:p>
          <a:p>
            <a:r>
              <a:rPr lang="en-US" sz="2800" dirty="0" smtClean="0">
                <a:latin typeface="Times New Roman" panose="02020603050405020304" pitchFamily="18" charset="0"/>
                <a:cs typeface="Times New Roman" panose="02020603050405020304" pitchFamily="18" charset="0"/>
              </a:rPr>
              <a:t>Nielsen</a:t>
            </a:r>
          </a:p>
          <a:p>
            <a:pPr lvl="1"/>
            <a:r>
              <a:rPr lang="en-US" altLang="en-US" sz="2000" dirty="0" smtClean="0">
                <a:latin typeface="Times New Roman" panose="02020603050405020304" pitchFamily="18" charset="0"/>
                <a:cs typeface="Times New Roman" panose="02020603050405020304" pitchFamily="18" charset="0"/>
              </a:rPr>
              <a:t>Recommends individual evaluations inspect the interface alone</a:t>
            </a:r>
          </a:p>
          <a:p>
            <a:pPr marL="342900" lvl="1" indent="0">
              <a:buNone/>
            </a:pPr>
            <a:endParaRPr lang="en-US" altLang="en-US" sz="20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Why?</a:t>
            </a:r>
            <a:endParaRPr lang="en-US" sz="2800" dirty="0">
              <a:latin typeface="Times New Roman" panose="02020603050405020304" pitchFamily="18" charset="0"/>
              <a:cs typeface="Times New Roman" panose="02020603050405020304" pitchFamily="18" charset="0"/>
            </a:endParaRPr>
          </a:p>
          <a:p>
            <a:pPr lvl="1"/>
            <a:r>
              <a:rPr lang="en-US" altLang="en-US" sz="2000" dirty="0" smtClean="0">
                <a:latin typeface="Times New Roman" panose="02020603050405020304" pitchFamily="18" charset="0"/>
                <a:cs typeface="Times New Roman" panose="02020603050405020304" pitchFamily="18" charset="0"/>
              </a:rPr>
              <a:t>Evaluation is not influenced by others</a:t>
            </a:r>
          </a:p>
          <a:p>
            <a:pPr lvl="1"/>
            <a:r>
              <a:rPr lang="en-US" altLang="en-US" sz="2000" dirty="0" smtClean="0">
                <a:latin typeface="Times New Roman" panose="02020603050405020304" pitchFamily="18" charset="0"/>
                <a:cs typeface="Times New Roman" panose="02020603050405020304" pitchFamily="18" charset="0"/>
              </a:rPr>
              <a:t>Independent and unbiased</a:t>
            </a:r>
          </a:p>
          <a:p>
            <a:pPr lvl="1"/>
            <a:r>
              <a:rPr lang="en-US" altLang="en-US" sz="2000" dirty="0" smtClean="0">
                <a:latin typeface="Times New Roman" panose="02020603050405020304" pitchFamily="18" charset="0"/>
                <a:cs typeface="Times New Roman" panose="02020603050405020304" pitchFamily="18" charset="0"/>
              </a:rPr>
              <a:t>Greater variability in the kinds of errors found</a:t>
            </a:r>
          </a:p>
          <a:p>
            <a:pPr lvl="1"/>
            <a:r>
              <a:rPr lang="en-US" altLang="en-US" sz="2000" dirty="0" smtClean="0">
                <a:latin typeface="Times New Roman" panose="02020603050405020304" pitchFamily="18" charset="0"/>
                <a:cs typeface="Times New Roman" panose="02020603050405020304" pitchFamily="18" charset="0"/>
              </a:rPr>
              <a:t>No overhead required to organize group meetings</a:t>
            </a:r>
            <a:endParaRPr lang="en-US" altLang="en-US" sz="2000" dirty="0">
              <a:latin typeface="Times New Roman" panose="02020603050405020304" pitchFamily="18" charset="0"/>
              <a:cs typeface="Times New Roman" panose="02020603050405020304" pitchFamily="18" charset="0"/>
            </a:endParaRPr>
          </a:p>
          <a:p>
            <a:endParaRPr lang="en-US" dirty="0">
              <a:solidFill>
                <a:srgbClr val="7030A0"/>
              </a:solidFill>
            </a:endParaRP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26</a:t>
            </a:fld>
            <a:endParaRPr lang="en-GB" dirty="0"/>
          </a:p>
        </p:txBody>
      </p:sp>
    </p:spTree>
    <p:extLst>
      <p:ext uri="{BB962C8B-B14F-4D97-AF65-F5344CB8AC3E}">
        <p14:creationId xmlns:p14="http://schemas.microsoft.com/office/powerpoint/2010/main" val="157434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44062" y="714702"/>
            <a:ext cx="7772400" cy="656897"/>
          </a:xfrm>
        </p:spPr>
        <p:txBody>
          <a:bodyPr/>
          <a:lstStyle/>
          <a:p>
            <a:r>
              <a:rPr lang="en-US" dirty="0" smtClean="0"/>
              <a:t>Self Guided vs. Scenario Exploration</a:t>
            </a:r>
            <a:endParaRPr lang="en-US" dirty="0"/>
          </a:p>
        </p:txBody>
      </p:sp>
      <p:sp>
        <p:nvSpPr>
          <p:cNvPr id="18435" name="Rectangle 3"/>
          <p:cNvSpPr>
            <a:spLocks noGrp="1" noChangeArrowheads="1"/>
          </p:cNvSpPr>
          <p:nvPr>
            <p:ph type="body" idx="4294967295"/>
          </p:nvPr>
        </p:nvSpPr>
        <p:spPr>
          <a:xfrm>
            <a:off x="685800" y="1447799"/>
            <a:ext cx="7772400" cy="5110655"/>
          </a:xfrm>
        </p:spPr>
        <p:txBody>
          <a:bodyPr>
            <a:normAutofit/>
          </a:bodyPr>
          <a:lstStyle/>
          <a:p>
            <a:pPr marL="0" indent="0">
              <a:buNone/>
            </a:pPr>
            <a:endParaRPr lang="en-US" dirty="0"/>
          </a:p>
          <a:p>
            <a:r>
              <a:rPr lang="en-US" sz="2800" dirty="0" smtClean="0">
                <a:latin typeface="Times New Roman" panose="02020603050405020304" pitchFamily="18" charset="0"/>
                <a:cs typeface="Times New Roman" panose="02020603050405020304" pitchFamily="18" charset="0"/>
              </a:rPr>
              <a:t>Self- guided</a:t>
            </a:r>
          </a:p>
          <a:p>
            <a:pPr lvl="1"/>
            <a:r>
              <a:rPr lang="en-US" altLang="en-US" sz="2000" dirty="0" smtClean="0">
                <a:latin typeface="Times New Roman" panose="02020603050405020304" pitchFamily="18" charset="0"/>
                <a:cs typeface="Times New Roman" panose="02020603050405020304" pitchFamily="18" charset="0"/>
              </a:rPr>
              <a:t>Open ended exploration</a:t>
            </a:r>
          </a:p>
          <a:p>
            <a:pPr lvl="1"/>
            <a:r>
              <a:rPr lang="en-US" altLang="en-US" sz="2000" dirty="0" smtClean="0">
                <a:latin typeface="Times New Roman" panose="02020603050405020304" pitchFamily="18" charset="0"/>
                <a:cs typeface="Times New Roman" panose="02020603050405020304" pitchFamily="18" charset="0"/>
              </a:rPr>
              <a:t>Not necessarily task-directed</a:t>
            </a:r>
          </a:p>
          <a:p>
            <a:pPr lvl="1"/>
            <a:r>
              <a:rPr lang="en-US" altLang="en-US" sz="2000" dirty="0" smtClean="0">
                <a:latin typeface="Times New Roman" panose="02020603050405020304" pitchFamily="18" charset="0"/>
                <a:cs typeface="Times New Roman" panose="02020603050405020304" pitchFamily="18" charset="0"/>
              </a:rPr>
              <a:t>Good for exploring diverse aspects of the interface, and to follow potential pitfalls</a:t>
            </a:r>
          </a:p>
          <a:p>
            <a:pPr lvl="1"/>
            <a:endParaRPr lang="en-US" altLang="en-US" sz="20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Scenarios</a:t>
            </a:r>
            <a:endParaRPr lang="en-US" sz="2800" dirty="0">
              <a:latin typeface="Times New Roman" panose="02020603050405020304" pitchFamily="18" charset="0"/>
              <a:cs typeface="Times New Roman" panose="02020603050405020304" pitchFamily="18" charset="0"/>
            </a:endParaRPr>
          </a:p>
          <a:p>
            <a:pPr lvl="1"/>
            <a:r>
              <a:rPr lang="en-US" altLang="en-US" sz="2000" dirty="0" smtClean="0">
                <a:latin typeface="Times New Roman" panose="02020603050405020304" pitchFamily="18" charset="0"/>
                <a:cs typeface="Times New Roman" panose="02020603050405020304" pitchFamily="18" charset="0"/>
              </a:rPr>
              <a:t>Step through the interface using representative end user tasks</a:t>
            </a:r>
          </a:p>
          <a:p>
            <a:pPr lvl="1"/>
            <a:r>
              <a:rPr lang="en-US" altLang="en-US" sz="2000" dirty="0" smtClean="0">
                <a:latin typeface="Times New Roman" panose="02020603050405020304" pitchFamily="18" charset="0"/>
                <a:cs typeface="Times New Roman" panose="02020603050405020304" pitchFamily="18" charset="0"/>
              </a:rPr>
              <a:t>Ensures problems identified in relevant portions of the interface</a:t>
            </a:r>
          </a:p>
          <a:p>
            <a:pPr lvl="1"/>
            <a:r>
              <a:rPr lang="en-US" altLang="en-US" sz="2000" dirty="0" smtClean="0">
                <a:latin typeface="Times New Roman" panose="02020603050405020304" pitchFamily="18" charset="0"/>
                <a:cs typeface="Times New Roman" panose="02020603050405020304" pitchFamily="18" charset="0"/>
              </a:rPr>
              <a:t>Ensures that specific features of interest are evaluated</a:t>
            </a:r>
          </a:p>
          <a:p>
            <a:pPr lvl="1"/>
            <a:r>
              <a:rPr lang="en-US" altLang="en-US" sz="2000" dirty="0" smtClean="0">
                <a:latin typeface="Times New Roman" panose="02020603050405020304" pitchFamily="18" charset="0"/>
                <a:cs typeface="Times New Roman" panose="02020603050405020304" pitchFamily="18" charset="0"/>
              </a:rPr>
              <a:t>But limits the scope of the evaluation – problems can be missed</a:t>
            </a:r>
            <a:endParaRPr lang="en-US" altLang="en-US" sz="2000" dirty="0">
              <a:latin typeface="Times New Roman" panose="02020603050405020304" pitchFamily="18" charset="0"/>
              <a:cs typeface="Times New Roman" panose="02020603050405020304" pitchFamily="18" charset="0"/>
            </a:endParaRPr>
          </a:p>
          <a:p>
            <a:endParaRPr lang="en-US" dirty="0">
              <a:solidFill>
                <a:srgbClr val="7030A0"/>
              </a:solidFill>
            </a:endParaRP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27</a:t>
            </a:fld>
            <a:endParaRPr lang="en-GB" dirty="0"/>
          </a:p>
        </p:txBody>
      </p:sp>
    </p:spTree>
    <p:extLst>
      <p:ext uri="{BB962C8B-B14F-4D97-AF65-F5344CB8AC3E}">
        <p14:creationId xmlns:p14="http://schemas.microsoft.com/office/powerpoint/2010/main" val="45267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BDE217-1D93-4864-B215-8B1E4268D656}" type="slidenum">
              <a:rPr lang="en-US" altLang="en-US"/>
              <a:pPr/>
              <a:t>28</a:t>
            </a:fld>
            <a:endParaRPr lang="en-US" altLang="en-US"/>
          </a:p>
        </p:txBody>
      </p:sp>
      <p:sp>
        <p:nvSpPr>
          <p:cNvPr id="317444" name="Rectangle 4"/>
          <p:cNvSpPr>
            <a:spLocks noGrp="1" noChangeArrowheads="1"/>
          </p:cNvSpPr>
          <p:nvPr>
            <p:ph type="title"/>
          </p:nvPr>
        </p:nvSpPr>
        <p:spPr/>
        <p:txBody>
          <a:bodyPr/>
          <a:lstStyle/>
          <a:p>
            <a:r>
              <a:rPr lang="en-US" altLang="en-US" dirty="0" smtClean="0"/>
              <a:t>Heuristic Evaluation </a:t>
            </a:r>
            <a:r>
              <a:rPr lang="en-US" altLang="en-US" dirty="0"/>
              <a:t>vs. User Testing</a:t>
            </a:r>
          </a:p>
        </p:txBody>
      </p:sp>
      <p:sp>
        <p:nvSpPr>
          <p:cNvPr id="317445" name="Rectangle 5"/>
          <p:cNvSpPr>
            <a:spLocks noGrp="1" noChangeArrowheads="1"/>
          </p:cNvSpPr>
          <p:nvPr>
            <p:ph type="body" idx="1"/>
          </p:nvPr>
        </p:nvSpPr>
        <p:spPr/>
        <p:txBody>
          <a:bodyPr/>
          <a:lstStyle/>
          <a:p>
            <a:pPr>
              <a:lnSpc>
                <a:spcPct val="90000"/>
              </a:lnSpc>
            </a:pPr>
            <a:r>
              <a:rPr lang="en-US" altLang="en-US" sz="2600" dirty="0"/>
              <a:t>HE is much faster</a:t>
            </a:r>
          </a:p>
          <a:p>
            <a:pPr lvl="1">
              <a:lnSpc>
                <a:spcPct val="90000"/>
              </a:lnSpc>
            </a:pPr>
            <a:r>
              <a:rPr lang="en-US" altLang="en-US" sz="2200" dirty="0"/>
              <a:t>1-2 hours each evaluator vs. days-weeks</a:t>
            </a:r>
          </a:p>
          <a:p>
            <a:pPr>
              <a:lnSpc>
                <a:spcPct val="90000"/>
              </a:lnSpc>
            </a:pPr>
            <a:r>
              <a:rPr lang="en-US" altLang="en-US" sz="2600" dirty="0"/>
              <a:t>HE doesn’t require interpreting user’s actions</a:t>
            </a:r>
          </a:p>
          <a:p>
            <a:pPr>
              <a:lnSpc>
                <a:spcPct val="90000"/>
              </a:lnSpc>
            </a:pPr>
            <a:r>
              <a:rPr lang="en-US" altLang="en-US" sz="2600" dirty="0"/>
              <a:t>User testing is far more accurate (by </a:t>
            </a:r>
            <a:r>
              <a:rPr lang="en-US" altLang="en-US" sz="2600" dirty="0" smtClean="0"/>
              <a:t>definition)</a:t>
            </a:r>
            <a:endParaRPr lang="en-US" altLang="en-US" sz="2600" dirty="0"/>
          </a:p>
          <a:p>
            <a:pPr lvl="1">
              <a:lnSpc>
                <a:spcPct val="90000"/>
              </a:lnSpc>
            </a:pPr>
            <a:r>
              <a:rPr lang="en-US" altLang="en-US" sz="2200" dirty="0"/>
              <a:t>takes into account actual users and tasks</a:t>
            </a:r>
          </a:p>
          <a:p>
            <a:pPr lvl="1">
              <a:lnSpc>
                <a:spcPct val="90000"/>
              </a:lnSpc>
            </a:pPr>
            <a:r>
              <a:rPr lang="en-US" altLang="en-US" sz="2200" dirty="0"/>
              <a:t>HE may miss problems &amp; find “false positives”</a:t>
            </a:r>
          </a:p>
          <a:p>
            <a:pPr>
              <a:lnSpc>
                <a:spcPct val="90000"/>
              </a:lnSpc>
            </a:pPr>
            <a:r>
              <a:rPr lang="en-US" altLang="en-US" sz="2600" dirty="0"/>
              <a:t>Good to alternate between HE &amp; user testing</a:t>
            </a:r>
          </a:p>
          <a:p>
            <a:pPr lvl="1">
              <a:lnSpc>
                <a:spcPct val="90000"/>
              </a:lnSpc>
            </a:pPr>
            <a:r>
              <a:rPr lang="en-US" altLang="en-US" sz="2200" dirty="0"/>
              <a:t>find different problems</a:t>
            </a:r>
          </a:p>
          <a:p>
            <a:pPr lvl="1">
              <a:lnSpc>
                <a:spcPct val="90000"/>
              </a:lnSpc>
            </a:pPr>
            <a:r>
              <a:rPr lang="en-US" altLang="en-US" sz="2200" dirty="0"/>
              <a:t>don’t waste participants</a:t>
            </a:r>
          </a:p>
        </p:txBody>
      </p:sp>
    </p:spTree>
    <p:extLst>
      <p:ext uri="{BB962C8B-B14F-4D97-AF65-F5344CB8AC3E}">
        <p14:creationId xmlns:p14="http://schemas.microsoft.com/office/powerpoint/2010/main" val="228164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BDE217-1D93-4864-B215-8B1E4268D656}" type="slidenum">
              <a:rPr lang="en-US" altLang="en-US"/>
              <a:pPr/>
              <a:t>29</a:t>
            </a:fld>
            <a:endParaRPr lang="en-US" altLang="en-US"/>
          </a:p>
        </p:txBody>
      </p:sp>
      <p:sp>
        <p:nvSpPr>
          <p:cNvPr id="317444" name="Rectangle 4"/>
          <p:cNvSpPr>
            <a:spLocks noGrp="1" noChangeArrowheads="1"/>
          </p:cNvSpPr>
          <p:nvPr>
            <p:ph type="title"/>
          </p:nvPr>
        </p:nvSpPr>
        <p:spPr>
          <a:xfrm>
            <a:off x="628650" y="365126"/>
            <a:ext cx="8193232" cy="1325563"/>
          </a:xfrm>
        </p:spPr>
        <p:txBody>
          <a:bodyPr/>
          <a:lstStyle/>
          <a:p>
            <a:r>
              <a:rPr lang="en-US" altLang="en-US" dirty="0" smtClean="0"/>
              <a:t>Heuristic Evaluation Advantages and Problems</a:t>
            </a:r>
            <a:endParaRPr lang="en-US" altLang="en-US" dirty="0"/>
          </a:p>
        </p:txBody>
      </p:sp>
      <p:sp>
        <p:nvSpPr>
          <p:cNvPr id="317445" name="Rectangle 5"/>
          <p:cNvSpPr>
            <a:spLocks noGrp="1" noChangeArrowheads="1"/>
          </p:cNvSpPr>
          <p:nvPr>
            <p:ph type="body" idx="1"/>
          </p:nvPr>
        </p:nvSpPr>
        <p:spPr/>
        <p:txBody>
          <a:bodyPr/>
          <a:lstStyle/>
          <a:p>
            <a:r>
              <a:rPr lang="en-US" dirty="0" smtClean="0"/>
              <a:t>Few </a:t>
            </a:r>
            <a:r>
              <a:rPr lang="en-US" dirty="0"/>
              <a:t>ethical &amp; practical issues to consider </a:t>
            </a:r>
            <a:r>
              <a:rPr lang="en-US" dirty="0" smtClean="0"/>
              <a:t>because users </a:t>
            </a:r>
            <a:r>
              <a:rPr lang="en-US" dirty="0"/>
              <a:t>not </a:t>
            </a:r>
            <a:r>
              <a:rPr lang="en-US" dirty="0" smtClean="0"/>
              <a:t>involved.</a:t>
            </a:r>
          </a:p>
          <a:p>
            <a:r>
              <a:rPr lang="en-US" dirty="0" smtClean="0"/>
              <a:t>Can </a:t>
            </a:r>
            <a:r>
              <a:rPr lang="en-US" dirty="0"/>
              <a:t>also be difficult &amp; expensive to find </a:t>
            </a:r>
            <a:r>
              <a:rPr lang="en-US" dirty="0" smtClean="0"/>
              <a:t>experts.</a:t>
            </a:r>
          </a:p>
          <a:p>
            <a:r>
              <a:rPr lang="en-US" dirty="0" smtClean="0"/>
              <a:t>Best </a:t>
            </a:r>
            <a:r>
              <a:rPr lang="en-US" dirty="0"/>
              <a:t>experts have knowledge of application domain </a:t>
            </a:r>
            <a:r>
              <a:rPr lang="en-US" dirty="0" smtClean="0"/>
              <a:t>&amp; users.</a:t>
            </a:r>
          </a:p>
          <a:p>
            <a:r>
              <a:rPr lang="en-US" dirty="0" smtClean="0"/>
              <a:t>Biggest problems:</a:t>
            </a:r>
          </a:p>
          <a:p>
            <a:pPr lvl="1"/>
            <a:r>
              <a:rPr lang="en-US" dirty="0" smtClean="0"/>
              <a:t>Important </a:t>
            </a:r>
            <a:r>
              <a:rPr lang="en-US" dirty="0"/>
              <a:t>problems may get </a:t>
            </a:r>
            <a:r>
              <a:rPr lang="en-US" dirty="0" smtClean="0"/>
              <a:t>missed;</a:t>
            </a:r>
          </a:p>
          <a:p>
            <a:pPr lvl="1"/>
            <a:r>
              <a:rPr lang="en-US" dirty="0" smtClean="0"/>
              <a:t>Many </a:t>
            </a:r>
            <a:r>
              <a:rPr lang="en-US" dirty="0"/>
              <a:t>trivial problems are often </a:t>
            </a:r>
            <a:r>
              <a:rPr lang="en-US" dirty="0" smtClean="0"/>
              <a:t>identified;</a:t>
            </a:r>
          </a:p>
          <a:p>
            <a:pPr lvl="1"/>
            <a:r>
              <a:rPr lang="en-US" dirty="0" smtClean="0"/>
              <a:t>Experts </a:t>
            </a:r>
            <a:r>
              <a:rPr lang="en-US" dirty="0"/>
              <a:t>have biases; they are not real users.</a:t>
            </a:r>
            <a:endParaRPr lang="en-US" altLang="en-US" sz="2200" dirty="0"/>
          </a:p>
        </p:txBody>
      </p:sp>
    </p:spTree>
    <p:extLst>
      <p:ext uri="{BB962C8B-B14F-4D97-AF65-F5344CB8AC3E}">
        <p14:creationId xmlns:p14="http://schemas.microsoft.com/office/powerpoint/2010/main" val="9876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5367A3-D5C6-4EE3-8DA4-66B5360CAC9C}" type="slidenum">
              <a:rPr lang="en-US" altLang="en-US"/>
              <a:pPr/>
              <a:t>3</a:t>
            </a:fld>
            <a:endParaRPr lang="en-US" altLang="en-US"/>
          </a:p>
        </p:txBody>
      </p:sp>
      <p:sp>
        <p:nvSpPr>
          <p:cNvPr id="346114" name="Rectangle 2"/>
          <p:cNvSpPr>
            <a:spLocks noGrp="1" noChangeArrowheads="1"/>
          </p:cNvSpPr>
          <p:nvPr>
            <p:ph type="title"/>
          </p:nvPr>
        </p:nvSpPr>
        <p:spPr/>
        <p:txBody>
          <a:bodyPr/>
          <a:lstStyle/>
          <a:p>
            <a:r>
              <a:rPr lang="en-US" altLang="en-US" dirty="0" smtClean="0"/>
              <a:t>Evaluation Methods</a:t>
            </a:r>
            <a:endParaRPr lang="en-US" altLang="en-US" dirty="0"/>
          </a:p>
        </p:txBody>
      </p:sp>
      <p:sp>
        <p:nvSpPr>
          <p:cNvPr id="346115" name="Rectangle 3"/>
          <p:cNvSpPr>
            <a:spLocks noGrp="1" noChangeArrowheads="1"/>
          </p:cNvSpPr>
          <p:nvPr>
            <p:ph type="body" idx="1"/>
          </p:nvPr>
        </p:nvSpPr>
        <p:spPr/>
        <p:txBody>
          <a:bodyPr>
            <a:normAutofit/>
          </a:bodyPr>
          <a:lstStyle/>
          <a:p>
            <a:pPr>
              <a:lnSpc>
                <a:spcPct val="90000"/>
              </a:lnSpc>
            </a:pPr>
            <a:r>
              <a:rPr lang="en-US" altLang="en-US" sz="2800" dirty="0" smtClean="0"/>
              <a:t>Inspection methods (no users needed)</a:t>
            </a:r>
          </a:p>
          <a:p>
            <a:pPr lvl="1"/>
            <a:r>
              <a:rPr lang="en-US" altLang="en-US" sz="2000" dirty="0" smtClean="0"/>
              <a:t>Heuristic Evaluations</a:t>
            </a:r>
          </a:p>
          <a:p>
            <a:pPr lvl="1"/>
            <a:r>
              <a:rPr lang="en-US" altLang="en-US" sz="2000" dirty="0" smtClean="0"/>
              <a:t>Cognitive Walkthroughs</a:t>
            </a:r>
            <a:endParaRPr lang="en-US" altLang="en-US" sz="2000" dirty="0"/>
          </a:p>
          <a:p>
            <a:pPr marL="342900" lvl="1" indent="0">
              <a:lnSpc>
                <a:spcPct val="90000"/>
              </a:lnSpc>
              <a:buNone/>
            </a:pPr>
            <a:endParaRPr lang="en-US" altLang="en-US" sz="2000" dirty="0"/>
          </a:p>
          <a:p>
            <a:pPr>
              <a:lnSpc>
                <a:spcPct val="90000"/>
              </a:lnSpc>
            </a:pPr>
            <a:r>
              <a:rPr lang="en-US" altLang="en-US" sz="2800" dirty="0" smtClean="0"/>
              <a:t>User Tests (users needed!)</a:t>
            </a:r>
          </a:p>
          <a:p>
            <a:pPr lvl="1"/>
            <a:r>
              <a:rPr lang="en-US" altLang="en-US" sz="2000" dirty="0" smtClean="0"/>
              <a:t>Observations/ Ethnography</a:t>
            </a:r>
          </a:p>
          <a:p>
            <a:pPr lvl="1"/>
            <a:r>
              <a:rPr lang="en-US" altLang="en-US" sz="2000" dirty="0" smtClean="0"/>
              <a:t>Usability tests/ Controlled </a:t>
            </a:r>
            <a:r>
              <a:rPr lang="en-US" altLang="en-US" sz="2000" dirty="0"/>
              <a:t>experiments, </a:t>
            </a:r>
            <a:endParaRPr lang="en-US" altLang="en-US" sz="2000" dirty="0" smtClean="0"/>
          </a:p>
          <a:p>
            <a:pPr lvl="2"/>
            <a:r>
              <a:rPr lang="en-US" altLang="en-US" sz="1700" dirty="0" smtClean="0"/>
              <a:t>On-line</a:t>
            </a:r>
            <a:r>
              <a:rPr lang="en-US" altLang="en-US" sz="1700" dirty="0"/>
              <a:t>, remote usability tests</a:t>
            </a:r>
          </a:p>
          <a:p>
            <a:pPr lvl="1"/>
            <a:endParaRPr lang="en-US" altLang="en-US" sz="2000" dirty="0" smtClean="0"/>
          </a:p>
          <a:p>
            <a:pPr marL="342900" lvl="1" indent="0">
              <a:buNone/>
            </a:pPr>
            <a:endParaRPr lang="en-US" altLang="en-US" sz="2000" dirty="0"/>
          </a:p>
        </p:txBody>
      </p:sp>
    </p:spTree>
    <p:extLst>
      <p:ext uri="{BB962C8B-B14F-4D97-AF65-F5344CB8AC3E}">
        <p14:creationId xmlns:p14="http://schemas.microsoft.com/office/powerpoint/2010/main" val="629993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61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61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61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6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50AD7BC-8F4A-489B-A36B-33CACDC99DF7}" type="slidenum">
              <a:rPr lang="en-US" altLang="en-US"/>
              <a:pPr/>
              <a:t>30</a:t>
            </a:fld>
            <a:endParaRPr lang="en-US" altLang="en-US"/>
          </a:p>
        </p:txBody>
      </p:sp>
      <p:sp>
        <p:nvSpPr>
          <p:cNvPr id="319492" name="Rectangle 4"/>
          <p:cNvSpPr>
            <a:spLocks noGrp="1" noChangeArrowheads="1"/>
          </p:cNvSpPr>
          <p:nvPr>
            <p:ph type="title"/>
          </p:nvPr>
        </p:nvSpPr>
        <p:spPr/>
        <p:txBody>
          <a:bodyPr/>
          <a:lstStyle/>
          <a:p>
            <a:r>
              <a:rPr lang="en-US" altLang="en-US"/>
              <a:t>Summary</a:t>
            </a:r>
          </a:p>
        </p:txBody>
      </p:sp>
      <p:sp>
        <p:nvSpPr>
          <p:cNvPr id="319493" name="Rectangle 5"/>
          <p:cNvSpPr>
            <a:spLocks noGrp="1" noChangeArrowheads="1"/>
          </p:cNvSpPr>
          <p:nvPr>
            <p:ph type="body" idx="1"/>
          </p:nvPr>
        </p:nvSpPr>
        <p:spPr/>
        <p:txBody>
          <a:bodyPr/>
          <a:lstStyle/>
          <a:p>
            <a:r>
              <a:rPr lang="en-US" altLang="en-US" sz="2600"/>
              <a:t>Heuristic evaluation is a discount method</a:t>
            </a:r>
          </a:p>
          <a:p>
            <a:r>
              <a:rPr lang="en-US" altLang="en-US" sz="2600"/>
              <a:t>Have evaluators go through the UI twice</a:t>
            </a:r>
          </a:p>
          <a:p>
            <a:r>
              <a:rPr lang="en-US" altLang="en-US" sz="2600"/>
              <a:t>Ask them to see if it complies with heuristics</a:t>
            </a:r>
          </a:p>
          <a:p>
            <a:pPr lvl="1"/>
            <a:r>
              <a:rPr lang="en-US" altLang="en-US" sz="2200"/>
              <a:t>note where it doesn’t and say why</a:t>
            </a:r>
          </a:p>
          <a:p>
            <a:r>
              <a:rPr lang="en-US" altLang="en-US" sz="2600"/>
              <a:t>Combine the findings from 3 to 5 evaluators</a:t>
            </a:r>
          </a:p>
          <a:p>
            <a:r>
              <a:rPr lang="en-US" altLang="en-US" sz="2600"/>
              <a:t>Have evaluators independently rate severity</a:t>
            </a:r>
          </a:p>
          <a:p>
            <a:r>
              <a:rPr lang="en-US" altLang="en-US" sz="2600"/>
              <a:t>Discuss problems with design team</a:t>
            </a:r>
          </a:p>
          <a:p>
            <a:r>
              <a:rPr lang="en-US" altLang="en-US" sz="2600"/>
              <a:t>Alternate with user testing</a:t>
            </a:r>
          </a:p>
        </p:txBody>
      </p:sp>
    </p:spTree>
    <p:extLst>
      <p:ext uri="{BB962C8B-B14F-4D97-AF65-F5344CB8AC3E}">
        <p14:creationId xmlns:p14="http://schemas.microsoft.com/office/powerpoint/2010/main" val="140928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50AD7BC-8F4A-489B-A36B-33CACDC99DF7}" type="slidenum">
              <a:rPr lang="en-US" altLang="en-US"/>
              <a:pPr/>
              <a:t>31</a:t>
            </a:fld>
            <a:endParaRPr lang="en-US" altLang="en-US"/>
          </a:p>
        </p:txBody>
      </p:sp>
      <p:sp>
        <p:nvSpPr>
          <p:cNvPr id="319492" name="Rectangle 4"/>
          <p:cNvSpPr>
            <a:spLocks noGrp="1" noChangeArrowheads="1"/>
          </p:cNvSpPr>
          <p:nvPr>
            <p:ph type="title"/>
          </p:nvPr>
        </p:nvSpPr>
        <p:spPr/>
        <p:txBody>
          <a:bodyPr/>
          <a:lstStyle/>
          <a:p>
            <a:r>
              <a:rPr lang="en-US" altLang="en-US" dirty="0" smtClean="0"/>
              <a:t>Cognitive Walkthroughs</a:t>
            </a:r>
            <a:endParaRPr lang="en-US" altLang="en-US" dirty="0"/>
          </a:p>
        </p:txBody>
      </p:sp>
      <p:sp>
        <p:nvSpPr>
          <p:cNvPr id="319493" name="Rectangle 5"/>
          <p:cNvSpPr>
            <a:spLocks noGrp="1" noChangeArrowheads="1"/>
          </p:cNvSpPr>
          <p:nvPr>
            <p:ph type="body" idx="1"/>
          </p:nvPr>
        </p:nvSpPr>
        <p:spPr/>
        <p:txBody>
          <a:bodyPr>
            <a:normAutofit/>
          </a:bodyPr>
          <a:lstStyle/>
          <a:p>
            <a:r>
              <a:rPr lang="en-US" dirty="0"/>
              <a:t>Focus on ease of learning.</a:t>
            </a:r>
          </a:p>
          <a:p>
            <a:r>
              <a:rPr lang="en-US" dirty="0" smtClean="0"/>
              <a:t>Designer </a:t>
            </a:r>
            <a:r>
              <a:rPr lang="en-US" dirty="0"/>
              <a:t>presents an aspect of the design &amp; </a:t>
            </a:r>
            <a:r>
              <a:rPr lang="en-US" dirty="0" smtClean="0"/>
              <a:t>usage scenarios</a:t>
            </a:r>
            <a:r>
              <a:rPr lang="en-US" dirty="0"/>
              <a:t>.</a:t>
            </a:r>
          </a:p>
          <a:p>
            <a:r>
              <a:rPr lang="en-US" dirty="0" smtClean="0"/>
              <a:t>Expert </a:t>
            </a:r>
            <a:r>
              <a:rPr lang="en-US" dirty="0"/>
              <a:t>is told the assumptions about user </a:t>
            </a:r>
            <a:r>
              <a:rPr lang="en-US" dirty="0" smtClean="0"/>
              <a:t>population, context </a:t>
            </a:r>
            <a:r>
              <a:rPr lang="en-US" dirty="0"/>
              <a:t>of use, task details.</a:t>
            </a:r>
          </a:p>
          <a:p>
            <a:r>
              <a:rPr lang="en-US" dirty="0" smtClean="0"/>
              <a:t>One </a:t>
            </a:r>
            <a:r>
              <a:rPr lang="en-US" dirty="0"/>
              <a:t>of more experts walk through the </a:t>
            </a:r>
            <a:r>
              <a:rPr lang="en-US" dirty="0" smtClean="0"/>
              <a:t>design prototype </a:t>
            </a:r>
            <a:r>
              <a:rPr lang="en-US" dirty="0"/>
              <a:t>with the </a:t>
            </a:r>
            <a:r>
              <a:rPr lang="en-US" dirty="0" smtClean="0"/>
              <a:t>scenario, involve </a:t>
            </a:r>
            <a:r>
              <a:rPr lang="en-US" dirty="0"/>
              <a:t>stepping through a pre-planned scenario and noting potential problems.</a:t>
            </a:r>
            <a:endParaRPr lang="en-US" altLang="en-US" sz="2000" dirty="0"/>
          </a:p>
          <a:p>
            <a:r>
              <a:rPr lang="en-US" dirty="0" smtClean="0"/>
              <a:t>Experts </a:t>
            </a:r>
            <a:r>
              <a:rPr lang="en-US" dirty="0"/>
              <a:t>are guided by 3 questions</a:t>
            </a:r>
            <a:r>
              <a:rPr lang="en-US" dirty="0" smtClean="0"/>
              <a:t>. </a:t>
            </a:r>
            <a:r>
              <a:rPr lang="en-US" dirty="0"/>
              <a:t>As the experts work through the scenario they note problems</a:t>
            </a:r>
            <a:r>
              <a:rPr lang="en-US" dirty="0" smtClean="0"/>
              <a:t>.</a:t>
            </a:r>
          </a:p>
          <a:p>
            <a:pPr lvl="2"/>
            <a:r>
              <a:rPr lang="en-US" dirty="0" smtClean="0"/>
              <a:t>Will </a:t>
            </a:r>
            <a:r>
              <a:rPr lang="en-US" dirty="0"/>
              <a:t>the user try to achieve the effect that the </a:t>
            </a:r>
            <a:r>
              <a:rPr lang="en-US" dirty="0" smtClean="0"/>
              <a:t>subtask has?</a:t>
            </a:r>
          </a:p>
          <a:p>
            <a:pPr lvl="2"/>
            <a:r>
              <a:rPr lang="en-US" dirty="0" smtClean="0"/>
              <a:t>Will </a:t>
            </a:r>
            <a:r>
              <a:rPr lang="en-US" dirty="0"/>
              <a:t>the user notice that the correct action </a:t>
            </a:r>
            <a:r>
              <a:rPr lang="en-US" dirty="0" smtClean="0"/>
              <a:t>is available</a:t>
            </a:r>
            <a:r>
              <a:rPr lang="en-US" dirty="0"/>
              <a:t>?</a:t>
            </a:r>
          </a:p>
          <a:p>
            <a:pPr lvl="2"/>
            <a:r>
              <a:rPr lang="en-US" dirty="0" smtClean="0"/>
              <a:t>Will </a:t>
            </a:r>
            <a:r>
              <a:rPr lang="en-US" dirty="0"/>
              <a:t>the user associate and interpret the </a:t>
            </a:r>
            <a:r>
              <a:rPr lang="en-US" dirty="0" smtClean="0"/>
              <a:t>response from </a:t>
            </a:r>
            <a:r>
              <a:rPr lang="en-US" dirty="0"/>
              <a:t>the action correctly</a:t>
            </a:r>
            <a:r>
              <a:rPr lang="en-US" dirty="0" smtClean="0"/>
              <a:t>?</a:t>
            </a:r>
            <a:endParaRPr lang="en-US" dirty="0"/>
          </a:p>
        </p:txBody>
      </p:sp>
    </p:spTree>
    <p:extLst>
      <p:ext uri="{BB962C8B-B14F-4D97-AF65-F5344CB8AC3E}">
        <p14:creationId xmlns:p14="http://schemas.microsoft.com/office/powerpoint/2010/main" val="561519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65126"/>
            <a:ext cx="8058150" cy="1325563"/>
          </a:xfrm>
        </p:spPr>
        <p:txBody>
          <a:bodyPr/>
          <a:lstStyle/>
          <a:p>
            <a:r>
              <a:rPr lang="en-US" altLang="ja-JP" dirty="0">
                <a:ea typeface="ＭＳ Ｐゴシック" panose="020B0600070205080204" pitchFamily="34" charset="-128"/>
              </a:rPr>
              <a:t>Usability Testing and Laboratories</a:t>
            </a:r>
            <a:endParaRPr lang="ja-JP" altLang="en-US" dirty="0">
              <a:ea typeface="ＭＳ Ｐゴシック" panose="020B0600070205080204" pitchFamily="34" charset="-128"/>
            </a:endParaRPr>
          </a:p>
        </p:txBody>
      </p:sp>
      <p:sp>
        <p:nvSpPr>
          <p:cNvPr id="5" name="Rectangle 3"/>
          <p:cNvSpPr txBox="1">
            <a:spLocks noChangeArrowheads="1"/>
          </p:cNvSpPr>
          <p:nvPr/>
        </p:nvSpPr>
        <p:spPr bwMode="auto">
          <a:xfrm>
            <a:off x="457200" y="1600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2600"/>
              </a:buClr>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E26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9E26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9E26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9E2600"/>
              </a:buClr>
              <a:buChar char="»"/>
              <a:defRPr sz="2000">
                <a:solidFill>
                  <a:schemeClr val="tx1"/>
                </a:solidFill>
                <a:latin typeface="+mn-lt"/>
                <a:ea typeface="+mn-ea"/>
              </a:defRPr>
            </a:lvl5pPr>
            <a:lvl6pPr marL="2514600" indent="-228600" algn="l" rtl="0" fontAlgn="base">
              <a:spcBef>
                <a:spcPct val="20000"/>
              </a:spcBef>
              <a:spcAft>
                <a:spcPct val="0"/>
              </a:spcAft>
              <a:buClr>
                <a:srgbClr val="9E2600"/>
              </a:buClr>
              <a:buChar char="»"/>
              <a:defRPr sz="2000">
                <a:solidFill>
                  <a:schemeClr val="tx1"/>
                </a:solidFill>
                <a:latin typeface="+mn-lt"/>
                <a:ea typeface="+mn-ea"/>
              </a:defRPr>
            </a:lvl6pPr>
            <a:lvl7pPr marL="2971800" indent="-228600" algn="l" rtl="0" fontAlgn="base">
              <a:spcBef>
                <a:spcPct val="20000"/>
              </a:spcBef>
              <a:spcAft>
                <a:spcPct val="0"/>
              </a:spcAft>
              <a:buClr>
                <a:srgbClr val="9E2600"/>
              </a:buClr>
              <a:buChar char="»"/>
              <a:defRPr sz="2000">
                <a:solidFill>
                  <a:schemeClr val="tx1"/>
                </a:solidFill>
                <a:latin typeface="+mn-lt"/>
                <a:ea typeface="+mn-ea"/>
              </a:defRPr>
            </a:lvl7pPr>
            <a:lvl8pPr marL="3429000" indent="-228600" algn="l" rtl="0" fontAlgn="base">
              <a:spcBef>
                <a:spcPct val="20000"/>
              </a:spcBef>
              <a:spcAft>
                <a:spcPct val="0"/>
              </a:spcAft>
              <a:buClr>
                <a:srgbClr val="9E2600"/>
              </a:buClr>
              <a:buChar char="»"/>
              <a:defRPr sz="2000">
                <a:solidFill>
                  <a:schemeClr val="tx1"/>
                </a:solidFill>
                <a:latin typeface="+mn-lt"/>
                <a:ea typeface="+mn-ea"/>
              </a:defRPr>
            </a:lvl8pPr>
            <a:lvl9pPr marL="3886200" indent="-228600" algn="l" rtl="0" fontAlgn="base">
              <a:spcBef>
                <a:spcPct val="20000"/>
              </a:spcBef>
              <a:spcAft>
                <a:spcPct val="0"/>
              </a:spcAft>
              <a:buClr>
                <a:srgbClr val="9E2600"/>
              </a:buClr>
              <a:buChar char="»"/>
              <a:defRPr sz="2000">
                <a:solidFill>
                  <a:schemeClr val="tx1"/>
                </a:solidFill>
                <a:latin typeface="+mn-lt"/>
                <a:ea typeface="+mn-ea"/>
              </a:defRPr>
            </a:lvl9pPr>
          </a:lstStyle>
          <a:p>
            <a:pPr>
              <a:lnSpc>
                <a:spcPct val="80000"/>
              </a:lnSpc>
            </a:pPr>
            <a:r>
              <a:rPr lang="en-US" altLang="ja-JP" kern="0" dirty="0">
                <a:latin typeface="Times New Roman" panose="02020603050405020304" pitchFamily="18" charset="0"/>
                <a:ea typeface="ＭＳ Ｐゴシック" panose="020B0600070205080204" pitchFamily="34" charset="-128"/>
                <a:cs typeface="Times New Roman" panose="02020603050405020304" pitchFamily="18" charset="0"/>
              </a:rPr>
              <a:t>The usability lab consists of two areas: the testing room and the observation room</a:t>
            </a:r>
          </a:p>
          <a:p>
            <a:pPr lvl="1">
              <a:lnSpc>
                <a:spcPct val="80000"/>
              </a:lnSpc>
            </a:pPr>
            <a:r>
              <a:rPr lang="en-US" altLang="ja-JP" sz="1800" kern="0" dirty="0">
                <a:latin typeface="Times New Roman" panose="02020603050405020304" pitchFamily="18" charset="0"/>
                <a:ea typeface="ＭＳ Ｐゴシック" panose="020B0600070205080204" pitchFamily="34" charset="-128"/>
                <a:cs typeface="Times New Roman" panose="02020603050405020304" pitchFamily="18" charset="0"/>
              </a:rPr>
              <a:t>The </a:t>
            </a:r>
            <a:r>
              <a:rPr lang="en-US" altLang="ja-JP" sz="1800" b="1" kern="0" dirty="0">
                <a:latin typeface="Times New Roman" panose="02020603050405020304" pitchFamily="18" charset="0"/>
                <a:ea typeface="ＭＳ Ｐゴシック" panose="020B0600070205080204" pitchFamily="34" charset="-128"/>
                <a:cs typeface="Times New Roman" panose="02020603050405020304" pitchFamily="18" charset="0"/>
              </a:rPr>
              <a:t>testing room </a:t>
            </a:r>
            <a:r>
              <a:rPr lang="en-US" altLang="ja-JP" sz="1800" kern="0" dirty="0">
                <a:latin typeface="Times New Roman" panose="02020603050405020304" pitchFamily="18" charset="0"/>
                <a:ea typeface="ＭＳ Ｐゴシック" panose="020B0600070205080204" pitchFamily="34" charset="-128"/>
                <a:cs typeface="Times New Roman" panose="02020603050405020304" pitchFamily="18" charset="0"/>
              </a:rPr>
              <a:t>is typically smaller and accommodates a small number of people </a:t>
            </a:r>
          </a:p>
          <a:p>
            <a:pPr lvl="1">
              <a:lnSpc>
                <a:spcPct val="80000"/>
              </a:lnSpc>
            </a:pPr>
            <a:r>
              <a:rPr lang="en-US" altLang="ja-JP" sz="1800" kern="0" dirty="0">
                <a:latin typeface="Times New Roman" panose="02020603050405020304" pitchFamily="18" charset="0"/>
                <a:ea typeface="ＭＳ Ｐゴシック" panose="020B0600070205080204" pitchFamily="34" charset="-128"/>
                <a:cs typeface="Times New Roman" panose="02020603050405020304" pitchFamily="18" charset="0"/>
              </a:rPr>
              <a:t>The </a:t>
            </a:r>
            <a:r>
              <a:rPr lang="en-US" altLang="ja-JP" sz="1800" b="1" kern="0" dirty="0">
                <a:latin typeface="Times New Roman" panose="02020603050405020304" pitchFamily="18" charset="0"/>
                <a:ea typeface="ＭＳ Ｐゴシック" panose="020B0600070205080204" pitchFamily="34" charset="-128"/>
                <a:cs typeface="Times New Roman" panose="02020603050405020304" pitchFamily="18" charset="0"/>
              </a:rPr>
              <a:t>observation room</a:t>
            </a:r>
            <a:r>
              <a:rPr lang="en-US" altLang="ja-JP" sz="1800" kern="0" dirty="0">
                <a:latin typeface="Times New Roman" panose="02020603050405020304" pitchFamily="18" charset="0"/>
                <a:ea typeface="ＭＳ Ｐゴシック" panose="020B0600070205080204" pitchFamily="34" charset="-128"/>
                <a:cs typeface="Times New Roman" panose="02020603050405020304" pitchFamily="18" charset="0"/>
              </a:rPr>
              <a:t>, can see into the testing room typically via a one-way mirror. The observation room is larger and can hold the usability testing facilitators with ample room to bring in others, such as the developers of the product being tested</a:t>
            </a:r>
            <a:endParaRPr lang="en-US" altLang="ja-JP" sz="16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041860" y="3971783"/>
            <a:ext cx="3551421" cy="2491362"/>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32</a:t>
            </a:fld>
            <a:endParaRPr lang="en-US"/>
          </a:p>
        </p:txBody>
      </p:sp>
      <p:pic>
        <p:nvPicPr>
          <p:cNvPr id="3" name="Picture 2"/>
          <p:cNvPicPr>
            <a:picLocks noChangeAspect="1"/>
          </p:cNvPicPr>
          <p:nvPr/>
        </p:nvPicPr>
        <p:blipFill>
          <a:blip r:embed="rId4"/>
          <a:stretch>
            <a:fillRect/>
          </a:stretch>
        </p:blipFill>
        <p:spPr>
          <a:xfrm>
            <a:off x="747423" y="3971783"/>
            <a:ext cx="4140768" cy="2491362"/>
          </a:xfrm>
          <a:prstGeom prst="rect">
            <a:avLst/>
          </a:prstGeom>
        </p:spPr>
      </p:pic>
    </p:spTree>
    <p:extLst>
      <p:ext uri="{BB962C8B-B14F-4D97-AF65-F5344CB8AC3E}">
        <p14:creationId xmlns:p14="http://schemas.microsoft.com/office/powerpoint/2010/main" val="91727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65126"/>
            <a:ext cx="8305800" cy="1325563"/>
          </a:xfrm>
        </p:spPr>
        <p:txBody>
          <a:bodyPr/>
          <a:lstStyle/>
          <a:p>
            <a:r>
              <a:rPr lang="en-US" altLang="ja-JP" dirty="0">
                <a:ea typeface="ＭＳ Ｐゴシック" panose="020B0600070205080204" pitchFamily="34" charset="-128"/>
              </a:rPr>
              <a:t>Usability Testing and </a:t>
            </a:r>
            <a:r>
              <a:rPr lang="en-US" altLang="ja-JP" dirty="0" smtClean="0">
                <a:ea typeface="ＭＳ Ｐゴシック" panose="020B0600070205080204" pitchFamily="34" charset="-128"/>
              </a:rPr>
              <a:t>Laboratories(continued</a:t>
            </a:r>
            <a:r>
              <a:rPr lang="en-US" altLang="ja-JP" dirty="0">
                <a:ea typeface="ＭＳ Ｐゴシック" panose="020B0600070205080204" pitchFamily="34" charset="-128"/>
              </a:rPr>
              <a:t>)</a:t>
            </a:r>
            <a:endParaRPr lang="ja-JP" altLang="en-US" dirty="0">
              <a:ea typeface="ＭＳ Ｐゴシック" panose="020B0600070205080204" pitchFamily="34" charset="-128"/>
            </a:endParaRPr>
          </a:p>
        </p:txBody>
      </p:sp>
      <p:sp>
        <p:nvSpPr>
          <p:cNvPr id="5" name="Rectangle 3"/>
          <p:cNvSpPr txBox="1">
            <a:spLocks noChangeArrowheads="1"/>
          </p:cNvSpPr>
          <p:nvPr/>
        </p:nvSpPr>
        <p:spPr bwMode="auto">
          <a:xfrm>
            <a:off x="457200" y="17526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2600"/>
              </a:buClr>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E26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9E26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9E26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9E2600"/>
              </a:buClr>
              <a:buChar char="»"/>
              <a:defRPr sz="2000">
                <a:solidFill>
                  <a:schemeClr val="tx1"/>
                </a:solidFill>
                <a:latin typeface="+mn-lt"/>
                <a:ea typeface="+mn-ea"/>
              </a:defRPr>
            </a:lvl5pPr>
            <a:lvl6pPr marL="2514600" indent="-228600" algn="l" rtl="0" fontAlgn="base">
              <a:spcBef>
                <a:spcPct val="20000"/>
              </a:spcBef>
              <a:spcAft>
                <a:spcPct val="0"/>
              </a:spcAft>
              <a:buClr>
                <a:srgbClr val="9E2600"/>
              </a:buClr>
              <a:buChar char="»"/>
              <a:defRPr sz="2000">
                <a:solidFill>
                  <a:schemeClr val="tx1"/>
                </a:solidFill>
                <a:latin typeface="+mn-lt"/>
                <a:ea typeface="+mn-ea"/>
              </a:defRPr>
            </a:lvl6pPr>
            <a:lvl7pPr marL="2971800" indent="-228600" algn="l" rtl="0" fontAlgn="base">
              <a:spcBef>
                <a:spcPct val="20000"/>
              </a:spcBef>
              <a:spcAft>
                <a:spcPct val="0"/>
              </a:spcAft>
              <a:buClr>
                <a:srgbClr val="9E2600"/>
              </a:buClr>
              <a:buChar char="»"/>
              <a:defRPr sz="2000">
                <a:solidFill>
                  <a:schemeClr val="tx1"/>
                </a:solidFill>
                <a:latin typeface="+mn-lt"/>
                <a:ea typeface="+mn-ea"/>
              </a:defRPr>
            </a:lvl7pPr>
            <a:lvl8pPr marL="3429000" indent="-228600" algn="l" rtl="0" fontAlgn="base">
              <a:spcBef>
                <a:spcPct val="20000"/>
              </a:spcBef>
              <a:spcAft>
                <a:spcPct val="0"/>
              </a:spcAft>
              <a:buClr>
                <a:srgbClr val="9E2600"/>
              </a:buClr>
              <a:buChar char="»"/>
              <a:defRPr sz="2000">
                <a:solidFill>
                  <a:schemeClr val="tx1"/>
                </a:solidFill>
                <a:latin typeface="+mn-lt"/>
                <a:ea typeface="+mn-ea"/>
              </a:defRPr>
            </a:lvl8pPr>
            <a:lvl9pPr marL="3886200" indent="-228600" algn="l" rtl="0" fontAlgn="base">
              <a:spcBef>
                <a:spcPct val="20000"/>
              </a:spcBef>
              <a:spcAft>
                <a:spcPct val="0"/>
              </a:spcAft>
              <a:buClr>
                <a:srgbClr val="9E2600"/>
              </a:buClr>
              <a:buChar char="»"/>
              <a:defRPr sz="2000">
                <a:solidFill>
                  <a:schemeClr val="tx1"/>
                </a:solidFill>
                <a:latin typeface="+mn-lt"/>
                <a:ea typeface="+mn-ea"/>
              </a:defRPr>
            </a:lvl9pPr>
          </a:lstStyle>
          <a:p>
            <a:pPr>
              <a:lnSpc>
                <a:spcPct val="80000"/>
              </a:lnSpc>
            </a:pPr>
            <a:r>
              <a:rPr lang="en-US" altLang="ja-JP" sz="2800" kern="0" dirty="0">
                <a:latin typeface="Times New Roman" panose="02020603050405020304" pitchFamily="18" charset="0"/>
                <a:ea typeface="ＭＳ Ｐゴシック" panose="020B0600070205080204" pitchFamily="34" charset="-128"/>
                <a:cs typeface="Times New Roman" panose="02020603050405020304" pitchFamily="18" charset="0"/>
              </a:rPr>
              <a:t>This shows a picture of glasses worn for eye-tracking </a:t>
            </a:r>
          </a:p>
          <a:p>
            <a:pPr lvl="1">
              <a:lnSpc>
                <a:spcPct val="80000"/>
              </a:lnSpc>
            </a:pPr>
            <a:r>
              <a:rPr lang="en-US" altLang="ja-JP" sz="2000" kern="0" dirty="0">
                <a:latin typeface="Times New Roman" panose="02020603050405020304" pitchFamily="18" charset="0"/>
                <a:ea typeface="ＭＳ Ｐゴシック" panose="020B0600070205080204" pitchFamily="34" charset="-128"/>
                <a:cs typeface="Times New Roman" panose="02020603050405020304" pitchFamily="18" charset="0"/>
              </a:rPr>
              <a:t>This particular device tracks the participant’s eye movements when using a mobile device </a:t>
            </a:r>
          </a:p>
          <a:p>
            <a:pPr lvl="1">
              <a:lnSpc>
                <a:spcPct val="80000"/>
              </a:lnSpc>
            </a:pPr>
            <a:r>
              <a:rPr lang="en-US" altLang="ja-JP" sz="2000" kern="0" dirty="0" err="1">
                <a:latin typeface="Times New Roman" panose="02020603050405020304" pitchFamily="18" charset="0"/>
                <a:ea typeface="ＭＳ Ｐゴシック" panose="020B0600070205080204" pitchFamily="34" charset="-128"/>
                <a:cs typeface="Times New Roman" panose="02020603050405020304" pitchFamily="18" charset="0"/>
              </a:rPr>
              <a:t>Tobii</a:t>
            </a:r>
            <a:r>
              <a:rPr lang="en-US" altLang="ja-JP" sz="2000" kern="0" dirty="0">
                <a:latin typeface="Times New Roman" panose="02020603050405020304" pitchFamily="18" charset="0"/>
                <a:ea typeface="ＭＳ Ｐゴシック" panose="020B0600070205080204" pitchFamily="34" charset="-128"/>
                <a:cs typeface="Times New Roman" panose="02020603050405020304" pitchFamily="18" charset="0"/>
              </a:rPr>
              <a:t> is one of several manufacturers</a:t>
            </a:r>
          </a:p>
        </p:txBody>
      </p:sp>
      <p:pic>
        <p:nvPicPr>
          <p:cNvPr id="7" name="Picture 6" descr="Tobii_Glasses_2_station_usability_testing_mobile_p.jpg"/>
          <p:cNvPicPr/>
          <p:nvPr/>
        </p:nvPicPr>
        <p:blipFill>
          <a:blip r:embed="rId3"/>
          <a:stretch>
            <a:fillRect/>
          </a:stretch>
        </p:blipFill>
        <p:spPr>
          <a:xfrm>
            <a:off x="1371600" y="3581400"/>
            <a:ext cx="5943600" cy="2582545"/>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33</a:t>
            </a:fld>
            <a:endParaRPr lang="en-US"/>
          </a:p>
        </p:txBody>
      </p:sp>
    </p:spTree>
    <p:extLst>
      <p:ext uri="{BB962C8B-B14F-4D97-AF65-F5344CB8AC3E}">
        <p14:creationId xmlns:p14="http://schemas.microsoft.com/office/powerpoint/2010/main" val="3738098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65126"/>
            <a:ext cx="8305800" cy="1325563"/>
          </a:xfrm>
        </p:spPr>
        <p:txBody>
          <a:bodyPr/>
          <a:lstStyle/>
          <a:p>
            <a:r>
              <a:rPr lang="en-US" altLang="ja-JP" dirty="0">
                <a:ea typeface="ＭＳ Ｐゴシック" panose="020B0600070205080204" pitchFamily="34" charset="-128"/>
              </a:rPr>
              <a:t>Usability Testing and Laboratories (continued)</a:t>
            </a:r>
            <a:endParaRPr lang="ja-JP" altLang="en-US" dirty="0">
              <a:ea typeface="ＭＳ Ｐゴシック" panose="020B0600070205080204" pitchFamily="34" charset="-128"/>
            </a:endParaRPr>
          </a:p>
        </p:txBody>
      </p:sp>
      <p:sp>
        <p:nvSpPr>
          <p:cNvPr id="5" name="Rectangle 3"/>
          <p:cNvSpPr txBox="1">
            <a:spLocks noChangeArrowheads="1"/>
          </p:cNvSpPr>
          <p:nvPr/>
        </p:nvSpPr>
        <p:spPr bwMode="auto">
          <a:xfrm>
            <a:off x="457200" y="1600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2600"/>
              </a:buClr>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E26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9E26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9E26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9E2600"/>
              </a:buClr>
              <a:buChar char="»"/>
              <a:defRPr sz="2000">
                <a:solidFill>
                  <a:schemeClr val="tx1"/>
                </a:solidFill>
                <a:latin typeface="+mn-lt"/>
                <a:ea typeface="+mn-ea"/>
              </a:defRPr>
            </a:lvl5pPr>
            <a:lvl6pPr marL="2514600" indent="-228600" algn="l" rtl="0" fontAlgn="base">
              <a:spcBef>
                <a:spcPct val="20000"/>
              </a:spcBef>
              <a:spcAft>
                <a:spcPct val="0"/>
              </a:spcAft>
              <a:buClr>
                <a:srgbClr val="9E2600"/>
              </a:buClr>
              <a:buChar char="»"/>
              <a:defRPr sz="2000">
                <a:solidFill>
                  <a:schemeClr val="tx1"/>
                </a:solidFill>
                <a:latin typeface="+mn-lt"/>
                <a:ea typeface="+mn-ea"/>
              </a:defRPr>
            </a:lvl6pPr>
            <a:lvl7pPr marL="2971800" indent="-228600" algn="l" rtl="0" fontAlgn="base">
              <a:spcBef>
                <a:spcPct val="20000"/>
              </a:spcBef>
              <a:spcAft>
                <a:spcPct val="0"/>
              </a:spcAft>
              <a:buClr>
                <a:srgbClr val="9E2600"/>
              </a:buClr>
              <a:buChar char="»"/>
              <a:defRPr sz="2000">
                <a:solidFill>
                  <a:schemeClr val="tx1"/>
                </a:solidFill>
                <a:latin typeface="+mn-lt"/>
                <a:ea typeface="+mn-ea"/>
              </a:defRPr>
            </a:lvl7pPr>
            <a:lvl8pPr marL="3429000" indent="-228600" algn="l" rtl="0" fontAlgn="base">
              <a:spcBef>
                <a:spcPct val="20000"/>
              </a:spcBef>
              <a:spcAft>
                <a:spcPct val="0"/>
              </a:spcAft>
              <a:buClr>
                <a:srgbClr val="9E2600"/>
              </a:buClr>
              <a:buChar char="»"/>
              <a:defRPr sz="2000">
                <a:solidFill>
                  <a:schemeClr val="tx1"/>
                </a:solidFill>
                <a:latin typeface="+mn-lt"/>
                <a:ea typeface="+mn-ea"/>
              </a:defRPr>
            </a:lvl8pPr>
            <a:lvl9pPr marL="3886200" indent="-228600" algn="l" rtl="0" fontAlgn="base">
              <a:spcBef>
                <a:spcPct val="20000"/>
              </a:spcBef>
              <a:spcAft>
                <a:spcPct val="0"/>
              </a:spcAft>
              <a:buClr>
                <a:srgbClr val="9E2600"/>
              </a:buClr>
              <a:buChar char="»"/>
              <a:defRPr sz="2000">
                <a:solidFill>
                  <a:schemeClr val="tx1"/>
                </a:solidFill>
                <a:latin typeface="+mn-lt"/>
                <a:ea typeface="+mn-ea"/>
              </a:defRPr>
            </a:lvl9pPr>
          </a:lstStyle>
          <a:p>
            <a:pPr>
              <a:lnSpc>
                <a:spcPct val="80000"/>
              </a:lnSpc>
            </a:pPr>
            <a:r>
              <a:rPr lang="en-US" altLang="ja-JP" sz="2800" kern="0" dirty="0">
                <a:latin typeface="Times New Roman" panose="02020603050405020304" pitchFamily="18" charset="0"/>
                <a:ea typeface="ＭＳ Ｐゴシック" panose="020B0600070205080204" pitchFamily="34" charset="-128"/>
                <a:cs typeface="Times New Roman" panose="02020603050405020304" pitchFamily="18" charset="0"/>
              </a:rPr>
              <a:t>Eye-tracking software is attached to the airline check-in kiosk</a:t>
            </a:r>
          </a:p>
          <a:p>
            <a:pPr lvl="1">
              <a:lnSpc>
                <a:spcPct val="80000"/>
              </a:lnSpc>
            </a:pPr>
            <a:r>
              <a:rPr lang="en-US" altLang="ja-JP" sz="2400" kern="0" dirty="0">
                <a:latin typeface="Times New Roman" panose="02020603050405020304" pitchFamily="18" charset="0"/>
                <a:ea typeface="ＭＳ Ｐゴシック" panose="020B0600070205080204" pitchFamily="34" charset="-128"/>
                <a:cs typeface="Times New Roman" panose="02020603050405020304" pitchFamily="18" charset="0"/>
              </a:rPr>
              <a:t>It allows the designer to collect data observing how the user “looks” at the screen </a:t>
            </a:r>
          </a:p>
          <a:p>
            <a:pPr lvl="1">
              <a:lnSpc>
                <a:spcPct val="80000"/>
              </a:lnSpc>
            </a:pPr>
            <a:r>
              <a:rPr lang="en-US" altLang="ja-JP" sz="2400" kern="0" dirty="0">
                <a:latin typeface="Times New Roman" panose="02020603050405020304" pitchFamily="18" charset="0"/>
                <a:ea typeface="ＭＳ Ｐゴシック" panose="020B0600070205080204" pitchFamily="34" charset="-128"/>
                <a:cs typeface="Times New Roman" panose="02020603050405020304" pitchFamily="18" charset="0"/>
              </a:rPr>
              <a:t>This helps determine if various interface elements (e.g. buttons) are difficult (or easy) to find</a:t>
            </a:r>
            <a:endParaRPr lang="en-US" altLang="ja-JP" sz="6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484520" y="3733800"/>
            <a:ext cx="4221079" cy="2662221"/>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34</a:t>
            </a:fld>
            <a:endParaRPr lang="en-US"/>
          </a:p>
        </p:txBody>
      </p:sp>
    </p:spTree>
    <p:extLst>
      <p:ext uri="{BB962C8B-B14F-4D97-AF65-F5344CB8AC3E}">
        <p14:creationId xmlns:p14="http://schemas.microsoft.com/office/powerpoint/2010/main" val="1674380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65126"/>
            <a:ext cx="8058150" cy="1325563"/>
          </a:xfrm>
        </p:spPr>
        <p:txBody>
          <a:bodyPr/>
          <a:lstStyle/>
          <a:p>
            <a:r>
              <a:rPr lang="en-US" altLang="ja-JP" dirty="0">
                <a:ea typeface="ＭＳ Ｐゴシック" panose="020B0600070205080204" pitchFamily="34" charset="-128"/>
              </a:rPr>
              <a:t>Usability Testing and Laboratories (continued)</a:t>
            </a:r>
            <a:endParaRPr lang="ja-JP" altLang="en-US" dirty="0">
              <a:ea typeface="ＭＳ Ｐゴシック" panose="020B0600070205080204" pitchFamily="34" charset="-128"/>
            </a:endParaRPr>
          </a:p>
        </p:txBody>
      </p:sp>
      <p:sp>
        <p:nvSpPr>
          <p:cNvPr id="5" name="Rectangle 3"/>
          <p:cNvSpPr txBox="1">
            <a:spLocks noChangeArrowheads="1"/>
          </p:cNvSpPr>
          <p:nvPr/>
        </p:nvSpPr>
        <p:spPr bwMode="auto">
          <a:xfrm>
            <a:off x="457200" y="1600200"/>
            <a:ext cx="788801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2600"/>
              </a:buClr>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E26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9E26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9E26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9E2600"/>
              </a:buClr>
              <a:buChar char="»"/>
              <a:defRPr sz="2000">
                <a:solidFill>
                  <a:schemeClr val="tx1"/>
                </a:solidFill>
                <a:latin typeface="+mn-lt"/>
                <a:ea typeface="+mn-ea"/>
              </a:defRPr>
            </a:lvl5pPr>
            <a:lvl6pPr marL="2514600" indent="-228600" algn="l" rtl="0" fontAlgn="base">
              <a:spcBef>
                <a:spcPct val="20000"/>
              </a:spcBef>
              <a:spcAft>
                <a:spcPct val="0"/>
              </a:spcAft>
              <a:buClr>
                <a:srgbClr val="9E2600"/>
              </a:buClr>
              <a:buChar char="»"/>
              <a:defRPr sz="2000">
                <a:solidFill>
                  <a:schemeClr val="tx1"/>
                </a:solidFill>
                <a:latin typeface="+mn-lt"/>
                <a:ea typeface="+mn-ea"/>
              </a:defRPr>
            </a:lvl6pPr>
            <a:lvl7pPr marL="2971800" indent="-228600" algn="l" rtl="0" fontAlgn="base">
              <a:spcBef>
                <a:spcPct val="20000"/>
              </a:spcBef>
              <a:spcAft>
                <a:spcPct val="0"/>
              </a:spcAft>
              <a:buClr>
                <a:srgbClr val="9E2600"/>
              </a:buClr>
              <a:buChar char="»"/>
              <a:defRPr sz="2000">
                <a:solidFill>
                  <a:schemeClr val="tx1"/>
                </a:solidFill>
                <a:latin typeface="+mn-lt"/>
                <a:ea typeface="+mn-ea"/>
              </a:defRPr>
            </a:lvl7pPr>
            <a:lvl8pPr marL="3429000" indent="-228600" algn="l" rtl="0" fontAlgn="base">
              <a:spcBef>
                <a:spcPct val="20000"/>
              </a:spcBef>
              <a:spcAft>
                <a:spcPct val="0"/>
              </a:spcAft>
              <a:buClr>
                <a:srgbClr val="9E2600"/>
              </a:buClr>
              <a:buChar char="»"/>
              <a:defRPr sz="2000">
                <a:solidFill>
                  <a:schemeClr val="tx1"/>
                </a:solidFill>
                <a:latin typeface="+mn-lt"/>
                <a:ea typeface="+mn-ea"/>
              </a:defRPr>
            </a:lvl8pPr>
            <a:lvl9pPr marL="3886200" indent="-228600" algn="l" rtl="0" fontAlgn="base">
              <a:spcBef>
                <a:spcPct val="20000"/>
              </a:spcBef>
              <a:spcAft>
                <a:spcPct val="0"/>
              </a:spcAft>
              <a:buClr>
                <a:srgbClr val="9E2600"/>
              </a:buClr>
              <a:buChar char="»"/>
              <a:defRPr sz="2000">
                <a:solidFill>
                  <a:schemeClr val="tx1"/>
                </a:solidFill>
                <a:latin typeface="+mn-lt"/>
                <a:ea typeface="+mn-ea"/>
              </a:defRPr>
            </a:lvl9pPr>
          </a:lstStyle>
          <a:p>
            <a:pPr>
              <a:lnSpc>
                <a:spcPct val="80000"/>
              </a:lnSpc>
            </a:pPr>
            <a:r>
              <a:rPr lang="en-US" altLang="ja-JP" sz="2800" kern="0" dirty="0">
                <a:latin typeface="Times New Roman" panose="02020603050405020304" pitchFamily="18" charset="0"/>
                <a:ea typeface="ＭＳ Ｐゴシック" panose="020B0600070205080204" pitchFamily="34" charset="-128"/>
                <a:cs typeface="Times New Roman" panose="02020603050405020304" pitchFamily="18" charset="0"/>
              </a:rPr>
              <a:t>The special mobile camera to track and record activities on a mobile device </a:t>
            </a:r>
          </a:p>
          <a:p>
            <a:pPr lvl="1">
              <a:lnSpc>
                <a:spcPct val="80000"/>
              </a:lnSpc>
            </a:pPr>
            <a:r>
              <a:rPr lang="en-US" altLang="ja-JP" sz="2400" kern="0" dirty="0">
                <a:latin typeface="Times New Roman" panose="02020603050405020304" pitchFamily="18" charset="0"/>
                <a:ea typeface="ＭＳ Ｐゴシック" panose="020B0600070205080204" pitchFamily="34" charset="-128"/>
                <a:cs typeface="Times New Roman" panose="02020603050405020304" pitchFamily="18" charset="0"/>
              </a:rPr>
              <a:t>Note the camera is up and out of the way still allowing the user to use their normal finger gestures to operate the device</a:t>
            </a:r>
            <a:endParaRPr lang="en-US" altLang="ja-JP" sz="2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7" name="Picture 6" descr="MDC - Galaxy Note - Detail - 1 noldus.jpg"/>
          <p:cNvPicPr/>
          <p:nvPr/>
        </p:nvPicPr>
        <p:blipFill>
          <a:blip r:embed="rId3"/>
          <a:stretch>
            <a:fillRect/>
          </a:stretch>
        </p:blipFill>
        <p:spPr>
          <a:xfrm>
            <a:off x="2659117" y="3205655"/>
            <a:ext cx="3121573" cy="3268856"/>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35</a:t>
            </a:fld>
            <a:endParaRPr lang="en-US"/>
          </a:p>
        </p:txBody>
      </p:sp>
    </p:spTree>
    <p:extLst>
      <p:ext uri="{BB962C8B-B14F-4D97-AF65-F5344CB8AC3E}">
        <p14:creationId xmlns:p14="http://schemas.microsoft.com/office/powerpoint/2010/main" val="2299935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441434" y="683172"/>
            <a:ext cx="8016766" cy="764628"/>
          </a:xfrm>
        </p:spPr>
        <p:txBody>
          <a:bodyPr>
            <a:normAutofit/>
          </a:bodyPr>
          <a:lstStyle/>
          <a:p>
            <a:pPr eaLnBrk="1" hangingPunct="1"/>
            <a:r>
              <a:rPr lang="en-US" dirty="0">
                <a:latin typeface="Liberation Sans"/>
              </a:rPr>
              <a:t>Experiments &amp; usability testing</a:t>
            </a:r>
          </a:p>
        </p:txBody>
      </p:sp>
      <p:sp>
        <p:nvSpPr>
          <p:cNvPr id="19461" name="Rectangle 3"/>
          <p:cNvSpPr>
            <a:spLocks noGrp="1" noChangeArrowheads="1"/>
          </p:cNvSpPr>
          <p:nvPr>
            <p:ph type="body" idx="4294967295"/>
          </p:nvPr>
        </p:nvSpPr>
        <p:spPr>
          <a:xfrm>
            <a:off x="304800" y="1828800"/>
            <a:ext cx="8534400" cy="4495800"/>
          </a:xfrm>
        </p:spPr>
        <p:txBody>
          <a:bodyPr>
            <a:normAutofit/>
          </a:bodyPr>
          <a:lstStyle/>
          <a:p>
            <a:pPr eaLnBrk="1" hangingPunct="1">
              <a:lnSpc>
                <a:spcPct val="90000"/>
              </a:lnSpc>
            </a:pPr>
            <a:r>
              <a:rPr lang="en-US" sz="2400" dirty="0">
                <a:latin typeface="Times New Roman" panose="02020603050405020304" pitchFamily="18" charset="0"/>
                <a:cs typeface="Times New Roman" panose="02020603050405020304" pitchFamily="18" charset="0"/>
              </a:rPr>
              <a:t>Experiments test hypotheses to discover new knowledge by investigating the relationship between two or more </a:t>
            </a:r>
            <a:r>
              <a:rPr lang="en-US" sz="2400" dirty="0" smtClean="0">
                <a:latin typeface="Times New Roman" panose="02020603050405020304" pitchFamily="18" charset="0"/>
                <a:cs typeface="Times New Roman" panose="02020603050405020304" pitchFamily="18" charset="0"/>
              </a:rPr>
              <a:t>variables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Usability testing is applied experimentation. </a:t>
            </a:r>
            <a:endParaRPr lang="en-US" sz="24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Developers check that the system is usable by the intended user population for their tasks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36</a:t>
            </a:fld>
            <a:endParaRPr lang="en-GB" dirty="0"/>
          </a:p>
        </p:txBody>
      </p:sp>
    </p:spTree>
    <p:extLst>
      <p:ext uri="{BB962C8B-B14F-4D97-AF65-F5344CB8AC3E}">
        <p14:creationId xmlns:p14="http://schemas.microsoft.com/office/powerpoint/2010/main" val="1261559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idx="4294967295"/>
          </p:nvPr>
        </p:nvSpPr>
        <p:spPr>
          <a:xfrm>
            <a:off x="457200" y="381000"/>
            <a:ext cx="7772400" cy="1143000"/>
          </a:xfrm>
        </p:spPr>
        <p:txBody>
          <a:bodyPr/>
          <a:lstStyle/>
          <a:p>
            <a:pPr eaLnBrk="1" hangingPunct="1"/>
            <a:r>
              <a:rPr lang="en-US" dirty="0">
                <a:latin typeface="Liberation Sans"/>
              </a:rPr>
              <a:t>Testing conditions</a:t>
            </a:r>
          </a:p>
        </p:txBody>
      </p:sp>
      <p:sp>
        <p:nvSpPr>
          <p:cNvPr id="29701" name="Rectangle 3"/>
          <p:cNvSpPr>
            <a:spLocks noGrp="1" noChangeArrowheads="1"/>
          </p:cNvSpPr>
          <p:nvPr>
            <p:ph type="body" idx="4294967295"/>
          </p:nvPr>
        </p:nvSpPr>
        <p:spPr>
          <a:xfrm>
            <a:off x="457200" y="1524000"/>
            <a:ext cx="8229600" cy="4876800"/>
          </a:xfrm>
        </p:spPr>
        <p:txBody>
          <a:bodyPr>
            <a:noAutofit/>
          </a:bodyPr>
          <a:lstStyle/>
          <a:p>
            <a:pPr eaLnBrk="1" hangingPunct="1">
              <a:lnSpc>
                <a:spcPct val="90000"/>
              </a:lnSpc>
            </a:pPr>
            <a:r>
              <a:rPr lang="en-US" sz="2800" dirty="0">
                <a:latin typeface="Times New Roman" panose="02020603050405020304" pitchFamily="18" charset="0"/>
                <a:cs typeface="Times New Roman" panose="02020603050405020304" pitchFamily="18" charset="0"/>
              </a:rPr>
              <a:t>Usability lab or other controlled space.</a:t>
            </a:r>
          </a:p>
          <a:p>
            <a:pPr eaLnBrk="1" hangingPunct="1">
              <a:lnSpc>
                <a:spcPct val="90000"/>
              </a:lnSpc>
            </a:pPr>
            <a:r>
              <a:rPr lang="en-US" sz="2800" dirty="0">
                <a:latin typeface="Times New Roman" panose="02020603050405020304" pitchFamily="18" charset="0"/>
                <a:cs typeface="Times New Roman" panose="02020603050405020304" pitchFamily="18" charset="0"/>
              </a:rPr>
              <a:t>Emphasis on:</a:t>
            </a:r>
          </a:p>
          <a:p>
            <a:pPr lvl="1" eaLnBrk="1" hangingPunct="1">
              <a:lnSpc>
                <a:spcPct val="90000"/>
              </a:lnSpc>
            </a:pPr>
            <a:r>
              <a:rPr lang="en-US" sz="2800" dirty="0">
                <a:latin typeface="Times New Roman" panose="02020603050405020304" pitchFamily="18" charset="0"/>
                <a:ea typeface="ＭＳ Ｐゴシック" charset="0"/>
                <a:cs typeface="Times New Roman" panose="02020603050405020304" pitchFamily="18" charset="0"/>
              </a:rPr>
              <a:t>selecting representative users;</a:t>
            </a:r>
          </a:p>
          <a:p>
            <a:pPr lvl="1" eaLnBrk="1" hangingPunct="1">
              <a:lnSpc>
                <a:spcPct val="90000"/>
              </a:lnSpc>
            </a:pPr>
            <a:r>
              <a:rPr lang="en-US" sz="2800" dirty="0">
                <a:latin typeface="Times New Roman" panose="02020603050405020304" pitchFamily="18" charset="0"/>
                <a:ea typeface="ＭＳ Ｐゴシック" charset="0"/>
                <a:cs typeface="Times New Roman" panose="02020603050405020304" pitchFamily="18" charset="0"/>
              </a:rPr>
              <a:t>developing representative tasks</a:t>
            </a:r>
            <a:r>
              <a:rPr lang="en-US" sz="2800" dirty="0" smtClean="0">
                <a:latin typeface="Times New Roman" panose="02020603050405020304" pitchFamily="18" charset="0"/>
                <a:ea typeface="ＭＳ Ｐゴシック" charset="0"/>
                <a:cs typeface="Times New Roman" panose="02020603050405020304" pitchFamily="18" charset="0"/>
              </a:rPr>
              <a:t>.</a:t>
            </a:r>
            <a:endParaRPr lang="en-US" sz="2800" dirty="0">
              <a:latin typeface="Times New Roman" panose="02020603050405020304" pitchFamily="18" charset="0"/>
              <a:ea typeface="ＭＳ Ｐゴシック" charset="0"/>
              <a:cs typeface="Times New Roman" panose="02020603050405020304" pitchFamily="18" charset="0"/>
            </a:endParaRPr>
          </a:p>
          <a:p>
            <a:pPr eaLnBrk="1" hangingPunct="1">
              <a:lnSpc>
                <a:spcPct val="90000"/>
              </a:lnSpc>
            </a:pPr>
            <a:r>
              <a:rPr lang="en-US" sz="2800" dirty="0">
                <a:latin typeface="Times New Roman" panose="02020603050405020304" pitchFamily="18" charset="0"/>
                <a:cs typeface="Times New Roman" panose="02020603050405020304" pitchFamily="18" charset="0"/>
              </a:rPr>
              <a:t>5-10 users typically selected</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sz="2800" dirty="0">
                <a:latin typeface="Times New Roman" panose="02020603050405020304" pitchFamily="18" charset="0"/>
                <a:cs typeface="Times New Roman" panose="02020603050405020304" pitchFamily="18" charset="0"/>
              </a:rPr>
              <a:t>Tasks usually </a:t>
            </a:r>
            <a:r>
              <a:rPr lang="en-US" sz="2800" dirty="0" smtClean="0">
                <a:latin typeface="Times New Roman" panose="02020603050405020304" pitchFamily="18" charset="0"/>
                <a:cs typeface="Times New Roman" panose="02020603050405020304" pitchFamily="18" charset="0"/>
              </a:rPr>
              <a:t>around 30 minutes</a:t>
            </a:r>
            <a:endParaRPr 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sz="2800" dirty="0" smtClean="0">
                <a:latin typeface="Times New Roman" panose="02020603050405020304" pitchFamily="18" charset="0"/>
                <a:cs typeface="Times New Roman" panose="02020603050405020304" pitchFamily="18" charset="0"/>
              </a:rPr>
              <a:t>Test </a:t>
            </a:r>
            <a:r>
              <a:rPr lang="en-US" sz="2800" dirty="0">
                <a:latin typeface="Times New Roman" panose="02020603050405020304" pitchFamily="18" charset="0"/>
                <a:cs typeface="Times New Roman" panose="02020603050405020304" pitchFamily="18" charset="0"/>
              </a:rPr>
              <a:t>conditions </a:t>
            </a:r>
            <a:r>
              <a:rPr lang="en-US" sz="2800" dirty="0" smtClean="0">
                <a:latin typeface="Times New Roman" panose="02020603050405020304" pitchFamily="18" charset="0"/>
                <a:cs typeface="Times New Roman" panose="02020603050405020304" pitchFamily="18" charset="0"/>
              </a:rPr>
              <a:t>are the </a:t>
            </a:r>
            <a:r>
              <a:rPr lang="en-US" sz="2800" dirty="0">
                <a:latin typeface="Times New Roman" panose="02020603050405020304" pitchFamily="18" charset="0"/>
                <a:cs typeface="Times New Roman" panose="02020603050405020304" pitchFamily="18" charset="0"/>
              </a:rPr>
              <a:t>same for every participant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sz="2800" dirty="0">
                <a:latin typeface="Times New Roman" panose="02020603050405020304" pitchFamily="18" charset="0"/>
                <a:cs typeface="Times New Roman" panose="02020603050405020304" pitchFamily="18" charset="0"/>
              </a:rPr>
              <a:t>Informed consent form explains procedures and deals with ethical issues.</a:t>
            </a:r>
          </a:p>
          <a:p>
            <a:pPr eaLnBrk="1" hangingPunct="1">
              <a:lnSpc>
                <a:spcPct val="90000"/>
              </a:lnSpc>
            </a:pP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37</a:t>
            </a:fld>
            <a:endParaRPr lang="en-GB" dirty="0"/>
          </a:p>
        </p:txBody>
      </p:sp>
    </p:spTree>
    <p:extLst>
      <p:ext uri="{BB962C8B-B14F-4D97-AF65-F5344CB8AC3E}">
        <p14:creationId xmlns:p14="http://schemas.microsoft.com/office/powerpoint/2010/main" val="3516106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Usability testing the iPad</a:t>
            </a:r>
            <a:endParaRPr lang="en-GB" dirty="0"/>
          </a:p>
        </p:txBody>
      </p:sp>
      <p:sp>
        <p:nvSpPr>
          <p:cNvPr id="3" name="Content Placeholder 2"/>
          <p:cNvSpPr>
            <a:spLocks noGrp="1"/>
          </p:cNvSpPr>
          <p:nvPr>
            <p:ph idx="1"/>
          </p:nvPr>
        </p:nvSpPr>
        <p:spPr>
          <a:xfrm>
            <a:off x="457200" y="1600200"/>
            <a:ext cx="8229600" cy="4565104"/>
          </a:xfrm>
        </p:spPr>
        <p:txBody>
          <a:bodyPr>
            <a:normAutofit fontScale="92500"/>
          </a:bodyPr>
          <a:lstStyle/>
          <a:p>
            <a:r>
              <a:rPr lang="en-GB" dirty="0" smtClean="0"/>
              <a:t>7 participants with 3+ months experience with iPhones</a:t>
            </a:r>
          </a:p>
          <a:p>
            <a:endParaRPr lang="en-GB" sz="1300" dirty="0" smtClean="0"/>
          </a:p>
          <a:p>
            <a:r>
              <a:rPr lang="en-GB" dirty="0"/>
              <a:t>Signed an informed consent form explaining</a:t>
            </a:r>
            <a:r>
              <a:rPr lang="en-GB" dirty="0" smtClean="0"/>
              <a:t>:</a:t>
            </a:r>
          </a:p>
          <a:p>
            <a:endParaRPr lang="en-GB" sz="1300" dirty="0"/>
          </a:p>
          <a:p>
            <a:pPr lvl="1"/>
            <a:r>
              <a:rPr lang="en-US" dirty="0"/>
              <a:t>what the participant would be asked to do;</a:t>
            </a:r>
          </a:p>
          <a:p>
            <a:pPr lvl="1"/>
            <a:r>
              <a:rPr lang="en-US" dirty="0"/>
              <a:t>the length of time needed for the study;</a:t>
            </a:r>
          </a:p>
          <a:p>
            <a:pPr lvl="1"/>
            <a:r>
              <a:rPr lang="en-US" dirty="0"/>
              <a:t>the compensation that would be offered for participating;</a:t>
            </a:r>
          </a:p>
          <a:p>
            <a:pPr lvl="1"/>
            <a:r>
              <a:rPr lang="en-US" dirty="0"/>
              <a:t>participants’ right to withdraw from the study at any time;</a:t>
            </a:r>
          </a:p>
          <a:p>
            <a:pPr lvl="1"/>
            <a:r>
              <a:rPr lang="en-US" dirty="0"/>
              <a:t> a promise that the person’s identity would not be disclosed; and</a:t>
            </a:r>
          </a:p>
          <a:p>
            <a:pPr lvl="1"/>
            <a:r>
              <a:rPr lang="en-US" dirty="0"/>
              <a:t>an agreement that the data collected would be confidential and would be available to only the </a:t>
            </a:r>
            <a:r>
              <a:rPr lang="en-US" dirty="0" smtClean="0"/>
              <a:t>evaluators</a:t>
            </a:r>
          </a:p>
          <a:p>
            <a:pPr lvl="1"/>
            <a:endParaRPr lang="en-GB" sz="1300" dirty="0" smtClean="0"/>
          </a:p>
          <a:p>
            <a:r>
              <a:rPr lang="en-GB" dirty="0"/>
              <a:t>Then </a:t>
            </a:r>
            <a:r>
              <a:rPr lang="en-GB" dirty="0" smtClean="0"/>
              <a:t>they were asked </a:t>
            </a:r>
            <a:r>
              <a:rPr lang="en-GB" dirty="0"/>
              <a:t>to explore the </a:t>
            </a:r>
            <a:r>
              <a:rPr lang="en-GB" dirty="0" smtClean="0"/>
              <a:t>iPad</a:t>
            </a:r>
          </a:p>
          <a:p>
            <a:endParaRPr lang="en-GB" sz="1100" dirty="0" smtClean="0"/>
          </a:p>
          <a:p>
            <a:r>
              <a:rPr lang="en-GB" dirty="0" smtClean="0"/>
              <a:t>Next they were asked to perform randomly assigned specified tasks</a:t>
            </a:r>
            <a:endParaRPr lang="en-GB" dirty="0"/>
          </a:p>
          <a:p>
            <a:endParaRPr lang="en-GB" dirty="0" smtClean="0"/>
          </a:p>
          <a:p>
            <a:pPr marL="457200" lvl="1" indent="0">
              <a:buNone/>
            </a:pPr>
            <a:endParaRPr lang="en-US" dirty="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1D5CD492-2BC6-F348-9965-EC1D86DF57A8}" type="slidenum">
              <a:rPr lang="en-US" smtClean="0"/>
              <a:t>38</a:t>
            </a:fld>
            <a:endParaRPr lang="en-US"/>
          </a:p>
        </p:txBody>
      </p:sp>
    </p:spTree>
    <p:extLst>
      <p:ext uri="{BB962C8B-B14F-4D97-AF65-F5344CB8AC3E}">
        <p14:creationId xmlns:p14="http://schemas.microsoft.com/office/powerpoint/2010/main" val="2917246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pPr eaLnBrk="1" hangingPunct="1"/>
            <a:r>
              <a:rPr lang="en-US">
                <a:latin typeface="Liberation Sans"/>
              </a:rPr>
              <a:t>Experimental designs</a:t>
            </a:r>
          </a:p>
        </p:txBody>
      </p:sp>
      <p:sp>
        <p:nvSpPr>
          <p:cNvPr id="40965" name="Rectangle 3"/>
          <p:cNvSpPr>
            <a:spLocks noGrp="1" noChangeArrowheads="1"/>
          </p:cNvSpPr>
          <p:nvPr>
            <p:ph type="body" idx="4294967295"/>
          </p:nvPr>
        </p:nvSpPr>
        <p:spPr>
          <a:xfrm>
            <a:off x="467544" y="1556792"/>
            <a:ext cx="8229600" cy="4648200"/>
          </a:xfrm>
        </p:spPr>
        <p:txBody>
          <a:bodyPr>
            <a:normAutofit/>
          </a:bodyPr>
          <a:lstStyle/>
          <a:p>
            <a:pPr eaLnBrk="1" hangingPunct="1"/>
            <a:r>
              <a:rPr lang="en-US" sz="2400" dirty="0">
                <a:latin typeface="Times New Roman" panose="02020603050405020304" pitchFamily="18" charset="0"/>
                <a:cs typeface="Times New Roman" panose="02020603050405020304" pitchFamily="18" charset="0"/>
              </a:rPr>
              <a:t>Different participants -  single group of participants is allocated randomly to the experimental conditions</a:t>
            </a:r>
            <a:r>
              <a:rPr lang="en-US" sz="2400" dirty="0" smtClean="0">
                <a:latin typeface="Times New Roman" panose="02020603050405020304" pitchFamily="18" charset="0"/>
                <a:cs typeface="Times New Roman" panose="02020603050405020304" pitchFamily="18" charset="0"/>
              </a:rPr>
              <a:t>.</a:t>
            </a:r>
          </a:p>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Same participants - all participants appear in both conditions</a:t>
            </a:r>
            <a:r>
              <a:rPr lang="en-US" sz="2400" dirty="0" smtClean="0">
                <a:latin typeface="Times New Roman" panose="02020603050405020304" pitchFamily="18" charset="0"/>
                <a:cs typeface="Times New Roman" panose="02020603050405020304" pitchFamily="18" charset="0"/>
              </a:rPr>
              <a:t>.</a:t>
            </a:r>
          </a:p>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Matched participants - participants are matched in pairs, e.g., based on expertise, gender, etc.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39</a:t>
            </a:fld>
            <a:endParaRPr lang="en-GB" dirty="0"/>
          </a:p>
        </p:txBody>
      </p:sp>
    </p:spTree>
    <p:extLst>
      <p:ext uri="{BB962C8B-B14F-4D97-AF65-F5344CB8AC3E}">
        <p14:creationId xmlns:p14="http://schemas.microsoft.com/office/powerpoint/2010/main" val="276582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5367A3-D5C6-4EE3-8DA4-66B5360CAC9C}" type="slidenum">
              <a:rPr lang="en-US" altLang="en-US"/>
              <a:pPr/>
              <a:t>4</a:t>
            </a:fld>
            <a:endParaRPr lang="en-US" altLang="en-US"/>
          </a:p>
        </p:txBody>
      </p:sp>
      <p:sp>
        <p:nvSpPr>
          <p:cNvPr id="346114" name="Rectangle 2"/>
          <p:cNvSpPr>
            <a:spLocks noGrp="1" noChangeArrowheads="1"/>
          </p:cNvSpPr>
          <p:nvPr>
            <p:ph type="title"/>
          </p:nvPr>
        </p:nvSpPr>
        <p:spPr/>
        <p:txBody>
          <a:bodyPr/>
          <a:lstStyle/>
          <a:p>
            <a:r>
              <a:rPr lang="en-US" altLang="en-US" dirty="0" smtClean="0"/>
              <a:t>Inspection Methods</a:t>
            </a:r>
            <a:endParaRPr lang="en-US" altLang="en-US" dirty="0"/>
          </a:p>
        </p:txBody>
      </p:sp>
      <p:sp>
        <p:nvSpPr>
          <p:cNvPr id="346115" name="Rectangle 3"/>
          <p:cNvSpPr>
            <a:spLocks noGrp="1" noChangeArrowheads="1"/>
          </p:cNvSpPr>
          <p:nvPr>
            <p:ph type="body" idx="1"/>
          </p:nvPr>
        </p:nvSpPr>
        <p:spPr/>
        <p:txBody>
          <a:bodyPr>
            <a:normAutofit/>
          </a:bodyPr>
          <a:lstStyle/>
          <a:p>
            <a:r>
              <a:rPr lang="en-US" dirty="0"/>
              <a:t>Experts use their knowledge of users &amp; technology </a:t>
            </a:r>
            <a:r>
              <a:rPr lang="en-US" dirty="0" smtClean="0"/>
              <a:t>to review </a:t>
            </a:r>
            <a:r>
              <a:rPr lang="en-US" dirty="0"/>
              <a:t>system </a:t>
            </a:r>
            <a:r>
              <a:rPr lang="en-US" dirty="0" smtClean="0"/>
              <a:t>usability.</a:t>
            </a:r>
          </a:p>
          <a:p>
            <a:r>
              <a:rPr lang="en-US" dirty="0" smtClean="0"/>
              <a:t>Expert </a:t>
            </a:r>
            <a:r>
              <a:rPr lang="en-US" dirty="0"/>
              <a:t>critiques can be formal or informal </a:t>
            </a:r>
            <a:r>
              <a:rPr lang="en-US" dirty="0" smtClean="0"/>
              <a:t>reports.</a:t>
            </a:r>
          </a:p>
          <a:p>
            <a:r>
              <a:rPr lang="en-US" dirty="0" smtClean="0"/>
              <a:t>Benefits:</a:t>
            </a:r>
          </a:p>
          <a:p>
            <a:pPr lvl="1"/>
            <a:r>
              <a:rPr lang="en-US" dirty="0" smtClean="0"/>
              <a:t>Generate </a:t>
            </a:r>
            <a:r>
              <a:rPr lang="en-US" dirty="0"/>
              <a:t>results quickly with low </a:t>
            </a:r>
            <a:r>
              <a:rPr lang="en-US" dirty="0" smtClean="0"/>
              <a:t>cost.</a:t>
            </a:r>
          </a:p>
          <a:p>
            <a:pPr lvl="1"/>
            <a:r>
              <a:rPr lang="en-US" dirty="0" smtClean="0"/>
              <a:t>Can </a:t>
            </a:r>
            <a:r>
              <a:rPr lang="en-US" dirty="0"/>
              <a:t>be used early in the design phases</a:t>
            </a:r>
          </a:p>
          <a:p>
            <a:r>
              <a:rPr lang="en-US" dirty="0" smtClean="0"/>
              <a:t>Heuristic </a:t>
            </a:r>
            <a:r>
              <a:rPr lang="en-US" dirty="0"/>
              <a:t>evaluation is a review guided by a set </a:t>
            </a:r>
            <a:r>
              <a:rPr lang="en-US" dirty="0" smtClean="0"/>
              <a:t>of heuristics</a:t>
            </a:r>
            <a:r>
              <a:rPr lang="en-US" dirty="0" smtClean="0"/>
              <a:t>.</a:t>
            </a:r>
            <a:endParaRPr lang="en-US" dirty="0" smtClean="0"/>
          </a:p>
        </p:txBody>
      </p:sp>
    </p:spTree>
    <p:extLst>
      <p:ext uri="{BB962C8B-B14F-4D97-AF65-F5344CB8AC3E}">
        <p14:creationId xmlns:p14="http://schemas.microsoft.com/office/powerpoint/2010/main" val="3303883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pPr eaLnBrk="1" hangingPunct="1"/>
            <a:r>
              <a:rPr lang="en-US" dirty="0" smtClean="0">
                <a:latin typeface="Liberation Sans"/>
              </a:rPr>
              <a:t>Controlled Experiments</a:t>
            </a:r>
            <a:endParaRPr lang="en-US" dirty="0">
              <a:latin typeface="Liberation Sans"/>
            </a:endParaRPr>
          </a:p>
        </p:txBody>
      </p:sp>
      <p:sp>
        <p:nvSpPr>
          <p:cNvPr id="40965" name="Rectangle 3"/>
          <p:cNvSpPr>
            <a:spLocks noGrp="1" noChangeArrowheads="1"/>
          </p:cNvSpPr>
          <p:nvPr>
            <p:ph type="body" idx="4294967295"/>
          </p:nvPr>
        </p:nvSpPr>
        <p:spPr>
          <a:xfrm>
            <a:off x="467544" y="1556792"/>
            <a:ext cx="8229600" cy="4648200"/>
          </a:xfrm>
        </p:spPr>
        <p:txBody>
          <a:bodyPr>
            <a:normAutofit/>
          </a:bodyPr>
          <a:lstStyle/>
          <a:p>
            <a:r>
              <a:rPr lang="en-US" sz="2400" dirty="0"/>
              <a:t>It is a test of the effect of a single variable by changing </a:t>
            </a:r>
            <a:r>
              <a:rPr lang="en-US" sz="2400" dirty="0" smtClean="0"/>
              <a:t>it while </a:t>
            </a:r>
            <a:r>
              <a:rPr lang="en-US" sz="2400" dirty="0"/>
              <a:t>keeping all other variables the </a:t>
            </a:r>
            <a:r>
              <a:rPr lang="en-US" sz="2400" dirty="0" smtClean="0"/>
              <a:t>same.</a:t>
            </a:r>
          </a:p>
          <a:p>
            <a:r>
              <a:rPr lang="en-US" sz="2400" dirty="0" smtClean="0"/>
              <a:t>A </a:t>
            </a:r>
            <a:r>
              <a:rPr lang="en-US" sz="2400" dirty="0"/>
              <a:t>controlled experiment generally compares the </a:t>
            </a:r>
            <a:r>
              <a:rPr lang="en-US" sz="2400" dirty="0" smtClean="0"/>
              <a:t>results obtained </a:t>
            </a:r>
            <a:r>
              <a:rPr lang="en-US" sz="2400" dirty="0"/>
              <a:t>from an experimental sample against a </a:t>
            </a:r>
            <a:r>
              <a:rPr lang="en-US" sz="2400" dirty="0" smtClean="0"/>
              <a:t>control sample.</a:t>
            </a:r>
          </a:p>
          <a:p>
            <a:r>
              <a:rPr lang="en-US" sz="2400" dirty="0" smtClean="0"/>
              <a:t>General terms</a:t>
            </a:r>
          </a:p>
          <a:p>
            <a:pPr lvl="1">
              <a:buFont typeface="Wingdings" panose="05000000000000000000" pitchFamily="2" charset="2"/>
              <a:buChar char="§"/>
            </a:pPr>
            <a:r>
              <a:rPr lang="en-US" dirty="0" smtClean="0"/>
              <a:t>Participant </a:t>
            </a:r>
            <a:r>
              <a:rPr lang="en-US" dirty="0"/>
              <a:t>(subject)</a:t>
            </a:r>
          </a:p>
          <a:p>
            <a:pPr lvl="1">
              <a:buFont typeface="Wingdings" panose="05000000000000000000" pitchFamily="2" charset="2"/>
              <a:buChar char="§"/>
            </a:pPr>
            <a:r>
              <a:rPr lang="en-US" dirty="0" smtClean="0"/>
              <a:t>Independent </a:t>
            </a:r>
            <a:r>
              <a:rPr lang="en-US" dirty="0"/>
              <a:t>variables (test conditions), dependent variable,</a:t>
            </a:r>
          </a:p>
          <a:p>
            <a:pPr lvl="1">
              <a:buFont typeface="Wingdings" panose="05000000000000000000" pitchFamily="2" charset="2"/>
              <a:buChar char="§"/>
            </a:pPr>
            <a:r>
              <a:rPr lang="en-US" dirty="0" smtClean="0"/>
              <a:t>Control </a:t>
            </a:r>
            <a:r>
              <a:rPr lang="en-US" dirty="0"/>
              <a:t>variable, random variable</a:t>
            </a:r>
          </a:p>
          <a:p>
            <a:pPr lvl="1">
              <a:buFont typeface="Wingdings" panose="05000000000000000000" pitchFamily="2" charset="2"/>
              <a:buChar char="§"/>
            </a:pPr>
            <a:r>
              <a:rPr lang="en-US" dirty="0" smtClean="0"/>
              <a:t>Confounding </a:t>
            </a:r>
            <a:r>
              <a:rPr lang="en-US" dirty="0"/>
              <a:t>variable</a:t>
            </a:r>
          </a:p>
          <a:p>
            <a:pPr lvl="1">
              <a:buFont typeface="Wingdings" panose="05000000000000000000" pitchFamily="2" charset="2"/>
              <a:buChar char="§"/>
            </a:pPr>
            <a:r>
              <a:rPr lang="en-US" dirty="0" smtClean="0"/>
              <a:t>Within </a:t>
            </a:r>
            <a:r>
              <a:rPr lang="en-US" dirty="0"/>
              <a:t>subjects vs. between subjects</a:t>
            </a:r>
          </a:p>
          <a:p>
            <a:pPr lvl="1">
              <a:buFont typeface="Wingdings" panose="05000000000000000000" pitchFamily="2" charset="2"/>
              <a:buChar char="§"/>
            </a:pPr>
            <a:r>
              <a:rPr lang="en-US" dirty="0" smtClean="0"/>
              <a:t>Counterbalancing</a:t>
            </a:r>
            <a:r>
              <a:rPr lang="en-US" dirty="0"/>
              <a:t>, Latin square</a:t>
            </a:r>
            <a:endParaRPr lang="en-US" sz="21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40</a:t>
            </a:fld>
            <a:endParaRPr lang="en-GB" dirty="0"/>
          </a:p>
        </p:txBody>
      </p:sp>
    </p:spTree>
    <p:extLst>
      <p:ext uri="{BB962C8B-B14F-4D97-AF65-F5344CB8AC3E}">
        <p14:creationId xmlns:p14="http://schemas.microsoft.com/office/powerpoint/2010/main" val="2431211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pPr eaLnBrk="1" hangingPunct="1"/>
            <a:r>
              <a:rPr lang="en-US" dirty="0" smtClean="0">
                <a:latin typeface="Liberation Sans"/>
              </a:rPr>
              <a:t>Independent Variable</a:t>
            </a:r>
            <a:endParaRPr lang="en-US" dirty="0">
              <a:latin typeface="Liberation Sans"/>
            </a:endParaRPr>
          </a:p>
        </p:txBody>
      </p:sp>
      <p:sp>
        <p:nvSpPr>
          <p:cNvPr id="40965" name="Rectangle 3"/>
          <p:cNvSpPr>
            <a:spLocks noGrp="1" noChangeArrowheads="1"/>
          </p:cNvSpPr>
          <p:nvPr>
            <p:ph type="body" idx="4294967295"/>
          </p:nvPr>
        </p:nvSpPr>
        <p:spPr>
          <a:xfrm>
            <a:off x="467544" y="1556792"/>
            <a:ext cx="8229600" cy="4648200"/>
          </a:xfrm>
        </p:spPr>
        <p:txBody>
          <a:bodyPr>
            <a:normAutofit/>
          </a:bodyPr>
          <a:lstStyle/>
          <a:p>
            <a:r>
              <a:rPr lang="en-US" sz="2400" dirty="0" smtClean="0"/>
              <a:t>Independent </a:t>
            </a:r>
            <a:r>
              <a:rPr lang="en-US" sz="2400" dirty="0"/>
              <a:t>Variable (IV, what you very)</a:t>
            </a:r>
          </a:p>
          <a:p>
            <a:pPr lvl="1">
              <a:buFont typeface="Wingdings" panose="05000000000000000000" pitchFamily="2" charset="2"/>
              <a:buChar char="§"/>
            </a:pPr>
            <a:r>
              <a:rPr lang="en-US" sz="2100" dirty="0" smtClean="0"/>
              <a:t>Independent </a:t>
            </a:r>
            <a:r>
              <a:rPr lang="en-US" sz="2100" dirty="0"/>
              <a:t>of participant behavior</a:t>
            </a:r>
          </a:p>
          <a:p>
            <a:pPr lvl="1">
              <a:buFont typeface="Wingdings" panose="05000000000000000000" pitchFamily="2" charset="2"/>
              <a:buChar char="§"/>
            </a:pPr>
            <a:r>
              <a:rPr lang="en-US" sz="2100" dirty="0" smtClean="0"/>
              <a:t>Examples</a:t>
            </a:r>
            <a:r>
              <a:rPr lang="en-US" sz="2100" dirty="0"/>
              <a:t>: interface, visual layout, gender, age</a:t>
            </a:r>
          </a:p>
          <a:p>
            <a:r>
              <a:rPr lang="en-US" sz="2400" dirty="0" smtClean="0"/>
              <a:t>Test </a:t>
            </a:r>
            <a:r>
              <a:rPr lang="en-US" sz="2400" dirty="0"/>
              <a:t>conditions: levels, or value of an IV</a:t>
            </a:r>
          </a:p>
          <a:p>
            <a:r>
              <a:rPr lang="en-US" sz="2400" dirty="0" smtClean="0"/>
              <a:t>Provide </a:t>
            </a:r>
            <a:r>
              <a:rPr lang="en-US" sz="2400" dirty="0"/>
              <a:t>a name for both IV and its levels (</a:t>
            </a:r>
            <a:r>
              <a:rPr lang="en-US" sz="2400" dirty="0" smtClean="0"/>
              <a:t>test </a:t>
            </a:r>
            <a:r>
              <a:rPr lang="en-US" dirty="0" smtClean="0"/>
              <a:t>conditions)</a:t>
            </a:r>
            <a:endParaRPr lang="en-US" sz="21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41</a:t>
            </a:fld>
            <a:endParaRPr lang="en-GB" dirty="0"/>
          </a:p>
        </p:txBody>
      </p:sp>
      <p:pic>
        <p:nvPicPr>
          <p:cNvPr id="3" name="Picture 2"/>
          <p:cNvPicPr>
            <a:picLocks noChangeAspect="1"/>
          </p:cNvPicPr>
          <p:nvPr/>
        </p:nvPicPr>
        <p:blipFill>
          <a:blip r:embed="rId3"/>
          <a:stretch>
            <a:fillRect/>
          </a:stretch>
        </p:blipFill>
        <p:spPr>
          <a:xfrm>
            <a:off x="1631194" y="3632196"/>
            <a:ext cx="5549101" cy="2004300"/>
          </a:xfrm>
          <a:prstGeom prst="rect">
            <a:avLst/>
          </a:prstGeom>
        </p:spPr>
      </p:pic>
    </p:spTree>
    <p:extLst>
      <p:ext uri="{BB962C8B-B14F-4D97-AF65-F5344CB8AC3E}">
        <p14:creationId xmlns:p14="http://schemas.microsoft.com/office/powerpoint/2010/main" val="4215059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pPr eaLnBrk="1" hangingPunct="1"/>
            <a:r>
              <a:rPr lang="en-US" dirty="0" smtClean="0">
                <a:latin typeface="Liberation Sans"/>
              </a:rPr>
              <a:t>Dependent Variable</a:t>
            </a:r>
            <a:endParaRPr lang="en-US" dirty="0">
              <a:latin typeface="Liberation Sans"/>
            </a:endParaRPr>
          </a:p>
        </p:txBody>
      </p:sp>
      <p:sp>
        <p:nvSpPr>
          <p:cNvPr id="40965" name="Rectangle 3"/>
          <p:cNvSpPr>
            <a:spLocks noGrp="1" noChangeArrowheads="1"/>
          </p:cNvSpPr>
          <p:nvPr>
            <p:ph type="body" idx="4294967295"/>
          </p:nvPr>
        </p:nvSpPr>
        <p:spPr>
          <a:xfrm>
            <a:off x="467544" y="1556792"/>
            <a:ext cx="8229600" cy="4648200"/>
          </a:xfrm>
        </p:spPr>
        <p:txBody>
          <a:bodyPr>
            <a:normAutofit/>
          </a:bodyPr>
          <a:lstStyle/>
          <a:p>
            <a:r>
              <a:rPr lang="en-US" sz="2400" dirty="0"/>
              <a:t>Dependent Variable (DV, what you measure)</a:t>
            </a:r>
          </a:p>
          <a:p>
            <a:pPr lvl="1">
              <a:buFont typeface="Wingdings" panose="05000000000000000000" pitchFamily="2" charset="2"/>
              <a:buChar char="§"/>
            </a:pPr>
            <a:r>
              <a:rPr lang="en-US" sz="2100" dirty="0" smtClean="0"/>
              <a:t>User </a:t>
            </a:r>
            <a:r>
              <a:rPr lang="en-US" sz="2100" dirty="0"/>
              <a:t>performance time</a:t>
            </a:r>
          </a:p>
          <a:p>
            <a:pPr lvl="1">
              <a:buFont typeface="Wingdings" panose="05000000000000000000" pitchFamily="2" charset="2"/>
              <a:buChar char="§"/>
            </a:pPr>
            <a:r>
              <a:rPr lang="en-US" sz="2100" dirty="0" smtClean="0"/>
              <a:t>Accuracy</a:t>
            </a:r>
            <a:r>
              <a:rPr lang="en-US" sz="2100" dirty="0"/>
              <a:t>, errors</a:t>
            </a:r>
          </a:p>
          <a:p>
            <a:pPr lvl="1">
              <a:buFont typeface="Wingdings" panose="05000000000000000000" pitchFamily="2" charset="2"/>
              <a:buChar char="§"/>
            </a:pPr>
            <a:r>
              <a:rPr lang="en-US" sz="2100" dirty="0" smtClean="0"/>
              <a:t>Subjective </a:t>
            </a:r>
            <a:r>
              <a:rPr lang="en-US" sz="2100" dirty="0"/>
              <a:t>satisfaction</a:t>
            </a:r>
            <a:endParaRPr lang="en-US" sz="21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42</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100" y="2135219"/>
            <a:ext cx="4954299" cy="4169115"/>
          </a:xfrm>
          <a:prstGeom prst="rect">
            <a:avLst/>
          </a:prstGeom>
        </p:spPr>
      </p:pic>
    </p:spTree>
    <p:extLst>
      <p:ext uri="{BB962C8B-B14F-4D97-AF65-F5344CB8AC3E}">
        <p14:creationId xmlns:p14="http://schemas.microsoft.com/office/powerpoint/2010/main" val="66996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r>
              <a:rPr lang="en-US" sz="3600" dirty="0" smtClean="0"/>
              <a:t>Confounding </a:t>
            </a:r>
            <a:r>
              <a:rPr lang="en-US" sz="3600" dirty="0"/>
              <a:t>variable</a:t>
            </a:r>
            <a:endParaRPr lang="en-US" dirty="0">
              <a:latin typeface="Liberation Sans"/>
            </a:endParaRPr>
          </a:p>
        </p:txBody>
      </p:sp>
      <p:sp>
        <p:nvSpPr>
          <p:cNvPr id="40965" name="Rectangle 3"/>
          <p:cNvSpPr>
            <a:spLocks noGrp="1" noChangeArrowheads="1"/>
          </p:cNvSpPr>
          <p:nvPr>
            <p:ph type="body" idx="4294967295"/>
          </p:nvPr>
        </p:nvSpPr>
        <p:spPr>
          <a:xfrm>
            <a:off x="467544" y="1556792"/>
            <a:ext cx="8229600" cy="4648200"/>
          </a:xfrm>
        </p:spPr>
        <p:txBody>
          <a:bodyPr>
            <a:noAutofit/>
          </a:bodyPr>
          <a:lstStyle/>
          <a:p>
            <a:r>
              <a:rPr lang="en-US" sz="2400" dirty="0" smtClean="0"/>
              <a:t>A </a:t>
            </a:r>
            <a:r>
              <a:rPr lang="en-US" sz="2400" dirty="0"/>
              <a:t>confounding variable is one that provides </a:t>
            </a:r>
            <a:r>
              <a:rPr lang="en-US" sz="2400" dirty="0" smtClean="0"/>
              <a:t>an alternative </a:t>
            </a:r>
            <a:r>
              <a:rPr lang="en-US" sz="2400" dirty="0"/>
              <a:t>explanation for the thing we are trying </a:t>
            </a:r>
            <a:r>
              <a:rPr lang="en-US" sz="2400" dirty="0" smtClean="0"/>
              <a:t>to explain </a:t>
            </a:r>
            <a:r>
              <a:rPr lang="en-US" sz="2400" dirty="0"/>
              <a:t>with our IVs.</a:t>
            </a:r>
          </a:p>
          <a:p>
            <a:pPr marL="342900" lvl="1" indent="0">
              <a:buNone/>
            </a:pPr>
            <a:r>
              <a:rPr lang="en-US" sz="2100" dirty="0" smtClean="0"/>
              <a:t>Example</a:t>
            </a:r>
            <a:r>
              <a:rPr lang="en-US" sz="2100" dirty="0"/>
              <a:t>: </a:t>
            </a:r>
            <a:endParaRPr lang="en-US" sz="2100" dirty="0" smtClean="0"/>
          </a:p>
          <a:p>
            <a:pPr lvl="1">
              <a:buFont typeface="Wingdings" panose="05000000000000000000" pitchFamily="2" charset="2"/>
              <a:buChar char="§"/>
            </a:pPr>
            <a:r>
              <a:rPr lang="en-US" sz="2100" dirty="0" smtClean="0"/>
              <a:t>we </a:t>
            </a:r>
            <a:r>
              <a:rPr lang="en-US" sz="2100" dirty="0"/>
              <a:t>want to compare two systems (windows </a:t>
            </a:r>
            <a:r>
              <a:rPr lang="en-US" sz="2100" dirty="0" smtClean="0"/>
              <a:t>7 vs</a:t>
            </a:r>
            <a:r>
              <a:rPr lang="en-US" sz="2100" dirty="0"/>
              <a:t>. windows </a:t>
            </a:r>
            <a:r>
              <a:rPr lang="en-US" sz="2100" dirty="0" smtClean="0"/>
              <a:t>8)</a:t>
            </a:r>
          </a:p>
          <a:p>
            <a:pPr lvl="1">
              <a:buFont typeface="Wingdings" panose="05000000000000000000" pitchFamily="2" charset="2"/>
              <a:buChar char="§"/>
            </a:pPr>
            <a:r>
              <a:rPr lang="en-US" sz="2100" dirty="0" smtClean="0"/>
              <a:t>All </a:t>
            </a:r>
            <a:r>
              <a:rPr lang="en-US" sz="2100" dirty="0"/>
              <a:t>participants have prior experience with windows 7, but </a:t>
            </a:r>
            <a:r>
              <a:rPr lang="en-US" sz="2100" dirty="0" smtClean="0"/>
              <a:t>no experience </a:t>
            </a:r>
            <a:r>
              <a:rPr lang="en-US" sz="2100" dirty="0"/>
              <a:t>with windows </a:t>
            </a:r>
            <a:r>
              <a:rPr lang="en-US" sz="2100" dirty="0" smtClean="0"/>
              <a:t>8</a:t>
            </a:r>
          </a:p>
          <a:p>
            <a:pPr lvl="1">
              <a:buFont typeface="Wingdings" panose="05000000000000000000" pitchFamily="2" charset="2"/>
              <a:buChar char="§"/>
            </a:pPr>
            <a:r>
              <a:rPr lang="en-US" sz="2100" dirty="0" smtClean="0"/>
              <a:t> </a:t>
            </a:r>
            <a:r>
              <a:rPr lang="en-US" sz="2100" dirty="0"/>
              <a:t>“Prior experience” is a confounding </a:t>
            </a:r>
            <a:r>
              <a:rPr lang="en-US" sz="2100" dirty="0" smtClean="0"/>
              <a:t>variable</a:t>
            </a:r>
          </a:p>
          <a:p>
            <a:r>
              <a:rPr lang="en-US" sz="2400" dirty="0" smtClean="0"/>
              <a:t>A </a:t>
            </a:r>
            <a:r>
              <a:rPr lang="en-US" sz="2400" dirty="0"/>
              <a:t>major issue in observation studies is that we </a:t>
            </a:r>
            <a:r>
              <a:rPr lang="en-US" sz="2400" dirty="0" smtClean="0"/>
              <a:t>often don't </a:t>
            </a:r>
            <a:r>
              <a:rPr lang="en-US" sz="2400" dirty="0"/>
              <a:t>always know what the potential confounding </a:t>
            </a:r>
            <a:r>
              <a:rPr lang="en-US" sz="2400" dirty="0" smtClean="0"/>
              <a:t>factors may </a:t>
            </a:r>
            <a:r>
              <a:rPr lang="en-US" sz="2400" dirty="0"/>
              <a:t>be.</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43</a:t>
            </a:fld>
            <a:endParaRPr lang="en-GB" dirty="0"/>
          </a:p>
        </p:txBody>
      </p:sp>
    </p:spTree>
    <p:extLst>
      <p:ext uri="{BB962C8B-B14F-4D97-AF65-F5344CB8AC3E}">
        <p14:creationId xmlns:p14="http://schemas.microsoft.com/office/powerpoint/2010/main" val="392148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pPr eaLnBrk="1" hangingPunct="1"/>
            <a:r>
              <a:rPr lang="en-US" dirty="0" smtClean="0">
                <a:latin typeface="Liberation Sans"/>
              </a:rPr>
              <a:t>General Process</a:t>
            </a:r>
            <a:endParaRPr lang="en-US" dirty="0">
              <a:latin typeface="Liberation Sans"/>
            </a:endParaRPr>
          </a:p>
        </p:txBody>
      </p:sp>
      <p:sp>
        <p:nvSpPr>
          <p:cNvPr id="40965" name="Rectangle 3"/>
          <p:cNvSpPr>
            <a:spLocks noGrp="1" noChangeArrowheads="1"/>
          </p:cNvSpPr>
          <p:nvPr>
            <p:ph type="body" idx="4294967295"/>
          </p:nvPr>
        </p:nvSpPr>
        <p:spPr>
          <a:xfrm>
            <a:off x="467544" y="1556792"/>
            <a:ext cx="8229600" cy="4648200"/>
          </a:xfrm>
        </p:spPr>
        <p:txBody>
          <a:bodyPr>
            <a:normAutofit/>
          </a:bodyPr>
          <a:lstStyle/>
          <a:p>
            <a:pPr marL="457200" indent="-457200">
              <a:buFont typeface="+mj-lt"/>
              <a:buAutoNum type="arabicPeriod"/>
            </a:pPr>
            <a:r>
              <a:rPr lang="en-US" dirty="0" smtClean="0"/>
              <a:t>Determine </a:t>
            </a:r>
            <a:r>
              <a:rPr lang="en-US" dirty="0"/>
              <a:t>research questions</a:t>
            </a:r>
          </a:p>
          <a:p>
            <a:pPr marL="457200" indent="-457200">
              <a:buFont typeface="+mj-lt"/>
              <a:buAutoNum type="arabicPeriod"/>
            </a:pPr>
            <a:r>
              <a:rPr lang="en-US" dirty="0" smtClean="0"/>
              <a:t>Start </a:t>
            </a:r>
            <a:r>
              <a:rPr lang="en-US" dirty="0"/>
              <a:t>with a testable hypothesis</a:t>
            </a:r>
          </a:p>
          <a:p>
            <a:pPr lvl="1"/>
            <a:r>
              <a:rPr lang="en-US" dirty="0" smtClean="0"/>
              <a:t>Interface </a:t>
            </a:r>
            <a:r>
              <a:rPr lang="en-US" dirty="0"/>
              <a:t>X is faster than interface Y</a:t>
            </a:r>
          </a:p>
          <a:p>
            <a:pPr marL="457200" indent="-457200">
              <a:buFont typeface="+mj-lt"/>
              <a:buAutoNum type="arabicPeriod"/>
            </a:pPr>
            <a:r>
              <a:rPr lang="en-US" dirty="0" smtClean="0"/>
              <a:t>Manipulate </a:t>
            </a:r>
            <a:r>
              <a:rPr lang="en-US" dirty="0"/>
              <a:t>independent </a:t>
            </a:r>
            <a:r>
              <a:rPr lang="en-US" dirty="0" smtClean="0"/>
              <a:t>variables</a:t>
            </a:r>
          </a:p>
          <a:p>
            <a:pPr lvl="1"/>
            <a:r>
              <a:rPr lang="en-US" dirty="0" smtClean="0"/>
              <a:t>different </a:t>
            </a:r>
            <a:r>
              <a:rPr lang="en-US" dirty="0"/>
              <a:t>interfaces, tasks</a:t>
            </a:r>
          </a:p>
          <a:p>
            <a:pPr marL="457200" indent="-457200">
              <a:buFont typeface="+mj-lt"/>
              <a:buAutoNum type="arabicPeriod"/>
            </a:pPr>
            <a:r>
              <a:rPr lang="en-US" dirty="0"/>
              <a:t>4. Measure dependent </a:t>
            </a:r>
            <a:r>
              <a:rPr lang="en-US" dirty="0" smtClean="0"/>
              <a:t>variables</a:t>
            </a:r>
          </a:p>
          <a:p>
            <a:pPr lvl="1"/>
            <a:r>
              <a:rPr lang="en-US" dirty="0" smtClean="0"/>
              <a:t>times</a:t>
            </a:r>
            <a:r>
              <a:rPr lang="en-US" dirty="0"/>
              <a:t>, errors, satisfaction</a:t>
            </a:r>
          </a:p>
          <a:p>
            <a:pPr marL="457200" indent="-457200">
              <a:buFont typeface="+mj-lt"/>
              <a:buAutoNum type="arabicPeriod"/>
            </a:pPr>
            <a:r>
              <a:rPr lang="en-US" dirty="0" smtClean="0"/>
              <a:t>Use </a:t>
            </a:r>
            <a:r>
              <a:rPr lang="en-US" dirty="0"/>
              <a:t>statistical tests to accept or reject the hypothesis</a:t>
            </a:r>
            <a:endParaRPr lang="en-US" sz="21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44</a:t>
            </a:fld>
            <a:endParaRPr lang="en-GB" dirty="0"/>
          </a:p>
        </p:txBody>
      </p:sp>
    </p:spTree>
    <p:extLst>
      <p:ext uri="{BB962C8B-B14F-4D97-AF65-F5344CB8AC3E}">
        <p14:creationId xmlns:p14="http://schemas.microsoft.com/office/powerpoint/2010/main" val="1641835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pPr eaLnBrk="1" hangingPunct="1"/>
            <a:r>
              <a:rPr lang="en-US" dirty="0" smtClean="0">
                <a:latin typeface="Liberation Sans"/>
              </a:rPr>
              <a:t>Experimental Design</a:t>
            </a:r>
            <a:endParaRPr lang="en-US" dirty="0">
              <a:latin typeface="Liberation Sans"/>
            </a:endParaRPr>
          </a:p>
        </p:txBody>
      </p:sp>
      <p:sp>
        <p:nvSpPr>
          <p:cNvPr id="40965" name="Rectangle 3"/>
          <p:cNvSpPr>
            <a:spLocks noGrp="1" noChangeArrowheads="1"/>
          </p:cNvSpPr>
          <p:nvPr>
            <p:ph type="body" idx="4294967295"/>
          </p:nvPr>
        </p:nvSpPr>
        <p:spPr>
          <a:xfrm>
            <a:off x="467544" y="1556792"/>
            <a:ext cx="8229600" cy="5031044"/>
          </a:xfrm>
        </p:spPr>
        <p:txBody>
          <a:bodyPr>
            <a:normAutofit fontScale="92500" lnSpcReduction="10000"/>
          </a:bodyPr>
          <a:lstStyle/>
          <a:p>
            <a:r>
              <a:rPr lang="en-US" sz="2400" dirty="0"/>
              <a:t>Main </a:t>
            </a:r>
            <a:r>
              <a:rPr lang="en-US" sz="2400" dirty="0" smtClean="0"/>
              <a:t>types:</a:t>
            </a:r>
          </a:p>
          <a:p>
            <a:pPr lvl="1">
              <a:buFont typeface="Wingdings" panose="05000000000000000000" pitchFamily="2" charset="2"/>
              <a:buChar char="§"/>
            </a:pPr>
            <a:r>
              <a:rPr lang="en-US" sz="2100" dirty="0" smtClean="0"/>
              <a:t>Between-subjects </a:t>
            </a:r>
            <a:r>
              <a:rPr lang="en-US" sz="2100" dirty="0"/>
              <a:t>(</a:t>
            </a:r>
            <a:r>
              <a:rPr lang="en-US" sz="2100" dirty="0" smtClean="0"/>
              <a:t>B-S)</a:t>
            </a:r>
          </a:p>
          <a:p>
            <a:pPr lvl="1">
              <a:buFont typeface="Wingdings" panose="05000000000000000000" pitchFamily="2" charset="2"/>
              <a:buChar char="§"/>
            </a:pPr>
            <a:r>
              <a:rPr lang="en-US" sz="2100" dirty="0" smtClean="0"/>
              <a:t>Within-subjects </a:t>
            </a:r>
            <a:r>
              <a:rPr lang="en-US" sz="2100" dirty="0"/>
              <a:t>(W-S</a:t>
            </a:r>
            <a:r>
              <a:rPr lang="en-US" sz="2100" dirty="0" smtClean="0"/>
              <a:t>)</a:t>
            </a:r>
          </a:p>
          <a:p>
            <a:pPr marL="342900" lvl="1" indent="0">
              <a:buNone/>
            </a:pPr>
            <a:endParaRPr lang="en-US" sz="2100" dirty="0"/>
          </a:p>
          <a:p>
            <a:r>
              <a:rPr lang="en-US" sz="2400" dirty="0" smtClean="0"/>
              <a:t>Between-subjects</a:t>
            </a:r>
            <a:endParaRPr lang="en-US" sz="2400" dirty="0"/>
          </a:p>
          <a:p>
            <a:pPr lvl="1">
              <a:buFont typeface="Wingdings" panose="05000000000000000000" pitchFamily="2" charset="2"/>
              <a:buChar char="§"/>
            </a:pPr>
            <a:r>
              <a:rPr lang="en-US" sz="2100" dirty="0" smtClean="0"/>
              <a:t>One </a:t>
            </a:r>
            <a:r>
              <a:rPr lang="en-US" sz="2100" dirty="0"/>
              <a:t>subject is exposed to only one condition, </a:t>
            </a:r>
            <a:r>
              <a:rPr lang="en-US" sz="2100" dirty="0" smtClean="0"/>
              <a:t/>
            </a:r>
            <a:br>
              <a:rPr lang="en-US" sz="2100" dirty="0" smtClean="0"/>
            </a:br>
            <a:r>
              <a:rPr lang="en-US" sz="2100" dirty="0" smtClean="0"/>
              <a:t>and </a:t>
            </a:r>
            <a:r>
              <a:rPr lang="en-US" sz="2100" dirty="0"/>
              <a:t>contributes</a:t>
            </a:r>
          </a:p>
          <a:p>
            <a:pPr lvl="1">
              <a:buFont typeface="Wingdings" panose="05000000000000000000" pitchFamily="2" charset="2"/>
              <a:buChar char="§"/>
            </a:pPr>
            <a:r>
              <a:rPr lang="en-US" sz="2100" dirty="0"/>
              <a:t>one entry to the whole data.</a:t>
            </a:r>
          </a:p>
          <a:p>
            <a:pPr lvl="1">
              <a:buFont typeface="Wingdings" panose="05000000000000000000" pitchFamily="2" charset="2"/>
              <a:buChar char="§"/>
            </a:pPr>
            <a:r>
              <a:rPr lang="en-US" sz="2100" dirty="0" smtClean="0"/>
              <a:t>Subjects </a:t>
            </a:r>
            <a:r>
              <a:rPr lang="en-US" sz="2100" dirty="0"/>
              <a:t>are randomly allocated to one of the </a:t>
            </a:r>
            <a:r>
              <a:rPr lang="en-US" sz="2100" dirty="0" smtClean="0"/>
              <a:t>conditions</a:t>
            </a:r>
            <a:endParaRPr lang="en-US" sz="2100" dirty="0">
              <a:latin typeface="Times New Roman" panose="02020603050405020304" pitchFamily="18" charset="0"/>
              <a:cs typeface="Times New Roman" panose="02020603050405020304" pitchFamily="18" charset="0"/>
            </a:endParaRPr>
          </a:p>
          <a:p>
            <a:endParaRPr lang="en-US" sz="2400" dirty="0" smtClean="0"/>
          </a:p>
          <a:p>
            <a:endParaRPr lang="en-US" sz="2400" dirty="0"/>
          </a:p>
          <a:p>
            <a:r>
              <a:rPr lang="en-US" sz="2400" dirty="0" smtClean="0"/>
              <a:t>Within-subjects</a:t>
            </a:r>
            <a:endParaRPr lang="en-US" sz="2400" dirty="0"/>
          </a:p>
          <a:p>
            <a:pPr lvl="1">
              <a:buFont typeface="Wingdings" panose="05000000000000000000" pitchFamily="2" charset="2"/>
              <a:buChar char="§"/>
            </a:pPr>
            <a:r>
              <a:rPr lang="en-US" sz="2100" dirty="0" smtClean="0"/>
              <a:t>Each </a:t>
            </a:r>
            <a:r>
              <a:rPr lang="en-US" sz="2100" dirty="0"/>
              <a:t>subject is exposed to each of the conditions</a:t>
            </a:r>
          </a:p>
          <a:p>
            <a:pPr lvl="1">
              <a:buFont typeface="Wingdings" panose="05000000000000000000" pitchFamily="2" charset="2"/>
              <a:buChar char="§"/>
            </a:pPr>
            <a:r>
              <a:rPr lang="en-US" sz="2100" dirty="0" smtClean="0"/>
              <a:t>Each </a:t>
            </a:r>
            <a:r>
              <a:rPr lang="en-US" sz="2100" dirty="0"/>
              <a:t>subject contributes one entry for each of the </a:t>
            </a:r>
            <a:r>
              <a:rPr lang="en-US" sz="2100" dirty="0" smtClean="0"/>
              <a:t>conditions</a:t>
            </a:r>
          </a:p>
          <a:p>
            <a:pPr lvl="1">
              <a:buFont typeface="Wingdings" panose="05000000000000000000" pitchFamily="2" charset="2"/>
              <a:buChar char="§"/>
            </a:pPr>
            <a:r>
              <a:rPr lang="en-US" sz="2000" dirty="0" smtClean="0"/>
              <a:t>Usually</a:t>
            </a:r>
            <a:r>
              <a:rPr lang="en-US" sz="2000" dirty="0"/>
              <a:t>, WS design is used in HCI evaluations, </a:t>
            </a:r>
            <a:r>
              <a:rPr lang="en-US" sz="2000" dirty="0" smtClean="0"/>
              <a:t>and requires </a:t>
            </a:r>
            <a:r>
              <a:rPr lang="en-US" sz="2000" dirty="0"/>
              <a:t>10-30 subjects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45</a:t>
            </a:fld>
            <a:endParaRPr lang="en-GB" dirty="0"/>
          </a:p>
        </p:txBody>
      </p:sp>
      <p:pic>
        <p:nvPicPr>
          <p:cNvPr id="3" name="Picture 2"/>
          <p:cNvPicPr>
            <a:picLocks noChangeAspect="1"/>
          </p:cNvPicPr>
          <p:nvPr/>
        </p:nvPicPr>
        <p:blipFill>
          <a:blip r:embed="rId3"/>
          <a:stretch>
            <a:fillRect/>
          </a:stretch>
        </p:blipFill>
        <p:spPr>
          <a:xfrm>
            <a:off x="5690094" y="2566354"/>
            <a:ext cx="2825256" cy="1311650"/>
          </a:xfrm>
          <a:prstGeom prst="rect">
            <a:avLst/>
          </a:prstGeom>
        </p:spPr>
      </p:pic>
      <p:pic>
        <p:nvPicPr>
          <p:cNvPr id="4" name="Picture 3"/>
          <p:cNvPicPr>
            <a:picLocks noChangeAspect="1"/>
          </p:cNvPicPr>
          <p:nvPr/>
        </p:nvPicPr>
        <p:blipFill>
          <a:blip r:embed="rId4"/>
          <a:stretch>
            <a:fillRect/>
          </a:stretch>
        </p:blipFill>
        <p:spPr>
          <a:xfrm>
            <a:off x="5988868" y="4188404"/>
            <a:ext cx="2708276" cy="1398324"/>
          </a:xfrm>
          <a:prstGeom prst="rect">
            <a:avLst/>
          </a:prstGeom>
        </p:spPr>
      </p:pic>
    </p:spTree>
    <p:extLst>
      <p:ext uri="{BB962C8B-B14F-4D97-AF65-F5344CB8AC3E}">
        <p14:creationId xmlns:p14="http://schemas.microsoft.com/office/powerpoint/2010/main" val="2683184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pPr eaLnBrk="1" hangingPunct="1"/>
            <a:r>
              <a:rPr lang="en-US" dirty="0" smtClean="0">
                <a:latin typeface="Liberation Sans"/>
              </a:rPr>
              <a:t>Within Subject</a:t>
            </a:r>
            <a:endParaRPr lang="en-US" dirty="0">
              <a:latin typeface="Liberation Sans"/>
            </a:endParaRPr>
          </a:p>
        </p:txBody>
      </p:sp>
      <p:sp>
        <p:nvSpPr>
          <p:cNvPr id="40965" name="Rectangle 3"/>
          <p:cNvSpPr>
            <a:spLocks noGrp="1" noChangeArrowheads="1"/>
          </p:cNvSpPr>
          <p:nvPr>
            <p:ph type="body" idx="4294967295"/>
          </p:nvPr>
        </p:nvSpPr>
        <p:spPr>
          <a:xfrm>
            <a:off x="467543" y="1556792"/>
            <a:ext cx="8499811" cy="4648200"/>
          </a:xfrm>
        </p:spPr>
        <p:txBody>
          <a:bodyPr>
            <a:noAutofit/>
          </a:bodyPr>
          <a:lstStyle/>
          <a:p>
            <a:r>
              <a:rPr lang="en-US" sz="2400" dirty="0"/>
              <a:t>Advantages</a:t>
            </a:r>
          </a:p>
          <a:p>
            <a:pPr lvl="1">
              <a:buFont typeface="Wingdings" panose="05000000000000000000" pitchFamily="2" charset="2"/>
              <a:buChar char="§"/>
            </a:pPr>
            <a:r>
              <a:rPr lang="en-US" sz="2000" dirty="0" smtClean="0"/>
              <a:t>fewer </a:t>
            </a:r>
            <a:r>
              <a:rPr lang="en-US" sz="2000" dirty="0"/>
              <a:t>subjects</a:t>
            </a:r>
          </a:p>
          <a:p>
            <a:pPr lvl="1">
              <a:buFont typeface="Wingdings" panose="05000000000000000000" pitchFamily="2" charset="2"/>
              <a:buChar char="§"/>
            </a:pPr>
            <a:r>
              <a:rPr lang="en-US" sz="2000" dirty="0" smtClean="0"/>
              <a:t>Less </a:t>
            </a:r>
            <a:r>
              <a:rPr lang="en-US" sz="2000" dirty="0"/>
              <a:t>time</a:t>
            </a:r>
          </a:p>
          <a:p>
            <a:pPr lvl="1">
              <a:buFont typeface="Wingdings" panose="05000000000000000000" pitchFamily="2" charset="2"/>
              <a:buChar char="§"/>
            </a:pPr>
            <a:r>
              <a:rPr lang="en-US" sz="2000" dirty="0" smtClean="0"/>
              <a:t>Less </a:t>
            </a:r>
            <a:r>
              <a:rPr lang="en-US" sz="2000" dirty="0"/>
              <a:t>expensive</a:t>
            </a:r>
          </a:p>
          <a:p>
            <a:pPr lvl="1">
              <a:buFont typeface="Wingdings" panose="05000000000000000000" pitchFamily="2" charset="2"/>
              <a:buChar char="§"/>
            </a:pPr>
            <a:r>
              <a:rPr lang="en-US" sz="2000" dirty="0" smtClean="0"/>
              <a:t>Increased </a:t>
            </a:r>
            <a:r>
              <a:rPr lang="en-US" sz="2000" dirty="0"/>
              <a:t>control of subjects variability: comparisons between</a:t>
            </a:r>
          </a:p>
          <a:p>
            <a:pPr lvl="1">
              <a:buFont typeface="Wingdings" panose="05000000000000000000" pitchFamily="2" charset="2"/>
              <a:buChar char="§"/>
            </a:pPr>
            <a:r>
              <a:rPr lang="en-US" sz="2000" dirty="0"/>
              <a:t>conditions happen within each subject.</a:t>
            </a:r>
          </a:p>
          <a:p>
            <a:pPr lvl="1">
              <a:buFont typeface="Wingdings" panose="05000000000000000000" pitchFamily="2" charset="2"/>
              <a:buChar char="§"/>
            </a:pPr>
            <a:r>
              <a:rPr lang="en-US" sz="2000" dirty="0" smtClean="0"/>
              <a:t>More </a:t>
            </a:r>
            <a:r>
              <a:rPr lang="en-US" sz="2000" dirty="0"/>
              <a:t>power to detect significant </a:t>
            </a:r>
            <a:r>
              <a:rPr lang="en-US" sz="2000" dirty="0" smtClean="0"/>
              <a:t>difference</a:t>
            </a:r>
          </a:p>
          <a:p>
            <a:r>
              <a:rPr lang="en-US" sz="2400" dirty="0"/>
              <a:t>Disadvantages</a:t>
            </a:r>
          </a:p>
          <a:p>
            <a:pPr lvl="1">
              <a:buFont typeface="Wingdings" panose="05000000000000000000" pitchFamily="2" charset="2"/>
              <a:buChar char="§"/>
            </a:pPr>
            <a:r>
              <a:rPr lang="en-US" sz="2000" dirty="0" smtClean="0"/>
              <a:t>Learning </a:t>
            </a:r>
            <a:r>
              <a:rPr lang="en-US" sz="2000" dirty="0"/>
              <a:t>effect</a:t>
            </a:r>
          </a:p>
          <a:p>
            <a:pPr lvl="1">
              <a:buFont typeface="Wingdings" panose="05000000000000000000" pitchFamily="2" charset="2"/>
              <a:buChar char="§"/>
            </a:pPr>
            <a:r>
              <a:rPr lang="en-US" sz="2000" dirty="0" smtClean="0"/>
              <a:t>Carryover </a:t>
            </a:r>
            <a:r>
              <a:rPr lang="en-US" sz="2000" dirty="0"/>
              <a:t>effect</a:t>
            </a:r>
          </a:p>
          <a:p>
            <a:pPr lvl="1">
              <a:buFont typeface="Wingdings" panose="05000000000000000000" pitchFamily="2" charset="2"/>
              <a:buChar char="§"/>
            </a:pPr>
            <a:r>
              <a:rPr lang="en-US" sz="2000" dirty="0" smtClean="0"/>
              <a:t>Fatigue</a:t>
            </a:r>
            <a:r>
              <a:rPr lang="en-US" sz="2000" dirty="0"/>
              <a:t>, boredom</a:t>
            </a:r>
          </a:p>
          <a:p>
            <a:r>
              <a:rPr lang="en-US" sz="2400" dirty="0" smtClean="0"/>
              <a:t>Solutions</a:t>
            </a:r>
            <a:r>
              <a:rPr lang="en-US" sz="2400" dirty="0"/>
              <a:t>:</a:t>
            </a:r>
          </a:p>
          <a:p>
            <a:pPr lvl="1">
              <a:buFont typeface="Wingdings" panose="05000000000000000000" pitchFamily="2" charset="2"/>
              <a:buChar char="§"/>
            </a:pPr>
            <a:r>
              <a:rPr lang="en-US" dirty="0" smtClean="0"/>
              <a:t>More </a:t>
            </a:r>
            <a:r>
              <a:rPr lang="en-US" dirty="0"/>
              <a:t>practice before testing; randomization; </a:t>
            </a:r>
            <a:r>
              <a:rPr lang="en-US" dirty="0" smtClean="0"/>
              <a:t>counterbalancing (Latin </a:t>
            </a:r>
            <a:r>
              <a:rPr lang="en-US" dirty="0"/>
              <a:t>square)</a:t>
            </a:r>
          </a:p>
          <a:p>
            <a:pPr lvl="1">
              <a:buFont typeface="Wingdings" panose="05000000000000000000" pitchFamily="2" charset="2"/>
              <a:buChar char="§"/>
            </a:pPr>
            <a:r>
              <a:rPr lang="en-US" dirty="0" smtClean="0"/>
              <a:t>Have </a:t>
            </a:r>
            <a:r>
              <a:rPr lang="en-US" dirty="0"/>
              <a:t>rest between tasks</a:t>
            </a:r>
          </a:p>
          <a:p>
            <a:pPr lvl="1">
              <a:buFont typeface="Wingdings" panose="05000000000000000000" pitchFamily="2" charset="2"/>
              <a:buChar char="§"/>
            </a:pPr>
            <a:r>
              <a:rPr lang="en-US" dirty="0" smtClean="0"/>
              <a:t>Limit </a:t>
            </a:r>
            <a:r>
              <a:rPr lang="en-US" dirty="0"/>
              <a:t>the testing time</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46</a:t>
            </a:fld>
            <a:endParaRPr lang="en-GB" dirty="0"/>
          </a:p>
        </p:txBody>
      </p:sp>
      <p:pic>
        <p:nvPicPr>
          <p:cNvPr id="3" name="Picture 2"/>
          <p:cNvPicPr>
            <a:picLocks noChangeAspect="1"/>
          </p:cNvPicPr>
          <p:nvPr/>
        </p:nvPicPr>
        <p:blipFill>
          <a:blip r:embed="rId3"/>
          <a:stretch>
            <a:fillRect/>
          </a:stretch>
        </p:blipFill>
        <p:spPr>
          <a:xfrm>
            <a:off x="6457950" y="3804313"/>
            <a:ext cx="2355750" cy="1847100"/>
          </a:xfrm>
          <a:prstGeom prst="rect">
            <a:avLst/>
          </a:prstGeom>
        </p:spPr>
      </p:pic>
    </p:spTree>
    <p:extLst>
      <p:ext uri="{BB962C8B-B14F-4D97-AF65-F5344CB8AC3E}">
        <p14:creationId xmlns:p14="http://schemas.microsoft.com/office/powerpoint/2010/main" val="1336524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457200" y="683172"/>
            <a:ext cx="7772400" cy="691055"/>
          </a:xfrm>
        </p:spPr>
        <p:txBody>
          <a:bodyPr/>
          <a:lstStyle/>
          <a:p>
            <a:pPr eaLnBrk="1" hangingPunct="1"/>
            <a:r>
              <a:rPr lang="en-US" dirty="0">
                <a:latin typeface="Liberation Sans"/>
              </a:rPr>
              <a:t>Field studies</a:t>
            </a:r>
          </a:p>
        </p:txBody>
      </p:sp>
      <p:sp>
        <p:nvSpPr>
          <p:cNvPr id="45061" name="Rectangle 3"/>
          <p:cNvSpPr>
            <a:spLocks noGrp="1" noChangeArrowheads="1"/>
          </p:cNvSpPr>
          <p:nvPr>
            <p:ph type="body" idx="4294967295"/>
          </p:nvPr>
        </p:nvSpPr>
        <p:spPr>
          <a:xfrm>
            <a:off x="457200" y="1447800"/>
            <a:ext cx="8382000" cy="4953000"/>
          </a:xfrm>
        </p:spPr>
        <p:txBody>
          <a:bodyPr>
            <a:noAutofit/>
          </a:bodyPr>
          <a:lstStyle/>
          <a:p>
            <a:pPr eaLnBrk="1" hangingPunct="1">
              <a:lnSpc>
                <a:spcPct val="90000"/>
              </a:lnSpc>
            </a:pPr>
            <a:r>
              <a:rPr lang="en-US" sz="2400" dirty="0">
                <a:latin typeface="Times New Roman" panose="02020603050405020304" pitchFamily="18" charset="0"/>
                <a:cs typeface="Times New Roman" panose="02020603050405020304" pitchFamily="18" charset="0"/>
              </a:rPr>
              <a:t>Field studies are done in natural settings</a:t>
            </a:r>
            <a:r>
              <a:rPr lang="en-US" sz="2400" dirty="0" smtClean="0">
                <a:latin typeface="Times New Roman" panose="02020603050405020304" pitchFamily="18" charset="0"/>
                <a:cs typeface="Times New Roman" panose="02020603050405020304" pitchFamily="18" charset="0"/>
              </a:rPr>
              <a:t>.</a:t>
            </a: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wild” is a term for prototypes being used freely in natural settings</a:t>
            </a:r>
            <a:r>
              <a:rPr lang="en-US" sz="2400" dirty="0" smtClean="0">
                <a:latin typeface="Times New Roman" panose="02020603050405020304" pitchFamily="18" charset="0"/>
                <a:cs typeface="Times New Roman" panose="02020603050405020304" pitchFamily="18" charset="0"/>
              </a:rPr>
              <a:t>.</a:t>
            </a: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Aim to understand what users do naturally and how technology impacts them</a:t>
            </a:r>
            <a:r>
              <a:rPr lang="en-US" sz="2400" dirty="0" smtClean="0">
                <a:latin typeface="Times New Roman" panose="02020603050405020304" pitchFamily="18" charset="0"/>
                <a:cs typeface="Times New Roman" panose="02020603050405020304" pitchFamily="18" charset="0"/>
              </a:rPr>
              <a:t>.</a:t>
            </a: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Field studies are used in product design to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1">
              <a:lnSpc>
                <a:spcPct val="90000"/>
              </a:lnSpc>
            </a:pPr>
            <a:r>
              <a:rPr lang="en-US" sz="2400" dirty="0" smtClean="0">
                <a:latin typeface="Times New Roman" panose="02020603050405020304" pitchFamily="18" charset="0"/>
                <a:cs typeface="Times New Roman" panose="02020603050405020304" pitchFamily="18" charset="0"/>
              </a:rPr>
              <a:t>identify </a:t>
            </a:r>
            <a:r>
              <a:rPr lang="en-US" sz="2400" dirty="0">
                <a:latin typeface="Times New Roman" panose="02020603050405020304" pitchFamily="18" charset="0"/>
                <a:cs typeface="Times New Roman" panose="02020603050405020304" pitchFamily="18" charset="0"/>
              </a:rPr>
              <a:t>opportunities for new </a:t>
            </a:r>
            <a:r>
              <a:rPr lang="en-US" sz="2400" dirty="0" smtClean="0">
                <a:latin typeface="Times New Roman" panose="02020603050405020304" pitchFamily="18" charset="0"/>
                <a:cs typeface="Times New Roman" panose="02020603050405020304" pitchFamily="18" charset="0"/>
              </a:rPr>
              <a:t>technology;</a:t>
            </a:r>
          </a:p>
          <a:p>
            <a:pPr lvl="1">
              <a:lnSpc>
                <a:spcPct val="90000"/>
              </a:lnSpc>
            </a:pPr>
            <a:r>
              <a:rPr lang="en-US" sz="2400" dirty="0" smtClean="0">
                <a:latin typeface="Times New Roman" panose="02020603050405020304" pitchFamily="18" charset="0"/>
                <a:cs typeface="Times New Roman" panose="02020603050405020304" pitchFamily="18" charset="0"/>
              </a:rPr>
              <a:t>determine </a:t>
            </a:r>
            <a:r>
              <a:rPr lang="en-US" sz="2400" dirty="0">
                <a:latin typeface="Times New Roman" panose="02020603050405020304" pitchFamily="18" charset="0"/>
                <a:cs typeface="Times New Roman" panose="02020603050405020304" pitchFamily="18" charset="0"/>
              </a:rPr>
              <a:t>design requirements; </a:t>
            </a:r>
          </a:p>
          <a:p>
            <a:pPr lvl="1">
              <a:lnSpc>
                <a:spcPct val="90000"/>
              </a:lnSpc>
            </a:pPr>
            <a:r>
              <a:rPr lang="en-US" sz="2400" dirty="0" smtClean="0">
                <a:latin typeface="Times New Roman" panose="02020603050405020304" pitchFamily="18" charset="0"/>
                <a:cs typeface="Times New Roman" panose="02020603050405020304" pitchFamily="18" charset="0"/>
              </a:rPr>
              <a:t>decide </a:t>
            </a:r>
            <a:r>
              <a:rPr lang="en-US" sz="2400" dirty="0">
                <a:latin typeface="Times New Roman" panose="02020603050405020304" pitchFamily="18" charset="0"/>
                <a:cs typeface="Times New Roman" panose="02020603050405020304" pitchFamily="18" charset="0"/>
              </a:rPr>
              <a:t>how best to introduce new technology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1">
              <a:lnSpc>
                <a:spcPct val="90000"/>
              </a:lnSpc>
            </a:pPr>
            <a:r>
              <a:rPr lang="en-US" sz="2400" dirty="0" smtClean="0">
                <a:latin typeface="Times New Roman" panose="02020603050405020304" pitchFamily="18" charset="0"/>
                <a:cs typeface="Times New Roman" panose="02020603050405020304" pitchFamily="18" charset="0"/>
              </a:rPr>
              <a:t>evaluate </a:t>
            </a:r>
            <a:r>
              <a:rPr lang="en-US" sz="2400" dirty="0">
                <a:latin typeface="Times New Roman" panose="02020603050405020304" pitchFamily="18" charset="0"/>
                <a:cs typeface="Times New Roman" panose="02020603050405020304" pitchFamily="18" charset="0"/>
              </a:rPr>
              <a:t>technology in use. </a:t>
            </a:r>
          </a:p>
          <a:p>
            <a:pPr eaLnBrk="1" hangingPunct="1">
              <a:lnSpc>
                <a:spcPct val="90000"/>
              </a:lnSpc>
              <a:buFontTx/>
              <a:buNone/>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47</a:t>
            </a:fld>
            <a:endParaRPr lang="en-GB" dirty="0"/>
          </a:p>
        </p:txBody>
      </p:sp>
    </p:spTree>
    <p:extLst>
      <p:ext uri="{BB962C8B-B14F-4D97-AF65-F5344CB8AC3E}">
        <p14:creationId xmlns:p14="http://schemas.microsoft.com/office/powerpoint/2010/main" val="265217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457200" y="683172"/>
            <a:ext cx="7772400" cy="691055"/>
          </a:xfrm>
        </p:spPr>
        <p:txBody>
          <a:bodyPr/>
          <a:lstStyle/>
          <a:p>
            <a:pPr eaLnBrk="1" hangingPunct="1"/>
            <a:r>
              <a:rPr lang="en-US" dirty="0" smtClean="0">
                <a:latin typeface="Liberation Sans"/>
              </a:rPr>
              <a:t>IRB</a:t>
            </a:r>
            <a:endParaRPr lang="en-US" dirty="0">
              <a:latin typeface="Liberation Sans"/>
            </a:endParaRPr>
          </a:p>
        </p:txBody>
      </p:sp>
      <p:sp>
        <p:nvSpPr>
          <p:cNvPr id="45061" name="Rectangle 3"/>
          <p:cNvSpPr>
            <a:spLocks noGrp="1" noChangeArrowheads="1"/>
          </p:cNvSpPr>
          <p:nvPr>
            <p:ph type="body" idx="4294967295"/>
          </p:nvPr>
        </p:nvSpPr>
        <p:spPr>
          <a:xfrm>
            <a:off x="457200" y="1447800"/>
            <a:ext cx="8382000" cy="4953000"/>
          </a:xfrm>
        </p:spPr>
        <p:txBody>
          <a:bodyPr>
            <a:noAutofit/>
          </a:bodyPr>
          <a:lstStyle/>
          <a:p>
            <a:r>
              <a:rPr lang="en-US" sz="2400" dirty="0"/>
              <a:t>Should apply for </a:t>
            </a:r>
            <a:r>
              <a:rPr lang="en-US" sz="2400" dirty="0" smtClean="0"/>
              <a:t>IRB </a:t>
            </a:r>
            <a:r>
              <a:rPr lang="en-US" sz="2400" dirty="0"/>
              <a:t>approval from research office </a:t>
            </a:r>
            <a:r>
              <a:rPr lang="en-US" sz="2400" dirty="0" smtClean="0"/>
              <a:t>of ODU </a:t>
            </a:r>
            <a:r>
              <a:rPr lang="en-US" sz="2400" dirty="0"/>
              <a:t>before starting your </a:t>
            </a:r>
            <a:r>
              <a:rPr lang="en-US" sz="2400" dirty="0" smtClean="0"/>
              <a:t>experiment.</a:t>
            </a:r>
          </a:p>
          <a:p>
            <a:pPr lvl="1">
              <a:buFont typeface="Wingdings" panose="05000000000000000000" pitchFamily="2" charset="2"/>
              <a:buChar char="§"/>
            </a:pPr>
            <a:r>
              <a:rPr lang="en-US" dirty="0" smtClean="0"/>
              <a:t>Information </a:t>
            </a:r>
            <a:r>
              <a:rPr lang="en-US" dirty="0"/>
              <a:t>sheet</a:t>
            </a:r>
          </a:p>
          <a:p>
            <a:pPr lvl="1">
              <a:buFont typeface="Wingdings" panose="05000000000000000000" pitchFamily="2" charset="2"/>
              <a:buChar char="§"/>
            </a:pPr>
            <a:r>
              <a:rPr lang="en-US" dirty="0" smtClean="0"/>
              <a:t>Voluntary</a:t>
            </a:r>
            <a:endParaRPr lang="en-US" dirty="0"/>
          </a:p>
          <a:p>
            <a:pPr lvl="1">
              <a:buFont typeface="Wingdings" panose="05000000000000000000" pitchFamily="2" charset="2"/>
              <a:buChar char="§"/>
            </a:pPr>
            <a:r>
              <a:rPr lang="en-US" dirty="0" smtClean="0"/>
              <a:t>Withdraw </a:t>
            </a:r>
            <a:r>
              <a:rPr lang="en-US" dirty="0"/>
              <a:t>at any time without penalty</a:t>
            </a:r>
          </a:p>
          <a:p>
            <a:pPr lvl="1">
              <a:buFont typeface="Wingdings" panose="05000000000000000000" pitchFamily="2" charset="2"/>
              <a:buChar char="§"/>
            </a:pPr>
            <a:r>
              <a:rPr lang="en-US" dirty="0" smtClean="0"/>
              <a:t>Contact </a:t>
            </a:r>
            <a:r>
              <a:rPr lang="en-US" dirty="0"/>
              <a:t>details: complaints, questions</a:t>
            </a:r>
          </a:p>
          <a:p>
            <a:r>
              <a:rPr lang="en-US" sz="2400" dirty="0" smtClean="0"/>
              <a:t>Participant </a:t>
            </a:r>
            <a:r>
              <a:rPr lang="en-US" sz="2400" dirty="0"/>
              <a:t>consent form: Named and signed</a:t>
            </a:r>
          </a:p>
          <a:p>
            <a:r>
              <a:rPr lang="en-US" sz="2400" dirty="0" smtClean="0"/>
              <a:t>You </a:t>
            </a:r>
            <a:r>
              <a:rPr lang="en-US" sz="2400" dirty="0"/>
              <a:t>must not cause your subjects distress: </a:t>
            </a:r>
            <a:r>
              <a:rPr lang="en-US" sz="2400" dirty="0" smtClean="0"/>
              <a:t>Invading privacy</a:t>
            </a:r>
            <a:r>
              <a:rPr lang="en-US" sz="2400" dirty="0"/>
              <a:t>, physical abuse, unpleasant emotions, etc.</a:t>
            </a:r>
          </a:p>
          <a:p>
            <a:r>
              <a:rPr lang="en-US" sz="2400" dirty="0" smtClean="0"/>
              <a:t>Original </a:t>
            </a:r>
            <a:r>
              <a:rPr lang="en-US" sz="2400" dirty="0"/>
              <a:t>material produced by subjects must be </a:t>
            </a:r>
            <a:r>
              <a:rPr lang="en-US" sz="2400" dirty="0" smtClean="0"/>
              <a:t>kept confidential</a:t>
            </a:r>
            <a:r>
              <a:rPr lang="en-US" sz="2400" dirty="0"/>
              <a:t>.</a:t>
            </a:r>
          </a:p>
          <a:p>
            <a:r>
              <a:rPr lang="en-US" sz="2400" dirty="0" smtClean="0"/>
              <a:t>In </a:t>
            </a:r>
            <a:r>
              <a:rPr lang="en-US" sz="2400" dirty="0"/>
              <a:t>reports, subjects should not be identifiable in any way.</a:t>
            </a:r>
            <a:endParaRPr 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48</a:t>
            </a:fld>
            <a:endParaRPr lang="en-GB" dirty="0"/>
          </a:p>
        </p:txBody>
      </p:sp>
    </p:spTree>
    <p:extLst>
      <p:ext uri="{BB962C8B-B14F-4D97-AF65-F5344CB8AC3E}">
        <p14:creationId xmlns:p14="http://schemas.microsoft.com/office/powerpoint/2010/main" val="1756899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457200" y="683172"/>
            <a:ext cx="7772400" cy="691055"/>
          </a:xfrm>
        </p:spPr>
        <p:txBody>
          <a:bodyPr/>
          <a:lstStyle/>
          <a:p>
            <a:pPr eaLnBrk="1" hangingPunct="1"/>
            <a:r>
              <a:rPr lang="en-US" dirty="0" smtClean="0">
                <a:latin typeface="Liberation Sans"/>
              </a:rPr>
              <a:t>Points to Note</a:t>
            </a:r>
            <a:endParaRPr lang="en-US" dirty="0">
              <a:latin typeface="Liberation Sans"/>
            </a:endParaRPr>
          </a:p>
        </p:txBody>
      </p:sp>
      <p:sp>
        <p:nvSpPr>
          <p:cNvPr id="45061" name="Rectangle 3"/>
          <p:cNvSpPr>
            <a:spLocks noGrp="1" noChangeArrowheads="1"/>
          </p:cNvSpPr>
          <p:nvPr>
            <p:ph type="body" idx="4294967295"/>
          </p:nvPr>
        </p:nvSpPr>
        <p:spPr>
          <a:xfrm>
            <a:off x="457200" y="1447800"/>
            <a:ext cx="8382000" cy="4953000"/>
          </a:xfrm>
        </p:spPr>
        <p:txBody>
          <a:bodyPr>
            <a:noAutofit/>
          </a:bodyPr>
          <a:lstStyle/>
          <a:p>
            <a:r>
              <a:rPr lang="en-US" sz="2400" dirty="0"/>
              <a:t>Pilot study is essential and critical for success.</a:t>
            </a:r>
          </a:p>
          <a:p>
            <a:r>
              <a:rPr lang="en-US" sz="2400" dirty="0" smtClean="0"/>
              <a:t>Make </a:t>
            </a:r>
            <a:r>
              <a:rPr lang="en-US" sz="2400" dirty="0"/>
              <a:t>sure each experimental run is as similar </a:t>
            </a:r>
            <a:r>
              <a:rPr lang="en-US" sz="2400" dirty="0" smtClean="0"/>
              <a:t>as possible </a:t>
            </a:r>
            <a:r>
              <a:rPr lang="en-US" sz="2400" dirty="0"/>
              <a:t>to all of the subjects.</a:t>
            </a:r>
          </a:p>
          <a:p>
            <a:r>
              <a:rPr lang="en-US" sz="2400" dirty="0" smtClean="0"/>
              <a:t>Put </a:t>
            </a:r>
            <a:r>
              <a:rPr lang="en-US" sz="2400" dirty="0"/>
              <a:t>subjects at their ease.</a:t>
            </a:r>
          </a:p>
          <a:p>
            <a:r>
              <a:rPr lang="en-US" sz="2400" dirty="0" smtClean="0"/>
              <a:t>Test </a:t>
            </a:r>
            <a:r>
              <a:rPr lang="en-US" sz="2400" dirty="0"/>
              <a:t>experimental variables, not subjects.</a:t>
            </a:r>
          </a:p>
          <a:p>
            <a:r>
              <a:rPr lang="en-US" sz="2400" dirty="0" smtClean="0"/>
              <a:t>Subjects </a:t>
            </a:r>
            <a:r>
              <a:rPr lang="en-US" sz="2400" dirty="0"/>
              <a:t>may need to be motivated in some way.</a:t>
            </a:r>
          </a:p>
          <a:p>
            <a:r>
              <a:rPr lang="en-US" sz="2400" dirty="0" smtClean="0"/>
              <a:t>No </a:t>
            </a:r>
            <a:r>
              <a:rPr lang="en-US" sz="2400" dirty="0"/>
              <a:t>experiments are perfect! Results obtained should </a:t>
            </a:r>
            <a:r>
              <a:rPr lang="en-US" sz="2400" dirty="0" smtClean="0"/>
              <a:t>be interpreted </a:t>
            </a:r>
            <a:r>
              <a:rPr lang="en-US" sz="2400" dirty="0"/>
              <a:t>within the limitations.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49</a:t>
            </a:fld>
            <a:endParaRPr lang="en-GB" dirty="0"/>
          </a:p>
        </p:txBody>
      </p:sp>
    </p:spTree>
    <p:extLst>
      <p:ext uri="{BB962C8B-B14F-4D97-AF65-F5344CB8AC3E}">
        <p14:creationId xmlns:p14="http://schemas.microsoft.com/office/powerpoint/2010/main" val="1017897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5D1B77C-6844-46FA-8369-42857C391459}" type="slidenum">
              <a:rPr lang="en-US" altLang="en-US"/>
              <a:pPr/>
              <a:t>5</a:t>
            </a:fld>
            <a:endParaRPr lang="en-US" altLang="en-US"/>
          </a:p>
        </p:txBody>
      </p:sp>
      <p:sp>
        <p:nvSpPr>
          <p:cNvPr id="303106" name="Rectangle 2"/>
          <p:cNvSpPr>
            <a:spLocks noGrp="1" noChangeArrowheads="1"/>
          </p:cNvSpPr>
          <p:nvPr>
            <p:ph type="title"/>
          </p:nvPr>
        </p:nvSpPr>
        <p:spPr/>
        <p:txBody>
          <a:bodyPr/>
          <a:lstStyle/>
          <a:p>
            <a:r>
              <a:rPr lang="en-US" altLang="en-US" dirty="0" smtClean="0"/>
              <a:t>“Discount” </a:t>
            </a:r>
            <a:r>
              <a:rPr lang="en-US" altLang="en-US" dirty="0"/>
              <a:t>Usability </a:t>
            </a:r>
            <a:r>
              <a:rPr lang="en-US" altLang="en-US" dirty="0" smtClean="0"/>
              <a:t>Engineering</a:t>
            </a:r>
            <a:endParaRPr lang="en-US" altLang="en-US" sz="1300" dirty="0"/>
          </a:p>
        </p:txBody>
      </p:sp>
      <p:sp>
        <p:nvSpPr>
          <p:cNvPr id="303107" name="Rectangle 3"/>
          <p:cNvSpPr>
            <a:spLocks noGrp="1" noChangeArrowheads="1"/>
          </p:cNvSpPr>
          <p:nvPr>
            <p:ph type="body" idx="1"/>
          </p:nvPr>
        </p:nvSpPr>
        <p:spPr/>
        <p:txBody>
          <a:bodyPr>
            <a:normAutofit/>
          </a:bodyPr>
          <a:lstStyle/>
          <a:p>
            <a:pPr>
              <a:lnSpc>
                <a:spcPct val="90000"/>
              </a:lnSpc>
            </a:pPr>
            <a:r>
              <a:rPr lang="en-US" altLang="en-US" sz="2800" dirty="0"/>
              <a:t>Cheap</a:t>
            </a:r>
          </a:p>
          <a:p>
            <a:pPr lvl="1">
              <a:lnSpc>
                <a:spcPct val="90000"/>
              </a:lnSpc>
            </a:pPr>
            <a:r>
              <a:rPr lang="en-US" altLang="en-US" sz="2000" dirty="0"/>
              <a:t>no special labs or equipment needed</a:t>
            </a:r>
          </a:p>
          <a:p>
            <a:pPr lvl="1">
              <a:lnSpc>
                <a:spcPct val="90000"/>
              </a:lnSpc>
            </a:pPr>
            <a:r>
              <a:rPr lang="en-US" altLang="en-US" sz="2000" dirty="0"/>
              <a:t>the more careful you are, the better it gets</a:t>
            </a:r>
          </a:p>
          <a:p>
            <a:pPr>
              <a:lnSpc>
                <a:spcPct val="90000"/>
              </a:lnSpc>
            </a:pPr>
            <a:r>
              <a:rPr lang="en-US" altLang="en-US" sz="2800" dirty="0"/>
              <a:t>Fast</a:t>
            </a:r>
          </a:p>
          <a:p>
            <a:pPr lvl="1">
              <a:lnSpc>
                <a:spcPct val="90000"/>
              </a:lnSpc>
            </a:pPr>
            <a:r>
              <a:rPr lang="en-US" altLang="en-US" sz="2000" dirty="0"/>
              <a:t>on order of 1 day to apply</a:t>
            </a:r>
          </a:p>
          <a:p>
            <a:pPr lvl="1">
              <a:lnSpc>
                <a:spcPct val="90000"/>
              </a:lnSpc>
            </a:pPr>
            <a:r>
              <a:rPr lang="en-US" altLang="en-US" sz="2000" dirty="0"/>
              <a:t>standard usability testing may take a week</a:t>
            </a:r>
          </a:p>
          <a:p>
            <a:pPr>
              <a:lnSpc>
                <a:spcPct val="90000"/>
              </a:lnSpc>
            </a:pPr>
            <a:r>
              <a:rPr lang="en-US" altLang="en-US" sz="2800" dirty="0"/>
              <a:t>Easy to use</a:t>
            </a:r>
          </a:p>
          <a:p>
            <a:pPr lvl="1">
              <a:lnSpc>
                <a:spcPct val="90000"/>
              </a:lnSpc>
            </a:pPr>
            <a:r>
              <a:rPr lang="en-US" altLang="en-US" sz="2000" dirty="0"/>
              <a:t>can be taught in 2-4 hours</a:t>
            </a:r>
          </a:p>
        </p:txBody>
      </p:sp>
    </p:spTree>
    <p:extLst>
      <p:ext uri="{BB962C8B-B14F-4D97-AF65-F5344CB8AC3E}">
        <p14:creationId xmlns:p14="http://schemas.microsoft.com/office/powerpoint/2010/main" val="3973854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310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10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8B5217-B62B-40E4-9320-F22616FF39AC}" type="slidenum">
              <a:rPr lang="en-US" altLang="en-US"/>
              <a:pPr/>
              <a:t>6</a:t>
            </a:fld>
            <a:endParaRPr lang="en-US" altLang="en-US"/>
          </a:p>
        </p:txBody>
      </p:sp>
      <p:sp>
        <p:nvSpPr>
          <p:cNvPr id="304132" name="Rectangle 4"/>
          <p:cNvSpPr>
            <a:spLocks noGrp="1" noChangeArrowheads="1"/>
          </p:cNvSpPr>
          <p:nvPr>
            <p:ph type="title"/>
          </p:nvPr>
        </p:nvSpPr>
        <p:spPr/>
        <p:txBody>
          <a:bodyPr/>
          <a:lstStyle/>
          <a:p>
            <a:r>
              <a:rPr lang="en-US" altLang="en-US"/>
              <a:t>Heuristic Evaluation</a:t>
            </a:r>
          </a:p>
        </p:txBody>
      </p:sp>
      <p:sp>
        <p:nvSpPr>
          <p:cNvPr id="304133" name="Rectangle 5"/>
          <p:cNvSpPr>
            <a:spLocks noGrp="1" noChangeArrowheads="1"/>
          </p:cNvSpPr>
          <p:nvPr>
            <p:ph type="body" idx="1"/>
          </p:nvPr>
        </p:nvSpPr>
        <p:spPr>
          <a:xfrm>
            <a:off x="628650" y="1825624"/>
            <a:ext cx="7886700" cy="4895851"/>
          </a:xfrm>
        </p:spPr>
        <p:txBody>
          <a:bodyPr>
            <a:normAutofit fontScale="92500" lnSpcReduction="10000"/>
          </a:bodyPr>
          <a:lstStyle/>
          <a:p>
            <a:pPr>
              <a:lnSpc>
                <a:spcPct val="90000"/>
              </a:lnSpc>
            </a:pPr>
            <a:r>
              <a:rPr lang="en-US" altLang="en-US" sz="2600" dirty="0"/>
              <a:t>Developed by </a:t>
            </a:r>
            <a:r>
              <a:rPr lang="en-US" altLang="en-US" sz="2600" dirty="0" err="1"/>
              <a:t>Jakob</a:t>
            </a:r>
            <a:r>
              <a:rPr lang="en-US" altLang="en-US" sz="2600" dirty="0"/>
              <a:t> Nielsen</a:t>
            </a:r>
          </a:p>
          <a:p>
            <a:pPr>
              <a:lnSpc>
                <a:spcPct val="90000"/>
              </a:lnSpc>
            </a:pPr>
            <a:r>
              <a:rPr lang="en-US" altLang="en-US" sz="2600" dirty="0"/>
              <a:t>Helps find usability problems in a UI design</a:t>
            </a:r>
          </a:p>
          <a:p>
            <a:pPr>
              <a:lnSpc>
                <a:spcPct val="90000"/>
              </a:lnSpc>
            </a:pPr>
            <a:r>
              <a:rPr lang="en-US" altLang="en-US" sz="2600" dirty="0"/>
              <a:t>Small set (3-5) of evaluators examine UI</a:t>
            </a:r>
          </a:p>
          <a:p>
            <a:pPr lvl="1">
              <a:lnSpc>
                <a:spcPct val="90000"/>
              </a:lnSpc>
            </a:pPr>
            <a:r>
              <a:rPr lang="en-US" altLang="en-US" sz="2200" dirty="0"/>
              <a:t>independently check for compliance with usability principles (“heuristics”)</a:t>
            </a:r>
          </a:p>
          <a:p>
            <a:pPr lvl="1">
              <a:lnSpc>
                <a:spcPct val="90000"/>
              </a:lnSpc>
            </a:pPr>
            <a:r>
              <a:rPr lang="en-US" altLang="en-US" sz="2200" dirty="0"/>
              <a:t>different evaluators will find different problems</a:t>
            </a:r>
          </a:p>
          <a:p>
            <a:pPr lvl="1">
              <a:lnSpc>
                <a:spcPct val="90000"/>
              </a:lnSpc>
            </a:pPr>
            <a:r>
              <a:rPr lang="en-US" altLang="en-US" sz="2200" dirty="0"/>
              <a:t>evaluators only communicate afterwards</a:t>
            </a:r>
          </a:p>
          <a:p>
            <a:pPr lvl="2">
              <a:lnSpc>
                <a:spcPct val="90000"/>
              </a:lnSpc>
            </a:pPr>
            <a:r>
              <a:rPr lang="en-US" altLang="en-US" sz="2100" dirty="0"/>
              <a:t>findings are then aggregated</a:t>
            </a:r>
          </a:p>
          <a:p>
            <a:pPr>
              <a:lnSpc>
                <a:spcPct val="90000"/>
              </a:lnSpc>
            </a:pPr>
            <a:r>
              <a:rPr lang="en-US" altLang="en-US" sz="2600" dirty="0"/>
              <a:t>Can perform on working UI or on </a:t>
            </a:r>
            <a:r>
              <a:rPr lang="en-US" altLang="en-US" sz="2600" dirty="0" smtClean="0"/>
              <a:t>sketches</a:t>
            </a:r>
          </a:p>
          <a:p>
            <a:r>
              <a:rPr lang="en-US" sz="2600" dirty="0"/>
              <a:t>These heuristics have been revised for current technology by Nielsen and others for:</a:t>
            </a:r>
          </a:p>
          <a:p>
            <a:pPr lvl="1"/>
            <a:r>
              <a:rPr lang="en-US" sz="2200" dirty="0"/>
              <a:t>mobile devices, </a:t>
            </a:r>
          </a:p>
          <a:p>
            <a:pPr lvl="1"/>
            <a:r>
              <a:rPr lang="en-US" sz="2200" dirty="0"/>
              <a:t>wearables,</a:t>
            </a:r>
          </a:p>
          <a:p>
            <a:pPr lvl="1"/>
            <a:r>
              <a:rPr lang="en-US" sz="2200" dirty="0"/>
              <a:t>virtual worlds, etc.</a:t>
            </a:r>
          </a:p>
          <a:p>
            <a:pPr>
              <a:lnSpc>
                <a:spcPct val="90000"/>
              </a:lnSpc>
            </a:pPr>
            <a:endParaRPr lang="en-US" altLang="en-US" sz="2600" dirty="0"/>
          </a:p>
        </p:txBody>
      </p:sp>
    </p:spTree>
    <p:extLst>
      <p:ext uri="{BB962C8B-B14F-4D97-AF65-F5344CB8AC3E}">
        <p14:creationId xmlns:p14="http://schemas.microsoft.com/office/powerpoint/2010/main" val="1734241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1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13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41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413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413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413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413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413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413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413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413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413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41168" y="592831"/>
            <a:ext cx="8614064" cy="963960"/>
          </a:xfrm>
        </p:spPr>
        <p:txBody>
          <a:bodyPr>
            <a:normAutofit fontScale="90000"/>
          </a:bodyPr>
          <a:lstStyle/>
          <a:p>
            <a:r>
              <a:rPr lang="en-US" dirty="0" smtClean="0"/>
              <a:t>Revised version (2014) of Nielsen’s </a:t>
            </a:r>
            <a:r>
              <a:rPr lang="en-US" dirty="0"/>
              <a:t>original heuristics</a:t>
            </a:r>
          </a:p>
        </p:txBody>
      </p:sp>
      <p:sp>
        <p:nvSpPr>
          <p:cNvPr id="16387" name="Rectangle 3"/>
          <p:cNvSpPr>
            <a:spLocks noGrp="1" noChangeArrowheads="1"/>
          </p:cNvSpPr>
          <p:nvPr>
            <p:ph type="body" idx="4294967295"/>
          </p:nvPr>
        </p:nvSpPr>
        <p:spPr>
          <a:xfrm>
            <a:off x="457200" y="1556791"/>
            <a:ext cx="8382000" cy="5180339"/>
          </a:xfrm>
        </p:spPr>
        <p:txBody>
          <a:bodyPr>
            <a:normAutofit/>
          </a:bodyPr>
          <a:lstStyle/>
          <a:p>
            <a:pPr>
              <a:lnSpc>
                <a:spcPct val="90000"/>
              </a:lnSpc>
            </a:pPr>
            <a:r>
              <a:rPr lang="en-US" sz="2400" dirty="0" smtClean="0">
                <a:latin typeface="Times New Roman" panose="02020603050405020304" pitchFamily="18" charset="0"/>
                <a:cs typeface="Times New Roman" panose="02020603050405020304" pitchFamily="18" charset="0"/>
              </a:rPr>
              <a:t>H-1: Visibility </a:t>
            </a:r>
            <a:r>
              <a:rPr lang="en-US" sz="2400" dirty="0">
                <a:latin typeface="Times New Roman" panose="02020603050405020304" pitchFamily="18" charset="0"/>
                <a:cs typeface="Times New Roman" panose="02020603050405020304" pitchFamily="18" charset="0"/>
              </a:rPr>
              <a:t>of system status.</a:t>
            </a:r>
          </a:p>
          <a:p>
            <a:r>
              <a:rPr lang="en-US" sz="2400" dirty="0" smtClean="0">
                <a:latin typeface="Times New Roman" panose="02020603050405020304" pitchFamily="18" charset="0"/>
                <a:cs typeface="Times New Roman" panose="02020603050405020304" pitchFamily="18" charset="0"/>
              </a:rPr>
              <a:t>H-2: </a:t>
            </a:r>
            <a:r>
              <a:rPr lang="en-US" sz="2400" dirty="0">
                <a:latin typeface="Times New Roman" panose="02020603050405020304" pitchFamily="18" charset="0"/>
                <a:cs typeface="Times New Roman" panose="02020603050405020304" pitchFamily="18" charset="0"/>
              </a:rPr>
              <a:t>Match between system and real world.</a:t>
            </a:r>
          </a:p>
          <a:p>
            <a:r>
              <a:rPr lang="en-US" sz="2400" dirty="0" smtClean="0">
                <a:latin typeface="Times New Roman" panose="02020603050405020304" pitchFamily="18" charset="0"/>
                <a:cs typeface="Times New Roman" panose="02020603050405020304" pitchFamily="18" charset="0"/>
              </a:rPr>
              <a:t>H-3: </a:t>
            </a:r>
            <a:r>
              <a:rPr lang="en-US" sz="2400" dirty="0">
                <a:latin typeface="Times New Roman" panose="02020603050405020304" pitchFamily="18" charset="0"/>
                <a:cs typeface="Times New Roman" panose="02020603050405020304" pitchFamily="18" charset="0"/>
              </a:rPr>
              <a:t>User control and freedom.</a:t>
            </a:r>
          </a:p>
          <a:p>
            <a:r>
              <a:rPr lang="en-US" sz="2400" dirty="0" smtClean="0">
                <a:latin typeface="Times New Roman" panose="02020603050405020304" pitchFamily="18" charset="0"/>
                <a:cs typeface="Times New Roman" panose="02020603050405020304" pitchFamily="18" charset="0"/>
              </a:rPr>
              <a:t>H-4: </a:t>
            </a:r>
            <a:r>
              <a:rPr lang="en-US" sz="2400" dirty="0">
                <a:latin typeface="Times New Roman" panose="02020603050405020304" pitchFamily="18" charset="0"/>
                <a:cs typeface="Times New Roman" panose="02020603050405020304" pitchFamily="18" charset="0"/>
              </a:rPr>
              <a:t>Consistency and standards.</a:t>
            </a:r>
          </a:p>
          <a:p>
            <a:r>
              <a:rPr lang="en-US" sz="2400" dirty="0" smtClean="0">
                <a:latin typeface="Times New Roman" panose="02020603050405020304" pitchFamily="18" charset="0"/>
                <a:cs typeface="Times New Roman" panose="02020603050405020304" pitchFamily="18" charset="0"/>
              </a:rPr>
              <a:t>H-5: </a:t>
            </a:r>
            <a:r>
              <a:rPr lang="en-US" sz="2400" dirty="0">
                <a:latin typeface="Times New Roman" panose="02020603050405020304" pitchFamily="18" charset="0"/>
                <a:cs typeface="Times New Roman" panose="02020603050405020304" pitchFamily="18" charset="0"/>
              </a:rPr>
              <a:t>Error prevention. </a:t>
            </a:r>
          </a:p>
          <a:p>
            <a:r>
              <a:rPr lang="en-US" sz="2400" dirty="0" smtClean="0">
                <a:latin typeface="Times New Roman" panose="02020603050405020304" pitchFamily="18" charset="0"/>
                <a:cs typeface="Times New Roman" panose="02020603050405020304" pitchFamily="18" charset="0"/>
              </a:rPr>
              <a:t>H-6: </a:t>
            </a:r>
            <a:r>
              <a:rPr lang="en-US" sz="2400" dirty="0">
                <a:latin typeface="Times New Roman" panose="02020603050405020304" pitchFamily="18" charset="0"/>
                <a:cs typeface="Times New Roman" panose="02020603050405020304" pitchFamily="18" charset="0"/>
              </a:rPr>
              <a:t>Recognition rather than recall.</a:t>
            </a:r>
          </a:p>
          <a:p>
            <a:r>
              <a:rPr lang="en-US" sz="2400" dirty="0" smtClean="0">
                <a:latin typeface="Times New Roman" panose="02020603050405020304" pitchFamily="18" charset="0"/>
                <a:cs typeface="Times New Roman" panose="02020603050405020304" pitchFamily="18" charset="0"/>
              </a:rPr>
              <a:t>H-7: </a:t>
            </a:r>
            <a:r>
              <a:rPr lang="en-US" sz="2400" dirty="0">
                <a:latin typeface="Times New Roman" panose="02020603050405020304" pitchFamily="18" charset="0"/>
                <a:cs typeface="Times New Roman" panose="02020603050405020304" pitchFamily="18" charset="0"/>
              </a:rPr>
              <a:t>Flexibility and efficiency of use.</a:t>
            </a:r>
          </a:p>
          <a:p>
            <a:r>
              <a:rPr lang="en-US" sz="2400" dirty="0" smtClean="0">
                <a:latin typeface="Times New Roman" panose="02020603050405020304" pitchFamily="18" charset="0"/>
                <a:cs typeface="Times New Roman" panose="02020603050405020304" pitchFamily="18" charset="0"/>
              </a:rPr>
              <a:t>H-8: </a:t>
            </a:r>
            <a:r>
              <a:rPr lang="en-US" sz="2400" dirty="0">
                <a:latin typeface="Times New Roman" panose="02020603050405020304" pitchFamily="18" charset="0"/>
                <a:cs typeface="Times New Roman" panose="02020603050405020304" pitchFamily="18" charset="0"/>
              </a:rPr>
              <a:t>Aesthetic and minimalist design.</a:t>
            </a:r>
          </a:p>
          <a:p>
            <a:r>
              <a:rPr lang="en-US" sz="2400" dirty="0" smtClean="0">
                <a:latin typeface="Times New Roman" panose="02020603050405020304" pitchFamily="18" charset="0"/>
                <a:cs typeface="Times New Roman" panose="02020603050405020304" pitchFamily="18" charset="0"/>
              </a:rPr>
              <a:t>H-9: </a:t>
            </a:r>
            <a:r>
              <a:rPr lang="en-US" sz="2400" dirty="0">
                <a:latin typeface="Times New Roman" panose="02020603050405020304" pitchFamily="18" charset="0"/>
                <a:cs typeface="Times New Roman" panose="02020603050405020304" pitchFamily="18" charset="0"/>
              </a:rPr>
              <a:t>Help users recognize, diagnose, recover from errors.</a:t>
            </a:r>
          </a:p>
          <a:p>
            <a:r>
              <a:rPr lang="en-US" sz="2400" dirty="0" smtClean="0">
                <a:latin typeface="Times New Roman" panose="02020603050405020304" pitchFamily="18" charset="0"/>
                <a:cs typeface="Times New Roman" panose="02020603050405020304" pitchFamily="18" charset="0"/>
              </a:rPr>
              <a:t>H-10: </a:t>
            </a:r>
            <a:r>
              <a:rPr lang="en-US" sz="2400" dirty="0">
                <a:latin typeface="Times New Roman" panose="02020603050405020304" pitchFamily="18" charset="0"/>
                <a:cs typeface="Times New Roman" panose="02020603050405020304" pitchFamily="18" charset="0"/>
              </a:rPr>
              <a:t>Help and documentation.</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7</a:t>
            </a:fld>
            <a:endParaRPr lang="en-GB" dirty="0"/>
          </a:p>
        </p:txBody>
      </p:sp>
    </p:spTree>
    <p:extLst>
      <p:ext uri="{BB962C8B-B14F-4D97-AF65-F5344CB8AC3E}">
        <p14:creationId xmlns:p14="http://schemas.microsoft.com/office/powerpoint/2010/main" val="269249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462454" y="365126"/>
            <a:ext cx="8052896" cy="1325563"/>
          </a:xfrm>
        </p:spPr>
        <p:txBody>
          <a:bodyPr/>
          <a:lstStyle/>
          <a:p>
            <a:pPr eaLnBrk="1" hangingPunct="1"/>
            <a:r>
              <a:rPr lang="en-US" dirty="0" smtClean="0">
                <a:latin typeface="Helvetica" pitchFamily="2" charset="0"/>
              </a:rPr>
              <a:t>Heuristics</a:t>
            </a:r>
            <a:endParaRPr lang="en-US" dirty="0">
              <a:latin typeface="Helvetica" pitchFamily="2" charset="0"/>
            </a:endParaRPr>
          </a:p>
        </p:txBody>
      </p:sp>
      <p:sp>
        <p:nvSpPr>
          <p:cNvPr id="516102" name="Rectangle 6"/>
          <p:cNvSpPr>
            <a:spLocks noGrp="1" noChangeArrowheads="1"/>
          </p:cNvSpPr>
          <p:nvPr>
            <p:ph idx="1"/>
          </p:nvPr>
        </p:nvSpPr>
        <p:spPr>
          <a:xfrm>
            <a:off x="462454" y="1576552"/>
            <a:ext cx="8472789" cy="5087005"/>
          </a:xfrm>
        </p:spPr>
        <p:txBody>
          <a:bodyPr>
            <a:normAutofit fontScale="85000" lnSpcReduction="10000"/>
          </a:bodyPr>
          <a:lstStyle/>
          <a:p>
            <a:pPr marL="0" indent="0" eaLnBrk="1" hangingPunct="1">
              <a:lnSpc>
                <a:spcPct val="90000"/>
              </a:lnSpc>
              <a:buNone/>
            </a:pPr>
            <a:r>
              <a:rPr lang="en-US" sz="2800" b="1" dirty="0" smtClean="0"/>
              <a:t>H-1</a:t>
            </a:r>
            <a:r>
              <a:rPr lang="en-US" sz="2800" b="1" dirty="0"/>
              <a:t>: Visibility of system </a:t>
            </a:r>
            <a:r>
              <a:rPr lang="en-US" sz="2800" b="1" dirty="0" smtClean="0"/>
              <a:t>status</a:t>
            </a:r>
          </a:p>
          <a:p>
            <a:pPr lvl="1"/>
            <a:r>
              <a:rPr lang="en-US" altLang="en-US" sz="2400" dirty="0">
                <a:ea typeface="ＭＳ Ｐゴシック" panose="020B0600070205080204" pitchFamily="34" charset="-128"/>
              </a:rPr>
              <a:t>The system should always keep users </a:t>
            </a:r>
            <a:endParaRPr lang="en-US" altLang="en-US" sz="2400" dirty="0" smtClean="0">
              <a:ea typeface="ＭＳ Ｐゴシック" panose="020B0600070205080204" pitchFamily="34" charset="-128"/>
            </a:endParaRPr>
          </a:p>
          <a:p>
            <a:pPr marL="342900" lvl="1" indent="0">
              <a:buNone/>
            </a:pPr>
            <a:r>
              <a:rPr lang="en-US" altLang="en-US" sz="2400" dirty="0" smtClean="0">
                <a:ea typeface="ＭＳ Ｐゴシック" panose="020B0600070205080204" pitchFamily="34" charset="-128"/>
              </a:rPr>
              <a:t>informed </a:t>
            </a:r>
            <a:r>
              <a:rPr lang="en-US" altLang="en-US" sz="2400" dirty="0">
                <a:ea typeface="ＭＳ Ｐゴシック" panose="020B0600070205080204" pitchFamily="34" charset="-128"/>
              </a:rPr>
              <a:t>about what is going on, through </a:t>
            </a:r>
            <a:endParaRPr lang="en-US" altLang="en-US" sz="2400" dirty="0" smtClean="0">
              <a:ea typeface="ＭＳ Ｐゴシック" panose="020B0600070205080204" pitchFamily="34" charset="-128"/>
            </a:endParaRPr>
          </a:p>
          <a:p>
            <a:pPr marL="342900" lvl="1" indent="0">
              <a:buNone/>
            </a:pPr>
            <a:r>
              <a:rPr lang="en-US" altLang="en-US" sz="2400" dirty="0" smtClean="0">
                <a:ea typeface="ＭＳ Ｐゴシック" panose="020B0600070205080204" pitchFamily="34" charset="-128"/>
              </a:rPr>
              <a:t>appropriate </a:t>
            </a:r>
            <a:r>
              <a:rPr lang="en-US" altLang="en-US" sz="2400" dirty="0">
                <a:ea typeface="ＭＳ Ｐゴシック" panose="020B0600070205080204" pitchFamily="34" charset="-128"/>
              </a:rPr>
              <a:t>feedback within reasonable time </a:t>
            </a:r>
            <a:endParaRPr lang="en-US" altLang="en-US" sz="2400" dirty="0" smtClean="0">
              <a:ea typeface="ＭＳ Ｐゴシック" panose="020B0600070205080204" pitchFamily="34" charset="-128"/>
            </a:endParaRPr>
          </a:p>
          <a:p>
            <a:pPr lvl="1"/>
            <a:endParaRPr lang="en-US" sz="2800" dirty="0" smtClean="0"/>
          </a:p>
          <a:p>
            <a:pPr fontAlgn="base"/>
            <a:r>
              <a:rPr lang="en-US" dirty="0"/>
              <a:t>0.1 second is about the limit for having the user feel that the system is reacting instantaneously, meaning that no special feedback is necessary except to display the result.</a:t>
            </a:r>
          </a:p>
          <a:p>
            <a:pPr fontAlgn="base"/>
            <a:r>
              <a:rPr lang="en-US" dirty="0"/>
              <a:t>1.0 second is about the limit for the user's flow of thought to stay uninterrupted, even though the user will notice the delay. Normally, no special feedback is necessary during delays of more than 0.1 but less than 1.0 second, but the user does lose the feeling of operating directly on the data.</a:t>
            </a:r>
          </a:p>
          <a:p>
            <a:pPr fontAlgn="base"/>
            <a:r>
              <a:rPr lang="en-US" dirty="0"/>
              <a:t>10 seconds is about the limit for keeping the user's attention focused on the dialogue. For longer delays, users will want to perform other tasks while waiting for the computer to finish, so they should be given feedback indicating when the computer expects to be done. Feedback during the delay is especially important if the response time is likely to be highly variable, since users will then not know what to expect.</a:t>
            </a:r>
          </a:p>
          <a:p>
            <a:pPr marL="0" indent="0">
              <a:lnSpc>
                <a:spcPct val="90000"/>
              </a:lnSpc>
              <a:buNone/>
            </a:pPr>
            <a:endParaRPr lang="en-US" sz="2800" dirty="0" smtClean="0"/>
          </a:p>
          <a:p>
            <a:pPr marL="0" indent="0">
              <a:lnSpc>
                <a:spcPct val="90000"/>
              </a:lnSpc>
              <a:buNone/>
            </a:pPr>
            <a:endParaRPr lang="en-US" sz="2800" dirty="0"/>
          </a:p>
          <a:p>
            <a:pPr marL="0" indent="0" eaLnBrk="1" hangingPunct="1">
              <a:lnSpc>
                <a:spcPct val="90000"/>
              </a:lnSpc>
              <a:buNone/>
            </a:pPr>
            <a:endParaRPr lang="en-US" sz="28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5774" y="1434152"/>
            <a:ext cx="2918226" cy="1352349"/>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96429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462454" y="365126"/>
            <a:ext cx="8052896" cy="1325563"/>
          </a:xfrm>
        </p:spPr>
        <p:txBody>
          <a:bodyPr/>
          <a:lstStyle/>
          <a:p>
            <a:pPr eaLnBrk="1" hangingPunct="1"/>
            <a:r>
              <a:rPr lang="en-US" dirty="0" smtClean="0">
                <a:latin typeface="Helvetica" pitchFamily="2" charset="0"/>
              </a:rPr>
              <a:t>Heuristics</a:t>
            </a:r>
            <a:endParaRPr lang="en-US" dirty="0">
              <a:latin typeface="Helvetica" pitchFamily="2" charset="0"/>
            </a:endParaRPr>
          </a:p>
        </p:txBody>
      </p:sp>
      <p:sp>
        <p:nvSpPr>
          <p:cNvPr id="516102" name="Rectangle 6"/>
          <p:cNvSpPr>
            <a:spLocks noGrp="1" noChangeArrowheads="1"/>
          </p:cNvSpPr>
          <p:nvPr>
            <p:ph idx="1"/>
          </p:nvPr>
        </p:nvSpPr>
        <p:spPr>
          <a:xfrm>
            <a:off x="462454" y="1576552"/>
            <a:ext cx="8472789" cy="5087005"/>
          </a:xfrm>
        </p:spPr>
        <p:txBody>
          <a:bodyPr>
            <a:normAutofit/>
          </a:bodyPr>
          <a:lstStyle/>
          <a:p>
            <a:pPr marL="0" indent="0">
              <a:lnSpc>
                <a:spcPct val="90000"/>
              </a:lnSpc>
              <a:buNone/>
            </a:pPr>
            <a:r>
              <a:rPr lang="en-US" sz="2800" b="1" dirty="0" smtClean="0"/>
              <a:t>H-2</a:t>
            </a:r>
            <a:r>
              <a:rPr lang="en-US" sz="2800" b="1" dirty="0"/>
              <a:t>: Match between system &amp; </a:t>
            </a:r>
            <a:r>
              <a:rPr lang="en-US" sz="2800" b="1" dirty="0" smtClean="0"/>
              <a:t>real world</a:t>
            </a:r>
          </a:p>
          <a:p>
            <a:pPr lvl="1"/>
            <a:r>
              <a:rPr lang="en-US" altLang="en-US" sz="2200" dirty="0" smtClean="0"/>
              <a:t>speak </a:t>
            </a:r>
            <a:r>
              <a:rPr lang="en-US" altLang="en-US" sz="2200" dirty="0"/>
              <a:t>the users’ language</a:t>
            </a:r>
          </a:p>
          <a:p>
            <a:pPr lvl="1"/>
            <a:r>
              <a:rPr lang="en-US" altLang="en-US" sz="2200" dirty="0"/>
              <a:t>follow real world </a:t>
            </a:r>
            <a:r>
              <a:rPr lang="en-US" altLang="en-US" sz="2200" dirty="0" smtClean="0"/>
              <a:t>conventions, e.g., Metaphors</a:t>
            </a:r>
            <a:endParaRPr lang="en-US" altLang="en-US" sz="2200" dirty="0"/>
          </a:p>
          <a:p>
            <a:pPr marL="0" indent="0">
              <a:lnSpc>
                <a:spcPct val="90000"/>
              </a:lnSpc>
              <a:buNone/>
            </a:pPr>
            <a:endParaRPr lang="en-US" sz="2800" dirty="0" smtClean="0"/>
          </a:p>
          <a:p>
            <a:pPr marL="0" indent="0">
              <a:lnSpc>
                <a:spcPct val="90000"/>
              </a:lnSpc>
              <a:buNone/>
            </a:pPr>
            <a:r>
              <a:rPr lang="en-US" sz="2800" b="1" dirty="0" smtClean="0"/>
              <a:t>H-3</a:t>
            </a:r>
            <a:r>
              <a:rPr lang="en-US" sz="2800" b="1" dirty="0"/>
              <a:t>: User control &amp; freedom</a:t>
            </a:r>
          </a:p>
          <a:p>
            <a:pPr lvl="1"/>
            <a:r>
              <a:rPr lang="en-US" altLang="en-US" sz="2200" dirty="0" smtClean="0"/>
              <a:t>“emergency exits</a:t>
            </a:r>
            <a:r>
              <a:rPr lang="en-US" altLang="en-US" sz="2200" dirty="0"/>
              <a:t>” for mistaken choices, </a:t>
            </a:r>
            <a:r>
              <a:rPr lang="en-US" altLang="en-US" sz="2200" dirty="0" smtClean="0"/>
              <a:t/>
            </a:r>
            <a:br>
              <a:rPr lang="en-US" altLang="en-US" sz="2200" dirty="0" smtClean="0"/>
            </a:br>
            <a:r>
              <a:rPr lang="en-US" altLang="en-US" sz="2200" dirty="0" smtClean="0"/>
              <a:t>undo</a:t>
            </a:r>
            <a:r>
              <a:rPr lang="en-US" altLang="en-US" sz="2200" dirty="0"/>
              <a:t>, redo</a:t>
            </a:r>
          </a:p>
          <a:p>
            <a:pPr lvl="1"/>
            <a:r>
              <a:rPr lang="en-US" altLang="en-US" sz="2200" dirty="0"/>
              <a:t>don’t force down fixed </a:t>
            </a:r>
            <a:r>
              <a:rPr lang="en-US" altLang="en-US" sz="2200" dirty="0" smtClean="0"/>
              <a:t>paths</a:t>
            </a:r>
          </a:p>
          <a:p>
            <a:pPr lvl="1"/>
            <a:r>
              <a:rPr lang="en-US" altLang="en-US" sz="2200" dirty="0" smtClean="0"/>
              <a:t>If an operation takes more than 10 seconds</a:t>
            </a:r>
            <a:br>
              <a:rPr lang="en-US" altLang="en-US" sz="2200" dirty="0" smtClean="0"/>
            </a:br>
            <a:r>
              <a:rPr lang="en-US" altLang="en-US" sz="2200" dirty="0" smtClean="0"/>
              <a:t>user should be able to cancel it. </a:t>
            </a:r>
            <a:endParaRPr lang="en-US" altLang="en-US" sz="2200" dirty="0"/>
          </a:p>
          <a:p>
            <a:pPr marL="0" indent="0">
              <a:lnSpc>
                <a:spcPct val="90000"/>
              </a:lnSpc>
              <a:buNone/>
            </a:pPr>
            <a:endParaRPr lang="en-US" sz="2800" dirty="0"/>
          </a:p>
          <a:p>
            <a:pPr marL="0" indent="0" eaLnBrk="1" hangingPunct="1">
              <a:lnSpc>
                <a:spcPct val="90000"/>
              </a:lnSpc>
              <a:buNone/>
            </a:pPr>
            <a:endParaRPr lang="en-US" sz="2800" dirty="0"/>
          </a:p>
        </p:txBody>
      </p:sp>
      <p:pic>
        <p:nvPicPr>
          <p:cNvPr id="13" name="Content Placeholder 3" descr="Duo5.jpg"/>
          <p:cNvPicPr>
            <a:picLocks noChangeAspect="1"/>
          </p:cNvPicPr>
          <p:nvPr/>
        </p:nvPicPr>
        <p:blipFill>
          <a:blip r:embed="rId3" cstate="email">
            <a:extLst>
              <a:ext uri="{28A0092B-C50C-407E-A947-70E740481C1C}">
                <a14:useLocalDpi xmlns:a14="http://schemas.microsoft.com/office/drawing/2010/main" val="0"/>
              </a:ext>
            </a:extLst>
          </a:blip>
          <a:srcRect t="8667" b="8667"/>
          <a:stretch>
            <a:fillRect/>
          </a:stretch>
        </p:blipFill>
        <p:spPr bwMode="auto">
          <a:xfrm>
            <a:off x="6098315" y="2966361"/>
            <a:ext cx="1388335" cy="2114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4" name="Picture 13" descr="Duo1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48452" y="2966361"/>
            <a:ext cx="1409546" cy="2114319"/>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9</a:t>
            </a:fld>
            <a:endParaRPr lang="en-US"/>
          </a:p>
        </p:txBody>
      </p:sp>
    </p:spTree>
    <p:extLst>
      <p:ext uri="{BB962C8B-B14F-4D97-AF65-F5344CB8AC3E}">
        <p14:creationId xmlns:p14="http://schemas.microsoft.com/office/powerpoint/2010/main" val="931102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61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610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61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610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610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610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610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6850</TotalTime>
  <Words>3245</Words>
  <Application>Microsoft Office PowerPoint</Application>
  <PresentationFormat>On-screen Show (4:3)</PresentationFormat>
  <Paragraphs>554</Paragraphs>
  <Slides>49</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ＭＳ Ｐゴシック</vt:lpstr>
      <vt:lpstr>Arial</vt:lpstr>
      <vt:lpstr>Calibri</vt:lpstr>
      <vt:lpstr>Helvetica</vt:lpstr>
      <vt:lpstr>Helvetica Light</vt:lpstr>
      <vt:lpstr>Liberation Sans</vt:lpstr>
      <vt:lpstr>Tahoma</vt:lpstr>
      <vt:lpstr>Times</vt:lpstr>
      <vt:lpstr>Times New Roman</vt:lpstr>
      <vt:lpstr>Wingdings</vt:lpstr>
      <vt:lpstr>Office Theme</vt:lpstr>
      <vt:lpstr>Evaluations </vt:lpstr>
      <vt:lpstr>System Development Cycle</vt:lpstr>
      <vt:lpstr>Evaluation Methods</vt:lpstr>
      <vt:lpstr>Inspection Methods</vt:lpstr>
      <vt:lpstr>“Discount” Usability Engineering</vt:lpstr>
      <vt:lpstr>Heuristic Evaluation</vt:lpstr>
      <vt:lpstr>Revised version (2014) of Nielsen’s original heuristics</vt:lpstr>
      <vt:lpstr>Heuristics</vt:lpstr>
      <vt:lpstr>Heuristics</vt:lpstr>
      <vt:lpstr>Heuristics (cont.)</vt:lpstr>
      <vt:lpstr>Heuristics (cont.)</vt:lpstr>
      <vt:lpstr>Heuristics (cont.)</vt:lpstr>
      <vt:lpstr>Heuristics (cont.)</vt:lpstr>
      <vt:lpstr>Heuristics (cont.)</vt:lpstr>
      <vt:lpstr>Heuristics (cont.)</vt:lpstr>
      <vt:lpstr>Activity 15: Identify each Heuristic used here!</vt:lpstr>
      <vt:lpstr>Phases of Heuristic Evaluation</vt:lpstr>
      <vt:lpstr>4 stages for doing heuristic evaluation</vt:lpstr>
      <vt:lpstr>Heuristic evaluation</vt:lpstr>
      <vt:lpstr>Severity Rating</vt:lpstr>
      <vt:lpstr>Severity Ratings (cont.)</vt:lpstr>
      <vt:lpstr>Severity Ratings Example</vt:lpstr>
      <vt:lpstr>Debriefing</vt:lpstr>
      <vt:lpstr>Advantages and problems</vt:lpstr>
      <vt:lpstr>Number of evaluators</vt:lpstr>
      <vt:lpstr>Individual vs. Teams</vt:lpstr>
      <vt:lpstr>Self Guided vs. Scenario Exploration</vt:lpstr>
      <vt:lpstr>Heuristic Evaluation vs. User Testing</vt:lpstr>
      <vt:lpstr>Heuristic Evaluation Advantages and Problems</vt:lpstr>
      <vt:lpstr>Summary</vt:lpstr>
      <vt:lpstr>Cognitive Walkthroughs</vt:lpstr>
      <vt:lpstr>Usability Testing and Laboratories</vt:lpstr>
      <vt:lpstr>Usability Testing and Laboratories(continued)</vt:lpstr>
      <vt:lpstr>Usability Testing and Laboratories (continued)</vt:lpstr>
      <vt:lpstr>Usability Testing and Laboratories (continued)</vt:lpstr>
      <vt:lpstr>Experiments &amp; usability testing</vt:lpstr>
      <vt:lpstr>Testing conditions</vt:lpstr>
      <vt:lpstr>Example: Usability testing the iPad</vt:lpstr>
      <vt:lpstr>Experimental designs</vt:lpstr>
      <vt:lpstr>Controlled Experiments</vt:lpstr>
      <vt:lpstr>Independent Variable</vt:lpstr>
      <vt:lpstr>Dependent Variable</vt:lpstr>
      <vt:lpstr>Confounding variable</vt:lpstr>
      <vt:lpstr>General Process</vt:lpstr>
      <vt:lpstr>Experimental Design</vt:lpstr>
      <vt:lpstr>Within Subject</vt:lpstr>
      <vt:lpstr>Field studies</vt:lpstr>
      <vt:lpstr>IRB</vt:lpstr>
      <vt:lpstr>Points to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265</cp:revision>
  <dcterms:created xsi:type="dcterms:W3CDTF">2009-12-29T10:39:27Z</dcterms:created>
  <dcterms:modified xsi:type="dcterms:W3CDTF">2019-03-19T20:11:30Z</dcterms:modified>
</cp:coreProperties>
</file>