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7"/>
  </p:notesMasterIdLst>
  <p:handoutMasterIdLst>
    <p:handoutMasterId r:id="rId58"/>
  </p:handoutMasterIdLst>
  <p:sldIdLst>
    <p:sldId id="434" r:id="rId2"/>
    <p:sldId id="547" r:id="rId3"/>
    <p:sldId id="548" r:id="rId4"/>
    <p:sldId id="549" r:id="rId5"/>
    <p:sldId id="550" r:id="rId6"/>
    <p:sldId id="551" r:id="rId7"/>
    <p:sldId id="552" r:id="rId8"/>
    <p:sldId id="553" r:id="rId9"/>
    <p:sldId id="554" r:id="rId10"/>
    <p:sldId id="555" r:id="rId11"/>
    <p:sldId id="556" r:id="rId12"/>
    <p:sldId id="557" r:id="rId13"/>
    <p:sldId id="558" r:id="rId14"/>
    <p:sldId id="559" r:id="rId15"/>
    <p:sldId id="571" r:id="rId16"/>
    <p:sldId id="560" r:id="rId17"/>
    <p:sldId id="561" r:id="rId18"/>
    <p:sldId id="562" r:id="rId19"/>
    <p:sldId id="564" r:id="rId20"/>
    <p:sldId id="565" r:id="rId21"/>
    <p:sldId id="567" r:id="rId22"/>
    <p:sldId id="568" r:id="rId23"/>
    <p:sldId id="569" r:id="rId24"/>
    <p:sldId id="584" r:id="rId25"/>
    <p:sldId id="585" r:id="rId26"/>
    <p:sldId id="586" r:id="rId27"/>
    <p:sldId id="587" r:id="rId28"/>
    <p:sldId id="588" r:id="rId29"/>
    <p:sldId id="589" r:id="rId30"/>
    <p:sldId id="592" r:id="rId31"/>
    <p:sldId id="594" r:id="rId32"/>
    <p:sldId id="572" r:id="rId33"/>
    <p:sldId id="573" r:id="rId34"/>
    <p:sldId id="574" r:id="rId35"/>
    <p:sldId id="575" r:id="rId36"/>
    <p:sldId id="576" r:id="rId37"/>
    <p:sldId id="577" r:id="rId38"/>
    <p:sldId id="578" r:id="rId39"/>
    <p:sldId id="579" r:id="rId40"/>
    <p:sldId id="583" r:id="rId41"/>
    <p:sldId id="580" r:id="rId42"/>
    <p:sldId id="581" r:id="rId43"/>
    <p:sldId id="595" r:id="rId44"/>
    <p:sldId id="596" r:id="rId45"/>
    <p:sldId id="598" r:id="rId46"/>
    <p:sldId id="599" r:id="rId47"/>
    <p:sldId id="600" r:id="rId48"/>
    <p:sldId id="601" r:id="rId49"/>
    <p:sldId id="602" r:id="rId50"/>
    <p:sldId id="603" r:id="rId51"/>
    <p:sldId id="604" r:id="rId52"/>
    <p:sldId id="605" r:id="rId53"/>
    <p:sldId id="606" r:id="rId54"/>
    <p:sldId id="607" r:id="rId55"/>
    <p:sldId id="608"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3619" autoAdjust="0"/>
  </p:normalViewPr>
  <p:slideViewPr>
    <p:cSldViewPr snapToGrid="0" snapToObjects="1">
      <p:cViewPr varScale="1">
        <p:scale>
          <a:sx n="104" d="100"/>
          <a:sy n="104" d="100"/>
        </p:scale>
        <p:origin x="1692" y="114"/>
      </p:cViewPr>
      <p:guideLst>
        <p:guide orient="horz" pos="2160"/>
        <p:guide pos="2880"/>
      </p:guideLst>
    </p:cSldViewPr>
  </p:slideViewPr>
  <p:outlineViewPr>
    <p:cViewPr>
      <p:scale>
        <a:sx n="33" d="100"/>
        <a:sy n="33" d="100"/>
      </p:scale>
      <p:origin x="0" y="-4350"/>
    </p:cViewPr>
  </p:outlin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4/2/2019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4/2/2019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vischeck.co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crosoft.com/enable/resear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3.org/TR/WCA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ebaim.org/standards/wcag/checklist" TargetMode="External"/><Relationship Id="rId2" Type="http://schemas.openxmlformats.org/officeDocument/2006/relationships/hyperlink" Target="http://webaim.org/intro/#principles" TargetMode="External"/><Relationship Id="rId1" Type="http://schemas.openxmlformats.org/officeDocument/2006/relationships/slideLayout" Target="../slideLayouts/slideLayout2.xml"/><Relationship Id="rId6" Type="http://schemas.openxmlformats.org/officeDocument/2006/relationships/hyperlink" Target="http://www.chromevox.com/" TargetMode="External"/><Relationship Id="rId5" Type="http://schemas.openxmlformats.org/officeDocument/2006/relationships/hyperlink" Target="http://firevox.clcworld.net/" TargetMode="External"/><Relationship Id="rId4" Type="http://schemas.openxmlformats.org/officeDocument/2006/relationships/hyperlink" Target="http://vischeck.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Immanuel_Ka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hs.gov/ohrp/regulations-and-policy/belmont-report/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ebaim.org/articles/laws/us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sablesecurity.org/emperor/emperor.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145/3173574.3174108" TargetMode="External"/><Relationship Id="rId2" Type="http://schemas.openxmlformats.org/officeDocument/2006/relationships/hyperlink" Target="https://www.theverge.com/2013/8/29/4640308/dark-patterns-inside-the-interfaces-designed-to-trick-yo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npr.org/sections/alltechconsidered/2016/07/11/485571291/firms-are-buying-sharing-your-online-info-what-can-you-do-about-i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godaddy.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34405" y="3956181"/>
            <a:ext cx="7553131" cy="1572554"/>
          </a:xfrm>
        </p:spPr>
        <p:txBody>
          <a:bodyPr>
            <a:normAutofit/>
          </a:bodyPr>
          <a:lstStyle/>
          <a:p>
            <a:r>
              <a:rPr lang="en-US" dirty="0"/>
              <a:t>Accessibility </a:t>
            </a:r>
            <a:r>
              <a:rPr lang="en-US" dirty="0" smtClean="0"/>
              <a:t>&amp; Ethics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
        <p:nvSpPr>
          <p:cNvPr id="7" name="Rectangle 6"/>
          <p:cNvSpPr>
            <a:spLocks noGrp="1" noChangeArrowheads="1"/>
          </p:cNvSpPr>
          <p:nvPr/>
        </p:nvSpPr>
        <p:spPr>
          <a:xfrm>
            <a:off x="1177306"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9637" y="782911"/>
            <a:ext cx="5659120" cy="756920"/>
          </a:xfrm>
          <a:prstGeom prst="rect">
            <a:avLst/>
          </a:prstGeom>
        </p:spPr>
        <p:txBody>
          <a:bodyPr vert="horz" wrap="square" lIns="0" tIns="12700" rIns="0" bIns="0" rtlCol="0">
            <a:spAutoFit/>
          </a:bodyPr>
          <a:lstStyle/>
          <a:p>
            <a:pPr marL="12700">
              <a:lnSpc>
                <a:spcPct val="100000"/>
              </a:lnSpc>
              <a:spcBef>
                <a:spcPts val="100"/>
              </a:spcBef>
            </a:pPr>
            <a:r>
              <a:rPr u="none" spc="-55" dirty="0"/>
              <a:t>Screen </a:t>
            </a:r>
            <a:r>
              <a:rPr u="none" spc="-60" dirty="0"/>
              <a:t>Reader</a:t>
            </a:r>
            <a:r>
              <a:rPr u="none" spc="-210" dirty="0"/>
              <a:t> </a:t>
            </a:r>
            <a:r>
              <a:rPr u="none" spc="-45" dirty="0"/>
              <a:t>Timeline</a:t>
            </a:r>
          </a:p>
        </p:txBody>
      </p:sp>
      <p:sp>
        <p:nvSpPr>
          <p:cNvPr id="4" name="object 4"/>
          <p:cNvSpPr txBox="1"/>
          <p:nvPr/>
        </p:nvSpPr>
        <p:spPr>
          <a:xfrm>
            <a:off x="901699" y="1777154"/>
            <a:ext cx="6986905"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404040"/>
                </a:solidFill>
                <a:latin typeface="Calibri"/>
                <a:cs typeface="Calibri"/>
              </a:rPr>
              <a:t>1973 </a:t>
            </a:r>
            <a:r>
              <a:rPr sz="2200" dirty="0">
                <a:solidFill>
                  <a:srgbClr val="404040"/>
                </a:solidFill>
                <a:latin typeface="Calibri"/>
                <a:cs typeface="Calibri"/>
              </a:rPr>
              <a:t>– </a:t>
            </a:r>
            <a:r>
              <a:rPr sz="2200" spc="-5" dirty="0">
                <a:solidFill>
                  <a:srgbClr val="404040"/>
                </a:solidFill>
                <a:latin typeface="Calibri"/>
                <a:cs typeface="Calibri"/>
              </a:rPr>
              <a:t>Section 508 </a:t>
            </a:r>
            <a:r>
              <a:rPr sz="2200" dirty="0">
                <a:solidFill>
                  <a:srgbClr val="404040"/>
                </a:solidFill>
                <a:latin typeface="Calibri"/>
                <a:cs typeface="Calibri"/>
              </a:rPr>
              <a:t>of </a:t>
            </a:r>
            <a:r>
              <a:rPr sz="2200" spc="-10" dirty="0">
                <a:solidFill>
                  <a:srgbClr val="404040"/>
                </a:solidFill>
                <a:latin typeface="Calibri"/>
                <a:cs typeface="Calibri"/>
              </a:rPr>
              <a:t>Rehabilitation </a:t>
            </a:r>
            <a:r>
              <a:rPr sz="2200" spc="-5" dirty="0">
                <a:solidFill>
                  <a:srgbClr val="404040"/>
                </a:solidFill>
                <a:latin typeface="Calibri"/>
                <a:cs typeface="Calibri"/>
              </a:rPr>
              <a:t>Act set bar </a:t>
            </a:r>
            <a:r>
              <a:rPr sz="2200" spc="-15" dirty="0">
                <a:solidFill>
                  <a:srgbClr val="404040"/>
                </a:solidFill>
                <a:latin typeface="Calibri"/>
                <a:cs typeface="Calibri"/>
              </a:rPr>
              <a:t>for </a:t>
            </a:r>
            <a:r>
              <a:rPr sz="2200" spc="-5" dirty="0">
                <a:solidFill>
                  <a:srgbClr val="404040"/>
                </a:solidFill>
                <a:latin typeface="Calibri"/>
                <a:cs typeface="Calibri"/>
              </a:rPr>
              <a:t>accessible</a:t>
            </a:r>
            <a:endParaRPr sz="2200">
              <a:latin typeface="Calibri"/>
              <a:cs typeface="Calibri"/>
            </a:endParaRPr>
          </a:p>
        </p:txBody>
      </p:sp>
      <p:sp>
        <p:nvSpPr>
          <p:cNvPr id="5" name="object 5"/>
          <p:cNvSpPr txBox="1"/>
          <p:nvPr/>
        </p:nvSpPr>
        <p:spPr>
          <a:xfrm>
            <a:off x="901699" y="1934654"/>
            <a:ext cx="6759575" cy="1261745"/>
          </a:xfrm>
          <a:prstGeom prst="rect">
            <a:avLst/>
          </a:prstGeom>
        </p:spPr>
        <p:txBody>
          <a:bodyPr vert="horz" wrap="square" lIns="0" tIns="87630" rIns="0" bIns="0" rtlCol="0">
            <a:spAutoFit/>
          </a:bodyPr>
          <a:lstStyle/>
          <a:p>
            <a:pPr marL="12700">
              <a:lnSpc>
                <a:spcPct val="100000"/>
              </a:lnSpc>
              <a:spcBef>
                <a:spcPts val="690"/>
              </a:spcBef>
            </a:pPr>
            <a:r>
              <a:rPr sz="2200" spc="-5" dirty="0">
                <a:solidFill>
                  <a:srgbClr val="404040"/>
                </a:solidFill>
                <a:latin typeface="Calibri"/>
                <a:cs typeface="Calibri"/>
              </a:rPr>
              <a:t>technology</a:t>
            </a:r>
            <a:endParaRPr sz="2200" dirty="0">
              <a:latin typeface="Calibri"/>
              <a:cs typeface="Calibri"/>
            </a:endParaRPr>
          </a:p>
          <a:p>
            <a:pPr marL="12700">
              <a:lnSpc>
                <a:spcPct val="100000"/>
              </a:lnSpc>
              <a:spcBef>
                <a:spcPts val="595"/>
              </a:spcBef>
            </a:pPr>
            <a:r>
              <a:rPr sz="2200" spc="-5" dirty="0">
                <a:solidFill>
                  <a:srgbClr val="404040"/>
                </a:solidFill>
                <a:latin typeface="Calibri"/>
                <a:cs typeface="Calibri"/>
              </a:rPr>
              <a:t>1980 </a:t>
            </a:r>
            <a:r>
              <a:rPr sz="2200" dirty="0">
                <a:solidFill>
                  <a:srgbClr val="404040"/>
                </a:solidFill>
                <a:latin typeface="Calibri"/>
                <a:cs typeface="Calibri"/>
              </a:rPr>
              <a:t>– </a:t>
            </a:r>
            <a:r>
              <a:rPr sz="2200" spc="-15" dirty="0">
                <a:solidFill>
                  <a:srgbClr val="404040"/>
                </a:solidFill>
                <a:latin typeface="Calibri"/>
                <a:cs typeface="Calibri"/>
              </a:rPr>
              <a:t>First </a:t>
            </a:r>
            <a:r>
              <a:rPr sz="2200" spc="-10" dirty="0">
                <a:solidFill>
                  <a:srgbClr val="404040"/>
                </a:solidFill>
                <a:latin typeface="Calibri"/>
                <a:cs typeface="Calibri"/>
              </a:rPr>
              <a:t>screen </a:t>
            </a:r>
            <a:r>
              <a:rPr sz="2200" spc="-15" dirty="0">
                <a:solidFill>
                  <a:srgbClr val="404040"/>
                </a:solidFill>
                <a:latin typeface="Calibri"/>
                <a:cs typeface="Calibri"/>
              </a:rPr>
              <a:t>readers for</a:t>
            </a:r>
            <a:r>
              <a:rPr sz="2200" spc="30" dirty="0">
                <a:solidFill>
                  <a:srgbClr val="404040"/>
                </a:solidFill>
                <a:latin typeface="Calibri"/>
                <a:cs typeface="Calibri"/>
              </a:rPr>
              <a:t> </a:t>
            </a:r>
            <a:r>
              <a:rPr sz="2200" spc="-15" dirty="0">
                <a:solidFill>
                  <a:srgbClr val="404040"/>
                </a:solidFill>
                <a:latin typeface="Calibri"/>
                <a:cs typeface="Calibri"/>
              </a:rPr>
              <a:t>computers.</a:t>
            </a:r>
            <a:endParaRPr sz="2200" dirty="0">
              <a:latin typeface="Calibri"/>
              <a:cs typeface="Calibri"/>
            </a:endParaRPr>
          </a:p>
          <a:p>
            <a:pPr marL="12700">
              <a:lnSpc>
                <a:spcPct val="100000"/>
              </a:lnSpc>
              <a:spcBef>
                <a:spcPts val="625"/>
              </a:spcBef>
              <a:tabLst>
                <a:tab pos="3173095" algn="l"/>
              </a:tabLst>
            </a:pPr>
            <a:r>
              <a:rPr sz="2200" spc="-5" dirty="0">
                <a:solidFill>
                  <a:srgbClr val="404040"/>
                </a:solidFill>
                <a:latin typeface="Calibri"/>
                <a:cs typeface="Calibri"/>
              </a:rPr>
              <a:t>1986 </a:t>
            </a:r>
            <a:r>
              <a:rPr sz="2200" dirty="0">
                <a:solidFill>
                  <a:srgbClr val="404040"/>
                </a:solidFill>
                <a:latin typeface="Calibri"/>
                <a:cs typeface="Calibri"/>
              </a:rPr>
              <a:t>– </a:t>
            </a:r>
            <a:r>
              <a:rPr sz="2200" spc="-5" dirty="0">
                <a:solidFill>
                  <a:srgbClr val="404040"/>
                </a:solidFill>
                <a:latin typeface="Calibri"/>
                <a:cs typeface="Calibri"/>
              </a:rPr>
              <a:t>IBM</a:t>
            </a:r>
            <a:r>
              <a:rPr sz="2200" spc="20" dirty="0">
                <a:solidFill>
                  <a:srgbClr val="404040"/>
                </a:solidFill>
                <a:latin typeface="Calibri"/>
                <a:cs typeface="Calibri"/>
              </a:rPr>
              <a:t> </a:t>
            </a:r>
            <a:r>
              <a:rPr sz="2200" spc="-10" dirty="0">
                <a:solidFill>
                  <a:srgbClr val="404040"/>
                </a:solidFill>
                <a:latin typeface="Calibri"/>
                <a:cs typeface="Calibri"/>
              </a:rPr>
              <a:t>Screen</a:t>
            </a:r>
            <a:r>
              <a:rPr sz="2200" spc="5" dirty="0">
                <a:solidFill>
                  <a:srgbClr val="404040"/>
                </a:solidFill>
                <a:latin typeface="Calibri"/>
                <a:cs typeface="Calibri"/>
              </a:rPr>
              <a:t> </a:t>
            </a:r>
            <a:r>
              <a:rPr sz="2200" spc="-35" dirty="0">
                <a:solidFill>
                  <a:srgbClr val="404040"/>
                </a:solidFill>
                <a:latin typeface="Calibri"/>
                <a:cs typeface="Calibri"/>
              </a:rPr>
              <a:t>Reader,	</a:t>
            </a:r>
            <a:r>
              <a:rPr sz="2200" spc="-15" dirty="0">
                <a:solidFill>
                  <a:srgbClr val="404040"/>
                </a:solidFill>
                <a:latin typeface="Calibri"/>
                <a:cs typeface="Calibri"/>
              </a:rPr>
              <a:t>first </a:t>
            </a:r>
            <a:r>
              <a:rPr sz="2200" spc="-10" dirty="0">
                <a:solidFill>
                  <a:srgbClr val="404040"/>
                </a:solidFill>
                <a:latin typeface="Calibri"/>
                <a:cs typeface="Calibri"/>
              </a:rPr>
              <a:t>screen reader </a:t>
            </a:r>
            <a:r>
              <a:rPr sz="2200" spc="-15" dirty="0">
                <a:solidFill>
                  <a:srgbClr val="404040"/>
                </a:solidFill>
                <a:latin typeface="Calibri"/>
                <a:cs typeface="Calibri"/>
              </a:rPr>
              <a:t>for</a:t>
            </a:r>
            <a:r>
              <a:rPr sz="2200" spc="-5" dirty="0">
                <a:solidFill>
                  <a:srgbClr val="404040"/>
                </a:solidFill>
                <a:latin typeface="Calibri"/>
                <a:cs typeface="Calibri"/>
              </a:rPr>
              <a:t> </a:t>
            </a:r>
            <a:r>
              <a:rPr sz="2200" spc="-10" dirty="0">
                <a:solidFill>
                  <a:srgbClr val="404040"/>
                </a:solidFill>
                <a:latin typeface="Calibri"/>
                <a:cs typeface="Calibri"/>
              </a:rPr>
              <a:t>Windows</a:t>
            </a:r>
            <a:endParaRPr sz="2200" dirty="0">
              <a:latin typeface="Calibri"/>
              <a:cs typeface="Calibri"/>
            </a:endParaRPr>
          </a:p>
        </p:txBody>
      </p:sp>
      <p:sp>
        <p:nvSpPr>
          <p:cNvPr id="6" name="object 6"/>
          <p:cNvSpPr txBox="1"/>
          <p:nvPr/>
        </p:nvSpPr>
        <p:spPr>
          <a:xfrm>
            <a:off x="901699" y="3246099"/>
            <a:ext cx="6878320" cy="1245870"/>
          </a:xfrm>
          <a:prstGeom prst="rect">
            <a:avLst/>
          </a:prstGeom>
        </p:spPr>
        <p:txBody>
          <a:bodyPr vert="horz" wrap="square" lIns="0" tIns="110489" rIns="0" bIns="0" rtlCol="0">
            <a:spAutoFit/>
          </a:bodyPr>
          <a:lstStyle/>
          <a:p>
            <a:pPr marL="12700" marR="360045">
              <a:lnSpc>
                <a:spcPct val="70700"/>
              </a:lnSpc>
              <a:spcBef>
                <a:spcPts val="869"/>
              </a:spcBef>
            </a:pPr>
            <a:r>
              <a:rPr sz="2200" spc="-5" dirty="0">
                <a:solidFill>
                  <a:srgbClr val="404040"/>
                </a:solidFill>
                <a:latin typeface="Calibri"/>
                <a:cs typeface="Calibri"/>
              </a:rPr>
              <a:t>1990 </a:t>
            </a:r>
            <a:r>
              <a:rPr sz="2200" spc="-450" dirty="0">
                <a:solidFill>
                  <a:srgbClr val="404040"/>
                </a:solidFill>
                <a:latin typeface="Calibri"/>
                <a:cs typeface="Calibri"/>
              </a:rPr>
              <a:t>-­‐ </a:t>
            </a:r>
            <a:r>
              <a:rPr sz="2200" spc="-20" dirty="0">
                <a:solidFill>
                  <a:srgbClr val="404040"/>
                </a:solidFill>
                <a:latin typeface="Calibri"/>
                <a:cs typeface="Calibri"/>
              </a:rPr>
              <a:t>World </a:t>
            </a:r>
            <a:r>
              <a:rPr sz="2200" spc="-5" dirty="0">
                <a:solidFill>
                  <a:srgbClr val="404040"/>
                </a:solidFill>
                <a:latin typeface="Calibri"/>
                <a:cs typeface="Calibri"/>
              </a:rPr>
              <a:t>Wide </a:t>
            </a:r>
            <a:r>
              <a:rPr sz="2200" spc="-25" dirty="0">
                <a:solidFill>
                  <a:srgbClr val="404040"/>
                </a:solidFill>
                <a:latin typeface="Calibri"/>
                <a:cs typeface="Calibri"/>
              </a:rPr>
              <a:t>Web </a:t>
            </a:r>
            <a:r>
              <a:rPr sz="2200" spc="-5" dirty="0">
                <a:solidFill>
                  <a:srgbClr val="404040"/>
                </a:solidFill>
                <a:latin typeface="Calibri"/>
                <a:cs typeface="Calibri"/>
              </a:rPr>
              <a:t>Consortium (W3C) released </a:t>
            </a:r>
            <a:r>
              <a:rPr sz="2200" spc="-25" dirty="0">
                <a:solidFill>
                  <a:srgbClr val="404040"/>
                </a:solidFill>
                <a:latin typeface="Calibri"/>
                <a:cs typeface="Calibri"/>
              </a:rPr>
              <a:t>Web  </a:t>
            </a:r>
            <a:r>
              <a:rPr sz="2200" spc="-15" dirty="0">
                <a:solidFill>
                  <a:srgbClr val="404040"/>
                </a:solidFill>
                <a:latin typeface="Calibri"/>
                <a:cs typeface="Calibri"/>
              </a:rPr>
              <a:t>Content </a:t>
            </a:r>
            <a:r>
              <a:rPr sz="2200" spc="-5" dirty="0">
                <a:solidFill>
                  <a:srgbClr val="404040"/>
                </a:solidFill>
                <a:latin typeface="Calibri"/>
                <a:cs typeface="Calibri"/>
              </a:rPr>
              <a:t>Accessibility Guidelines</a:t>
            </a:r>
            <a:r>
              <a:rPr sz="2200" spc="20" dirty="0">
                <a:solidFill>
                  <a:srgbClr val="404040"/>
                </a:solidFill>
                <a:latin typeface="Calibri"/>
                <a:cs typeface="Calibri"/>
              </a:rPr>
              <a:t> </a:t>
            </a:r>
            <a:r>
              <a:rPr sz="2200" spc="-10" dirty="0">
                <a:solidFill>
                  <a:srgbClr val="404040"/>
                </a:solidFill>
                <a:latin typeface="Calibri"/>
                <a:cs typeface="Calibri"/>
              </a:rPr>
              <a:t>(WCAG).</a:t>
            </a:r>
            <a:endParaRPr sz="2200" dirty="0">
              <a:latin typeface="Calibri"/>
              <a:cs typeface="Calibri"/>
            </a:endParaRPr>
          </a:p>
          <a:p>
            <a:pPr marL="12700" marR="5080">
              <a:lnSpc>
                <a:spcPct val="70700"/>
              </a:lnSpc>
              <a:spcBef>
                <a:spcPts val="1370"/>
              </a:spcBef>
            </a:pPr>
            <a:r>
              <a:rPr sz="2200" spc="-5" dirty="0">
                <a:solidFill>
                  <a:srgbClr val="404040"/>
                </a:solidFill>
                <a:latin typeface="Calibri"/>
                <a:cs typeface="Calibri"/>
              </a:rPr>
              <a:t>1995 </a:t>
            </a:r>
            <a:r>
              <a:rPr sz="2200" dirty="0">
                <a:solidFill>
                  <a:srgbClr val="404040"/>
                </a:solidFill>
                <a:latin typeface="Calibri"/>
                <a:cs typeface="Calibri"/>
              </a:rPr>
              <a:t>– </a:t>
            </a:r>
            <a:r>
              <a:rPr sz="2200" spc="-35" dirty="0">
                <a:solidFill>
                  <a:srgbClr val="404040"/>
                </a:solidFill>
                <a:latin typeface="Calibri"/>
                <a:cs typeface="Calibri"/>
              </a:rPr>
              <a:t>JAWS </a:t>
            </a:r>
            <a:r>
              <a:rPr sz="2200" spc="-5" dirty="0">
                <a:solidFill>
                  <a:srgbClr val="404040"/>
                </a:solidFill>
                <a:latin typeface="Calibri"/>
                <a:cs typeface="Calibri"/>
              </a:rPr>
              <a:t>(Job Access </a:t>
            </a:r>
            <a:r>
              <a:rPr sz="2200" dirty="0">
                <a:solidFill>
                  <a:srgbClr val="404040"/>
                </a:solidFill>
                <a:latin typeface="Calibri"/>
                <a:cs typeface="Calibri"/>
              </a:rPr>
              <a:t>With </a:t>
            </a:r>
            <a:r>
              <a:rPr sz="2200" spc="-5" dirty="0">
                <a:solidFill>
                  <a:srgbClr val="404040"/>
                </a:solidFill>
                <a:latin typeface="Calibri"/>
                <a:cs typeface="Calibri"/>
              </a:rPr>
              <a:t>Speech), </a:t>
            </a:r>
            <a:r>
              <a:rPr sz="2200" spc="-15" dirty="0">
                <a:solidFill>
                  <a:srgbClr val="404040"/>
                </a:solidFill>
                <a:latin typeface="Calibri"/>
                <a:cs typeface="Calibri"/>
              </a:rPr>
              <a:t>first </a:t>
            </a:r>
            <a:r>
              <a:rPr sz="2200" spc="-10" dirty="0">
                <a:solidFill>
                  <a:srgbClr val="404040"/>
                </a:solidFill>
                <a:latin typeface="Calibri"/>
                <a:cs typeface="Calibri"/>
              </a:rPr>
              <a:t>successful </a:t>
            </a:r>
            <a:r>
              <a:rPr sz="2200" spc="-195" dirty="0">
                <a:solidFill>
                  <a:srgbClr val="404040"/>
                </a:solidFill>
                <a:latin typeface="Calibri"/>
                <a:cs typeface="Calibri"/>
              </a:rPr>
              <a:t>wide-­‐  </a:t>
            </a:r>
            <a:r>
              <a:rPr sz="2200" spc="-10" dirty="0">
                <a:solidFill>
                  <a:srgbClr val="404040"/>
                </a:solidFill>
                <a:latin typeface="Calibri"/>
                <a:cs typeface="Calibri"/>
              </a:rPr>
              <a:t>spread commercial screen</a:t>
            </a:r>
            <a:r>
              <a:rPr sz="2200" dirty="0">
                <a:solidFill>
                  <a:srgbClr val="404040"/>
                </a:solidFill>
                <a:latin typeface="Calibri"/>
                <a:cs typeface="Calibri"/>
              </a:rPr>
              <a:t> </a:t>
            </a:r>
            <a:r>
              <a:rPr sz="2200" spc="-10" dirty="0">
                <a:solidFill>
                  <a:srgbClr val="404040"/>
                </a:solidFill>
                <a:latin typeface="Calibri"/>
                <a:cs typeface="Calibri"/>
              </a:rPr>
              <a:t>reader</a:t>
            </a:r>
            <a:endParaRPr sz="2200" dirty="0">
              <a:latin typeface="Calibri"/>
              <a:cs typeface="Calibri"/>
            </a:endParaRPr>
          </a:p>
        </p:txBody>
      </p:sp>
      <p:sp>
        <p:nvSpPr>
          <p:cNvPr id="7" name="object 7"/>
          <p:cNvSpPr txBox="1"/>
          <p:nvPr/>
        </p:nvSpPr>
        <p:spPr>
          <a:xfrm>
            <a:off x="901699" y="4541499"/>
            <a:ext cx="7145655"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404040"/>
                </a:solidFill>
                <a:latin typeface="Calibri"/>
                <a:cs typeface="Calibri"/>
              </a:rPr>
              <a:t>2006 </a:t>
            </a:r>
            <a:r>
              <a:rPr sz="2200" dirty="0">
                <a:solidFill>
                  <a:srgbClr val="404040"/>
                </a:solidFill>
                <a:latin typeface="Calibri"/>
                <a:cs typeface="Calibri"/>
              </a:rPr>
              <a:t>– </a:t>
            </a:r>
            <a:r>
              <a:rPr sz="2200" spc="-10" dirty="0">
                <a:solidFill>
                  <a:srgbClr val="404040"/>
                </a:solidFill>
                <a:latin typeface="Calibri"/>
                <a:cs typeface="Calibri"/>
              </a:rPr>
              <a:t>NVDA </a:t>
            </a:r>
            <a:r>
              <a:rPr sz="2200" spc="-5" dirty="0">
                <a:solidFill>
                  <a:srgbClr val="404040"/>
                </a:solidFill>
                <a:latin typeface="Calibri"/>
                <a:cs typeface="Calibri"/>
              </a:rPr>
              <a:t>(NonVisual Desktop Access), </a:t>
            </a:r>
            <a:r>
              <a:rPr sz="2200" spc="-15" dirty="0">
                <a:solidFill>
                  <a:srgbClr val="404040"/>
                </a:solidFill>
                <a:latin typeface="Calibri"/>
                <a:cs typeface="Calibri"/>
              </a:rPr>
              <a:t>first </a:t>
            </a:r>
            <a:r>
              <a:rPr sz="2200" spc="-10" dirty="0">
                <a:solidFill>
                  <a:srgbClr val="404040"/>
                </a:solidFill>
                <a:latin typeface="Calibri"/>
                <a:cs typeface="Calibri"/>
              </a:rPr>
              <a:t>successful</a:t>
            </a:r>
            <a:r>
              <a:rPr sz="2200" spc="35" dirty="0">
                <a:solidFill>
                  <a:srgbClr val="404040"/>
                </a:solidFill>
                <a:latin typeface="Calibri"/>
                <a:cs typeface="Calibri"/>
              </a:rPr>
              <a:t> </a:t>
            </a:r>
            <a:r>
              <a:rPr sz="2200" spc="-5" dirty="0">
                <a:solidFill>
                  <a:srgbClr val="404040"/>
                </a:solidFill>
                <a:latin typeface="Calibri"/>
                <a:cs typeface="Calibri"/>
              </a:rPr>
              <a:t>open</a:t>
            </a:r>
            <a:endParaRPr sz="2200">
              <a:latin typeface="Calibri"/>
              <a:cs typeface="Calibri"/>
            </a:endParaRPr>
          </a:p>
        </p:txBody>
      </p:sp>
      <p:sp>
        <p:nvSpPr>
          <p:cNvPr id="8" name="object 8"/>
          <p:cNvSpPr txBox="1"/>
          <p:nvPr/>
        </p:nvSpPr>
        <p:spPr>
          <a:xfrm>
            <a:off x="901699" y="4703232"/>
            <a:ext cx="6857365" cy="847090"/>
          </a:xfrm>
          <a:prstGeom prst="rect">
            <a:avLst/>
          </a:prstGeom>
        </p:spPr>
        <p:txBody>
          <a:bodyPr vert="horz" wrap="square" lIns="0" tIns="87630" rIns="0" bIns="0" rtlCol="0">
            <a:spAutoFit/>
          </a:bodyPr>
          <a:lstStyle/>
          <a:p>
            <a:pPr marL="12700">
              <a:lnSpc>
                <a:spcPct val="100000"/>
              </a:lnSpc>
              <a:spcBef>
                <a:spcPts val="690"/>
              </a:spcBef>
            </a:pPr>
            <a:r>
              <a:rPr sz="2200" spc="-10" dirty="0">
                <a:solidFill>
                  <a:srgbClr val="404040"/>
                </a:solidFill>
                <a:latin typeface="Calibri"/>
                <a:cs typeface="Calibri"/>
              </a:rPr>
              <a:t>source screen</a:t>
            </a:r>
            <a:r>
              <a:rPr sz="2200" spc="5" dirty="0">
                <a:solidFill>
                  <a:srgbClr val="404040"/>
                </a:solidFill>
                <a:latin typeface="Calibri"/>
                <a:cs typeface="Calibri"/>
              </a:rPr>
              <a:t> </a:t>
            </a:r>
            <a:r>
              <a:rPr sz="2200" spc="-10" dirty="0">
                <a:solidFill>
                  <a:srgbClr val="404040"/>
                </a:solidFill>
                <a:latin typeface="Calibri"/>
                <a:cs typeface="Calibri"/>
              </a:rPr>
              <a:t>reader</a:t>
            </a:r>
            <a:endParaRPr sz="2200" dirty="0">
              <a:latin typeface="Calibri"/>
              <a:cs typeface="Calibri"/>
            </a:endParaRPr>
          </a:p>
          <a:p>
            <a:pPr marL="12700">
              <a:lnSpc>
                <a:spcPct val="100000"/>
              </a:lnSpc>
              <a:spcBef>
                <a:spcPts val="595"/>
              </a:spcBef>
            </a:pPr>
            <a:r>
              <a:rPr sz="2200" spc="-5" dirty="0">
                <a:solidFill>
                  <a:srgbClr val="404040"/>
                </a:solidFill>
                <a:latin typeface="Calibri"/>
                <a:cs typeface="Calibri"/>
              </a:rPr>
              <a:t>2008 </a:t>
            </a:r>
            <a:r>
              <a:rPr sz="2200" dirty="0">
                <a:solidFill>
                  <a:srgbClr val="404040"/>
                </a:solidFill>
                <a:latin typeface="Calibri"/>
                <a:cs typeface="Calibri"/>
              </a:rPr>
              <a:t>– </a:t>
            </a:r>
            <a:r>
              <a:rPr sz="2200" spc="-35" dirty="0">
                <a:solidFill>
                  <a:srgbClr val="404040"/>
                </a:solidFill>
                <a:latin typeface="Calibri"/>
                <a:cs typeface="Calibri"/>
              </a:rPr>
              <a:t>VoiceOver, </a:t>
            </a:r>
            <a:r>
              <a:rPr sz="2200" spc="-15" dirty="0">
                <a:solidFill>
                  <a:srgbClr val="404040"/>
                </a:solidFill>
                <a:latin typeface="Calibri"/>
                <a:cs typeface="Calibri"/>
              </a:rPr>
              <a:t>first </a:t>
            </a:r>
            <a:r>
              <a:rPr sz="2200" spc="-150" dirty="0">
                <a:solidFill>
                  <a:srgbClr val="404040"/>
                </a:solidFill>
                <a:latin typeface="Calibri"/>
                <a:cs typeface="Calibri"/>
              </a:rPr>
              <a:t>built-­‐in </a:t>
            </a:r>
            <a:r>
              <a:rPr sz="2200" spc="-10" dirty="0">
                <a:solidFill>
                  <a:srgbClr val="404040"/>
                </a:solidFill>
                <a:latin typeface="Calibri"/>
                <a:cs typeface="Calibri"/>
              </a:rPr>
              <a:t>screen reader </a:t>
            </a:r>
            <a:r>
              <a:rPr sz="2200" spc="-15" dirty="0">
                <a:solidFill>
                  <a:srgbClr val="404040"/>
                </a:solidFill>
                <a:latin typeface="Calibri"/>
                <a:cs typeface="Calibri"/>
              </a:rPr>
              <a:t>for </a:t>
            </a:r>
            <a:r>
              <a:rPr sz="2200" dirty="0">
                <a:solidFill>
                  <a:srgbClr val="404040"/>
                </a:solidFill>
                <a:latin typeface="Calibri"/>
                <a:cs typeface="Calibri"/>
              </a:rPr>
              <a:t>iOS</a:t>
            </a:r>
            <a:r>
              <a:rPr sz="2200" spc="-90" dirty="0">
                <a:solidFill>
                  <a:srgbClr val="404040"/>
                </a:solidFill>
                <a:latin typeface="Calibri"/>
                <a:cs typeface="Calibri"/>
              </a:rPr>
              <a:t> </a:t>
            </a:r>
            <a:r>
              <a:rPr sz="2200" spc="-5" dirty="0">
                <a:solidFill>
                  <a:srgbClr val="404040"/>
                </a:solidFill>
                <a:latin typeface="Calibri"/>
                <a:cs typeface="Calibri"/>
              </a:rPr>
              <a:t>devices.</a:t>
            </a:r>
            <a:endParaRPr sz="2200" dirty="0">
              <a:latin typeface="Calibri"/>
              <a:cs typeface="Calibri"/>
            </a:endParaRPr>
          </a:p>
        </p:txBody>
      </p:sp>
      <p:sp>
        <p:nvSpPr>
          <p:cNvPr id="9" name="object 9"/>
          <p:cNvSpPr txBox="1"/>
          <p:nvPr/>
        </p:nvSpPr>
        <p:spPr>
          <a:xfrm>
            <a:off x="8157436" y="6533953"/>
            <a:ext cx="16700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898989"/>
                </a:solidFill>
                <a:latin typeface="Times New Roman"/>
                <a:cs typeface="Times New Roman"/>
              </a:rPr>
              <a:t>11</a:t>
            </a:r>
            <a:endParaRPr sz="1200">
              <a:latin typeface="Times New Roman"/>
              <a:cs typeface="Times New Roman"/>
            </a:endParaRPr>
          </a:p>
        </p:txBody>
      </p:sp>
    </p:spTree>
    <p:extLst>
      <p:ext uri="{BB962C8B-B14F-4D97-AF65-F5344CB8AC3E}">
        <p14:creationId xmlns:p14="http://schemas.microsoft.com/office/powerpoint/2010/main" val="143929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151784" y="6533953"/>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Times New Roman"/>
                <a:cs typeface="Times New Roman"/>
              </a:rPr>
              <a:t>12</a:t>
            </a:r>
            <a:endParaRPr sz="1200">
              <a:latin typeface="Times New Roman"/>
              <a:cs typeface="Times New Roman"/>
            </a:endParaRPr>
          </a:p>
        </p:txBody>
      </p:sp>
      <p:sp>
        <p:nvSpPr>
          <p:cNvPr id="4" name="object 4"/>
          <p:cNvSpPr/>
          <p:nvPr/>
        </p:nvSpPr>
        <p:spPr>
          <a:xfrm>
            <a:off x="2080387" y="1518428"/>
            <a:ext cx="4823460" cy="4896542"/>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p:txBody>
          <a:bodyPr/>
          <a:lstStyle/>
          <a:p>
            <a:r>
              <a:rPr lang="en-US" dirty="0" smtClean="0"/>
              <a:t>iOS Text-To-Speech</a:t>
            </a:r>
            <a:endParaRPr lang="en-US" dirty="0"/>
          </a:p>
        </p:txBody>
      </p:sp>
    </p:spTree>
    <p:extLst>
      <p:ext uri="{BB962C8B-B14F-4D97-AF65-F5344CB8AC3E}">
        <p14:creationId xmlns:p14="http://schemas.microsoft.com/office/powerpoint/2010/main" val="63471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5148" y="1737845"/>
            <a:ext cx="7475220" cy="0"/>
          </a:xfrm>
          <a:custGeom>
            <a:avLst/>
            <a:gdLst/>
            <a:ahLst/>
            <a:cxnLst/>
            <a:rect l="l" t="t" r="r" b="b"/>
            <a:pathLst>
              <a:path w="7475220">
                <a:moveTo>
                  <a:pt x="0" y="0"/>
                </a:moveTo>
                <a:lnTo>
                  <a:pt x="7475220" y="1"/>
                </a:lnTo>
              </a:path>
            </a:pathLst>
          </a:custGeom>
          <a:ln w="6350">
            <a:solidFill>
              <a:srgbClr val="7F7F7F"/>
            </a:solidFill>
          </a:ln>
        </p:spPr>
        <p:txBody>
          <a:bodyPr wrap="square" lIns="0" tIns="0" rIns="0" bIns="0" rtlCol="0"/>
          <a:lstStyle/>
          <a:p>
            <a:endParaRPr/>
          </a:p>
        </p:txBody>
      </p:sp>
      <p:sp>
        <p:nvSpPr>
          <p:cNvPr id="3" name="object 3"/>
          <p:cNvSpPr txBox="1">
            <a:spLocks noGrp="1"/>
          </p:cNvSpPr>
          <p:nvPr>
            <p:ph type="title"/>
          </p:nvPr>
        </p:nvSpPr>
        <p:spPr>
          <a:xfrm>
            <a:off x="449637" y="779630"/>
            <a:ext cx="6355715" cy="756920"/>
          </a:xfrm>
          <a:prstGeom prst="rect">
            <a:avLst/>
          </a:prstGeom>
        </p:spPr>
        <p:txBody>
          <a:bodyPr vert="horz" wrap="square" lIns="0" tIns="12700" rIns="0" bIns="0" rtlCol="0">
            <a:spAutoFit/>
          </a:bodyPr>
          <a:lstStyle/>
          <a:p>
            <a:pPr marL="12700">
              <a:lnSpc>
                <a:spcPct val="100000"/>
              </a:lnSpc>
              <a:spcBef>
                <a:spcPts val="100"/>
              </a:spcBef>
            </a:pPr>
            <a:r>
              <a:rPr u="none" spc="-50" dirty="0"/>
              <a:t>Accessibility </a:t>
            </a:r>
            <a:r>
              <a:rPr u="none" spc="-80" dirty="0"/>
              <a:t>features </a:t>
            </a:r>
            <a:r>
              <a:rPr u="none" spc="-25" dirty="0"/>
              <a:t>in</a:t>
            </a:r>
            <a:r>
              <a:rPr u="none" spc="-180" dirty="0"/>
              <a:t> </a:t>
            </a:r>
            <a:r>
              <a:rPr u="none" spc="-55" dirty="0"/>
              <a:t>OS</a:t>
            </a:r>
          </a:p>
        </p:txBody>
      </p:sp>
      <p:sp>
        <p:nvSpPr>
          <p:cNvPr id="4" name="object 4"/>
          <p:cNvSpPr txBox="1"/>
          <p:nvPr/>
        </p:nvSpPr>
        <p:spPr>
          <a:xfrm>
            <a:off x="1011553" y="1783058"/>
            <a:ext cx="3990975" cy="3192145"/>
          </a:xfrm>
          <a:prstGeom prst="rect">
            <a:avLst/>
          </a:prstGeom>
        </p:spPr>
        <p:txBody>
          <a:bodyPr vert="horz" wrap="square" lIns="0" tIns="53340" rIns="0" bIns="0" rtlCol="0">
            <a:spAutoFit/>
          </a:bodyPr>
          <a:lstStyle/>
          <a:p>
            <a:pPr marL="195580" indent="-182880">
              <a:lnSpc>
                <a:spcPct val="100000"/>
              </a:lnSpc>
              <a:spcBef>
                <a:spcPts val="420"/>
              </a:spcBef>
              <a:buClr>
                <a:srgbClr val="1CADE4"/>
              </a:buClr>
              <a:buChar char="◦"/>
              <a:tabLst>
                <a:tab pos="195580" algn="l"/>
              </a:tabLst>
            </a:pPr>
            <a:r>
              <a:rPr sz="2400" spc="-5" dirty="0">
                <a:solidFill>
                  <a:srgbClr val="404040"/>
                </a:solidFill>
                <a:latin typeface="Calibri"/>
                <a:cs typeface="Calibri"/>
              </a:rPr>
              <a:t>Sticky </a:t>
            </a:r>
            <a:r>
              <a:rPr sz="2400" spc="-30" dirty="0">
                <a:solidFill>
                  <a:srgbClr val="404040"/>
                </a:solidFill>
                <a:latin typeface="Calibri"/>
                <a:cs typeface="Calibri"/>
              </a:rPr>
              <a:t>keys </a:t>
            </a:r>
            <a:r>
              <a:rPr sz="2400" dirty="0">
                <a:solidFill>
                  <a:srgbClr val="404040"/>
                </a:solidFill>
                <a:latin typeface="Calibri"/>
                <a:cs typeface="Calibri"/>
              </a:rPr>
              <a:t>/ </a:t>
            </a:r>
            <a:r>
              <a:rPr sz="2400" spc="-5" dirty="0">
                <a:solidFill>
                  <a:srgbClr val="404040"/>
                </a:solidFill>
                <a:latin typeface="Calibri"/>
                <a:cs typeface="Calibri"/>
              </a:rPr>
              <a:t>filter</a:t>
            </a:r>
            <a:r>
              <a:rPr sz="2400" spc="-20" dirty="0">
                <a:solidFill>
                  <a:srgbClr val="404040"/>
                </a:solidFill>
                <a:latin typeface="Calibri"/>
                <a:cs typeface="Calibri"/>
              </a:rPr>
              <a:t> </a:t>
            </a:r>
            <a:r>
              <a:rPr sz="2400" spc="-30" dirty="0">
                <a:solidFill>
                  <a:srgbClr val="404040"/>
                </a:solidFill>
                <a:latin typeface="Calibri"/>
                <a:cs typeface="Calibri"/>
              </a:rPr>
              <a:t>keys</a:t>
            </a:r>
            <a:endParaRPr sz="2400">
              <a:latin typeface="Calibri"/>
              <a:cs typeface="Calibri"/>
            </a:endParaRPr>
          </a:p>
          <a:p>
            <a:pPr marL="195580" indent="-182880">
              <a:lnSpc>
                <a:spcPct val="100000"/>
              </a:lnSpc>
              <a:spcBef>
                <a:spcPts val="320"/>
              </a:spcBef>
              <a:buClr>
                <a:srgbClr val="1CADE4"/>
              </a:buClr>
              <a:buChar char="◦"/>
              <a:tabLst>
                <a:tab pos="195580" algn="l"/>
              </a:tabLst>
            </a:pPr>
            <a:r>
              <a:rPr sz="2400" spc="-10" dirty="0">
                <a:solidFill>
                  <a:srgbClr val="404040"/>
                </a:solidFill>
                <a:latin typeface="Calibri"/>
                <a:cs typeface="Calibri"/>
              </a:rPr>
              <a:t>Screen magnifiers</a:t>
            </a:r>
            <a:endParaRPr sz="2400">
              <a:latin typeface="Calibri"/>
              <a:cs typeface="Calibri"/>
            </a:endParaRPr>
          </a:p>
          <a:p>
            <a:pPr marL="195580" indent="-182880">
              <a:lnSpc>
                <a:spcPct val="100000"/>
              </a:lnSpc>
              <a:spcBef>
                <a:spcPts val="285"/>
              </a:spcBef>
              <a:buClr>
                <a:srgbClr val="1CADE4"/>
              </a:buClr>
              <a:buChar char="◦"/>
              <a:tabLst>
                <a:tab pos="195580" algn="l"/>
              </a:tabLst>
            </a:pPr>
            <a:r>
              <a:rPr sz="2400" spc="-5" dirty="0">
                <a:solidFill>
                  <a:srgbClr val="404040"/>
                </a:solidFill>
                <a:latin typeface="Calibri"/>
                <a:cs typeface="Calibri"/>
              </a:rPr>
              <a:t>Mouse </a:t>
            </a:r>
            <a:r>
              <a:rPr sz="2400" dirty="0">
                <a:solidFill>
                  <a:srgbClr val="404040"/>
                </a:solidFill>
                <a:latin typeface="Calibri"/>
                <a:cs typeface="Calibri"/>
              </a:rPr>
              <a:t>&amp; </a:t>
            </a:r>
            <a:r>
              <a:rPr sz="2400" spc="-10" dirty="0">
                <a:solidFill>
                  <a:srgbClr val="404040"/>
                </a:solidFill>
                <a:latin typeface="Calibri"/>
                <a:cs typeface="Calibri"/>
              </a:rPr>
              <a:t>cursor</a:t>
            </a:r>
            <a:r>
              <a:rPr sz="2400" spc="-25" dirty="0">
                <a:solidFill>
                  <a:srgbClr val="404040"/>
                </a:solidFill>
                <a:latin typeface="Calibri"/>
                <a:cs typeface="Calibri"/>
              </a:rPr>
              <a:t> </a:t>
            </a:r>
            <a:r>
              <a:rPr sz="2400" spc="-15" dirty="0">
                <a:solidFill>
                  <a:srgbClr val="404040"/>
                </a:solidFill>
                <a:latin typeface="Calibri"/>
                <a:cs typeface="Calibri"/>
              </a:rPr>
              <a:t>control</a:t>
            </a:r>
            <a:endParaRPr sz="2400">
              <a:latin typeface="Calibri"/>
              <a:cs typeface="Calibri"/>
            </a:endParaRPr>
          </a:p>
          <a:p>
            <a:pPr marL="195580" indent="-182880">
              <a:lnSpc>
                <a:spcPct val="100000"/>
              </a:lnSpc>
              <a:spcBef>
                <a:spcPts val="320"/>
              </a:spcBef>
              <a:buClr>
                <a:srgbClr val="1CADE4"/>
              </a:buClr>
              <a:buChar char="◦"/>
              <a:tabLst>
                <a:tab pos="195580" algn="l"/>
              </a:tabLst>
            </a:pPr>
            <a:r>
              <a:rPr sz="2400" spc="-15" dirty="0">
                <a:solidFill>
                  <a:srgbClr val="404040"/>
                </a:solidFill>
                <a:latin typeface="Calibri"/>
                <a:cs typeface="Calibri"/>
              </a:rPr>
              <a:t>Keyboard</a:t>
            </a:r>
            <a:r>
              <a:rPr sz="2400" spc="-10" dirty="0">
                <a:solidFill>
                  <a:srgbClr val="404040"/>
                </a:solidFill>
                <a:latin typeface="Calibri"/>
                <a:cs typeface="Calibri"/>
              </a:rPr>
              <a:t> </a:t>
            </a:r>
            <a:r>
              <a:rPr sz="2400" spc="-15" dirty="0">
                <a:solidFill>
                  <a:srgbClr val="404040"/>
                </a:solidFill>
                <a:latin typeface="Calibri"/>
                <a:cs typeface="Calibri"/>
              </a:rPr>
              <a:t>navigation</a:t>
            </a:r>
            <a:endParaRPr sz="2400">
              <a:latin typeface="Calibri"/>
              <a:cs typeface="Calibri"/>
            </a:endParaRPr>
          </a:p>
          <a:p>
            <a:pPr marL="195580" indent="-182880">
              <a:lnSpc>
                <a:spcPct val="100000"/>
              </a:lnSpc>
              <a:spcBef>
                <a:spcPts val="320"/>
              </a:spcBef>
              <a:buClr>
                <a:srgbClr val="1CADE4"/>
              </a:buClr>
              <a:buChar char="◦"/>
              <a:tabLst>
                <a:tab pos="195580" algn="l"/>
              </a:tabLst>
            </a:pPr>
            <a:r>
              <a:rPr sz="2400" spc="-5" dirty="0">
                <a:solidFill>
                  <a:srgbClr val="404040"/>
                </a:solidFill>
                <a:latin typeface="Calibri"/>
                <a:cs typeface="Calibri"/>
              </a:rPr>
              <a:t>Visual</a:t>
            </a:r>
            <a:r>
              <a:rPr sz="2400" spc="-15" dirty="0">
                <a:solidFill>
                  <a:srgbClr val="404040"/>
                </a:solidFill>
                <a:latin typeface="Calibri"/>
                <a:cs typeface="Calibri"/>
              </a:rPr>
              <a:t> </a:t>
            </a:r>
            <a:r>
              <a:rPr sz="2400" dirty="0">
                <a:solidFill>
                  <a:srgbClr val="404040"/>
                </a:solidFill>
                <a:latin typeface="Calibri"/>
                <a:cs typeface="Calibri"/>
              </a:rPr>
              <a:t>alert</a:t>
            </a:r>
            <a:endParaRPr sz="2400">
              <a:latin typeface="Calibri"/>
              <a:cs typeface="Calibri"/>
            </a:endParaRPr>
          </a:p>
          <a:p>
            <a:pPr marL="195580" indent="-182880">
              <a:lnSpc>
                <a:spcPct val="100000"/>
              </a:lnSpc>
              <a:spcBef>
                <a:spcPts val="320"/>
              </a:spcBef>
              <a:buClr>
                <a:srgbClr val="1CADE4"/>
              </a:buClr>
              <a:buChar char="◦"/>
              <a:tabLst>
                <a:tab pos="195580" algn="l"/>
              </a:tabLst>
            </a:pPr>
            <a:r>
              <a:rPr sz="2400" spc="-140" dirty="0">
                <a:solidFill>
                  <a:srgbClr val="404040"/>
                </a:solidFill>
                <a:latin typeface="Calibri"/>
                <a:cs typeface="Calibri"/>
              </a:rPr>
              <a:t>On-­‐screen</a:t>
            </a:r>
            <a:r>
              <a:rPr sz="2400" spc="-5" dirty="0">
                <a:solidFill>
                  <a:srgbClr val="404040"/>
                </a:solidFill>
                <a:latin typeface="Calibri"/>
                <a:cs typeface="Calibri"/>
              </a:rPr>
              <a:t> </a:t>
            </a:r>
            <a:r>
              <a:rPr sz="2400" spc="-20" dirty="0">
                <a:solidFill>
                  <a:srgbClr val="404040"/>
                </a:solidFill>
                <a:latin typeface="Calibri"/>
                <a:cs typeface="Calibri"/>
              </a:rPr>
              <a:t>keyboard</a:t>
            </a:r>
            <a:endParaRPr sz="2400">
              <a:latin typeface="Calibri"/>
              <a:cs typeface="Calibri"/>
            </a:endParaRPr>
          </a:p>
          <a:p>
            <a:pPr marL="195580" marR="5080" indent="-182880">
              <a:lnSpc>
                <a:spcPts val="2600"/>
              </a:lnSpc>
              <a:spcBef>
                <a:spcPts val="605"/>
              </a:spcBef>
              <a:buClr>
                <a:srgbClr val="1CADE4"/>
              </a:buClr>
              <a:buChar char="◦"/>
              <a:tabLst>
                <a:tab pos="195580" algn="l"/>
              </a:tabLst>
            </a:pPr>
            <a:r>
              <a:rPr sz="2400" dirty="0">
                <a:solidFill>
                  <a:srgbClr val="404040"/>
                </a:solidFill>
                <a:latin typeface="Calibri"/>
                <a:cs typeface="Calibri"/>
              </a:rPr>
              <a:t>Speech </a:t>
            </a:r>
            <a:r>
              <a:rPr sz="2400" spc="-10" dirty="0">
                <a:solidFill>
                  <a:srgbClr val="404040"/>
                </a:solidFill>
                <a:latin typeface="Calibri"/>
                <a:cs typeface="Calibri"/>
              </a:rPr>
              <a:t>recognition </a:t>
            </a:r>
            <a:r>
              <a:rPr sz="2400" spc="-20" dirty="0">
                <a:solidFill>
                  <a:srgbClr val="404040"/>
                </a:solidFill>
                <a:latin typeface="Calibri"/>
                <a:cs typeface="Calibri"/>
              </a:rPr>
              <a:t>for </a:t>
            </a:r>
            <a:r>
              <a:rPr sz="2400" spc="-5" dirty="0">
                <a:solidFill>
                  <a:srgbClr val="404040"/>
                </a:solidFill>
                <a:latin typeface="Calibri"/>
                <a:cs typeface="Calibri"/>
              </a:rPr>
              <a:t>specific  commands</a:t>
            </a:r>
            <a:endParaRPr sz="2400">
              <a:latin typeface="Calibri"/>
              <a:cs typeface="Calibri"/>
            </a:endParaRPr>
          </a:p>
        </p:txBody>
      </p:sp>
      <p:sp>
        <p:nvSpPr>
          <p:cNvPr id="5" name="object 5"/>
          <p:cNvSpPr/>
          <p:nvPr/>
        </p:nvSpPr>
        <p:spPr>
          <a:xfrm>
            <a:off x="5206470" y="1813844"/>
            <a:ext cx="3476624" cy="42671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987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55" dirty="0"/>
              <a:t>Magnification	</a:t>
            </a:r>
          </a:p>
        </p:txBody>
      </p:sp>
      <p:sp>
        <p:nvSpPr>
          <p:cNvPr id="3" name="object 3"/>
          <p:cNvSpPr txBox="1"/>
          <p:nvPr/>
        </p:nvSpPr>
        <p:spPr>
          <a:xfrm>
            <a:off x="4726940" y="1895707"/>
            <a:ext cx="3502025" cy="931544"/>
          </a:xfrm>
          <a:prstGeom prst="rect">
            <a:avLst/>
          </a:prstGeom>
        </p:spPr>
        <p:txBody>
          <a:bodyPr vert="horz" wrap="square" lIns="0" tIns="12700" rIns="0" bIns="0" rtlCol="0">
            <a:spAutoFit/>
          </a:bodyPr>
          <a:lstStyle/>
          <a:p>
            <a:pPr marL="12700" marR="5080">
              <a:lnSpc>
                <a:spcPct val="148600"/>
              </a:lnSpc>
              <a:spcBef>
                <a:spcPts val="100"/>
              </a:spcBef>
            </a:pPr>
            <a:r>
              <a:rPr sz="2000" spc="-10" dirty="0">
                <a:solidFill>
                  <a:srgbClr val="404040"/>
                </a:solidFill>
                <a:latin typeface="Calibri"/>
                <a:cs typeface="Calibri"/>
              </a:rPr>
              <a:t>CRTL+ </a:t>
            </a:r>
            <a:r>
              <a:rPr sz="2000" spc="-5" dirty="0">
                <a:solidFill>
                  <a:srgbClr val="404040"/>
                </a:solidFill>
                <a:latin typeface="Calibri"/>
                <a:cs typeface="Calibri"/>
              </a:rPr>
              <a:t>or Command+ on </a:t>
            </a:r>
            <a:r>
              <a:rPr sz="2000" spc="-15" dirty="0">
                <a:solidFill>
                  <a:srgbClr val="404040"/>
                </a:solidFill>
                <a:latin typeface="Calibri"/>
                <a:cs typeface="Calibri"/>
              </a:rPr>
              <a:t>browsers  </a:t>
            </a:r>
            <a:r>
              <a:rPr sz="2000" spc="-5" dirty="0">
                <a:solidFill>
                  <a:srgbClr val="404040"/>
                </a:solidFill>
                <a:latin typeface="Calibri"/>
                <a:cs typeface="Calibri"/>
              </a:rPr>
              <a:t>Spread </a:t>
            </a:r>
            <a:r>
              <a:rPr sz="2000" spc="-10" dirty="0">
                <a:solidFill>
                  <a:srgbClr val="404040"/>
                </a:solidFill>
                <a:latin typeface="Calibri"/>
                <a:cs typeface="Calibri"/>
              </a:rPr>
              <a:t>gesture </a:t>
            </a:r>
            <a:r>
              <a:rPr sz="2000" spc="-5" dirty="0">
                <a:solidFill>
                  <a:srgbClr val="404040"/>
                </a:solidFill>
                <a:latin typeface="Calibri"/>
                <a:cs typeface="Calibri"/>
              </a:rPr>
              <a:t>on</a:t>
            </a:r>
            <a:r>
              <a:rPr sz="2000" spc="-10" dirty="0">
                <a:solidFill>
                  <a:srgbClr val="404040"/>
                </a:solidFill>
                <a:latin typeface="Calibri"/>
                <a:cs typeface="Calibri"/>
              </a:rPr>
              <a:t> touchscreens</a:t>
            </a:r>
            <a:endParaRPr sz="2000">
              <a:latin typeface="Calibri"/>
              <a:cs typeface="Calibri"/>
            </a:endParaRPr>
          </a:p>
        </p:txBody>
      </p:sp>
      <p:sp>
        <p:nvSpPr>
          <p:cNvPr id="4" name="object 4"/>
          <p:cNvSpPr txBox="1"/>
          <p:nvPr/>
        </p:nvSpPr>
        <p:spPr>
          <a:xfrm>
            <a:off x="8151784" y="6533953"/>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Times New Roman"/>
                <a:cs typeface="Times New Roman"/>
              </a:rPr>
              <a:t>14</a:t>
            </a:r>
            <a:endParaRPr sz="1200">
              <a:latin typeface="Times New Roman"/>
              <a:cs typeface="Times New Roman"/>
            </a:endParaRPr>
          </a:p>
        </p:txBody>
      </p:sp>
      <p:sp>
        <p:nvSpPr>
          <p:cNvPr id="5" name="object 5"/>
          <p:cNvSpPr/>
          <p:nvPr/>
        </p:nvSpPr>
        <p:spPr>
          <a:xfrm>
            <a:off x="2256997" y="2956577"/>
            <a:ext cx="3609975" cy="34480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4760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7841" y="767519"/>
            <a:ext cx="3688079" cy="756920"/>
          </a:xfrm>
          <a:prstGeom prst="rect">
            <a:avLst/>
          </a:prstGeom>
        </p:spPr>
        <p:txBody>
          <a:bodyPr vert="horz" wrap="square" lIns="0" tIns="12700" rIns="0" bIns="0" rtlCol="0">
            <a:spAutoFit/>
          </a:bodyPr>
          <a:lstStyle/>
          <a:p>
            <a:pPr marL="12700">
              <a:lnSpc>
                <a:spcPct val="100000"/>
              </a:lnSpc>
              <a:spcBef>
                <a:spcPts val="100"/>
              </a:spcBef>
            </a:pPr>
            <a:r>
              <a:rPr u="none" spc="-45" dirty="0"/>
              <a:t>Color</a:t>
            </a:r>
            <a:r>
              <a:rPr u="none" spc="-175" dirty="0"/>
              <a:t> </a:t>
            </a:r>
            <a:r>
              <a:rPr u="none" spc="-50" dirty="0"/>
              <a:t>blindness</a:t>
            </a:r>
          </a:p>
        </p:txBody>
      </p:sp>
      <p:sp>
        <p:nvSpPr>
          <p:cNvPr id="4" name="object 4"/>
          <p:cNvSpPr txBox="1"/>
          <p:nvPr/>
        </p:nvSpPr>
        <p:spPr>
          <a:xfrm>
            <a:off x="901699" y="1681459"/>
            <a:ext cx="2595880" cy="1041400"/>
          </a:xfrm>
          <a:prstGeom prst="rect">
            <a:avLst/>
          </a:prstGeom>
        </p:spPr>
        <p:txBody>
          <a:bodyPr vert="horz" wrap="square" lIns="0" tIns="12700" rIns="0" bIns="0" rtlCol="0">
            <a:spAutoFit/>
          </a:bodyPr>
          <a:lstStyle/>
          <a:p>
            <a:pPr marL="12700" marR="5080">
              <a:lnSpc>
                <a:spcPct val="138900"/>
              </a:lnSpc>
              <a:spcBef>
                <a:spcPts val="100"/>
              </a:spcBef>
            </a:pPr>
            <a:r>
              <a:rPr sz="2400" spc="-15" dirty="0">
                <a:solidFill>
                  <a:srgbClr val="404040"/>
                </a:solidFill>
                <a:latin typeface="Calibri"/>
                <a:cs typeface="Calibri"/>
              </a:rPr>
              <a:t>Affects </a:t>
            </a:r>
            <a:r>
              <a:rPr sz="2400" spc="-5" dirty="0">
                <a:solidFill>
                  <a:srgbClr val="404040"/>
                </a:solidFill>
                <a:latin typeface="Calibri"/>
                <a:cs typeface="Calibri"/>
              </a:rPr>
              <a:t>10% of</a:t>
            </a:r>
            <a:r>
              <a:rPr sz="2400" spc="-50" dirty="0">
                <a:solidFill>
                  <a:srgbClr val="404040"/>
                </a:solidFill>
                <a:latin typeface="Calibri"/>
                <a:cs typeface="Calibri"/>
              </a:rPr>
              <a:t> </a:t>
            </a:r>
            <a:r>
              <a:rPr sz="2400" spc="-5" dirty="0">
                <a:solidFill>
                  <a:srgbClr val="404040"/>
                </a:solidFill>
                <a:latin typeface="Calibri"/>
                <a:cs typeface="Calibri"/>
              </a:rPr>
              <a:t>males  Multiple</a:t>
            </a:r>
            <a:r>
              <a:rPr sz="2400" spc="-15" dirty="0">
                <a:solidFill>
                  <a:srgbClr val="404040"/>
                </a:solidFill>
                <a:latin typeface="Calibri"/>
                <a:cs typeface="Calibri"/>
              </a:rPr>
              <a:t> </a:t>
            </a:r>
            <a:r>
              <a:rPr sz="2400" spc="-10" dirty="0">
                <a:solidFill>
                  <a:srgbClr val="404040"/>
                </a:solidFill>
                <a:latin typeface="Calibri"/>
                <a:cs typeface="Calibri"/>
              </a:rPr>
              <a:t>variations</a:t>
            </a:r>
            <a:endParaRPr sz="2400">
              <a:latin typeface="Calibri"/>
              <a:cs typeface="Calibri"/>
            </a:endParaRPr>
          </a:p>
        </p:txBody>
      </p:sp>
      <p:sp>
        <p:nvSpPr>
          <p:cNvPr id="5" name="object 5"/>
          <p:cNvSpPr/>
          <p:nvPr/>
        </p:nvSpPr>
        <p:spPr>
          <a:xfrm>
            <a:off x="737735" y="2921579"/>
            <a:ext cx="7345940" cy="249985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1699" y="5637707"/>
            <a:ext cx="2920365" cy="452120"/>
          </a:xfrm>
          <a:prstGeom prst="rect">
            <a:avLst/>
          </a:prstGeom>
        </p:spPr>
        <p:txBody>
          <a:bodyPr vert="horz" wrap="square" lIns="0" tIns="12700" rIns="0" bIns="0" rtlCol="0">
            <a:spAutoFit/>
          </a:bodyPr>
          <a:lstStyle/>
          <a:p>
            <a:pPr marL="12700">
              <a:lnSpc>
                <a:spcPct val="100000"/>
              </a:lnSpc>
              <a:spcBef>
                <a:spcPts val="100"/>
              </a:spcBef>
            </a:pPr>
            <a:r>
              <a:rPr sz="2800" u="heavy" spc="-25" dirty="0">
                <a:solidFill>
                  <a:srgbClr val="6EAC1C"/>
                </a:solidFill>
                <a:uFill>
                  <a:solidFill>
                    <a:srgbClr val="6EAC1C"/>
                  </a:solidFill>
                </a:uFill>
                <a:latin typeface="Calibri"/>
                <a:cs typeface="Calibri"/>
                <a:hlinkClick r:id="rId3"/>
              </a:rPr>
              <a:t>h</a:t>
            </a:r>
            <a:r>
              <a:rPr sz="2800" u="heavy" spc="-45" dirty="0">
                <a:solidFill>
                  <a:srgbClr val="6EAC1C"/>
                </a:solidFill>
                <a:uFill>
                  <a:solidFill>
                    <a:srgbClr val="6EAC1C"/>
                  </a:solidFill>
                </a:uFill>
                <a:latin typeface="Calibri"/>
                <a:cs typeface="Calibri"/>
                <a:hlinkClick r:id="rId3"/>
              </a:rPr>
              <a:t>t</a:t>
            </a:r>
            <a:r>
              <a:rPr sz="2800" u="heavy" spc="-5" dirty="0">
                <a:solidFill>
                  <a:srgbClr val="6EAC1C"/>
                </a:solidFill>
                <a:uFill>
                  <a:solidFill>
                    <a:srgbClr val="6EAC1C"/>
                  </a:solidFill>
                </a:uFill>
                <a:latin typeface="Calibri"/>
                <a:cs typeface="Calibri"/>
                <a:hlinkClick r:id="rId3"/>
              </a:rPr>
              <a:t>t</a:t>
            </a:r>
            <a:r>
              <a:rPr sz="2800" u="heavy" dirty="0">
                <a:solidFill>
                  <a:srgbClr val="6EAC1C"/>
                </a:solidFill>
                <a:uFill>
                  <a:solidFill>
                    <a:srgbClr val="6EAC1C"/>
                  </a:solidFill>
                </a:uFill>
                <a:latin typeface="Calibri"/>
                <a:cs typeface="Calibri"/>
                <a:hlinkClick r:id="rId3"/>
              </a:rPr>
              <a:t>p:</a:t>
            </a:r>
            <a:r>
              <a:rPr sz="2800" u="heavy" spc="5" dirty="0">
                <a:solidFill>
                  <a:srgbClr val="6EAC1C"/>
                </a:solidFill>
                <a:uFill>
                  <a:solidFill>
                    <a:srgbClr val="6EAC1C"/>
                  </a:solidFill>
                </a:uFill>
                <a:latin typeface="Calibri"/>
                <a:cs typeface="Calibri"/>
                <a:hlinkClick r:id="rId3"/>
              </a:rPr>
              <a:t>//</a:t>
            </a:r>
            <a:r>
              <a:rPr sz="2800" u="heavy" spc="-5" dirty="0">
                <a:solidFill>
                  <a:srgbClr val="6EAC1C"/>
                </a:solidFill>
                <a:uFill>
                  <a:solidFill>
                    <a:srgbClr val="6EAC1C"/>
                  </a:solidFill>
                </a:uFill>
                <a:latin typeface="Calibri"/>
                <a:cs typeface="Calibri"/>
                <a:hlinkClick r:id="rId3"/>
              </a:rPr>
              <a:t>vi</a:t>
            </a:r>
            <a:r>
              <a:rPr sz="2800" u="heavy" spc="5" dirty="0">
                <a:solidFill>
                  <a:srgbClr val="6EAC1C"/>
                </a:solidFill>
                <a:uFill>
                  <a:solidFill>
                    <a:srgbClr val="6EAC1C"/>
                  </a:solidFill>
                </a:uFill>
                <a:latin typeface="Calibri"/>
                <a:cs typeface="Calibri"/>
                <a:hlinkClick r:id="rId3"/>
              </a:rPr>
              <a:t>s</a:t>
            </a:r>
            <a:r>
              <a:rPr sz="2800" u="heavy" dirty="0">
                <a:solidFill>
                  <a:srgbClr val="6EAC1C"/>
                </a:solidFill>
                <a:uFill>
                  <a:solidFill>
                    <a:srgbClr val="6EAC1C"/>
                  </a:solidFill>
                </a:uFill>
                <a:latin typeface="Calibri"/>
                <a:cs typeface="Calibri"/>
                <a:hlinkClick r:id="rId3"/>
              </a:rPr>
              <a:t>ch</a:t>
            </a:r>
            <a:r>
              <a:rPr sz="2800" u="heavy" spc="-5" dirty="0">
                <a:solidFill>
                  <a:srgbClr val="6EAC1C"/>
                </a:solidFill>
                <a:uFill>
                  <a:solidFill>
                    <a:srgbClr val="6EAC1C"/>
                  </a:solidFill>
                </a:uFill>
                <a:latin typeface="Calibri"/>
                <a:cs typeface="Calibri"/>
                <a:hlinkClick r:id="rId3"/>
              </a:rPr>
              <a:t>e</a:t>
            </a:r>
            <a:r>
              <a:rPr sz="2800" u="heavy" dirty="0">
                <a:solidFill>
                  <a:srgbClr val="6EAC1C"/>
                </a:solidFill>
                <a:uFill>
                  <a:solidFill>
                    <a:srgbClr val="6EAC1C"/>
                  </a:solidFill>
                </a:uFill>
                <a:latin typeface="Calibri"/>
                <a:cs typeface="Calibri"/>
                <a:hlinkClick r:id="rId3"/>
              </a:rPr>
              <a:t>ck</a:t>
            </a:r>
            <a:r>
              <a:rPr sz="2800" u="heavy" spc="5" dirty="0">
                <a:solidFill>
                  <a:srgbClr val="6EAC1C"/>
                </a:solidFill>
                <a:uFill>
                  <a:solidFill>
                    <a:srgbClr val="6EAC1C"/>
                  </a:solidFill>
                </a:uFill>
                <a:latin typeface="Calibri"/>
                <a:cs typeface="Calibri"/>
                <a:hlinkClick r:id="rId3"/>
              </a:rPr>
              <a:t>.</a:t>
            </a:r>
            <a:r>
              <a:rPr sz="2800" u="heavy" spc="-20" dirty="0">
                <a:solidFill>
                  <a:srgbClr val="6EAC1C"/>
                </a:solidFill>
                <a:uFill>
                  <a:solidFill>
                    <a:srgbClr val="6EAC1C"/>
                  </a:solidFill>
                </a:uFill>
                <a:latin typeface="Calibri"/>
                <a:cs typeface="Calibri"/>
                <a:hlinkClick r:id="rId3"/>
              </a:rPr>
              <a:t>c</a:t>
            </a:r>
            <a:r>
              <a:rPr sz="2800" u="heavy" spc="-5" dirty="0">
                <a:solidFill>
                  <a:srgbClr val="6EAC1C"/>
                </a:solidFill>
                <a:uFill>
                  <a:solidFill>
                    <a:srgbClr val="6EAC1C"/>
                  </a:solidFill>
                </a:uFill>
                <a:latin typeface="Calibri"/>
                <a:cs typeface="Calibri"/>
                <a:hlinkClick r:id="rId3"/>
              </a:rPr>
              <a:t>o</a:t>
            </a:r>
            <a:r>
              <a:rPr sz="2800" u="heavy" dirty="0">
                <a:solidFill>
                  <a:srgbClr val="6EAC1C"/>
                </a:solidFill>
                <a:uFill>
                  <a:solidFill>
                    <a:srgbClr val="6EAC1C"/>
                  </a:solidFill>
                </a:uFill>
                <a:latin typeface="Calibri"/>
                <a:cs typeface="Calibri"/>
                <a:hlinkClick r:id="rId3"/>
              </a:rPr>
              <a:t>m</a:t>
            </a:r>
            <a:endParaRPr sz="2800" dirty="0">
              <a:latin typeface="Calibri"/>
              <a:cs typeface="Calibri"/>
            </a:endParaRPr>
          </a:p>
        </p:txBody>
      </p:sp>
    </p:spTree>
    <p:extLst>
      <p:ext uri="{BB962C8B-B14F-4D97-AF65-F5344CB8AC3E}">
        <p14:creationId xmlns:p14="http://schemas.microsoft.com/office/powerpoint/2010/main" val="246982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4410" y="4691999"/>
            <a:ext cx="5811988" cy="2166001"/>
          </a:xfrm>
          <a:prstGeom prst="rect">
            <a:avLst/>
          </a:prstGeom>
        </p:spPr>
      </p:pic>
      <p:sp>
        <p:nvSpPr>
          <p:cNvPr id="2" name="Title 1"/>
          <p:cNvSpPr>
            <a:spLocks noGrp="1"/>
          </p:cNvSpPr>
          <p:nvPr>
            <p:ph type="title"/>
          </p:nvPr>
        </p:nvSpPr>
        <p:spPr/>
        <p:txBody>
          <a:bodyPr/>
          <a:lstStyle/>
          <a:p>
            <a:r>
              <a:rPr lang="en-US" dirty="0" smtClean="0"/>
              <a:t>Color Guidelines</a:t>
            </a:r>
            <a:endParaRPr lang="en-US" dirty="0"/>
          </a:p>
        </p:txBody>
      </p:sp>
      <p:sp>
        <p:nvSpPr>
          <p:cNvPr id="3" name="Content Placeholder 2"/>
          <p:cNvSpPr>
            <a:spLocks noGrp="1"/>
          </p:cNvSpPr>
          <p:nvPr>
            <p:ph idx="1"/>
          </p:nvPr>
        </p:nvSpPr>
        <p:spPr>
          <a:xfrm>
            <a:off x="437323" y="1540565"/>
            <a:ext cx="5744816" cy="4850296"/>
          </a:xfrm>
        </p:spPr>
        <p:txBody>
          <a:bodyPr>
            <a:normAutofit/>
          </a:bodyPr>
          <a:lstStyle/>
          <a:p>
            <a:r>
              <a:rPr lang="en-US" dirty="0"/>
              <a:t>Choosing a set of </a:t>
            </a:r>
            <a:r>
              <a:rPr lang="en-US" dirty="0" smtClean="0"/>
              <a:t>colors </a:t>
            </a:r>
            <a:r>
              <a:rPr lang="en-US" dirty="0"/>
              <a:t>which work well together is a challenging task for anyone who does not have an intuitive gift for </a:t>
            </a:r>
            <a:r>
              <a:rPr lang="en-US" dirty="0" smtClean="0"/>
              <a:t>color</a:t>
            </a:r>
          </a:p>
          <a:p>
            <a:r>
              <a:rPr lang="en-US" dirty="0" smtClean="0"/>
              <a:t> 7-10% of males are  red-green color blind. Avoid following combinations</a:t>
            </a:r>
          </a:p>
          <a:p>
            <a:pPr lvl="1"/>
            <a:r>
              <a:rPr lang="en-US" b="1" dirty="0"/>
              <a:t>Green</a:t>
            </a:r>
            <a:r>
              <a:rPr lang="en-US" dirty="0"/>
              <a:t> &amp; </a:t>
            </a:r>
            <a:r>
              <a:rPr lang="en-US" b="1" dirty="0"/>
              <a:t>Red</a:t>
            </a:r>
            <a:r>
              <a:rPr lang="en-US" dirty="0"/>
              <a:t>.</a:t>
            </a:r>
          </a:p>
          <a:p>
            <a:pPr lvl="1"/>
            <a:r>
              <a:rPr lang="en-US" b="1" dirty="0"/>
              <a:t>Green</a:t>
            </a:r>
            <a:r>
              <a:rPr lang="en-US" dirty="0"/>
              <a:t> &amp; </a:t>
            </a:r>
            <a:r>
              <a:rPr lang="en-US" b="1" dirty="0"/>
              <a:t>Brown</a:t>
            </a:r>
            <a:r>
              <a:rPr lang="en-US" dirty="0"/>
              <a:t>.</a:t>
            </a:r>
          </a:p>
          <a:p>
            <a:pPr lvl="1"/>
            <a:r>
              <a:rPr lang="en-US" b="1" dirty="0"/>
              <a:t>Blue</a:t>
            </a:r>
            <a:r>
              <a:rPr lang="en-US" dirty="0"/>
              <a:t> &amp; </a:t>
            </a:r>
            <a:r>
              <a:rPr lang="en-US" b="1" dirty="0"/>
              <a:t>Purple</a:t>
            </a:r>
            <a:r>
              <a:rPr lang="en-US" dirty="0"/>
              <a:t>.</a:t>
            </a:r>
          </a:p>
          <a:p>
            <a:pPr lvl="1"/>
            <a:r>
              <a:rPr lang="en-US" b="1" dirty="0"/>
              <a:t>Green</a:t>
            </a:r>
            <a:r>
              <a:rPr lang="en-US" dirty="0"/>
              <a:t> &amp; </a:t>
            </a:r>
            <a:r>
              <a:rPr lang="en-US" b="1" dirty="0"/>
              <a:t>Blue</a:t>
            </a:r>
            <a:r>
              <a:rPr lang="en-US" dirty="0"/>
              <a:t>.</a:t>
            </a:r>
          </a:p>
          <a:p>
            <a:pPr lvl="1"/>
            <a:r>
              <a:rPr lang="en-US" b="1" dirty="0"/>
              <a:t>Light Green</a:t>
            </a:r>
            <a:r>
              <a:rPr lang="en-US" dirty="0"/>
              <a:t> &amp; </a:t>
            </a:r>
            <a:r>
              <a:rPr lang="en-US" b="1" dirty="0"/>
              <a:t>Yellow</a:t>
            </a:r>
            <a:r>
              <a:rPr lang="en-US" dirty="0"/>
              <a:t>.</a:t>
            </a:r>
          </a:p>
          <a:p>
            <a:pPr lvl="1"/>
            <a:r>
              <a:rPr lang="en-US" b="1" dirty="0"/>
              <a:t>Blue</a:t>
            </a:r>
            <a:r>
              <a:rPr lang="en-US" dirty="0"/>
              <a:t> &amp; </a:t>
            </a:r>
            <a:r>
              <a:rPr lang="en-US" b="1" dirty="0"/>
              <a:t>Grey</a:t>
            </a:r>
            <a:r>
              <a:rPr lang="en-US" dirty="0"/>
              <a:t>.</a:t>
            </a:r>
          </a:p>
          <a:p>
            <a:pPr lvl="1"/>
            <a:r>
              <a:rPr lang="en-US" b="1" dirty="0"/>
              <a:t>Green</a:t>
            </a:r>
            <a:r>
              <a:rPr lang="en-US" dirty="0"/>
              <a:t> &amp; </a:t>
            </a:r>
            <a:r>
              <a:rPr lang="en-US" b="1" dirty="0"/>
              <a:t>Grey</a:t>
            </a:r>
            <a:r>
              <a:rPr lang="en-US" dirty="0"/>
              <a:t>.</a:t>
            </a:r>
          </a:p>
          <a:p>
            <a:pPr lvl="1"/>
            <a:r>
              <a:rPr lang="en-US" b="1" dirty="0"/>
              <a:t>Green</a:t>
            </a:r>
            <a:r>
              <a:rPr lang="en-US" dirty="0"/>
              <a:t> &amp; </a:t>
            </a:r>
            <a:r>
              <a:rPr lang="en-US" b="1" dirty="0"/>
              <a:t>Black</a:t>
            </a:r>
            <a:r>
              <a:rPr lang="en-US" dirty="0"/>
              <a:t>.</a:t>
            </a:r>
          </a:p>
          <a:p>
            <a:pPr lvl="1"/>
            <a:endParaRPr lang="en-US" dirty="0"/>
          </a:p>
        </p:txBody>
      </p:sp>
      <p:pic>
        <p:nvPicPr>
          <p:cNvPr id="6" name="Picture 5"/>
          <p:cNvPicPr>
            <a:picLocks noChangeAspect="1"/>
          </p:cNvPicPr>
          <p:nvPr/>
        </p:nvPicPr>
        <p:blipFill>
          <a:blip r:embed="rId3"/>
          <a:stretch>
            <a:fillRect/>
          </a:stretch>
        </p:blipFill>
        <p:spPr>
          <a:xfrm>
            <a:off x="4439925" y="3021287"/>
            <a:ext cx="4586473" cy="1590470"/>
          </a:xfrm>
          <a:prstGeom prst="rect">
            <a:avLst/>
          </a:prstGeom>
        </p:spPr>
      </p:pic>
    </p:spTree>
    <p:extLst>
      <p:ext uri="{BB962C8B-B14F-4D97-AF65-F5344CB8AC3E}">
        <p14:creationId xmlns:p14="http://schemas.microsoft.com/office/powerpoint/2010/main" val="256579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974" y="500062"/>
            <a:ext cx="7886700" cy="1325563"/>
          </a:xfrm>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95" dirty="0"/>
              <a:t>Web</a:t>
            </a:r>
            <a:r>
              <a:rPr spc="-155" dirty="0"/>
              <a:t> </a:t>
            </a:r>
            <a:r>
              <a:rPr spc="-50" dirty="0"/>
              <a:t>Accessibility	</a:t>
            </a:r>
          </a:p>
        </p:txBody>
      </p:sp>
      <p:sp>
        <p:nvSpPr>
          <p:cNvPr id="3" name="object 3"/>
          <p:cNvSpPr txBox="1">
            <a:spLocks noGrp="1"/>
          </p:cNvSpPr>
          <p:nvPr>
            <p:ph type="body" idx="1"/>
          </p:nvPr>
        </p:nvSpPr>
        <p:spPr>
          <a:prstGeom prst="rect">
            <a:avLst/>
          </a:prstGeom>
        </p:spPr>
        <p:txBody>
          <a:bodyPr vert="horz" wrap="square" lIns="0" tIns="58419" rIns="0" bIns="0" rtlCol="0">
            <a:spAutoFit/>
          </a:bodyPr>
          <a:lstStyle/>
          <a:p>
            <a:pPr marL="349250" marR="163830" indent="-182880">
              <a:lnSpc>
                <a:spcPts val="2800"/>
              </a:lnSpc>
              <a:spcBef>
                <a:spcPts val="459"/>
              </a:spcBef>
              <a:buClr>
                <a:srgbClr val="1CADE4"/>
              </a:buClr>
              <a:buFont typeface="Calibri"/>
              <a:buChar char="◦"/>
              <a:tabLst>
                <a:tab pos="349885" algn="l"/>
              </a:tabLst>
            </a:pPr>
            <a:r>
              <a:rPr b="1" spc="-30" dirty="0">
                <a:latin typeface="Calibri"/>
                <a:cs typeface="Calibri"/>
              </a:rPr>
              <a:t>Web </a:t>
            </a:r>
            <a:r>
              <a:rPr b="1" spc="-5" dirty="0">
                <a:latin typeface="Calibri"/>
                <a:cs typeface="Calibri"/>
              </a:rPr>
              <a:t>accessibility </a:t>
            </a:r>
            <a:r>
              <a:rPr spc="-30" dirty="0"/>
              <a:t>refers </a:t>
            </a:r>
            <a:r>
              <a:rPr spc="-10" dirty="0"/>
              <a:t>to </a:t>
            </a:r>
            <a:r>
              <a:rPr spc="-5" dirty="0"/>
              <a:t>the </a:t>
            </a:r>
            <a:r>
              <a:rPr spc="-10" dirty="0"/>
              <a:t>practice </a:t>
            </a:r>
            <a:r>
              <a:rPr dirty="0"/>
              <a:t>of </a:t>
            </a:r>
            <a:r>
              <a:rPr spc="-10" dirty="0"/>
              <a:t>removing  barriers that </a:t>
            </a:r>
            <a:r>
              <a:rPr spc="-20" dirty="0"/>
              <a:t>prevent </a:t>
            </a:r>
            <a:r>
              <a:rPr spc="-15" dirty="0"/>
              <a:t>interaction </a:t>
            </a:r>
            <a:r>
              <a:rPr spc="-5" dirty="0"/>
              <a:t>with, </a:t>
            </a:r>
            <a:r>
              <a:rPr dirty="0"/>
              <a:t>or </a:t>
            </a:r>
            <a:r>
              <a:rPr spc="-5" dirty="0"/>
              <a:t>access </a:t>
            </a:r>
            <a:r>
              <a:rPr spc="-25" dirty="0"/>
              <a:t>to,  </a:t>
            </a:r>
            <a:r>
              <a:rPr spc="-15" dirty="0"/>
              <a:t>websites </a:t>
            </a:r>
            <a:r>
              <a:rPr spc="-10" dirty="0"/>
              <a:t>by </a:t>
            </a:r>
            <a:r>
              <a:rPr spc="-5" dirty="0"/>
              <a:t>people </a:t>
            </a:r>
            <a:r>
              <a:rPr dirty="0"/>
              <a:t>with </a:t>
            </a:r>
            <a:r>
              <a:rPr spc="-5" dirty="0"/>
              <a:t>disabilities so </a:t>
            </a:r>
            <a:r>
              <a:rPr spc="-10" dirty="0"/>
              <a:t>that </a:t>
            </a:r>
            <a:r>
              <a:rPr dirty="0"/>
              <a:t>all </a:t>
            </a:r>
            <a:r>
              <a:rPr spc="-15" dirty="0"/>
              <a:t>users  </a:t>
            </a:r>
            <a:r>
              <a:rPr spc="-20" dirty="0"/>
              <a:t>have </a:t>
            </a:r>
            <a:r>
              <a:rPr spc="-5" dirty="0"/>
              <a:t>equal access </a:t>
            </a:r>
            <a:r>
              <a:rPr spc="-10" dirty="0"/>
              <a:t>to information </a:t>
            </a:r>
            <a:r>
              <a:rPr spc="-5" dirty="0"/>
              <a:t>and</a:t>
            </a:r>
            <a:r>
              <a:rPr spc="-10" dirty="0"/>
              <a:t> </a:t>
            </a:r>
            <a:r>
              <a:rPr spc="-15" dirty="0"/>
              <a:t>functionality.</a:t>
            </a:r>
          </a:p>
          <a:p>
            <a:pPr marL="153670">
              <a:lnSpc>
                <a:spcPct val="100000"/>
              </a:lnSpc>
              <a:spcBef>
                <a:spcPts val="5"/>
              </a:spcBef>
              <a:buClr>
                <a:srgbClr val="1CADE4"/>
              </a:buClr>
              <a:buFont typeface="Calibri"/>
              <a:buChar char="◦"/>
            </a:pPr>
            <a:endParaRPr sz="3500">
              <a:latin typeface="Times New Roman"/>
              <a:cs typeface="Times New Roman"/>
            </a:endParaRPr>
          </a:p>
          <a:p>
            <a:pPr marL="349250" marR="681355" indent="-182880">
              <a:lnSpc>
                <a:spcPts val="2800"/>
              </a:lnSpc>
              <a:buClr>
                <a:srgbClr val="1CADE4"/>
              </a:buClr>
              <a:buChar char="◦"/>
              <a:tabLst>
                <a:tab pos="349885" algn="l"/>
              </a:tabLst>
            </a:pPr>
            <a:r>
              <a:rPr spc="-35" dirty="0"/>
              <a:t>Web </a:t>
            </a:r>
            <a:r>
              <a:rPr spc="-20" dirty="0"/>
              <a:t>content </a:t>
            </a:r>
            <a:r>
              <a:rPr dirty="0"/>
              <a:t>is </a:t>
            </a:r>
            <a:r>
              <a:rPr spc="-15" dirty="0"/>
              <a:t>extremely </a:t>
            </a:r>
            <a:r>
              <a:rPr spc="-5" dirty="0"/>
              <a:t>visual, so people </a:t>
            </a:r>
            <a:r>
              <a:rPr dirty="0"/>
              <a:t>with  </a:t>
            </a:r>
            <a:r>
              <a:rPr spc="-5" dirty="0"/>
              <a:t>vision impairments </a:t>
            </a:r>
            <a:r>
              <a:rPr spc="-10" dirty="0"/>
              <a:t>are </a:t>
            </a:r>
            <a:r>
              <a:rPr dirty="0"/>
              <a:t>particularly</a:t>
            </a:r>
            <a:r>
              <a:rPr spc="-30" dirty="0"/>
              <a:t> </a:t>
            </a:r>
            <a:r>
              <a:rPr spc="-20" dirty="0"/>
              <a:t>affected</a:t>
            </a:r>
          </a:p>
          <a:p>
            <a:pPr marL="349250" marR="5080" indent="-182880">
              <a:lnSpc>
                <a:spcPct val="90300"/>
              </a:lnSpc>
              <a:spcBef>
                <a:spcPts val="545"/>
              </a:spcBef>
              <a:buClr>
                <a:srgbClr val="1CADE4"/>
              </a:buClr>
              <a:buChar char="◦"/>
              <a:tabLst>
                <a:tab pos="349885" algn="l"/>
              </a:tabLst>
            </a:pPr>
            <a:r>
              <a:rPr spc="-35" dirty="0"/>
              <a:t>Web </a:t>
            </a:r>
            <a:r>
              <a:rPr spc="-15" dirty="0"/>
              <a:t>developers </a:t>
            </a:r>
            <a:r>
              <a:rPr spc="-10" dirty="0"/>
              <a:t>need to accommodate needs </a:t>
            </a:r>
            <a:r>
              <a:rPr dirty="0"/>
              <a:t>of  </a:t>
            </a:r>
            <a:r>
              <a:rPr spc="-5" dirty="0"/>
              <a:t>visually </a:t>
            </a:r>
            <a:r>
              <a:rPr spc="-10" dirty="0"/>
              <a:t>impaired more </a:t>
            </a:r>
            <a:r>
              <a:rPr spc="-5" dirty="0"/>
              <a:t>than </a:t>
            </a:r>
            <a:r>
              <a:rPr spc="-20" dirty="0"/>
              <a:t>for any </a:t>
            </a:r>
            <a:r>
              <a:rPr spc="-5" dirty="0"/>
              <a:t>other </a:t>
            </a:r>
            <a:r>
              <a:rPr spc="-10" dirty="0"/>
              <a:t>group </a:t>
            </a:r>
            <a:r>
              <a:rPr spc="5" dirty="0"/>
              <a:t>e.g.,  </a:t>
            </a:r>
            <a:r>
              <a:rPr spc="-5" dirty="0"/>
              <a:t>blind, </a:t>
            </a:r>
            <a:r>
              <a:rPr spc="-130" dirty="0"/>
              <a:t>low-­‐vision, </a:t>
            </a:r>
            <a:r>
              <a:rPr spc="-5" dirty="0"/>
              <a:t>color blind,</a:t>
            </a:r>
            <a:r>
              <a:rPr spc="140" dirty="0"/>
              <a:t> </a:t>
            </a:r>
            <a:r>
              <a:rPr spc="-15" dirty="0"/>
              <a:t>etc.</a:t>
            </a:r>
          </a:p>
        </p:txBody>
      </p:sp>
    </p:spTree>
    <p:extLst>
      <p:ext uri="{BB962C8B-B14F-4D97-AF65-F5344CB8AC3E}">
        <p14:creationId xmlns:p14="http://schemas.microsoft.com/office/powerpoint/2010/main" val="426483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2064" y="811228"/>
            <a:ext cx="8062016" cy="635000"/>
          </a:xfrm>
          <a:prstGeom prst="rect">
            <a:avLst/>
          </a:prstGeom>
        </p:spPr>
        <p:txBody>
          <a:bodyPr vert="horz" wrap="square" lIns="0" tIns="12700" rIns="0" bIns="0" rtlCol="0">
            <a:spAutoFit/>
          </a:bodyPr>
          <a:lstStyle/>
          <a:p>
            <a:pPr marL="12700">
              <a:lnSpc>
                <a:spcPct val="100000"/>
              </a:lnSpc>
              <a:spcBef>
                <a:spcPts val="100"/>
              </a:spcBef>
            </a:pPr>
            <a:r>
              <a:rPr sz="4000" u="none" spc="-85" dirty="0"/>
              <a:t>Web </a:t>
            </a:r>
            <a:r>
              <a:rPr sz="4000" u="none" spc="-65" dirty="0"/>
              <a:t>Content </a:t>
            </a:r>
            <a:r>
              <a:rPr sz="4000" u="none" spc="-50" dirty="0"/>
              <a:t>Accessibility</a:t>
            </a:r>
            <a:r>
              <a:rPr sz="4000" u="none" spc="-204" dirty="0"/>
              <a:t> </a:t>
            </a:r>
            <a:r>
              <a:rPr sz="4000" u="none" spc="-45" dirty="0"/>
              <a:t>Guidelines</a:t>
            </a:r>
            <a:endParaRPr sz="4000" dirty="0"/>
          </a:p>
        </p:txBody>
      </p:sp>
      <p:sp>
        <p:nvSpPr>
          <p:cNvPr id="4" name="object 4"/>
          <p:cNvSpPr txBox="1"/>
          <p:nvPr/>
        </p:nvSpPr>
        <p:spPr>
          <a:xfrm>
            <a:off x="1174750" y="1756833"/>
            <a:ext cx="2666365" cy="2493645"/>
          </a:xfrm>
          <a:prstGeom prst="rect">
            <a:avLst/>
          </a:prstGeom>
        </p:spPr>
        <p:txBody>
          <a:bodyPr vert="horz" wrap="square" lIns="0" tIns="13970" rIns="0" bIns="0" rtlCol="0">
            <a:spAutoFit/>
          </a:bodyPr>
          <a:lstStyle/>
          <a:p>
            <a:pPr marL="12700" marR="5080">
              <a:lnSpc>
                <a:spcPct val="126400"/>
              </a:lnSpc>
              <a:spcBef>
                <a:spcPts val="110"/>
              </a:spcBef>
            </a:pPr>
            <a:r>
              <a:rPr sz="3200" spc="-20" dirty="0">
                <a:solidFill>
                  <a:srgbClr val="404040"/>
                </a:solidFill>
                <a:latin typeface="Calibri"/>
                <a:cs typeface="Calibri"/>
              </a:rPr>
              <a:t>Perceivable  </a:t>
            </a:r>
            <a:r>
              <a:rPr sz="3200" spc="-10" dirty="0">
                <a:solidFill>
                  <a:srgbClr val="404040"/>
                </a:solidFill>
                <a:latin typeface="Calibri"/>
                <a:cs typeface="Calibri"/>
              </a:rPr>
              <a:t>Operable  </a:t>
            </a:r>
            <a:r>
              <a:rPr sz="3200" spc="-5" dirty="0">
                <a:solidFill>
                  <a:srgbClr val="404040"/>
                </a:solidFill>
                <a:latin typeface="Calibri"/>
                <a:cs typeface="Calibri"/>
              </a:rPr>
              <a:t>U</a:t>
            </a:r>
            <a:r>
              <a:rPr sz="3200" spc="5" dirty="0">
                <a:solidFill>
                  <a:srgbClr val="404040"/>
                </a:solidFill>
                <a:latin typeface="Calibri"/>
                <a:cs typeface="Calibri"/>
              </a:rPr>
              <a:t>nd</a:t>
            </a:r>
            <a:r>
              <a:rPr sz="3200" spc="-10" dirty="0">
                <a:solidFill>
                  <a:srgbClr val="404040"/>
                </a:solidFill>
                <a:latin typeface="Calibri"/>
                <a:cs typeface="Calibri"/>
              </a:rPr>
              <a:t>e</a:t>
            </a:r>
            <a:r>
              <a:rPr sz="3200" spc="-60" dirty="0">
                <a:solidFill>
                  <a:srgbClr val="404040"/>
                </a:solidFill>
                <a:latin typeface="Calibri"/>
                <a:cs typeface="Calibri"/>
              </a:rPr>
              <a:t>r</a:t>
            </a:r>
            <a:r>
              <a:rPr sz="3200" spc="-40" dirty="0">
                <a:solidFill>
                  <a:srgbClr val="404040"/>
                </a:solidFill>
                <a:latin typeface="Calibri"/>
                <a:cs typeface="Calibri"/>
              </a:rPr>
              <a:t>st</a:t>
            </a:r>
            <a:r>
              <a:rPr sz="3200" spc="5" dirty="0">
                <a:solidFill>
                  <a:srgbClr val="404040"/>
                </a:solidFill>
                <a:latin typeface="Calibri"/>
                <a:cs typeface="Calibri"/>
              </a:rPr>
              <a:t>andab</a:t>
            </a:r>
            <a:r>
              <a:rPr sz="3200" dirty="0">
                <a:solidFill>
                  <a:srgbClr val="404040"/>
                </a:solidFill>
                <a:latin typeface="Calibri"/>
                <a:cs typeface="Calibri"/>
              </a:rPr>
              <a:t>le  </a:t>
            </a:r>
            <a:r>
              <a:rPr sz="3200" spc="-20" dirty="0">
                <a:solidFill>
                  <a:srgbClr val="404040"/>
                </a:solidFill>
                <a:latin typeface="Calibri"/>
                <a:cs typeface="Calibri"/>
              </a:rPr>
              <a:t>Robust</a:t>
            </a:r>
            <a:endParaRPr sz="3200" dirty="0">
              <a:latin typeface="Calibri"/>
              <a:cs typeface="Calibri"/>
            </a:endParaRPr>
          </a:p>
        </p:txBody>
      </p:sp>
    </p:spTree>
    <p:extLst>
      <p:ext uri="{BB962C8B-B14F-4D97-AF65-F5344CB8AC3E}">
        <p14:creationId xmlns:p14="http://schemas.microsoft.com/office/powerpoint/2010/main" val="38618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144" y="1684442"/>
            <a:ext cx="8548099" cy="4591513"/>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404040"/>
                </a:solidFill>
                <a:latin typeface="Calibri"/>
                <a:cs typeface="Calibri"/>
              </a:rPr>
              <a:t>Perceivable</a:t>
            </a:r>
            <a:endParaRPr sz="2400" dirty="0">
              <a:latin typeface="Calibri"/>
              <a:cs typeface="Calibri"/>
            </a:endParaRPr>
          </a:p>
          <a:p>
            <a:pPr marL="305435" marR="5080" indent="-182880">
              <a:lnSpc>
                <a:spcPct val="89700"/>
              </a:lnSpc>
              <a:spcBef>
                <a:spcPts val="415"/>
              </a:spcBef>
              <a:buClr>
                <a:srgbClr val="1CADE4"/>
              </a:buClr>
              <a:buChar char="◦"/>
              <a:tabLst>
                <a:tab pos="305435" algn="l"/>
              </a:tabLst>
            </a:pPr>
            <a:r>
              <a:rPr sz="2400" spc="-10" dirty="0">
                <a:solidFill>
                  <a:srgbClr val="404040"/>
                </a:solidFill>
                <a:latin typeface="Calibri"/>
                <a:cs typeface="Calibri"/>
              </a:rPr>
              <a:t>Provide </a:t>
            </a:r>
            <a:r>
              <a:rPr sz="2400" spc="-20" dirty="0">
                <a:solidFill>
                  <a:srgbClr val="404040"/>
                </a:solidFill>
                <a:latin typeface="Calibri"/>
                <a:cs typeface="Calibri"/>
              </a:rPr>
              <a:t>text </a:t>
            </a:r>
            <a:r>
              <a:rPr sz="2400" spc="-10" dirty="0">
                <a:solidFill>
                  <a:srgbClr val="404040"/>
                </a:solidFill>
                <a:latin typeface="Calibri"/>
                <a:cs typeface="Calibri"/>
              </a:rPr>
              <a:t>alternatives </a:t>
            </a:r>
            <a:r>
              <a:rPr sz="2400" spc="-20" dirty="0">
                <a:solidFill>
                  <a:srgbClr val="404040"/>
                </a:solidFill>
                <a:latin typeface="Calibri"/>
                <a:cs typeface="Calibri"/>
              </a:rPr>
              <a:t>for </a:t>
            </a:r>
            <a:r>
              <a:rPr sz="2400" spc="-155" dirty="0">
                <a:solidFill>
                  <a:srgbClr val="404040"/>
                </a:solidFill>
                <a:latin typeface="Calibri"/>
                <a:cs typeface="Calibri"/>
              </a:rPr>
              <a:t>non-­‐text </a:t>
            </a:r>
            <a:r>
              <a:rPr sz="2400" spc="-15" dirty="0">
                <a:solidFill>
                  <a:srgbClr val="404040"/>
                </a:solidFill>
                <a:latin typeface="Calibri"/>
                <a:cs typeface="Calibri"/>
              </a:rPr>
              <a:t>content </a:t>
            </a:r>
            <a:r>
              <a:rPr sz="2400" dirty="0">
                <a:solidFill>
                  <a:srgbClr val="404040"/>
                </a:solidFill>
                <a:latin typeface="Calibri"/>
                <a:cs typeface="Calibri"/>
              </a:rPr>
              <a:t>and  </a:t>
            </a:r>
            <a:r>
              <a:rPr sz="2400" spc="-10" dirty="0">
                <a:solidFill>
                  <a:srgbClr val="404040"/>
                </a:solidFill>
                <a:latin typeface="Calibri"/>
                <a:cs typeface="Calibri"/>
              </a:rPr>
              <a:t>provide captions </a:t>
            </a:r>
            <a:r>
              <a:rPr sz="2400" dirty="0">
                <a:solidFill>
                  <a:srgbClr val="404040"/>
                </a:solidFill>
                <a:latin typeface="Calibri"/>
                <a:cs typeface="Calibri"/>
              </a:rPr>
              <a:t>and </a:t>
            </a:r>
            <a:r>
              <a:rPr sz="2400" spc="-10" dirty="0">
                <a:solidFill>
                  <a:srgbClr val="404040"/>
                </a:solidFill>
                <a:latin typeface="Calibri"/>
                <a:cs typeface="Calibri"/>
              </a:rPr>
              <a:t>alternatives </a:t>
            </a:r>
            <a:r>
              <a:rPr sz="2400" spc="-20" dirty="0">
                <a:solidFill>
                  <a:srgbClr val="404040"/>
                </a:solidFill>
                <a:latin typeface="Calibri"/>
                <a:cs typeface="Calibri"/>
              </a:rPr>
              <a:t>for </a:t>
            </a:r>
            <a:r>
              <a:rPr sz="2400" spc="-5" dirty="0">
                <a:solidFill>
                  <a:srgbClr val="404040"/>
                </a:solidFill>
                <a:latin typeface="Calibri"/>
                <a:cs typeface="Calibri"/>
              </a:rPr>
              <a:t>audio </a:t>
            </a:r>
            <a:r>
              <a:rPr sz="2400" dirty="0">
                <a:solidFill>
                  <a:srgbClr val="404040"/>
                </a:solidFill>
                <a:latin typeface="Calibri"/>
                <a:cs typeface="Calibri"/>
              </a:rPr>
              <a:t>and  video</a:t>
            </a:r>
            <a:r>
              <a:rPr sz="2400" spc="-15" dirty="0">
                <a:solidFill>
                  <a:srgbClr val="404040"/>
                </a:solidFill>
                <a:latin typeface="Calibri"/>
                <a:cs typeface="Calibri"/>
              </a:rPr>
              <a:t> content.</a:t>
            </a:r>
            <a:endParaRPr sz="2400" dirty="0">
              <a:latin typeface="Calibri"/>
              <a:cs typeface="Calibri"/>
            </a:endParaRPr>
          </a:p>
          <a:p>
            <a:pPr marL="305435" marR="22225" indent="-182880">
              <a:lnSpc>
                <a:spcPts val="2600"/>
              </a:lnSpc>
              <a:spcBef>
                <a:spcPts val="640"/>
              </a:spcBef>
              <a:buClr>
                <a:srgbClr val="1CADE4"/>
              </a:buClr>
              <a:buChar char="◦"/>
              <a:tabLst>
                <a:tab pos="305435" algn="l"/>
              </a:tabLst>
            </a:pPr>
            <a:r>
              <a:rPr sz="2400" spc="-25" dirty="0">
                <a:solidFill>
                  <a:srgbClr val="404040"/>
                </a:solidFill>
                <a:latin typeface="Calibri"/>
                <a:cs typeface="Calibri"/>
              </a:rPr>
              <a:t>Make </a:t>
            </a:r>
            <a:r>
              <a:rPr sz="2400" spc="-15" dirty="0">
                <a:solidFill>
                  <a:srgbClr val="404040"/>
                </a:solidFill>
                <a:latin typeface="Calibri"/>
                <a:cs typeface="Calibri"/>
              </a:rPr>
              <a:t>content </a:t>
            </a:r>
            <a:r>
              <a:rPr sz="2400" spc="-5" dirty="0">
                <a:solidFill>
                  <a:srgbClr val="404040"/>
                </a:solidFill>
                <a:latin typeface="Calibri"/>
                <a:cs typeface="Calibri"/>
              </a:rPr>
              <a:t>adaptable; </a:t>
            </a:r>
            <a:r>
              <a:rPr sz="2400" dirty="0">
                <a:solidFill>
                  <a:srgbClr val="404040"/>
                </a:solidFill>
                <a:latin typeface="Calibri"/>
                <a:cs typeface="Calibri"/>
              </a:rPr>
              <a:t>and </a:t>
            </a:r>
            <a:r>
              <a:rPr sz="2400" spc="-25" dirty="0">
                <a:solidFill>
                  <a:srgbClr val="404040"/>
                </a:solidFill>
                <a:latin typeface="Calibri"/>
                <a:cs typeface="Calibri"/>
              </a:rPr>
              <a:t>make </a:t>
            </a:r>
            <a:r>
              <a:rPr sz="2400" spc="-5" dirty="0">
                <a:solidFill>
                  <a:srgbClr val="404040"/>
                </a:solidFill>
                <a:latin typeface="Calibri"/>
                <a:cs typeface="Calibri"/>
              </a:rPr>
              <a:t>it </a:t>
            </a:r>
            <a:r>
              <a:rPr sz="2400" spc="-10" dirty="0">
                <a:solidFill>
                  <a:srgbClr val="404040"/>
                </a:solidFill>
                <a:latin typeface="Calibri"/>
                <a:cs typeface="Calibri"/>
              </a:rPr>
              <a:t>available </a:t>
            </a:r>
            <a:r>
              <a:rPr sz="2400" spc="-15" dirty="0">
                <a:solidFill>
                  <a:srgbClr val="404040"/>
                </a:solidFill>
                <a:latin typeface="Calibri"/>
                <a:cs typeface="Calibri"/>
              </a:rPr>
              <a:t>to  </a:t>
            </a:r>
            <a:r>
              <a:rPr sz="2400" spc="-10" dirty="0">
                <a:solidFill>
                  <a:srgbClr val="404040"/>
                </a:solidFill>
                <a:latin typeface="Calibri"/>
                <a:cs typeface="Calibri"/>
              </a:rPr>
              <a:t>assistive</a:t>
            </a:r>
            <a:r>
              <a:rPr sz="2400" spc="-5" dirty="0">
                <a:solidFill>
                  <a:srgbClr val="404040"/>
                </a:solidFill>
                <a:latin typeface="Calibri"/>
                <a:cs typeface="Calibri"/>
              </a:rPr>
              <a:t> technologies.</a:t>
            </a:r>
            <a:endParaRPr sz="2400" dirty="0">
              <a:latin typeface="Calibri"/>
              <a:cs typeface="Calibri"/>
            </a:endParaRPr>
          </a:p>
          <a:p>
            <a:pPr marL="305435" marR="38735" indent="-182880">
              <a:lnSpc>
                <a:spcPts val="2600"/>
              </a:lnSpc>
              <a:spcBef>
                <a:spcPts val="565"/>
              </a:spcBef>
              <a:buClr>
                <a:srgbClr val="1CADE4"/>
              </a:buClr>
              <a:buChar char="◦"/>
              <a:tabLst>
                <a:tab pos="305435" algn="l"/>
              </a:tabLst>
            </a:pPr>
            <a:r>
              <a:rPr sz="2400" spc="-5" dirty="0">
                <a:solidFill>
                  <a:srgbClr val="404040"/>
                </a:solidFill>
                <a:latin typeface="Calibri"/>
                <a:cs typeface="Calibri"/>
              </a:rPr>
              <a:t>Use sufficient </a:t>
            </a:r>
            <a:r>
              <a:rPr sz="2400" spc="-20" dirty="0">
                <a:solidFill>
                  <a:srgbClr val="404040"/>
                </a:solidFill>
                <a:latin typeface="Calibri"/>
                <a:cs typeface="Calibri"/>
              </a:rPr>
              <a:t>contrast </a:t>
            </a:r>
            <a:r>
              <a:rPr sz="2400" spc="-15" dirty="0">
                <a:solidFill>
                  <a:srgbClr val="404040"/>
                </a:solidFill>
                <a:latin typeface="Calibri"/>
                <a:cs typeface="Calibri"/>
              </a:rPr>
              <a:t>to </a:t>
            </a:r>
            <a:r>
              <a:rPr sz="2400" spc="-25" dirty="0">
                <a:solidFill>
                  <a:srgbClr val="404040"/>
                </a:solidFill>
                <a:latin typeface="Calibri"/>
                <a:cs typeface="Calibri"/>
              </a:rPr>
              <a:t>make </a:t>
            </a:r>
            <a:r>
              <a:rPr sz="2400" spc="-5" dirty="0">
                <a:solidFill>
                  <a:srgbClr val="404040"/>
                </a:solidFill>
                <a:latin typeface="Calibri"/>
                <a:cs typeface="Calibri"/>
              </a:rPr>
              <a:t>things </a:t>
            </a:r>
            <a:r>
              <a:rPr sz="2400" spc="-15" dirty="0">
                <a:solidFill>
                  <a:srgbClr val="404040"/>
                </a:solidFill>
                <a:latin typeface="Calibri"/>
                <a:cs typeface="Calibri"/>
              </a:rPr>
              <a:t>easy to </a:t>
            </a:r>
            <a:r>
              <a:rPr sz="2400" spc="-5" dirty="0">
                <a:solidFill>
                  <a:srgbClr val="404040"/>
                </a:solidFill>
                <a:latin typeface="Calibri"/>
                <a:cs typeface="Calibri"/>
              </a:rPr>
              <a:t>see  </a:t>
            </a:r>
            <a:r>
              <a:rPr sz="2400" dirty="0">
                <a:solidFill>
                  <a:srgbClr val="404040"/>
                </a:solidFill>
                <a:latin typeface="Calibri"/>
                <a:cs typeface="Calibri"/>
              </a:rPr>
              <a:t>and</a:t>
            </a:r>
            <a:r>
              <a:rPr sz="2400" spc="-10" dirty="0">
                <a:solidFill>
                  <a:srgbClr val="404040"/>
                </a:solidFill>
                <a:latin typeface="Calibri"/>
                <a:cs typeface="Calibri"/>
              </a:rPr>
              <a:t> </a:t>
            </a:r>
            <a:r>
              <a:rPr sz="2400" spc="-50" dirty="0">
                <a:solidFill>
                  <a:srgbClr val="404040"/>
                </a:solidFill>
                <a:latin typeface="Calibri"/>
                <a:cs typeface="Calibri"/>
              </a:rPr>
              <a:t>hear</a:t>
            </a:r>
            <a:r>
              <a:rPr sz="2400" spc="-50" dirty="0" smtClean="0">
                <a:solidFill>
                  <a:srgbClr val="404040"/>
                </a:solidFill>
                <a:latin typeface="Calibri"/>
                <a:cs typeface="Calibri"/>
              </a:rPr>
              <a:t>.</a:t>
            </a:r>
            <a:endParaRPr lang="en-US" sz="2400" spc="-50" dirty="0" smtClean="0">
              <a:solidFill>
                <a:srgbClr val="404040"/>
              </a:solidFill>
              <a:latin typeface="Calibri"/>
              <a:cs typeface="Calibri"/>
            </a:endParaRPr>
          </a:p>
          <a:p>
            <a:pPr marL="305435" marR="38735" indent="-182880">
              <a:lnSpc>
                <a:spcPts val="2600"/>
              </a:lnSpc>
              <a:spcBef>
                <a:spcPts val="565"/>
              </a:spcBef>
              <a:buClr>
                <a:srgbClr val="1CADE4"/>
              </a:buClr>
              <a:buChar char="◦"/>
              <a:tabLst>
                <a:tab pos="305435" algn="l"/>
              </a:tabLst>
            </a:pPr>
            <a:endParaRPr lang="en-US" sz="2400" spc="-50" dirty="0">
              <a:solidFill>
                <a:srgbClr val="404040"/>
              </a:solidFill>
              <a:latin typeface="Calibri"/>
              <a:cs typeface="Calibri"/>
            </a:endParaRPr>
          </a:p>
          <a:p>
            <a:pPr marL="12700">
              <a:lnSpc>
                <a:spcPct val="100000"/>
              </a:lnSpc>
              <a:spcBef>
                <a:spcPts val="100"/>
              </a:spcBef>
            </a:pPr>
            <a:r>
              <a:rPr lang="en-US" sz="2400" spc="-10" dirty="0">
                <a:solidFill>
                  <a:srgbClr val="404040"/>
                </a:solidFill>
                <a:latin typeface="Calibri"/>
                <a:cs typeface="Calibri"/>
              </a:rPr>
              <a:t>Operable</a:t>
            </a:r>
            <a:endParaRPr lang="en-US" sz="2400" dirty="0">
              <a:latin typeface="Calibri"/>
              <a:cs typeface="Calibri"/>
            </a:endParaRPr>
          </a:p>
          <a:p>
            <a:pPr marL="305435" marR="476250" indent="-182880">
              <a:lnSpc>
                <a:spcPts val="2570"/>
              </a:lnSpc>
              <a:spcBef>
                <a:spcPts val="459"/>
              </a:spcBef>
              <a:buClr>
                <a:srgbClr val="1CADE4"/>
              </a:buClr>
              <a:buChar char="◦"/>
              <a:tabLst>
                <a:tab pos="305435" algn="l"/>
              </a:tabLst>
            </a:pPr>
            <a:r>
              <a:rPr lang="en-US" sz="2400" spc="-5" dirty="0">
                <a:solidFill>
                  <a:srgbClr val="404040"/>
                </a:solidFill>
                <a:latin typeface="Calibri"/>
                <a:cs typeface="Calibri"/>
              </a:rPr>
              <a:t>Help </a:t>
            </a:r>
            <a:r>
              <a:rPr lang="en-US" sz="2400" spc="-10" dirty="0">
                <a:solidFill>
                  <a:srgbClr val="404040"/>
                </a:solidFill>
                <a:latin typeface="Calibri"/>
                <a:cs typeface="Calibri"/>
              </a:rPr>
              <a:t>users </a:t>
            </a:r>
            <a:r>
              <a:rPr lang="en-US" sz="2400" spc="-5" dirty="0">
                <a:solidFill>
                  <a:srgbClr val="404040"/>
                </a:solidFill>
                <a:latin typeface="Calibri"/>
                <a:cs typeface="Calibri"/>
              </a:rPr>
              <a:t>find </a:t>
            </a:r>
            <a:r>
              <a:rPr lang="en-US" sz="2400" spc="-15" dirty="0">
                <a:solidFill>
                  <a:srgbClr val="404040"/>
                </a:solidFill>
                <a:latin typeface="Calibri"/>
                <a:cs typeface="Calibri"/>
              </a:rPr>
              <a:t>content </a:t>
            </a:r>
            <a:r>
              <a:rPr lang="en-US" sz="2400" dirty="0">
                <a:solidFill>
                  <a:srgbClr val="404040"/>
                </a:solidFill>
                <a:latin typeface="Calibri"/>
                <a:cs typeface="Calibri"/>
              </a:rPr>
              <a:t>and </a:t>
            </a:r>
            <a:r>
              <a:rPr lang="en-US" sz="2400" spc="-25" dirty="0">
                <a:solidFill>
                  <a:srgbClr val="404040"/>
                </a:solidFill>
                <a:latin typeface="Calibri"/>
                <a:cs typeface="Calibri"/>
              </a:rPr>
              <a:t>make </a:t>
            </a:r>
            <a:r>
              <a:rPr lang="en-US" sz="2400" spc="-5" dirty="0">
                <a:solidFill>
                  <a:srgbClr val="404040"/>
                </a:solidFill>
                <a:latin typeface="Calibri"/>
                <a:cs typeface="Calibri"/>
              </a:rPr>
              <a:t>everything  </a:t>
            </a:r>
            <a:r>
              <a:rPr lang="en-US" sz="2400" spc="-20" dirty="0">
                <a:solidFill>
                  <a:srgbClr val="404040"/>
                </a:solidFill>
                <a:latin typeface="Calibri"/>
                <a:cs typeface="Calibri"/>
              </a:rPr>
              <a:t>keyboard</a:t>
            </a:r>
            <a:r>
              <a:rPr lang="en-US" sz="2400" spc="-10" dirty="0">
                <a:solidFill>
                  <a:srgbClr val="404040"/>
                </a:solidFill>
                <a:latin typeface="Calibri"/>
                <a:cs typeface="Calibri"/>
              </a:rPr>
              <a:t> </a:t>
            </a:r>
            <a:r>
              <a:rPr lang="en-US" sz="2400" spc="-5" dirty="0">
                <a:solidFill>
                  <a:srgbClr val="404040"/>
                </a:solidFill>
                <a:latin typeface="Calibri"/>
                <a:cs typeface="Calibri"/>
              </a:rPr>
              <a:t>accessible.</a:t>
            </a:r>
            <a:endParaRPr lang="en-US" sz="2400" dirty="0">
              <a:latin typeface="Calibri"/>
              <a:cs typeface="Calibri"/>
            </a:endParaRPr>
          </a:p>
          <a:p>
            <a:pPr marL="305435" indent="-182880">
              <a:lnSpc>
                <a:spcPct val="100000"/>
              </a:lnSpc>
              <a:spcBef>
                <a:spcPts val="285"/>
              </a:spcBef>
              <a:buClr>
                <a:srgbClr val="1CADE4"/>
              </a:buClr>
              <a:buChar char="◦"/>
              <a:tabLst>
                <a:tab pos="305435" algn="l"/>
              </a:tabLst>
            </a:pPr>
            <a:r>
              <a:rPr lang="en-US" sz="2400" spc="-10" dirty="0">
                <a:solidFill>
                  <a:srgbClr val="404040"/>
                </a:solidFill>
                <a:latin typeface="Calibri"/>
                <a:cs typeface="Calibri"/>
              </a:rPr>
              <a:t>Give users </a:t>
            </a:r>
            <a:r>
              <a:rPr lang="en-US" sz="2400" spc="-5" dirty="0">
                <a:solidFill>
                  <a:srgbClr val="404040"/>
                </a:solidFill>
                <a:latin typeface="Calibri"/>
                <a:cs typeface="Calibri"/>
              </a:rPr>
              <a:t>enough time </a:t>
            </a:r>
            <a:r>
              <a:rPr lang="en-US" sz="2400" spc="-15" dirty="0">
                <a:solidFill>
                  <a:srgbClr val="404040"/>
                </a:solidFill>
                <a:latin typeface="Calibri"/>
                <a:cs typeface="Calibri"/>
              </a:rPr>
              <a:t>to </a:t>
            </a:r>
            <a:r>
              <a:rPr lang="en-US" sz="2400" spc="-10" dirty="0">
                <a:solidFill>
                  <a:srgbClr val="404040"/>
                </a:solidFill>
                <a:latin typeface="Calibri"/>
                <a:cs typeface="Calibri"/>
              </a:rPr>
              <a:t>read </a:t>
            </a:r>
            <a:r>
              <a:rPr lang="en-US" sz="2400" dirty="0">
                <a:solidFill>
                  <a:srgbClr val="404040"/>
                </a:solidFill>
                <a:latin typeface="Calibri"/>
                <a:cs typeface="Calibri"/>
              </a:rPr>
              <a:t>and </a:t>
            </a:r>
            <a:r>
              <a:rPr lang="en-US" sz="2400" spc="-5" dirty="0">
                <a:solidFill>
                  <a:srgbClr val="404040"/>
                </a:solidFill>
                <a:latin typeface="Calibri"/>
                <a:cs typeface="Calibri"/>
              </a:rPr>
              <a:t>use</a:t>
            </a:r>
            <a:r>
              <a:rPr lang="en-US" sz="2400" spc="20" dirty="0">
                <a:solidFill>
                  <a:srgbClr val="404040"/>
                </a:solidFill>
                <a:latin typeface="Calibri"/>
                <a:cs typeface="Calibri"/>
              </a:rPr>
              <a:t> </a:t>
            </a:r>
            <a:r>
              <a:rPr lang="en-US" sz="2400" spc="-15" dirty="0">
                <a:solidFill>
                  <a:srgbClr val="404040"/>
                </a:solidFill>
                <a:latin typeface="Calibri"/>
                <a:cs typeface="Calibri"/>
              </a:rPr>
              <a:t>content.</a:t>
            </a:r>
            <a:endParaRPr lang="en-US" sz="2400" dirty="0">
              <a:latin typeface="Calibri"/>
              <a:cs typeface="Calibri"/>
            </a:endParaRPr>
          </a:p>
          <a:p>
            <a:pPr marL="305435" indent="-182880">
              <a:lnSpc>
                <a:spcPct val="100000"/>
              </a:lnSpc>
              <a:spcBef>
                <a:spcPts val="320"/>
              </a:spcBef>
              <a:buClr>
                <a:srgbClr val="1CADE4"/>
              </a:buClr>
              <a:buChar char="◦"/>
              <a:tabLst>
                <a:tab pos="305435" algn="l"/>
              </a:tabLst>
            </a:pPr>
            <a:r>
              <a:rPr lang="en-US" sz="2400" spc="-5" dirty="0">
                <a:solidFill>
                  <a:srgbClr val="404040"/>
                </a:solidFill>
                <a:latin typeface="Calibri"/>
                <a:cs typeface="Calibri"/>
              </a:rPr>
              <a:t>Do not use </a:t>
            </a:r>
            <a:r>
              <a:rPr lang="en-US" sz="2400" spc="-20" dirty="0">
                <a:solidFill>
                  <a:srgbClr val="404040"/>
                </a:solidFill>
                <a:latin typeface="Calibri"/>
                <a:cs typeface="Calibri"/>
              </a:rPr>
              <a:t>content </a:t>
            </a:r>
            <a:r>
              <a:rPr lang="en-US" sz="2400" spc="-10" dirty="0">
                <a:solidFill>
                  <a:srgbClr val="404040"/>
                </a:solidFill>
                <a:latin typeface="Calibri"/>
                <a:cs typeface="Calibri"/>
              </a:rPr>
              <a:t>that </a:t>
            </a:r>
            <a:r>
              <a:rPr lang="en-US" sz="2400" spc="-5" dirty="0">
                <a:solidFill>
                  <a:srgbClr val="404040"/>
                </a:solidFill>
                <a:latin typeface="Calibri"/>
                <a:cs typeface="Calibri"/>
              </a:rPr>
              <a:t>causes</a:t>
            </a:r>
            <a:r>
              <a:rPr lang="en-US" sz="2400" spc="-15" dirty="0">
                <a:solidFill>
                  <a:srgbClr val="404040"/>
                </a:solidFill>
                <a:latin typeface="Calibri"/>
                <a:cs typeface="Calibri"/>
              </a:rPr>
              <a:t> </a:t>
            </a:r>
            <a:r>
              <a:rPr lang="en-US" sz="2400" spc="-10" dirty="0">
                <a:solidFill>
                  <a:srgbClr val="404040"/>
                </a:solidFill>
                <a:latin typeface="Calibri"/>
                <a:cs typeface="Calibri"/>
              </a:rPr>
              <a:t>seizures</a:t>
            </a:r>
            <a:r>
              <a:rPr lang="en-US" sz="2400" spc="-10" dirty="0" smtClean="0">
                <a:solidFill>
                  <a:srgbClr val="404040"/>
                </a:solidFill>
                <a:latin typeface="Calibri"/>
                <a:cs typeface="Calibri"/>
              </a:rPr>
              <a:t>. </a:t>
            </a:r>
            <a:endParaRPr lang="en-US" sz="2400" dirty="0">
              <a:latin typeface="Calibri"/>
              <a:cs typeface="Calibri"/>
            </a:endParaRPr>
          </a:p>
        </p:txBody>
      </p:sp>
      <p:sp>
        <p:nvSpPr>
          <p:cNvPr id="4" name="object 4"/>
          <p:cNvSpPr txBox="1">
            <a:spLocks noGrp="1"/>
          </p:cNvSpPr>
          <p:nvPr>
            <p:ph type="title"/>
          </p:nvPr>
        </p:nvSpPr>
        <p:spPr>
          <a:xfrm>
            <a:off x="380144" y="856249"/>
            <a:ext cx="8133935" cy="635000"/>
          </a:xfrm>
          <a:prstGeom prst="rect">
            <a:avLst/>
          </a:prstGeom>
        </p:spPr>
        <p:txBody>
          <a:bodyPr vert="horz" wrap="square" lIns="0" tIns="12700" rIns="0" bIns="0" rtlCol="0">
            <a:spAutoFit/>
          </a:bodyPr>
          <a:lstStyle/>
          <a:p>
            <a:pPr marL="12700">
              <a:lnSpc>
                <a:spcPct val="100000"/>
              </a:lnSpc>
              <a:spcBef>
                <a:spcPts val="100"/>
              </a:spcBef>
            </a:pPr>
            <a:r>
              <a:rPr sz="4000" u="none" spc="-85" dirty="0"/>
              <a:t>Web </a:t>
            </a:r>
            <a:r>
              <a:rPr sz="4000" u="none" spc="-65" dirty="0"/>
              <a:t>Content </a:t>
            </a:r>
            <a:r>
              <a:rPr sz="4000" u="none" spc="-50" dirty="0"/>
              <a:t>Accessibility</a:t>
            </a:r>
            <a:r>
              <a:rPr sz="4000" u="none" spc="-204" dirty="0"/>
              <a:t> </a:t>
            </a:r>
            <a:r>
              <a:rPr sz="4000" u="none" spc="-45" dirty="0"/>
              <a:t>Guidelines</a:t>
            </a:r>
            <a:endParaRPr sz="4000" dirty="0"/>
          </a:p>
        </p:txBody>
      </p:sp>
    </p:spTree>
    <p:extLst>
      <p:ext uri="{BB962C8B-B14F-4D97-AF65-F5344CB8AC3E}">
        <p14:creationId xmlns:p14="http://schemas.microsoft.com/office/powerpoint/2010/main" val="202071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0418" y="1899530"/>
            <a:ext cx="7675986" cy="4016484"/>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404040"/>
                </a:solidFill>
                <a:latin typeface="Calibri"/>
                <a:cs typeface="Calibri"/>
              </a:rPr>
              <a:t>Understandable</a:t>
            </a:r>
            <a:endParaRPr sz="2400" dirty="0">
              <a:latin typeface="Calibri"/>
              <a:cs typeface="Calibri"/>
            </a:endParaRPr>
          </a:p>
          <a:p>
            <a:pPr marL="305435" indent="-182880">
              <a:lnSpc>
                <a:spcPct val="100000"/>
              </a:lnSpc>
              <a:spcBef>
                <a:spcPts val="120"/>
              </a:spcBef>
              <a:buClr>
                <a:srgbClr val="1CADE4"/>
              </a:buClr>
              <a:buChar char="◦"/>
              <a:tabLst>
                <a:tab pos="305435" algn="l"/>
              </a:tabLst>
            </a:pPr>
            <a:r>
              <a:rPr sz="2400" spc="-25" dirty="0">
                <a:solidFill>
                  <a:srgbClr val="404040"/>
                </a:solidFill>
                <a:latin typeface="Calibri"/>
                <a:cs typeface="Calibri"/>
              </a:rPr>
              <a:t>Make </a:t>
            </a:r>
            <a:r>
              <a:rPr sz="2400" spc="-20" dirty="0">
                <a:solidFill>
                  <a:srgbClr val="404040"/>
                </a:solidFill>
                <a:latin typeface="Calibri"/>
                <a:cs typeface="Calibri"/>
              </a:rPr>
              <a:t>text </a:t>
            </a:r>
            <a:r>
              <a:rPr sz="2400" dirty="0">
                <a:solidFill>
                  <a:srgbClr val="404040"/>
                </a:solidFill>
                <a:latin typeface="Calibri"/>
                <a:cs typeface="Calibri"/>
              </a:rPr>
              <a:t>and </a:t>
            </a:r>
            <a:r>
              <a:rPr sz="2400" spc="-15" dirty="0">
                <a:solidFill>
                  <a:srgbClr val="404040"/>
                </a:solidFill>
                <a:latin typeface="Calibri"/>
                <a:cs typeface="Calibri"/>
              </a:rPr>
              <a:t>content </a:t>
            </a:r>
            <a:r>
              <a:rPr sz="2400" spc="-10" dirty="0">
                <a:solidFill>
                  <a:srgbClr val="404040"/>
                </a:solidFill>
                <a:latin typeface="Calibri"/>
                <a:cs typeface="Calibri"/>
              </a:rPr>
              <a:t>understandable, </a:t>
            </a:r>
            <a:r>
              <a:rPr sz="2400" dirty="0">
                <a:solidFill>
                  <a:srgbClr val="404040"/>
                </a:solidFill>
                <a:latin typeface="Calibri"/>
                <a:cs typeface="Calibri"/>
              </a:rPr>
              <a:t>and</a:t>
            </a:r>
            <a:r>
              <a:rPr sz="2400" spc="20" dirty="0">
                <a:solidFill>
                  <a:srgbClr val="404040"/>
                </a:solidFill>
                <a:latin typeface="Calibri"/>
                <a:cs typeface="Calibri"/>
              </a:rPr>
              <a:t> </a:t>
            </a:r>
            <a:r>
              <a:rPr sz="2400" spc="-5" dirty="0">
                <a:solidFill>
                  <a:srgbClr val="404040"/>
                </a:solidFill>
                <a:latin typeface="Calibri"/>
                <a:cs typeface="Calibri"/>
              </a:rPr>
              <a:t>readable</a:t>
            </a:r>
            <a:endParaRPr sz="2400" dirty="0">
              <a:latin typeface="Calibri"/>
              <a:cs typeface="Calibri"/>
            </a:endParaRPr>
          </a:p>
          <a:p>
            <a:pPr marL="305435" marR="240665" indent="-182880">
              <a:lnSpc>
                <a:spcPts val="2600"/>
              </a:lnSpc>
              <a:spcBef>
                <a:spcPts val="605"/>
              </a:spcBef>
              <a:buClr>
                <a:srgbClr val="1CADE4"/>
              </a:buClr>
              <a:buChar char="◦"/>
              <a:tabLst>
                <a:tab pos="305435" algn="l"/>
              </a:tabLst>
            </a:pPr>
            <a:r>
              <a:rPr sz="2400" spc="-25" dirty="0">
                <a:solidFill>
                  <a:srgbClr val="404040"/>
                </a:solidFill>
                <a:latin typeface="Calibri"/>
                <a:cs typeface="Calibri"/>
              </a:rPr>
              <a:t>Make </a:t>
            </a:r>
            <a:r>
              <a:rPr sz="2400" spc="-15" dirty="0">
                <a:solidFill>
                  <a:srgbClr val="404040"/>
                </a:solidFill>
                <a:latin typeface="Calibri"/>
                <a:cs typeface="Calibri"/>
              </a:rPr>
              <a:t>content operate </a:t>
            </a:r>
            <a:r>
              <a:rPr sz="2400" spc="-5" dirty="0">
                <a:solidFill>
                  <a:srgbClr val="404040"/>
                </a:solidFill>
                <a:latin typeface="Calibri"/>
                <a:cs typeface="Calibri"/>
              </a:rPr>
              <a:t>in </a:t>
            </a:r>
            <a:r>
              <a:rPr sz="2400" spc="-10" dirty="0">
                <a:solidFill>
                  <a:srgbClr val="404040"/>
                </a:solidFill>
                <a:latin typeface="Calibri"/>
                <a:cs typeface="Calibri"/>
              </a:rPr>
              <a:t>predictable </a:t>
            </a:r>
            <a:r>
              <a:rPr sz="2400" spc="-30" dirty="0">
                <a:solidFill>
                  <a:srgbClr val="404040"/>
                </a:solidFill>
                <a:latin typeface="Calibri"/>
                <a:cs typeface="Calibri"/>
              </a:rPr>
              <a:t>ways </a:t>
            </a:r>
            <a:r>
              <a:rPr sz="2400" dirty="0">
                <a:solidFill>
                  <a:srgbClr val="404040"/>
                </a:solidFill>
                <a:latin typeface="Calibri"/>
                <a:cs typeface="Calibri"/>
              </a:rPr>
              <a:t>and help  </a:t>
            </a:r>
            <a:r>
              <a:rPr sz="2400" spc="-10" dirty="0">
                <a:solidFill>
                  <a:srgbClr val="404040"/>
                </a:solidFill>
                <a:latin typeface="Calibri"/>
                <a:cs typeface="Calibri"/>
              </a:rPr>
              <a:t>users </a:t>
            </a:r>
            <a:r>
              <a:rPr sz="2400" spc="-15" dirty="0">
                <a:solidFill>
                  <a:srgbClr val="404040"/>
                </a:solidFill>
                <a:latin typeface="Calibri"/>
                <a:cs typeface="Calibri"/>
              </a:rPr>
              <a:t>avoid </a:t>
            </a:r>
            <a:r>
              <a:rPr sz="2400" dirty="0">
                <a:solidFill>
                  <a:srgbClr val="404040"/>
                </a:solidFill>
                <a:latin typeface="Calibri"/>
                <a:cs typeface="Calibri"/>
              </a:rPr>
              <a:t>and </a:t>
            </a:r>
            <a:r>
              <a:rPr sz="2400" spc="-10" dirty="0">
                <a:solidFill>
                  <a:srgbClr val="404040"/>
                </a:solidFill>
                <a:latin typeface="Calibri"/>
                <a:cs typeface="Calibri"/>
              </a:rPr>
              <a:t>correct</a:t>
            </a:r>
            <a:r>
              <a:rPr sz="2400" spc="-15" dirty="0">
                <a:solidFill>
                  <a:srgbClr val="404040"/>
                </a:solidFill>
                <a:latin typeface="Calibri"/>
                <a:cs typeface="Calibri"/>
              </a:rPr>
              <a:t> </a:t>
            </a:r>
            <a:r>
              <a:rPr sz="2400" spc="-20" dirty="0">
                <a:solidFill>
                  <a:srgbClr val="404040"/>
                </a:solidFill>
                <a:latin typeface="Calibri"/>
                <a:cs typeface="Calibri"/>
              </a:rPr>
              <a:t>mistakes.</a:t>
            </a:r>
            <a:endParaRPr sz="2400" dirty="0">
              <a:latin typeface="Calibri"/>
              <a:cs typeface="Calibri"/>
            </a:endParaRPr>
          </a:p>
          <a:p>
            <a:pPr>
              <a:lnSpc>
                <a:spcPct val="100000"/>
              </a:lnSpc>
              <a:spcBef>
                <a:spcPts val="55"/>
              </a:spcBef>
              <a:buClr>
                <a:srgbClr val="1CADE4"/>
              </a:buClr>
              <a:buFont typeface="Calibri"/>
              <a:buChar char="◦"/>
            </a:pPr>
            <a:endParaRPr sz="3850" dirty="0">
              <a:latin typeface="Times New Roman"/>
              <a:cs typeface="Times New Roman"/>
            </a:endParaRPr>
          </a:p>
          <a:p>
            <a:pPr marL="12700">
              <a:lnSpc>
                <a:spcPct val="100000"/>
              </a:lnSpc>
            </a:pPr>
            <a:r>
              <a:rPr sz="2400" spc="-15" dirty="0">
                <a:solidFill>
                  <a:srgbClr val="404040"/>
                </a:solidFill>
                <a:latin typeface="Calibri"/>
                <a:cs typeface="Calibri"/>
              </a:rPr>
              <a:t>Robust</a:t>
            </a:r>
            <a:endParaRPr sz="2400" dirty="0">
              <a:latin typeface="Calibri"/>
              <a:cs typeface="Calibri"/>
            </a:endParaRPr>
          </a:p>
          <a:p>
            <a:pPr marL="305435" marR="743585" indent="-182880">
              <a:lnSpc>
                <a:spcPts val="2600"/>
              </a:lnSpc>
              <a:spcBef>
                <a:spcPts val="405"/>
              </a:spcBef>
              <a:buClr>
                <a:srgbClr val="1CADE4"/>
              </a:buClr>
              <a:buChar char="◦"/>
              <a:tabLst>
                <a:tab pos="305435" algn="l"/>
              </a:tabLst>
            </a:pPr>
            <a:r>
              <a:rPr sz="2400" spc="-15" dirty="0">
                <a:solidFill>
                  <a:srgbClr val="404040"/>
                </a:solidFill>
                <a:latin typeface="Calibri"/>
                <a:cs typeface="Calibri"/>
              </a:rPr>
              <a:t>Maximize </a:t>
            </a:r>
            <a:r>
              <a:rPr sz="2400" spc="-10" dirty="0">
                <a:solidFill>
                  <a:srgbClr val="404040"/>
                </a:solidFill>
                <a:latin typeface="Calibri"/>
                <a:cs typeface="Calibri"/>
              </a:rPr>
              <a:t>compatibility </a:t>
            </a:r>
            <a:r>
              <a:rPr sz="2400" spc="-5" dirty="0">
                <a:solidFill>
                  <a:srgbClr val="404040"/>
                </a:solidFill>
                <a:latin typeface="Calibri"/>
                <a:cs typeface="Calibri"/>
              </a:rPr>
              <a:t>with </a:t>
            </a:r>
            <a:r>
              <a:rPr sz="2400" spc="-10" dirty="0">
                <a:solidFill>
                  <a:srgbClr val="404040"/>
                </a:solidFill>
                <a:latin typeface="Calibri"/>
                <a:cs typeface="Calibri"/>
              </a:rPr>
              <a:t>current </a:t>
            </a:r>
            <a:r>
              <a:rPr sz="2400" dirty="0">
                <a:solidFill>
                  <a:srgbClr val="404040"/>
                </a:solidFill>
                <a:latin typeface="Calibri"/>
                <a:cs typeface="Calibri"/>
              </a:rPr>
              <a:t>and </a:t>
            </a:r>
            <a:r>
              <a:rPr sz="2400" spc="-10" dirty="0">
                <a:solidFill>
                  <a:srgbClr val="404040"/>
                </a:solidFill>
                <a:latin typeface="Calibri"/>
                <a:cs typeface="Calibri"/>
              </a:rPr>
              <a:t>future  </a:t>
            </a:r>
            <a:r>
              <a:rPr sz="2400" spc="-5" dirty="0">
                <a:solidFill>
                  <a:srgbClr val="404040"/>
                </a:solidFill>
                <a:latin typeface="Calibri"/>
                <a:cs typeface="Calibri"/>
              </a:rPr>
              <a:t>technologies.</a:t>
            </a:r>
            <a:endParaRPr sz="2400" dirty="0">
              <a:latin typeface="Calibri"/>
              <a:cs typeface="Calibri"/>
            </a:endParaRPr>
          </a:p>
          <a:p>
            <a:pPr marL="305435" indent="-182880">
              <a:lnSpc>
                <a:spcPct val="100000"/>
              </a:lnSpc>
              <a:spcBef>
                <a:spcPts val="280"/>
              </a:spcBef>
              <a:buClr>
                <a:srgbClr val="1CADE4"/>
              </a:buClr>
              <a:buChar char="◦"/>
              <a:tabLst>
                <a:tab pos="305435" algn="l"/>
              </a:tabLst>
            </a:pPr>
            <a:r>
              <a:rPr sz="2400" spc="-5" dirty="0">
                <a:solidFill>
                  <a:srgbClr val="404040"/>
                </a:solidFill>
                <a:latin typeface="Calibri"/>
                <a:cs typeface="Calibri"/>
              </a:rPr>
              <a:t>Doesn’t </a:t>
            </a:r>
            <a:r>
              <a:rPr sz="2400" spc="-10" dirty="0">
                <a:solidFill>
                  <a:srgbClr val="404040"/>
                </a:solidFill>
                <a:latin typeface="Calibri"/>
                <a:cs typeface="Calibri"/>
              </a:rPr>
              <a:t>break </a:t>
            </a:r>
            <a:r>
              <a:rPr sz="2400" spc="-5" dirty="0">
                <a:solidFill>
                  <a:srgbClr val="404040"/>
                </a:solidFill>
                <a:latin typeface="Calibri"/>
                <a:cs typeface="Calibri"/>
              </a:rPr>
              <a:t>every time </a:t>
            </a:r>
            <a:r>
              <a:rPr sz="2400" spc="-10" dirty="0">
                <a:solidFill>
                  <a:srgbClr val="404040"/>
                </a:solidFill>
                <a:latin typeface="Calibri"/>
                <a:cs typeface="Calibri"/>
              </a:rPr>
              <a:t>there </a:t>
            </a:r>
            <a:r>
              <a:rPr sz="2400" spc="-5" dirty="0">
                <a:solidFill>
                  <a:srgbClr val="404040"/>
                </a:solidFill>
                <a:latin typeface="Calibri"/>
                <a:cs typeface="Calibri"/>
              </a:rPr>
              <a:t>is </a:t>
            </a:r>
            <a:r>
              <a:rPr sz="2400" dirty="0">
                <a:solidFill>
                  <a:srgbClr val="404040"/>
                </a:solidFill>
                <a:latin typeface="Calibri"/>
                <a:cs typeface="Calibri"/>
              </a:rPr>
              <a:t>an </a:t>
            </a:r>
            <a:r>
              <a:rPr sz="2400" spc="-5" dirty="0">
                <a:solidFill>
                  <a:srgbClr val="404040"/>
                </a:solidFill>
                <a:latin typeface="Calibri"/>
                <a:cs typeface="Calibri"/>
              </a:rPr>
              <a:t>OS</a:t>
            </a:r>
            <a:r>
              <a:rPr sz="2400" spc="-15" dirty="0">
                <a:solidFill>
                  <a:srgbClr val="404040"/>
                </a:solidFill>
                <a:latin typeface="Calibri"/>
                <a:cs typeface="Calibri"/>
              </a:rPr>
              <a:t> </a:t>
            </a:r>
            <a:r>
              <a:rPr sz="2400" spc="-10" dirty="0">
                <a:solidFill>
                  <a:srgbClr val="404040"/>
                </a:solidFill>
                <a:latin typeface="Calibri"/>
                <a:cs typeface="Calibri"/>
              </a:rPr>
              <a:t>update</a:t>
            </a:r>
            <a:endParaRPr sz="2400" dirty="0">
              <a:latin typeface="Calibri"/>
              <a:cs typeface="Calibri"/>
            </a:endParaRPr>
          </a:p>
          <a:p>
            <a:pPr marL="305435" indent="-182880">
              <a:lnSpc>
                <a:spcPct val="100000"/>
              </a:lnSpc>
              <a:spcBef>
                <a:spcPts val="320"/>
              </a:spcBef>
              <a:buClr>
                <a:srgbClr val="1CADE4"/>
              </a:buClr>
              <a:buChar char="◦"/>
              <a:tabLst>
                <a:tab pos="305435" algn="l"/>
              </a:tabLst>
            </a:pPr>
            <a:r>
              <a:rPr sz="2400" spc="-30" dirty="0">
                <a:solidFill>
                  <a:srgbClr val="404040"/>
                </a:solidFill>
                <a:latin typeface="Calibri"/>
                <a:cs typeface="Calibri"/>
              </a:rPr>
              <a:t>Works </a:t>
            </a:r>
            <a:r>
              <a:rPr sz="2400" spc="-10" dirty="0">
                <a:solidFill>
                  <a:srgbClr val="404040"/>
                </a:solidFill>
                <a:latin typeface="Calibri"/>
                <a:cs typeface="Calibri"/>
              </a:rPr>
              <a:t>across </a:t>
            </a:r>
            <a:r>
              <a:rPr sz="2400" dirty="0">
                <a:solidFill>
                  <a:srgbClr val="404040"/>
                </a:solidFill>
                <a:latin typeface="Calibri"/>
                <a:cs typeface="Calibri"/>
              </a:rPr>
              <a:t>a </a:t>
            </a:r>
            <a:r>
              <a:rPr sz="2400" spc="-10" dirty="0">
                <a:solidFill>
                  <a:srgbClr val="404040"/>
                </a:solidFill>
                <a:latin typeface="Calibri"/>
                <a:cs typeface="Calibri"/>
              </a:rPr>
              <a:t>variety </a:t>
            </a:r>
            <a:r>
              <a:rPr sz="2400" spc="-5" dirty="0">
                <a:solidFill>
                  <a:srgbClr val="404040"/>
                </a:solidFill>
                <a:latin typeface="Calibri"/>
                <a:cs typeface="Calibri"/>
              </a:rPr>
              <a:t>of </a:t>
            </a:r>
            <a:r>
              <a:rPr sz="2400" dirty="0">
                <a:solidFill>
                  <a:srgbClr val="404040"/>
                </a:solidFill>
                <a:latin typeface="Calibri"/>
                <a:cs typeface="Calibri"/>
              </a:rPr>
              <a:t>services and</a:t>
            </a:r>
            <a:r>
              <a:rPr sz="2400" spc="-5" dirty="0">
                <a:solidFill>
                  <a:srgbClr val="404040"/>
                </a:solidFill>
                <a:latin typeface="Calibri"/>
                <a:cs typeface="Calibri"/>
              </a:rPr>
              <a:t> </a:t>
            </a:r>
            <a:r>
              <a:rPr sz="2400" spc="-10" dirty="0">
                <a:solidFill>
                  <a:srgbClr val="404040"/>
                </a:solidFill>
                <a:latin typeface="Calibri"/>
                <a:cs typeface="Calibri"/>
              </a:rPr>
              <a:t>platforms</a:t>
            </a:r>
            <a:endParaRPr sz="2400" dirty="0">
              <a:latin typeface="Calibri"/>
              <a:cs typeface="Calibri"/>
            </a:endParaRPr>
          </a:p>
        </p:txBody>
      </p:sp>
      <p:sp>
        <p:nvSpPr>
          <p:cNvPr id="4" name="object 4"/>
          <p:cNvSpPr txBox="1">
            <a:spLocks noGrp="1"/>
          </p:cNvSpPr>
          <p:nvPr>
            <p:ph type="title"/>
          </p:nvPr>
        </p:nvSpPr>
        <p:spPr>
          <a:xfrm>
            <a:off x="390418" y="866188"/>
            <a:ext cx="8123661" cy="635000"/>
          </a:xfrm>
          <a:prstGeom prst="rect">
            <a:avLst/>
          </a:prstGeom>
        </p:spPr>
        <p:txBody>
          <a:bodyPr vert="horz" wrap="square" lIns="0" tIns="12700" rIns="0" bIns="0" rtlCol="0">
            <a:spAutoFit/>
          </a:bodyPr>
          <a:lstStyle/>
          <a:p>
            <a:pPr marL="12700">
              <a:lnSpc>
                <a:spcPct val="100000"/>
              </a:lnSpc>
              <a:spcBef>
                <a:spcPts val="100"/>
              </a:spcBef>
            </a:pPr>
            <a:r>
              <a:rPr sz="4000" u="none" spc="-85" dirty="0"/>
              <a:t>Web </a:t>
            </a:r>
            <a:r>
              <a:rPr sz="4000" u="none" spc="-65" dirty="0"/>
              <a:t>Content </a:t>
            </a:r>
            <a:r>
              <a:rPr sz="4000" u="none" spc="-50" dirty="0"/>
              <a:t>Accessibility</a:t>
            </a:r>
            <a:r>
              <a:rPr sz="4000" u="none" spc="-204" dirty="0"/>
              <a:t> </a:t>
            </a:r>
            <a:r>
              <a:rPr sz="4000" u="none" spc="-45" dirty="0"/>
              <a:t>Guidelines</a:t>
            </a:r>
            <a:endParaRPr sz="4000" dirty="0"/>
          </a:p>
        </p:txBody>
      </p:sp>
    </p:spTree>
    <p:extLst>
      <p:ext uri="{BB962C8B-B14F-4D97-AF65-F5344CB8AC3E}">
        <p14:creationId xmlns:p14="http://schemas.microsoft.com/office/powerpoint/2010/main" val="113685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1556" y="764198"/>
            <a:ext cx="7408324" cy="520655"/>
          </a:xfrm>
          <a:prstGeom prst="rect">
            <a:avLst/>
          </a:prstGeom>
        </p:spPr>
        <p:txBody>
          <a:bodyPr vert="horz" wrap="square" lIns="0" tIns="12700" rIns="0" bIns="0" rtlCol="0">
            <a:spAutoFit/>
          </a:bodyPr>
          <a:lstStyle/>
          <a:p>
            <a:pPr marL="12700">
              <a:lnSpc>
                <a:spcPct val="100000"/>
              </a:lnSpc>
              <a:spcBef>
                <a:spcPts val="100"/>
              </a:spcBef>
            </a:pPr>
            <a:r>
              <a:rPr u="none" spc="-35" dirty="0"/>
              <a:t>Who </a:t>
            </a:r>
            <a:r>
              <a:rPr u="none" spc="-25" dirty="0"/>
              <a:t>is</a:t>
            </a:r>
            <a:r>
              <a:rPr u="none" spc="-254" dirty="0"/>
              <a:t> </a:t>
            </a:r>
            <a:r>
              <a:rPr u="none" spc="-75" dirty="0"/>
              <a:t>affected?</a:t>
            </a:r>
          </a:p>
        </p:txBody>
      </p:sp>
      <p:sp>
        <p:nvSpPr>
          <p:cNvPr id="4" name="object 4"/>
          <p:cNvSpPr txBox="1"/>
          <p:nvPr/>
        </p:nvSpPr>
        <p:spPr>
          <a:xfrm>
            <a:off x="901700" y="1800012"/>
            <a:ext cx="7028180" cy="4403725"/>
          </a:xfrm>
          <a:prstGeom prst="rect">
            <a:avLst/>
          </a:prstGeom>
        </p:spPr>
        <p:txBody>
          <a:bodyPr vert="horz" wrap="square" lIns="0" tIns="33655" rIns="0" bIns="0" rtlCol="0">
            <a:spAutoFit/>
          </a:bodyPr>
          <a:lstStyle/>
          <a:p>
            <a:pPr marL="12700">
              <a:lnSpc>
                <a:spcPct val="100000"/>
              </a:lnSpc>
              <a:spcBef>
                <a:spcPts val="265"/>
              </a:spcBef>
            </a:pPr>
            <a:r>
              <a:rPr sz="2400" spc="-10" dirty="0">
                <a:solidFill>
                  <a:srgbClr val="404040"/>
                </a:solidFill>
                <a:latin typeface="Calibri"/>
                <a:cs typeface="Calibri"/>
              </a:rPr>
              <a:t>People </a:t>
            </a:r>
            <a:r>
              <a:rPr sz="2400" spc="-5" dirty="0">
                <a:solidFill>
                  <a:srgbClr val="404040"/>
                </a:solidFill>
                <a:latin typeface="Calibri"/>
                <a:cs typeface="Calibri"/>
              </a:rPr>
              <a:t>with</a:t>
            </a:r>
            <a:r>
              <a:rPr sz="2400" spc="-10" dirty="0">
                <a:solidFill>
                  <a:srgbClr val="404040"/>
                </a:solidFill>
                <a:latin typeface="Calibri"/>
                <a:cs typeface="Calibri"/>
              </a:rPr>
              <a:t> </a:t>
            </a:r>
            <a:r>
              <a:rPr sz="2400" spc="-5" dirty="0">
                <a:solidFill>
                  <a:srgbClr val="404040"/>
                </a:solidFill>
                <a:latin typeface="Calibri"/>
                <a:cs typeface="Calibri"/>
              </a:rPr>
              <a:t>disabilities</a:t>
            </a:r>
            <a:endParaRPr sz="2400" dirty="0">
              <a:latin typeface="Calibri"/>
              <a:cs typeface="Calibri"/>
            </a:endParaRPr>
          </a:p>
          <a:p>
            <a:pPr marL="305435" indent="-182880">
              <a:lnSpc>
                <a:spcPct val="100000"/>
              </a:lnSpc>
              <a:spcBef>
                <a:spcPts val="155"/>
              </a:spcBef>
              <a:buClr>
                <a:srgbClr val="1CADE4"/>
              </a:buClr>
              <a:buChar char="◦"/>
              <a:tabLst>
                <a:tab pos="305435" algn="l"/>
              </a:tabLst>
            </a:pPr>
            <a:r>
              <a:rPr sz="2200" spc="-5" dirty="0">
                <a:solidFill>
                  <a:srgbClr val="404040"/>
                </a:solidFill>
                <a:latin typeface="Calibri"/>
                <a:cs typeface="Calibri"/>
              </a:rPr>
              <a:t>Visual, hearing, </a:t>
            </a:r>
            <a:r>
              <a:rPr sz="2200" spc="-35" dirty="0">
                <a:solidFill>
                  <a:srgbClr val="404040"/>
                </a:solidFill>
                <a:latin typeface="Calibri"/>
                <a:cs typeface="Calibri"/>
              </a:rPr>
              <a:t>motor, </a:t>
            </a:r>
            <a:r>
              <a:rPr sz="2200" spc="-10" dirty="0">
                <a:solidFill>
                  <a:srgbClr val="404040"/>
                </a:solidFill>
                <a:latin typeface="Calibri"/>
                <a:cs typeface="Calibri"/>
              </a:rPr>
              <a:t>cognitive,</a:t>
            </a:r>
            <a:r>
              <a:rPr sz="2200" spc="40" dirty="0">
                <a:solidFill>
                  <a:srgbClr val="404040"/>
                </a:solidFill>
                <a:latin typeface="Calibri"/>
                <a:cs typeface="Calibri"/>
              </a:rPr>
              <a:t> </a:t>
            </a:r>
            <a:r>
              <a:rPr sz="2200" spc="-10" dirty="0">
                <a:solidFill>
                  <a:srgbClr val="404040"/>
                </a:solidFill>
                <a:latin typeface="Calibri"/>
                <a:cs typeface="Calibri"/>
              </a:rPr>
              <a:t>reading</a:t>
            </a:r>
            <a:endParaRPr sz="2200" dirty="0">
              <a:latin typeface="Calibri"/>
              <a:cs typeface="Calibri"/>
            </a:endParaRPr>
          </a:p>
          <a:p>
            <a:pPr marL="305435" indent="-182880">
              <a:lnSpc>
                <a:spcPct val="100000"/>
              </a:lnSpc>
              <a:spcBef>
                <a:spcPts val="325"/>
              </a:spcBef>
              <a:buClr>
                <a:srgbClr val="1CADE4"/>
              </a:buClr>
              <a:buChar char="◦"/>
              <a:tabLst>
                <a:tab pos="305435" algn="l"/>
              </a:tabLst>
            </a:pPr>
            <a:r>
              <a:rPr sz="2200" spc="-5" dirty="0">
                <a:solidFill>
                  <a:srgbClr val="404040"/>
                </a:solidFill>
                <a:latin typeface="Calibri"/>
                <a:cs typeface="Calibri"/>
              </a:rPr>
              <a:t>About </a:t>
            </a:r>
            <a:r>
              <a:rPr sz="2200" dirty="0">
                <a:solidFill>
                  <a:srgbClr val="404040"/>
                </a:solidFill>
                <a:latin typeface="Calibri"/>
                <a:cs typeface="Calibri"/>
              </a:rPr>
              <a:t>1 </a:t>
            </a:r>
            <a:r>
              <a:rPr sz="2200" spc="-5" dirty="0">
                <a:solidFill>
                  <a:srgbClr val="404040"/>
                </a:solidFill>
                <a:latin typeface="Calibri"/>
                <a:cs typeface="Calibri"/>
              </a:rPr>
              <a:t>in </a:t>
            </a:r>
            <a:r>
              <a:rPr sz="2200" dirty="0">
                <a:solidFill>
                  <a:srgbClr val="404040"/>
                </a:solidFill>
                <a:latin typeface="Calibri"/>
                <a:cs typeface="Calibri"/>
              </a:rPr>
              <a:t>5 </a:t>
            </a:r>
            <a:r>
              <a:rPr sz="2200" spc="-5" dirty="0">
                <a:solidFill>
                  <a:srgbClr val="404040"/>
                </a:solidFill>
                <a:latin typeface="Calibri"/>
                <a:cs typeface="Calibri"/>
              </a:rPr>
              <a:t>adults</a:t>
            </a:r>
            <a:r>
              <a:rPr sz="2200" spc="5" dirty="0">
                <a:solidFill>
                  <a:srgbClr val="404040"/>
                </a:solidFill>
                <a:latin typeface="Calibri"/>
                <a:cs typeface="Calibri"/>
              </a:rPr>
              <a:t> </a:t>
            </a:r>
            <a:r>
              <a:rPr sz="2200" spc="-10" dirty="0">
                <a:solidFill>
                  <a:srgbClr val="404040"/>
                </a:solidFill>
                <a:latin typeface="Calibri"/>
                <a:cs typeface="Calibri"/>
              </a:rPr>
              <a:t>(webaim.org/intro)</a:t>
            </a:r>
            <a:endParaRPr sz="2200" dirty="0">
              <a:latin typeface="Calibri"/>
              <a:cs typeface="Calibri"/>
            </a:endParaRPr>
          </a:p>
          <a:p>
            <a:pPr marL="12700">
              <a:lnSpc>
                <a:spcPct val="100000"/>
              </a:lnSpc>
              <a:spcBef>
                <a:spcPts val="1295"/>
              </a:spcBef>
            </a:pPr>
            <a:r>
              <a:rPr sz="2400" spc="-5" dirty="0">
                <a:solidFill>
                  <a:srgbClr val="404040"/>
                </a:solidFill>
                <a:latin typeface="Calibri"/>
                <a:cs typeface="Calibri"/>
              </a:rPr>
              <a:t>Older</a:t>
            </a:r>
            <a:r>
              <a:rPr sz="2400" spc="-10" dirty="0">
                <a:solidFill>
                  <a:srgbClr val="404040"/>
                </a:solidFill>
                <a:latin typeface="Calibri"/>
                <a:cs typeface="Calibri"/>
              </a:rPr>
              <a:t> </a:t>
            </a:r>
            <a:r>
              <a:rPr sz="2400" spc="-5" dirty="0">
                <a:solidFill>
                  <a:srgbClr val="404040"/>
                </a:solidFill>
                <a:latin typeface="Calibri"/>
                <a:cs typeface="Calibri"/>
              </a:rPr>
              <a:t>adults</a:t>
            </a:r>
            <a:endParaRPr sz="2400" dirty="0">
              <a:latin typeface="Calibri"/>
              <a:cs typeface="Calibri"/>
            </a:endParaRPr>
          </a:p>
          <a:p>
            <a:pPr marL="305435" marR="5080" indent="-182880">
              <a:lnSpc>
                <a:spcPts val="2400"/>
              </a:lnSpc>
              <a:spcBef>
                <a:spcPts val="434"/>
              </a:spcBef>
              <a:buClr>
                <a:srgbClr val="1CADE4"/>
              </a:buClr>
              <a:buChar char="◦"/>
              <a:tabLst>
                <a:tab pos="305435" algn="l"/>
              </a:tabLst>
            </a:pPr>
            <a:r>
              <a:rPr sz="2200" spc="-5" dirty="0">
                <a:solidFill>
                  <a:srgbClr val="404040"/>
                </a:solidFill>
                <a:latin typeface="Calibri"/>
                <a:cs typeface="Calibri"/>
              </a:rPr>
              <a:t>up </a:t>
            </a:r>
            <a:r>
              <a:rPr sz="2200" spc="-15" dirty="0">
                <a:solidFill>
                  <a:srgbClr val="404040"/>
                </a:solidFill>
                <a:latin typeface="Calibri"/>
                <a:cs typeface="Calibri"/>
              </a:rPr>
              <a:t>to </a:t>
            </a:r>
            <a:r>
              <a:rPr sz="2200" spc="-5" dirty="0">
                <a:solidFill>
                  <a:srgbClr val="404040"/>
                </a:solidFill>
                <a:latin typeface="Calibri"/>
                <a:cs typeface="Calibri"/>
              </a:rPr>
              <a:t>50% </a:t>
            </a:r>
            <a:r>
              <a:rPr sz="2200" dirty="0">
                <a:solidFill>
                  <a:srgbClr val="404040"/>
                </a:solidFill>
                <a:latin typeface="Calibri"/>
                <a:cs typeface="Calibri"/>
              </a:rPr>
              <a:t>of </a:t>
            </a:r>
            <a:r>
              <a:rPr sz="2200" spc="-10" dirty="0">
                <a:solidFill>
                  <a:srgbClr val="404040"/>
                </a:solidFill>
                <a:latin typeface="Calibri"/>
                <a:cs typeface="Calibri"/>
              </a:rPr>
              <a:t>computer </a:t>
            </a:r>
            <a:r>
              <a:rPr sz="2200" spc="-15" dirty="0">
                <a:solidFill>
                  <a:srgbClr val="404040"/>
                </a:solidFill>
                <a:latin typeface="Calibri"/>
                <a:cs typeface="Calibri"/>
              </a:rPr>
              <a:t>users may </a:t>
            </a:r>
            <a:r>
              <a:rPr sz="2200" spc="-10" dirty="0">
                <a:solidFill>
                  <a:srgbClr val="404040"/>
                </a:solidFill>
                <a:latin typeface="Calibri"/>
                <a:cs typeface="Calibri"/>
              </a:rPr>
              <a:t>benefit from </a:t>
            </a:r>
            <a:r>
              <a:rPr sz="2200" spc="-5" dirty="0">
                <a:solidFill>
                  <a:srgbClr val="404040"/>
                </a:solidFill>
                <a:latin typeface="Calibri"/>
                <a:cs typeface="Calibri"/>
              </a:rPr>
              <a:t>accessibility  </a:t>
            </a:r>
            <a:r>
              <a:rPr sz="2200" spc="-15" dirty="0">
                <a:solidFill>
                  <a:srgbClr val="404040"/>
                </a:solidFill>
                <a:latin typeface="Calibri"/>
                <a:cs typeface="Calibri"/>
              </a:rPr>
              <a:t>features</a:t>
            </a:r>
            <a:endParaRPr sz="2200" dirty="0">
              <a:latin typeface="Calibri"/>
              <a:cs typeface="Calibri"/>
            </a:endParaRPr>
          </a:p>
          <a:p>
            <a:pPr marL="304800">
              <a:lnSpc>
                <a:spcPts val="2295"/>
              </a:lnSpc>
            </a:pPr>
            <a:r>
              <a:rPr sz="2200" spc="-15" dirty="0">
                <a:solidFill>
                  <a:srgbClr val="404040"/>
                </a:solidFill>
                <a:latin typeface="Calibri"/>
                <a:cs typeface="Calibri"/>
              </a:rPr>
              <a:t>(</a:t>
            </a:r>
            <a:r>
              <a:rPr sz="2200" spc="-15" dirty="0">
                <a:solidFill>
                  <a:srgbClr val="404040"/>
                </a:solidFill>
                <a:latin typeface="Calibri"/>
                <a:cs typeface="Calibri"/>
                <a:hlinkClick r:id="rId2"/>
              </a:rPr>
              <a:t>http://www.microsoft.com/enable/research/)</a:t>
            </a:r>
            <a:endParaRPr sz="2200" dirty="0">
              <a:latin typeface="Calibri"/>
              <a:cs typeface="Calibri"/>
            </a:endParaRPr>
          </a:p>
          <a:p>
            <a:pPr marL="12700">
              <a:lnSpc>
                <a:spcPct val="100000"/>
              </a:lnSpc>
              <a:spcBef>
                <a:spcPts val="1325"/>
              </a:spcBef>
            </a:pPr>
            <a:r>
              <a:rPr sz="2400" spc="-5" dirty="0">
                <a:solidFill>
                  <a:srgbClr val="404040"/>
                </a:solidFill>
                <a:latin typeface="Calibri"/>
                <a:cs typeface="Calibri"/>
              </a:rPr>
              <a:t>“Situational</a:t>
            </a:r>
            <a:r>
              <a:rPr sz="2400" spc="-15" dirty="0">
                <a:solidFill>
                  <a:srgbClr val="404040"/>
                </a:solidFill>
                <a:latin typeface="Calibri"/>
                <a:cs typeface="Calibri"/>
              </a:rPr>
              <a:t> </a:t>
            </a:r>
            <a:r>
              <a:rPr sz="2400" spc="-5" dirty="0">
                <a:solidFill>
                  <a:srgbClr val="404040"/>
                </a:solidFill>
                <a:latin typeface="Calibri"/>
                <a:cs typeface="Calibri"/>
              </a:rPr>
              <a:t>impairments”</a:t>
            </a:r>
            <a:endParaRPr sz="2400" dirty="0">
              <a:latin typeface="Calibri"/>
              <a:cs typeface="Calibri"/>
            </a:endParaRPr>
          </a:p>
          <a:p>
            <a:pPr marL="305435" indent="-182880">
              <a:lnSpc>
                <a:spcPct val="100000"/>
              </a:lnSpc>
              <a:spcBef>
                <a:spcPts val="155"/>
              </a:spcBef>
              <a:buClr>
                <a:srgbClr val="1CADE4"/>
              </a:buClr>
              <a:buChar char="◦"/>
              <a:tabLst>
                <a:tab pos="305435" algn="l"/>
              </a:tabLst>
            </a:pPr>
            <a:r>
              <a:rPr sz="2200" spc="-5" dirty="0">
                <a:solidFill>
                  <a:srgbClr val="404040"/>
                </a:solidFill>
                <a:latin typeface="Calibri"/>
                <a:cs typeface="Calibri"/>
              </a:rPr>
              <a:t>mobile </a:t>
            </a:r>
            <a:r>
              <a:rPr sz="2200" spc="-10" dirty="0">
                <a:solidFill>
                  <a:srgbClr val="404040"/>
                </a:solidFill>
                <a:latin typeface="Calibri"/>
                <a:cs typeface="Calibri"/>
              </a:rPr>
              <a:t>device users, temporarily injured</a:t>
            </a:r>
            <a:r>
              <a:rPr sz="2200" spc="40" dirty="0">
                <a:solidFill>
                  <a:srgbClr val="404040"/>
                </a:solidFill>
                <a:latin typeface="Calibri"/>
                <a:cs typeface="Calibri"/>
              </a:rPr>
              <a:t> </a:t>
            </a:r>
            <a:r>
              <a:rPr sz="2200" spc="-5" dirty="0">
                <a:solidFill>
                  <a:srgbClr val="404040"/>
                </a:solidFill>
                <a:latin typeface="Calibri"/>
                <a:cs typeface="Calibri"/>
              </a:rPr>
              <a:t>people</a:t>
            </a:r>
            <a:endParaRPr sz="2200" dirty="0">
              <a:latin typeface="Calibri"/>
              <a:cs typeface="Calibri"/>
            </a:endParaRPr>
          </a:p>
          <a:p>
            <a:pPr marL="12700">
              <a:lnSpc>
                <a:spcPct val="100000"/>
              </a:lnSpc>
              <a:spcBef>
                <a:spcPts val="1290"/>
              </a:spcBef>
            </a:pPr>
            <a:r>
              <a:rPr sz="2400" spc="-5" dirty="0">
                <a:solidFill>
                  <a:srgbClr val="404040"/>
                </a:solidFill>
                <a:latin typeface="Calibri"/>
                <a:cs typeface="Calibri"/>
              </a:rPr>
              <a:t>Sometimes </a:t>
            </a:r>
            <a:r>
              <a:rPr sz="2400" spc="-20" dirty="0">
                <a:solidFill>
                  <a:srgbClr val="404040"/>
                </a:solidFill>
                <a:latin typeface="Calibri"/>
                <a:cs typeface="Calibri"/>
              </a:rPr>
              <a:t>it’s </a:t>
            </a:r>
            <a:r>
              <a:rPr sz="2400" spc="-10" dirty="0">
                <a:solidFill>
                  <a:srgbClr val="404040"/>
                </a:solidFill>
                <a:latin typeface="Calibri"/>
                <a:cs typeface="Calibri"/>
              </a:rPr>
              <a:t>just </a:t>
            </a:r>
            <a:r>
              <a:rPr sz="2400" spc="-15" dirty="0">
                <a:solidFill>
                  <a:srgbClr val="404040"/>
                </a:solidFill>
                <a:latin typeface="Calibri"/>
                <a:cs typeface="Calibri"/>
              </a:rPr>
              <a:t>convenient</a:t>
            </a:r>
            <a:endParaRPr sz="2400" dirty="0">
              <a:latin typeface="Calibri"/>
              <a:cs typeface="Calibri"/>
            </a:endParaRPr>
          </a:p>
          <a:p>
            <a:pPr marL="305435" indent="-182880">
              <a:lnSpc>
                <a:spcPct val="100000"/>
              </a:lnSpc>
              <a:spcBef>
                <a:spcPts val="155"/>
              </a:spcBef>
              <a:buClr>
                <a:srgbClr val="1CADE4"/>
              </a:buClr>
              <a:buChar char="◦"/>
              <a:tabLst>
                <a:tab pos="305435" algn="l"/>
              </a:tabLst>
            </a:pPr>
            <a:r>
              <a:rPr sz="2200" spc="-10" dirty="0">
                <a:solidFill>
                  <a:srgbClr val="404040"/>
                </a:solidFill>
                <a:latin typeface="Calibri"/>
                <a:cs typeface="Calibri"/>
              </a:rPr>
              <a:t>reading transcripts vs. </a:t>
            </a:r>
            <a:r>
              <a:rPr sz="2200" spc="-15" dirty="0">
                <a:solidFill>
                  <a:srgbClr val="404040"/>
                </a:solidFill>
                <a:latin typeface="Calibri"/>
                <a:cs typeface="Calibri"/>
              </a:rPr>
              <a:t>watching </a:t>
            </a:r>
            <a:r>
              <a:rPr sz="2200" dirty="0">
                <a:solidFill>
                  <a:srgbClr val="404040"/>
                </a:solidFill>
                <a:latin typeface="Calibri"/>
                <a:cs typeface="Calibri"/>
              </a:rPr>
              <a:t>a</a:t>
            </a:r>
            <a:r>
              <a:rPr sz="2200" spc="40" dirty="0">
                <a:solidFill>
                  <a:srgbClr val="404040"/>
                </a:solidFill>
                <a:latin typeface="Calibri"/>
                <a:cs typeface="Calibri"/>
              </a:rPr>
              <a:t> </a:t>
            </a:r>
            <a:r>
              <a:rPr sz="2200" spc="-5" dirty="0">
                <a:solidFill>
                  <a:srgbClr val="404040"/>
                </a:solidFill>
                <a:latin typeface="Calibri"/>
                <a:cs typeface="Calibri"/>
              </a:rPr>
              <a:t>video</a:t>
            </a:r>
            <a:endParaRPr sz="2200" dirty="0">
              <a:latin typeface="Calibri"/>
              <a:cs typeface="Calibri"/>
            </a:endParaRPr>
          </a:p>
        </p:txBody>
      </p:sp>
    </p:spTree>
    <p:extLst>
      <p:ext uri="{BB962C8B-B14F-4D97-AF65-F5344CB8AC3E}">
        <p14:creationId xmlns:p14="http://schemas.microsoft.com/office/powerpoint/2010/main" val="240736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1831" y="738533"/>
            <a:ext cx="3211195" cy="756920"/>
          </a:xfrm>
          <a:prstGeom prst="rect">
            <a:avLst/>
          </a:prstGeom>
        </p:spPr>
        <p:txBody>
          <a:bodyPr vert="horz" wrap="square" lIns="0" tIns="12700" rIns="0" bIns="0" rtlCol="0">
            <a:spAutoFit/>
          </a:bodyPr>
          <a:lstStyle/>
          <a:p>
            <a:pPr marL="12700">
              <a:lnSpc>
                <a:spcPct val="100000"/>
              </a:lnSpc>
              <a:spcBef>
                <a:spcPts val="100"/>
              </a:spcBef>
            </a:pPr>
            <a:r>
              <a:rPr u="none" spc="-25" dirty="0"/>
              <a:t>10 </a:t>
            </a:r>
            <a:r>
              <a:rPr u="none" spc="-45" dirty="0"/>
              <a:t>Quick</a:t>
            </a:r>
            <a:r>
              <a:rPr u="none" spc="-254" dirty="0"/>
              <a:t> </a:t>
            </a:r>
            <a:r>
              <a:rPr u="none" spc="-40" dirty="0"/>
              <a:t>Tips</a:t>
            </a:r>
          </a:p>
        </p:txBody>
      </p:sp>
      <p:sp>
        <p:nvSpPr>
          <p:cNvPr id="4" name="object 4"/>
          <p:cNvSpPr txBox="1"/>
          <p:nvPr/>
        </p:nvSpPr>
        <p:spPr>
          <a:xfrm>
            <a:off x="531831" y="1587393"/>
            <a:ext cx="7870005" cy="4490973"/>
          </a:xfrm>
          <a:prstGeom prst="rect">
            <a:avLst/>
          </a:prstGeom>
        </p:spPr>
        <p:txBody>
          <a:bodyPr vert="horz" wrap="square" lIns="0" tIns="53340" rIns="0" bIns="0" rtlCol="0">
            <a:spAutoFit/>
          </a:bodyPr>
          <a:lstStyle/>
          <a:p>
            <a:pPr marL="622300" marR="276225" indent="-609600">
              <a:lnSpc>
                <a:spcPts val="2600"/>
              </a:lnSpc>
              <a:spcBef>
                <a:spcPts val="420"/>
              </a:spcBef>
              <a:buClr>
                <a:srgbClr val="1CADE4"/>
              </a:buClr>
              <a:buAutoNum type="arabicPeriod"/>
              <a:tabLst>
                <a:tab pos="621665" algn="l"/>
                <a:tab pos="622300" algn="l"/>
              </a:tabLst>
            </a:pPr>
            <a:r>
              <a:rPr sz="2400" spc="-5" dirty="0">
                <a:uFill>
                  <a:solidFill>
                    <a:srgbClr val="6EAC1C"/>
                  </a:solidFill>
                </a:uFill>
                <a:latin typeface="Calibri"/>
                <a:cs typeface="Calibri"/>
              </a:rPr>
              <a:t>Images </a:t>
            </a:r>
            <a:r>
              <a:rPr sz="2400" dirty="0">
                <a:uFill>
                  <a:solidFill>
                    <a:srgbClr val="6EAC1C"/>
                  </a:solidFill>
                </a:uFill>
                <a:latin typeface="Calibri"/>
                <a:cs typeface="Calibri"/>
              </a:rPr>
              <a:t>&amp; </a:t>
            </a:r>
            <a:r>
              <a:rPr sz="2400" spc="-5" dirty="0">
                <a:uFill>
                  <a:solidFill>
                    <a:srgbClr val="6EAC1C"/>
                  </a:solidFill>
                </a:uFill>
                <a:latin typeface="Calibri"/>
                <a:cs typeface="Calibri"/>
              </a:rPr>
              <a:t>animations</a:t>
            </a:r>
            <a:r>
              <a:rPr sz="2400" spc="-5" dirty="0">
                <a:latin typeface="Calibri"/>
                <a:cs typeface="Calibri"/>
              </a:rPr>
              <a:t>: Use the alt </a:t>
            </a:r>
            <a:r>
              <a:rPr sz="2400" spc="-15" dirty="0">
                <a:latin typeface="Calibri"/>
                <a:cs typeface="Calibri"/>
              </a:rPr>
              <a:t>attribute to </a:t>
            </a:r>
            <a:r>
              <a:rPr sz="2400" spc="-5" dirty="0">
                <a:latin typeface="Calibri"/>
                <a:cs typeface="Calibri"/>
              </a:rPr>
              <a:t>describe  the function of </a:t>
            </a:r>
            <a:r>
              <a:rPr sz="2400" dirty="0">
                <a:latin typeface="Calibri"/>
                <a:cs typeface="Calibri"/>
              </a:rPr>
              <a:t>each </a:t>
            </a:r>
            <a:r>
              <a:rPr sz="2400" spc="-5" dirty="0">
                <a:latin typeface="Calibri"/>
                <a:cs typeface="Calibri"/>
              </a:rPr>
              <a:t>visual.</a:t>
            </a:r>
            <a:endParaRPr sz="2400" dirty="0">
              <a:latin typeface="Calibri"/>
              <a:cs typeface="Calibri"/>
            </a:endParaRPr>
          </a:p>
          <a:p>
            <a:pPr marL="622300" marR="914400" indent="-609600">
              <a:lnSpc>
                <a:spcPts val="2600"/>
              </a:lnSpc>
              <a:spcBef>
                <a:spcPts val="1365"/>
              </a:spcBef>
              <a:buClr>
                <a:srgbClr val="1CADE4"/>
              </a:buClr>
              <a:buAutoNum type="arabicPeriod"/>
              <a:tabLst>
                <a:tab pos="621665" algn="l"/>
                <a:tab pos="622300" algn="l"/>
              </a:tabLst>
            </a:pPr>
            <a:r>
              <a:rPr sz="2400" spc="-10" dirty="0">
                <a:latin typeface="Calibri"/>
                <a:cs typeface="Calibri"/>
              </a:rPr>
              <a:t>Image </a:t>
            </a:r>
            <a:r>
              <a:rPr sz="2400" spc="-5" dirty="0">
                <a:latin typeface="Calibri"/>
                <a:cs typeface="Calibri"/>
              </a:rPr>
              <a:t>maps. </a:t>
            </a:r>
            <a:r>
              <a:rPr sz="2400" spc="-5" dirty="0" smtClean="0">
                <a:latin typeface="Calibri"/>
                <a:cs typeface="Calibri"/>
              </a:rPr>
              <a:t>Use the </a:t>
            </a:r>
            <a:r>
              <a:rPr sz="2400" spc="-125" dirty="0" smtClean="0">
                <a:uFill>
                  <a:solidFill>
                    <a:srgbClr val="6EAC1C"/>
                  </a:solidFill>
                </a:uFill>
                <a:latin typeface="Calibri"/>
                <a:cs typeface="Calibri"/>
              </a:rPr>
              <a:t>client-­‐side </a:t>
            </a:r>
            <a:r>
              <a:rPr sz="2400" spc="-5" dirty="0" smtClean="0">
                <a:uFill>
                  <a:solidFill>
                    <a:srgbClr val="6EAC1C"/>
                  </a:solidFill>
                </a:uFill>
                <a:latin typeface="Calibri"/>
                <a:cs typeface="Calibri"/>
              </a:rPr>
              <a:t>map</a:t>
            </a:r>
            <a:r>
              <a:rPr sz="2400" spc="-5" dirty="0" smtClean="0">
                <a:latin typeface="Calibri"/>
                <a:cs typeface="Calibri"/>
              </a:rPr>
              <a:t> </a:t>
            </a:r>
            <a:r>
              <a:rPr sz="2400" dirty="0" smtClean="0">
                <a:latin typeface="Calibri"/>
                <a:cs typeface="Calibri"/>
              </a:rPr>
              <a:t>and </a:t>
            </a:r>
            <a:r>
              <a:rPr sz="2400" spc="-20" dirty="0" smtClean="0">
                <a:uFill>
                  <a:solidFill>
                    <a:srgbClr val="6EAC1C"/>
                  </a:solidFill>
                </a:uFill>
                <a:latin typeface="Calibri"/>
                <a:cs typeface="Calibri"/>
              </a:rPr>
              <a:t>text for  </a:t>
            </a:r>
            <a:r>
              <a:rPr sz="2400" spc="-5" dirty="0" smtClean="0">
                <a:uFill>
                  <a:solidFill>
                    <a:srgbClr val="6EAC1C"/>
                  </a:solidFill>
                </a:uFill>
                <a:latin typeface="Calibri"/>
                <a:cs typeface="Calibri"/>
              </a:rPr>
              <a:t>hotspots</a:t>
            </a:r>
            <a:r>
              <a:rPr sz="2400" spc="-5" dirty="0" smtClean="0">
                <a:latin typeface="Calibri"/>
                <a:cs typeface="Calibri"/>
              </a:rPr>
              <a:t>.</a:t>
            </a:r>
            <a:endParaRPr sz="2400" dirty="0">
              <a:latin typeface="Calibri"/>
              <a:cs typeface="Calibri"/>
            </a:endParaRPr>
          </a:p>
          <a:p>
            <a:pPr marL="622300" marR="5080" indent="-609600">
              <a:lnSpc>
                <a:spcPts val="2600"/>
              </a:lnSpc>
              <a:spcBef>
                <a:spcPts val="1400"/>
              </a:spcBef>
              <a:buClr>
                <a:srgbClr val="1CADE4"/>
              </a:buClr>
              <a:buAutoNum type="arabicPeriod"/>
              <a:tabLst>
                <a:tab pos="621665" algn="l"/>
                <a:tab pos="622300" algn="l"/>
              </a:tabLst>
            </a:pPr>
            <a:r>
              <a:rPr sz="2400" spc="-5" dirty="0">
                <a:latin typeface="Calibri"/>
                <a:cs typeface="Calibri"/>
              </a:rPr>
              <a:t>Multimedia. </a:t>
            </a:r>
            <a:r>
              <a:rPr sz="2400" spc="-10" dirty="0">
                <a:latin typeface="Calibri"/>
                <a:cs typeface="Calibri"/>
              </a:rPr>
              <a:t>Provide </a:t>
            </a:r>
            <a:r>
              <a:rPr sz="2400" spc="-10" dirty="0">
                <a:uFill>
                  <a:solidFill>
                    <a:srgbClr val="6EAC1C"/>
                  </a:solidFill>
                </a:uFill>
                <a:latin typeface="Calibri"/>
                <a:cs typeface="Calibri"/>
              </a:rPr>
              <a:t>captioning </a:t>
            </a:r>
            <a:r>
              <a:rPr sz="2400" dirty="0">
                <a:uFill>
                  <a:solidFill>
                    <a:srgbClr val="6EAC1C"/>
                  </a:solidFill>
                </a:uFill>
                <a:latin typeface="Calibri"/>
                <a:cs typeface="Calibri"/>
              </a:rPr>
              <a:t>and </a:t>
            </a:r>
            <a:r>
              <a:rPr sz="2400" spc="-10" dirty="0">
                <a:uFill>
                  <a:solidFill>
                    <a:srgbClr val="6EAC1C"/>
                  </a:solidFill>
                </a:uFill>
                <a:latin typeface="Calibri"/>
                <a:cs typeface="Calibri"/>
              </a:rPr>
              <a:t>transcripts </a:t>
            </a:r>
            <a:r>
              <a:rPr sz="2400" spc="-5" dirty="0">
                <a:uFill>
                  <a:solidFill>
                    <a:srgbClr val="6EAC1C"/>
                  </a:solidFill>
                </a:uFill>
                <a:latin typeface="Calibri"/>
                <a:cs typeface="Calibri"/>
              </a:rPr>
              <a:t>of </a:t>
            </a:r>
            <a:r>
              <a:rPr sz="2400" spc="-10" dirty="0">
                <a:uFill>
                  <a:solidFill>
                    <a:srgbClr val="6EAC1C"/>
                  </a:solidFill>
                </a:uFill>
                <a:latin typeface="Calibri"/>
                <a:cs typeface="Calibri"/>
              </a:rPr>
              <a:t>audio</a:t>
            </a:r>
            <a:r>
              <a:rPr sz="2400" spc="-10" dirty="0">
                <a:latin typeface="Calibri"/>
                <a:cs typeface="Calibri"/>
              </a:rPr>
              <a:t>,  </a:t>
            </a:r>
            <a:r>
              <a:rPr sz="2400" dirty="0">
                <a:latin typeface="Calibri"/>
                <a:cs typeface="Calibri"/>
              </a:rPr>
              <a:t>and </a:t>
            </a:r>
            <a:r>
              <a:rPr sz="2400" spc="-5" dirty="0">
                <a:uFill>
                  <a:solidFill>
                    <a:srgbClr val="6EAC1C"/>
                  </a:solidFill>
                </a:uFill>
                <a:latin typeface="Calibri"/>
                <a:cs typeface="Calibri"/>
              </a:rPr>
              <a:t>descriptions of</a:t>
            </a:r>
            <a:r>
              <a:rPr sz="2400" spc="-15" dirty="0">
                <a:uFill>
                  <a:solidFill>
                    <a:srgbClr val="6EAC1C"/>
                  </a:solidFill>
                </a:uFill>
                <a:latin typeface="Calibri"/>
                <a:cs typeface="Calibri"/>
              </a:rPr>
              <a:t> </a:t>
            </a:r>
            <a:r>
              <a:rPr sz="2400" spc="-5" dirty="0">
                <a:uFill>
                  <a:solidFill>
                    <a:srgbClr val="6EAC1C"/>
                  </a:solidFill>
                </a:uFill>
                <a:latin typeface="Calibri"/>
                <a:cs typeface="Calibri"/>
              </a:rPr>
              <a:t>video</a:t>
            </a:r>
            <a:r>
              <a:rPr sz="2400" spc="-5" dirty="0" smtClean="0">
                <a:latin typeface="Calibri"/>
                <a:cs typeface="Calibri"/>
              </a:rPr>
              <a:t>.</a:t>
            </a:r>
            <a:endParaRPr lang="en-US" sz="2400" spc="-5" dirty="0" smtClean="0">
              <a:latin typeface="Calibri"/>
              <a:cs typeface="Calibri"/>
            </a:endParaRPr>
          </a:p>
          <a:p>
            <a:pPr marL="622300" marR="101600" indent="-609600">
              <a:lnSpc>
                <a:spcPts val="2600"/>
              </a:lnSpc>
              <a:spcBef>
                <a:spcPts val="420"/>
              </a:spcBef>
              <a:buClr>
                <a:srgbClr val="1CADE4"/>
              </a:buClr>
              <a:buAutoNum type="arabicPeriod" startAt="4"/>
              <a:tabLst>
                <a:tab pos="621665" algn="l"/>
                <a:tab pos="622300" algn="l"/>
              </a:tabLst>
            </a:pPr>
            <a:r>
              <a:rPr lang="en-US" sz="2400" spc="-10" dirty="0">
                <a:uFill>
                  <a:solidFill>
                    <a:srgbClr val="6EAC1C"/>
                  </a:solidFill>
                </a:uFill>
                <a:latin typeface="Calibri"/>
                <a:cs typeface="Calibri"/>
              </a:rPr>
              <a:t>Hypertext links</a:t>
            </a:r>
            <a:r>
              <a:rPr lang="en-US" sz="2400" spc="-10" dirty="0">
                <a:latin typeface="Calibri"/>
                <a:cs typeface="Calibri"/>
              </a:rPr>
              <a:t>. </a:t>
            </a:r>
            <a:r>
              <a:rPr lang="en-US" sz="2400" spc="-5" dirty="0">
                <a:latin typeface="Calibri"/>
                <a:cs typeface="Calibri"/>
              </a:rPr>
              <a:t>Use </a:t>
            </a:r>
            <a:r>
              <a:rPr lang="en-US" sz="2400" spc="-20" dirty="0">
                <a:latin typeface="Calibri"/>
                <a:cs typeface="Calibri"/>
              </a:rPr>
              <a:t>text </a:t>
            </a:r>
            <a:r>
              <a:rPr lang="en-US" sz="2400" spc="-10" dirty="0">
                <a:latin typeface="Calibri"/>
                <a:cs typeface="Calibri"/>
              </a:rPr>
              <a:t>that </a:t>
            </a:r>
            <a:r>
              <a:rPr lang="en-US" sz="2400" spc="-20" dirty="0">
                <a:latin typeface="Calibri"/>
                <a:cs typeface="Calibri"/>
              </a:rPr>
              <a:t>makes </a:t>
            </a:r>
            <a:r>
              <a:rPr lang="en-US" sz="2400" spc="-5" dirty="0">
                <a:latin typeface="Calibri"/>
                <a:cs typeface="Calibri"/>
              </a:rPr>
              <a:t>sense </a:t>
            </a:r>
            <a:r>
              <a:rPr lang="en-US" sz="2400" dirty="0">
                <a:latin typeface="Calibri"/>
                <a:cs typeface="Calibri"/>
              </a:rPr>
              <a:t>when </a:t>
            </a:r>
            <a:r>
              <a:rPr lang="en-US" sz="2400" spc="-10" dirty="0">
                <a:latin typeface="Calibri"/>
                <a:cs typeface="Calibri"/>
              </a:rPr>
              <a:t>read  </a:t>
            </a:r>
            <a:r>
              <a:rPr lang="en-US" sz="2400" spc="-5" dirty="0">
                <a:latin typeface="Calibri"/>
                <a:cs typeface="Calibri"/>
              </a:rPr>
              <a:t>out of </a:t>
            </a:r>
            <a:r>
              <a:rPr lang="en-US" sz="2400" spc="-15" dirty="0">
                <a:latin typeface="Calibri"/>
                <a:cs typeface="Calibri"/>
              </a:rPr>
              <a:t>context. For example, avoid </a:t>
            </a:r>
            <a:r>
              <a:rPr lang="en-US" sz="2400" spc="-5" dirty="0">
                <a:latin typeface="Calibri"/>
                <a:cs typeface="Calibri"/>
              </a:rPr>
              <a:t>"click</a:t>
            </a:r>
            <a:r>
              <a:rPr lang="en-US" sz="2400" spc="15" dirty="0">
                <a:latin typeface="Calibri"/>
                <a:cs typeface="Calibri"/>
              </a:rPr>
              <a:t> </a:t>
            </a:r>
            <a:r>
              <a:rPr lang="en-US" sz="2400" spc="-10" dirty="0">
                <a:latin typeface="Calibri"/>
                <a:cs typeface="Calibri"/>
              </a:rPr>
              <a:t>here."</a:t>
            </a:r>
            <a:endParaRPr lang="en-US" sz="2400" dirty="0">
              <a:latin typeface="Calibri"/>
              <a:cs typeface="Calibri"/>
            </a:endParaRPr>
          </a:p>
          <a:p>
            <a:pPr marL="622300" marR="5080" indent="-609600">
              <a:lnSpc>
                <a:spcPts val="2600"/>
              </a:lnSpc>
              <a:spcBef>
                <a:spcPts val="1365"/>
              </a:spcBef>
              <a:buClr>
                <a:srgbClr val="1CADE4"/>
              </a:buClr>
              <a:buAutoNum type="arabicPeriod" startAt="4"/>
              <a:tabLst>
                <a:tab pos="621665" algn="l"/>
                <a:tab pos="622300" algn="l"/>
              </a:tabLst>
            </a:pPr>
            <a:r>
              <a:rPr lang="en-US" sz="2400" spc="-20" dirty="0">
                <a:uFill>
                  <a:solidFill>
                    <a:srgbClr val="6EAC1C"/>
                  </a:solidFill>
                </a:uFill>
                <a:latin typeface="Calibri"/>
                <a:cs typeface="Calibri"/>
              </a:rPr>
              <a:t>Page </a:t>
            </a:r>
            <a:r>
              <a:rPr lang="en-US" sz="2400" spc="-15" dirty="0">
                <a:uFill>
                  <a:solidFill>
                    <a:srgbClr val="6EAC1C"/>
                  </a:solidFill>
                </a:uFill>
                <a:latin typeface="Calibri"/>
                <a:cs typeface="Calibri"/>
              </a:rPr>
              <a:t>organization</a:t>
            </a:r>
            <a:r>
              <a:rPr lang="en-US" sz="2400" spc="-15" dirty="0">
                <a:latin typeface="Calibri"/>
                <a:cs typeface="Calibri"/>
              </a:rPr>
              <a:t>. </a:t>
            </a:r>
            <a:r>
              <a:rPr lang="en-US" sz="2400" spc="-5" dirty="0">
                <a:latin typeface="Calibri"/>
                <a:cs typeface="Calibri"/>
              </a:rPr>
              <a:t>Use </a:t>
            </a:r>
            <a:r>
              <a:rPr lang="en-US" sz="2400" spc="-5" dirty="0">
                <a:uFill>
                  <a:solidFill>
                    <a:srgbClr val="6EAC1C"/>
                  </a:solidFill>
                </a:uFill>
                <a:latin typeface="Calibri"/>
                <a:cs typeface="Calibri"/>
              </a:rPr>
              <a:t>headings</a:t>
            </a:r>
            <a:r>
              <a:rPr lang="en-US" sz="2400" spc="-5" dirty="0">
                <a:latin typeface="Calibri"/>
                <a:cs typeface="Calibri"/>
              </a:rPr>
              <a:t>, </a:t>
            </a:r>
            <a:r>
              <a:rPr lang="en-US" sz="2400" spc="-10" dirty="0">
                <a:uFill>
                  <a:solidFill>
                    <a:srgbClr val="6EAC1C"/>
                  </a:solidFill>
                </a:uFill>
                <a:latin typeface="Calibri"/>
                <a:cs typeface="Calibri"/>
              </a:rPr>
              <a:t>lists</a:t>
            </a:r>
            <a:r>
              <a:rPr lang="en-US" sz="2400" spc="-10" dirty="0">
                <a:latin typeface="Calibri"/>
                <a:cs typeface="Calibri"/>
              </a:rPr>
              <a:t>, </a:t>
            </a:r>
            <a:r>
              <a:rPr lang="en-US" sz="2400" dirty="0">
                <a:latin typeface="Calibri"/>
                <a:cs typeface="Calibri"/>
              </a:rPr>
              <a:t>and </a:t>
            </a:r>
            <a:r>
              <a:rPr lang="en-US" sz="2400" spc="-15" dirty="0">
                <a:latin typeface="Calibri"/>
                <a:cs typeface="Calibri"/>
              </a:rPr>
              <a:t>consistent  </a:t>
            </a:r>
            <a:r>
              <a:rPr lang="en-US" sz="2400" spc="-10" dirty="0">
                <a:latin typeface="Calibri"/>
                <a:cs typeface="Calibri"/>
              </a:rPr>
              <a:t>structure. </a:t>
            </a:r>
            <a:r>
              <a:rPr lang="en-US" sz="2400" spc="-5" dirty="0">
                <a:latin typeface="Calibri"/>
                <a:cs typeface="Calibri"/>
              </a:rPr>
              <a:t>Use </a:t>
            </a:r>
            <a:r>
              <a:rPr lang="en-US" sz="2400" spc="-5" dirty="0">
                <a:uFill>
                  <a:solidFill>
                    <a:srgbClr val="6EAC1C"/>
                  </a:solidFill>
                </a:uFill>
                <a:latin typeface="Calibri"/>
                <a:cs typeface="Calibri"/>
              </a:rPr>
              <a:t>CSS</a:t>
            </a:r>
            <a:r>
              <a:rPr lang="en-US" sz="2400" spc="-5" dirty="0">
                <a:latin typeface="Calibri"/>
                <a:cs typeface="Calibri"/>
              </a:rPr>
              <a:t> </a:t>
            </a:r>
            <a:r>
              <a:rPr lang="en-US" sz="2400" spc="-20" dirty="0">
                <a:latin typeface="Calibri"/>
                <a:cs typeface="Calibri"/>
              </a:rPr>
              <a:t>for </a:t>
            </a:r>
            <a:r>
              <a:rPr lang="en-US" sz="2400" spc="-15" dirty="0">
                <a:latin typeface="Calibri"/>
                <a:cs typeface="Calibri"/>
              </a:rPr>
              <a:t>layout </a:t>
            </a:r>
            <a:r>
              <a:rPr lang="en-US" sz="2400" dirty="0">
                <a:latin typeface="Calibri"/>
                <a:cs typeface="Calibri"/>
              </a:rPr>
              <a:t>and </a:t>
            </a:r>
            <a:r>
              <a:rPr lang="en-US" sz="2400" spc="-10" dirty="0">
                <a:latin typeface="Calibri"/>
                <a:cs typeface="Calibri"/>
              </a:rPr>
              <a:t>style where</a:t>
            </a:r>
            <a:r>
              <a:rPr lang="en-US" sz="2400" spc="15" dirty="0">
                <a:latin typeface="Calibri"/>
                <a:cs typeface="Calibri"/>
              </a:rPr>
              <a:t> </a:t>
            </a:r>
            <a:r>
              <a:rPr lang="en-US" sz="2400" spc="-5" dirty="0">
                <a:latin typeface="Calibri"/>
                <a:cs typeface="Calibri"/>
              </a:rPr>
              <a:t>possible.</a:t>
            </a:r>
            <a:endParaRPr lang="en-US" sz="2400" dirty="0">
              <a:latin typeface="Calibri"/>
              <a:cs typeface="Calibri"/>
            </a:endParaRPr>
          </a:p>
          <a:p>
            <a:pPr marL="622300" marR="723265" indent="-609600">
              <a:lnSpc>
                <a:spcPts val="2600"/>
              </a:lnSpc>
              <a:spcBef>
                <a:spcPts val="1400"/>
              </a:spcBef>
              <a:buClr>
                <a:srgbClr val="1CADE4"/>
              </a:buClr>
              <a:buAutoNum type="arabicPeriod" startAt="4"/>
              <a:tabLst>
                <a:tab pos="621665" algn="l"/>
                <a:tab pos="622300" algn="l"/>
              </a:tabLst>
            </a:pPr>
            <a:r>
              <a:rPr lang="en-US" sz="2400" spc="-10" dirty="0">
                <a:latin typeface="Calibri"/>
                <a:cs typeface="Calibri"/>
              </a:rPr>
              <a:t>Graphs </a:t>
            </a:r>
            <a:r>
              <a:rPr lang="en-US" sz="2400" dirty="0">
                <a:latin typeface="Calibri"/>
                <a:cs typeface="Calibri"/>
              </a:rPr>
              <a:t>&amp; </a:t>
            </a:r>
            <a:r>
              <a:rPr lang="en-US" sz="2400" spc="-5" dirty="0">
                <a:latin typeface="Calibri"/>
                <a:cs typeface="Calibri"/>
              </a:rPr>
              <a:t>charts. </a:t>
            </a:r>
            <a:r>
              <a:rPr lang="en-US" sz="2400" spc="-10" dirty="0" smtClean="0">
                <a:latin typeface="Calibri"/>
                <a:cs typeface="Calibri"/>
              </a:rPr>
              <a:t>Summarize</a:t>
            </a:r>
            <a:endParaRPr lang="en-US" sz="2400" dirty="0">
              <a:latin typeface="Calibri"/>
              <a:cs typeface="Calibri"/>
            </a:endParaRPr>
          </a:p>
        </p:txBody>
      </p:sp>
    </p:spTree>
    <p:extLst>
      <p:ext uri="{BB962C8B-B14F-4D97-AF65-F5344CB8AC3E}">
        <p14:creationId xmlns:p14="http://schemas.microsoft.com/office/powerpoint/2010/main" val="7688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9089" y="769356"/>
            <a:ext cx="4754245" cy="756920"/>
          </a:xfrm>
          <a:prstGeom prst="rect">
            <a:avLst/>
          </a:prstGeom>
        </p:spPr>
        <p:txBody>
          <a:bodyPr vert="horz" wrap="square" lIns="0" tIns="12700" rIns="0" bIns="0" rtlCol="0">
            <a:spAutoFit/>
          </a:bodyPr>
          <a:lstStyle/>
          <a:p>
            <a:pPr marL="12700">
              <a:lnSpc>
                <a:spcPct val="100000"/>
              </a:lnSpc>
              <a:spcBef>
                <a:spcPts val="100"/>
              </a:spcBef>
            </a:pPr>
            <a:r>
              <a:rPr u="none" spc="-25" dirty="0"/>
              <a:t>10 </a:t>
            </a:r>
            <a:r>
              <a:rPr u="none" spc="-45" dirty="0"/>
              <a:t>Quick </a:t>
            </a:r>
            <a:r>
              <a:rPr u="none" spc="-40" dirty="0"/>
              <a:t>Tips</a:t>
            </a:r>
            <a:r>
              <a:rPr u="none" spc="-285" dirty="0"/>
              <a:t> </a:t>
            </a:r>
            <a:r>
              <a:rPr u="none" spc="-60" dirty="0"/>
              <a:t>(cont)</a:t>
            </a:r>
          </a:p>
        </p:txBody>
      </p:sp>
      <p:sp>
        <p:nvSpPr>
          <p:cNvPr id="4" name="object 4"/>
          <p:cNvSpPr txBox="1"/>
          <p:nvPr/>
        </p:nvSpPr>
        <p:spPr>
          <a:xfrm>
            <a:off x="810258" y="1823698"/>
            <a:ext cx="7420609" cy="2605842"/>
          </a:xfrm>
          <a:prstGeom prst="rect">
            <a:avLst/>
          </a:prstGeom>
        </p:spPr>
        <p:txBody>
          <a:bodyPr vert="horz" wrap="square" lIns="0" tIns="53340" rIns="0" bIns="0" rtlCol="0">
            <a:spAutoFit/>
          </a:bodyPr>
          <a:lstStyle/>
          <a:p>
            <a:pPr marL="461963" marR="19050" indent="-449263">
              <a:lnSpc>
                <a:spcPts val="2600"/>
              </a:lnSpc>
              <a:spcBef>
                <a:spcPts val="420"/>
              </a:spcBef>
              <a:buAutoNum type="arabicPeriod" startAt="7"/>
              <a:tabLst>
                <a:tab pos="311785" algn="l"/>
              </a:tabLst>
            </a:pPr>
            <a:r>
              <a:rPr sz="2400" spc="-5" dirty="0">
                <a:latin typeface="Calibri"/>
                <a:cs typeface="Calibri"/>
              </a:rPr>
              <a:t>Scripts, applets, </a:t>
            </a:r>
            <a:r>
              <a:rPr sz="2400" dirty="0">
                <a:latin typeface="Calibri"/>
                <a:cs typeface="Calibri"/>
              </a:rPr>
              <a:t>&amp; </a:t>
            </a:r>
            <a:r>
              <a:rPr sz="2400" spc="-140" dirty="0">
                <a:latin typeface="Calibri"/>
                <a:cs typeface="Calibri"/>
              </a:rPr>
              <a:t>plug-­‐ins. </a:t>
            </a:r>
            <a:r>
              <a:rPr sz="2400" spc="-10" dirty="0">
                <a:latin typeface="Calibri"/>
                <a:cs typeface="Calibri"/>
              </a:rPr>
              <a:t>Provide </a:t>
            </a:r>
            <a:r>
              <a:rPr sz="2400" spc="-10" dirty="0">
                <a:uFill>
                  <a:solidFill>
                    <a:srgbClr val="6EAC1C"/>
                  </a:solidFill>
                </a:uFill>
                <a:latin typeface="Calibri"/>
                <a:cs typeface="Calibri"/>
              </a:rPr>
              <a:t>alternative </a:t>
            </a:r>
            <a:r>
              <a:rPr sz="2400" spc="-15" dirty="0">
                <a:uFill>
                  <a:solidFill>
                    <a:srgbClr val="6EAC1C"/>
                  </a:solidFill>
                </a:uFill>
                <a:latin typeface="Calibri"/>
                <a:cs typeface="Calibri"/>
              </a:rPr>
              <a:t>content</a:t>
            </a:r>
            <a:r>
              <a:rPr sz="2400" spc="-15" dirty="0">
                <a:latin typeface="Calibri"/>
                <a:cs typeface="Calibri"/>
              </a:rPr>
              <a:t> </a:t>
            </a:r>
            <a:r>
              <a:rPr sz="2400" spc="-5" dirty="0">
                <a:latin typeface="Calibri"/>
                <a:cs typeface="Calibri"/>
              </a:rPr>
              <a:t>in  </a:t>
            </a:r>
            <a:r>
              <a:rPr sz="2400" spc="-10" dirty="0">
                <a:latin typeface="Calibri"/>
                <a:cs typeface="Calibri"/>
              </a:rPr>
              <a:t>case active </a:t>
            </a:r>
            <a:r>
              <a:rPr sz="2400" spc="-15" dirty="0">
                <a:latin typeface="Calibri"/>
                <a:cs typeface="Calibri"/>
              </a:rPr>
              <a:t>features are </a:t>
            </a:r>
            <a:r>
              <a:rPr sz="2400" spc="-5" dirty="0">
                <a:latin typeface="Calibri"/>
                <a:cs typeface="Calibri"/>
              </a:rPr>
              <a:t>inaccessible or</a:t>
            </a:r>
            <a:r>
              <a:rPr sz="2400" spc="40" dirty="0">
                <a:latin typeface="Calibri"/>
                <a:cs typeface="Calibri"/>
              </a:rPr>
              <a:t> </a:t>
            </a:r>
            <a:r>
              <a:rPr sz="2400" spc="-5" dirty="0">
                <a:latin typeface="Calibri"/>
                <a:cs typeface="Calibri"/>
              </a:rPr>
              <a:t>unsupported.</a:t>
            </a:r>
            <a:endParaRPr sz="2400" dirty="0">
              <a:latin typeface="Calibri"/>
              <a:cs typeface="Calibri"/>
            </a:endParaRPr>
          </a:p>
          <a:p>
            <a:pPr marL="461963" marR="5080" indent="-449263">
              <a:lnSpc>
                <a:spcPts val="4000"/>
              </a:lnSpc>
              <a:spcBef>
                <a:spcPts val="245"/>
              </a:spcBef>
              <a:buAutoNum type="arabicPeriod" startAt="7"/>
              <a:tabLst>
                <a:tab pos="311785" algn="l"/>
              </a:tabLst>
            </a:pPr>
            <a:r>
              <a:rPr sz="2400" spc="-5" dirty="0" smtClean="0">
                <a:latin typeface="Calibri"/>
                <a:cs typeface="Calibri"/>
              </a:rPr>
              <a:t>Use meaningful </a:t>
            </a:r>
            <a:r>
              <a:rPr sz="2400" spc="-5" dirty="0">
                <a:uFill>
                  <a:solidFill>
                    <a:srgbClr val="6EAC1C"/>
                  </a:solidFill>
                </a:uFill>
                <a:latin typeface="Calibri"/>
                <a:cs typeface="Calibri"/>
              </a:rPr>
              <a:t>titles</a:t>
            </a:r>
            <a:r>
              <a:rPr sz="2400" spc="-5" dirty="0">
                <a:latin typeface="Calibri"/>
                <a:cs typeface="Calibri"/>
              </a:rPr>
              <a:t>. </a:t>
            </a:r>
            <a:r>
              <a:rPr sz="2400" spc="-5" dirty="0">
                <a:uFill>
                  <a:solidFill>
                    <a:srgbClr val="6EAC1C"/>
                  </a:solidFill>
                </a:uFill>
                <a:latin typeface="Calibri"/>
                <a:cs typeface="Calibri"/>
              </a:rPr>
              <a:t> </a:t>
            </a:r>
            <a:endParaRPr lang="en-US" sz="2400" spc="-5" dirty="0" smtClean="0">
              <a:uFill>
                <a:solidFill>
                  <a:srgbClr val="6EAC1C"/>
                </a:solidFill>
              </a:uFill>
              <a:latin typeface="Calibri"/>
              <a:cs typeface="Calibri"/>
            </a:endParaRPr>
          </a:p>
          <a:p>
            <a:pPr marL="461963" marR="5080" indent="-449263">
              <a:lnSpc>
                <a:spcPts val="4000"/>
              </a:lnSpc>
              <a:spcBef>
                <a:spcPts val="245"/>
              </a:spcBef>
              <a:buAutoNum type="arabicPeriod" startAt="7"/>
              <a:tabLst>
                <a:tab pos="311785" algn="l"/>
              </a:tabLst>
            </a:pPr>
            <a:r>
              <a:rPr sz="2400" spc="-30" dirty="0" smtClean="0">
                <a:uFill>
                  <a:solidFill>
                    <a:srgbClr val="6EAC1C"/>
                  </a:solidFill>
                </a:uFill>
                <a:latin typeface="Calibri"/>
                <a:cs typeface="Calibri"/>
              </a:rPr>
              <a:t>Tables</a:t>
            </a:r>
            <a:r>
              <a:rPr sz="2400" spc="-30" dirty="0">
                <a:latin typeface="Calibri"/>
                <a:cs typeface="Calibri"/>
              </a:rPr>
              <a:t>. </a:t>
            </a:r>
            <a:r>
              <a:rPr sz="2400" spc="-25" dirty="0">
                <a:latin typeface="Calibri"/>
                <a:cs typeface="Calibri"/>
              </a:rPr>
              <a:t>Make </a:t>
            </a:r>
            <a:r>
              <a:rPr sz="2400" spc="-190" dirty="0">
                <a:latin typeface="Calibri"/>
                <a:cs typeface="Calibri"/>
              </a:rPr>
              <a:t>line-­‐by-­‐line </a:t>
            </a:r>
            <a:r>
              <a:rPr sz="2400" spc="-5" dirty="0">
                <a:latin typeface="Calibri"/>
                <a:cs typeface="Calibri"/>
              </a:rPr>
              <a:t>reading sensible.</a:t>
            </a:r>
            <a:r>
              <a:rPr sz="2400" spc="-135" dirty="0">
                <a:latin typeface="Calibri"/>
                <a:cs typeface="Calibri"/>
              </a:rPr>
              <a:t> </a:t>
            </a:r>
            <a:r>
              <a:rPr sz="2400" spc="-10" dirty="0">
                <a:latin typeface="Calibri"/>
                <a:cs typeface="Calibri"/>
              </a:rPr>
              <a:t>Summarize.</a:t>
            </a:r>
            <a:endParaRPr sz="2400" dirty="0">
              <a:latin typeface="Calibri"/>
              <a:cs typeface="Calibri"/>
            </a:endParaRPr>
          </a:p>
          <a:p>
            <a:pPr marL="461963" marR="638175" indent="-449263">
              <a:lnSpc>
                <a:spcPts val="2600"/>
              </a:lnSpc>
              <a:spcBef>
                <a:spcPts val="1120"/>
              </a:spcBef>
            </a:pPr>
            <a:r>
              <a:rPr sz="2400" spc="-5" dirty="0">
                <a:uFill>
                  <a:solidFill>
                    <a:srgbClr val="6EAC1C"/>
                  </a:solidFill>
                </a:uFill>
                <a:latin typeface="Calibri"/>
                <a:cs typeface="Calibri"/>
              </a:rPr>
              <a:t>10. Check </a:t>
            </a:r>
            <a:r>
              <a:rPr sz="2400" spc="-10" dirty="0">
                <a:uFill>
                  <a:solidFill>
                    <a:srgbClr val="6EAC1C"/>
                  </a:solidFill>
                </a:uFill>
                <a:latin typeface="Calibri"/>
                <a:cs typeface="Calibri"/>
              </a:rPr>
              <a:t>your work</a:t>
            </a:r>
            <a:r>
              <a:rPr sz="2400" spc="-10" dirty="0">
                <a:latin typeface="Calibri"/>
                <a:cs typeface="Calibri"/>
              </a:rPr>
              <a:t>. </a:t>
            </a:r>
            <a:r>
              <a:rPr sz="2400" spc="-25" dirty="0">
                <a:uFill>
                  <a:solidFill>
                    <a:srgbClr val="6EAC1C"/>
                  </a:solidFill>
                </a:uFill>
                <a:latin typeface="Calibri"/>
                <a:cs typeface="Calibri"/>
              </a:rPr>
              <a:t>Validate</a:t>
            </a:r>
            <a:r>
              <a:rPr sz="2400" spc="-25" dirty="0">
                <a:latin typeface="Calibri"/>
                <a:cs typeface="Calibri"/>
              </a:rPr>
              <a:t>. </a:t>
            </a:r>
            <a:r>
              <a:rPr sz="2400" spc="-5" dirty="0">
                <a:latin typeface="Calibri"/>
                <a:cs typeface="Calibri"/>
              </a:rPr>
              <a:t>Use </a:t>
            </a:r>
            <a:r>
              <a:rPr sz="2400" spc="-10" dirty="0">
                <a:latin typeface="Calibri"/>
                <a:cs typeface="Calibri"/>
              </a:rPr>
              <a:t>tools, checklist, </a:t>
            </a:r>
            <a:r>
              <a:rPr sz="2400" dirty="0">
                <a:latin typeface="Calibri"/>
                <a:cs typeface="Calibri"/>
              </a:rPr>
              <a:t>and  guidelines </a:t>
            </a:r>
            <a:r>
              <a:rPr sz="2400" spc="-15" dirty="0">
                <a:latin typeface="Calibri"/>
                <a:cs typeface="Calibri"/>
              </a:rPr>
              <a:t>at</a:t>
            </a:r>
            <a:r>
              <a:rPr sz="2400" spc="-20" dirty="0">
                <a:latin typeface="Calibri"/>
                <a:cs typeface="Calibri"/>
              </a:rPr>
              <a:t> </a:t>
            </a:r>
            <a:r>
              <a:rPr sz="2400" spc="-20" dirty="0">
                <a:uFill>
                  <a:solidFill>
                    <a:srgbClr val="6EAC1C"/>
                  </a:solidFill>
                </a:uFill>
                <a:latin typeface="Calibri"/>
                <a:cs typeface="Calibri"/>
                <a:hlinkClick r:id="rId2"/>
              </a:rPr>
              <a:t>http://www.w3.org/TR/WCAG</a:t>
            </a:r>
            <a:endParaRPr sz="2400" dirty="0">
              <a:latin typeface="Calibri"/>
              <a:cs typeface="Calibri"/>
            </a:endParaRPr>
          </a:p>
        </p:txBody>
      </p:sp>
    </p:spTree>
    <p:extLst>
      <p:ext uri="{BB962C8B-B14F-4D97-AF65-F5344CB8AC3E}">
        <p14:creationId xmlns:p14="http://schemas.microsoft.com/office/powerpoint/2010/main" val="98122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70" dirty="0"/>
              <a:t>Verifying</a:t>
            </a:r>
            <a:r>
              <a:rPr spc="-145" dirty="0"/>
              <a:t> </a:t>
            </a:r>
            <a:r>
              <a:rPr spc="-50" dirty="0"/>
              <a:t>accessibility	</a:t>
            </a:r>
          </a:p>
        </p:txBody>
      </p:sp>
      <p:sp>
        <p:nvSpPr>
          <p:cNvPr id="3" name="object 3"/>
          <p:cNvSpPr txBox="1"/>
          <p:nvPr/>
        </p:nvSpPr>
        <p:spPr>
          <a:xfrm>
            <a:off x="901700" y="1846521"/>
            <a:ext cx="5885815" cy="3879850"/>
          </a:xfrm>
          <a:prstGeom prst="rect">
            <a:avLst/>
          </a:prstGeom>
        </p:spPr>
        <p:txBody>
          <a:bodyPr vert="horz" wrap="square" lIns="0" tIns="12700" rIns="0" bIns="0" rtlCol="0">
            <a:spAutoFit/>
          </a:bodyPr>
          <a:lstStyle/>
          <a:p>
            <a:pPr marL="12700">
              <a:lnSpc>
                <a:spcPct val="100000"/>
              </a:lnSpc>
              <a:spcBef>
                <a:spcPts val="100"/>
              </a:spcBef>
            </a:pPr>
            <a:r>
              <a:rPr sz="2400" spc="-35" dirty="0">
                <a:solidFill>
                  <a:srgbClr val="2683C6"/>
                </a:solidFill>
                <a:latin typeface="Calibri"/>
                <a:cs typeface="Calibri"/>
              </a:rPr>
              <a:t>Testing </a:t>
            </a:r>
            <a:r>
              <a:rPr sz="2400" spc="-5" dirty="0">
                <a:solidFill>
                  <a:srgbClr val="2683C6"/>
                </a:solidFill>
                <a:latin typeface="Calibri"/>
                <a:cs typeface="Calibri"/>
              </a:rPr>
              <a:t>with </a:t>
            </a:r>
            <a:r>
              <a:rPr sz="2400" spc="-10" dirty="0">
                <a:solidFill>
                  <a:srgbClr val="2683C6"/>
                </a:solidFill>
                <a:latin typeface="Calibri"/>
                <a:cs typeface="Calibri"/>
              </a:rPr>
              <a:t>real users </a:t>
            </a:r>
            <a:r>
              <a:rPr sz="2400" dirty="0">
                <a:solidFill>
                  <a:srgbClr val="2683C6"/>
                </a:solidFill>
                <a:latin typeface="Calibri"/>
                <a:cs typeface="Calibri"/>
              </a:rPr>
              <a:t>is </a:t>
            </a:r>
            <a:r>
              <a:rPr sz="2400" spc="-5" dirty="0">
                <a:solidFill>
                  <a:srgbClr val="2683C6"/>
                </a:solidFill>
                <a:latin typeface="Calibri"/>
                <a:cs typeface="Calibri"/>
              </a:rPr>
              <a:t>the </a:t>
            </a:r>
            <a:r>
              <a:rPr sz="2400" spc="-10" dirty="0">
                <a:solidFill>
                  <a:srgbClr val="2683C6"/>
                </a:solidFill>
                <a:latin typeface="Calibri"/>
                <a:cs typeface="Calibri"/>
              </a:rPr>
              <a:t>best</a:t>
            </a:r>
            <a:r>
              <a:rPr sz="2400" spc="-15" dirty="0">
                <a:solidFill>
                  <a:srgbClr val="2683C6"/>
                </a:solidFill>
                <a:latin typeface="Calibri"/>
                <a:cs typeface="Calibri"/>
              </a:rPr>
              <a:t> </a:t>
            </a:r>
            <a:r>
              <a:rPr sz="2400" spc="-25" dirty="0">
                <a:solidFill>
                  <a:srgbClr val="2683C6"/>
                </a:solidFill>
                <a:latin typeface="Calibri"/>
                <a:cs typeface="Calibri"/>
              </a:rPr>
              <a:t>way</a:t>
            </a:r>
            <a:endParaRPr sz="2400" dirty="0">
              <a:latin typeface="Calibri"/>
              <a:cs typeface="Calibri"/>
            </a:endParaRPr>
          </a:p>
          <a:p>
            <a:pPr>
              <a:lnSpc>
                <a:spcPct val="100000"/>
              </a:lnSpc>
              <a:spcBef>
                <a:spcPts val="15"/>
              </a:spcBef>
            </a:pPr>
            <a:endParaRPr sz="2900" dirty="0">
              <a:latin typeface="Times New Roman"/>
              <a:cs typeface="Times New Roman"/>
            </a:endParaRPr>
          </a:p>
          <a:p>
            <a:pPr marL="12700">
              <a:lnSpc>
                <a:spcPct val="100000"/>
              </a:lnSpc>
            </a:pPr>
            <a:r>
              <a:rPr sz="2400" spc="-5" dirty="0">
                <a:solidFill>
                  <a:srgbClr val="2683C6"/>
                </a:solidFill>
                <a:latin typeface="Calibri"/>
                <a:cs typeface="Calibri"/>
              </a:rPr>
              <a:t>Online </a:t>
            </a:r>
            <a:r>
              <a:rPr sz="2400" spc="-10" dirty="0">
                <a:solidFill>
                  <a:srgbClr val="2683C6"/>
                </a:solidFill>
                <a:latin typeface="Calibri"/>
                <a:cs typeface="Calibri"/>
              </a:rPr>
              <a:t>materials can</a:t>
            </a:r>
            <a:r>
              <a:rPr sz="2400" spc="-5" dirty="0">
                <a:solidFill>
                  <a:srgbClr val="2683C6"/>
                </a:solidFill>
                <a:latin typeface="Calibri"/>
                <a:cs typeface="Calibri"/>
              </a:rPr>
              <a:t> </a:t>
            </a:r>
            <a:r>
              <a:rPr sz="2400" dirty="0">
                <a:solidFill>
                  <a:srgbClr val="2683C6"/>
                </a:solidFill>
                <a:latin typeface="Calibri"/>
                <a:cs typeface="Calibri"/>
              </a:rPr>
              <a:t>help</a:t>
            </a:r>
            <a:endParaRPr sz="2400" dirty="0">
              <a:latin typeface="Calibri"/>
              <a:cs typeface="Calibri"/>
            </a:endParaRPr>
          </a:p>
          <a:p>
            <a:pPr marL="305435" indent="-182880">
              <a:lnSpc>
                <a:spcPct val="100000"/>
              </a:lnSpc>
              <a:spcBef>
                <a:spcPts val="120"/>
              </a:spcBef>
              <a:buClr>
                <a:srgbClr val="1CADE4"/>
              </a:buClr>
              <a:buChar char="◦"/>
              <a:tabLst>
                <a:tab pos="305435" algn="l"/>
              </a:tabLst>
            </a:pPr>
            <a:r>
              <a:rPr sz="2400" spc="-5" dirty="0">
                <a:solidFill>
                  <a:srgbClr val="404040"/>
                </a:solidFill>
                <a:latin typeface="Calibri"/>
                <a:cs typeface="Calibri"/>
                <a:hlinkClick r:id="rId2"/>
              </a:rPr>
              <a:t>http://webaim.org/intro/#principles</a:t>
            </a:r>
            <a:endParaRPr sz="2400" dirty="0">
              <a:latin typeface="Calibri"/>
              <a:cs typeface="Calibri"/>
            </a:endParaRPr>
          </a:p>
          <a:p>
            <a:pPr marL="305435" indent="-182880">
              <a:lnSpc>
                <a:spcPct val="100000"/>
              </a:lnSpc>
              <a:spcBef>
                <a:spcPts val="320"/>
              </a:spcBef>
              <a:buClr>
                <a:srgbClr val="1CADE4"/>
              </a:buClr>
              <a:buChar char="◦"/>
              <a:tabLst>
                <a:tab pos="305435" algn="l"/>
              </a:tabLst>
            </a:pPr>
            <a:r>
              <a:rPr sz="2400" spc="-10" dirty="0">
                <a:solidFill>
                  <a:srgbClr val="404040"/>
                </a:solidFill>
                <a:latin typeface="Calibri"/>
                <a:cs typeface="Calibri"/>
                <a:hlinkClick r:id="rId3"/>
              </a:rPr>
              <a:t>http://webaim.org/standards/wcag/checklist</a:t>
            </a:r>
            <a:endParaRPr sz="2400" dirty="0">
              <a:latin typeface="Calibri"/>
              <a:cs typeface="Calibri"/>
            </a:endParaRPr>
          </a:p>
          <a:p>
            <a:pPr>
              <a:lnSpc>
                <a:spcPct val="100000"/>
              </a:lnSpc>
              <a:spcBef>
                <a:spcPts val="30"/>
              </a:spcBef>
              <a:buClr>
                <a:srgbClr val="1CADE4"/>
              </a:buClr>
              <a:buFont typeface="Calibri"/>
              <a:buChar char="◦"/>
            </a:pPr>
            <a:endParaRPr sz="2400" dirty="0">
              <a:latin typeface="Times New Roman"/>
              <a:cs typeface="Times New Roman"/>
            </a:endParaRPr>
          </a:p>
          <a:p>
            <a:pPr marL="12700">
              <a:lnSpc>
                <a:spcPct val="100000"/>
              </a:lnSpc>
            </a:pPr>
            <a:r>
              <a:rPr sz="2400" spc="-10" dirty="0">
                <a:solidFill>
                  <a:srgbClr val="2683C6"/>
                </a:solidFill>
                <a:latin typeface="Calibri"/>
                <a:cs typeface="Calibri"/>
              </a:rPr>
              <a:t>Simulating</a:t>
            </a:r>
            <a:r>
              <a:rPr sz="2400" spc="-15" dirty="0">
                <a:solidFill>
                  <a:srgbClr val="2683C6"/>
                </a:solidFill>
                <a:latin typeface="Calibri"/>
                <a:cs typeface="Calibri"/>
              </a:rPr>
              <a:t> </a:t>
            </a:r>
            <a:r>
              <a:rPr sz="2400" spc="-5" dirty="0">
                <a:solidFill>
                  <a:srgbClr val="2683C6"/>
                </a:solidFill>
                <a:latin typeface="Calibri"/>
                <a:cs typeface="Calibri"/>
              </a:rPr>
              <a:t>disability</a:t>
            </a:r>
            <a:endParaRPr sz="2400" dirty="0">
              <a:latin typeface="Calibri"/>
              <a:cs typeface="Calibri"/>
            </a:endParaRPr>
          </a:p>
          <a:p>
            <a:pPr marL="305435" indent="-182880">
              <a:lnSpc>
                <a:spcPct val="100000"/>
              </a:lnSpc>
              <a:spcBef>
                <a:spcPts val="85"/>
              </a:spcBef>
              <a:buClr>
                <a:srgbClr val="1CADE4"/>
              </a:buClr>
              <a:buChar char="◦"/>
              <a:tabLst>
                <a:tab pos="305435" algn="l"/>
              </a:tabLst>
            </a:pPr>
            <a:r>
              <a:rPr sz="2400" spc="-10" dirty="0">
                <a:solidFill>
                  <a:srgbClr val="404040"/>
                </a:solidFill>
                <a:latin typeface="Calibri"/>
                <a:cs typeface="Calibri"/>
                <a:hlinkClick r:id="rId4"/>
              </a:rPr>
              <a:t>http://vischeck.com/</a:t>
            </a:r>
            <a:endParaRPr sz="2400" dirty="0">
              <a:latin typeface="Calibri"/>
              <a:cs typeface="Calibri"/>
            </a:endParaRPr>
          </a:p>
          <a:p>
            <a:pPr marL="305435" indent="-182880">
              <a:lnSpc>
                <a:spcPct val="100000"/>
              </a:lnSpc>
              <a:spcBef>
                <a:spcPts val="320"/>
              </a:spcBef>
              <a:buClr>
                <a:srgbClr val="1CADE4"/>
              </a:buClr>
              <a:buChar char="◦"/>
              <a:tabLst>
                <a:tab pos="305435" algn="l"/>
              </a:tabLst>
            </a:pPr>
            <a:r>
              <a:rPr sz="2400" spc="-10" dirty="0">
                <a:solidFill>
                  <a:srgbClr val="404040"/>
                </a:solidFill>
                <a:latin typeface="Calibri"/>
                <a:cs typeface="Calibri"/>
                <a:hlinkClick r:id="rId5"/>
              </a:rPr>
              <a:t>http://firevox.clcworld.net/</a:t>
            </a:r>
            <a:endParaRPr sz="2400" dirty="0">
              <a:latin typeface="Calibri"/>
              <a:cs typeface="Calibri"/>
            </a:endParaRPr>
          </a:p>
          <a:p>
            <a:pPr marL="305435" indent="-182880">
              <a:lnSpc>
                <a:spcPct val="100000"/>
              </a:lnSpc>
              <a:spcBef>
                <a:spcPts val="320"/>
              </a:spcBef>
              <a:buClr>
                <a:srgbClr val="1CADE4"/>
              </a:buClr>
              <a:buChar char="◦"/>
              <a:tabLst>
                <a:tab pos="305435" algn="l"/>
              </a:tabLst>
            </a:pPr>
            <a:r>
              <a:rPr sz="2400" spc="-20" dirty="0">
                <a:solidFill>
                  <a:srgbClr val="404040"/>
                </a:solidFill>
                <a:latin typeface="Calibri"/>
                <a:cs typeface="Calibri"/>
                <a:hlinkClick r:id="rId6"/>
              </a:rPr>
              <a:t>http://www.chromevox.com/</a:t>
            </a:r>
            <a:endParaRPr sz="2400" dirty="0">
              <a:latin typeface="Calibri"/>
              <a:cs typeface="Calibri"/>
            </a:endParaRPr>
          </a:p>
        </p:txBody>
      </p:sp>
    </p:spTree>
    <p:extLst>
      <p:ext uri="{BB962C8B-B14F-4D97-AF65-F5344CB8AC3E}">
        <p14:creationId xmlns:p14="http://schemas.microsoft.com/office/powerpoint/2010/main" val="962470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0733" y="759082"/>
            <a:ext cx="2315210" cy="756920"/>
          </a:xfrm>
          <a:prstGeom prst="rect">
            <a:avLst/>
          </a:prstGeom>
        </p:spPr>
        <p:txBody>
          <a:bodyPr vert="horz" wrap="square" lIns="0" tIns="12700" rIns="0" bIns="0" rtlCol="0">
            <a:spAutoFit/>
          </a:bodyPr>
          <a:lstStyle/>
          <a:p>
            <a:pPr marL="12700">
              <a:lnSpc>
                <a:spcPct val="100000"/>
              </a:lnSpc>
              <a:spcBef>
                <a:spcPts val="100"/>
              </a:spcBef>
            </a:pPr>
            <a:r>
              <a:rPr u="none" spc="-50" dirty="0"/>
              <a:t>S</a:t>
            </a:r>
            <a:r>
              <a:rPr u="none" spc="-45" dirty="0"/>
              <a:t>umm</a:t>
            </a:r>
            <a:r>
              <a:rPr u="none" spc="-50" dirty="0"/>
              <a:t>a</a:t>
            </a:r>
            <a:r>
              <a:rPr u="none" spc="-35" dirty="0"/>
              <a:t>r</a:t>
            </a:r>
            <a:r>
              <a:rPr u="none" dirty="0"/>
              <a:t>y</a:t>
            </a:r>
          </a:p>
        </p:txBody>
      </p:sp>
      <p:sp>
        <p:nvSpPr>
          <p:cNvPr id="4" name="object 4"/>
          <p:cNvSpPr txBox="1"/>
          <p:nvPr/>
        </p:nvSpPr>
        <p:spPr>
          <a:xfrm>
            <a:off x="901699" y="1815254"/>
            <a:ext cx="7462520" cy="3110865"/>
          </a:xfrm>
          <a:prstGeom prst="rect">
            <a:avLst/>
          </a:prstGeom>
        </p:spPr>
        <p:txBody>
          <a:bodyPr vert="horz" wrap="square" lIns="0" tIns="55879" rIns="0" bIns="0" rtlCol="0">
            <a:spAutoFit/>
          </a:bodyPr>
          <a:lstStyle/>
          <a:p>
            <a:pPr marL="12700" marR="5080">
              <a:lnSpc>
                <a:spcPct val="89900"/>
              </a:lnSpc>
              <a:spcBef>
                <a:spcPts val="439"/>
              </a:spcBef>
            </a:pPr>
            <a:r>
              <a:rPr sz="2800" b="1" spc="-35" dirty="0">
                <a:solidFill>
                  <a:srgbClr val="404040"/>
                </a:solidFill>
                <a:latin typeface="Calibri"/>
                <a:cs typeface="Calibri"/>
              </a:rPr>
              <a:t>Web </a:t>
            </a:r>
            <a:r>
              <a:rPr sz="2800" b="1" spc="-5" dirty="0">
                <a:solidFill>
                  <a:srgbClr val="404040"/>
                </a:solidFill>
                <a:latin typeface="Calibri"/>
                <a:cs typeface="Calibri"/>
              </a:rPr>
              <a:t>accessibility </a:t>
            </a:r>
            <a:r>
              <a:rPr sz="2800" spc="-35" dirty="0">
                <a:solidFill>
                  <a:srgbClr val="404040"/>
                </a:solidFill>
                <a:latin typeface="Calibri"/>
                <a:cs typeface="Calibri"/>
              </a:rPr>
              <a:t>refers </a:t>
            </a:r>
            <a:r>
              <a:rPr sz="2800" spc="-15" dirty="0">
                <a:solidFill>
                  <a:srgbClr val="404040"/>
                </a:solidFill>
                <a:latin typeface="Calibri"/>
                <a:cs typeface="Calibri"/>
              </a:rPr>
              <a:t>to </a:t>
            </a:r>
            <a:r>
              <a:rPr sz="2800" dirty="0">
                <a:solidFill>
                  <a:srgbClr val="404040"/>
                </a:solidFill>
                <a:latin typeface="Calibri"/>
                <a:cs typeface="Calibri"/>
              </a:rPr>
              <a:t>the </a:t>
            </a:r>
            <a:r>
              <a:rPr sz="2800" spc="-10" dirty="0">
                <a:solidFill>
                  <a:srgbClr val="404040"/>
                </a:solidFill>
                <a:latin typeface="Calibri"/>
                <a:cs typeface="Calibri"/>
              </a:rPr>
              <a:t>practice </a:t>
            </a:r>
            <a:r>
              <a:rPr sz="2800" spc="-5" dirty="0">
                <a:solidFill>
                  <a:srgbClr val="404040"/>
                </a:solidFill>
                <a:latin typeface="Calibri"/>
                <a:cs typeface="Calibri"/>
              </a:rPr>
              <a:t>of </a:t>
            </a:r>
            <a:r>
              <a:rPr sz="2800" spc="-10" dirty="0">
                <a:solidFill>
                  <a:srgbClr val="404040"/>
                </a:solidFill>
                <a:latin typeface="Calibri"/>
                <a:cs typeface="Calibri"/>
              </a:rPr>
              <a:t>removing  barriers that </a:t>
            </a:r>
            <a:r>
              <a:rPr sz="2800" spc="-20" dirty="0">
                <a:solidFill>
                  <a:srgbClr val="404040"/>
                </a:solidFill>
                <a:latin typeface="Calibri"/>
                <a:cs typeface="Calibri"/>
              </a:rPr>
              <a:t>prevent </a:t>
            </a:r>
            <a:r>
              <a:rPr sz="2800" spc="-15" dirty="0">
                <a:solidFill>
                  <a:srgbClr val="404040"/>
                </a:solidFill>
                <a:latin typeface="Calibri"/>
                <a:cs typeface="Calibri"/>
              </a:rPr>
              <a:t>interaction </a:t>
            </a:r>
            <a:r>
              <a:rPr sz="2800" spc="-5" dirty="0">
                <a:solidFill>
                  <a:srgbClr val="404040"/>
                </a:solidFill>
                <a:latin typeface="Calibri"/>
                <a:cs typeface="Calibri"/>
              </a:rPr>
              <a:t>with, or access </a:t>
            </a:r>
            <a:r>
              <a:rPr sz="2800" spc="-30" dirty="0">
                <a:solidFill>
                  <a:srgbClr val="404040"/>
                </a:solidFill>
                <a:latin typeface="Calibri"/>
                <a:cs typeface="Calibri"/>
              </a:rPr>
              <a:t>to,  </a:t>
            </a:r>
            <a:r>
              <a:rPr sz="2800" spc="-15" dirty="0">
                <a:solidFill>
                  <a:srgbClr val="404040"/>
                </a:solidFill>
                <a:latin typeface="Calibri"/>
                <a:cs typeface="Calibri"/>
              </a:rPr>
              <a:t>websites </a:t>
            </a:r>
            <a:r>
              <a:rPr sz="2800" spc="-5" dirty="0">
                <a:solidFill>
                  <a:srgbClr val="404040"/>
                </a:solidFill>
                <a:latin typeface="Calibri"/>
                <a:cs typeface="Calibri"/>
              </a:rPr>
              <a:t>by people with disabilities </a:t>
            </a:r>
            <a:r>
              <a:rPr sz="2800" dirty="0">
                <a:solidFill>
                  <a:srgbClr val="404040"/>
                </a:solidFill>
                <a:latin typeface="Calibri"/>
                <a:cs typeface="Calibri"/>
              </a:rPr>
              <a:t>so </a:t>
            </a:r>
            <a:r>
              <a:rPr sz="2800" spc="-10" dirty="0">
                <a:solidFill>
                  <a:srgbClr val="404040"/>
                </a:solidFill>
                <a:latin typeface="Calibri"/>
                <a:cs typeface="Calibri"/>
              </a:rPr>
              <a:t>that </a:t>
            </a:r>
            <a:r>
              <a:rPr sz="2800" spc="-5" dirty="0">
                <a:solidFill>
                  <a:srgbClr val="404040"/>
                </a:solidFill>
                <a:latin typeface="Calibri"/>
                <a:cs typeface="Calibri"/>
              </a:rPr>
              <a:t>all </a:t>
            </a:r>
            <a:r>
              <a:rPr sz="2800" spc="-10" dirty="0">
                <a:solidFill>
                  <a:srgbClr val="404040"/>
                </a:solidFill>
                <a:latin typeface="Calibri"/>
                <a:cs typeface="Calibri"/>
              </a:rPr>
              <a:t>users  </a:t>
            </a:r>
            <a:r>
              <a:rPr sz="2800" spc="-20" dirty="0">
                <a:solidFill>
                  <a:srgbClr val="404040"/>
                </a:solidFill>
                <a:latin typeface="Calibri"/>
                <a:cs typeface="Calibri"/>
              </a:rPr>
              <a:t>have </a:t>
            </a:r>
            <a:r>
              <a:rPr sz="2800" spc="-5" dirty="0">
                <a:solidFill>
                  <a:srgbClr val="404040"/>
                </a:solidFill>
                <a:latin typeface="Calibri"/>
                <a:cs typeface="Calibri"/>
              </a:rPr>
              <a:t>equal access </a:t>
            </a:r>
            <a:r>
              <a:rPr sz="2800" spc="-15" dirty="0">
                <a:solidFill>
                  <a:srgbClr val="404040"/>
                </a:solidFill>
                <a:latin typeface="Calibri"/>
                <a:cs typeface="Calibri"/>
              </a:rPr>
              <a:t>to information </a:t>
            </a:r>
            <a:r>
              <a:rPr sz="2800" spc="-5" dirty="0">
                <a:solidFill>
                  <a:srgbClr val="404040"/>
                </a:solidFill>
                <a:latin typeface="Calibri"/>
                <a:cs typeface="Calibri"/>
              </a:rPr>
              <a:t>and</a:t>
            </a:r>
            <a:r>
              <a:rPr sz="2800" spc="90" dirty="0">
                <a:solidFill>
                  <a:srgbClr val="404040"/>
                </a:solidFill>
                <a:latin typeface="Calibri"/>
                <a:cs typeface="Calibri"/>
              </a:rPr>
              <a:t> </a:t>
            </a:r>
            <a:r>
              <a:rPr sz="2800" spc="-20" dirty="0">
                <a:solidFill>
                  <a:srgbClr val="404040"/>
                </a:solidFill>
                <a:latin typeface="Calibri"/>
                <a:cs typeface="Calibri"/>
              </a:rPr>
              <a:t>functionality.</a:t>
            </a:r>
            <a:endParaRPr sz="2800">
              <a:latin typeface="Calibri"/>
              <a:cs typeface="Calibri"/>
            </a:endParaRPr>
          </a:p>
          <a:p>
            <a:pPr marL="12700" marR="202565">
              <a:lnSpc>
                <a:spcPts val="3030"/>
              </a:lnSpc>
              <a:spcBef>
                <a:spcPts val="1415"/>
              </a:spcBef>
            </a:pPr>
            <a:r>
              <a:rPr sz="2800" spc="-15" dirty="0">
                <a:solidFill>
                  <a:srgbClr val="404040"/>
                </a:solidFill>
                <a:latin typeface="Calibri"/>
                <a:cs typeface="Calibri"/>
              </a:rPr>
              <a:t>There are </a:t>
            </a:r>
            <a:r>
              <a:rPr sz="2800" spc="-10" dirty="0">
                <a:solidFill>
                  <a:srgbClr val="404040"/>
                </a:solidFill>
                <a:latin typeface="Calibri"/>
                <a:cs typeface="Calibri"/>
              </a:rPr>
              <a:t>established guidelines </a:t>
            </a:r>
            <a:r>
              <a:rPr sz="2800" spc="-5" dirty="0">
                <a:solidFill>
                  <a:srgbClr val="404040"/>
                </a:solidFill>
                <a:latin typeface="Calibri"/>
                <a:cs typeface="Calibri"/>
              </a:rPr>
              <a:t>and </a:t>
            </a:r>
            <a:r>
              <a:rPr sz="2800" spc="-10" dirty="0">
                <a:solidFill>
                  <a:srgbClr val="404040"/>
                </a:solidFill>
                <a:latin typeface="Calibri"/>
                <a:cs typeface="Calibri"/>
              </a:rPr>
              <a:t>checklists </a:t>
            </a:r>
            <a:r>
              <a:rPr sz="2800" spc="-25" dirty="0">
                <a:solidFill>
                  <a:srgbClr val="404040"/>
                </a:solidFill>
                <a:latin typeface="Calibri"/>
                <a:cs typeface="Calibri"/>
              </a:rPr>
              <a:t>for  </a:t>
            </a:r>
            <a:r>
              <a:rPr sz="2800" spc="-5" dirty="0">
                <a:solidFill>
                  <a:srgbClr val="404040"/>
                </a:solidFill>
                <a:latin typeface="Calibri"/>
                <a:cs typeface="Calibri"/>
              </a:rPr>
              <a:t>how </a:t>
            </a:r>
            <a:r>
              <a:rPr sz="2800" spc="-15" dirty="0">
                <a:solidFill>
                  <a:srgbClr val="404040"/>
                </a:solidFill>
                <a:latin typeface="Calibri"/>
                <a:cs typeface="Calibri"/>
              </a:rPr>
              <a:t>to </a:t>
            </a:r>
            <a:r>
              <a:rPr sz="2800" spc="-25" dirty="0">
                <a:solidFill>
                  <a:srgbClr val="404040"/>
                </a:solidFill>
                <a:latin typeface="Calibri"/>
                <a:cs typeface="Calibri"/>
              </a:rPr>
              <a:t>make </a:t>
            </a:r>
            <a:r>
              <a:rPr sz="2800" spc="-15" dirty="0">
                <a:solidFill>
                  <a:srgbClr val="404040"/>
                </a:solidFill>
                <a:latin typeface="Calibri"/>
                <a:cs typeface="Calibri"/>
              </a:rPr>
              <a:t>your </a:t>
            </a:r>
            <a:r>
              <a:rPr sz="2800" spc="-5" dirty="0">
                <a:solidFill>
                  <a:srgbClr val="404040"/>
                </a:solidFill>
                <a:latin typeface="Calibri"/>
                <a:cs typeface="Calibri"/>
              </a:rPr>
              <a:t>designs and </a:t>
            </a:r>
            <a:r>
              <a:rPr sz="2800" spc="-25" dirty="0">
                <a:solidFill>
                  <a:srgbClr val="404040"/>
                </a:solidFill>
                <a:latin typeface="Calibri"/>
                <a:cs typeface="Calibri"/>
              </a:rPr>
              <a:t>systems</a:t>
            </a:r>
            <a:r>
              <a:rPr sz="2800" spc="65" dirty="0">
                <a:solidFill>
                  <a:srgbClr val="404040"/>
                </a:solidFill>
                <a:latin typeface="Calibri"/>
                <a:cs typeface="Calibri"/>
              </a:rPr>
              <a:t> </a:t>
            </a:r>
            <a:r>
              <a:rPr sz="2800" spc="-5" dirty="0">
                <a:solidFill>
                  <a:srgbClr val="404040"/>
                </a:solidFill>
                <a:latin typeface="Calibri"/>
                <a:cs typeface="Calibri"/>
              </a:rPr>
              <a:t>accessible.</a:t>
            </a:r>
            <a:endParaRPr sz="2800">
              <a:latin typeface="Calibri"/>
              <a:cs typeface="Calibri"/>
            </a:endParaRPr>
          </a:p>
          <a:p>
            <a:pPr marL="12700">
              <a:lnSpc>
                <a:spcPct val="100000"/>
              </a:lnSpc>
              <a:spcBef>
                <a:spcPts val="1030"/>
              </a:spcBef>
            </a:pPr>
            <a:r>
              <a:rPr sz="2800" spc="-5" dirty="0">
                <a:solidFill>
                  <a:srgbClr val="404040"/>
                </a:solidFill>
                <a:latin typeface="Calibri"/>
                <a:cs typeface="Calibri"/>
              </a:rPr>
              <a:t>Please </a:t>
            </a:r>
            <a:r>
              <a:rPr sz="2800" dirty="0">
                <a:solidFill>
                  <a:srgbClr val="404040"/>
                </a:solidFill>
                <a:latin typeface="Calibri"/>
                <a:cs typeface="Calibri"/>
              </a:rPr>
              <a:t>use </a:t>
            </a:r>
            <a:r>
              <a:rPr sz="2800" spc="-5" dirty="0">
                <a:solidFill>
                  <a:srgbClr val="404040"/>
                </a:solidFill>
                <a:latin typeface="Calibri"/>
                <a:cs typeface="Calibri"/>
              </a:rPr>
              <a:t>them!</a:t>
            </a:r>
            <a:endParaRPr sz="2800">
              <a:latin typeface="Calibri"/>
              <a:cs typeface="Calibri"/>
            </a:endParaRPr>
          </a:p>
        </p:txBody>
      </p:sp>
    </p:spTree>
    <p:extLst>
      <p:ext uri="{BB962C8B-B14F-4D97-AF65-F5344CB8AC3E}">
        <p14:creationId xmlns:p14="http://schemas.microsoft.com/office/powerpoint/2010/main" val="198090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40327" y="540327"/>
            <a:ext cx="7772400" cy="1143000"/>
          </a:xfrm>
        </p:spPr>
        <p:txBody>
          <a:bodyPr anchor="ctr"/>
          <a:lstStyle/>
          <a:p>
            <a:r>
              <a:rPr lang="en-GB" altLang="en-US" sz="4400" dirty="0"/>
              <a:t>Ethics</a:t>
            </a:r>
          </a:p>
        </p:txBody>
      </p:sp>
      <p:sp>
        <p:nvSpPr>
          <p:cNvPr id="2051" name="Rectangle 3"/>
          <p:cNvSpPr>
            <a:spLocks noGrp="1" noChangeArrowheads="1"/>
          </p:cNvSpPr>
          <p:nvPr>
            <p:ph type="subTitle" idx="1"/>
          </p:nvPr>
        </p:nvSpPr>
        <p:spPr>
          <a:xfrm>
            <a:off x="1371600" y="3886200"/>
            <a:ext cx="6400800" cy="1752600"/>
          </a:xfrm>
        </p:spPr>
        <p:txBody>
          <a:bodyPr/>
          <a:lstStyle/>
          <a:p>
            <a:r>
              <a:rPr lang="en-GB" altLang="en-US" sz="3200"/>
              <a:t>What is it, why is it relevant to HCI, why is it important?</a:t>
            </a:r>
          </a:p>
        </p:txBody>
      </p:sp>
    </p:spTree>
    <p:extLst>
      <p:ext uri="{BB962C8B-B14F-4D97-AF65-F5344CB8AC3E}">
        <p14:creationId xmlns:p14="http://schemas.microsoft.com/office/powerpoint/2010/main" val="301236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tLang="en-US" dirty="0"/>
              <a:t>What is ethics?</a:t>
            </a:r>
          </a:p>
        </p:txBody>
      </p:sp>
      <p:sp>
        <p:nvSpPr>
          <p:cNvPr id="3075" name="Rectangle 3"/>
          <p:cNvSpPr>
            <a:spLocks noGrp="1" noChangeArrowheads="1"/>
          </p:cNvSpPr>
          <p:nvPr>
            <p:ph type="body" idx="1"/>
          </p:nvPr>
        </p:nvSpPr>
        <p:spPr/>
        <p:txBody>
          <a:bodyPr>
            <a:normAutofit/>
          </a:bodyPr>
          <a:lstStyle/>
          <a:p>
            <a:r>
              <a:rPr lang="en-GB" altLang="en-US" sz="2800" dirty="0"/>
              <a:t>Right and wrong</a:t>
            </a:r>
          </a:p>
          <a:p>
            <a:r>
              <a:rPr lang="en-GB" altLang="en-US" sz="2800" dirty="0"/>
              <a:t>Behaviour</a:t>
            </a:r>
          </a:p>
          <a:p>
            <a:r>
              <a:rPr lang="en-GB" altLang="en-US" sz="2800" dirty="0"/>
              <a:t>‘absolute’ not </a:t>
            </a:r>
            <a:r>
              <a:rPr lang="en-GB" altLang="en-US" sz="2800" dirty="0" smtClean="0"/>
              <a:t>conditional</a:t>
            </a:r>
            <a:endParaRPr lang="en-GB" altLang="en-US" sz="2800" dirty="0"/>
          </a:p>
          <a:p>
            <a:r>
              <a:rPr lang="en-GB" altLang="en-US" sz="2800" dirty="0"/>
              <a:t>Professional issues</a:t>
            </a:r>
          </a:p>
        </p:txBody>
      </p:sp>
    </p:spTree>
    <p:extLst>
      <p:ext uri="{BB962C8B-B14F-4D97-AF65-F5344CB8AC3E}">
        <p14:creationId xmlns:p14="http://schemas.microsoft.com/office/powerpoint/2010/main" val="258991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tLang="en-US"/>
              <a:t>Why us?</a:t>
            </a:r>
          </a:p>
        </p:txBody>
      </p:sp>
      <p:sp>
        <p:nvSpPr>
          <p:cNvPr id="5123" name="Rectangle 3"/>
          <p:cNvSpPr>
            <a:spLocks noGrp="1" noChangeArrowheads="1"/>
          </p:cNvSpPr>
          <p:nvPr>
            <p:ph type="body" idx="1"/>
          </p:nvPr>
        </p:nvSpPr>
        <p:spPr/>
        <p:txBody>
          <a:bodyPr/>
          <a:lstStyle/>
          <a:p>
            <a:r>
              <a:rPr lang="en-GB" altLang="en-US" sz="2800"/>
              <a:t>Technology changes society</a:t>
            </a:r>
          </a:p>
          <a:p>
            <a:pPr lvl="1"/>
            <a:r>
              <a:rPr lang="en-GB" altLang="en-US" sz="2400"/>
              <a:t>Need to understand that change, put it to effective use, understand the consequences of our actions</a:t>
            </a:r>
          </a:p>
          <a:p>
            <a:r>
              <a:rPr lang="en-GB" altLang="en-US" sz="2800"/>
              <a:t>We are often asked to do things that create ethical dilemmas</a:t>
            </a:r>
          </a:p>
          <a:p>
            <a:r>
              <a:rPr lang="en-GB" altLang="en-US" sz="2800"/>
              <a:t>We have powerful tools at our command that we can do significant things with</a:t>
            </a:r>
          </a:p>
        </p:txBody>
      </p:sp>
    </p:spTree>
    <p:extLst>
      <p:ext uri="{BB962C8B-B14F-4D97-AF65-F5344CB8AC3E}">
        <p14:creationId xmlns:p14="http://schemas.microsoft.com/office/powerpoint/2010/main" val="166361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a:t>Why HCI people?</a:t>
            </a:r>
          </a:p>
        </p:txBody>
      </p:sp>
      <p:sp>
        <p:nvSpPr>
          <p:cNvPr id="6147" name="Rectangle 3"/>
          <p:cNvSpPr>
            <a:spLocks noGrp="1" noChangeArrowheads="1"/>
          </p:cNvSpPr>
          <p:nvPr>
            <p:ph type="body" idx="1"/>
          </p:nvPr>
        </p:nvSpPr>
        <p:spPr/>
        <p:txBody>
          <a:bodyPr>
            <a:normAutofit/>
          </a:bodyPr>
          <a:lstStyle/>
          <a:p>
            <a:r>
              <a:rPr lang="en-GB" altLang="en-US" sz="2800" dirty="0"/>
              <a:t>At the intersection of technology, individuals and society</a:t>
            </a:r>
          </a:p>
          <a:p>
            <a:r>
              <a:rPr lang="en-GB" altLang="en-US" sz="2800" dirty="0"/>
              <a:t>Understand the capabilities of technologies, the needs of individuals, the needs of societies</a:t>
            </a:r>
          </a:p>
          <a:p>
            <a:r>
              <a:rPr lang="en-GB" altLang="en-US" sz="2800" dirty="0"/>
              <a:t>Sometimes in conflict</a:t>
            </a:r>
          </a:p>
        </p:txBody>
      </p:sp>
    </p:spTree>
    <p:extLst>
      <p:ext uri="{BB962C8B-B14F-4D97-AF65-F5344CB8AC3E}">
        <p14:creationId xmlns:p14="http://schemas.microsoft.com/office/powerpoint/2010/main" val="14167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a:t>Examples</a:t>
            </a:r>
          </a:p>
        </p:txBody>
      </p:sp>
      <p:sp>
        <p:nvSpPr>
          <p:cNvPr id="7171" name="Rectangle 3"/>
          <p:cNvSpPr>
            <a:spLocks noGrp="1" noChangeArrowheads="1"/>
          </p:cNvSpPr>
          <p:nvPr>
            <p:ph type="body" idx="1"/>
          </p:nvPr>
        </p:nvSpPr>
        <p:spPr/>
        <p:txBody>
          <a:bodyPr/>
          <a:lstStyle/>
          <a:p>
            <a:r>
              <a:rPr lang="en-GB" altLang="en-US" sz="2800" dirty="0"/>
              <a:t>Boss asks us to monitor employees’ email</a:t>
            </a:r>
          </a:p>
          <a:p>
            <a:pPr lvl="1"/>
            <a:r>
              <a:rPr lang="en-GB" altLang="en-US" sz="2400" dirty="0"/>
              <a:t>Legal or illegal</a:t>
            </a:r>
          </a:p>
          <a:p>
            <a:pPr lvl="1"/>
            <a:r>
              <a:rPr lang="en-GB" altLang="en-US" sz="2400" dirty="0"/>
              <a:t>Ethical or unethical</a:t>
            </a:r>
          </a:p>
          <a:p>
            <a:r>
              <a:rPr lang="en-GB" altLang="en-US" sz="2800" dirty="0"/>
              <a:t>Specialist knowledge puts you into major role in consultancy company</a:t>
            </a:r>
          </a:p>
          <a:p>
            <a:pPr lvl="1"/>
            <a:r>
              <a:rPr lang="en-GB" altLang="en-US" sz="2400" dirty="0"/>
              <a:t>Company asked to develop missile offence system for government</a:t>
            </a:r>
          </a:p>
          <a:p>
            <a:pPr lvl="1"/>
            <a:r>
              <a:rPr lang="en-GB" altLang="en-US" sz="2400" dirty="0"/>
              <a:t>Many employees are pacifists</a:t>
            </a:r>
          </a:p>
          <a:p>
            <a:pPr lvl="1"/>
            <a:r>
              <a:rPr lang="en-GB" altLang="en-US" sz="2400" dirty="0"/>
              <a:t>Take the contract, or not?</a:t>
            </a:r>
          </a:p>
        </p:txBody>
      </p:sp>
    </p:spTree>
    <p:extLst>
      <p:ext uri="{BB962C8B-B14F-4D97-AF65-F5344CB8AC3E}">
        <p14:creationId xmlns:p14="http://schemas.microsoft.com/office/powerpoint/2010/main" val="376270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a:t>Philosophical approaches to ethics</a:t>
            </a:r>
          </a:p>
        </p:txBody>
      </p:sp>
      <p:sp>
        <p:nvSpPr>
          <p:cNvPr id="4099" name="Rectangle 3"/>
          <p:cNvSpPr>
            <a:spLocks noGrp="1" noChangeArrowheads="1"/>
          </p:cNvSpPr>
          <p:nvPr>
            <p:ph type="body" idx="1"/>
          </p:nvPr>
        </p:nvSpPr>
        <p:spPr/>
        <p:txBody>
          <a:bodyPr/>
          <a:lstStyle/>
          <a:p>
            <a:r>
              <a:rPr lang="en-GB" altLang="en-US" dirty="0"/>
              <a:t>Utilitarianism</a:t>
            </a:r>
          </a:p>
          <a:p>
            <a:pPr lvl="1"/>
            <a:r>
              <a:rPr lang="en-GB" altLang="en-US" dirty="0"/>
              <a:t>“greatest happiness of the greatest number”</a:t>
            </a:r>
          </a:p>
          <a:p>
            <a:pPr lvl="1"/>
            <a:r>
              <a:rPr lang="en-GB" altLang="en-US" dirty="0"/>
              <a:t>Happiness = sum of pleasure – sum of pain</a:t>
            </a:r>
          </a:p>
          <a:p>
            <a:pPr lvl="1"/>
            <a:r>
              <a:rPr lang="en-GB" altLang="en-US" dirty="0"/>
              <a:t>Simple, democratic, forward looking and </a:t>
            </a:r>
            <a:r>
              <a:rPr lang="en-GB" altLang="en-US" dirty="0" smtClean="0"/>
              <a:t>consequential</a:t>
            </a:r>
          </a:p>
          <a:p>
            <a:pPr lvl="1"/>
            <a:endParaRPr lang="en-GB" altLang="en-US" dirty="0"/>
          </a:p>
          <a:p>
            <a:r>
              <a:rPr lang="en-GB" altLang="en-US" dirty="0"/>
              <a:t>Problems with </a:t>
            </a:r>
            <a:r>
              <a:rPr lang="en-GB" altLang="en-US" dirty="0" smtClean="0"/>
              <a:t>utilitarianism</a:t>
            </a:r>
          </a:p>
          <a:p>
            <a:pPr lvl="1"/>
            <a:r>
              <a:rPr lang="en-GB" altLang="en-US" dirty="0" smtClean="0"/>
              <a:t>Copying </a:t>
            </a:r>
            <a:r>
              <a:rPr lang="en-GB" altLang="en-US" dirty="0"/>
              <a:t>software could be argued as good as it spreads more happiness to more people</a:t>
            </a:r>
          </a:p>
          <a:p>
            <a:pPr lvl="1"/>
            <a:r>
              <a:rPr lang="en-GB" altLang="en-US" dirty="0"/>
              <a:t>Yet most would regard it as unethical</a:t>
            </a:r>
          </a:p>
          <a:p>
            <a:pPr lvl="1"/>
            <a:r>
              <a:rPr lang="en-GB" altLang="en-US" dirty="0"/>
              <a:t>Hard to measure happiness and compare different happy events</a:t>
            </a:r>
          </a:p>
          <a:p>
            <a:pPr lvl="1"/>
            <a:r>
              <a:rPr lang="en-GB" altLang="en-US" dirty="0"/>
              <a:t>No notion of duty or friendship</a:t>
            </a:r>
          </a:p>
          <a:p>
            <a:pPr lvl="1"/>
            <a:endParaRPr lang="en-GB" altLang="en-US" dirty="0"/>
          </a:p>
          <a:p>
            <a:pPr lvl="1">
              <a:buFontTx/>
              <a:buNone/>
            </a:pPr>
            <a:endParaRPr lang="en-GB" altLang="en-US" dirty="0"/>
          </a:p>
          <a:p>
            <a:pPr lvl="1"/>
            <a:endParaRPr lang="en-GB" altLang="en-US" dirty="0"/>
          </a:p>
        </p:txBody>
      </p:sp>
    </p:spTree>
    <p:extLst>
      <p:ext uri="{BB962C8B-B14F-4D97-AF65-F5344CB8AC3E}">
        <p14:creationId xmlns:p14="http://schemas.microsoft.com/office/powerpoint/2010/main" val="2325416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8266" y="645393"/>
            <a:ext cx="6948805" cy="756920"/>
          </a:xfrm>
          <a:prstGeom prst="rect">
            <a:avLst/>
          </a:prstGeom>
        </p:spPr>
        <p:txBody>
          <a:bodyPr vert="horz" wrap="square" lIns="0" tIns="12700" rIns="0" bIns="0" rtlCol="0">
            <a:spAutoFit/>
          </a:bodyPr>
          <a:lstStyle/>
          <a:p>
            <a:pPr marL="12700">
              <a:lnSpc>
                <a:spcPct val="100000"/>
              </a:lnSpc>
              <a:spcBef>
                <a:spcPts val="100"/>
              </a:spcBef>
            </a:pPr>
            <a:r>
              <a:rPr u="none" spc="-65" dirty="0"/>
              <a:t>Why </a:t>
            </a:r>
            <a:r>
              <a:rPr u="none" spc="-80" dirty="0"/>
              <a:t>make </a:t>
            </a:r>
            <a:r>
              <a:rPr u="none" spc="-45" dirty="0"/>
              <a:t>things</a:t>
            </a:r>
            <a:r>
              <a:rPr u="none" spc="-170" dirty="0"/>
              <a:t> </a:t>
            </a:r>
            <a:r>
              <a:rPr u="none" spc="-50" dirty="0"/>
              <a:t>accessible?</a:t>
            </a:r>
          </a:p>
        </p:txBody>
      </p:sp>
      <p:sp>
        <p:nvSpPr>
          <p:cNvPr id="4" name="object 4"/>
          <p:cNvSpPr txBox="1"/>
          <p:nvPr/>
        </p:nvSpPr>
        <p:spPr>
          <a:xfrm>
            <a:off x="901699" y="1823699"/>
            <a:ext cx="5748655" cy="259715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Calibri"/>
                <a:cs typeface="Calibri"/>
              </a:rPr>
              <a:t>Good </a:t>
            </a:r>
            <a:r>
              <a:rPr sz="2400" spc="-20" dirty="0">
                <a:solidFill>
                  <a:srgbClr val="404040"/>
                </a:solidFill>
                <a:latin typeface="Calibri"/>
                <a:cs typeface="Calibri"/>
              </a:rPr>
              <a:t>for</a:t>
            </a:r>
            <a:r>
              <a:rPr sz="2400" spc="-10" dirty="0">
                <a:solidFill>
                  <a:srgbClr val="404040"/>
                </a:solidFill>
                <a:latin typeface="Calibri"/>
                <a:cs typeface="Calibri"/>
              </a:rPr>
              <a:t> </a:t>
            </a:r>
            <a:r>
              <a:rPr sz="2400" spc="-5" dirty="0">
                <a:solidFill>
                  <a:srgbClr val="404040"/>
                </a:solidFill>
                <a:latin typeface="Calibri"/>
                <a:cs typeface="Calibri"/>
              </a:rPr>
              <a:t>business</a:t>
            </a:r>
            <a:endParaRPr sz="2400" dirty="0">
              <a:latin typeface="Calibri"/>
              <a:cs typeface="Calibri"/>
            </a:endParaRPr>
          </a:p>
          <a:p>
            <a:pPr marL="305435" indent="-182880">
              <a:lnSpc>
                <a:spcPct val="100000"/>
              </a:lnSpc>
              <a:spcBef>
                <a:spcPts val="120"/>
              </a:spcBef>
              <a:buClr>
                <a:srgbClr val="1CADE4"/>
              </a:buClr>
              <a:buChar char="◦"/>
              <a:tabLst>
                <a:tab pos="305435" algn="l"/>
              </a:tabLst>
            </a:pPr>
            <a:r>
              <a:rPr sz="2400" spc="-10" dirty="0">
                <a:solidFill>
                  <a:srgbClr val="404040"/>
                </a:solidFill>
                <a:latin typeface="Calibri"/>
                <a:cs typeface="Calibri"/>
              </a:rPr>
              <a:t>Reach </a:t>
            </a:r>
            <a:r>
              <a:rPr sz="2400" dirty="0">
                <a:solidFill>
                  <a:srgbClr val="404040"/>
                </a:solidFill>
                <a:latin typeface="Calibri"/>
                <a:cs typeface="Calibri"/>
              </a:rPr>
              <a:t>a </a:t>
            </a:r>
            <a:r>
              <a:rPr sz="2400" spc="-15" dirty="0">
                <a:solidFill>
                  <a:srgbClr val="404040"/>
                </a:solidFill>
                <a:latin typeface="Calibri"/>
                <a:cs typeface="Calibri"/>
              </a:rPr>
              <a:t>large </a:t>
            </a:r>
            <a:r>
              <a:rPr sz="2400" spc="-5" dirty="0">
                <a:solidFill>
                  <a:srgbClr val="404040"/>
                </a:solidFill>
                <a:latin typeface="Calibri"/>
                <a:cs typeface="Calibri"/>
              </a:rPr>
              <a:t>audience</a:t>
            </a:r>
            <a:endParaRPr sz="2400" dirty="0">
              <a:latin typeface="Calibri"/>
              <a:cs typeface="Calibri"/>
            </a:endParaRPr>
          </a:p>
          <a:p>
            <a:pPr marL="12700">
              <a:lnSpc>
                <a:spcPct val="100000"/>
              </a:lnSpc>
              <a:spcBef>
                <a:spcPts val="1285"/>
              </a:spcBef>
            </a:pPr>
            <a:r>
              <a:rPr sz="2400" spc="-5" dirty="0">
                <a:solidFill>
                  <a:srgbClr val="404040"/>
                </a:solidFill>
                <a:latin typeface="Calibri"/>
                <a:cs typeface="Calibri"/>
              </a:rPr>
              <a:t>Support social</a:t>
            </a:r>
            <a:r>
              <a:rPr sz="2400" spc="-20" dirty="0">
                <a:solidFill>
                  <a:srgbClr val="404040"/>
                </a:solidFill>
                <a:latin typeface="Calibri"/>
                <a:cs typeface="Calibri"/>
              </a:rPr>
              <a:t> </a:t>
            </a:r>
            <a:r>
              <a:rPr sz="2400" spc="-5" dirty="0">
                <a:solidFill>
                  <a:srgbClr val="404040"/>
                </a:solidFill>
                <a:latin typeface="Calibri"/>
                <a:cs typeface="Calibri"/>
              </a:rPr>
              <a:t>inclusion</a:t>
            </a:r>
            <a:endParaRPr sz="2400" dirty="0">
              <a:latin typeface="Calibri"/>
              <a:cs typeface="Calibri"/>
            </a:endParaRPr>
          </a:p>
          <a:p>
            <a:pPr marL="305435" indent="-182880">
              <a:lnSpc>
                <a:spcPct val="100000"/>
              </a:lnSpc>
              <a:spcBef>
                <a:spcPts val="120"/>
              </a:spcBef>
              <a:buClr>
                <a:srgbClr val="1CADE4"/>
              </a:buClr>
              <a:buChar char="◦"/>
              <a:tabLst>
                <a:tab pos="305435" algn="l"/>
              </a:tabLst>
            </a:pPr>
            <a:r>
              <a:rPr sz="2400" spc="-10" dirty="0">
                <a:solidFill>
                  <a:srgbClr val="404040"/>
                </a:solidFill>
                <a:latin typeface="Calibri"/>
                <a:cs typeface="Calibri"/>
              </a:rPr>
              <a:t>Participation from </a:t>
            </a:r>
            <a:r>
              <a:rPr sz="2400" dirty="0">
                <a:solidFill>
                  <a:srgbClr val="404040"/>
                </a:solidFill>
                <a:latin typeface="Calibri"/>
                <a:cs typeface="Calibri"/>
              </a:rPr>
              <a:t>a </a:t>
            </a:r>
            <a:r>
              <a:rPr sz="2400" spc="-10" dirty="0">
                <a:solidFill>
                  <a:srgbClr val="404040"/>
                </a:solidFill>
                <a:latin typeface="Calibri"/>
                <a:cs typeface="Calibri"/>
              </a:rPr>
              <a:t>diverse group </a:t>
            </a:r>
            <a:r>
              <a:rPr sz="2400" spc="-5" dirty="0">
                <a:solidFill>
                  <a:srgbClr val="404040"/>
                </a:solidFill>
                <a:latin typeface="Calibri"/>
                <a:cs typeface="Calibri"/>
              </a:rPr>
              <a:t>is</a:t>
            </a:r>
            <a:r>
              <a:rPr sz="2400" spc="-40" dirty="0">
                <a:solidFill>
                  <a:srgbClr val="404040"/>
                </a:solidFill>
                <a:latin typeface="Calibri"/>
                <a:cs typeface="Calibri"/>
              </a:rPr>
              <a:t> </a:t>
            </a:r>
            <a:r>
              <a:rPr sz="2400" spc="-10" dirty="0">
                <a:solidFill>
                  <a:srgbClr val="404040"/>
                </a:solidFill>
                <a:latin typeface="Calibri"/>
                <a:cs typeface="Calibri"/>
              </a:rPr>
              <a:t>good</a:t>
            </a:r>
            <a:endParaRPr sz="2400" dirty="0">
              <a:latin typeface="Calibri"/>
              <a:cs typeface="Calibri"/>
            </a:endParaRPr>
          </a:p>
          <a:p>
            <a:pPr marL="12700">
              <a:lnSpc>
                <a:spcPct val="100000"/>
              </a:lnSpc>
              <a:spcBef>
                <a:spcPts val="1320"/>
              </a:spcBef>
            </a:pPr>
            <a:r>
              <a:rPr sz="2400" spc="-10" dirty="0">
                <a:solidFill>
                  <a:srgbClr val="404040"/>
                </a:solidFill>
                <a:latin typeface="Calibri"/>
                <a:cs typeface="Calibri"/>
              </a:rPr>
              <a:t>Follow </a:t>
            </a:r>
            <a:r>
              <a:rPr sz="2400" spc="-5" dirty="0">
                <a:solidFill>
                  <a:srgbClr val="404040"/>
                </a:solidFill>
                <a:latin typeface="Calibri"/>
                <a:cs typeface="Calibri"/>
              </a:rPr>
              <a:t>the </a:t>
            </a:r>
            <a:r>
              <a:rPr sz="2400" spc="-10" dirty="0">
                <a:solidFill>
                  <a:srgbClr val="404040"/>
                </a:solidFill>
                <a:latin typeface="Calibri"/>
                <a:cs typeface="Calibri"/>
              </a:rPr>
              <a:t>law</a:t>
            </a:r>
            <a:endParaRPr sz="2400" dirty="0">
              <a:latin typeface="Calibri"/>
              <a:cs typeface="Calibri"/>
            </a:endParaRPr>
          </a:p>
          <a:p>
            <a:pPr marL="305435" indent="-182880">
              <a:lnSpc>
                <a:spcPct val="100000"/>
              </a:lnSpc>
              <a:spcBef>
                <a:spcPts val="120"/>
              </a:spcBef>
              <a:buClr>
                <a:srgbClr val="1CADE4"/>
              </a:buClr>
              <a:buChar char="◦"/>
              <a:tabLst>
                <a:tab pos="305435" algn="l"/>
              </a:tabLst>
            </a:pPr>
            <a:r>
              <a:rPr sz="2400" spc="-5" dirty="0">
                <a:solidFill>
                  <a:srgbClr val="404040"/>
                </a:solidFill>
                <a:latin typeface="Calibri"/>
                <a:cs typeface="Calibri"/>
              </a:rPr>
              <a:t>Access </a:t>
            </a:r>
            <a:r>
              <a:rPr sz="2400" spc="-15" dirty="0">
                <a:solidFill>
                  <a:srgbClr val="404040"/>
                </a:solidFill>
                <a:latin typeface="Calibri"/>
                <a:cs typeface="Calibri"/>
              </a:rPr>
              <a:t>to information </a:t>
            </a:r>
            <a:r>
              <a:rPr sz="2400" spc="-5" dirty="0">
                <a:solidFill>
                  <a:srgbClr val="404040"/>
                </a:solidFill>
                <a:latin typeface="Calibri"/>
                <a:cs typeface="Calibri"/>
              </a:rPr>
              <a:t>is </a:t>
            </a:r>
            <a:r>
              <a:rPr sz="2400" dirty="0">
                <a:solidFill>
                  <a:srgbClr val="404040"/>
                </a:solidFill>
                <a:latin typeface="Calibri"/>
                <a:cs typeface="Calibri"/>
              </a:rPr>
              <a:t>a </a:t>
            </a:r>
            <a:r>
              <a:rPr sz="2400" spc="-5" dirty="0">
                <a:solidFill>
                  <a:srgbClr val="404040"/>
                </a:solidFill>
                <a:latin typeface="Calibri"/>
                <a:cs typeface="Calibri"/>
              </a:rPr>
              <a:t>basic human</a:t>
            </a:r>
            <a:r>
              <a:rPr sz="2400" spc="-10" dirty="0">
                <a:solidFill>
                  <a:srgbClr val="404040"/>
                </a:solidFill>
                <a:latin typeface="Calibri"/>
                <a:cs typeface="Calibri"/>
              </a:rPr>
              <a:t> </a:t>
            </a:r>
            <a:r>
              <a:rPr sz="2400" spc="-5" dirty="0">
                <a:solidFill>
                  <a:srgbClr val="404040"/>
                </a:solidFill>
                <a:latin typeface="Calibri"/>
                <a:cs typeface="Calibri"/>
              </a:rPr>
              <a:t>right</a:t>
            </a:r>
            <a:endParaRPr sz="2400" dirty="0">
              <a:latin typeface="Calibri"/>
              <a:cs typeface="Calibri"/>
            </a:endParaRPr>
          </a:p>
        </p:txBody>
      </p:sp>
    </p:spTree>
    <p:extLst>
      <p:ext uri="{BB962C8B-B14F-4D97-AF65-F5344CB8AC3E}">
        <p14:creationId xmlns:p14="http://schemas.microsoft.com/office/powerpoint/2010/main" val="376500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dirty="0"/>
              <a:t>Kantian ethics</a:t>
            </a:r>
          </a:p>
        </p:txBody>
      </p:sp>
      <p:sp>
        <p:nvSpPr>
          <p:cNvPr id="11267" name="Rectangle 3"/>
          <p:cNvSpPr>
            <a:spLocks noGrp="1" noChangeArrowheads="1"/>
          </p:cNvSpPr>
          <p:nvPr>
            <p:ph type="body" idx="1"/>
          </p:nvPr>
        </p:nvSpPr>
        <p:spPr/>
        <p:txBody>
          <a:bodyPr>
            <a:normAutofit fontScale="92500" lnSpcReduction="20000"/>
          </a:bodyPr>
          <a:lstStyle/>
          <a:p>
            <a:r>
              <a:rPr lang="en-GB" altLang="en-US" sz="2800" dirty="0"/>
              <a:t>Deontic (to do with acts</a:t>
            </a:r>
            <a:r>
              <a:rPr lang="en-GB" altLang="en-US" sz="2800" dirty="0" smtClean="0"/>
              <a:t>) by </a:t>
            </a:r>
            <a:r>
              <a:rPr lang="en-US" dirty="0"/>
              <a:t>German philosopher </a:t>
            </a:r>
            <a:r>
              <a:rPr lang="en-US" dirty="0">
                <a:hlinkClick r:id="rId2" tooltip="Immanuel Kant"/>
              </a:rPr>
              <a:t>Immanuel Kant</a:t>
            </a:r>
            <a:r>
              <a:rPr lang="en-US" dirty="0"/>
              <a:t>.</a:t>
            </a:r>
            <a:endParaRPr lang="en-GB" altLang="en-US" sz="2800" dirty="0"/>
          </a:p>
          <a:p>
            <a:pPr>
              <a:lnSpc>
                <a:spcPct val="90000"/>
              </a:lnSpc>
            </a:pPr>
            <a:r>
              <a:rPr lang="en-GB" altLang="en-US" sz="2800" dirty="0"/>
              <a:t>Do your duty</a:t>
            </a:r>
          </a:p>
          <a:p>
            <a:pPr>
              <a:lnSpc>
                <a:spcPct val="90000"/>
              </a:lnSpc>
            </a:pPr>
            <a:r>
              <a:rPr lang="en-GB" altLang="en-US" sz="2800" dirty="0">
                <a:cs typeface="Times New Roman" panose="02020603050405020304" pitchFamily="18" charset="0"/>
              </a:rPr>
              <a:t>The right motive is </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to do the right thing</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 </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to do one</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s duty</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 </a:t>
            </a:r>
            <a:r>
              <a:rPr lang="en-GB" altLang="en-US" sz="2800" dirty="0">
                <a:latin typeface="Times New Roman" panose="02020603050405020304" pitchFamily="18" charset="0"/>
                <a:cs typeface="Times New Roman" panose="02020603050405020304" pitchFamily="18" charset="0"/>
              </a:rPr>
              <a:t>“</a:t>
            </a:r>
            <a:r>
              <a:rPr lang="en-GB" altLang="en-US" sz="2800" dirty="0">
                <a:cs typeface="Times New Roman" panose="02020603050405020304" pitchFamily="18" charset="0"/>
              </a:rPr>
              <a:t>to respect the moral law.</a:t>
            </a:r>
            <a:r>
              <a:rPr lang="en-GB" altLang="en-US" sz="2800" dirty="0">
                <a:latin typeface="Times New Roman" panose="02020603050405020304" pitchFamily="18" charset="0"/>
                <a:cs typeface="Times New Roman" panose="02020603050405020304" pitchFamily="18" charset="0"/>
              </a:rPr>
              <a:t>”</a:t>
            </a:r>
            <a:endParaRPr lang="en-GB" altLang="en-US" sz="2800" dirty="0">
              <a:cs typeface="Times New Roman" panose="02020603050405020304" pitchFamily="18" charset="0"/>
            </a:endParaRPr>
          </a:p>
          <a:p>
            <a:pPr>
              <a:lnSpc>
                <a:spcPct val="90000"/>
              </a:lnSpc>
            </a:pPr>
            <a:r>
              <a:rPr lang="en-GB" altLang="en-US" sz="2800" dirty="0">
                <a:cs typeface="Times New Roman" panose="02020603050405020304" pitchFamily="18" charset="0"/>
              </a:rPr>
              <a:t>A rational being who consistently has the right motive has </a:t>
            </a:r>
            <a:r>
              <a:rPr lang="en-GB" altLang="en-US" sz="2800" b="1" i="1" dirty="0">
                <a:cs typeface="Times New Roman" panose="02020603050405020304" pitchFamily="18" charset="0"/>
              </a:rPr>
              <a:t>Good Will</a:t>
            </a:r>
            <a:r>
              <a:rPr lang="en-GB" altLang="en-US" sz="2800" dirty="0">
                <a:cs typeface="Times New Roman" panose="02020603050405020304" pitchFamily="18" charset="0"/>
              </a:rPr>
              <a:t>.</a:t>
            </a:r>
          </a:p>
          <a:p>
            <a:pPr>
              <a:lnSpc>
                <a:spcPct val="90000"/>
              </a:lnSpc>
            </a:pPr>
            <a:r>
              <a:rPr lang="en-GB" altLang="en-US" sz="2800" dirty="0">
                <a:cs typeface="Times New Roman" panose="02020603050405020304" pitchFamily="18" charset="0"/>
              </a:rPr>
              <a:t>Nothing is more important for morality than having a good will. According to Kant, a rational being with a Good Will automatically does its duty</a:t>
            </a:r>
            <a:r>
              <a:rPr lang="en-GB" altLang="en-US" sz="2800" dirty="0" smtClean="0">
                <a:cs typeface="Times New Roman" panose="02020603050405020304" pitchFamily="18" charset="0"/>
              </a:rPr>
              <a:t>.</a:t>
            </a:r>
          </a:p>
          <a:p>
            <a:r>
              <a:rPr lang="en-GB" altLang="en-US" dirty="0"/>
              <a:t>E.g. Do not lie</a:t>
            </a:r>
          </a:p>
          <a:p>
            <a:pPr lvl="1"/>
            <a:r>
              <a:rPr lang="en-GB" altLang="en-US" dirty="0"/>
              <a:t>Woman comes into your house seeking shelter from a violent partner.  Partner comes in and asks if woman is there.</a:t>
            </a:r>
          </a:p>
          <a:p>
            <a:pPr>
              <a:lnSpc>
                <a:spcPct val="90000"/>
              </a:lnSpc>
            </a:pPr>
            <a:endParaRPr lang="en-GB" altLang="en-US" sz="2800" dirty="0"/>
          </a:p>
        </p:txBody>
      </p:sp>
    </p:spTree>
    <p:extLst>
      <p:ext uri="{BB962C8B-B14F-4D97-AF65-F5344CB8AC3E}">
        <p14:creationId xmlns:p14="http://schemas.microsoft.com/office/powerpoint/2010/main" val="367175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a:t>Ethical issues to consider</a:t>
            </a:r>
          </a:p>
        </p:txBody>
      </p:sp>
      <p:sp>
        <p:nvSpPr>
          <p:cNvPr id="13315" name="Rectangle 3"/>
          <p:cNvSpPr>
            <a:spLocks noGrp="1" noChangeArrowheads="1"/>
          </p:cNvSpPr>
          <p:nvPr>
            <p:ph type="body" idx="1"/>
          </p:nvPr>
        </p:nvSpPr>
        <p:spPr/>
        <p:txBody>
          <a:bodyPr/>
          <a:lstStyle/>
          <a:p>
            <a:r>
              <a:rPr lang="en-GB" altLang="en-US"/>
              <a:t>Data protection/freedom of information</a:t>
            </a:r>
          </a:p>
          <a:p>
            <a:r>
              <a:rPr lang="en-GB" altLang="en-US"/>
              <a:t>(Ethical) hacking</a:t>
            </a:r>
          </a:p>
          <a:p>
            <a:r>
              <a:rPr lang="en-GB" altLang="en-US"/>
              <a:t>Consequences of software errors – who is responsible?</a:t>
            </a:r>
          </a:p>
          <a:p>
            <a:pPr>
              <a:buFontTx/>
              <a:buNone/>
            </a:pPr>
            <a:endParaRPr lang="en-GB" altLang="en-US"/>
          </a:p>
        </p:txBody>
      </p:sp>
    </p:spTree>
    <p:extLst>
      <p:ext uri="{BB962C8B-B14F-4D97-AF65-F5344CB8AC3E}">
        <p14:creationId xmlns:p14="http://schemas.microsoft.com/office/powerpoint/2010/main" val="97740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983" y="829817"/>
            <a:ext cx="8468590" cy="546303"/>
          </a:xfrm>
          <a:prstGeom prst="rect">
            <a:avLst/>
          </a:prstGeom>
        </p:spPr>
        <p:txBody>
          <a:bodyPr vert="horz" wrap="square" lIns="0" tIns="74295" rIns="0" bIns="0" rtlCol="0">
            <a:spAutoFit/>
          </a:bodyPr>
          <a:lstStyle/>
          <a:p>
            <a:pPr marL="12700" marR="5080">
              <a:lnSpc>
                <a:spcPts val="3890"/>
              </a:lnSpc>
              <a:spcBef>
                <a:spcPts val="585"/>
              </a:spcBef>
            </a:pPr>
            <a:r>
              <a:rPr sz="3200" spc="-250" dirty="0">
                <a:solidFill>
                  <a:srgbClr val="000000"/>
                </a:solidFill>
                <a:uFill>
                  <a:solidFill>
                    <a:srgbClr val="000000"/>
                  </a:solidFill>
                </a:uFill>
              </a:rPr>
              <a:t>British </a:t>
            </a:r>
            <a:r>
              <a:rPr sz="3200" spc="-375" dirty="0">
                <a:solidFill>
                  <a:srgbClr val="000000"/>
                </a:solidFill>
                <a:uFill>
                  <a:solidFill>
                    <a:srgbClr val="000000"/>
                  </a:solidFill>
                </a:uFill>
              </a:rPr>
              <a:t>Psychology </a:t>
            </a:r>
            <a:r>
              <a:rPr sz="3200" spc="-295" dirty="0">
                <a:solidFill>
                  <a:srgbClr val="000000"/>
                </a:solidFill>
                <a:uFill>
                  <a:solidFill>
                    <a:srgbClr val="000000"/>
                  </a:solidFill>
                </a:uFill>
              </a:rPr>
              <a:t>Society </a:t>
            </a:r>
            <a:r>
              <a:rPr sz="3200" spc="-360" dirty="0">
                <a:solidFill>
                  <a:srgbClr val="000000"/>
                </a:solidFill>
                <a:uFill>
                  <a:solidFill>
                    <a:srgbClr val="000000"/>
                  </a:solidFill>
                </a:uFill>
              </a:rPr>
              <a:t>Code </a:t>
            </a:r>
            <a:r>
              <a:rPr sz="3200" spc="-165" dirty="0">
                <a:solidFill>
                  <a:srgbClr val="000000"/>
                </a:solidFill>
                <a:uFill>
                  <a:solidFill>
                    <a:srgbClr val="000000"/>
                  </a:solidFill>
                </a:uFill>
              </a:rPr>
              <a:t>of </a:t>
            </a:r>
            <a:r>
              <a:rPr sz="3200" spc="-165" dirty="0">
                <a:solidFill>
                  <a:srgbClr val="000000"/>
                </a:solidFill>
              </a:rPr>
              <a:t> </a:t>
            </a:r>
            <a:r>
              <a:rPr sz="3200" spc="-275" dirty="0">
                <a:solidFill>
                  <a:srgbClr val="000000"/>
                </a:solidFill>
                <a:uFill>
                  <a:solidFill>
                    <a:srgbClr val="000000"/>
                  </a:solidFill>
                </a:uFill>
              </a:rPr>
              <a:t>Human </a:t>
            </a:r>
            <a:r>
              <a:rPr sz="3200" spc="-345" dirty="0">
                <a:solidFill>
                  <a:srgbClr val="000000"/>
                </a:solidFill>
                <a:uFill>
                  <a:solidFill>
                    <a:srgbClr val="000000"/>
                  </a:solidFill>
                </a:uFill>
              </a:rPr>
              <a:t>Research</a:t>
            </a:r>
            <a:r>
              <a:rPr sz="3200" spc="-125" dirty="0">
                <a:solidFill>
                  <a:srgbClr val="000000"/>
                </a:solidFill>
                <a:uFill>
                  <a:solidFill>
                    <a:srgbClr val="000000"/>
                  </a:solidFill>
                </a:uFill>
              </a:rPr>
              <a:t> </a:t>
            </a:r>
            <a:r>
              <a:rPr sz="3200" spc="-350" dirty="0">
                <a:solidFill>
                  <a:srgbClr val="000000"/>
                </a:solidFill>
                <a:uFill>
                  <a:solidFill>
                    <a:srgbClr val="000000"/>
                  </a:solidFill>
                </a:uFill>
              </a:rPr>
              <a:t>Ethics</a:t>
            </a:r>
            <a:endParaRPr sz="3200" dirty="0"/>
          </a:p>
        </p:txBody>
      </p:sp>
      <p:sp>
        <p:nvSpPr>
          <p:cNvPr id="3" name="object 3"/>
          <p:cNvSpPr txBox="1"/>
          <p:nvPr/>
        </p:nvSpPr>
        <p:spPr>
          <a:xfrm>
            <a:off x="598423" y="1622932"/>
            <a:ext cx="7522845" cy="2293620"/>
          </a:xfrm>
          <a:prstGeom prst="rect">
            <a:avLst/>
          </a:prstGeom>
        </p:spPr>
        <p:txBody>
          <a:bodyPr vert="horz" wrap="square" lIns="0" tIns="60325" rIns="0" bIns="0" rtlCol="0">
            <a:spAutoFit/>
          </a:bodyPr>
          <a:lstStyle/>
          <a:p>
            <a:pPr marL="527685" marR="5080" indent="-514984">
              <a:lnSpc>
                <a:spcPts val="3030"/>
              </a:lnSpc>
              <a:spcBef>
                <a:spcPts val="475"/>
              </a:spcBef>
              <a:buClr>
                <a:srgbClr val="2D75B6"/>
              </a:buClr>
              <a:buAutoNum type="arabicPeriod"/>
              <a:tabLst>
                <a:tab pos="527685" algn="l"/>
                <a:tab pos="528320" algn="l"/>
              </a:tabLst>
            </a:pPr>
            <a:r>
              <a:rPr sz="2800" spc="-195" dirty="0">
                <a:latin typeface="Arial"/>
                <a:cs typeface="Arial"/>
              </a:rPr>
              <a:t>Respect </a:t>
            </a:r>
            <a:r>
              <a:rPr sz="2800" spc="-15" dirty="0">
                <a:latin typeface="Arial"/>
                <a:cs typeface="Arial"/>
              </a:rPr>
              <a:t>for </a:t>
            </a:r>
            <a:r>
              <a:rPr sz="2800" spc="-35" dirty="0">
                <a:latin typeface="Arial"/>
                <a:cs typeface="Arial"/>
              </a:rPr>
              <a:t>the </a:t>
            </a:r>
            <a:r>
              <a:rPr sz="2800" spc="-114" dirty="0">
                <a:latin typeface="Arial"/>
                <a:cs typeface="Arial"/>
              </a:rPr>
              <a:t>autonomy, privacy </a:t>
            </a:r>
            <a:r>
              <a:rPr sz="2800" spc="-135" dirty="0">
                <a:latin typeface="Arial"/>
                <a:cs typeface="Arial"/>
              </a:rPr>
              <a:t>and </a:t>
            </a:r>
            <a:r>
              <a:rPr sz="2800" spc="-60" dirty="0">
                <a:latin typeface="Arial"/>
                <a:cs typeface="Arial"/>
              </a:rPr>
              <a:t>dignity</a:t>
            </a:r>
            <a:r>
              <a:rPr sz="2800" spc="-335" dirty="0">
                <a:latin typeface="Arial"/>
                <a:cs typeface="Arial"/>
              </a:rPr>
              <a:t> </a:t>
            </a:r>
            <a:r>
              <a:rPr sz="2800" spc="-10" dirty="0">
                <a:latin typeface="Arial"/>
                <a:cs typeface="Arial"/>
              </a:rPr>
              <a:t>of  </a:t>
            </a:r>
            <a:r>
              <a:rPr sz="2800" spc="-95" dirty="0">
                <a:latin typeface="Arial"/>
                <a:cs typeface="Arial"/>
              </a:rPr>
              <a:t>individuals </a:t>
            </a:r>
            <a:r>
              <a:rPr sz="2800" spc="-135" dirty="0">
                <a:latin typeface="Arial"/>
                <a:cs typeface="Arial"/>
              </a:rPr>
              <a:t>and </a:t>
            </a:r>
            <a:r>
              <a:rPr sz="2800" spc="-95" dirty="0">
                <a:latin typeface="Arial"/>
                <a:cs typeface="Arial"/>
              </a:rPr>
              <a:t>communities</a:t>
            </a:r>
            <a:endParaRPr sz="2800" dirty="0">
              <a:latin typeface="Arial"/>
              <a:cs typeface="Arial"/>
            </a:endParaRPr>
          </a:p>
          <a:p>
            <a:pPr marL="527685" indent="-514984">
              <a:lnSpc>
                <a:spcPct val="100000"/>
              </a:lnSpc>
              <a:spcBef>
                <a:spcPts val="415"/>
              </a:spcBef>
              <a:buClr>
                <a:srgbClr val="2D75B6"/>
              </a:buClr>
              <a:buAutoNum type="arabicPeriod"/>
              <a:tabLst>
                <a:tab pos="527685" algn="l"/>
                <a:tab pos="528320" algn="l"/>
              </a:tabLst>
            </a:pPr>
            <a:r>
              <a:rPr sz="2800" spc="-105" dirty="0">
                <a:latin typeface="Arial"/>
                <a:cs typeface="Arial"/>
              </a:rPr>
              <a:t>Scientific</a:t>
            </a:r>
            <a:r>
              <a:rPr sz="2800" spc="-140" dirty="0">
                <a:latin typeface="Arial"/>
                <a:cs typeface="Arial"/>
              </a:rPr>
              <a:t> </a:t>
            </a:r>
            <a:r>
              <a:rPr sz="2800" spc="-35" dirty="0">
                <a:latin typeface="Arial"/>
                <a:cs typeface="Arial"/>
              </a:rPr>
              <a:t>integrity</a:t>
            </a:r>
            <a:endParaRPr sz="2800" dirty="0">
              <a:latin typeface="Arial"/>
              <a:cs typeface="Arial"/>
            </a:endParaRPr>
          </a:p>
          <a:p>
            <a:pPr marL="527685" indent="-514984">
              <a:lnSpc>
                <a:spcPct val="100000"/>
              </a:lnSpc>
              <a:spcBef>
                <a:spcPts val="470"/>
              </a:spcBef>
              <a:buClr>
                <a:srgbClr val="2D75B6"/>
              </a:buClr>
              <a:buAutoNum type="arabicPeriod"/>
              <a:tabLst>
                <a:tab pos="527685" algn="l"/>
                <a:tab pos="528320" algn="l"/>
              </a:tabLst>
            </a:pPr>
            <a:r>
              <a:rPr sz="2800" spc="-180" dirty="0">
                <a:latin typeface="Arial"/>
                <a:cs typeface="Arial"/>
              </a:rPr>
              <a:t>Social</a:t>
            </a:r>
            <a:r>
              <a:rPr sz="2800" spc="-160" dirty="0">
                <a:latin typeface="Arial"/>
                <a:cs typeface="Arial"/>
              </a:rPr>
              <a:t> </a:t>
            </a:r>
            <a:r>
              <a:rPr sz="2800" spc="-80" dirty="0">
                <a:latin typeface="Arial"/>
                <a:cs typeface="Arial"/>
              </a:rPr>
              <a:t>responsibility</a:t>
            </a:r>
            <a:endParaRPr sz="2800" dirty="0">
              <a:latin typeface="Arial"/>
              <a:cs typeface="Arial"/>
            </a:endParaRPr>
          </a:p>
          <a:p>
            <a:pPr marL="527685" indent="-514984">
              <a:lnSpc>
                <a:spcPct val="100000"/>
              </a:lnSpc>
              <a:spcBef>
                <a:spcPts val="459"/>
              </a:spcBef>
              <a:buClr>
                <a:srgbClr val="2D75B6"/>
              </a:buClr>
              <a:buAutoNum type="arabicPeriod"/>
              <a:tabLst>
                <a:tab pos="527685" algn="l"/>
                <a:tab pos="528320" algn="l"/>
              </a:tabLst>
            </a:pPr>
            <a:r>
              <a:rPr sz="2800" spc="-110" dirty="0">
                <a:latin typeface="Arial"/>
                <a:cs typeface="Arial"/>
              </a:rPr>
              <a:t>Maximizing </a:t>
            </a:r>
            <a:r>
              <a:rPr sz="2800" spc="-45" dirty="0">
                <a:latin typeface="Arial"/>
                <a:cs typeface="Arial"/>
              </a:rPr>
              <a:t>benefit </a:t>
            </a:r>
            <a:r>
              <a:rPr sz="2800" spc="-135" dirty="0">
                <a:latin typeface="Arial"/>
                <a:cs typeface="Arial"/>
              </a:rPr>
              <a:t>and </a:t>
            </a:r>
            <a:r>
              <a:rPr sz="2800" spc="-90" dirty="0">
                <a:latin typeface="Arial"/>
                <a:cs typeface="Arial"/>
              </a:rPr>
              <a:t>minimizing</a:t>
            </a:r>
            <a:r>
              <a:rPr sz="2800" spc="-240" dirty="0">
                <a:latin typeface="Arial"/>
                <a:cs typeface="Arial"/>
              </a:rPr>
              <a:t> </a:t>
            </a:r>
            <a:r>
              <a:rPr sz="2800" spc="-100" dirty="0">
                <a:latin typeface="Arial"/>
                <a:cs typeface="Arial"/>
              </a:rPr>
              <a:t>harm</a:t>
            </a:r>
            <a:endParaRPr sz="2800" dirty="0">
              <a:latin typeface="Arial"/>
              <a:cs typeface="Arial"/>
            </a:endParaRPr>
          </a:p>
        </p:txBody>
      </p:sp>
      <p:sp>
        <p:nvSpPr>
          <p:cNvPr id="4" name="object 4"/>
          <p:cNvSpPr txBox="1"/>
          <p:nvPr/>
        </p:nvSpPr>
        <p:spPr>
          <a:xfrm>
            <a:off x="8362950" y="6456984"/>
            <a:ext cx="7874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5</a:t>
            </a:r>
            <a:endParaRPr sz="800">
              <a:latin typeface="Arial"/>
              <a:cs typeface="Arial"/>
            </a:endParaRPr>
          </a:p>
        </p:txBody>
      </p:sp>
    </p:spTree>
    <p:extLst>
      <p:ext uri="{BB962C8B-B14F-4D97-AF65-F5344CB8AC3E}">
        <p14:creationId xmlns:p14="http://schemas.microsoft.com/office/powerpoint/2010/main" val="234629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732" y="723610"/>
            <a:ext cx="5726430" cy="635000"/>
          </a:xfrm>
          <a:prstGeom prst="rect">
            <a:avLst/>
          </a:prstGeom>
        </p:spPr>
        <p:txBody>
          <a:bodyPr vert="horz" wrap="square" lIns="0" tIns="12065" rIns="0" bIns="0" rtlCol="0">
            <a:spAutoFit/>
          </a:bodyPr>
          <a:lstStyle/>
          <a:p>
            <a:pPr marL="12700">
              <a:lnSpc>
                <a:spcPct val="100000"/>
              </a:lnSpc>
              <a:spcBef>
                <a:spcPts val="95"/>
              </a:spcBef>
            </a:pPr>
            <a:r>
              <a:rPr sz="4000" spc="-330" dirty="0">
                <a:solidFill>
                  <a:srgbClr val="000000"/>
                </a:solidFill>
                <a:uFill>
                  <a:solidFill>
                    <a:srgbClr val="000000"/>
                  </a:solidFill>
                </a:uFill>
              </a:rPr>
              <a:t>The </a:t>
            </a:r>
            <a:r>
              <a:rPr sz="4000" spc="-270" dirty="0">
                <a:solidFill>
                  <a:srgbClr val="000000"/>
                </a:solidFill>
                <a:uFill>
                  <a:solidFill>
                    <a:srgbClr val="000000"/>
                  </a:solidFill>
                </a:uFill>
              </a:rPr>
              <a:t>Belmont Report</a:t>
            </a:r>
            <a:r>
              <a:rPr sz="4000" spc="-70" dirty="0">
                <a:solidFill>
                  <a:srgbClr val="000000"/>
                </a:solidFill>
                <a:uFill>
                  <a:solidFill>
                    <a:srgbClr val="000000"/>
                  </a:solidFill>
                </a:uFill>
              </a:rPr>
              <a:t> </a:t>
            </a:r>
            <a:r>
              <a:rPr sz="4000" spc="-165" dirty="0">
                <a:solidFill>
                  <a:srgbClr val="000000"/>
                </a:solidFill>
                <a:uFill>
                  <a:solidFill>
                    <a:srgbClr val="000000"/>
                  </a:solidFill>
                </a:uFill>
              </a:rPr>
              <a:t>(1974)</a:t>
            </a:r>
            <a:endParaRPr sz="4000"/>
          </a:p>
        </p:txBody>
      </p:sp>
      <p:sp>
        <p:nvSpPr>
          <p:cNvPr id="3" name="object 3"/>
          <p:cNvSpPr txBox="1"/>
          <p:nvPr/>
        </p:nvSpPr>
        <p:spPr>
          <a:xfrm>
            <a:off x="546469" y="1465140"/>
            <a:ext cx="7642859" cy="5081776"/>
          </a:xfrm>
          <a:prstGeom prst="rect">
            <a:avLst/>
          </a:prstGeom>
        </p:spPr>
        <p:txBody>
          <a:bodyPr vert="horz" wrap="square" lIns="0" tIns="12065" rIns="0" bIns="0" rtlCol="0">
            <a:spAutoFit/>
          </a:bodyPr>
          <a:lstStyle/>
          <a:p>
            <a:pPr marL="469900" indent="-457200">
              <a:lnSpc>
                <a:spcPts val="3279"/>
              </a:lnSpc>
              <a:spcBef>
                <a:spcPts val="95"/>
              </a:spcBef>
              <a:buClr>
                <a:srgbClr val="2D75B6"/>
              </a:buClr>
              <a:buFont typeface="Arial" panose="020B0604020202020204" pitchFamily="34" charset="0"/>
              <a:buChar char="•"/>
              <a:tabLst>
                <a:tab pos="300990" algn="l"/>
              </a:tabLst>
            </a:pPr>
            <a:r>
              <a:rPr sz="2800" spc="-195" dirty="0">
                <a:latin typeface="+mn-lt"/>
                <a:cs typeface="Arial"/>
              </a:rPr>
              <a:t>Respect </a:t>
            </a:r>
            <a:r>
              <a:rPr sz="2800" spc="-15" dirty="0">
                <a:latin typeface="+mn-lt"/>
                <a:cs typeface="Arial"/>
              </a:rPr>
              <a:t>for</a:t>
            </a:r>
            <a:r>
              <a:rPr sz="2800" spc="-95" dirty="0">
                <a:latin typeface="+mn-lt"/>
                <a:cs typeface="Arial"/>
              </a:rPr>
              <a:t> </a:t>
            </a:r>
            <a:r>
              <a:rPr sz="2800" spc="-155" dirty="0">
                <a:latin typeface="+mn-lt"/>
                <a:cs typeface="Arial"/>
              </a:rPr>
              <a:t>persons</a:t>
            </a:r>
            <a:endParaRPr sz="2800" dirty="0">
              <a:latin typeface="+mn-lt"/>
              <a:cs typeface="Arial"/>
            </a:endParaRPr>
          </a:p>
          <a:p>
            <a:pPr marL="1155700" marR="5080" lvl="2" indent="-342900">
              <a:lnSpc>
                <a:spcPct val="80000"/>
              </a:lnSpc>
              <a:spcBef>
                <a:spcPts val="495"/>
              </a:spcBef>
              <a:buClr>
                <a:srgbClr val="2D75B6"/>
              </a:buClr>
              <a:buFont typeface="Wingdings" panose="05000000000000000000" pitchFamily="2" charset="2"/>
              <a:buChar char="q"/>
              <a:tabLst>
                <a:tab pos="640715" algn="l"/>
              </a:tabLst>
            </a:pPr>
            <a:r>
              <a:rPr lang="en-US" sz="2400" spc="-50" dirty="0">
                <a:latin typeface="+mn-lt"/>
                <a:cs typeface="Arial"/>
              </a:rPr>
              <a:t>P</a:t>
            </a:r>
            <a:r>
              <a:rPr sz="2400" spc="-50" dirty="0" smtClean="0">
                <a:latin typeface="+mn-lt"/>
                <a:cs typeface="Arial"/>
              </a:rPr>
              <a:t>rotecting </a:t>
            </a:r>
            <a:r>
              <a:rPr sz="2400" spc="-30" dirty="0">
                <a:latin typeface="+mn-lt"/>
                <a:cs typeface="Arial"/>
              </a:rPr>
              <a:t>the </a:t>
            </a:r>
            <a:r>
              <a:rPr sz="2400" spc="-80" dirty="0">
                <a:latin typeface="+mn-lt"/>
                <a:cs typeface="Arial"/>
              </a:rPr>
              <a:t>autonomy </a:t>
            </a:r>
            <a:r>
              <a:rPr sz="2400" spc="-5" dirty="0">
                <a:latin typeface="+mn-lt"/>
                <a:cs typeface="Arial"/>
              </a:rPr>
              <a:t>of </a:t>
            </a:r>
            <a:r>
              <a:rPr sz="2400" spc="-50" dirty="0">
                <a:latin typeface="+mn-lt"/>
                <a:cs typeface="Arial"/>
              </a:rPr>
              <a:t>all </a:t>
            </a:r>
            <a:r>
              <a:rPr sz="2400" spc="-85" dirty="0">
                <a:latin typeface="+mn-lt"/>
                <a:cs typeface="Arial"/>
              </a:rPr>
              <a:t>people </a:t>
            </a:r>
            <a:r>
              <a:rPr sz="2400" spc="-114" dirty="0">
                <a:latin typeface="+mn-lt"/>
                <a:cs typeface="Arial"/>
              </a:rPr>
              <a:t>and </a:t>
            </a:r>
            <a:r>
              <a:rPr sz="2400" spc="-45" dirty="0">
                <a:latin typeface="+mn-lt"/>
                <a:cs typeface="Arial"/>
              </a:rPr>
              <a:t>treating </a:t>
            </a:r>
            <a:r>
              <a:rPr lang="en-US" sz="2400" spc="-425" dirty="0" smtClean="0">
                <a:latin typeface="+mn-lt"/>
                <a:cs typeface="Arial"/>
              </a:rPr>
              <a:t>them</a:t>
            </a:r>
            <a:r>
              <a:rPr sz="2400" spc="-425" dirty="0" smtClean="0">
                <a:latin typeface="+mn-lt"/>
                <a:cs typeface="Arial"/>
              </a:rPr>
              <a:t>  </a:t>
            </a:r>
            <a:r>
              <a:rPr sz="2400" spc="15" dirty="0">
                <a:latin typeface="+mn-lt"/>
                <a:cs typeface="Arial"/>
              </a:rPr>
              <a:t>with </a:t>
            </a:r>
            <a:r>
              <a:rPr sz="2400" spc="-100" dirty="0">
                <a:latin typeface="+mn-lt"/>
                <a:cs typeface="Arial"/>
              </a:rPr>
              <a:t>courtesy </a:t>
            </a:r>
            <a:r>
              <a:rPr sz="2400" spc="-110" dirty="0">
                <a:latin typeface="+mn-lt"/>
                <a:cs typeface="Arial"/>
              </a:rPr>
              <a:t>and </a:t>
            </a:r>
            <a:r>
              <a:rPr sz="2400" spc="-95" dirty="0">
                <a:latin typeface="+mn-lt"/>
                <a:cs typeface="Arial"/>
              </a:rPr>
              <a:t>respect </a:t>
            </a:r>
            <a:r>
              <a:rPr sz="2400" spc="-110" dirty="0">
                <a:latin typeface="+mn-lt"/>
                <a:cs typeface="Arial"/>
              </a:rPr>
              <a:t>and </a:t>
            </a:r>
            <a:r>
              <a:rPr sz="2400" spc="-65" dirty="0">
                <a:latin typeface="+mn-lt"/>
                <a:cs typeface="Arial"/>
              </a:rPr>
              <a:t>allowing </a:t>
            </a:r>
            <a:r>
              <a:rPr sz="2400" spc="-10" dirty="0">
                <a:latin typeface="+mn-lt"/>
                <a:cs typeface="Arial"/>
              </a:rPr>
              <a:t>for </a:t>
            </a:r>
            <a:r>
              <a:rPr sz="2400" spc="-50" dirty="0">
                <a:latin typeface="+mn-lt"/>
                <a:cs typeface="Arial"/>
              </a:rPr>
              <a:t>informed  </a:t>
            </a:r>
            <a:r>
              <a:rPr sz="2400" spc="-100" dirty="0">
                <a:latin typeface="+mn-lt"/>
                <a:cs typeface="Arial"/>
              </a:rPr>
              <a:t>consent. </a:t>
            </a:r>
            <a:r>
              <a:rPr sz="2400" spc="-170" dirty="0">
                <a:latin typeface="+mn-lt"/>
                <a:cs typeface="Arial"/>
              </a:rPr>
              <a:t>Researchers </a:t>
            </a:r>
            <a:r>
              <a:rPr sz="2400" spc="-80" dirty="0">
                <a:latin typeface="+mn-lt"/>
                <a:cs typeface="Arial"/>
              </a:rPr>
              <a:t>must </a:t>
            </a:r>
            <a:r>
              <a:rPr sz="2400" spc="-110" dirty="0">
                <a:latin typeface="+mn-lt"/>
                <a:cs typeface="Arial"/>
              </a:rPr>
              <a:t>be </a:t>
            </a:r>
            <a:r>
              <a:rPr sz="2400" spc="20" dirty="0">
                <a:latin typeface="+mn-lt"/>
                <a:cs typeface="Arial"/>
              </a:rPr>
              <a:t>truthful </a:t>
            </a:r>
            <a:r>
              <a:rPr sz="2400" spc="-114" dirty="0">
                <a:latin typeface="+mn-lt"/>
                <a:cs typeface="Arial"/>
              </a:rPr>
              <a:t>and </a:t>
            </a:r>
            <a:r>
              <a:rPr sz="2400" spc="-85" dirty="0">
                <a:latin typeface="+mn-lt"/>
                <a:cs typeface="Arial"/>
              </a:rPr>
              <a:t>conduct </a:t>
            </a:r>
            <a:r>
              <a:rPr sz="2400" spc="-80" dirty="0">
                <a:latin typeface="+mn-lt"/>
                <a:cs typeface="Arial"/>
              </a:rPr>
              <a:t>no  </a:t>
            </a:r>
            <a:r>
              <a:rPr sz="2400" spc="-70" dirty="0">
                <a:latin typeface="+mn-lt"/>
                <a:cs typeface="Arial"/>
              </a:rPr>
              <a:t>deception</a:t>
            </a:r>
            <a:endParaRPr sz="2400" dirty="0">
              <a:latin typeface="+mn-lt"/>
              <a:cs typeface="Arial"/>
            </a:endParaRPr>
          </a:p>
          <a:p>
            <a:pPr marL="469900" indent="-457200">
              <a:lnSpc>
                <a:spcPts val="3279"/>
              </a:lnSpc>
              <a:spcBef>
                <a:spcPts val="114"/>
              </a:spcBef>
              <a:buClr>
                <a:srgbClr val="2D75B6"/>
              </a:buClr>
              <a:buFont typeface="Arial" panose="020B0604020202020204" pitchFamily="34" charset="0"/>
              <a:buChar char="•"/>
              <a:tabLst>
                <a:tab pos="300990" algn="l"/>
              </a:tabLst>
            </a:pPr>
            <a:r>
              <a:rPr sz="2800" spc="-145" dirty="0" smtClean="0">
                <a:latin typeface="+mn-lt"/>
                <a:cs typeface="Arial"/>
              </a:rPr>
              <a:t>Beneficence</a:t>
            </a:r>
            <a:endParaRPr lang="en-US" sz="2800" dirty="0">
              <a:latin typeface="+mn-lt"/>
              <a:cs typeface="Arial"/>
            </a:endParaRPr>
          </a:p>
          <a:p>
            <a:pPr marL="1270000" lvl="2" indent="-342900">
              <a:lnSpc>
                <a:spcPts val="3279"/>
              </a:lnSpc>
              <a:spcBef>
                <a:spcPts val="114"/>
              </a:spcBef>
              <a:buClr>
                <a:srgbClr val="2D75B6"/>
              </a:buClr>
              <a:buFont typeface="Wingdings" panose="05000000000000000000" pitchFamily="2" charset="2"/>
              <a:buChar char="q"/>
              <a:tabLst>
                <a:tab pos="300990" algn="l"/>
              </a:tabLst>
            </a:pPr>
            <a:r>
              <a:rPr sz="2400" spc="-175" dirty="0" smtClean="0">
                <a:latin typeface="+mn-lt"/>
                <a:cs typeface="Arial"/>
              </a:rPr>
              <a:t>The </a:t>
            </a:r>
            <a:r>
              <a:rPr sz="2400" spc="-90" dirty="0">
                <a:latin typeface="+mn-lt"/>
                <a:cs typeface="Arial"/>
              </a:rPr>
              <a:t>philosophy </a:t>
            </a:r>
            <a:r>
              <a:rPr sz="2400" spc="-5" dirty="0">
                <a:latin typeface="+mn-lt"/>
                <a:cs typeface="Arial"/>
              </a:rPr>
              <a:t>of </a:t>
            </a:r>
            <a:r>
              <a:rPr sz="2400" spc="-75" dirty="0">
                <a:latin typeface="+mn-lt"/>
                <a:cs typeface="Arial"/>
              </a:rPr>
              <a:t>"Do no </a:t>
            </a:r>
            <a:r>
              <a:rPr sz="2400" spc="-45" dirty="0">
                <a:latin typeface="+mn-lt"/>
                <a:cs typeface="Arial"/>
              </a:rPr>
              <a:t>harm" </a:t>
            </a:r>
            <a:r>
              <a:rPr sz="2400" spc="-40" dirty="0">
                <a:latin typeface="+mn-lt"/>
                <a:cs typeface="Arial"/>
              </a:rPr>
              <a:t>while </a:t>
            </a:r>
            <a:r>
              <a:rPr sz="2400" spc="-105" dirty="0">
                <a:latin typeface="+mn-lt"/>
                <a:cs typeface="Arial"/>
              </a:rPr>
              <a:t>maximizing  </a:t>
            </a:r>
            <a:r>
              <a:rPr sz="2400" spc="-65" dirty="0">
                <a:latin typeface="+mn-lt"/>
                <a:cs typeface="Arial"/>
              </a:rPr>
              <a:t>benefits</a:t>
            </a:r>
            <a:r>
              <a:rPr sz="2400" spc="-130" dirty="0">
                <a:latin typeface="+mn-lt"/>
                <a:cs typeface="Arial"/>
              </a:rPr>
              <a:t> </a:t>
            </a:r>
            <a:r>
              <a:rPr sz="2400" spc="-10" dirty="0">
                <a:latin typeface="+mn-lt"/>
                <a:cs typeface="Arial"/>
              </a:rPr>
              <a:t>for</a:t>
            </a:r>
            <a:r>
              <a:rPr sz="2400" spc="-130" dirty="0">
                <a:latin typeface="+mn-lt"/>
                <a:cs typeface="Arial"/>
              </a:rPr>
              <a:t> </a:t>
            </a:r>
            <a:r>
              <a:rPr sz="2400" spc="-30" dirty="0">
                <a:latin typeface="+mn-lt"/>
                <a:cs typeface="Arial"/>
              </a:rPr>
              <a:t>the</a:t>
            </a:r>
            <a:r>
              <a:rPr sz="2400" spc="-140" dirty="0">
                <a:latin typeface="+mn-lt"/>
                <a:cs typeface="Arial"/>
              </a:rPr>
              <a:t> </a:t>
            </a:r>
            <a:r>
              <a:rPr sz="2400" spc="-125" dirty="0">
                <a:latin typeface="+mn-lt"/>
                <a:cs typeface="Arial"/>
              </a:rPr>
              <a:t>research</a:t>
            </a:r>
            <a:r>
              <a:rPr sz="2400" spc="-130" dirty="0">
                <a:latin typeface="+mn-lt"/>
                <a:cs typeface="Arial"/>
              </a:rPr>
              <a:t> </a:t>
            </a:r>
            <a:r>
              <a:rPr sz="2400" spc="-45" dirty="0">
                <a:latin typeface="+mn-lt"/>
                <a:cs typeface="Arial"/>
              </a:rPr>
              <a:t>project</a:t>
            </a:r>
            <a:r>
              <a:rPr sz="2400" spc="-150" dirty="0">
                <a:latin typeface="+mn-lt"/>
                <a:cs typeface="Arial"/>
              </a:rPr>
              <a:t> </a:t>
            </a:r>
            <a:r>
              <a:rPr sz="2400" spc="-114" dirty="0">
                <a:latin typeface="+mn-lt"/>
                <a:cs typeface="Arial"/>
              </a:rPr>
              <a:t>and</a:t>
            </a:r>
            <a:r>
              <a:rPr sz="2400" spc="-125" dirty="0">
                <a:latin typeface="+mn-lt"/>
                <a:cs typeface="Arial"/>
              </a:rPr>
              <a:t> </a:t>
            </a:r>
            <a:r>
              <a:rPr sz="2400" spc="-70" dirty="0">
                <a:latin typeface="+mn-lt"/>
                <a:cs typeface="Arial"/>
              </a:rPr>
              <a:t>minimizing</a:t>
            </a:r>
            <a:r>
              <a:rPr sz="2400" spc="-145" dirty="0">
                <a:latin typeface="+mn-lt"/>
                <a:cs typeface="Arial"/>
              </a:rPr>
              <a:t> </a:t>
            </a:r>
            <a:r>
              <a:rPr sz="2400" spc="-125" dirty="0">
                <a:latin typeface="+mn-lt"/>
                <a:cs typeface="Arial"/>
              </a:rPr>
              <a:t>risks</a:t>
            </a:r>
            <a:r>
              <a:rPr sz="2400" spc="-145" dirty="0">
                <a:latin typeface="+mn-lt"/>
                <a:cs typeface="Arial"/>
              </a:rPr>
              <a:t> </a:t>
            </a:r>
            <a:r>
              <a:rPr sz="2400" spc="20" dirty="0">
                <a:latin typeface="+mn-lt"/>
                <a:cs typeface="Arial"/>
              </a:rPr>
              <a:t>to  </a:t>
            </a:r>
            <a:r>
              <a:rPr sz="2400" spc="-30" dirty="0">
                <a:latin typeface="+mn-lt"/>
                <a:cs typeface="Arial"/>
              </a:rPr>
              <a:t>the </a:t>
            </a:r>
            <a:r>
              <a:rPr sz="2400" spc="-125" dirty="0">
                <a:latin typeface="+mn-lt"/>
                <a:cs typeface="Arial"/>
              </a:rPr>
              <a:t>research</a:t>
            </a:r>
            <a:r>
              <a:rPr sz="2400" spc="-235" dirty="0">
                <a:latin typeface="+mn-lt"/>
                <a:cs typeface="Arial"/>
              </a:rPr>
              <a:t> </a:t>
            </a:r>
            <a:r>
              <a:rPr sz="2400" spc="-105" dirty="0">
                <a:latin typeface="+mn-lt"/>
                <a:cs typeface="Arial"/>
              </a:rPr>
              <a:t>subjects</a:t>
            </a:r>
            <a:endParaRPr sz="2400" dirty="0">
              <a:latin typeface="+mn-lt"/>
              <a:cs typeface="Arial"/>
            </a:endParaRPr>
          </a:p>
          <a:p>
            <a:pPr marL="469900" indent="-457200">
              <a:lnSpc>
                <a:spcPts val="3279"/>
              </a:lnSpc>
              <a:spcBef>
                <a:spcPts val="125"/>
              </a:spcBef>
              <a:buClr>
                <a:srgbClr val="2D75B6"/>
              </a:buClr>
              <a:buFont typeface="Arial" panose="020B0604020202020204" pitchFamily="34" charset="0"/>
              <a:buChar char="•"/>
              <a:tabLst>
                <a:tab pos="300990" algn="l"/>
              </a:tabLst>
            </a:pPr>
            <a:r>
              <a:rPr sz="2800" spc="-165" dirty="0">
                <a:latin typeface="+mn-lt"/>
                <a:cs typeface="Arial"/>
              </a:rPr>
              <a:t>Justice</a:t>
            </a:r>
            <a:endParaRPr sz="2800" dirty="0">
              <a:latin typeface="+mn-lt"/>
              <a:cs typeface="Arial"/>
            </a:endParaRPr>
          </a:p>
          <a:p>
            <a:pPr marL="1155700" marR="5080" lvl="2" indent="-342900">
              <a:lnSpc>
                <a:spcPct val="80000"/>
              </a:lnSpc>
              <a:spcBef>
                <a:spcPts val="490"/>
              </a:spcBef>
              <a:buClr>
                <a:srgbClr val="2D75B6"/>
              </a:buClr>
              <a:buFont typeface="Wingdings" panose="05000000000000000000" pitchFamily="2" charset="2"/>
              <a:buChar char="q"/>
              <a:tabLst>
                <a:tab pos="640715" algn="l"/>
              </a:tabLst>
            </a:pPr>
            <a:r>
              <a:rPr lang="en-US" sz="2400" spc="-100" dirty="0">
                <a:latin typeface="+mn-lt"/>
                <a:cs typeface="Arial"/>
              </a:rPr>
              <a:t>E</a:t>
            </a:r>
            <a:r>
              <a:rPr sz="2400" spc="-100" dirty="0" smtClean="0">
                <a:latin typeface="+mn-lt"/>
                <a:cs typeface="Arial"/>
              </a:rPr>
              <a:t>nsuring </a:t>
            </a:r>
            <a:r>
              <a:rPr sz="2400" spc="-110" dirty="0">
                <a:latin typeface="+mn-lt"/>
                <a:cs typeface="Arial"/>
              </a:rPr>
              <a:t>reasonable, </a:t>
            </a:r>
            <a:r>
              <a:rPr sz="2400" spc="-65" dirty="0">
                <a:latin typeface="+mn-lt"/>
                <a:cs typeface="Arial"/>
              </a:rPr>
              <a:t>non-exploitative, </a:t>
            </a:r>
            <a:r>
              <a:rPr sz="2400" spc="-110" dirty="0">
                <a:latin typeface="+mn-lt"/>
                <a:cs typeface="Arial"/>
              </a:rPr>
              <a:t>and </a:t>
            </a:r>
            <a:r>
              <a:rPr sz="2400" spc="-45" dirty="0">
                <a:latin typeface="+mn-lt"/>
                <a:cs typeface="Arial"/>
              </a:rPr>
              <a:t>well-  </a:t>
            </a:r>
            <a:r>
              <a:rPr sz="2400" spc="-105" dirty="0">
                <a:latin typeface="+mn-lt"/>
                <a:cs typeface="Arial"/>
              </a:rPr>
              <a:t>considered procedures </a:t>
            </a:r>
            <a:r>
              <a:rPr sz="2400" spc="-110" dirty="0">
                <a:latin typeface="+mn-lt"/>
                <a:cs typeface="Arial"/>
              </a:rPr>
              <a:t>are </a:t>
            </a:r>
            <a:r>
              <a:rPr sz="2400" spc="-80" dirty="0">
                <a:latin typeface="+mn-lt"/>
                <a:cs typeface="Arial"/>
              </a:rPr>
              <a:t>administered </a:t>
            </a:r>
            <a:r>
              <a:rPr sz="2400" spc="-40" dirty="0">
                <a:latin typeface="+mn-lt"/>
                <a:cs typeface="Arial"/>
              </a:rPr>
              <a:t>fairly </a:t>
            </a:r>
            <a:r>
              <a:rPr sz="2400" spc="-229" dirty="0">
                <a:latin typeface="+mn-lt"/>
                <a:cs typeface="Arial"/>
              </a:rPr>
              <a:t>— </a:t>
            </a:r>
            <a:r>
              <a:rPr sz="2400" spc="-30" dirty="0">
                <a:latin typeface="+mn-lt"/>
                <a:cs typeface="Arial"/>
              </a:rPr>
              <a:t>the</a:t>
            </a:r>
            <a:r>
              <a:rPr sz="2400" spc="-185" dirty="0">
                <a:latin typeface="+mn-lt"/>
                <a:cs typeface="Arial"/>
              </a:rPr>
              <a:t> </a:t>
            </a:r>
            <a:r>
              <a:rPr sz="2400" spc="-30" dirty="0">
                <a:latin typeface="+mn-lt"/>
                <a:cs typeface="Arial"/>
              </a:rPr>
              <a:t>fair  distribution </a:t>
            </a:r>
            <a:r>
              <a:rPr sz="2400" spc="-5" dirty="0">
                <a:latin typeface="+mn-lt"/>
                <a:cs typeface="Arial"/>
              </a:rPr>
              <a:t>of </a:t>
            </a:r>
            <a:r>
              <a:rPr sz="2400" spc="-140" dirty="0">
                <a:latin typeface="+mn-lt"/>
                <a:cs typeface="Arial"/>
              </a:rPr>
              <a:t>costs </a:t>
            </a:r>
            <a:r>
              <a:rPr sz="2400" spc="-114" dirty="0">
                <a:latin typeface="+mn-lt"/>
                <a:cs typeface="Arial"/>
              </a:rPr>
              <a:t>and </a:t>
            </a:r>
            <a:r>
              <a:rPr sz="2400" spc="-65" dirty="0">
                <a:latin typeface="+mn-lt"/>
                <a:cs typeface="Arial"/>
              </a:rPr>
              <a:t>benefits </a:t>
            </a:r>
            <a:r>
              <a:rPr sz="2400" spc="20" dirty="0">
                <a:latin typeface="+mn-lt"/>
                <a:cs typeface="Arial"/>
              </a:rPr>
              <a:t>to </a:t>
            </a:r>
            <a:r>
              <a:rPr sz="2400" i="1" spc="-40" dirty="0">
                <a:latin typeface="+mn-lt"/>
                <a:cs typeface="Arial"/>
              </a:rPr>
              <a:t>potential </a:t>
            </a:r>
            <a:r>
              <a:rPr sz="2400" spc="-125" dirty="0">
                <a:latin typeface="+mn-lt"/>
                <a:cs typeface="Arial"/>
              </a:rPr>
              <a:t>research  </a:t>
            </a:r>
            <a:r>
              <a:rPr sz="2400" spc="-65" dirty="0">
                <a:latin typeface="+mn-lt"/>
                <a:cs typeface="Arial"/>
              </a:rPr>
              <a:t>participants </a:t>
            </a:r>
            <a:r>
              <a:rPr sz="2400" spc="-229" dirty="0">
                <a:latin typeface="+mn-lt"/>
                <a:cs typeface="Arial"/>
              </a:rPr>
              <a:t>— </a:t>
            </a:r>
            <a:r>
              <a:rPr sz="2400" spc="-114" dirty="0">
                <a:latin typeface="+mn-lt"/>
                <a:cs typeface="Arial"/>
              </a:rPr>
              <a:t>and</a:t>
            </a:r>
            <a:r>
              <a:rPr sz="2400" spc="-110" dirty="0">
                <a:latin typeface="+mn-lt"/>
                <a:cs typeface="Arial"/>
              </a:rPr>
              <a:t> </a:t>
            </a:r>
            <a:r>
              <a:rPr sz="2400" spc="-100" dirty="0">
                <a:latin typeface="+mn-lt"/>
                <a:cs typeface="Arial"/>
              </a:rPr>
              <a:t>equally.</a:t>
            </a:r>
            <a:endParaRPr sz="2400" dirty="0">
              <a:latin typeface="+mn-lt"/>
              <a:cs typeface="Arial"/>
            </a:endParaRPr>
          </a:p>
        </p:txBody>
      </p:sp>
      <p:sp>
        <p:nvSpPr>
          <p:cNvPr id="4" name="object 4"/>
          <p:cNvSpPr txBox="1"/>
          <p:nvPr/>
        </p:nvSpPr>
        <p:spPr>
          <a:xfrm>
            <a:off x="8362950" y="6456984"/>
            <a:ext cx="7874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6</a:t>
            </a:r>
            <a:endParaRPr sz="800">
              <a:latin typeface="Arial"/>
              <a:cs typeface="Arial"/>
            </a:endParaRPr>
          </a:p>
        </p:txBody>
      </p:sp>
      <p:sp>
        <p:nvSpPr>
          <p:cNvPr id="5" name="object 5"/>
          <p:cNvSpPr txBox="1"/>
          <p:nvPr/>
        </p:nvSpPr>
        <p:spPr>
          <a:xfrm>
            <a:off x="985253" y="6458889"/>
            <a:ext cx="7204075" cy="299720"/>
          </a:xfrm>
          <a:prstGeom prst="rect">
            <a:avLst/>
          </a:prstGeom>
        </p:spPr>
        <p:txBody>
          <a:bodyPr vert="horz" wrap="square" lIns="0" tIns="12700" rIns="0" bIns="0" rtlCol="0">
            <a:spAutoFit/>
          </a:bodyPr>
          <a:lstStyle/>
          <a:p>
            <a:pPr marL="12700">
              <a:lnSpc>
                <a:spcPct val="100000"/>
              </a:lnSpc>
              <a:spcBef>
                <a:spcPts val="100"/>
              </a:spcBef>
            </a:pPr>
            <a:r>
              <a:rPr sz="1800" spc="-30" dirty="0">
                <a:latin typeface="Arial"/>
                <a:cs typeface="Arial"/>
                <a:hlinkClick r:id="rId2"/>
              </a:rPr>
              <a:t>http://www.hhs.gov/ohrp/regulations-and-policy/belmont-report/index.html</a:t>
            </a:r>
            <a:endParaRPr sz="1800" dirty="0">
              <a:latin typeface="Arial"/>
              <a:cs typeface="Arial"/>
            </a:endParaRPr>
          </a:p>
        </p:txBody>
      </p:sp>
    </p:spTree>
    <p:extLst>
      <p:ext uri="{BB962C8B-B14F-4D97-AF65-F5344CB8AC3E}">
        <p14:creationId xmlns:p14="http://schemas.microsoft.com/office/powerpoint/2010/main" val="108127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5296" y="734002"/>
            <a:ext cx="4167504" cy="635000"/>
          </a:xfrm>
          <a:prstGeom prst="rect">
            <a:avLst/>
          </a:prstGeom>
        </p:spPr>
        <p:txBody>
          <a:bodyPr vert="horz" wrap="square" lIns="0" tIns="12065" rIns="0" bIns="0" rtlCol="0">
            <a:spAutoFit/>
          </a:bodyPr>
          <a:lstStyle/>
          <a:p>
            <a:pPr marL="12700">
              <a:lnSpc>
                <a:spcPct val="100000"/>
              </a:lnSpc>
              <a:spcBef>
                <a:spcPts val="95"/>
              </a:spcBef>
            </a:pPr>
            <a:r>
              <a:rPr sz="4000" spc="-370" dirty="0">
                <a:solidFill>
                  <a:srgbClr val="000000"/>
                </a:solidFill>
                <a:uFill>
                  <a:solidFill>
                    <a:srgbClr val="000000"/>
                  </a:solidFill>
                </a:uFill>
                <a:latin typeface="+mn-lt"/>
              </a:rPr>
              <a:t>Respect </a:t>
            </a:r>
            <a:r>
              <a:rPr sz="4000" spc="-185" dirty="0">
                <a:solidFill>
                  <a:srgbClr val="000000"/>
                </a:solidFill>
                <a:uFill>
                  <a:solidFill>
                    <a:srgbClr val="000000"/>
                  </a:solidFill>
                </a:uFill>
                <a:latin typeface="+mn-lt"/>
              </a:rPr>
              <a:t>for</a:t>
            </a:r>
            <a:r>
              <a:rPr sz="4000" spc="-125" dirty="0">
                <a:solidFill>
                  <a:srgbClr val="000000"/>
                </a:solidFill>
                <a:uFill>
                  <a:solidFill>
                    <a:srgbClr val="000000"/>
                  </a:solidFill>
                </a:uFill>
                <a:latin typeface="+mn-lt"/>
              </a:rPr>
              <a:t> </a:t>
            </a:r>
            <a:r>
              <a:rPr sz="4000" spc="-365" dirty="0">
                <a:solidFill>
                  <a:srgbClr val="000000"/>
                </a:solidFill>
                <a:uFill>
                  <a:solidFill>
                    <a:srgbClr val="000000"/>
                  </a:solidFill>
                </a:uFill>
                <a:latin typeface="+mn-lt"/>
              </a:rPr>
              <a:t>persons</a:t>
            </a:r>
            <a:endParaRPr sz="4000" dirty="0">
              <a:latin typeface="+mn-lt"/>
            </a:endParaRPr>
          </a:p>
        </p:txBody>
      </p:sp>
      <p:sp>
        <p:nvSpPr>
          <p:cNvPr id="3" name="object 3"/>
          <p:cNvSpPr txBox="1"/>
          <p:nvPr/>
        </p:nvSpPr>
        <p:spPr>
          <a:xfrm>
            <a:off x="712723" y="1584452"/>
            <a:ext cx="7521575" cy="2960370"/>
          </a:xfrm>
          <a:prstGeom prst="rect">
            <a:avLst/>
          </a:prstGeom>
        </p:spPr>
        <p:txBody>
          <a:bodyPr vert="horz" wrap="square" lIns="0" tIns="71755" rIns="0" bIns="0" rtlCol="0">
            <a:spAutoFit/>
          </a:bodyPr>
          <a:lstStyle/>
          <a:p>
            <a:pPr marL="469900" indent="-457200">
              <a:lnSpc>
                <a:spcPct val="100000"/>
              </a:lnSpc>
              <a:spcBef>
                <a:spcPts val="565"/>
              </a:spcBef>
              <a:buClr>
                <a:srgbClr val="2D75B6"/>
              </a:buClr>
              <a:buFont typeface="Arial" panose="020B0604020202020204" pitchFamily="34" charset="0"/>
              <a:buChar char="•"/>
              <a:tabLst>
                <a:tab pos="300990" algn="l"/>
              </a:tabLst>
            </a:pPr>
            <a:r>
              <a:rPr sz="2800" spc="-155" dirty="0">
                <a:latin typeface="+mn-lt"/>
                <a:cs typeface="Arial"/>
              </a:rPr>
              <a:t>Treat </a:t>
            </a:r>
            <a:r>
              <a:rPr sz="2800" spc="-95" dirty="0">
                <a:latin typeface="+mn-lt"/>
                <a:cs typeface="Arial"/>
              </a:rPr>
              <a:t>individuals </a:t>
            </a:r>
            <a:r>
              <a:rPr sz="2800" spc="-265" dirty="0">
                <a:latin typeface="+mn-lt"/>
                <a:cs typeface="Arial"/>
              </a:rPr>
              <a:t>as </a:t>
            </a:r>
            <a:r>
              <a:rPr sz="2800" spc="-105" dirty="0">
                <a:latin typeface="+mn-lt"/>
                <a:cs typeface="Arial"/>
              </a:rPr>
              <a:t>autonomous</a:t>
            </a:r>
            <a:r>
              <a:rPr sz="2800" spc="-15" dirty="0">
                <a:latin typeface="+mn-lt"/>
                <a:cs typeface="Arial"/>
              </a:rPr>
              <a:t> </a:t>
            </a:r>
            <a:r>
              <a:rPr sz="2800" spc="-155" dirty="0">
                <a:latin typeface="+mn-lt"/>
                <a:cs typeface="Arial"/>
              </a:rPr>
              <a:t>agents</a:t>
            </a:r>
            <a:endParaRPr sz="2800" dirty="0">
              <a:latin typeface="+mn-lt"/>
              <a:cs typeface="Arial"/>
            </a:endParaRPr>
          </a:p>
          <a:p>
            <a:pPr marL="469900" marR="5080" indent="-457200">
              <a:lnSpc>
                <a:spcPts val="3030"/>
              </a:lnSpc>
              <a:spcBef>
                <a:spcPts val="845"/>
              </a:spcBef>
              <a:buClr>
                <a:srgbClr val="2D75B6"/>
              </a:buClr>
              <a:buFont typeface="Arial" panose="020B0604020202020204" pitchFamily="34" charset="0"/>
              <a:buChar char="•"/>
              <a:tabLst>
                <a:tab pos="300990" algn="l"/>
              </a:tabLst>
            </a:pPr>
            <a:r>
              <a:rPr sz="2800" spc="-210" dirty="0">
                <a:latin typeface="+mn-lt"/>
                <a:cs typeface="Arial"/>
              </a:rPr>
              <a:t>Persons </a:t>
            </a:r>
            <a:r>
              <a:rPr sz="2800" spc="15" dirty="0">
                <a:latin typeface="+mn-lt"/>
                <a:cs typeface="Arial"/>
              </a:rPr>
              <a:t>with </a:t>
            </a:r>
            <a:r>
              <a:rPr sz="2800" spc="-95" dirty="0">
                <a:latin typeface="+mn-lt"/>
                <a:cs typeface="Arial"/>
              </a:rPr>
              <a:t>diminished autonomy </a:t>
            </a:r>
            <a:r>
              <a:rPr sz="2800" spc="-130" dirty="0">
                <a:latin typeface="+mn-lt"/>
                <a:cs typeface="Arial"/>
              </a:rPr>
              <a:t>are </a:t>
            </a:r>
            <a:r>
              <a:rPr sz="2800" spc="-25" dirty="0">
                <a:latin typeface="+mn-lt"/>
                <a:cs typeface="Arial"/>
              </a:rPr>
              <a:t>entitled </a:t>
            </a:r>
            <a:r>
              <a:rPr sz="2800" spc="-204" dirty="0">
                <a:latin typeface="+mn-lt"/>
                <a:cs typeface="Arial"/>
              </a:rPr>
              <a:t>to  </a:t>
            </a:r>
            <a:r>
              <a:rPr sz="2800" spc="-45" dirty="0">
                <a:latin typeface="+mn-lt"/>
                <a:cs typeface="Arial"/>
              </a:rPr>
              <a:t>protection</a:t>
            </a:r>
            <a:endParaRPr sz="2800" dirty="0">
              <a:latin typeface="+mn-lt"/>
              <a:cs typeface="Arial"/>
            </a:endParaRPr>
          </a:p>
          <a:p>
            <a:pPr marL="469900" indent="-457200">
              <a:lnSpc>
                <a:spcPct val="100000"/>
              </a:lnSpc>
              <a:spcBef>
                <a:spcPts val="415"/>
              </a:spcBef>
              <a:buClr>
                <a:srgbClr val="2D75B6"/>
              </a:buClr>
              <a:buFont typeface="Arial" panose="020B0604020202020204" pitchFamily="34" charset="0"/>
              <a:buChar char="•"/>
              <a:tabLst>
                <a:tab pos="300990" algn="l"/>
              </a:tabLst>
            </a:pPr>
            <a:r>
              <a:rPr sz="2800" spc="-100" dirty="0">
                <a:latin typeface="+mn-lt"/>
                <a:cs typeface="Arial"/>
              </a:rPr>
              <a:t>Applications</a:t>
            </a:r>
            <a:endParaRPr sz="2800" dirty="0">
              <a:latin typeface="+mn-lt"/>
              <a:cs typeface="Arial"/>
            </a:endParaRPr>
          </a:p>
          <a:p>
            <a:pPr marL="698500" lvl="1" indent="-342900">
              <a:lnSpc>
                <a:spcPct val="100000"/>
              </a:lnSpc>
              <a:spcBef>
                <a:spcPts val="140"/>
              </a:spcBef>
              <a:buClr>
                <a:srgbClr val="2D75B6"/>
              </a:buClr>
              <a:buFont typeface="Wingdings" panose="05000000000000000000" pitchFamily="2" charset="2"/>
              <a:buChar char="§"/>
              <a:tabLst>
                <a:tab pos="640715" algn="l"/>
              </a:tabLst>
            </a:pPr>
            <a:r>
              <a:rPr sz="2400" spc="-65" dirty="0">
                <a:latin typeface="+mn-lt"/>
                <a:cs typeface="Arial"/>
              </a:rPr>
              <a:t>Participation </a:t>
            </a:r>
            <a:r>
              <a:rPr sz="2400" spc="-95" dirty="0">
                <a:latin typeface="+mn-lt"/>
                <a:cs typeface="Arial"/>
              </a:rPr>
              <a:t>should </a:t>
            </a:r>
            <a:r>
              <a:rPr sz="2400" spc="-110" dirty="0">
                <a:latin typeface="+mn-lt"/>
                <a:cs typeface="Arial"/>
              </a:rPr>
              <a:t>be</a:t>
            </a:r>
            <a:r>
              <a:rPr sz="2400" spc="-260" dirty="0">
                <a:latin typeface="+mn-lt"/>
                <a:cs typeface="Arial"/>
              </a:rPr>
              <a:t> </a:t>
            </a:r>
            <a:r>
              <a:rPr sz="2400" spc="-60" dirty="0">
                <a:latin typeface="+mn-lt"/>
                <a:cs typeface="Arial"/>
              </a:rPr>
              <a:t>voluntary</a:t>
            </a:r>
            <a:endParaRPr sz="2400" dirty="0">
              <a:latin typeface="+mn-lt"/>
              <a:cs typeface="Arial"/>
            </a:endParaRPr>
          </a:p>
          <a:p>
            <a:pPr marL="698500" lvl="1" indent="-342900">
              <a:lnSpc>
                <a:spcPts val="2735"/>
              </a:lnSpc>
              <a:spcBef>
                <a:spcPts val="105"/>
              </a:spcBef>
              <a:buClr>
                <a:srgbClr val="2D75B6"/>
              </a:buClr>
              <a:buFont typeface="Wingdings" panose="05000000000000000000" pitchFamily="2" charset="2"/>
              <a:buChar char="§"/>
              <a:tabLst>
                <a:tab pos="640715" algn="l"/>
              </a:tabLst>
            </a:pPr>
            <a:r>
              <a:rPr sz="2400" spc="-90" dirty="0">
                <a:latin typeface="+mn-lt"/>
                <a:cs typeface="Arial"/>
              </a:rPr>
              <a:t>Participants</a:t>
            </a:r>
            <a:r>
              <a:rPr sz="2400" spc="-155" dirty="0">
                <a:latin typeface="+mn-lt"/>
                <a:cs typeface="Arial"/>
              </a:rPr>
              <a:t> </a:t>
            </a:r>
            <a:r>
              <a:rPr sz="2400" spc="-95" dirty="0">
                <a:latin typeface="+mn-lt"/>
                <a:cs typeface="Arial"/>
              </a:rPr>
              <a:t>should</a:t>
            </a:r>
            <a:r>
              <a:rPr sz="2400" spc="-130" dirty="0">
                <a:latin typeface="+mn-lt"/>
                <a:cs typeface="Arial"/>
              </a:rPr>
              <a:t> </a:t>
            </a:r>
            <a:r>
              <a:rPr sz="2400" spc="-110" dirty="0">
                <a:latin typeface="+mn-lt"/>
                <a:cs typeface="Arial"/>
              </a:rPr>
              <a:t>be</a:t>
            </a:r>
            <a:r>
              <a:rPr sz="2400" spc="-120" dirty="0">
                <a:latin typeface="+mn-lt"/>
                <a:cs typeface="Arial"/>
              </a:rPr>
              <a:t> </a:t>
            </a:r>
            <a:r>
              <a:rPr sz="2400" spc="-25" dirty="0">
                <a:latin typeface="+mn-lt"/>
                <a:cs typeface="Arial"/>
              </a:rPr>
              <a:t>fully</a:t>
            </a:r>
            <a:r>
              <a:rPr sz="2400" spc="-145" dirty="0">
                <a:latin typeface="+mn-lt"/>
                <a:cs typeface="Arial"/>
              </a:rPr>
              <a:t> </a:t>
            </a:r>
            <a:r>
              <a:rPr sz="2400" spc="-50" dirty="0">
                <a:latin typeface="+mn-lt"/>
                <a:cs typeface="Arial"/>
              </a:rPr>
              <a:t>informed</a:t>
            </a:r>
            <a:r>
              <a:rPr sz="2400" spc="-130" dirty="0">
                <a:latin typeface="+mn-lt"/>
                <a:cs typeface="Arial"/>
              </a:rPr>
              <a:t> </a:t>
            </a:r>
            <a:r>
              <a:rPr sz="2400" spc="-10" dirty="0">
                <a:latin typeface="+mn-lt"/>
                <a:cs typeface="Arial"/>
              </a:rPr>
              <a:t>of</a:t>
            </a:r>
            <a:r>
              <a:rPr sz="2400" spc="-125" dirty="0">
                <a:latin typeface="+mn-lt"/>
                <a:cs typeface="Arial"/>
              </a:rPr>
              <a:t> </a:t>
            </a:r>
            <a:r>
              <a:rPr sz="2400" spc="-25" dirty="0">
                <a:latin typeface="+mn-lt"/>
                <a:cs typeface="Arial"/>
              </a:rPr>
              <a:t>the</a:t>
            </a:r>
            <a:r>
              <a:rPr sz="2400" spc="-125" dirty="0">
                <a:latin typeface="+mn-lt"/>
                <a:cs typeface="Arial"/>
              </a:rPr>
              <a:t> </a:t>
            </a:r>
            <a:r>
              <a:rPr sz="2400" spc="-145" dirty="0">
                <a:latin typeface="+mn-lt"/>
                <a:cs typeface="Arial"/>
              </a:rPr>
              <a:t>costs </a:t>
            </a:r>
            <a:r>
              <a:rPr sz="2400" spc="-110" dirty="0" smtClean="0">
                <a:latin typeface="+mn-lt"/>
                <a:cs typeface="Arial"/>
              </a:rPr>
              <a:t>and</a:t>
            </a:r>
            <a:r>
              <a:rPr lang="en-US" sz="2400" dirty="0">
                <a:latin typeface="+mn-lt"/>
                <a:cs typeface="Arial"/>
              </a:rPr>
              <a:t> </a:t>
            </a:r>
            <a:r>
              <a:rPr sz="2400" spc="-65" dirty="0" smtClean="0">
                <a:latin typeface="+mn-lt"/>
                <a:cs typeface="Arial"/>
              </a:rPr>
              <a:t>benefits </a:t>
            </a:r>
            <a:r>
              <a:rPr sz="2400" spc="-5" dirty="0">
                <a:latin typeface="+mn-lt"/>
                <a:cs typeface="Arial"/>
              </a:rPr>
              <a:t>of</a:t>
            </a:r>
            <a:r>
              <a:rPr sz="2400" spc="-200" dirty="0">
                <a:latin typeface="+mn-lt"/>
                <a:cs typeface="Arial"/>
              </a:rPr>
              <a:t> </a:t>
            </a:r>
            <a:r>
              <a:rPr sz="2400" spc="-45" dirty="0">
                <a:latin typeface="+mn-lt"/>
                <a:cs typeface="Arial"/>
              </a:rPr>
              <a:t>participation</a:t>
            </a:r>
            <a:endParaRPr sz="2400" dirty="0">
              <a:latin typeface="+mn-lt"/>
              <a:cs typeface="Arial"/>
            </a:endParaRPr>
          </a:p>
        </p:txBody>
      </p:sp>
      <p:sp>
        <p:nvSpPr>
          <p:cNvPr id="4" name="object 4"/>
          <p:cNvSpPr txBox="1"/>
          <p:nvPr/>
        </p:nvSpPr>
        <p:spPr>
          <a:xfrm>
            <a:off x="8362950" y="6456984"/>
            <a:ext cx="7874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7</a:t>
            </a:r>
            <a:endParaRPr sz="800">
              <a:latin typeface="Arial"/>
              <a:cs typeface="Arial"/>
            </a:endParaRPr>
          </a:p>
        </p:txBody>
      </p:sp>
    </p:spTree>
    <p:extLst>
      <p:ext uri="{BB962C8B-B14F-4D97-AF65-F5344CB8AC3E}">
        <p14:creationId xmlns:p14="http://schemas.microsoft.com/office/powerpoint/2010/main" val="212176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732" y="723610"/>
            <a:ext cx="2589530" cy="635000"/>
          </a:xfrm>
          <a:prstGeom prst="rect">
            <a:avLst/>
          </a:prstGeom>
        </p:spPr>
        <p:txBody>
          <a:bodyPr vert="horz" wrap="square" lIns="0" tIns="12065" rIns="0" bIns="0" rtlCol="0">
            <a:spAutoFit/>
          </a:bodyPr>
          <a:lstStyle/>
          <a:p>
            <a:pPr marL="12700">
              <a:lnSpc>
                <a:spcPct val="100000"/>
              </a:lnSpc>
              <a:spcBef>
                <a:spcPts val="95"/>
              </a:spcBef>
            </a:pPr>
            <a:r>
              <a:rPr sz="4000" spc="-310" dirty="0">
                <a:solidFill>
                  <a:srgbClr val="000000"/>
                </a:solidFill>
                <a:uFill>
                  <a:solidFill>
                    <a:srgbClr val="000000"/>
                  </a:solidFill>
                </a:uFill>
                <a:latin typeface="+mn-lt"/>
              </a:rPr>
              <a:t>Beneficence</a:t>
            </a:r>
            <a:endParaRPr sz="4000" dirty="0">
              <a:latin typeface="+mn-lt"/>
            </a:endParaRPr>
          </a:p>
        </p:txBody>
      </p:sp>
      <p:sp>
        <p:nvSpPr>
          <p:cNvPr id="3" name="object 3"/>
          <p:cNvSpPr txBox="1"/>
          <p:nvPr/>
        </p:nvSpPr>
        <p:spPr>
          <a:xfrm>
            <a:off x="598423" y="1771488"/>
            <a:ext cx="7343140" cy="2647520"/>
          </a:xfrm>
          <a:prstGeom prst="rect">
            <a:avLst/>
          </a:prstGeom>
        </p:spPr>
        <p:txBody>
          <a:bodyPr vert="horz" wrap="square" lIns="0" tIns="71755" rIns="0" bIns="0" rtlCol="0">
            <a:spAutoFit/>
          </a:bodyPr>
          <a:lstStyle/>
          <a:p>
            <a:pPr marL="469900" indent="-457200">
              <a:lnSpc>
                <a:spcPct val="100000"/>
              </a:lnSpc>
              <a:spcBef>
                <a:spcPts val="565"/>
              </a:spcBef>
              <a:buClr>
                <a:srgbClr val="2D75B6"/>
              </a:buClr>
              <a:buFont typeface="Arial" panose="020B0604020202020204" pitchFamily="34" charset="0"/>
              <a:buChar char="•"/>
              <a:tabLst>
                <a:tab pos="300990" algn="l"/>
              </a:tabLst>
            </a:pPr>
            <a:r>
              <a:rPr sz="2800" spc="-195" dirty="0">
                <a:latin typeface="+mn-lt"/>
                <a:cs typeface="Arial"/>
              </a:rPr>
              <a:t>Do </a:t>
            </a:r>
            <a:r>
              <a:rPr sz="2800" spc="-10" dirty="0">
                <a:latin typeface="+mn-lt"/>
                <a:cs typeface="Arial"/>
              </a:rPr>
              <a:t>not</a:t>
            </a:r>
            <a:r>
              <a:rPr sz="2800" spc="-90" dirty="0">
                <a:latin typeface="+mn-lt"/>
                <a:cs typeface="Arial"/>
              </a:rPr>
              <a:t> </a:t>
            </a:r>
            <a:r>
              <a:rPr sz="2800" spc="-100" dirty="0">
                <a:latin typeface="+mn-lt"/>
                <a:cs typeface="Arial"/>
              </a:rPr>
              <a:t>harm</a:t>
            </a:r>
            <a:endParaRPr sz="2800" dirty="0">
              <a:latin typeface="+mn-lt"/>
              <a:cs typeface="Arial"/>
            </a:endParaRPr>
          </a:p>
          <a:p>
            <a:pPr marL="469900" marR="5080" indent="-457200">
              <a:lnSpc>
                <a:spcPts val="3030"/>
              </a:lnSpc>
              <a:spcBef>
                <a:spcPts val="845"/>
              </a:spcBef>
              <a:buClr>
                <a:srgbClr val="2D75B6"/>
              </a:buClr>
              <a:buFont typeface="Arial" panose="020B0604020202020204" pitchFamily="34" charset="0"/>
              <a:buChar char="•"/>
              <a:tabLst>
                <a:tab pos="300990" algn="l"/>
              </a:tabLst>
            </a:pPr>
            <a:r>
              <a:rPr sz="2800" spc="-125" dirty="0">
                <a:latin typeface="+mn-lt"/>
                <a:cs typeface="Arial"/>
              </a:rPr>
              <a:t>Maximize </a:t>
            </a:r>
            <a:r>
              <a:rPr sz="2800" spc="-35" dirty="0">
                <a:latin typeface="+mn-lt"/>
                <a:cs typeface="Arial"/>
              </a:rPr>
              <a:t>the </a:t>
            </a:r>
            <a:r>
              <a:rPr sz="2800" spc="-135" dirty="0">
                <a:latin typeface="+mn-lt"/>
                <a:cs typeface="Arial"/>
              </a:rPr>
              <a:t>possible </a:t>
            </a:r>
            <a:r>
              <a:rPr sz="2800" spc="-80" dirty="0">
                <a:latin typeface="+mn-lt"/>
                <a:cs typeface="Arial"/>
              </a:rPr>
              <a:t>benefits </a:t>
            </a:r>
            <a:r>
              <a:rPr sz="2800" spc="-135" dirty="0">
                <a:latin typeface="+mn-lt"/>
                <a:cs typeface="Arial"/>
              </a:rPr>
              <a:t>and </a:t>
            </a:r>
            <a:r>
              <a:rPr sz="2800" spc="-100" dirty="0">
                <a:latin typeface="+mn-lt"/>
                <a:cs typeface="Arial"/>
              </a:rPr>
              <a:t>minimize </a:t>
            </a:r>
            <a:r>
              <a:rPr sz="2800" spc="-484" dirty="0">
                <a:latin typeface="+mn-lt"/>
                <a:cs typeface="Arial"/>
              </a:rPr>
              <a:t>the  </a:t>
            </a:r>
            <a:r>
              <a:rPr sz="2800" spc="-135" dirty="0">
                <a:latin typeface="+mn-lt"/>
                <a:cs typeface="Arial"/>
              </a:rPr>
              <a:t>possible</a:t>
            </a:r>
            <a:r>
              <a:rPr sz="2800" spc="-114" dirty="0">
                <a:latin typeface="+mn-lt"/>
                <a:cs typeface="Arial"/>
              </a:rPr>
              <a:t> </a:t>
            </a:r>
            <a:r>
              <a:rPr sz="2800" spc="-140" dirty="0">
                <a:latin typeface="+mn-lt"/>
                <a:cs typeface="Arial"/>
              </a:rPr>
              <a:t>harms</a:t>
            </a:r>
            <a:endParaRPr sz="2800" dirty="0">
              <a:latin typeface="+mn-lt"/>
              <a:cs typeface="Arial"/>
            </a:endParaRPr>
          </a:p>
          <a:p>
            <a:pPr marL="469900" indent="-457200">
              <a:lnSpc>
                <a:spcPct val="100000"/>
              </a:lnSpc>
              <a:spcBef>
                <a:spcPts val="415"/>
              </a:spcBef>
              <a:buClr>
                <a:srgbClr val="2D75B6"/>
              </a:buClr>
              <a:buFont typeface="Arial" panose="020B0604020202020204" pitchFamily="34" charset="0"/>
              <a:buChar char="•"/>
              <a:tabLst>
                <a:tab pos="300990" algn="l"/>
              </a:tabLst>
            </a:pPr>
            <a:r>
              <a:rPr sz="2800" spc="-100" dirty="0" smtClean="0">
                <a:latin typeface="+mn-lt"/>
                <a:cs typeface="Arial"/>
              </a:rPr>
              <a:t>Applications</a:t>
            </a:r>
            <a:endParaRPr lang="en-US" sz="2800" dirty="0">
              <a:latin typeface="+mn-lt"/>
              <a:cs typeface="Arial"/>
            </a:endParaRPr>
          </a:p>
          <a:p>
            <a:pPr marL="927100" lvl="1" indent="-457200">
              <a:spcBef>
                <a:spcPts val="415"/>
              </a:spcBef>
              <a:buClr>
                <a:srgbClr val="2D75B6"/>
              </a:buClr>
              <a:buFont typeface="Wingdings" panose="05000000000000000000" pitchFamily="2" charset="2"/>
              <a:buChar char="§"/>
              <a:tabLst>
                <a:tab pos="300990" algn="l"/>
              </a:tabLst>
            </a:pPr>
            <a:r>
              <a:rPr sz="2400" spc="-130" dirty="0" smtClean="0">
                <a:latin typeface="+mn-lt"/>
                <a:cs typeface="Arial"/>
              </a:rPr>
              <a:t>Systematic </a:t>
            </a:r>
            <a:r>
              <a:rPr sz="2400" spc="-135" dirty="0">
                <a:latin typeface="+mn-lt"/>
                <a:cs typeface="Arial"/>
              </a:rPr>
              <a:t>analysis </a:t>
            </a:r>
            <a:r>
              <a:rPr sz="2400" spc="-10" dirty="0">
                <a:latin typeface="+mn-lt"/>
                <a:cs typeface="Arial"/>
              </a:rPr>
              <a:t>of </a:t>
            </a:r>
            <a:r>
              <a:rPr sz="2400" spc="-30" dirty="0">
                <a:latin typeface="+mn-lt"/>
                <a:cs typeface="Arial"/>
              </a:rPr>
              <a:t>the </a:t>
            </a:r>
            <a:r>
              <a:rPr sz="2400" spc="-125" dirty="0">
                <a:latin typeface="+mn-lt"/>
                <a:cs typeface="Arial"/>
              </a:rPr>
              <a:t>risks </a:t>
            </a:r>
            <a:r>
              <a:rPr sz="2400" spc="-114" dirty="0">
                <a:latin typeface="+mn-lt"/>
                <a:cs typeface="Arial"/>
              </a:rPr>
              <a:t>and </a:t>
            </a:r>
            <a:r>
              <a:rPr sz="2400" spc="-65" dirty="0">
                <a:latin typeface="+mn-lt"/>
                <a:cs typeface="Arial"/>
              </a:rPr>
              <a:t>benefits </a:t>
            </a:r>
            <a:r>
              <a:rPr sz="2400" spc="-5" dirty="0">
                <a:latin typeface="+mn-lt"/>
                <a:cs typeface="Arial"/>
              </a:rPr>
              <a:t>of </a:t>
            </a:r>
            <a:r>
              <a:rPr sz="2400" spc="-30" dirty="0">
                <a:latin typeface="+mn-lt"/>
                <a:cs typeface="Arial"/>
              </a:rPr>
              <a:t>the  </a:t>
            </a:r>
            <a:r>
              <a:rPr sz="2400" spc="-125" dirty="0">
                <a:latin typeface="+mn-lt"/>
                <a:cs typeface="Arial"/>
              </a:rPr>
              <a:t>research</a:t>
            </a:r>
            <a:r>
              <a:rPr sz="2400" spc="-145" dirty="0">
                <a:latin typeface="+mn-lt"/>
                <a:cs typeface="Arial"/>
              </a:rPr>
              <a:t> </a:t>
            </a:r>
            <a:r>
              <a:rPr sz="2400" spc="20" dirty="0">
                <a:latin typeface="+mn-lt"/>
                <a:cs typeface="Arial"/>
              </a:rPr>
              <a:t>to</a:t>
            </a:r>
            <a:r>
              <a:rPr sz="2400" spc="-140" dirty="0">
                <a:latin typeface="+mn-lt"/>
                <a:cs typeface="Arial"/>
              </a:rPr>
              <a:t> </a:t>
            </a:r>
            <a:r>
              <a:rPr sz="2400" spc="-25" dirty="0">
                <a:latin typeface="+mn-lt"/>
                <a:cs typeface="Arial"/>
              </a:rPr>
              <a:t>both</a:t>
            </a:r>
            <a:r>
              <a:rPr sz="2400" spc="-125" dirty="0">
                <a:latin typeface="+mn-lt"/>
                <a:cs typeface="Arial"/>
              </a:rPr>
              <a:t> </a:t>
            </a:r>
            <a:r>
              <a:rPr sz="2400" spc="-25" dirty="0">
                <a:latin typeface="+mn-lt"/>
                <a:cs typeface="Arial"/>
              </a:rPr>
              <a:t>the</a:t>
            </a:r>
            <a:r>
              <a:rPr sz="2400" spc="-130" dirty="0">
                <a:latin typeface="+mn-lt"/>
                <a:cs typeface="Arial"/>
              </a:rPr>
              <a:t> </a:t>
            </a:r>
            <a:r>
              <a:rPr sz="2400" spc="-55" dirty="0">
                <a:latin typeface="+mn-lt"/>
                <a:cs typeface="Arial"/>
              </a:rPr>
              <a:t>individual</a:t>
            </a:r>
            <a:r>
              <a:rPr sz="2400" spc="-125" dirty="0">
                <a:latin typeface="+mn-lt"/>
                <a:cs typeface="Arial"/>
              </a:rPr>
              <a:t> </a:t>
            </a:r>
            <a:r>
              <a:rPr sz="2400" spc="-110" dirty="0">
                <a:latin typeface="+mn-lt"/>
                <a:cs typeface="Arial"/>
              </a:rPr>
              <a:t>and</a:t>
            </a:r>
            <a:r>
              <a:rPr sz="2400" spc="-135" dirty="0">
                <a:latin typeface="+mn-lt"/>
                <a:cs typeface="Arial"/>
              </a:rPr>
              <a:t> </a:t>
            </a:r>
            <a:r>
              <a:rPr sz="2400" spc="20" dirty="0">
                <a:latin typeface="+mn-lt"/>
                <a:cs typeface="Arial"/>
              </a:rPr>
              <a:t>to</a:t>
            </a:r>
            <a:r>
              <a:rPr sz="2400" spc="-145" dirty="0">
                <a:latin typeface="+mn-lt"/>
                <a:cs typeface="Arial"/>
              </a:rPr>
              <a:t> </a:t>
            </a:r>
            <a:r>
              <a:rPr sz="2400" spc="-90" dirty="0">
                <a:latin typeface="+mn-lt"/>
                <a:cs typeface="Arial"/>
              </a:rPr>
              <a:t>society</a:t>
            </a:r>
            <a:r>
              <a:rPr sz="2400" spc="-140" dirty="0">
                <a:latin typeface="+mn-lt"/>
                <a:cs typeface="Arial"/>
              </a:rPr>
              <a:t> </a:t>
            </a:r>
            <a:r>
              <a:rPr sz="2400" spc="-40" dirty="0">
                <a:latin typeface="+mn-lt"/>
                <a:cs typeface="Arial"/>
              </a:rPr>
              <a:t>at</a:t>
            </a:r>
            <a:r>
              <a:rPr sz="2400" spc="-145" dirty="0">
                <a:latin typeface="+mn-lt"/>
                <a:cs typeface="Arial"/>
              </a:rPr>
              <a:t> </a:t>
            </a:r>
            <a:r>
              <a:rPr sz="2400" spc="-110" dirty="0">
                <a:latin typeface="+mn-lt"/>
                <a:cs typeface="Arial"/>
              </a:rPr>
              <a:t>large</a:t>
            </a:r>
            <a:endParaRPr sz="2400" dirty="0">
              <a:latin typeface="+mn-lt"/>
              <a:cs typeface="Arial"/>
            </a:endParaRPr>
          </a:p>
        </p:txBody>
      </p:sp>
      <p:sp>
        <p:nvSpPr>
          <p:cNvPr id="4" name="object 4"/>
          <p:cNvSpPr txBox="1"/>
          <p:nvPr/>
        </p:nvSpPr>
        <p:spPr>
          <a:xfrm>
            <a:off x="8362950" y="6456984"/>
            <a:ext cx="7874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8</a:t>
            </a:r>
            <a:endParaRPr sz="800">
              <a:latin typeface="Arial"/>
              <a:cs typeface="Arial"/>
            </a:endParaRPr>
          </a:p>
        </p:txBody>
      </p:sp>
    </p:spTree>
    <p:extLst>
      <p:ext uri="{BB962C8B-B14F-4D97-AF65-F5344CB8AC3E}">
        <p14:creationId xmlns:p14="http://schemas.microsoft.com/office/powerpoint/2010/main" val="178368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341" y="702828"/>
            <a:ext cx="1431290" cy="635000"/>
          </a:xfrm>
          <a:prstGeom prst="rect">
            <a:avLst/>
          </a:prstGeom>
        </p:spPr>
        <p:txBody>
          <a:bodyPr vert="horz" wrap="square" lIns="0" tIns="12065" rIns="0" bIns="0" rtlCol="0">
            <a:spAutoFit/>
          </a:bodyPr>
          <a:lstStyle/>
          <a:p>
            <a:pPr marL="12700">
              <a:lnSpc>
                <a:spcPct val="100000"/>
              </a:lnSpc>
              <a:spcBef>
                <a:spcPts val="95"/>
              </a:spcBef>
            </a:pPr>
            <a:r>
              <a:rPr sz="4000" spc="-395" dirty="0">
                <a:solidFill>
                  <a:srgbClr val="000000"/>
                </a:solidFill>
                <a:uFill>
                  <a:solidFill>
                    <a:srgbClr val="000000"/>
                  </a:solidFill>
                </a:uFill>
                <a:latin typeface="+mn-lt"/>
              </a:rPr>
              <a:t>Justice</a:t>
            </a:r>
            <a:endParaRPr sz="4000" dirty="0">
              <a:latin typeface="+mn-lt"/>
            </a:endParaRPr>
          </a:p>
        </p:txBody>
      </p:sp>
      <p:sp>
        <p:nvSpPr>
          <p:cNvPr id="3" name="object 3"/>
          <p:cNvSpPr txBox="1"/>
          <p:nvPr/>
        </p:nvSpPr>
        <p:spPr>
          <a:xfrm>
            <a:off x="556859" y="1800005"/>
            <a:ext cx="7649209" cy="3606165"/>
          </a:xfrm>
          <a:prstGeom prst="rect">
            <a:avLst/>
          </a:prstGeom>
        </p:spPr>
        <p:txBody>
          <a:bodyPr vert="horz" wrap="square" lIns="0" tIns="60960" rIns="0" bIns="0" rtlCol="0">
            <a:spAutoFit/>
          </a:bodyPr>
          <a:lstStyle/>
          <a:p>
            <a:pPr marL="469900" marR="5080" indent="-457200">
              <a:lnSpc>
                <a:spcPts val="3020"/>
              </a:lnSpc>
              <a:spcBef>
                <a:spcPts val="480"/>
              </a:spcBef>
              <a:buClr>
                <a:srgbClr val="2D75B6"/>
              </a:buClr>
              <a:buFont typeface="Arial" panose="020B0604020202020204" pitchFamily="34" charset="0"/>
              <a:buChar char="•"/>
              <a:tabLst>
                <a:tab pos="300990" algn="l"/>
              </a:tabLst>
            </a:pPr>
            <a:r>
              <a:rPr sz="2800" spc="-110" dirty="0">
                <a:latin typeface="+mn-lt"/>
                <a:cs typeface="Arial"/>
              </a:rPr>
              <a:t>Who </a:t>
            </a:r>
            <a:r>
              <a:rPr sz="2800" spc="-114" dirty="0">
                <a:latin typeface="+mn-lt"/>
                <a:cs typeface="Arial"/>
              </a:rPr>
              <a:t>should bear </a:t>
            </a:r>
            <a:r>
              <a:rPr sz="2800" spc="-35" dirty="0">
                <a:latin typeface="+mn-lt"/>
                <a:cs typeface="Arial"/>
              </a:rPr>
              <a:t>the </a:t>
            </a:r>
            <a:r>
              <a:rPr sz="2800" spc="-125" dirty="0">
                <a:latin typeface="+mn-lt"/>
                <a:cs typeface="Arial"/>
              </a:rPr>
              <a:t>burdens </a:t>
            </a:r>
            <a:r>
              <a:rPr sz="2800" spc="-10" dirty="0">
                <a:latin typeface="+mn-lt"/>
                <a:cs typeface="Arial"/>
              </a:rPr>
              <a:t>of </a:t>
            </a:r>
            <a:r>
              <a:rPr sz="2800" spc="-145" dirty="0">
                <a:latin typeface="+mn-lt"/>
                <a:cs typeface="Arial"/>
              </a:rPr>
              <a:t>research </a:t>
            </a:r>
            <a:r>
              <a:rPr sz="2800" spc="-135" dirty="0">
                <a:latin typeface="+mn-lt"/>
                <a:cs typeface="Arial"/>
              </a:rPr>
              <a:t>and </a:t>
            </a:r>
            <a:r>
              <a:rPr sz="2800" spc="-515" dirty="0">
                <a:latin typeface="+mn-lt"/>
                <a:cs typeface="Arial"/>
              </a:rPr>
              <a:t>who  </a:t>
            </a:r>
            <a:r>
              <a:rPr sz="2800" spc="-114" dirty="0">
                <a:latin typeface="+mn-lt"/>
                <a:cs typeface="Arial"/>
              </a:rPr>
              <a:t>should </a:t>
            </a:r>
            <a:r>
              <a:rPr sz="2800" spc="-125" dirty="0">
                <a:latin typeface="+mn-lt"/>
                <a:cs typeface="Arial"/>
              </a:rPr>
              <a:t>receive </a:t>
            </a:r>
            <a:r>
              <a:rPr sz="2800" spc="-40" dirty="0">
                <a:latin typeface="+mn-lt"/>
                <a:cs typeface="Arial"/>
              </a:rPr>
              <a:t>the</a:t>
            </a:r>
            <a:r>
              <a:rPr sz="2800" spc="-155" dirty="0">
                <a:latin typeface="+mn-lt"/>
                <a:cs typeface="Arial"/>
              </a:rPr>
              <a:t> </a:t>
            </a:r>
            <a:r>
              <a:rPr sz="2800" spc="-105" dirty="0">
                <a:latin typeface="+mn-lt"/>
                <a:cs typeface="Arial"/>
              </a:rPr>
              <a:t>benefits?</a:t>
            </a:r>
            <a:endParaRPr sz="2800" dirty="0">
              <a:latin typeface="+mn-lt"/>
              <a:cs typeface="Arial"/>
            </a:endParaRPr>
          </a:p>
          <a:p>
            <a:pPr marL="1155700" lvl="2" indent="-342900">
              <a:spcBef>
                <a:spcPts val="110"/>
              </a:spcBef>
              <a:buClr>
                <a:srgbClr val="2D75B6"/>
              </a:buClr>
              <a:buFont typeface="Wingdings" panose="05000000000000000000" pitchFamily="2" charset="2"/>
              <a:buChar char="§"/>
              <a:tabLst>
                <a:tab pos="640715" algn="l"/>
              </a:tabLst>
            </a:pPr>
            <a:r>
              <a:rPr sz="2400" spc="-300" dirty="0">
                <a:latin typeface="+mn-lt"/>
                <a:cs typeface="Arial"/>
              </a:rPr>
              <a:t>To </a:t>
            </a:r>
            <a:r>
              <a:rPr sz="2400" spc="-145" dirty="0">
                <a:latin typeface="+mn-lt"/>
                <a:cs typeface="Arial"/>
              </a:rPr>
              <a:t>each </a:t>
            </a:r>
            <a:r>
              <a:rPr sz="2400" spc="-110" dirty="0">
                <a:latin typeface="+mn-lt"/>
                <a:cs typeface="Arial"/>
              </a:rPr>
              <a:t>person </a:t>
            </a:r>
            <a:r>
              <a:rPr sz="2400" spc="-130" dirty="0">
                <a:latin typeface="+mn-lt"/>
                <a:cs typeface="Arial"/>
              </a:rPr>
              <a:t>an </a:t>
            </a:r>
            <a:r>
              <a:rPr sz="2400" spc="-95" dirty="0">
                <a:latin typeface="+mn-lt"/>
                <a:cs typeface="Arial"/>
              </a:rPr>
              <a:t>equal</a:t>
            </a:r>
            <a:r>
              <a:rPr sz="2400" spc="-335" dirty="0">
                <a:latin typeface="+mn-lt"/>
                <a:cs typeface="Arial"/>
              </a:rPr>
              <a:t> </a:t>
            </a:r>
            <a:r>
              <a:rPr sz="2400" spc="-135" dirty="0">
                <a:latin typeface="+mn-lt"/>
                <a:cs typeface="Arial"/>
              </a:rPr>
              <a:t>share</a:t>
            </a:r>
            <a:endParaRPr sz="2400" dirty="0">
              <a:latin typeface="+mn-lt"/>
              <a:cs typeface="Arial"/>
            </a:endParaRPr>
          </a:p>
          <a:p>
            <a:pPr marL="1155700" lvl="2" indent="-342900">
              <a:spcBef>
                <a:spcPts val="105"/>
              </a:spcBef>
              <a:buClr>
                <a:srgbClr val="2D75B6"/>
              </a:buClr>
              <a:buFont typeface="Wingdings" panose="05000000000000000000" pitchFamily="2" charset="2"/>
              <a:buChar char="§"/>
              <a:tabLst>
                <a:tab pos="640715" algn="l"/>
              </a:tabLst>
            </a:pPr>
            <a:r>
              <a:rPr sz="2400" spc="-300" dirty="0">
                <a:latin typeface="+mn-lt"/>
                <a:cs typeface="Arial"/>
              </a:rPr>
              <a:t>To </a:t>
            </a:r>
            <a:r>
              <a:rPr sz="2400" spc="-145" dirty="0">
                <a:latin typeface="+mn-lt"/>
                <a:cs typeface="Arial"/>
              </a:rPr>
              <a:t>each </a:t>
            </a:r>
            <a:r>
              <a:rPr sz="2400" spc="-110" dirty="0">
                <a:latin typeface="+mn-lt"/>
                <a:cs typeface="Arial"/>
              </a:rPr>
              <a:t>person </a:t>
            </a:r>
            <a:r>
              <a:rPr sz="2400" spc="-114" dirty="0">
                <a:latin typeface="+mn-lt"/>
                <a:cs typeface="Arial"/>
              </a:rPr>
              <a:t>according </a:t>
            </a:r>
            <a:r>
              <a:rPr sz="2400" spc="20" dirty="0">
                <a:latin typeface="+mn-lt"/>
                <a:cs typeface="Arial"/>
              </a:rPr>
              <a:t>to </a:t>
            </a:r>
            <a:r>
              <a:rPr sz="2400" spc="-55" dirty="0">
                <a:latin typeface="+mn-lt"/>
                <a:cs typeface="Arial"/>
              </a:rPr>
              <a:t>individual</a:t>
            </a:r>
            <a:r>
              <a:rPr sz="2400" spc="-150" dirty="0">
                <a:latin typeface="+mn-lt"/>
                <a:cs typeface="Arial"/>
              </a:rPr>
              <a:t> </a:t>
            </a:r>
            <a:r>
              <a:rPr sz="2400" spc="-114" dirty="0">
                <a:latin typeface="+mn-lt"/>
                <a:cs typeface="Arial"/>
              </a:rPr>
              <a:t>need</a:t>
            </a:r>
            <a:endParaRPr sz="2400" dirty="0">
              <a:latin typeface="+mn-lt"/>
              <a:cs typeface="Arial"/>
            </a:endParaRPr>
          </a:p>
          <a:p>
            <a:pPr marL="1155700" lvl="2" indent="-342900">
              <a:spcBef>
                <a:spcPts val="110"/>
              </a:spcBef>
              <a:buClr>
                <a:srgbClr val="2D75B6"/>
              </a:buClr>
              <a:buFont typeface="Wingdings" panose="05000000000000000000" pitchFamily="2" charset="2"/>
              <a:buChar char="§"/>
              <a:tabLst>
                <a:tab pos="640715" algn="l"/>
              </a:tabLst>
            </a:pPr>
            <a:r>
              <a:rPr sz="2400" spc="-300" dirty="0">
                <a:latin typeface="+mn-lt"/>
                <a:cs typeface="Arial"/>
              </a:rPr>
              <a:t>To </a:t>
            </a:r>
            <a:r>
              <a:rPr sz="2400" spc="-145" dirty="0">
                <a:latin typeface="+mn-lt"/>
                <a:cs typeface="Arial"/>
              </a:rPr>
              <a:t>each </a:t>
            </a:r>
            <a:r>
              <a:rPr sz="2400" spc="-110" dirty="0">
                <a:latin typeface="+mn-lt"/>
                <a:cs typeface="Arial"/>
              </a:rPr>
              <a:t>person </a:t>
            </a:r>
            <a:r>
              <a:rPr sz="2400" spc="-114" dirty="0">
                <a:latin typeface="+mn-lt"/>
                <a:cs typeface="Arial"/>
              </a:rPr>
              <a:t>according </a:t>
            </a:r>
            <a:r>
              <a:rPr sz="2400" spc="20" dirty="0">
                <a:latin typeface="+mn-lt"/>
                <a:cs typeface="Arial"/>
              </a:rPr>
              <a:t>to </a:t>
            </a:r>
            <a:r>
              <a:rPr sz="2400" spc="-55" dirty="0">
                <a:latin typeface="+mn-lt"/>
                <a:cs typeface="Arial"/>
              </a:rPr>
              <a:t>individual</a:t>
            </a:r>
            <a:r>
              <a:rPr sz="2400" spc="-150" dirty="0">
                <a:latin typeface="+mn-lt"/>
                <a:cs typeface="Arial"/>
              </a:rPr>
              <a:t> </a:t>
            </a:r>
            <a:r>
              <a:rPr sz="2400" spc="-5" dirty="0">
                <a:latin typeface="+mn-lt"/>
                <a:cs typeface="Arial"/>
              </a:rPr>
              <a:t>effort</a:t>
            </a:r>
            <a:endParaRPr sz="2400" dirty="0">
              <a:latin typeface="+mn-lt"/>
              <a:cs typeface="Arial"/>
            </a:endParaRPr>
          </a:p>
          <a:p>
            <a:pPr marL="1155700" lvl="2" indent="-342900">
              <a:spcBef>
                <a:spcPts val="120"/>
              </a:spcBef>
              <a:buClr>
                <a:srgbClr val="2D75B6"/>
              </a:buClr>
              <a:buFont typeface="Wingdings" panose="05000000000000000000" pitchFamily="2" charset="2"/>
              <a:buChar char="§"/>
              <a:tabLst>
                <a:tab pos="640715" algn="l"/>
              </a:tabLst>
            </a:pPr>
            <a:r>
              <a:rPr sz="2400" spc="-295" dirty="0">
                <a:latin typeface="+mn-lt"/>
                <a:cs typeface="Arial"/>
              </a:rPr>
              <a:t>To </a:t>
            </a:r>
            <a:r>
              <a:rPr sz="2400" spc="-145" dirty="0">
                <a:latin typeface="+mn-lt"/>
                <a:cs typeface="Arial"/>
              </a:rPr>
              <a:t>each </a:t>
            </a:r>
            <a:r>
              <a:rPr sz="2400" spc="-110" dirty="0">
                <a:latin typeface="+mn-lt"/>
                <a:cs typeface="Arial"/>
              </a:rPr>
              <a:t>person </a:t>
            </a:r>
            <a:r>
              <a:rPr sz="2400" spc="-114" dirty="0">
                <a:latin typeface="+mn-lt"/>
                <a:cs typeface="Arial"/>
              </a:rPr>
              <a:t>according </a:t>
            </a:r>
            <a:r>
              <a:rPr sz="2400" spc="20" dirty="0">
                <a:latin typeface="+mn-lt"/>
                <a:cs typeface="Arial"/>
              </a:rPr>
              <a:t>to </a:t>
            </a:r>
            <a:r>
              <a:rPr sz="2400" spc="-90" dirty="0">
                <a:latin typeface="+mn-lt"/>
                <a:cs typeface="Arial"/>
              </a:rPr>
              <a:t>societal</a:t>
            </a:r>
            <a:r>
              <a:rPr sz="2400" spc="-195" dirty="0">
                <a:latin typeface="+mn-lt"/>
                <a:cs typeface="Arial"/>
              </a:rPr>
              <a:t> </a:t>
            </a:r>
            <a:r>
              <a:rPr sz="2400" spc="-30" dirty="0">
                <a:latin typeface="+mn-lt"/>
                <a:cs typeface="Arial"/>
              </a:rPr>
              <a:t>contribution</a:t>
            </a:r>
            <a:endParaRPr sz="2400" dirty="0">
              <a:latin typeface="+mn-lt"/>
              <a:cs typeface="Arial"/>
            </a:endParaRPr>
          </a:p>
          <a:p>
            <a:pPr marL="1155700" lvl="2" indent="-342900">
              <a:spcBef>
                <a:spcPts val="110"/>
              </a:spcBef>
              <a:buClr>
                <a:srgbClr val="2D75B6"/>
              </a:buClr>
              <a:buFont typeface="Wingdings" panose="05000000000000000000" pitchFamily="2" charset="2"/>
              <a:buChar char="§"/>
              <a:tabLst>
                <a:tab pos="640715" algn="l"/>
              </a:tabLst>
            </a:pPr>
            <a:r>
              <a:rPr sz="2400" spc="-300" dirty="0">
                <a:latin typeface="+mn-lt"/>
                <a:cs typeface="Arial"/>
              </a:rPr>
              <a:t>To </a:t>
            </a:r>
            <a:r>
              <a:rPr sz="2400" spc="-145" dirty="0">
                <a:latin typeface="+mn-lt"/>
                <a:cs typeface="Arial"/>
              </a:rPr>
              <a:t>each </a:t>
            </a:r>
            <a:r>
              <a:rPr sz="2400" spc="-110" dirty="0">
                <a:latin typeface="+mn-lt"/>
                <a:cs typeface="Arial"/>
              </a:rPr>
              <a:t>person </a:t>
            </a:r>
            <a:r>
              <a:rPr sz="2400" spc="-114" dirty="0">
                <a:latin typeface="+mn-lt"/>
                <a:cs typeface="Arial"/>
              </a:rPr>
              <a:t>according </a:t>
            </a:r>
            <a:r>
              <a:rPr sz="2400" spc="20" dirty="0">
                <a:latin typeface="+mn-lt"/>
                <a:cs typeface="Arial"/>
              </a:rPr>
              <a:t>to</a:t>
            </a:r>
            <a:r>
              <a:rPr sz="2400" spc="-375" dirty="0">
                <a:latin typeface="+mn-lt"/>
                <a:cs typeface="Arial"/>
              </a:rPr>
              <a:t> </a:t>
            </a:r>
            <a:r>
              <a:rPr sz="2400" spc="-10" dirty="0">
                <a:latin typeface="+mn-lt"/>
                <a:cs typeface="Arial"/>
              </a:rPr>
              <a:t>merit</a:t>
            </a:r>
            <a:endParaRPr sz="2400" dirty="0">
              <a:latin typeface="+mn-lt"/>
              <a:cs typeface="Arial"/>
            </a:endParaRPr>
          </a:p>
          <a:p>
            <a:pPr marL="469900" indent="-457200">
              <a:lnSpc>
                <a:spcPct val="100000"/>
              </a:lnSpc>
              <a:spcBef>
                <a:spcPts val="440"/>
              </a:spcBef>
              <a:buClr>
                <a:srgbClr val="2D75B6"/>
              </a:buClr>
              <a:buFont typeface="Arial" panose="020B0604020202020204" pitchFamily="34" charset="0"/>
              <a:buChar char="•"/>
              <a:tabLst>
                <a:tab pos="300990" algn="l"/>
              </a:tabLst>
            </a:pPr>
            <a:r>
              <a:rPr sz="2800" spc="-80" dirty="0">
                <a:latin typeface="+mn-lt"/>
                <a:cs typeface="Arial"/>
              </a:rPr>
              <a:t>Application</a:t>
            </a:r>
            <a:endParaRPr sz="2800" dirty="0">
              <a:latin typeface="+mn-lt"/>
              <a:cs typeface="Arial"/>
            </a:endParaRPr>
          </a:p>
          <a:p>
            <a:pPr marL="1155700" lvl="2" indent="-342900">
              <a:spcBef>
                <a:spcPts val="135"/>
              </a:spcBef>
              <a:buClr>
                <a:srgbClr val="2D75B6"/>
              </a:buClr>
              <a:buFont typeface="Wingdings" panose="05000000000000000000" pitchFamily="2" charset="2"/>
              <a:buChar char="§"/>
              <a:tabLst>
                <a:tab pos="640715" algn="l"/>
              </a:tabLst>
            </a:pPr>
            <a:r>
              <a:rPr sz="2400" spc="-105" dirty="0">
                <a:latin typeface="+mn-lt"/>
                <a:cs typeface="Arial"/>
              </a:rPr>
              <a:t>Selection </a:t>
            </a:r>
            <a:r>
              <a:rPr sz="2400" spc="-5" dirty="0">
                <a:latin typeface="+mn-lt"/>
                <a:cs typeface="Arial"/>
              </a:rPr>
              <a:t>of </a:t>
            </a:r>
            <a:r>
              <a:rPr sz="2400" spc="-125" dirty="0">
                <a:latin typeface="+mn-lt"/>
                <a:cs typeface="Arial"/>
              </a:rPr>
              <a:t>research</a:t>
            </a:r>
            <a:r>
              <a:rPr sz="2400" spc="-310" dirty="0">
                <a:latin typeface="+mn-lt"/>
                <a:cs typeface="Arial"/>
              </a:rPr>
              <a:t> </a:t>
            </a:r>
            <a:r>
              <a:rPr sz="2400" spc="-65" dirty="0">
                <a:latin typeface="+mn-lt"/>
                <a:cs typeface="Arial"/>
              </a:rPr>
              <a:t>participants</a:t>
            </a:r>
            <a:endParaRPr sz="2400" dirty="0">
              <a:latin typeface="+mn-lt"/>
              <a:cs typeface="Arial"/>
            </a:endParaRPr>
          </a:p>
        </p:txBody>
      </p:sp>
      <p:sp>
        <p:nvSpPr>
          <p:cNvPr id="4" name="object 4"/>
          <p:cNvSpPr txBox="1"/>
          <p:nvPr/>
        </p:nvSpPr>
        <p:spPr>
          <a:xfrm>
            <a:off x="8362950" y="6456984"/>
            <a:ext cx="7874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9</a:t>
            </a:r>
            <a:endParaRPr sz="800">
              <a:latin typeface="Arial"/>
              <a:cs typeface="Arial"/>
            </a:endParaRPr>
          </a:p>
        </p:txBody>
      </p:sp>
    </p:spTree>
    <p:extLst>
      <p:ext uri="{BB962C8B-B14F-4D97-AF65-F5344CB8AC3E}">
        <p14:creationId xmlns:p14="http://schemas.microsoft.com/office/powerpoint/2010/main" val="309640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 dirty="0"/>
              <a:t>Case </a:t>
            </a:r>
            <a:r>
              <a:rPr lang="en-US" spc="-25" dirty="0"/>
              <a:t>studies </a:t>
            </a:r>
            <a:r>
              <a:rPr lang="en-US" spc="-15" dirty="0"/>
              <a:t>in </a:t>
            </a:r>
            <a:r>
              <a:rPr lang="en-US" spc="-25" dirty="0"/>
              <a:t>Ethics </a:t>
            </a:r>
            <a:r>
              <a:rPr lang="en-US" spc="-20" dirty="0"/>
              <a:t>and</a:t>
            </a:r>
            <a:r>
              <a:rPr lang="en-US" spc="-315" dirty="0"/>
              <a:t> </a:t>
            </a:r>
            <a:r>
              <a:rPr lang="en-US" spc="-25" dirty="0"/>
              <a:t>Computer  Science</a:t>
            </a:r>
            <a:endParaRPr lang="en-US" dirty="0"/>
          </a:p>
        </p:txBody>
      </p:sp>
      <p:sp>
        <p:nvSpPr>
          <p:cNvPr id="3" name="Content Placeholder 2"/>
          <p:cNvSpPr>
            <a:spLocks noGrp="1"/>
          </p:cNvSpPr>
          <p:nvPr>
            <p:ph idx="1"/>
          </p:nvPr>
        </p:nvSpPr>
        <p:spPr/>
        <p:txBody>
          <a:bodyPr/>
          <a:lstStyle/>
          <a:p>
            <a:r>
              <a:rPr lang="en-US" sz="2800" spc="-330" dirty="0" smtClean="0">
                <a:solidFill>
                  <a:srgbClr val="000000"/>
                </a:solidFill>
                <a:uFill>
                  <a:solidFill>
                    <a:srgbClr val="000000"/>
                  </a:solidFill>
                </a:uFill>
                <a:latin typeface="+mn-lt"/>
              </a:rPr>
              <a:t>Facebook </a:t>
            </a:r>
            <a:r>
              <a:rPr lang="en-US" sz="2800" spc="-195" dirty="0">
                <a:solidFill>
                  <a:srgbClr val="000000"/>
                </a:solidFill>
                <a:uFill>
                  <a:solidFill>
                    <a:srgbClr val="000000"/>
                  </a:solidFill>
                </a:uFill>
                <a:latin typeface="+mn-lt"/>
              </a:rPr>
              <a:t>emotion </a:t>
            </a:r>
            <a:r>
              <a:rPr lang="en-US" sz="2800" spc="-275" dirty="0">
                <a:solidFill>
                  <a:srgbClr val="000000"/>
                </a:solidFill>
                <a:uFill>
                  <a:solidFill>
                    <a:srgbClr val="000000"/>
                  </a:solidFill>
                </a:uFill>
                <a:latin typeface="+mn-lt"/>
              </a:rPr>
              <a:t>contagion</a:t>
            </a:r>
            <a:r>
              <a:rPr lang="en-US" sz="2800" spc="114" dirty="0">
                <a:solidFill>
                  <a:srgbClr val="000000"/>
                </a:solidFill>
                <a:uFill>
                  <a:solidFill>
                    <a:srgbClr val="000000"/>
                  </a:solidFill>
                </a:uFill>
                <a:latin typeface="+mn-lt"/>
              </a:rPr>
              <a:t> </a:t>
            </a:r>
            <a:r>
              <a:rPr lang="en-US" sz="2800" spc="-280" dirty="0">
                <a:solidFill>
                  <a:srgbClr val="000000"/>
                </a:solidFill>
                <a:uFill>
                  <a:solidFill>
                    <a:srgbClr val="000000"/>
                  </a:solidFill>
                </a:uFill>
                <a:latin typeface="+mn-lt"/>
              </a:rPr>
              <a:t>study</a:t>
            </a:r>
            <a:endParaRPr lang="en-US" sz="2800" spc="-65" dirty="0">
              <a:latin typeface="+mn-lt"/>
              <a:cs typeface="Arial"/>
            </a:endParaRPr>
          </a:p>
          <a:p>
            <a:pPr lvl="1"/>
            <a:r>
              <a:rPr lang="en-US" sz="2000" spc="-65" dirty="0" smtClean="0">
                <a:latin typeface="Arial"/>
                <a:cs typeface="Arial"/>
              </a:rPr>
              <a:t>We </a:t>
            </a:r>
            <a:r>
              <a:rPr lang="en-US" sz="2000" spc="-170" dirty="0">
                <a:latin typeface="Arial"/>
                <a:cs typeface="Arial"/>
              </a:rPr>
              <a:t>show, </a:t>
            </a:r>
            <a:r>
              <a:rPr lang="en-US" sz="2000" spc="-120" dirty="0">
                <a:latin typeface="Arial"/>
                <a:cs typeface="Arial"/>
              </a:rPr>
              <a:t>via </a:t>
            </a:r>
            <a:r>
              <a:rPr lang="en-US" sz="2000" spc="-220" dirty="0">
                <a:latin typeface="Arial"/>
                <a:cs typeface="Arial"/>
              </a:rPr>
              <a:t>a </a:t>
            </a:r>
            <a:r>
              <a:rPr lang="en-US" sz="2000" spc="-180" dirty="0">
                <a:latin typeface="Arial"/>
                <a:cs typeface="Arial"/>
              </a:rPr>
              <a:t>massive </a:t>
            </a:r>
            <a:r>
              <a:rPr lang="en-US" sz="2000" spc="-145" dirty="0">
                <a:latin typeface="Arial"/>
                <a:cs typeface="Arial"/>
              </a:rPr>
              <a:t>(</a:t>
            </a:r>
            <a:r>
              <a:rPr lang="en-US" sz="2000" i="1" spc="-145" dirty="0">
                <a:latin typeface="Arial"/>
                <a:cs typeface="Arial"/>
              </a:rPr>
              <a:t>N </a:t>
            </a:r>
            <a:r>
              <a:rPr lang="en-US" sz="2000" spc="-245" dirty="0">
                <a:latin typeface="Arial"/>
                <a:cs typeface="Arial"/>
              </a:rPr>
              <a:t>= </a:t>
            </a:r>
            <a:r>
              <a:rPr lang="en-US" sz="2000" spc="-130" dirty="0">
                <a:latin typeface="Arial"/>
                <a:cs typeface="Arial"/>
              </a:rPr>
              <a:t>689,003) </a:t>
            </a:r>
            <a:r>
              <a:rPr lang="en-US" sz="2000" spc="-90" dirty="0">
                <a:latin typeface="Arial"/>
                <a:cs typeface="Arial"/>
              </a:rPr>
              <a:t>experiment  on </a:t>
            </a:r>
            <a:r>
              <a:rPr lang="en-US" sz="2000" spc="-175" dirty="0">
                <a:latin typeface="Arial"/>
                <a:cs typeface="Arial"/>
              </a:rPr>
              <a:t>Facebook, </a:t>
            </a:r>
            <a:r>
              <a:rPr lang="en-US" sz="2000" spc="-5" dirty="0">
                <a:latin typeface="Arial"/>
                <a:cs typeface="Arial"/>
              </a:rPr>
              <a:t>that </a:t>
            </a:r>
            <a:r>
              <a:rPr lang="en-US" sz="2000" spc="-60" dirty="0">
                <a:latin typeface="Arial"/>
                <a:cs typeface="Arial"/>
              </a:rPr>
              <a:t>emotional </a:t>
            </a:r>
            <a:r>
              <a:rPr lang="en-US" sz="2000" spc="-135" dirty="0">
                <a:latin typeface="Arial"/>
                <a:cs typeface="Arial"/>
              </a:rPr>
              <a:t>states </a:t>
            </a:r>
            <a:r>
              <a:rPr lang="en-US" sz="2000" spc="-185" dirty="0">
                <a:latin typeface="Arial"/>
                <a:cs typeface="Arial"/>
              </a:rPr>
              <a:t>can </a:t>
            </a:r>
            <a:r>
              <a:rPr lang="en-US" sz="2000" spc="-135" dirty="0">
                <a:latin typeface="Arial"/>
                <a:cs typeface="Arial"/>
              </a:rPr>
              <a:t>be  </a:t>
            </a:r>
            <a:r>
              <a:rPr lang="en-US" sz="2000" spc="-85" dirty="0">
                <a:latin typeface="Arial"/>
                <a:cs typeface="Arial"/>
              </a:rPr>
              <a:t>transferred </a:t>
            </a:r>
            <a:r>
              <a:rPr lang="en-US" sz="2000" spc="20" dirty="0">
                <a:latin typeface="Arial"/>
                <a:cs typeface="Arial"/>
              </a:rPr>
              <a:t>to </a:t>
            </a:r>
            <a:r>
              <a:rPr lang="en-US" sz="2000" spc="-85" dirty="0">
                <a:latin typeface="Arial"/>
                <a:cs typeface="Arial"/>
              </a:rPr>
              <a:t>others </a:t>
            </a:r>
            <a:r>
              <a:rPr lang="en-US" sz="2000" spc="-120" dirty="0">
                <a:latin typeface="Arial"/>
                <a:cs typeface="Arial"/>
              </a:rPr>
              <a:t>via </a:t>
            </a:r>
            <a:r>
              <a:rPr lang="en-US" sz="2000" spc="-65" dirty="0">
                <a:latin typeface="Arial"/>
                <a:cs typeface="Arial"/>
              </a:rPr>
              <a:t>emotional </a:t>
            </a:r>
            <a:r>
              <a:rPr lang="en-US" sz="2000" spc="-105" dirty="0">
                <a:latin typeface="Arial"/>
                <a:cs typeface="Arial"/>
              </a:rPr>
              <a:t>contagion,  </a:t>
            </a:r>
            <a:r>
              <a:rPr lang="en-US" sz="2000" spc="-114" dirty="0">
                <a:latin typeface="Arial"/>
                <a:cs typeface="Arial"/>
              </a:rPr>
              <a:t>leading </a:t>
            </a:r>
            <a:r>
              <a:rPr lang="en-US" sz="2000" spc="-105" dirty="0">
                <a:latin typeface="Arial"/>
                <a:cs typeface="Arial"/>
              </a:rPr>
              <a:t>people </a:t>
            </a:r>
            <a:r>
              <a:rPr lang="en-US" sz="2000" spc="20" dirty="0">
                <a:latin typeface="Arial"/>
                <a:cs typeface="Arial"/>
              </a:rPr>
              <a:t>to </a:t>
            </a:r>
            <a:r>
              <a:rPr lang="en-US" sz="2000" spc="-130" dirty="0">
                <a:latin typeface="Arial"/>
                <a:cs typeface="Arial"/>
              </a:rPr>
              <a:t>experience </a:t>
            </a:r>
            <a:r>
              <a:rPr lang="en-US" sz="2000" spc="-35" dirty="0">
                <a:latin typeface="Arial"/>
                <a:cs typeface="Arial"/>
              </a:rPr>
              <a:t>the </a:t>
            </a:r>
            <a:r>
              <a:rPr lang="en-US" sz="2000" spc="-204" dirty="0">
                <a:latin typeface="Arial"/>
                <a:cs typeface="Arial"/>
              </a:rPr>
              <a:t>same </a:t>
            </a:r>
            <a:r>
              <a:rPr lang="en-US" sz="2000" spc="-85" dirty="0">
                <a:latin typeface="Arial"/>
                <a:cs typeface="Arial"/>
              </a:rPr>
              <a:t>emotions  </a:t>
            </a:r>
            <a:r>
              <a:rPr lang="en-US" sz="2000" spc="5" dirty="0">
                <a:latin typeface="Arial"/>
                <a:cs typeface="Arial"/>
              </a:rPr>
              <a:t>without </a:t>
            </a:r>
            <a:r>
              <a:rPr lang="en-US" sz="2000" spc="-10" dirty="0">
                <a:latin typeface="Arial"/>
                <a:cs typeface="Arial"/>
              </a:rPr>
              <a:t>their </a:t>
            </a:r>
            <a:r>
              <a:rPr lang="en-US" sz="2000" spc="-165" dirty="0">
                <a:latin typeface="Arial"/>
                <a:cs typeface="Arial"/>
              </a:rPr>
              <a:t>awareness. </a:t>
            </a:r>
            <a:r>
              <a:rPr lang="en-US" sz="2000" spc="-220" dirty="0">
                <a:latin typeface="Arial"/>
                <a:cs typeface="Arial"/>
              </a:rPr>
              <a:t>We </a:t>
            </a:r>
            <a:r>
              <a:rPr lang="en-US" sz="2000" spc="-85" dirty="0">
                <a:latin typeface="Arial"/>
                <a:cs typeface="Arial"/>
              </a:rPr>
              <a:t>provide </a:t>
            </a:r>
            <a:r>
              <a:rPr lang="en-US" sz="2000" spc="-95" dirty="0">
                <a:latin typeface="Arial"/>
                <a:cs typeface="Arial"/>
              </a:rPr>
              <a:t>experimental  </a:t>
            </a:r>
            <a:r>
              <a:rPr lang="en-US" sz="2000" spc="-135" dirty="0">
                <a:latin typeface="Arial"/>
                <a:cs typeface="Arial"/>
              </a:rPr>
              <a:t>evidence </a:t>
            </a:r>
            <a:r>
              <a:rPr lang="en-US" sz="2000" spc="-5" dirty="0">
                <a:latin typeface="Arial"/>
                <a:cs typeface="Arial"/>
              </a:rPr>
              <a:t>that </a:t>
            </a:r>
            <a:r>
              <a:rPr lang="en-US" sz="2000" spc="-65" dirty="0">
                <a:latin typeface="Arial"/>
                <a:cs typeface="Arial"/>
              </a:rPr>
              <a:t>emotional </a:t>
            </a:r>
            <a:r>
              <a:rPr lang="en-US" sz="2000" spc="-105" dirty="0">
                <a:latin typeface="Arial"/>
                <a:cs typeface="Arial"/>
              </a:rPr>
              <a:t>contagion </a:t>
            </a:r>
            <a:r>
              <a:rPr lang="en-US" sz="2000" spc="-160" dirty="0">
                <a:latin typeface="Arial"/>
                <a:cs typeface="Arial"/>
              </a:rPr>
              <a:t>occurs </a:t>
            </a:r>
            <a:r>
              <a:rPr lang="en-US" sz="2000" dirty="0">
                <a:latin typeface="Arial"/>
                <a:cs typeface="Arial"/>
              </a:rPr>
              <a:t>without  </a:t>
            </a:r>
            <a:r>
              <a:rPr lang="en-US" sz="2000" spc="-55" dirty="0">
                <a:latin typeface="Arial"/>
                <a:cs typeface="Arial"/>
              </a:rPr>
              <a:t>direct interaction </a:t>
            </a:r>
            <a:r>
              <a:rPr lang="en-US" sz="2000" spc="-85" dirty="0">
                <a:latin typeface="Arial"/>
                <a:cs typeface="Arial"/>
              </a:rPr>
              <a:t>between </a:t>
            </a:r>
            <a:r>
              <a:rPr lang="en-US" sz="2000" spc="-105" dirty="0">
                <a:latin typeface="Arial"/>
                <a:cs typeface="Arial"/>
              </a:rPr>
              <a:t>people </a:t>
            </a:r>
            <a:r>
              <a:rPr lang="en-US" sz="2000" spc="-140" dirty="0">
                <a:latin typeface="Arial"/>
                <a:cs typeface="Arial"/>
              </a:rPr>
              <a:t>(exposure </a:t>
            </a:r>
            <a:r>
              <a:rPr lang="en-US" sz="2000" spc="20" dirty="0">
                <a:latin typeface="Arial"/>
                <a:cs typeface="Arial"/>
              </a:rPr>
              <a:t>to </a:t>
            </a:r>
            <a:r>
              <a:rPr lang="en-US" sz="2000" spc="-220" dirty="0">
                <a:latin typeface="Arial"/>
                <a:cs typeface="Arial"/>
              </a:rPr>
              <a:t>a  </a:t>
            </a:r>
            <a:r>
              <a:rPr lang="en-US" sz="2000" spc="-40" dirty="0">
                <a:latin typeface="Arial"/>
                <a:cs typeface="Arial"/>
              </a:rPr>
              <a:t>friend </a:t>
            </a:r>
            <a:r>
              <a:rPr lang="en-US" sz="2000" spc="-165" dirty="0">
                <a:latin typeface="Arial"/>
                <a:cs typeface="Arial"/>
              </a:rPr>
              <a:t>expressing </a:t>
            </a:r>
            <a:r>
              <a:rPr lang="en-US" sz="2000" spc="-155" dirty="0">
                <a:latin typeface="Arial"/>
                <a:cs typeface="Arial"/>
              </a:rPr>
              <a:t>an </a:t>
            </a:r>
            <a:r>
              <a:rPr lang="en-US" sz="2000" spc="-50" dirty="0">
                <a:latin typeface="Arial"/>
                <a:cs typeface="Arial"/>
              </a:rPr>
              <a:t>emotion </a:t>
            </a:r>
            <a:r>
              <a:rPr lang="en-US" sz="2000" spc="-145" dirty="0">
                <a:latin typeface="Arial"/>
                <a:cs typeface="Arial"/>
              </a:rPr>
              <a:t>is </a:t>
            </a:r>
            <a:r>
              <a:rPr lang="en-US" sz="2000" spc="-65" dirty="0">
                <a:latin typeface="Arial"/>
                <a:cs typeface="Arial"/>
              </a:rPr>
              <a:t>sufficient), </a:t>
            </a:r>
            <a:r>
              <a:rPr lang="en-US" sz="2000" spc="-135" dirty="0">
                <a:latin typeface="Arial"/>
                <a:cs typeface="Arial"/>
              </a:rPr>
              <a:t>and </a:t>
            </a:r>
            <a:r>
              <a:rPr lang="en-US" sz="2000" spc="-35" dirty="0">
                <a:latin typeface="Arial"/>
                <a:cs typeface="Arial"/>
              </a:rPr>
              <a:t>in</a:t>
            </a:r>
            <a:r>
              <a:rPr lang="en-US" sz="2000" spc="-330" dirty="0">
                <a:latin typeface="Arial"/>
                <a:cs typeface="Arial"/>
              </a:rPr>
              <a:t> </a:t>
            </a:r>
            <a:r>
              <a:rPr lang="en-US" sz="2000" spc="-35" dirty="0">
                <a:latin typeface="Arial"/>
                <a:cs typeface="Arial"/>
              </a:rPr>
              <a:t>the  </a:t>
            </a:r>
            <a:r>
              <a:rPr lang="en-US" sz="2000" spc="-95" dirty="0">
                <a:latin typeface="Arial"/>
                <a:cs typeface="Arial"/>
              </a:rPr>
              <a:t>complete </a:t>
            </a:r>
            <a:r>
              <a:rPr lang="en-US" sz="2000" spc="-185" dirty="0">
                <a:latin typeface="Arial"/>
                <a:cs typeface="Arial"/>
              </a:rPr>
              <a:t>absence </a:t>
            </a:r>
            <a:r>
              <a:rPr lang="en-US" sz="2000" spc="-10" dirty="0">
                <a:latin typeface="Arial"/>
                <a:cs typeface="Arial"/>
              </a:rPr>
              <a:t>of </a:t>
            </a:r>
            <a:r>
              <a:rPr lang="en-US" sz="2000" spc="-100" dirty="0">
                <a:latin typeface="Arial"/>
                <a:cs typeface="Arial"/>
              </a:rPr>
              <a:t>nonverbal</a:t>
            </a:r>
            <a:r>
              <a:rPr lang="en-US" sz="2000" spc="-265" dirty="0">
                <a:latin typeface="Arial"/>
                <a:cs typeface="Arial"/>
              </a:rPr>
              <a:t> </a:t>
            </a:r>
            <a:r>
              <a:rPr lang="en-US" sz="2000" spc="-140" dirty="0">
                <a:latin typeface="Arial"/>
                <a:cs typeface="Arial"/>
              </a:rPr>
              <a:t>cues.”</a:t>
            </a:r>
            <a:endParaRPr lang="en-US" sz="2000" dirty="0">
              <a:latin typeface="Arial"/>
              <a:cs typeface="Arial"/>
            </a:endParaRPr>
          </a:p>
          <a:p>
            <a:pPr marL="0" marR="5080" indent="0" algn="just">
              <a:spcBef>
                <a:spcPts val="575"/>
              </a:spcBef>
              <a:buNone/>
            </a:pPr>
            <a:endParaRPr lang="en-US" spc="-165" dirty="0" smtClean="0">
              <a:latin typeface="Arial"/>
              <a:cs typeface="Arial"/>
            </a:endParaRPr>
          </a:p>
          <a:p>
            <a:pPr marL="0" marR="5080" indent="0" algn="just">
              <a:spcBef>
                <a:spcPts val="575"/>
              </a:spcBef>
              <a:buNone/>
            </a:pPr>
            <a:r>
              <a:rPr lang="en-US" sz="2000" i="1" spc="-165" dirty="0" smtClean="0">
                <a:latin typeface="+mn-lt"/>
                <a:cs typeface="Arial"/>
              </a:rPr>
              <a:t>Experimental </a:t>
            </a:r>
            <a:r>
              <a:rPr lang="en-US" sz="2000" i="1" spc="-190" dirty="0">
                <a:latin typeface="+mn-lt"/>
                <a:cs typeface="Arial"/>
              </a:rPr>
              <a:t>evidence </a:t>
            </a:r>
            <a:r>
              <a:rPr lang="en-US" sz="2000" i="1" spc="-5" dirty="0">
                <a:latin typeface="+mn-lt"/>
                <a:cs typeface="Arial"/>
              </a:rPr>
              <a:t>of</a:t>
            </a:r>
            <a:r>
              <a:rPr lang="en-US" sz="2000" i="1" spc="-305" dirty="0">
                <a:latin typeface="+mn-lt"/>
                <a:cs typeface="Arial"/>
              </a:rPr>
              <a:t> </a:t>
            </a:r>
            <a:r>
              <a:rPr lang="en-US" sz="2000" i="1" spc="-229" dirty="0" smtClean="0">
                <a:latin typeface="+mn-lt"/>
                <a:cs typeface="Arial"/>
              </a:rPr>
              <a:t>massive-s</a:t>
            </a:r>
            <a:r>
              <a:rPr lang="en-US" sz="2000" i="1" spc="-265" dirty="0" smtClean="0">
                <a:latin typeface="+mn-lt"/>
                <a:cs typeface="Arial"/>
              </a:rPr>
              <a:t>cale </a:t>
            </a:r>
            <a:r>
              <a:rPr lang="en-US" sz="2000" i="1" spc="-85" dirty="0">
                <a:latin typeface="+mn-lt"/>
                <a:cs typeface="Arial"/>
              </a:rPr>
              <a:t>emotional </a:t>
            </a:r>
            <a:r>
              <a:rPr lang="en-US" sz="2000" i="1" spc="-150" dirty="0">
                <a:latin typeface="+mn-lt"/>
                <a:cs typeface="Arial"/>
              </a:rPr>
              <a:t>contagion</a:t>
            </a:r>
            <a:r>
              <a:rPr lang="en-US" sz="2000" i="1" spc="-345" dirty="0">
                <a:latin typeface="+mn-lt"/>
                <a:cs typeface="Arial"/>
              </a:rPr>
              <a:t> </a:t>
            </a:r>
            <a:r>
              <a:rPr lang="en-US" sz="2000" i="1" spc="-90" dirty="0">
                <a:latin typeface="+mn-lt"/>
                <a:cs typeface="Arial"/>
              </a:rPr>
              <a:t>through  </a:t>
            </a:r>
            <a:r>
              <a:rPr lang="en-US" sz="2000" i="1" spc="-195" dirty="0">
                <a:latin typeface="+mn-lt"/>
                <a:cs typeface="Arial"/>
              </a:rPr>
              <a:t>social</a:t>
            </a:r>
            <a:r>
              <a:rPr lang="en-US" sz="2000" i="1" spc="-235" dirty="0">
                <a:latin typeface="+mn-lt"/>
                <a:cs typeface="Arial"/>
              </a:rPr>
              <a:t> </a:t>
            </a:r>
            <a:r>
              <a:rPr lang="en-US" sz="2000" i="1" spc="-120" dirty="0" smtClean="0">
                <a:latin typeface="+mn-lt"/>
                <a:cs typeface="Arial"/>
              </a:rPr>
              <a:t>networks</a:t>
            </a:r>
            <a:r>
              <a:rPr lang="en-US" sz="2000" i="1" dirty="0" smtClean="0">
                <a:latin typeface="+mn-lt"/>
                <a:cs typeface="Arial"/>
              </a:rPr>
              <a:t> </a:t>
            </a:r>
            <a:r>
              <a:rPr lang="en-US" sz="2000" i="1" spc="-80" dirty="0" smtClean="0">
                <a:latin typeface="+mn-lt"/>
                <a:cs typeface="Arial"/>
              </a:rPr>
              <a:t>by </a:t>
            </a:r>
            <a:r>
              <a:rPr lang="en-US" sz="2000" i="1" spc="-105" dirty="0">
                <a:latin typeface="+mn-lt"/>
                <a:cs typeface="Arial"/>
              </a:rPr>
              <a:t>Adam </a:t>
            </a:r>
            <a:r>
              <a:rPr lang="en-US" sz="2000" i="1" spc="-140" dirty="0">
                <a:latin typeface="+mn-lt"/>
                <a:cs typeface="Arial"/>
              </a:rPr>
              <a:t>D. </a:t>
            </a:r>
            <a:r>
              <a:rPr lang="en-US" sz="2000" i="1" spc="-50" dirty="0">
                <a:latin typeface="+mn-lt"/>
                <a:cs typeface="Arial"/>
              </a:rPr>
              <a:t>I. </a:t>
            </a:r>
            <a:r>
              <a:rPr lang="en-US" sz="2000" i="1" spc="-114" dirty="0">
                <a:latin typeface="+mn-lt"/>
                <a:cs typeface="Arial"/>
              </a:rPr>
              <a:t>Kramer, </a:t>
            </a:r>
            <a:r>
              <a:rPr lang="en-US" sz="2000" i="1" spc="-125" dirty="0">
                <a:latin typeface="+mn-lt"/>
                <a:cs typeface="Arial"/>
              </a:rPr>
              <a:t>Jamie </a:t>
            </a:r>
            <a:r>
              <a:rPr lang="en-US" sz="2000" i="1" spc="-190" dirty="0">
                <a:latin typeface="+mn-lt"/>
                <a:cs typeface="Arial"/>
              </a:rPr>
              <a:t>E. </a:t>
            </a:r>
            <a:r>
              <a:rPr lang="en-US" sz="2000" i="1" spc="-70" dirty="0">
                <a:latin typeface="+mn-lt"/>
                <a:cs typeface="Arial"/>
              </a:rPr>
              <a:t>Guillory, </a:t>
            </a:r>
            <a:r>
              <a:rPr lang="en-US" sz="2000" i="1" spc="-85" dirty="0">
                <a:latin typeface="+mn-lt"/>
                <a:cs typeface="Arial"/>
              </a:rPr>
              <a:t>and Jeffrey </a:t>
            </a:r>
            <a:r>
              <a:rPr lang="en-US" sz="2000" i="1" spc="-229" dirty="0">
                <a:latin typeface="+mn-lt"/>
                <a:cs typeface="Arial"/>
              </a:rPr>
              <a:t>T.</a:t>
            </a:r>
            <a:r>
              <a:rPr lang="en-US" sz="2000" i="1" spc="35" dirty="0">
                <a:latin typeface="+mn-lt"/>
                <a:cs typeface="Arial"/>
              </a:rPr>
              <a:t> </a:t>
            </a:r>
            <a:r>
              <a:rPr lang="en-US" sz="2000" i="1" spc="-120" dirty="0">
                <a:latin typeface="+mn-lt"/>
                <a:cs typeface="Arial"/>
              </a:rPr>
              <a:t>Hancock</a:t>
            </a:r>
            <a:endParaRPr lang="en-US" sz="2000" i="1" dirty="0">
              <a:latin typeface="+mn-lt"/>
            </a:endParaRPr>
          </a:p>
        </p:txBody>
      </p:sp>
      <p:sp>
        <p:nvSpPr>
          <p:cNvPr id="4" name="Slide Number Placeholder 3"/>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38802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423" y="695452"/>
            <a:ext cx="2076450" cy="635000"/>
          </a:xfrm>
          <a:prstGeom prst="rect">
            <a:avLst/>
          </a:prstGeom>
        </p:spPr>
        <p:txBody>
          <a:bodyPr vert="horz" wrap="square" lIns="0" tIns="12065" rIns="0" bIns="0" rtlCol="0">
            <a:spAutoFit/>
          </a:bodyPr>
          <a:lstStyle/>
          <a:p>
            <a:pPr marL="12700">
              <a:lnSpc>
                <a:spcPct val="100000"/>
              </a:lnSpc>
              <a:spcBef>
                <a:spcPts val="95"/>
              </a:spcBef>
            </a:pPr>
            <a:r>
              <a:rPr sz="4000" spc="-330" dirty="0">
                <a:solidFill>
                  <a:srgbClr val="000000"/>
                </a:solidFill>
                <a:uFill>
                  <a:solidFill>
                    <a:srgbClr val="000000"/>
                  </a:solidFill>
                </a:uFill>
              </a:rPr>
              <a:t>The</a:t>
            </a:r>
            <a:r>
              <a:rPr sz="4000" spc="-285" dirty="0">
                <a:solidFill>
                  <a:srgbClr val="000000"/>
                </a:solidFill>
                <a:uFill>
                  <a:solidFill>
                    <a:srgbClr val="000000"/>
                  </a:solidFill>
                </a:uFill>
              </a:rPr>
              <a:t> </a:t>
            </a:r>
            <a:r>
              <a:rPr sz="4000" spc="-315" dirty="0">
                <a:solidFill>
                  <a:srgbClr val="000000"/>
                </a:solidFill>
                <a:uFill>
                  <a:solidFill>
                    <a:srgbClr val="000000"/>
                  </a:solidFill>
                </a:uFill>
              </a:rPr>
              <a:t>study</a:t>
            </a:r>
            <a:endParaRPr sz="4000" dirty="0"/>
          </a:p>
        </p:txBody>
      </p:sp>
      <p:sp>
        <p:nvSpPr>
          <p:cNvPr id="3" name="object 3"/>
          <p:cNvSpPr txBox="1"/>
          <p:nvPr/>
        </p:nvSpPr>
        <p:spPr>
          <a:xfrm>
            <a:off x="598423" y="1562086"/>
            <a:ext cx="7620000" cy="4970780"/>
          </a:xfrm>
          <a:prstGeom prst="rect">
            <a:avLst/>
          </a:prstGeom>
        </p:spPr>
        <p:txBody>
          <a:bodyPr vert="horz" wrap="square" lIns="0" tIns="71755" rIns="0" bIns="0" rtlCol="0">
            <a:spAutoFit/>
          </a:bodyPr>
          <a:lstStyle/>
          <a:p>
            <a:pPr marL="469900" indent="-457200">
              <a:lnSpc>
                <a:spcPct val="100000"/>
              </a:lnSpc>
              <a:spcBef>
                <a:spcPts val="565"/>
              </a:spcBef>
              <a:buClr>
                <a:srgbClr val="2D75B6"/>
              </a:buClr>
              <a:buFont typeface="Arial" panose="020B0604020202020204" pitchFamily="34" charset="0"/>
              <a:buChar char="•"/>
              <a:tabLst>
                <a:tab pos="300990" algn="l"/>
              </a:tabLst>
            </a:pPr>
            <a:r>
              <a:rPr sz="2800" spc="-75" dirty="0">
                <a:latin typeface="+mn-lt"/>
                <a:cs typeface="Arial"/>
              </a:rPr>
              <a:t>All </a:t>
            </a:r>
            <a:r>
              <a:rPr sz="2800" spc="-185" dirty="0">
                <a:latin typeface="+mn-lt"/>
                <a:cs typeface="Arial"/>
              </a:rPr>
              <a:t>Facebook </a:t>
            </a:r>
            <a:r>
              <a:rPr sz="2800" spc="-180" dirty="0">
                <a:latin typeface="+mn-lt"/>
                <a:cs typeface="Arial"/>
              </a:rPr>
              <a:t>users </a:t>
            </a:r>
            <a:r>
              <a:rPr sz="2800" spc="-65" dirty="0">
                <a:latin typeface="+mn-lt"/>
                <a:cs typeface="Arial"/>
              </a:rPr>
              <a:t>who </a:t>
            </a:r>
            <a:r>
              <a:rPr sz="2800" spc="-180" dirty="0">
                <a:latin typeface="+mn-lt"/>
                <a:cs typeface="Arial"/>
              </a:rPr>
              <a:t>spoke English</a:t>
            </a:r>
            <a:r>
              <a:rPr sz="2800" spc="-120" dirty="0">
                <a:latin typeface="+mn-lt"/>
                <a:cs typeface="Arial"/>
              </a:rPr>
              <a:t> </a:t>
            </a:r>
            <a:r>
              <a:rPr sz="2800" spc="-65" dirty="0">
                <a:latin typeface="+mn-lt"/>
                <a:cs typeface="Arial"/>
              </a:rPr>
              <a:t>qualified</a:t>
            </a:r>
            <a:endParaRPr sz="2800" dirty="0">
              <a:latin typeface="+mn-lt"/>
              <a:cs typeface="Arial"/>
            </a:endParaRPr>
          </a:p>
          <a:p>
            <a:pPr marL="469900" indent="-457200">
              <a:lnSpc>
                <a:spcPct val="100000"/>
              </a:lnSpc>
              <a:spcBef>
                <a:spcPts val="465"/>
              </a:spcBef>
              <a:buClr>
                <a:srgbClr val="2D75B6"/>
              </a:buClr>
              <a:buFont typeface="Arial" panose="020B0604020202020204" pitchFamily="34" charset="0"/>
              <a:buChar char="•"/>
              <a:tabLst>
                <a:tab pos="300990" algn="l"/>
              </a:tabLst>
            </a:pPr>
            <a:r>
              <a:rPr sz="2800" spc="-200" dirty="0">
                <a:latin typeface="+mn-lt"/>
                <a:cs typeface="Arial"/>
              </a:rPr>
              <a:t>Two </a:t>
            </a:r>
            <a:r>
              <a:rPr sz="2800" spc="-130" dirty="0">
                <a:latin typeface="+mn-lt"/>
                <a:cs typeface="Arial"/>
              </a:rPr>
              <a:t>groups: </a:t>
            </a:r>
            <a:r>
              <a:rPr sz="2800" spc="-85" dirty="0">
                <a:latin typeface="+mn-lt"/>
                <a:cs typeface="Arial"/>
              </a:rPr>
              <a:t>positive </a:t>
            </a:r>
            <a:r>
              <a:rPr sz="2800" spc="-135" dirty="0">
                <a:latin typeface="+mn-lt"/>
                <a:cs typeface="Arial"/>
              </a:rPr>
              <a:t>and </a:t>
            </a:r>
            <a:r>
              <a:rPr sz="2800" spc="-120" dirty="0">
                <a:latin typeface="+mn-lt"/>
                <a:cs typeface="Arial"/>
              </a:rPr>
              <a:t>negative</a:t>
            </a:r>
            <a:r>
              <a:rPr sz="2800" spc="-145" dirty="0">
                <a:latin typeface="+mn-lt"/>
                <a:cs typeface="Arial"/>
              </a:rPr>
              <a:t> </a:t>
            </a:r>
            <a:r>
              <a:rPr sz="2800" spc="-85" dirty="0">
                <a:latin typeface="+mn-lt"/>
                <a:cs typeface="Arial"/>
              </a:rPr>
              <a:t>emotions</a:t>
            </a:r>
            <a:endParaRPr sz="2800" dirty="0">
              <a:latin typeface="+mn-lt"/>
              <a:cs typeface="Arial"/>
            </a:endParaRPr>
          </a:p>
          <a:p>
            <a:pPr marL="469900" marR="521334" indent="-457200">
              <a:lnSpc>
                <a:spcPts val="3020"/>
              </a:lnSpc>
              <a:spcBef>
                <a:spcPts val="855"/>
              </a:spcBef>
              <a:buClr>
                <a:srgbClr val="2D75B6"/>
              </a:buClr>
              <a:buFont typeface="Arial" panose="020B0604020202020204" pitchFamily="34" charset="0"/>
              <a:buChar char="•"/>
              <a:tabLst>
                <a:tab pos="300990" algn="l"/>
              </a:tabLst>
            </a:pPr>
            <a:r>
              <a:rPr sz="2800" spc="-100" dirty="0">
                <a:latin typeface="+mn-lt"/>
                <a:cs typeface="Arial"/>
              </a:rPr>
              <a:t>Positive/negative </a:t>
            </a:r>
            <a:r>
              <a:rPr sz="2800" spc="-140" dirty="0">
                <a:latin typeface="+mn-lt"/>
                <a:cs typeface="Arial"/>
              </a:rPr>
              <a:t>posts </a:t>
            </a:r>
            <a:r>
              <a:rPr sz="2800" spc="-90" dirty="0">
                <a:latin typeface="+mn-lt"/>
                <a:cs typeface="Arial"/>
              </a:rPr>
              <a:t>where </a:t>
            </a:r>
            <a:r>
              <a:rPr sz="2800" spc="-50" dirty="0">
                <a:latin typeface="+mn-lt"/>
                <a:cs typeface="Arial"/>
              </a:rPr>
              <a:t>then </a:t>
            </a:r>
            <a:r>
              <a:rPr sz="2800" spc="-195" dirty="0">
                <a:latin typeface="+mn-lt"/>
                <a:cs typeface="Arial"/>
              </a:rPr>
              <a:t>suppressed  </a:t>
            </a:r>
            <a:r>
              <a:rPr sz="2800" spc="-35" dirty="0">
                <a:latin typeface="+mn-lt"/>
                <a:cs typeface="Arial"/>
              </a:rPr>
              <a:t>from the </a:t>
            </a:r>
            <a:r>
              <a:rPr sz="2800" spc="-160" dirty="0">
                <a:latin typeface="+mn-lt"/>
                <a:cs typeface="Arial"/>
              </a:rPr>
              <a:t>news</a:t>
            </a:r>
            <a:r>
              <a:rPr sz="2800" spc="-360" dirty="0">
                <a:latin typeface="+mn-lt"/>
                <a:cs typeface="Arial"/>
              </a:rPr>
              <a:t> </a:t>
            </a:r>
            <a:r>
              <a:rPr sz="2800" spc="-105" dirty="0">
                <a:latin typeface="+mn-lt"/>
                <a:cs typeface="Arial"/>
              </a:rPr>
              <a:t>feed</a:t>
            </a:r>
            <a:endParaRPr sz="2800" dirty="0">
              <a:latin typeface="+mn-lt"/>
              <a:cs typeface="Arial"/>
            </a:endParaRPr>
          </a:p>
          <a:p>
            <a:pPr marL="469900" indent="-457200">
              <a:lnSpc>
                <a:spcPct val="100000"/>
              </a:lnSpc>
              <a:spcBef>
                <a:spcPts val="420"/>
              </a:spcBef>
              <a:buClr>
                <a:srgbClr val="2D75B6"/>
              </a:buClr>
              <a:buFont typeface="Arial" panose="020B0604020202020204" pitchFamily="34" charset="0"/>
              <a:buChar char="•"/>
              <a:tabLst>
                <a:tab pos="300990" algn="l"/>
              </a:tabLst>
            </a:pPr>
            <a:r>
              <a:rPr sz="2800" spc="-135" dirty="0">
                <a:latin typeface="+mn-lt"/>
                <a:cs typeface="Arial"/>
              </a:rPr>
              <a:t>689,003 </a:t>
            </a:r>
            <a:r>
              <a:rPr sz="2800" spc="-75" dirty="0">
                <a:latin typeface="+mn-lt"/>
                <a:cs typeface="Arial"/>
              </a:rPr>
              <a:t>participants </a:t>
            </a:r>
            <a:r>
              <a:rPr sz="2800" spc="-95" dirty="0">
                <a:latin typeface="+mn-lt"/>
                <a:cs typeface="Arial"/>
              </a:rPr>
              <a:t>randomly </a:t>
            </a:r>
            <a:r>
              <a:rPr sz="2800" spc="-125" dirty="0">
                <a:latin typeface="+mn-lt"/>
                <a:cs typeface="Arial"/>
              </a:rPr>
              <a:t>selected by </a:t>
            </a:r>
            <a:r>
              <a:rPr sz="2800" spc="-135" dirty="0">
                <a:latin typeface="+mn-lt"/>
                <a:cs typeface="Arial"/>
              </a:rPr>
              <a:t>user</a:t>
            </a:r>
            <a:r>
              <a:rPr sz="2800" spc="-180" dirty="0">
                <a:latin typeface="+mn-lt"/>
                <a:cs typeface="Arial"/>
              </a:rPr>
              <a:t> </a:t>
            </a:r>
            <a:r>
              <a:rPr sz="2800" spc="-35" dirty="0">
                <a:latin typeface="+mn-lt"/>
                <a:cs typeface="Arial"/>
              </a:rPr>
              <a:t>id</a:t>
            </a:r>
            <a:endParaRPr sz="2800" dirty="0">
              <a:latin typeface="+mn-lt"/>
              <a:cs typeface="Arial"/>
            </a:endParaRPr>
          </a:p>
          <a:p>
            <a:pPr marL="469900" indent="-457200">
              <a:lnSpc>
                <a:spcPct val="100000"/>
              </a:lnSpc>
              <a:spcBef>
                <a:spcPts val="470"/>
              </a:spcBef>
              <a:buClr>
                <a:srgbClr val="2D75B6"/>
              </a:buClr>
              <a:buFont typeface="Arial" panose="020B0604020202020204" pitchFamily="34" charset="0"/>
              <a:buChar char="•"/>
              <a:tabLst>
                <a:tab pos="300990" algn="l"/>
              </a:tabLst>
            </a:pPr>
            <a:r>
              <a:rPr sz="2800" spc="-285" dirty="0">
                <a:latin typeface="+mn-lt"/>
                <a:cs typeface="Arial"/>
              </a:rPr>
              <a:t>Saw </a:t>
            </a:r>
            <a:r>
              <a:rPr sz="2800" spc="-155" dirty="0">
                <a:latin typeface="+mn-lt"/>
                <a:cs typeface="Arial"/>
              </a:rPr>
              <a:t>an</a:t>
            </a:r>
            <a:r>
              <a:rPr sz="2800" spc="-10" dirty="0">
                <a:latin typeface="+mn-lt"/>
                <a:cs typeface="Arial"/>
              </a:rPr>
              <a:t> </a:t>
            </a:r>
            <a:r>
              <a:rPr sz="2800" spc="-75" dirty="0">
                <a:latin typeface="+mn-lt"/>
                <a:cs typeface="Arial"/>
              </a:rPr>
              <a:t>impact</a:t>
            </a:r>
            <a:endParaRPr sz="2800" dirty="0">
              <a:latin typeface="+mn-lt"/>
              <a:cs typeface="Arial"/>
            </a:endParaRPr>
          </a:p>
          <a:p>
            <a:pPr marL="1155700" marR="20320" lvl="2" indent="-342900">
              <a:lnSpc>
                <a:spcPts val="2590"/>
              </a:lnSpc>
              <a:spcBef>
                <a:spcPts val="459"/>
              </a:spcBef>
              <a:buClr>
                <a:srgbClr val="2D75B6"/>
              </a:buClr>
              <a:buFont typeface="Wingdings" panose="05000000000000000000" pitchFamily="2" charset="2"/>
              <a:buChar char="§"/>
              <a:tabLst>
                <a:tab pos="640715" algn="l"/>
              </a:tabLst>
            </a:pPr>
            <a:r>
              <a:rPr sz="2400" spc="-105" dirty="0">
                <a:latin typeface="+mn-lt"/>
                <a:cs typeface="Arial"/>
              </a:rPr>
              <a:t>When </a:t>
            </a:r>
            <a:r>
              <a:rPr sz="2400" spc="-70" dirty="0">
                <a:latin typeface="+mn-lt"/>
                <a:cs typeface="Arial"/>
              </a:rPr>
              <a:t>positive </a:t>
            </a:r>
            <a:r>
              <a:rPr sz="2400" spc="-114" dirty="0">
                <a:latin typeface="+mn-lt"/>
                <a:cs typeface="Arial"/>
              </a:rPr>
              <a:t>posts </a:t>
            </a:r>
            <a:r>
              <a:rPr sz="2400" spc="-30" dirty="0">
                <a:latin typeface="+mn-lt"/>
                <a:cs typeface="Arial"/>
              </a:rPr>
              <a:t>withheld the </a:t>
            </a:r>
            <a:r>
              <a:rPr sz="2400" spc="-60" dirty="0">
                <a:latin typeface="+mn-lt"/>
                <a:cs typeface="Arial"/>
              </a:rPr>
              <a:t>participant’s </a:t>
            </a:r>
            <a:r>
              <a:rPr sz="2400" spc="-114" dirty="0">
                <a:latin typeface="+mn-lt"/>
                <a:cs typeface="Arial"/>
              </a:rPr>
              <a:t>posts</a:t>
            </a:r>
            <a:r>
              <a:rPr sz="2400" spc="-484" dirty="0">
                <a:latin typeface="+mn-lt"/>
                <a:cs typeface="Arial"/>
              </a:rPr>
              <a:t> </a:t>
            </a:r>
            <a:r>
              <a:rPr sz="2400" spc="-140" dirty="0">
                <a:latin typeface="+mn-lt"/>
                <a:cs typeface="Arial"/>
              </a:rPr>
              <a:t>got  </a:t>
            </a:r>
            <a:r>
              <a:rPr sz="2400" spc="-75" dirty="0">
                <a:latin typeface="+mn-lt"/>
                <a:cs typeface="Arial"/>
              </a:rPr>
              <a:t>more</a:t>
            </a:r>
            <a:r>
              <a:rPr sz="2400" spc="-130" dirty="0">
                <a:latin typeface="+mn-lt"/>
                <a:cs typeface="Arial"/>
              </a:rPr>
              <a:t> </a:t>
            </a:r>
            <a:r>
              <a:rPr sz="2400" spc="-105" dirty="0">
                <a:latin typeface="+mn-lt"/>
                <a:cs typeface="Arial"/>
              </a:rPr>
              <a:t>negative</a:t>
            </a:r>
            <a:endParaRPr sz="2400" dirty="0">
              <a:latin typeface="+mn-lt"/>
              <a:cs typeface="Arial"/>
            </a:endParaRPr>
          </a:p>
          <a:p>
            <a:pPr marL="1155700" lvl="2" indent="-342900">
              <a:lnSpc>
                <a:spcPts val="2735"/>
              </a:lnSpc>
              <a:spcBef>
                <a:spcPts val="85"/>
              </a:spcBef>
              <a:buClr>
                <a:srgbClr val="2D75B6"/>
              </a:buClr>
              <a:buFont typeface="Wingdings" panose="05000000000000000000" pitchFamily="2" charset="2"/>
              <a:buChar char="§"/>
              <a:tabLst>
                <a:tab pos="640715" algn="l"/>
              </a:tabLst>
            </a:pPr>
            <a:r>
              <a:rPr sz="2400" spc="-105" dirty="0">
                <a:latin typeface="+mn-lt"/>
                <a:cs typeface="Arial"/>
              </a:rPr>
              <a:t>When negative </a:t>
            </a:r>
            <a:r>
              <a:rPr sz="2400" spc="-114" dirty="0">
                <a:latin typeface="+mn-lt"/>
                <a:cs typeface="Arial"/>
              </a:rPr>
              <a:t>posts </a:t>
            </a:r>
            <a:r>
              <a:rPr sz="2400" spc="-25" dirty="0">
                <a:latin typeface="+mn-lt"/>
                <a:cs typeface="Arial"/>
              </a:rPr>
              <a:t>withheld </a:t>
            </a:r>
            <a:r>
              <a:rPr sz="2400" spc="-30" dirty="0">
                <a:latin typeface="+mn-lt"/>
                <a:cs typeface="Arial"/>
              </a:rPr>
              <a:t>the </a:t>
            </a:r>
            <a:r>
              <a:rPr sz="2400" spc="-65" dirty="0">
                <a:latin typeface="+mn-lt"/>
                <a:cs typeface="Arial"/>
              </a:rPr>
              <a:t>participants </a:t>
            </a:r>
            <a:r>
              <a:rPr sz="2400" spc="-114" dirty="0">
                <a:latin typeface="+mn-lt"/>
                <a:cs typeface="Arial"/>
              </a:rPr>
              <a:t>posts</a:t>
            </a:r>
            <a:r>
              <a:rPr sz="2400" spc="-500" dirty="0">
                <a:latin typeface="+mn-lt"/>
                <a:cs typeface="Arial"/>
              </a:rPr>
              <a:t> </a:t>
            </a:r>
            <a:r>
              <a:rPr sz="2400" spc="-120" dirty="0" smtClean="0">
                <a:latin typeface="+mn-lt"/>
                <a:cs typeface="Arial"/>
              </a:rPr>
              <a:t>got</a:t>
            </a:r>
            <a:r>
              <a:rPr lang="en-US" sz="2400" dirty="0">
                <a:latin typeface="+mn-lt"/>
                <a:cs typeface="Arial"/>
              </a:rPr>
              <a:t> </a:t>
            </a:r>
            <a:r>
              <a:rPr sz="2400" spc="-75" dirty="0" smtClean="0">
                <a:latin typeface="+mn-lt"/>
                <a:cs typeface="Arial"/>
              </a:rPr>
              <a:t>more</a:t>
            </a:r>
            <a:r>
              <a:rPr sz="2400" spc="-130" dirty="0" smtClean="0">
                <a:latin typeface="+mn-lt"/>
                <a:cs typeface="Arial"/>
              </a:rPr>
              <a:t> </a:t>
            </a:r>
            <a:r>
              <a:rPr sz="2400" spc="-70" dirty="0">
                <a:latin typeface="+mn-lt"/>
                <a:cs typeface="Arial"/>
              </a:rPr>
              <a:t>positive</a:t>
            </a:r>
            <a:endParaRPr sz="2400" dirty="0">
              <a:latin typeface="+mn-lt"/>
              <a:cs typeface="Arial"/>
            </a:endParaRPr>
          </a:p>
          <a:p>
            <a:pPr marL="1155700" marR="224154" lvl="2" indent="-342900">
              <a:lnSpc>
                <a:spcPts val="2590"/>
              </a:lnSpc>
              <a:spcBef>
                <a:spcPts val="434"/>
              </a:spcBef>
              <a:buClr>
                <a:srgbClr val="2D75B6"/>
              </a:buClr>
              <a:buFont typeface="Wingdings" panose="05000000000000000000" pitchFamily="2" charset="2"/>
              <a:buChar char="§"/>
              <a:tabLst>
                <a:tab pos="640715" algn="l"/>
              </a:tabLst>
            </a:pPr>
            <a:r>
              <a:rPr sz="2400" spc="-55" dirty="0">
                <a:latin typeface="+mn-lt"/>
                <a:cs typeface="Arial"/>
              </a:rPr>
              <a:t>Withdrawal </a:t>
            </a:r>
            <a:r>
              <a:rPr sz="2400" spc="-50" dirty="0">
                <a:latin typeface="+mn-lt"/>
                <a:cs typeface="Arial"/>
              </a:rPr>
              <a:t>effect: </a:t>
            </a:r>
            <a:r>
              <a:rPr sz="2400" spc="-85" dirty="0">
                <a:latin typeface="+mn-lt"/>
                <a:cs typeface="Arial"/>
              </a:rPr>
              <a:t>people </a:t>
            </a:r>
            <a:r>
              <a:rPr sz="2400" spc="-55" dirty="0">
                <a:latin typeface="+mn-lt"/>
                <a:cs typeface="Arial"/>
              </a:rPr>
              <a:t>who </a:t>
            </a:r>
            <a:r>
              <a:rPr sz="2400" spc="-165" dirty="0">
                <a:latin typeface="+mn-lt"/>
                <a:cs typeface="Arial"/>
              </a:rPr>
              <a:t>saw less </a:t>
            </a:r>
            <a:r>
              <a:rPr sz="2400" spc="-40" dirty="0">
                <a:latin typeface="+mn-lt"/>
                <a:cs typeface="Arial"/>
              </a:rPr>
              <a:t>emotion </a:t>
            </a:r>
            <a:r>
              <a:rPr sz="2400" spc="-180" dirty="0">
                <a:latin typeface="+mn-lt"/>
                <a:cs typeface="Arial"/>
              </a:rPr>
              <a:t>posts  </a:t>
            </a:r>
            <a:r>
              <a:rPr sz="2400" spc="-165" dirty="0">
                <a:latin typeface="+mn-lt"/>
                <a:cs typeface="Arial"/>
              </a:rPr>
              <a:t>less </a:t>
            </a:r>
            <a:r>
              <a:rPr sz="2400" spc="-65" dirty="0">
                <a:latin typeface="+mn-lt"/>
                <a:cs typeface="Arial"/>
              </a:rPr>
              <a:t>likely </a:t>
            </a:r>
            <a:r>
              <a:rPr sz="2400" spc="20" dirty="0">
                <a:latin typeface="+mn-lt"/>
                <a:cs typeface="Arial"/>
              </a:rPr>
              <a:t>to </a:t>
            </a:r>
            <a:r>
              <a:rPr sz="2400" spc="-155" dirty="0">
                <a:latin typeface="+mn-lt"/>
                <a:cs typeface="Arial"/>
              </a:rPr>
              <a:t>express </a:t>
            </a:r>
            <a:r>
              <a:rPr sz="2400" spc="-110" dirty="0">
                <a:latin typeface="+mn-lt"/>
                <a:cs typeface="Arial"/>
              </a:rPr>
              <a:t>themselves </a:t>
            </a:r>
            <a:r>
              <a:rPr sz="2400" spc="-10" dirty="0">
                <a:latin typeface="+mn-lt"/>
                <a:cs typeface="Arial"/>
              </a:rPr>
              <a:t>for </a:t>
            </a:r>
            <a:r>
              <a:rPr sz="2400" spc="-125" dirty="0">
                <a:latin typeface="+mn-lt"/>
                <a:cs typeface="Arial"/>
              </a:rPr>
              <a:t>several</a:t>
            </a:r>
            <a:r>
              <a:rPr sz="2400" spc="-450" dirty="0">
                <a:latin typeface="+mn-lt"/>
                <a:cs typeface="Arial"/>
              </a:rPr>
              <a:t> </a:t>
            </a:r>
            <a:r>
              <a:rPr sz="2400" spc="-180" dirty="0">
                <a:latin typeface="+mn-lt"/>
                <a:cs typeface="Arial"/>
              </a:rPr>
              <a:t>days</a:t>
            </a:r>
            <a:endParaRPr sz="2400" dirty="0">
              <a:latin typeface="+mn-lt"/>
              <a:cs typeface="Arial"/>
            </a:endParaRPr>
          </a:p>
        </p:txBody>
      </p:sp>
      <p:sp>
        <p:nvSpPr>
          <p:cNvPr id="4" name="object 4"/>
          <p:cNvSpPr txBox="1"/>
          <p:nvPr/>
        </p:nvSpPr>
        <p:spPr>
          <a:xfrm>
            <a:off x="8309609" y="6456984"/>
            <a:ext cx="13208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15</a:t>
            </a:r>
            <a:endParaRPr sz="800">
              <a:latin typeface="Arial"/>
              <a:cs typeface="Arial"/>
            </a:endParaRPr>
          </a:p>
        </p:txBody>
      </p:sp>
    </p:spTree>
    <p:extLst>
      <p:ext uri="{BB962C8B-B14F-4D97-AF65-F5344CB8AC3E}">
        <p14:creationId xmlns:p14="http://schemas.microsoft.com/office/powerpoint/2010/main" val="40385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67580"/>
            <a:ext cx="7886700" cy="520655"/>
          </a:xfrm>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50" dirty="0"/>
              <a:t>Activity </a:t>
            </a:r>
            <a:r>
              <a:rPr lang="en-US" spc="-25" dirty="0" smtClean="0"/>
              <a:t>16</a:t>
            </a:r>
            <a:r>
              <a:rPr spc="-45" dirty="0"/>
              <a:t>	</a:t>
            </a:r>
          </a:p>
        </p:txBody>
      </p:sp>
      <p:sp>
        <p:nvSpPr>
          <p:cNvPr id="3" name="object 3"/>
          <p:cNvSpPr txBox="1"/>
          <p:nvPr/>
        </p:nvSpPr>
        <p:spPr>
          <a:xfrm>
            <a:off x="901699" y="1727221"/>
            <a:ext cx="7338695" cy="915635"/>
          </a:xfrm>
          <a:prstGeom prst="rect">
            <a:avLst/>
          </a:prstGeom>
        </p:spPr>
        <p:txBody>
          <a:bodyPr vert="horz" wrap="square" lIns="0" tIns="144780" rIns="0" bIns="0" rtlCol="0">
            <a:spAutoFit/>
          </a:bodyPr>
          <a:lstStyle/>
          <a:p>
            <a:pPr marR="5080" indent="12700">
              <a:lnSpc>
                <a:spcPts val="3020"/>
              </a:lnSpc>
              <a:spcBef>
                <a:spcPts val="480"/>
              </a:spcBef>
            </a:pPr>
            <a:r>
              <a:rPr lang="en-US" sz="2800" spc="-220" dirty="0">
                <a:latin typeface="+mn-lt"/>
                <a:cs typeface="Arial"/>
              </a:rPr>
              <a:t>Does </a:t>
            </a:r>
            <a:r>
              <a:rPr lang="en-US" sz="2800" spc="-35" dirty="0">
                <a:latin typeface="+mn-lt"/>
                <a:cs typeface="Arial"/>
              </a:rPr>
              <a:t>the </a:t>
            </a:r>
            <a:r>
              <a:rPr lang="en-US" sz="2800" spc="-185" dirty="0">
                <a:latin typeface="+mn-lt"/>
                <a:cs typeface="Arial"/>
              </a:rPr>
              <a:t>Facebook </a:t>
            </a:r>
            <a:r>
              <a:rPr lang="en-US" sz="2800" spc="-100" dirty="0">
                <a:latin typeface="+mn-lt"/>
                <a:cs typeface="Arial"/>
              </a:rPr>
              <a:t>Emotion </a:t>
            </a:r>
            <a:r>
              <a:rPr lang="en-US" sz="2800" spc="-140" dirty="0">
                <a:latin typeface="+mn-lt"/>
                <a:cs typeface="Arial"/>
              </a:rPr>
              <a:t>Contagion </a:t>
            </a:r>
            <a:r>
              <a:rPr lang="en-US" sz="2800" spc="-105" dirty="0">
                <a:latin typeface="+mn-lt"/>
                <a:cs typeface="Arial"/>
              </a:rPr>
              <a:t>study </a:t>
            </a:r>
            <a:r>
              <a:rPr lang="en-US" sz="2800" spc="80" dirty="0">
                <a:latin typeface="+mn-lt"/>
                <a:cs typeface="Arial"/>
              </a:rPr>
              <a:t>fit </a:t>
            </a:r>
            <a:r>
              <a:rPr lang="en-US" sz="2800" spc="-500" dirty="0" smtClean="0">
                <a:latin typeface="+mn-lt"/>
                <a:cs typeface="Arial"/>
              </a:rPr>
              <a:t>the </a:t>
            </a:r>
            <a:r>
              <a:rPr lang="en-US" sz="2800" spc="-90" dirty="0" smtClean="0">
                <a:latin typeface="+mn-lt"/>
                <a:cs typeface="Arial"/>
              </a:rPr>
              <a:t>requirements </a:t>
            </a:r>
            <a:r>
              <a:rPr lang="en-US" sz="2800" spc="-10" dirty="0">
                <a:latin typeface="+mn-lt"/>
                <a:cs typeface="Arial"/>
              </a:rPr>
              <a:t>of </a:t>
            </a:r>
            <a:r>
              <a:rPr lang="en-US" sz="2800" spc="-35" dirty="0">
                <a:latin typeface="+mn-lt"/>
                <a:cs typeface="Arial"/>
              </a:rPr>
              <a:t>the </a:t>
            </a:r>
            <a:r>
              <a:rPr lang="en-US" sz="2800" spc="-95" dirty="0">
                <a:latin typeface="+mn-lt"/>
                <a:cs typeface="Arial"/>
              </a:rPr>
              <a:t>Belmont</a:t>
            </a:r>
            <a:r>
              <a:rPr lang="en-US" sz="2800" spc="-395" dirty="0">
                <a:latin typeface="+mn-lt"/>
                <a:cs typeface="Arial"/>
              </a:rPr>
              <a:t> </a:t>
            </a:r>
            <a:r>
              <a:rPr lang="en-US" sz="2800" spc="-140" dirty="0">
                <a:latin typeface="+mn-lt"/>
                <a:cs typeface="Arial"/>
              </a:rPr>
              <a:t>Report?</a:t>
            </a:r>
            <a:endParaRPr lang="en-US" sz="2800" dirty="0">
              <a:latin typeface="+mn-lt"/>
              <a:cs typeface="Arial"/>
            </a:endParaRPr>
          </a:p>
        </p:txBody>
      </p:sp>
    </p:spTree>
    <p:extLst>
      <p:ext uri="{BB962C8B-B14F-4D97-AF65-F5344CB8AC3E}">
        <p14:creationId xmlns:p14="http://schemas.microsoft.com/office/powerpoint/2010/main" val="54801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5148" y="1737845"/>
            <a:ext cx="7475220" cy="0"/>
          </a:xfrm>
          <a:custGeom>
            <a:avLst/>
            <a:gdLst/>
            <a:ahLst/>
            <a:cxnLst/>
            <a:rect l="l" t="t" r="r" b="b"/>
            <a:pathLst>
              <a:path w="7475220">
                <a:moveTo>
                  <a:pt x="0" y="0"/>
                </a:moveTo>
                <a:lnTo>
                  <a:pt x="7475220" y="1"/>
                </a:lnTo>
              </a:path>
            </a:pathLst>
          </a:custGeom>
          <a:ln w="6350">
            <a:solidFill>
              <a:srgbClr val="7F7F7F"/>
            </a:solidFill>
          </a:ln>
        </p:spPr>
        <p:txBody>
          <a:bodyPr wrap="square" lIns="0" tIns="0" rIns="0" bIns="0" rtlCol="0"/>
          <a:lstStyle/>
          <a:p>
            <a:endParaRPr/>
          </a:p>
        </p:txBody>
      </p:sp>
      <p:sp>
        <p:nvSpPr>
          <p:cNvPr id="3" name="object 3"/>
          <p:cNvSpPr txBox="1">
            <a:spLocks noGrp="1"/>
          </p:cNvSpPr>
          <p:nvPr>
            <p:ph type="title"/>
          </p:nvPr>
        </p:nvSpPr>
        <p:spPr>
          <a:xfrm>
            <a:off x="501008" y="779630"/>
            <a:ext cx="7021195" cy="756920"/>
          </a:xfrm>
          <a:prstGeom prst="rect">
            <a:avLst/>
          </a:prstGeom>
        </p:spPr>
        <p:txBody>
          <a:bodyPr vert="horz" wrap="square" lIns="0" tIns="12700" rIns="0" bIns="0" rtlCol="0">
            <a:spAutoFit/>
          </a:bodyPr>
          <a:lstStyle/>
          <a:p>
            <a:pPr marL="12700">
              <a:lnSpc>
                <a:spcPct val="100000"/>
              </a:lnSpc>
              <a:spcBef>
                <a:spcPts val="100"/>
              </a:spcBef>
            </a:pPr>
            <a:r>
              <a:rPr u="none" spc="-60" dirty="0"/>
              <a:t>Legal </a:t>
            </a:r>
            <a:r>
              <a:rPr u="none" spc="-45" dirty="0"/>
              <a:t>support </a:t>
            </a:r>
            <a:r>
              <a:rPr u="none" spc="-75" dirty="0"/>
              <a:t>for</a:t>
            </a:r>
            <a:r>
              <a:rPr u="none" spc="-225" dirty="0"/>
              <a:t> </a:t>
            </a:r>
            <a:r>
              <a:rPr u="none" spc="-50" dirty="0"/>
              <a:t>accessibility</a:t>
            </a:r>
          </a:p>
        </p:txBody>
      </p:sp>
      <p:sp>
        <p:nvSpPr>
          <p:cNvPr id="4" name="object 4"/>
          <p:cNvSpPr txBox="1"/>
          <p:nvPr/>
        </p:nvSpPr>
        <p:spPr>
          <a:xfrm>
            <a:off x="901699" y="1681459"/>
            <a:ext cx="6751955" cy="2561590"/>
          </a:xfrm>
          <a:prstGeom prst="rect">
            <a:avLst/>
          </a:prstGeom>
        </p:spPr>
        <p:txBody>
          <a:bodyPr vert="horz" wrap="square" lIns="0" tIns="12700" rIns="0" bIns="0" rtlCol="0">
            <a:spAutoFit/>
          </a:bodyPr>
          <a:lstStyle/>
          <a:p>
            <a:pPr marL="12700" marR="1383030">
              <a:lnSpc>
                <a:spcPct val="138900"/>
              </a:lnSpc>
              <a:spcBef>
                <a:spcPts val="100"/>
              </a:spcBef>
            </a:pPr>
            <a:r>
              <a:rPr sz="2400" spc="-5" dirty="0">
                <a:solidFill>
                  <a:srgbClr val="404040"/>
                </a:solidFill>
                <a:latin typeface="Calibri"/>
                <a:cs typeface="Calibri"/>
              </a:rPr>
              <a:t>1990: Americans with Disabilities Act </a:t>
            </a:r>
            <a:r>
              <a:rPr sz="2400" spc="-15" dirty="0">
                <a:solidFill>
                  <a:srgbClr val="404040"/>
                </a:solidFill>
                <a:latin typeface="Calibri"/>
                <a:cs typeface="Calibri"/>
              </a:rPr>
              <a:t>(ADA)  </a:t>
            </a:r>
            <a:r>
              <a:rPr sz="2400" spc="-5" dirty="0">
                <a:solidFill>
                  <a:srgbClr val="404040"/>
                </a:solidFill>
                <a:latin typeface="Calibri"/>
                <a:cs typeface="Calibri"/>
              </a:rPr>
              <a:t>1998: </a:t>
            </a:r>
            <a:r>
              <a:rPr sz="2400" spc="-10" dirty="0">
                <a:solidFill>
                  <a:srgbClr val="404040"/>
                </a:solidFill>
                <a:latin typeface="Calibri"/>
                <a:cs typeface="Calibri"/>
              </a:rPr>
              <a:t>Rehabilitation </a:t>
            </a:r>
            <a:r>
              <a:rPr sz="2400" spc="-5" dirty="0">
                <a:solidFill>
                  <a:srgbClr val="404040"/>
                </a:solidFill>
                <a:latin typeface="Calibri"/>
                <a:cs typeface="Calibri"/>
              </a:rPr>
              <a:t>Act (section</a:t>
            </a:r>
            <a:r>
              <a:rPr sz="2400" spc="-30" dirty="0">
                <a:solidFill>
                  <a:srgbClr val="404040"/>
                </a:solidFill>
                <a:latin typeface="Calibri"/>
                <a:cs typeface="Calibri"/>
              </a:rPr>
              <a:t> </a:t>
            </a:r>
            <a:r>
              <a:rPr sz="2400" spc="-5" dirty="0">
                <a:solidFill>
                  <a:srgbClr val="404040"/>
                </a:solidFill>
                <a:latin typeface="Calibri"/>
                <a:cs typeface="Calibri"/>
              </a:rPr>
              <a:t>508)</a:t>
            </a:r>
            <a:endParaRPr sz="2400">
              <a:latin typeface="Calibri"/>
              <a:cs typeface="Calibri"/>
            </a:endParaRPr>
          </a:p>
          <a:p>
            <a:pPr marL="12700">
              <a:lnSpc>
                <a:spcPct val="100000"/>
              </a:lnSpc>
              <a:spcBef>
                <a:spcPts val="1085"/>
              </a:spcBef>
            </a:pPr>
            <a:r>
              <a:rPr sz="2400" spc="-5" dirty="0">
                <a:solidFill>
                  <a:srgbClr val="404040"/>
                </a:solidFill>
                <a:latin typeface="Calibri"/>
                <a:cs typeface="Calibri"/>
              </a:rPr>
              <a:t>2006: Individuals with Disabilities </a:t>
            </a:r>
            <a:r>
              <a:rPr sz="2400" spc="-15" dirty="0">
                <a:solidFill>
                  <a:srgbClr val="404040"/>
                </a:solidFill>
                <a:latin typeface="Calibri"/>
                <a:cs typeface="Calibri"/>
              </a:rPr>
              <a:t>Education </a:t>
            </a:r>
            <a:r>
              <a:rPr sz="2400" spc="-5" dirty="0">
                <a:solidFill>
                  <a:srgbClr val="404040"/>
                </a:solidFill>
                <a:latin typeface="Calibri"/>
                <a:cs typeface="Calibri"/>
              </a:rPr>
              <a:t>Act</a:t>
            </a:r>
            <a:r>
              <a:rPr sz="2400" spc="15" dirty="0">
                <a:solidFill>
                  <a:srgbClr val="404040"/>
                </a:solidFill>
                <a:latin typeface="Calibri"/>
                <a:cs typeface="Calibri"/>
              </a:rPr>
              <a:t> </a:t>
            </a:r>
            <a:r>
              <a:rPr sz="2400" spc="-10" dirty="0">
                <a:solidFill>
                  <a:srgbClr val="404040"/>
                </a:solidFill>
                <a:latin typeface="Calibri"/>
                <a:cs typeface="Calibri"/>
              </a:rPr>
              <a:t>(IDEA)</a:t>
            </a:r>
            <a:endParaRPr sz="2400">
              <a:latin typeface="Calibri"/>
              <a:cs typeface="Calibri"/>
            </a:endParaRPr>
          </a:p>
          <a:p>
            <a:pPr>
              <a:lnSpc>
                <a:spcPct val="100000"/>
              </a:lnSpc>
            </a:pPr>
            <a:endParaRPr sz="2900">
              <a:latin typeface="Times New Roman"/>
              <a:cs typeface="Times New Roman"/>
            </a:endParaRPr>
          </a:p>
          <a:p>
            <a:pPr marL="12700">
              <a:lnSpc>
                <a:spcPct val="100000"/>
              </a:lnSpc>
              <a:spcBef>
                <a:spcPts val="1785"/>
              </a:spcBef>
            </a:pPr>
            <a:r>
              <a:rPr sz="2400" spc="-10" dirty="0">
                <a:solidFill>
                  <a:srgbClr val="404040"/>
                </a:solidFill>
                <a:latin typeface="Calibri"/>
                <a:cs typeface="Calibri"/>
                <a:hlinkClick r:id="rId2"/>
              </a:rPr>
              <a:t>http://webaim.org/articles/laws/usa/</a:t>
            </a:r>
            <a:endParaRPr sz="2400">
              <a:latin typeface="Calibri"/>
              <a:cs typeface="Calibri"/>
            </a:endParaRPr>
          </a:p>
        </p:txBody>
      </p:sp>
    </p:spTree>
    <p:extLst>
      <p:ext uri="{BB962C8B-B14F-4D97-AF65-F5344CB8AC3E}">
        <p14:creationId xmlns:p14="http://schemas.microsoft.com/office/powerpoint/2010/main" val="327327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2426501"/>
            <a:ext cx="7886700" cy="3021725"/>
          </a:xfrm>
          <a:prstGeom prst="rect">
            <a:avLst/>
          </a:prstGeom>
        </p:spPr>
        <p:txBody>
          <a:bodyPr vert="horz" wrap="square" lIns="0" tIns="87630" rIns="0" bIns="0" rtlCol="0">
            <a:spAutoFit/>
          </a:bodyPr>
          <a:lstStyle/>
          <a:p>
            <a:pPr marL="12700" marR="5080">
              <a:lnSpc>
                <a:spcPct val="85000"/>
              </a:lnSpc>
              <a:spcBef>
                <a:spcPts val="690"/>
              </a:spcBef>
            </a:pPr>
            <a:r>
              <a:rPr sz="2800" spc="-30" dirty="0">
                <a:latin typeface="+mn-lt"/>
              </a:rPr>
              <a:t>Will </a:t>
            </a:r>
            <a:r>
              <a:rPr sz="2800" spc="-20" dirty="0">
                <a:latin typeface="+mn-lt"/>
              </a:rPr>
              <a:t>bank </a:t>
            </a:r>
            <a:r>
              <a:rPr sz="2800" spc="-25" dirty="0">
                <a:latin typeface="+mn-lt"/>
              </a:rPr>
              <a:t>customers </a:t>
            </a:r>
            <a:r>
              <a:rPr sz="2800" spc="-20" dirty="0">
                <a:latin typeface="+mn-lt"/>
              </a:rPr>
              <a:t>enter their  </a:t>
            </a:r>
            <a:r>
              <a:rPr sz="2800" spc="-25" dirty="0">
                <a:latin typeface="+mn-lt"/>
              </a:rPr>
              <a:t>passwords </a:t>
            </a:r>
            <a:r>
              <a:rPr sz="2800" spc="-20" dirty="0">
                <a:latin typeface="+mn-lt"/>
              </a:rPr>
              <a:t>even </a:t>
            </a:r>
            <a:r>
              <a:rPr sz="2800" spc="-15" dirty="0">
                <a:latin typeface="+mn-lt"/>
              </a:rPr>
              <a:t>if </a:t>
            </a:r>
            <a:r>
              <a:rPr sz="2800" spc="-20" dirty="0">
                <a:latin typeface="+mn-lt"/>
              </a:rPr>
              <a:t>their</a:t>
            </a:r>
            <a:r>
              <a:rPr sz="2800" spc="-310" dirty="0">
                <a:latin typeface="+mn-lt"/>
              </a:rPr>
              <a:t> </a:t>
            </a:r>
            <a:r>
              <a:rPr sz="2800" spc="-25" dirty="0">
                <a:latin typeface="+mn-lt"/>
              </a:rPr>
              <a:t>browsers’  [security </a:t>
            </a:r>
            <a:r>
              <a:rPr sz="2800" spc="-10" dirty="0">
                <a:latin typeface="+mn-lt"/>
              </a:rPr>
              <a:t>UI </a:t>
            </a:r>
            <a:r>
              <a:rPr sz="2800" spc="-25" dirty="0">
                <a:latin typeface="+mn-lt"/>
              </a:rPr>
              <a:t>element] </a:t>
            </a:r>
            <a:r>
              <a:rPr sz="2800" spc="-15" dirty="0">
                <a:latin typeface="+mn-lt"/>
              </a:rPr>
              <a:t>is</a:t>
            </a:r>
            <a:r>
              <a:rPr sz="2800" spc="-290" dirty="0">
                <a:latin typeface="+mn-lt"/>
              </a:rPr>
              <a:t> </a:t>
            </a:r>
            <a:r>
              <a:rPr sz="2800" spc="-25" dirty="0">
                <a:latin typeface="+mn-lt"/>
              </a:rPr>
              <a:t>missing</a:t>
            </a:r>
            <a:r>
              <a:rPr sz="2800" spc="-25" dirty="0" smtClean="0">
                <a:latin typeface="+mn-lt"/>
              </a:rPr>
              <a:t>?</a:t>
            </a:r>
            <a:r>
              <a:rPr lang="en-US" sz="2800" spc="-25" dirty="0" smtClean="0">
                <a:latin typeface="+mn-lt"/>
              </a:rPr>
              <a:t/>
            </a:r>
            <a:br>
              <a:rPr lang="en-US" sz="2800" spc="-25" dirty="0" smtClean="0">
                <a:latin typeface="+mn-lt"/>
              </a:rPr>
            </a:br>
            <a:r>
              <a:rPr lang="en-US" sz="2800" spc="-25" dirty="0">
                <a:latin typeface="+mn-lt"/>
              </a:rPr>
              <a:t/>
            </a:r>
            <a:br>
              <a:rPr lang="en-US" sz="2800" spc="-25" dirty="0">
                <a:latin typeface="+mn-lt"/>
              </a:rPr>
            </a:br>
            <a:r>
              <a:rPr lang="en-US" sz="2800" spc="-25" dirty="0" smtClean="0">
                <a:latin typeface="+mn-lt"/>
              </a:rPr>
              <a:t>An </a:t>
            </a:r>
            <a:r>
              <a:rPr lang="en-US" sz="2800" spc="-140" dirty="0" smtClean="0">
                <a:latin typeface="+mn-lt"/>
              </a:rPr>
              <a:t>evaluation </a:t>
            </a:r>
            <a:r>
              <a:rPr lang="en-US" sz="2800" spc="-10" dirty="0">
                <a:latin typeface="+mn-lt"/>
              </a:rPr>
              <a:t>of </a:t>
            </a:r>
            <a:r>
              <a:rPr lang="en-US" sz="2800" spc="-145" dirty="0">
                <a:latin typeface="+mn-lt"/>
              </a:rPr>
              <a:t>website  </a:t>
            </a:r>
            <a:r>
              <a:rPr lang="en-US" sz="2800" spc="-90" dirty="0">
                <a:latin typeface="+mn-lt"/>
              </a:rPr>
              <a:t>authentication </a:t>
            </a:r>
            <a:r>
              <a:rPr lang="en-US" sz="2800" spc="-210" dirty="0">
                <a:latin typeface="+mn-lt"/>
              </a:rPr>
              <a:t>and </a:t>
            </a:r>
            <a:r>
              <a:rPr lang="en-US" sz="2800" spc="-50" dirty="0">
                <a:latin typeface="+mn-lt"/>
              </a:rPr>
              <a:t>the </a:t>
            </a:r>
            <a:r>
              <a:rPr lang="en-US" sz="2800" spc="-100" dirty="0">
                <a:latin typeface="+mn-lt"/>
              </a:rPr>
              <a:t>effect</a:t>
            </a:r>
            <a:r>
              <a:rPr lang="en-US" sz="2800" spc="-670" dirty="0">
                <a:latin typeface="+mn-lt"/>
              </a:rPr>
              <a:t> </a:t>
            </a:r>
            <a:r>
              <a:rPr lang="en-US" sz="2800" spc="-10" dirty="0">
                <a:latin typeface="+mn-lt"/>
              </a:rPr>
              <a:t>of  </a:t>
            </a:r>
            <a:r>
              <a:rPr lang="en-US" sz="2800" spc="-95" dirty="0">
                <a:latin typeface="+mn-lt"/>
              </a:rPr>
              <a:t>role </a:t>
            </a:r>
            <a:r>
              <a:rPr lang="en-US" sz="2800" spc="-180" dirty="0">
                <a:latin typeface="+mn-lt"/>
              </a:rPr>
              <a:t>playing </a:t>
            </a:r>
            <a:r>
              <a:rPr lang="en-US" sz="2800" spc="-140" dirty="0">
                <a:latin typeface="+mn-lt"/>
              </a:rPr>
              <a:t>on </a:t>
            </a:r>
            <a:r>
              <a:rPr lang="en-US" sz="2800" spc="-114" dirty="0">
                <a:latin typeface="+mn-lt"/>
              </a:rPr>
              <a:t>usability</a:t>
            </a:r>
            <a:r>
              <a:rPr lang="en-US" sz="2800" spc="-575" dirty="0">
                <a:latin typeface="+mn-lt"/>
              </a:rPr>
              <a:t> </a:t>
            </a:r>
            <a:r>
              <a:rPr lang="en-US" sz="2800" spc="-185" dirty="0">
                <a:latin typeface="+mn-lt"/>
              </a:rPr>
              <a:t>studies</a:t>
            </a:r>
            <a:br>
              <a:rPr lang="en-US" sz="2800" spc="-185" dirty="0">
                <a:latin typeface="+mn-lt"/>
              </a:rPr>
            </a:br>
            <a:r>
              <a:rPr lang="en-US" sz="2800" spc="-90" dirty="0" err="1" smtClean="0">
                <a:solidFill>
                  <a:srgbClr val="FFFFFF"/>
                </a:solidFill>
                <a:latin typeface="+mn-lt"/>
                <a:cs typeface="Arial"/>
              </a:rPr>
              <a:t>ndy</a:t>
            </a:r>
            <a:r>
              <a:rPr lang="en-US" sz="2800" spc="-90" dirty="0" smtClean="0">
                <a:solidFill>
                  <a:srgbClr val="FFFFFF"/>
                </a:solidFill>
                <a:latin typeface="+mn-lt"/>
                <a:cs typeface="Arial"/>
              </a:rPr>
              <a:t> </a:t>
            </a:r>
            <a:r>
              <a:rPr lang="en-US" sz="2800" spc="-90" dirty="0" err="1">
                <a:solidFill>
                  <a:srgbClr val="FFFFFF"/>
                </a:solidFill>
                <a:latin typeface="+mn-lt"/>
                <a:cs typeface="Arial"/>
              </a:rPr>
              <a:t>Ozment</a:t>
            </a:r>
            <a:r>
              <a:rPr lang="en-US" sz="2800" spc="-90" dirty="0">
                <a:solidFill>
                  <a:srgbClr val="FFFFFF"/>
                </a:solidFill>
                <a:latin typeface="+mn-lt"/>
                <a:cs typeface="Arial"/>
              </a:rPr>
              <a:t>, </a:t>
            </a:r>
            <a:r>
              <a:rPr lang="en-US" sz="2800" spc="-85" dirty="0">
                <a:solidFill>
                  <a:srgbClr val="FFFFFF"/>
                </a:solidFill>
                <a:latin typeface="+mn-lt"/>
                <a:cs typeface="Arial"/>
              </a:rPr>
              <a:t>and Ian </a:t>
            </a:r>
            <a:r>
              <a:rPr lang="en-US" sz="2800" spc="-110" dirty="0">
                <a:solidFill>
                  <a:srgbClr val="FFFFFF"/>
                </a:solidFill>
                <a:latin typeface="+mn-lt"/>
                <a:cs typeface="Arial"/>
              </a:rPr>
              <a:t>Fischer  </a:t>
            </a:r>
            <a:r>
              <a:rPr lang="en-US" sz="2800" spc="-35" dirty="0">
                <a:solidFill>
                  <a:srgbClr val="FFFFFF"/>
                </a:solidFill>
                <a:latin typeface="+mn-lt"/>
                <a:cs typeface="Arial"/>
                <a:hlinkClick r:id="rId2"/>
              </a:rPr>
              <a:t>http://www.usablesecurity.org//emperor/emperor.pdf</a:t>
            </a:r>
            <a:r>
              <a:rPr lang="en-US" sz="2800" dirty="0">
                <a:latin typeface="+mn-lt"/>
                <a:cs typeface="Arial"/>
              </a:rPr>
              <a:t/>
            </a:r>
            <a:br>
              <a:rPr lang="en-US" sz="2800" dirty="0">
                <a:latin typeface="+mn-lt"/>
                <a:cs typeface="Arial"/>
              </a:rPr>
            </a:br>
            <a:endParaRPr sz="2800" spc="-25" dirty="0">
              <a:latin typeface="+mn-lt"/>
            </a:endParaRPr>
          </a:p>
        </p:txBody>
      </p:sp>
      <p:sp>
        <p:nvSpPr>
          <p:cNvPr id="3" name="object 3"/>
          <p:cNvSpPr txBox="1"/>
          <p:nvPr/>
        </p:nvSpPr>
        <p:spPr>
          <a:xfrm>
            <a:off x="8933180" y="6456984"/>
            <a:ext cx="13208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28</a:t>
            </a:r>
            <a:endParaRPr sz="800">
              <a:latin typeface="Arial"/>
              <a:cs typeface="Arial"/>
            </a:endParaRPr>
          </a:p>
        </p:txBody>
      </p:sp>
      <p:sp>
        <p:nvSpPr>
          <p:cNvPr id="4" name="object 2"/>
          <p:cNvSpPr txBox="1">
            <a:spLocks/>
          </p:cNvSpPr>
          <p:nvPr/>
        </p:nvSpPr>
        <p:spPr>
          <a:xfrm>
            <a:off x="628650" y="767580"/>
            <a:ext cx="7886700" cy="520655"/>
          </a:xfrm>
          <a:prstGeom prst="rect">
            <a:avLst/>
          </a:prstGeom>
        </p:spPr>
        <p:txBody>
          <a:bodyPr vert="horz" wrap="square" lIns="0" tIns="12700" rIns="0" bIns="0" rtlCol="0" anchor="ctr">
            <a:sp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marL="153670" fontAlgn="auto">
              <a:lnSpc>
                <a:spcPct val="100000"/>
              </a:lnSpc>
              <a:spcBef>
                <a:spcPts val="100"/>
              </a:spcBef>
              <a:spcAft>
                <a:spcPts val="0"/>
              </a:spcAft>
              <a:tabLst>
                <a:tab pos="7609205" algn="l"/>
              </a:tabLst>
            </a:pPr>
            <a:r>
              <a:rPr lang="en-US" spc="-50" dirty="0" smtClean="0"/>
              <a:t>Bank Security Study</a:t>
            </a:r>
            <a:r>
              <a:rPr lang="en-US" spc="-45" dirty="0" smtClean="0"/>
              <a:t>	</a:t>
            </a:r>
            <a:endParaRPr lang="en-US" spc="-45" dirty="0"/>
          </a:p>
        </p:txBody>
      </p:sp>
    </p:spTree>
    <p:extLst>
      <p:ext uri="{BB962C8B-B14F-4D97-AF65-F5344CB8AC3E}">
        <p14:creationId xmlns:p14="http://schemas.microsoft.com/office/powerpoint/2010/main" val="10846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514" y="796346"/>
            <a:ext cx="2713990" cy="635000"/>
          </a:xfrm>
          <a:prstGeom prst="rect">
            <a:avLst/>
          </a:prstGeom>
        </p:spPr>
        <p:txBody>
          <a:bodyPr vert="horz" wrap="square" lIns="0" tIns="12065" rIns="0" bIns="0" rtlCol="0">
            <a:spAutoFit/>
          </a:bodyPr>
          <a:lstStyle/>
          <a:p>
            <a:pPr marL="12700">
              <a:lnSpc>
                <a:spcPct val="100000"/>
              </a:lnSpc>
              <a:spcBef>
                <a:spcPts val="95"/>
              </a:spcBef>
            </a:pPr>
            <a:r>
              <a:rPr sz="4000" spc="-335" dirty="0">
                <a:solidFill>
                  <a:srgbClr val="000000"/>
                </a:solidFill>
                <a:uFill>
                  <a:solidFill>
                    <a:srgbClr val="000000"/>
                  </a:solidFill>
                </a:uFill>
              </a:rPr>
              <a:t>Study</a:t>
            </a:r>
            <a:r>
              <a:rPr sz="4000" spc="-260" dirty="0">
                <a:solidFill>
                  <a:srgbClr val="000000"/>
                </a:solidFill>
                <a:uFill>
                  <a:solidFill>
                    <a:srgbClr val="000000"/>
                  </a:solidFill>
                </a:uFill>
              </a:rPr>
              <a:t> </a:t>
            </a:r>
            <a:r>
              <a:rPr sz="4000" spc="-355" dirty="0">
                <a:solidFill>
                  <a:srgbClr val="000000"/>
                </a:solidFill>
                <a:uFill>
                  <a:solidFill>
                    <a:srgbClr val="000000"/>
                  </a:solidFill>
                </a:uFill>
              </a:rPr>
              <a:t>design</a:t>
            </a:r>
            <a:endParaRPr sz="4000" dirty="0"/>
          </a:p>
        </p:txBody>
      </p:sp>
      <p:sp>
        <p:nvSpPr>
          <p:cNvPr id="3" name="object 3"/>
          <p:cNvSpPr txBox="1"/>
          <p:nvPr/>
        </p:nvSpPr>
        <p:spPr>
          <a:xfrm>
            <a:off x="608814" y="1709143"/>
            <a:ext cx="7483475" cy="4376198"/>
          </a:xfrm>
          <a:prstGeom prst="rect">
            <a:avLst/>
          </a:prstGeom>
        </p:spPr>
        <p:txBody>
          <a:bodyPr vert="horz" wrap="square" lIns="0" tIns="71755" rIns="0" bIns="0" rtlCol="0">
            <a:spAutoFit/>
          </a:bodyPr>
          <a:lstStyle/>
          <a:p>
            <a:pPr marL="469900" indent="-457200">
              <a:lnSpc>
                <a:spcPct val="100000"/>
              </a:lnSpc>
              <a:spcBef>
                <a:spcPts val="565"/>
              </a:spcBef>
              <a:buClr>
                <a:srgbClr val="2D75B6"/>
              </a:buClr>
              <a:buFont typeface="Arial" panose="020B0604020202020204" pitchFamily="34" charset="0"/>
              <a:buChar char="•"/>
              <a:tabLst>
                <a:tab pos="300990" algn="l"/>
              </a:tabLst>
            </a:pPr>
            <a:r>
              <a:rPr sz="2800" spc="-110" dirty="0">
                <a:latin typeface="+mn-lt"/>
                <a:cs typeface="Arial"/>
              </a:rPr>
              <a:t>Participants </a:t>
            </a:r>
            <a:r>
              <a:rPr sz="2800" spc="-65" dirty="0">
                <a:latin typeface="+mn-lt"/>
                <a:cs typeface="Arial"/>
              </a:rPr>
              <a:t>recruited </a:t>
            </a:r>
            <a:r>
              <a:rPr sz="2800" spc="-150" dirty="0">
                <a:latin typeface="+mn-lt"/>
                <a:cs typeface="Arial"/>
              </a:rPr>
              <a:t>using </a:t>
            </a:r>
            <a:r>
              <a:rPr sz="2800" spc="-145" dirty="0">
                <a:latin typeface="+mn-lt"/>
                <a:cs typeface="Arial"/>
              </a:rPr>
              <a:t>on-campus</a:t>
            </a:r>
            <a:r>
              <a:rPr sz="2800" spc="-135" dirty="0">
                <a:latin typeface="+mn-lt"/>
                <a:cs typeface="Arial"/>
              </a:rPr>
              <a:t> </a:t>
            </a:r>
            <a:r>
              <a:rPr sz="2800" spc="-100" dirty="0">
                <a:latin typeface="+mn-lt"/>
                <a:cs typeface="Arial"/>
              </a:rPr>
              <a:t>flyers</a:t>
            </a:r>
            <a:endParaRPr sz="2800" dirty="0">
              <a:latin typeface="+mn-lt"/>
              <a:cs typeface="Arial"/>
            </a:endParaRPr>
          </a:p>
          <a:p>
            <a:pPr marL="469900" marR="474345" indent="-457200">
              <a:lnSpc>
                <a:spcPts val="3030"/>
              </a:lnSpc>
              <a:spcBef>
                <a:spcPts val="845"/>
              </a:spcBef>
              <a:buClr>
                <a:srgbClr val="2D75B6"/>
              </a:buClr>
              <a:buFont typeface="Arial" panose="020B0604020202020204" pitchFamily="34" charset="0"/>
              <a:buChar char="•"/>
              <a:tabLst>
                <a:tab pos="300990" algn="l"/>
              </a:tabLst>
            </a:pPr>
            <a:r>
              <a:rPr sz="2800" spc="-185" dirty="0">
                <a:latin typeface="+mn-lt"/>
                <a:cs typeface="Arial"/>
              </a:rPr>
              <a:t>Flyers </a:t>
            </a:r>
            <a:r>
              <a:rPr sz="2800" spc="-155" dirty="0">
                <a:latin typeface="+mn-lt"/>
                <a:cs typeface="Arial"/>
              </a:rPr>
              <a:t>said </a:t>
            </a:r>
            <a:r>
              <a:rPr sz="2800" spc="-35" dirty="0">
                <a:latin typeface="+mn-lt"/>
                <a:cs typeface="Arial"/>
              </a:rPr>
              <a:t>the </a:t>
            </a:r>
            <a:r>
              <a:rPr sz="2800" spc="-55" dirty="0">
                <a:latin typeface="+mn-lt"/>
                <a:cs typeface="Arial"/>
              </a:rPr>
              <a:t>participant </a:t>
            </a:r>
            <a:r>
              <a:rPr sz="2800" spc="-100" dirty="0">
                <a:latin typeface="+mn-lt"/>
                <a:cs typeface="Arial"/>
              </a:rPr>
              <a:t>could </a:t>
            </a:r>
            <a:r>
              <a:rPr sz="2800" spc="-65" dirty="0">
                <a:latin typeface="+mn-lt"/>
                <a:cs typeface="Arial"/>
              </a:rPr>
              <a:t>“earn </a:t>
            </a:r>
            <a:r>
              <a:rPr sz="2800" spc="-145" dirty="0">
                <a:latin typeface="+mn-lt"/>
                <a:cs typeface="Arial"/>
              </a:rPr>
              <a:t>$25 </a:t>
            </a:r>
            <a:r>
              <a:rPr sz="2800" spc="-575" dirty="0">
                <a:latin typeface="+mn-lt"/>
                <a:cs typeface="Arial"/>
              </a:rPr>
              <a:t>and  </a:t>
            </a:r>
            <a:r>
              <a:rPr sz="2800" spc="-175" dirty="0">
                <a:latin typeface="+mn-lt"/>
                <a:cs typeface="Arial"/>
              </a:rPr>
              <a:t>make </a:t>
            </a:r>
            <a:r>
              <a:rPr sz="2800" spc="-75" dirty="0">
                <a:latin typeface="+mn-lt"/>
                <a:cs typeface="Arial"/>
              </a:rPr>
              <a:t>online </a:t>
            </a:r>
            <a:r>
              <a:rPr sz="2800" spc="-130" dirty="0">
                <a:latin typeface="+mn-lt"/>
                <a:cs typeface="Arial"/>
              </a:rPr>
              <a:t>baking</a:t>
            </a:r>
            <a:r>
              <a:rPr sz="2800" spc="-160" dirty="0">
                <a:latin typeface="+mn-lt"/>
                <a:cs typeface="Arial"/>
              </a:rPr>
              <a:t> </a:t>
            </a:r>
            <a:r>
              <a:rPr sz="2800" spc="25" dirty="0">
                <a:latin typeface="+mn-lt"/>
                <a:cs typeface="Arial"/>
              </a:rPr>
              <a:t>better”</a:t>
            </a:r>
            <a:endParaRPr sz="2800" dirty="0">
              <a:latin typeface="+mn-lt"/>
              <a:cs typeface="Arial"/>
            </a:endParaRPr>
          </a:p>
          <a:p>
            <a:pPr marL="469900" marR="140335" indent="-457200">
              <a:lnSpc>
                <a:spcPts val="3020"/>
              </a:lnSpc>
              <a:spcBef>
                <a:spcPts val="800"/>
              </a:spcBef>
              <a:buClr>
                <a:srgbClr val="2D75B6"/>
              </a:buClr>
              <a:buFont typeface="Arial" panose="020B0604020202020204" pitchFamily="34" charset="0"/>
              <a:buChar char="•"/>
              <a:tabLst>
                <a:tab pos="300990" algn="l"/>
              </a:tabLst>
            </a:pPr>
            <a:r>
              <a:rPr sz="2800" spc="-150" dirty="0">
                <a:latin typeface="+mn-lt"/>
                <a:cs typeface="Arial"/>
              </a:rPr>
              <a:t>No </a:t>
            </a:r>
            <a:r>
              <a:rPr sz="2800" spc="-55" dirty="0">
                <a:latin typeface="+mn-lt"/>
                <a:cs typeface="Arial"/>
              </a:rPr>
              <a:t>mention </a:t>
            </a:r>
            <a:r>
              <a:rPr sz="2800" spc="-10" dirty="0">
                <a:latin typeface="+mn-lt"/>
                <a:cs typeface="Arial"/>
              </a:rPr>
              <a:t>of </a:t>
            </a:r>
            <a:r>
              <a:rPr sz="2800" spc="-95" dirty="0">
                <a:latin typeface="+mn-lt"/>
                <a:cs typeface="Arial"/>
              </a:rPr>
              <a:t>security </a:t>
            </a:r>
            <a:r>
              <a:rPr sz="2800" spc="-25" dirty="0">
                <a:latin typeface="+mn-lt"/>
                <a:cs typeface="Arial"/>
              </a:rPr>
              <a:t>or </a:t>
            </a:r>
            <a:r>
              <a:rPr sz="2800" spc="-114" dirty="0">
                <a:latin typeface="+mn-lt"/>
                <a:cs typeface="Arial"/>
              </a:rPr>
              <a:t>privacy </a:t>
            </a:r>
            <a:r>
              <a:rPr sz="2800" spc="-35" dirty="0">
                <a:latin typeface="+mn-lt"/>
                <a:cs typeface="Arial"/>
              </a:rPr>
              <a:t>in </a:t>
            </a:r>
            <a:r>
              <a:rPr sz="2800" spc="-165" dirty="0">
                <a:latin typeface="+mn-lt"/>
                <a:cs typeface="Arial"/>
              </a:rPr>
              <a:t>any  </a:t>
            </a:r>
            <a:r>
              <a:rPr sz="2800" spc="-100" dirty="0">
                <a:latin typeface="+mn-lt"/>
                <a:cs typeface="Arial"/>
              </a:rPr>
              <a:t>advertising </a:t>
            </a:r>
            <a:r>
              <a:rPr sz="2800" spc="-95" dirty="0">
                <a:latin typeface="+mn-lt"/>
                <a:cs typeface="Arial"/>
              </a:rPr>
              <a:t>materials </a:t>
            </a:r>
            <a:r>
              <a:rPr sz="2800" spc="-25" dirty="0">
                <a:latin typeface="+mn-lt"/>
                <a:cs typeface="Arial"/>
              </a:rPr>
              <a:t>or </a:t>
            </a:r>
            <a:r>
              <a:rPr sz="2800" spc="-125" dirty="0">
                <a:latin typeface="+mn-lt"/>
                <a:cs typeface="Arial"/>
              </a:rPr>
              <a:t>consent </a:t>
            </a:r>
            <a:r>
              <a:rPr sz="2800" spc="-35" dirty="0">
                <a:latin typeface="+mn-lt"/>
                <a:cs typeface="Arial"/>
              </a:rPr>
              <a:t>form</a:t>
            </a:r>
            <a:r>
              <a:rPr sz="2800" spc="-365" dirty="0">
                <a:latin typeface="+mn-lt"/>
                <a:cs typeface="Arial"/>
              </a:rPr>
              <a:t> </a:t>
            </a:r>
            <a:r>
              <a:rPr sz="2800" spc="-85" dirty="0">
                <a:latin typeface="+mn-lt"/>
                <a:cs typeface="Arial"/>
              </a:rPr>
              <a:t>(deception  </a:t>
            </a:r>
            <a:r>
              <a:rPr sz="2800" spc="-100" dirty="0">
                <a:latin typeface="+mn-lt"/>
                <a:cs typeface="Arial"/>
              </a:rPr>
              <a:t>study)</a:t>
            </a:r>
            <a:endParaRPr sz="2800" dirty="0">
              <a:latin typeface="+mn-lt"/>
              <a:cs typeface="Arial"/>
            </a:endParaRPr>
          </a:p>
          <a:p>
            <a:pPr marL="469900" marR="982344" indent="-457200">
              <a:lnSpc>
                <a:spcPts val="3020"/>
              </a:lnSpc>
              <a:spcBef>
                <a:spcPts val="805"/>
              </a:spcBef>
              <a:buClr>
                <a:srgbClr val="2D75B6"/>
              </a:buClr>
              <a:buFont typeface="Arial" panose="020B0604020202020204" pitchFamily="34" charset="0"/>
              <a:buChar char="•"/>
              <a:tabLst>
                <a:tab pos="300990" algn="l"/>
              </a:tabLst>
            </a:pPr>
            <a:r>
              <a:rPr sz="2800" spc="-110" dirty="0">
                <a:latin typeface="+mn-lt"/>
                <a:cs typeface="Arial"/>
              </a:rPr>
              <a:t>Participants </a:t>
            </a:r>
            <a:r>
              <a:rPr sz="2800" spc="-185" dirty="0">
                <a:latin typeface="+mn-lt"/>
                <a:cs typeface="Arial"/>
              </a:rPr>
              <a:t>came </a:t>
            </a:r>
            <a:r>
              <a:rPr sz="2800" spc="25" dirty="0">
                <a:latin typeface="+mn-lt"/>
                <a:cs typeface="Arial"/>
              </a:rPr>
              <a:t>to </a:t>
            </a:r>
            <a:r>
              <a:rPr sz="2800" spc="-35" dirty="0">
                <a:latin typeface="+mn-lt"/>
                <a:cs typeface="Arial"/>
              </a:rPr>
              <a:t>the </a:t>
            </a:r>
            <a:r>
              <a:rPr sz="2800" spc="-100" dirty="0">
                <a:latin typeface="+mn-lt"/>
                <a:cs typeface="Arial"/>
              </a:rPr>
              <a:t>lab </a:t>
            </a:r>
            <a:r>
              <a:rPr sz="2800" spc="-135" dirty="0">
                <a:latin typeface="+mn-lt"/>
                <a:cs typeface="Arial"/>
              </a:rPr>
              <a:t>and </a:t>
            </a:r>
            <a:r>
              <a:rPr sz="2800" spc="-170" dirty="0">
                <a:latin typeface="+mn-lt"/>
                <a:cs typeface="Arial"/>
              </a:rPr>
              <a:t>used </a:t>
            </a:r>
            <a:r>
              <a:rPr sz="2800" spc="-220" dirty="0">
                <a:latin typeface="+mn-lt"/>
                <a:cs typeface="Arial"/>
              </a:rPr>
              <a:t>a </a:t>
            </a:r>
            <a:r>
              <a:rPr sz="2800" spc="-215" dirty="0">
                <a:latin typeface="+mn-lt"/>
                <a:cs typeface="Arial"/>
              </a:rPr>
              <a:t>lab  </a:t>
            </a:r>
            <a:r>
              <a:rPr sz="2800" spc="-80" dirty="0">
                <a:latin typeface="+mn-lt"/>
                <a:cs typeface="Arial"/>
              </a:rPr>
              <a:t>computer</a:t>
            </a:r>
            <a:endParaRPr sz="2800" dirty="0">
              <a:latin typeface="+mn-lt"/>
              <a:cs typeface="Arial"/>
            </a:endParaRPr>
          </a:p>
          <a:p>
            <a:pPr marL="469900" marR="5080" indent="-457200">
              <a:lnSpc>
                <a:spcPts val="3030"/>
              </a:lnSpc>
              <a:spcBef>
                <a:spcPts val="805"/>
              </a:spcBef>
              <a:buClr>
                <a:srgbClr val="2D75B6"/>
              </a:buClr>
              <a:buFont typeface="Arial" panose="020B0604020202020204" pitchFamily="34" charset="0"/>
              <a:buChar char="•"/>
              <a:tabLst>
                <a:tab pos="300990" algn="l"/>
              </a:tabLst>
            </a:pPr>
            <a:r>
              <a:rPr sz="2800" spc="-114" dirty="0">
                <a:latin typeface="+mn-lt"/>
                <a:cs typeface="Arial"/>
              </a:rPr>
              <a:t>Computer </a:t>
            </a:r>
            <a:r>
              <a:rPr sz="2800" spc="-195" dirty="0">
                <a:latin typeface="+mn-lt"/>
                <a:cs typeface="Arial"/>
              </a:rPr>
              <a:t>was </a:t>
            </a:r>
            <a:r>
              <a:rPr sz="2800" spc="-95" dirty="0">
                <a:latin typeface="+mn-lt"/>
                <a:cs typeface="Arial"/>
              </a:rPr>
              <a:t>pre-setup </a:t>
            </a:r>
            <a:r>
              <a:rPr sz="2800" spc="20" dirty="0">
                <a:latin typeface="+mn-lt"/>
                <a:cs typeface="Arial"/>
              </a:rPr>
              <a:t>to </a:t>
            </a:r>
            <a:r>
              <a:rPr sz="2800" spc="-95" dirty="0">
                <a:latin typeface="+mn-lt"/>
                <a:cs typeface="Arial"/>
              </a:rPr>
              <a:t>attack </a:t>
            </a:r>
            <a:r>
              <a:rPr sz="2800" spc="-35" dirty="0">
                <a:latin typeface="+mn-lt"/>
                <a:cs typeface="Arial"/>
              </a:rPr>
              <a:t>the </a:t>
            </a:r>
            <a:r>
              <a:rPr sz="2800" spc="-114" dirty="0">
                <a:latin typeface="+mn-lt"/>
                <a:cs typeface="Arial"/>
              </a:rPr>
              <a:t>connection  </a:t>
            </a:r>
            <a:r>
              <a:rPr sz="2800" spc="-85" dirty="0">
                <a:latin typeface="+mn-lt"/>
                <a:cs typeface="Arial"/>
              </a:rPr>
              <a:t>between </a:t>
            </a:r>
            <a:r>
              <a:rPr sz="2800" spc="-35" dirty="0">
                <a:latin typeface="+mn-lt"/>
                <a:cs typeface="Arial"/>
              </a:rPr>
              <a:t>the </a:t>
            </a:r>
            <a:r>
              <a:rPr sz="2800" spc="-135" dirty="0">
                <a:latin typeface="+mn-lt"/>
                <a:cs typeface="Arial"/>
              </a:rPr>
              <a:t>bank and </a:t>
            </a:r>
            <a:r>
              <a:rPr sz="2800" spc="-35" dirty="0">
                <a:latin typeface="+mn-lt"/>
                <a:cs typeface="Arial"/>
              </a:rPr>
              <a:t>the</a:t>
            </a:r>
            <a:r>
              <a:rPr sz="2800" spc="-310" dirty="0">
                <a:latin typeface="+mn-lt"/>
                <a:cs typeface="Arial"/>
              </a:rPr>
              <a:t> </a:t>
            </a:r>
            <a:r>
              <a:rPr sz="2800" spc="-135" dirty="0">
                <a:latin typeface="+mn-lt"/>
                <a:cs typeface="Arial"/>
              </a:rPr>
              <a:t>user</a:t>
            </a:r>
            <a:endParaRPr sz="2800" dirty="0">
              <a:latin typeface="+mn-lt"/>
              <a:cs typeface="Arial"/>
            </a:endParaRPr>
          </a:p>
        </p:txBody>
      </p:sp>
    </p:spTree>
    <p:extLst>
      <p:ext uri="{BB962C8B-B14F-4D97-AF65-F5344CB8AC3E}">
        <p14:creationId xmlns:p14="http://schemas.microsoft.com/office/powerpoint/2010/main" val="36108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341" y="817128"/>
            <a:ext cx="6931025" cy="635000"/>
          </a:xfrm>
          <a:prstGeom prst="rect">
            <a:avLst/>
          </a:prstGeom>
        </p:spPr>
        <p:txBody>
          <a:bodyPr vert="horz" wrap="square" lIns="0" tIns="12065" rIns="0" bIns="0" rtlCol="0">
            <a:spAutoFit/>
          </a:bodyPr>
          <a:lstStyle/>
          <a:p>
            <a:pPr marL="12700">
              <a:lnSpc>
                <a:spcPct val="100000"/>
              </a:lnSpc>
              <a:spcBef>
                <a:spcPts val="95"/>
              </a:spcBef>
            </a:pPr>
            <a:r>
              <a:rPr sz="4000" spc="-555" dirty="0">
                <a:solidFill>
                  <a:srgbClr val="000000"/>
                </a:solidFill>
                <a:uFill>
                  <a:solidFill>
                    <a:srgbClr val="000000"/>
                  </a:solidFill>
                </a:uFill>
                <a:latin typeface="+mn-lt"/>
              </a:rPr>
              <a:t>To </a:t>
            </a:r>
            <a:r>
              <a:rPr lang="en-US" sz="4000" spc="-555" dirty="0" smtClean="0">
                <a:solidFill>
                  <a:srgbClr val="000000"/>
                </a:solidFill>
                <a:uFill>
                  <a:solidFill>
                    <a:srgbClr val="000000"/>
                  </a:solidFill>
                </a:uFill>
                <a:latin typeface="+mn-lt"/>
              </a:rPr>
              <a:t> </a:t>
            </a:r>
            <a:r>
              <a:rPr sz="4000" spc="-250" dirty="0" smtClean="0">
                <a:solidFill>
                  <a:srgbClr val="000000"/>
                </a:solidFill>
                <a:uFill>
                  <a:solidFill>
                    <a:srgbClr val="000000"/>
                  </a:solidFill>
                </a:uFill>
                <a:latin typeface="+mn-lt"/>
              </a:rPr>
              <a:t>handle </a:t>
            </a:r>
            <a:r>
              <a:rPr sz="4000" spc="-300" dirty="0">
                <a:solidFill>
                  <a:srgbClr val="000000"/>
                </a:solidFill>
                <a:uFill>
                  <a:solidFill>
                    <a:srgbClr val="000000"/>
                  </a:solidFill>
                </a:uFill>
                <a:latin typeface="+mn-lt"/>
              </a:rPr>
              <a:t>ethics </a:t>
            </a:r>
            <a:r>
              <a:rPr sz="4000" spc="-155" dirty="0">
                <a:solidFill>
                  <a:srgbClr val="000000"/>
                </a:solidFill>
                <a:uFill>
                  <a:solidFill>
                    <a:srgbClr val="000000"/>
                  </a:solidFill>
                </a:uFill>
                <a:latin typeface="+mn-lt"/>
              </a:rPr>
              <a:t>the</a:t>
            </a:r>
            <a:r>
              <a:rPr sz="4000" spc="-340" dirty="0">
                <a:solidFill>
                  <a:srgbClr val="000000"/>
                </a:solidFill>
                <a:uFill>
                  <a:solidFill>
                    <a:srgbClr val="000000"/>
                  </a:solidFill>
                </a:uFill>
                <a:latin typeface="+mn-lt"/>
              </a:rPr>
              <a:t> </a:t>
            </a:r>
            <a:r>
              <a:rPr sz="4000" spc="-320" dirty="0">
                <a:solidFill>
                  <a:srgbClr val="000000"/>
                </a:solidFill>
                <a:uFill>
                  <a:solidFill>
                    <a:srgbClr val="000000"/>
                  </a:solidFill>
                </a:uFill>
                <a:latin typeface="+mn-lt"/>
              </a:rPr>
              <a:t>researchers:</a:t>
            </a:r>
            <a:endParaRPr sz="4000" dirty="0">
              <a:latin typeface="+mn-lt"/>
            </a:endParaRPr>
          </a:p>
        </p:txBody>
      </p:sp>
      <p:sp>
        <p:nvSpPr>
          <p:cNvPr id="3" name="object 3"/>
          <p:cNvSpPr txBox="1"/>
          <p:nvPr/>
        </p:nvSpPr>
        <p:spPr>
          <a:xfrm>
            <a:off x="546468" y="1654533"/>
            <a:ext cx="7461250" cy="4314001"/>
          </a:xfrm>
          <a:prstGeom prst="rect">
            <a:avLst/>
          </a:prstGeom>
        </p:spPr>
        <p:txBody>
          <a:bodyPr vert="horz" wrap="square" lIns="0" tIns="60960" rIns="0" bIns="0" rtlCol="0">
            <a:spAutoFit/>
          </a:bodyPr>
          <a:lstStyle/>
          <a:p>
            <a:pPr marL="469900" marR="215900" indent="-457200">
              <a:lnSpc>
                <a:spcPts val="3020"/>
              </a:lnSpc>
              <a:spcBef>
                <a:spcPts val="480"/>
              </a:spcBef>
              <a:buClr>
                <a:srgbClr val="2D75B6"/>
              </a:buClr>
              <a:buFont typeface="Arial" panose="020B0604020202020204" pitchFamily="34" charset="0"/>
              <a:buChar char="•"/>
              <a:tabLst>
                <a:tab pos="300990" algn="l"/>
              </a:tabLst>
            </a:pPr>
            <a:r>
              <a:rPr sz="2800" spc="-40" dirty="0">
                <a:latin typeface="+mn-lt"/>
                <a:cs typeface="Arial"/>
              </a:rPr>
              <a:t>Notified </a:t>
            </a:r>
            <a:r>
              <a:rPr sz="2800" spc="-75" dirty="0">
                <a:latin typeface="+mn-lt"/>
                <a:cs typeface="Arial"/>
              </a:rPr>
              <a:t>participants </a:t>
            </a:r>
            <a:r>
              <a:rPr sz="2800" spc="-5" dirty="0">
                <a:latin typeface="+mn-lt"/>
                <a:cs typeface="Arial"/>
              </a:rPr>
              <a:t>that </a:t>
            </a:r>
            <a:r>
              <a:rPr sz="2800" spc="-10" dirty="0">
                <a:latin typeface="+mn-lt"/>
                <a:cs typeface="Arial"/>
              </a:rPr>
              <a:t>their </a:t>
            </a:r>
            <a:r>
              <a:rPr sz="2800" spc="-110" dirty="0">
                <a:latin typeface="+mn-lt"/>
                <a:cs typeface="Arial"/>
              </a:rPr>
              <a:t>actions </a:t>
            </a:r>
            <a:r>
              <a:rPr sz="2800" spc="-65" dirty="0">
                <a:latin typeface="+mn-lt"/>
                <a:cs typeface="Arial"/>
              </a:rPr>
              <a:t>would </a:t>
            </a:r>
            <a:r>
              <a:rPr sz="2800" spc="-600" dirty="0">
                <a:latin typeface="+mn-lt"/>
                <a:cs typeface="Arial"/>
              </a:rPr>
              <a:t>be  </a:t>
            </a:r>
            <a:r>
              <a:rPr sz="2800" spc="-110" dirty="0">
                <a:latin typeface="+mn-lt"/>
                <a:cs typeface="Arial"/>
              </a:rPr>
              <a:t>recorded</a:t>
            </a:r>
            <a:endParaRPr sz="2800" dirty="0">
              <a:latin typeface="+mn-lt"/>
              <a:cs typeface="Arial"/>
            </a:endParaRPr>
          </a:p>
          <a:p>
            <a:pPr marL="469900" marR="92075" indent="-457200">
              <a:lnSpc>
                <a:spcPts val="3020"/>
              </a:lnSpc>
              <a:spcBef>
                <a:spcPts val="815"/>
              </a:spcBef>
              <a:buClr>
                <a:srgbClr val="2D75B6"/>
              </a:buClr>
              <a:buFont typeface="Arial" panose="020B0604020202020204" pitchFamily="34" charset="0"/>
              <a:buChar char="•"/>
              <a:tabLst>
                <a:tab pos="300990" algn="l"/>
              </a:tabLst>
            </a:pPr>
            <a:r>
              <a:rPr sz="2800" spc="-215" dirty="0">
                <a:latin typeface="+mn-lt"/>
                <a:cs typeface="Arial"/>
              </a:rPr>
              <a:t>System </a:t>
            </a:r>
            <a:r>
              <a:rPr sz="2800" spc="-60" dirty="0">
                <a:latin typeface="+mn-lt"/>
                <a:cs typeface="Arial"/>
              </a:rPr>
              <a:t>did </a:t>
            </a:r>
            <a:r>
              <a:rPr sz="2800" spc="-10" dirty="0">
                <a:latin typeface="+mn-lt"/>
                <a:cs typeface="Arial"/>
              </a:rPr>
              <a:t>not </a:t>
            </a:r>
            <a:r>
              <a:rPr sz="2800" spc="-100" dirty="0">
                <a:latin typeface="+mn-lt"/>
                <a:cs typeface="Arial"/>
              </a:rPr>
              <a:t>record </a:t>
            </a:r>
            <a:r>
              <a:rPr sz="2800" spc="-204" dirty="0">
                <a:latin typeface="+mn-lt"/>
                <a:cs typeface="Arial"/>
              </a:rPr>
              <a:t>passcodes </a:t>
            </a:r>
            <a:r>
              <a:rPr sz="2800" spc="-25" dirty="0">
                <a:latin typeface="+mn-lt"/>
                <a:cs typeface="Arial"/>
              </a:rPr>
              <a:t>or </a:t>
            </a:r>
            <a:r>
              <a:rPr sz="2800" spc="-35" dirty="0">
                <a:latin typeface="+mn-lt"/>
                <a:cs typeface="Arial"/>
              </a:rPr>
              <a:t>other </a:t>
            </a:r>
            <a:r>
              <a:rPr sz="2800" spc="-140" dirty="0">
                <a:latin typeface="+mn-lt"/>
                <a:cs typeface="Arial"/>
              </a:rPr>
              <a:t>private  </a:t>
            </a:r>
            <a:r>
              <a:rPr sz="2800" spc="-110" dirty="0">
                <a:latin typeface="+mn-lt"/>
                <a:cs typeface="Arial"/>
              </a:rPr>
              <a:t>data</a:t>
            </a:r>
            <a:endParaRPr sz="2800" dirty="0">
              <a:latin typeface="+mn-lt"/>
              <a:cs typeface="Arial"/>
            </a:endParaRPr>
          </a:p>
          <a:p>
            <a:pPr marL="469900" marR="50165" indent="-457200">
              <a:lnSpc>
                <a:spcPts val="3030"/>
              </a:lnSpc>
              <a:spcBef>
                <a:spcPts val="800"/>
              </a:spcBef>
              <a:buClr>
                <a:srgbClr val="2D75B6"/>
              </a:buClr>
              <a:buFont typeface="Arial" panose="020B0604020202020204" pitchFamily="34" charset="0"/>
              <a:buChar char="•"/>
              <a:tabLst>
                <a:tab pos="300990" algn="l"/>
              </a:tabLst>
            </a:pPr>
            <a:r>
              <a:rPr sz="2800" spc="-235" dirty="0">
                <a:latin typeface="+mn-lt"/>
                <a:cs typeface="Arial"/>
              </a:rPr>
              <a:t>Care </a:t>
            </a:r>
            <a:r>
              <a:rPr sz="2800" spc="-200" dirty="0">
                <a:latin typeface="+mn-lt"/>
                <a:cs typeface="Arial"/>
              </a:rPr>
              <a:t>was </a:t>
            </a:r>
            <a:r>
              <a:rPr sz="2800" spc="-114" dirty="0">
                <a:latin typeface="+mn-lt"/>
                <a:cs typeface="Arial"/>
              </a:rPr>
              <a:t>taken </a:t>
            </a:r>
            <a:r>
              <a:rPr sz="2800" spc="15" dirty="0">
                <a:latin typeface="+mn-lt"/>
                <a:cs typeface="Arial"/>
              </a:rPr>
              <a:t>with </a:t>
            </a:r>
            <a:r>
              <a:rPr sz="2800" spc="-35" dirty="0">
                <a:latin typeface="+mn-lt"/>
                <a:cs typeface="Arial"/>
              </a:rPr>
              <a:t>the </a:t>
            </a:r>
            <a:r>
              <a:rPr sz="2800" spc="-100" dirty="0">
                <a:latin typeface="+mn-lt"/>
                <a:cs typeface="Arial"/>
              </a:rPr>
              <a:t>technical </a:t>
            </a:r>
            <a:r>
              <a:rPr sz="2800" spc="-155" dirty="0">
                <a:latin typeface="+mn-lt"/>
                <a:cs typeface="Arial"/>
              </a:rPr>
              <a:t>design </a:t>
            </a:r>
            <a:r>
              <a:rPr sz="2800" spc="20" dirty="0">
                <a:latin typeface="+mn-lt"/>
                <a:cs typeface="Arial"/>
              </a:rPr>
              <a:t>to </a:t>
            </a:r>
            <a:r>
              <a:rPr sz="2800" spc="-295" dirty="0">
                <a:latin typeface="+mn-lt"/>
                <a:cs typeface="Arial"/>
              </a:rPr>
              <a:t>make  </a:t>
            </a:r>
            <a:r>
              <a:rPr sz="2800" spc="-145" dirty="0">
                <a:latin typeface="+mn-lt"/>
                <a:cs typeface="Arial"/>
              </a:rPr>
              <a:t>sure </a:t>
            </a:r>
            <a:r>
              <a:rPr sz="2800" spc="-35" dirty="0">
                <a:latin typeface="+mn-lt"/>
                <a:cs typeface="Arial"/>
              </a:rPr>
              <a:t>the </a:t>
            </a:r>
            <a:r>
              <a:rPr sz="2800" spc="-70" dirty="0">
                <a:latin typeface="+mn-lt"/>
                <a:cs typeface="Arial"/>
              </a:rPr>
              <a:t>participant’s </a:t>
            </a:r>
            <a:r>
              <a:rPr sz="2800" spc="-135" dirty="0">
                <a:latin typeface="+mn-lt"/>
                <a:cs typeface="Arial"/>
              </a:rPr>
              <a:t>bank </a:t>
            </a:r>
            <a:r>
              <a:rPr sz="2800" spc="-100" dirty="0">
                <a:latin typeface="+mn-lt"/>
                <a:cs typeface="Arial"/>
              </a:rPr>
              <a:t>credentials </a:t>
            </a:r>
            <a:r>
              <a:rPr sz="2800" spc="-105" dirty="0">
                <a:latin typeface="+mn-lt"/>
                <a:cs typeface="Arial"/>
              </a:rPr>
              <a:t>remained  </a:t>
            </a:r>
            <a:r>
              <a:rPr sz="2800" spc="-180" dirty="0">
                <a:latin typeface="+mn-lt"/>
                <a:cs typeface="Arial"/>
              </a:rPr>
              <a:t>safe</a:t>
            </a:r>
            <a:endParaRPr sz="2800" dirty="0">
              <a:latin typeface="+mn-lt"/>
              <a:cs typeface="Arial"/>
            </a:endParaRPr>
          </a:p>
          <a:p>
            <a:pPr marL="469900" indent="-457200">
              <a:lnSpc>
                <a:spcPct val="100000"/>
              </a:lnSpc>
              <a:spcBef>
                <a:spcPts val="400"/>
              </a:spcBef>
              <a:buClr>
                <a:srgbClr val="2D75B6"/>
              </a:buClr>
              <a:buFont typeface="Arial" panose="020B0604020202020204" pitchFamily="34" charset="0"/>
              <a:buChar char="•"/>
              <a:tabLst>
                <a:tab pos="300990" algn="l"/>
              </a:tabLst>
            </a:pPr>
            <a:r>
              <a:rPr sz="2800" spc="-90" dirty="0">
                <a:latin typeface="+mn-lt"/>
                <a:cs typeface="Arial"/>
              </a:rPr>
              <a:t>Participant </a:t>
            </a:r>
            <a:r>
              <a:rPr sz="2800" spc="-195" dirty="0">
                <a:latin typeface="+mn-lt"/>
                <a:cs typeface="Arial"/>
              </a:rPr>
              <a:t>was </a:t>
            </a:r>
            <a:r>
              <a:rPr sz="2800" spc="-85" dirty="0">
                <a:latin typeface="+mn-lt"/>
                <a:cs typeface="Arial"/>
              </a:rPr>
              <a:t>debriefed </a:t>
            </a:r>
            <a:r>
              <a:rPr sz="2800" spc="-30" dirty="0">
                <a:latin typeface="+mn-lt"/>
                <a:cs typeface="Arial"/>
              </a:rPr>
              <a:t>after </a:t>
            </a:r>
            <a:r>
              <a:rPr sz="2800" spc="-35" dirty="0">
                <a:latin typeface="+mn-lt"/>
                <a:cs typeface="Arial"/>
              </a:rPr>
              <a:t>the</a:t>
            </a:r>
            <a:r>
              <a:rPr sz="2800" spc="-300" dirty="0">
                <a:latin typeface="+mn-lt"/>
                <a:cs typeface="Arial"/>
              </a:rPr>
              <a:t> </a:t>
            </a:r>
            <a:r>
              <a:rPr sz="2800" spc="-105" dirty="0">
                <a:latin typeface="+mn-lt"/>
                <a:cs typeface="Arial"/>
              </a:rPr>
              <a:t>study</a:t>
            </a:r>
            <a:endParaRPr sz="2800" dirty="0">
              <a:latin typeface="+mn-lt"/>
              <a:cs typeface="Arial"/>
            </a:endParaRPr>
          </a:p>
          <a:p>
            <a:pPr marL="469900" marR="5080" indent="-457200">
              <a:lnSpc>
                <a:spcPts val="3030"/>
              </a:lnSpc>
              <a:spcBef>
                <a:spcPts val="844"/>
              </a:spcBef>
              <a:buClr>
                <a:srgbClr val="2D75B6"/>
              </a:buClr>
              <a:buFont typeface="Arial" panose="020B0604020202020204" pitchFamily="34" charset="0"/>
              <a:buChar char="•"/>
              <a:tabLst>
                <a:tab pos="300990" algn="l"/>
              </a:tabLst>
            </a:pPr>
            <a:r>
              <a:rPr sz="2800" spc="-90" dirty="0">
                <a:latin typeface="+mn-lt"/>
                <a:cs typeface="Arial"/>
              </a:rPr>
              <a:t>Participant </a:t>
            </a:r>
            <a:r>
              <a:rPr sz="2800" spc="-195" dirty="0">
                <a:latin typeface="+mn-lt"/>
                <a:cs typeface="Arial"/>
              </a:rPr>
              <a:t>was </a:t>
            </a:r>
            <a:r>
              <a:rPr sz="2800" spc="-10" dirty="0">
                <a:latin typeface="+mn-lt"/>
                <a:cs typeface="Arial"/>
              </a:rPr>
              <a:t>told </a:t>
            </a:r>
            <a:r>
              <a:rPr sz="2800" spc="-70" dirty="0">
                <a:latin typeface="+mn-lt"/>
                <a:cs typeface="Arial"/>
              </a:rPr>
              <a:t>how </a:t>
            </a:r>
            <a:r>
              <a:rPr sz="2800" spc="20" dirty="0">
                <a:latin typeface="+mn-lt"/>
                <a:cs typeface="Arial"/>
              </a:rPr>
              <a:t>to </a:t>
            </a:r>
            <a:r>
              <a:rPr sz="2800" spc="-45" dirty="0">
                <a:latin typeface="+mn-lt"/>
                <a:cs typeface="Arial"/>
              </a:rPr>
              <a:t>protect </a:t>
            </a:r>
            <a:r>
              <a:rPr sz="2800" spc="-135" dirty="0">
                <a:latin typeface="+mn-lt"/>
                <a:cs typeface="Arial"/>
              </a:rPr>
              <a:t>themselves </a:t>
            </a:r>
            <a:r>
              <a:rPr sz="2800" spc="-484" dirty="0">
                <a:latin typeface="+mn-lt"/>
                <a:cs typeface="Arial"/>
              </a:rPr>
              <a:t>in  </a:t>
            </a:r>
            <a:r>
              <a:rPr sz="2800" spc="-35" dirty="0">
                <a:latin typeface="+mn-lt"/>
                <a:cs typeface="Arial"/>
              </a:rPr>
              <a:t>the</a:t>
            </a:r>
            <a:r>
              <a:rPr sz="2800" spc="-145" dirty="0">
                <a:latin typeface="+mn-lt"/>
                <a:cs typeface="Arial"/>
              </a:rPr>
              <a:t> </a:t>
            </a:r>
            <a:r>
              <a:rPr sz="2800" spc="-25" dirty="0">
                <a:latin typeface="+mn-lt"/>
                <a:cs typeface="Arial"/>
              </a:rPr>
              <a:t>future</a:t>
            </a:r>
            <a:endParaRPr sz="2800" dirty="0">
              <a:latin typeface="+mn-lt"/>
              <a:cs typeface="Arial"/>
            </a:endParaRPr>
          </a:p>
        </p:txBody>
      </p:sp>
      <p:sp>
        <p:nvSpPr>
          <p:cNvPr id="4" name="object 4"/>
          <p:cNvSpPr txBox="1"/>
          <p:nvPr/>
        </p:nvSpPr>
        <p:spPr>
          <a:xfrm>
            <a:off x="8309609" y="6456984"/>
            <a:ext cx="132080" cy="151765"/>
          </a:xfrm>
          <a:prstGeom prst="rect">
            <a:avLst/>
          </a:prstGeom>
        </p:spPr>
        <p:txBody>
          <a:bodyPr vert="horz" wrap="square" lIns="0" tIns="15875" rIns="0" bIns="0" rtlCol="0">
            <a:spAutoFit/>
          </a:bodyPr>
          <a:lstStyle/>
          <a:p>
            <a:pPr marL="12700">
              <a:lnSpc>
                <a:spcPct val="100000"/>
              </a:lnSpc>
              <a:spcBef>
                <a:spcPts val="125"/>
              </a:spcBef>
            </a:pPr>
            <a:r>
              <a:rPr sz="800" b="1" spc="-30" dirty="0">
                <a:solidFill>
                  <a:srgbClr val="888888"/>
                </a:solidFill>
                <a:latin typeface="Arial"/>
                <a:cs typeface="Arial"/>
              </a:rPr>
              <a:t>30</a:t>
            </a:r>
            <a:endParaRPr sz="800">
              <a:latin typeface="Arial"/>
              <a:cs typeface="Arial"/>
            </a:endParaRPr>
          </a:p>
        </p:txBody>
      </p:sp>
    </p:spTree>
    <p:extLst>
      <p:ext uri="{BB962C8B-B14F-4D97-AF65-F5344CB8AC3E}">
        <p14:creationId xmlns:p14="http://schemas.microsoft.com/office/powerpoint/2010/main" val="199372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Dark (Patterns) </a:t>
            </a:r>
            <a:r>
              <a:rPr lang="en-US" dirty="0" smtClean="0"/>
              <a:t>Side OF </a:t>
            </a:r>
            <a:r>
              <a:rPr lang="en-US" dirty="0"/>
              <a:t>UX DESIGN</a:t>
            </a:r>
          </a:p>
        </p:txBody>
      </p:sp>
      <p:sp>
        <p:nvSpPr>
          <p:cNvPr id="3" name="Content Placeholder 2"/>
          <p:cNvSpPr>
            <a:spLocks noGrp="1"/>
          </p:cNvSpPr>
          <p:nvPr>
            <p:ph idx="1"/>
          </p:nvPr>
        </p:nvSpPr>
        <p:spPr>
          <a:xfrm>
            <a:off x="628650" y="1825625"/>
            <a:ext cx="8099714" cy="4351338"/>
          </a:xfrm>
        </p:spPr>
        <p:txBody>
          <a:bodyPr>
            <a:normAutofit fontScale="92500" lnSpcReduction="10000"/>
          </a:bodyPr>
          <a:lstStyle/>
          <a:p>
            <a:r>
              <a:rPr lang="en-US" sz="2600" i="1" dirty="0"/>
              <a:t>“A user interface that has been </a:t>
            </a:r>
            <a:r>
              <a:rPr lang="en-US" sz="2600" i="1" dirty="0" smtClean="0"/>
              <a:t>carefully crafted </a:t>
            </a:r>
            <a:r>
              <a:rPr lang="en-US" sz="2600" i="1" dirty="0"/>
              <a:t>to trick users into doing things…they </a:t>
            </a:r>
            <a:r>
              <a:rPr lang="en-US" sz="2600" i="1" dirty="0" smtClean="0"/>
              <a:t>are not </a:t>
            </a:r>
            <a:r>
              <a:rPr lang="en-US" sz="2600" i="1" dirty="0"/>
              <a:t>mistakes, they are carefully crafted with </a:t>
            </a:r>
            <a:r>
              <a:rPr lang="en-US" sz="2600" i="1" dirty="0" smtClean="0"/>
              <a:t>a solid </a:t>
            </a:r>
            <a:r>
              <a:rPr lang="en-US" sz="2600" i="1" dirty="0"/>
              <a:t>understanding of human psychology, </a:t>
            </a:r>
            <a:r>
              <a:rPr lang="en-US" sz="2600" i="1" dirty="0" smtClean="0"/>
              <a:t>and they </a:t>
            </a:r>
            <a:r>
              <a:rPr lang="en-US" sz="2600" i="1" dirty="0"/>
              <a:t>do not have the user’s interests in mind</a:t>
            </a:r>
            <a:r>
              <a:rPr lang="en-US" sz="2600" i="1" dirty="0" smtClean="0"/>
              <a:t>”</a:t>
            </a:r>
          </a:p>
          <a:p>
            <a:endParaRPr lang="en-US" i="1" dirty="0"/>
          </a:p>
          <a:p>
            <a:pPr fontAlgn="base"/>
            <a:r>
              <a:rPr lang="en-US" sz="2200" dirty="0" err="1"/>
              <a:t>Brignull</a:t>
            </a:r>
            <a:r>
              <a:rPr lang="en-US" sz="2200" dirty="0"/>
              <a:t>, Harry. “Dark Patterns: Inside the Interfaces Designed to Trick You.” The Verge, August 29, 2013. </a:t>
            </a:r>
            <a:r>
              <a:rPr lang="en-US" sz="2200" dirty="0">
                <a:hlinkClick r:id="rId2"/>
              </a:rPr>
              <a:t>https://www.theverge.com/2013/8/29/4640308/dark-patterns-inside-the-interfaces-designed-to-trick-you</a:t>
            </a:r>
            <a:r>
              <a:rPr lang="en-US" sz="2200" dirty="0"/>
              <a:t>.</a:t>
            </a:r>
          </a:p>
          <a:p>
            <a:pPr fontAlgn="base"/>
            <a:r>
              <a:rPr lang="en-US" sz="2200" dirty="0"/>
              <a:t>Gray, Colin M., </a:t>
            </a:r>
            <a:r>
              <a:rPr lang="en-US" sz="2200" dirty="0" err="1"/>
              <a:t>Yubo</a:t>
            </a:r>
            <a:r>
              <a:rPr lang="en-US" sz="2200" dirty="0"/>
              <a:t> Kou, Bryan Battles, Joseph </a:t>
            </a:r>
            <a:r>
              <a:rPr lang="en-US" sz="2200" dirty="0" err="1"/>
              <a:t>Hoggatt</a:t>
            </a:r>
            <a:r>
              <a:rPr lang="en-US" sz="2200" dirty="0"/>
              <a:t>, and Austin L. Toombs. “The Dark (Patterns) Side of UX Design.” In </a:t>
            </a:r>
            <a:r>
              <a:rPr lang="en-US" sz="2200" i="1" dirty="0"/>
              <a:t>Proceedings of the 2018 CHI Conference on Human Factors in Computing Systems  – CHI ’18</a:t>
            </a:r>
            <a:r>
              <a:rPr lang="en-US" sz="2200" dirty="0"/>
              <a:t>, 1–14. Montreal QC, Canada: ACM Press, 2018. </a:t>
            </a:r>
            <a:r>
              <a:rPr lang="en-US" sz="2200" dirty="0">
                <a:hlinkClick r:id="rId3"/>
              </a:rPr>
              <a:t>https://doi.org/10.1145/3173574.3174108</a:t>
            </a:r>
            <a:r>
              <a:rPr lang="en-US" sz="2200" dirty="0"/>
              <a:t>.</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43</a:t>
            </a:fld>
            <a:endParaRPr lang="en-US"/>
          </a:p>
        </p:txBody>
      </p:sp>
    </p:spTree>
    <p:extLst>
      <p:ext uri="{BB962C8B-B14F-4D97-AF65-F5344CB8AC3E}">
        <p14:creationId xmlns:p14="http://schemas.microsoft.com/office/powerpoint/2010/main" val="23463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94" y="780764"/>
            <a:ext cx="7886700" cy="660110"/>
          </a:xfrm>
        </p:spPr>
        <p:txBody>
          <a:bodyPr/>
          <a:lstStyle/>
          <a:p>
            <a:r>
              <a:rPr lang="en-US" dirty="0" err="1" smtClean="0"/>
              <a:t>Brignull's</a:t>
            </a:r>
            <a:r>
              <a:rPr lang="en-US" dirty="0" smtClean="0"/>
              <a:t> Typology</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44</a:t>
            </a:fld>
            <a:endParaRPr lang="en-US" dirty="0"/>
          </a:p>
        </p:txBody>
      </p:sp>
      <p:pic>
        <p:nvPicPr>
          <p:cNvPr id="5" name="Picture 4"/>
          <p:cNvPicPr>
            <a:picLocks noChangeAspect="1"/>
          </p:cNvPicPr>
          <p:nvPr/>
        </p:nvPicPr>
        <p:blipFill>
          <a:blip r:embed="rId2"/>
          <a:stretch>
            <a:fillRect/>
          </a:stretch>
        </p:blipFill>
        <p:spPr>
          <a:xfrm>
            <a:off x="462394" y="1515033"/>
            <a:ext cx="8494569" cy="4835589"/>
          </a:xfrm>
          <a:prstGeom prst="rect">
            <a:avLst/>
          </a:prstGeom>
        </p:spPr>
      </p:pic>
    </p:spTree>
    <p:extLst>
      <p:ext uri="{BB962C8B-B14F-4D97-AF65-F5344CB8AC3E}">
        <p14:creationId xmlns:p14="http://schemas.microsoft.com/office/powerpoint/2010/main" val="262658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BAIT AND SWITCH</a:t>
            </a:r>
          </a:p>
        </p:txBody>
      </p:sp>
      <p:sp>
        <p:nvSpPr>
          <p:cNvPr id="3" name="Content Placeholder 2"/>
          <p:cNvSpPr>
            <a:spLocks noGrp="1"/>
          </p:cNvSpPr>
          <p:nvPr>
            <p:ph idx="1"/>
          </p:nvPr>
        </p:nvSpPr>
        <p:spPr>
          <a:xfrm>
            <a:off x="628650" y="1825625"/>
            <a:ext cx="8099714" cy="4351338"/>
          </a:xfrm>
        </p:spPr>
        <p:txBody>
          <a:bodyPr>
            <a:normAutofit/>
          </a:bodyPr>
          <a:lstStyle/>
          <a:p>
            <a:r>
              <a:rPr lang="en-US" dirty="0" smtClean="0"/>
              <a:t>The </a:t>
            </a:r>
            <a:r>
              <a:rPr lang="en-US" dirty="0"/>
              <a:t>user sets out to do one thing, but a different, undesirable thing happens instead. The most famous example of digital bait and switch was Microsoft’s misguided approach to getting people to upgrade their computers to Windows 10</a:t>
            </a:r>
            <a:r>
              <a:rPr lang="en-US" dirty="0" smtClean="0"/>
              <a:t>.</a:t>
            </a:r>
            <a:endParaRPr lang="en-US" i="1" dirty="0"/>
          </a:p>
        </p:txBody>
      </p:sp>
      <p:sp>
        <p:nvSpPr>
          <p:cNvPr id="4" name="Slide Number Placeholder 3"/>
          <p:cNvSpPr>
            <a:spLocks noGrp="1"/>
          </p:cNvSpPr>
          <p:nvPr>
            <p:ph type="sldNum" sz="quarter" idx="12"/>
          </p:nvPr>
        </p:nvSpPr>
        <p:spPr/>
        <p:txBody>
          <a:bodyPr/>
          <a:lstStyle/>
          <a:p>
            <a:fld id="{1D5CD492-2BC6-F348-9965-EC1D86DF57A8}" type="slidenum">
              <a:rPr lang="en-US" smtClean="0"/>
              <a:t>45</a:t>
            </a:fld>
            <a:endParaRPr lang="en-US"/>
          </a:p>
        </p:txBody>
      </p:sp>
      <p:pic>
        <p:nvPicPr>
          <p:cNvPr id="5" name="Picture 4"/>
          <p:cNvPicPr>
            <a:picLocks noChangeAspect="1"/>
          </p:cNvPicPr>
          <p:nvPr/>
        </p:nvPicPr>
        <p:blipFill>
          <a:blip r:embed="rId2"/>
          <a:stretch>
            <a:fillRect/>
          </a:stretch>
        </p:blipFill>
        <p:spPr>
          <a:xfrm>
            <a:off x="2181225" y="3441701"/>
            <a:ext cx="4781550" cy="2914650"/>
          </a:xfrm>
          <a:prstGeom prst="rect">
            <a:avLst/>
          </a:prstGeom>
        </p:spPr>
      </p:pic>
    </p:spTree>
    <p:extLst>
      <p:ext uri="{BB962C8B-B14F-4D97-AF65-F5344CB8AC3E}">
        <p14:creationId xmlns:p14="http://schemas.microsoft.com/office/powerpoint/2010/main" val="417965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DISGUISED ADS</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Adverts that are disguised as other kinds of content or navigation, in order to get you to click on them.</a:t>
            </a:r>
          </a:p>
          <a:p>
            <a:pPr fontAlgn="base"/>
            <a:r>
              <a:rPr lang="en-US" dirty="0" err="1"/>
              <a:t>Softpedia</a:t>
            </a:r>
            <a:r>
              <a:rPr lang="en-US" dirty="0"/>
              <a:t> is a popular software download site. One of their sources of revenue is display advertising. They often run advertisements that look like a download button, tricking users into clicking on the ads rather than getting the thing they wanted.</a:t>
            </a:r>
          </a:p>
        </p:txBody>
      </p:sp>
      <p:sp>
        <p:nvSpPr>
          <p:cNvPr id="4" name="Slide Number Placeholder 3"/>
          <p:cNvSpPr>
            <a:spLocks noGrp="1"/>
          </p:cNvSpPr>
          <p:nvPr>
            <p:ph type="sldNum" sz="quarter" idx="12"/>
          </p:nvPr>
        </p:nvSpPr>
        <p:spPr/>
        <p:txBody>
          <a:bodyPr/>
          <a:lstStyle/>
          <a:p>
            <a:fld id="{1D5CD492-2BC6-F348-9965-EC1D86DF57A8}" type="slidenum">
              <a:rPr lang="en-US" smtClean="0"/>
              <a:t>46</a:t>
            </a:fld>
            <a:endParaRPr lang="en-US"/>
          </a:p>
        </p:txBody>
      </p:sp>
      <p:pic>
        <p:nvPicPr>
          <p:cNvPr id="6" name="Picture 5"/>
          <p:cNvPicPr>
            <a:picLocks noChangeAspect="1"/>
          </p:cNvPicPr>
          <p:nvPr/>
        </p:nvPicPr>
        <p:blipFill>
          <a:blip r:embed="rId2"/>
          <a:stretch>
            <a:fillRect/>
          </a:stretch>
        </p:blipFill>
        <p:spPr>
          <a:xfrm>
            <a:off x="2708563" y="4001294"/>
            <a:ext cx="3972791" cy="2740722"/>
          </a:xfrm>
          <a:prstGeom prst="rect">
            <a:avLst/>
          </a:prstGeom>
        </p:spPr>
      </p:pic>
    </p:spTree>
    <p:extLst>
      <p:ext uri="{BB962C8B-B14F-4D97-AF65-F5344CB8AC3E}">
        <p14:creationId xmlns:p14="http://schemas.microsoft.com/office/powerpoint/2010/main" val="246476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FORCED CONTINUITY</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When your free trial with a service comes to an end and your credit card silently starts getting charged without any warning. You are then not given an easy way to cancel the automatic renewal.</a:t>
            </a:r>
          </a:p>
        </p:txBody>
      </p:sp>
      <p:sp>
        <p:nvSpPr>
          <p:cNvPr id="4" name="Slide Number Placeholder 3"/>
          <p:cNvSpPr>
            <a:spLocks noGrp="1"/>
          </p:cNvSpPr>
          <p:nvPr>
            <p:ph type="sldNum" sz="quarter" idx="12"/>
          </p:nvPr>
        </p:nvSpPr>
        <p:spPr/>
        <p:txBody>
          <a:bodyPr/>
          <a:lstStyle/>
          <a:p>
            <a:fld id="{1D5CD492-2BC6-F348-9965-EC1D86DF57A8}" type="slidenum">
              <a:rPr lang="en-US" smtClean="0"/>
              <a:t>47</a:t>
            </a:fld>
            <a:endParaRPr lang="en-US"/>
          </a:p>
        </p:txBody>
      </p:sp>
      <p:pic>
        <p:nvPicPr>
          <p:cNvPr id="5" name="Picture 4"/>
          <p:cNvPicPr>
            <a:picLocks noChangeAspect="1"/>
          </p:cNvPicPr>
          <p:nvPr/>
        </p:nvPicPr>
        <p:blipFill>
          <a:blip r:embed="rId2"/>
          <a:stretch>
            <a:fillRect/>
          </a:stretch>
        </p:blipFill>
        <p:spPr>
          <a:xfrm>
            <a:off x="2976994" y="3267075"/>
            <a:ext cx="3725141" cy="3104284"/>
          </a:xfrm>
          <a:prstGeom prst="rect">
            <a:avLst/>
          </a:prstGeom>
        </p:spPr>
      </p:pic>
    </p:spTree>
    <p:extLst>
      <p:ext uri="{BB962C8B-B14F-4D97-AF65-F5344CB8AC3E}">
        <p14:creationId xmlns:p14="http://schemas.microsoft.com/office/powerpoint/2010/main" val="3346618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FRIEND SPAM</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The product asks for your email or social media permissions under the </a:t>
            </a:r>
            <a:r>
              <a:rPr lang="en-US" dirty="0" smtClean="0"/>
              <a:t>pretense </a:t>
            </a:r>
            <a:r>
              <a:rPr lang="en-US" dirty="0"/>
              <a:t>it will be used for a desirable outcome (e.g. finding friends), but then spams all your contacts in a message that claims to be from you.</a:t>
            </a:r>
          </a:p>
          <a:p>
            <a:pPr fontAlgn="base"/>
            <a:r>
              <a:rPr lang="en-US" dirty="0"/>
              <a:t>The most famous example of this dark pattern was used by </a:t>
            </a:r>
            <a:r>
              <a:rPr lang="en-US" dirty="0" err="1"/>
              <a:t>Linkedin</a:t>
            </a:r>
            <a:r>
              <a:rPr lang="en-US" dirty="0"/>
              <a:t>, which resulted in them being fined $13 million dollars as part of a class action lawsuit in 2015.</a:t>
            </a:r>
          </a:p>
        </p:txBody>
      </p:sp>
      <p:sp>
        <p:nvSpPr>
          <p:cNvPr id="4" name="Slide Number Placeholder 3"/>
          <p:cNvSpPr>
            <a:spLocks noGrp="1"/>
          </p:cNvSpPr>
          <p:nvPr>
            <p:ph type="sldNum" sz="quarter" idx="12"/>
          </p:nvPr>
        </p:nvSpPr>
        <p:spPr/>
        <p:txBody>
          <a:bodyPr/>
          <a:lstStyle/>
          <a:p>
            <a:fld id="{1D5CD492-2BC6-F348-9965-EC1D86DF57A8}" type="slidenum">
              <a:rPr lang="en-US" smtClean="0"/>
              <a:t>48</a:t>
            </a:fld>
            <a:endParaRPr lang="en-US"/>
          </a:p>
        </p:txBody>
      </p:sp>
      <p:pic>
        <p:nvPicPr>
          <p:cNvPr id="7" name="Picture 6"/>
          <p:cNvPicPr>
            <a:picLocks noChangeAspect="1"/>
          </p:cNvPicPr>
          <p:nvPr/>
        </p:nvPicPr>
        <p:blipFill>
          <a:blip r:embed="rId2"/>
          <a:stretch>
            <a:fillRect/>
          </a:stretch>
        </p:blipFill>
        <p:spPr>
          <a:xfrm>
            <a:off x="2601191" y="4451388"/>
            <a:ext cx="3217718" cy="2046712"/>
          </a:xfrm>
          <a:prstGeom prst="rect">
            <a:avLst/>
          </a:prstGeom>
        </p:spPr>
      </p:pic>
    </p:spTree>
    <p:extLst>
      <p:ext uri="{BB962C8B-B14F-4D97-AF65-F5344CB8AC3E}">
        <p14:creationId xmlns:p14="http://schemas.microsoft.com/office/powerpoint/2010/main" val="271938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HIDDEN COSTS</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You get to the last step of the checkout process, only to discover some unexpected charges have appeared, e.g. delivery charges, tax, etc.</a:t>
            </a:r>
          </a:p>
          <a:p>
            <a:pPr fontAlgn="base"/>
            <a:r>
              <a:rPr lang="en-US" dirty="0" err="1"/>
              <a:t>Proflowers</a:t>
            </a:r>
            <a:r>
              <a:rPr lang="en-US" dirty="0"/>
              <a:t> is a flower retailer in the United States. They provide a perfect example of the hidden costs dark pattern. This is their home page:</a:t>
            </a:r>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49</a:t>
            </a:fld>
            <a:endParaRPr lang="en-US"/>
          </a:p>
        </p:txBody>
      </p:sp>
      <p:pic>
        <p:nvPicPr>
          <p:cNvPr id="5" name="Picture 4"/>
          <p:cNvPicPr>
            <a:picLocks noChangeAspect="1"/>
          </p:cNvPicPr>
          <p:nvPr/>
        </p:nvPicPr>
        <p:blipFill>
          <a:blip r:embed="rId2"/>
          <a:stretch>
            <a:fillRect/>
          </a:stretch>
        </p:blipFill>
        <p:spPr>
          <a:xfrm>
            <a:off x="834738" y="4118841"/>
            <a:ext cx="3508892" cy="2193058"/>
          </a:xfrm>
          <a:prstGeom prst="rect">
            <a:avLst/>
          </a:prstGeom>
        </p:spPr>
      </p:pic>
      <p:pic>
        <p:nvPicPr>
          <p:cNvPr id="6" name="Picture 5"/>
          <p:cNvPicPr>
            <a:picLocks noChangeAspect="1"/>
          </p:cNvPicPr>
          <p:nvPr/>
        </p:nvPicPr>
        <p:blipFill>
          <a:blip r:embed="rId3"/>
          <a:stretch>
            <a:fillRect/>
          </a:stretch>
        </p:blipFill>
        <p:spPr>
          <a:xfrm>
            <a:off x="4511388" y="4118841"/>
            <a:ext cx="3655867" cy="2284917"/>
          </a:xfrm>
          <a:prstGeom prst="rect">
            <a:avLst/>
          </a:prstGeom>
        </p:spPr>
      </p:pic>
    </p:spTree>
    <p:extLst>
      <p:ext uri="{BB962C8B-B14F-4D97-AF65-F5344CB8AC3E}">
        <p14:creationId xmlns:p14="http://schemas.microsoft.com/office/powerpoint/2010/main" val="147756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5148" y="1737845"/>
            <a:ext cx="7475220" cy="0"/>
          </a:xfrm>
          <a:custGeom>
            <a:avLst/>
            <a:gdLst/>
            <a:ahLst/>
            <a:cxnLst/>
            <a:rect l="l" t="t" r="r" b="b"/>
            <a:pathLst>
              <a:path w="7475220">
                <a:moveTo>
                  <a:pt x="0" y="0"/>
                </a:moveTo>
                <a:lnTo>
                  <a:pt x="7475220" y="1"/>
                </a:lnTo>
              </a:path>
            </a:pathLst>
          </a:custGeom>
          <a:ln w="6350">
            <a:solidFill>
              <a:srgbClr val="7F7F7F"/>
            </a:solidFill>
          </a:ln>
        </p:spPr>
        <p:txBody>
          <a:bodyPr wrap="square" lIns="0" tIns="0" rIns="0" bIns="0" rtlCol="0"/>
          <a:lstStyle/>
          <a:p>
            <a:endParaRPr/>
          </a:p>
        </p:txBody>
      </p:sp>
      <p:sp>
        <p:nvSpPr>
          <p:cNvPr id="3" name="object 3"/>
          <p:cNvSpPr txBox="1">
            <a:spLocks noGrp="1"/>
          </p:cNvSpPr>
          <p:nvPr>
            <p:ph type="title"/>
          </p:nvPr>
        </p:nvSpPr>
        <p:spPr>
          <a:xfrm>
            <a:off x="531831" y="769356"/>
            <a:ext cx="2743200" cy="756920"/>
          </a:xfrm>
          <a:prstGeom prst="rect">
            <a:avLst/>
          </a:prstGeom>
        </p:spPr>
        <p:txBody>
          <a:bodyPr vert="horz" wrap="square" lIns="0" tIns="12700" rIns="0" bIns="0" rtlCol="0">
            <a:spAutoFit/>
          </a:bodyPr>
          <a:lstStyle/>
          <a:p>
            <a:pPr marL="12700">
              <a:lnSpc>
                <a:spcPct val="100000"/>
              </a:lnSpc>
              <a:spcBef>
                <a:spcPts val="100"/>
              </a:spcBef>
            </a:pPr>
            <a:r>
              <a:rPr u="none" spc="-60" dirty="0"/>
              <a:t>Legal</a:t>
            </a:r>
            <a:r>
              <a:rPr u="none" spc="-165" dirty="0"/>
              <a:t> </a:t>
            </a:r>
            <a:r>
              <a:rPr u="none" spc="-40" dirty="0"/>
              <a:t>Cases</a:t>
            </a:r>
          </a:p>
        </p:txBody>
      </p:sp>
      <p:sp>
        <p:nvSpPr>
          <p:cNvPr id="4" name="object 4"/>
          <p:cNvSpPr txBox="1"/>
          <p:nvPr/>
        </p:nvSpPr>
        <p:spPr>
          <a:xfrm>
            <a:off x="901700" y="1686827"/>
            <a:ext cx="6390640" cy="4490720"/>
          </a:xfrm>
          <a:prstGeom prst="rect">
            <a:avLst/>
          </a:prstGeom>
        </p:spPr>
        <p:txBody>
          <a:bodyPr vert="horz" wrap="square" lIns="0" tIns="41275" rIns="0" bIns="0" rtlCol="0">
            <a:spAutoFit/>
          </a:bodyPr>
          <a:lstStyle/>
          <a:p>
            <a:pPr marL="12700">
              <a:lnSpc>
                <a:spcPct val="100000"/>
              </a:lnSpc>
              <a:spcBef>
                <a:spcPts val="325"/>
              </a:spcBef>
            </a:pPr>
            <a:r>
              <a:rPr sz="2400" spc="-5" dirty="0">
                <a:solidFill>
                  <a:srgbClr val="404040"/>
                </a:solidFill>
                <a:latin typeface="Calibri"/>
                <a:cs typeface="Calibri"/>
              </a:rPr>
              <a:t>1996 </a:t>
            </a:r>
            <a:r>
              <a:rPr sz="2400" spc="-15" dirty="0">
                <a:solidFill>
                  <a:srgbClr val="404040"/>
                </a:solidFill>
                <a:latin typeface="Calibri"/>
                <a:cs typeface="Calibri"/>
              </a:rPr>
              <a:t>ADA </a:t>
            </a:r>
            <a:r>
              <a:rPr sz="2400" spc="-10" dirty="0">
                <a:solidFill>
                  <a:srgbClr val="404040"/>
                </a:solidFill>
                <a:latin typeface="Calibri"/>
                <a:cs typeface="Calibri"/>
              </a:rPr>
              <a:t>complaint </a:t>
            </a:r>
            <a:r>
              <a:rPr sz="2400" spc="-5" dirty="0">
                <a:solidFill>
                  <a:srgbClr val="404040"/>
                </a:solidFill>
                <a:latin typeface="Calibri"/>
                <a:cs typeface="Calibri"/>
              </a:rPr>
              <a:t>vs. City of San Jose,</a:t>
            </a:r>
            <a:r>
              <a:rPr sz="2400" spc="-30" dirty="0">
                <a:solidFill>
                  <a:srgbClr val="404040"/>
                </a:solidFill>
                <a:latin typeface="Calibri"/>
                <a:cs typeface="Calibri"/>
              </a:rPr>
              <a:t> </a:t>
            </a:r>
            <a:r>
              <a:rPr sz="2400" spc="-5" dirty="0">
                <a:solidFill>
                  <a:srgbClr val="404040"/>
                </a:solidFill>
                <a:latin typeface="Calibri"/>
                <a:cs typeface="Calibri"/>
              </a:rPr>
              <a:t>CA</a:t>
            </a:r>
            <a:endParaRPr sz="2400">
              <a:latin typeface="Calibri"/>
              <a:cs typeface="Calibri"/>
            </a:endParaRPr>
          </a:p>
          <a:p>
            <a:pPr marL="305435" indent="-182880">
              <a:lnSpc>
                <a:spcPct val="100000"/>
              </a:lnSpc>
              <a:spcBef>
                <a:spcPts val="185"/>
              </a:spcBef>
              <a:buClr>
                <a:srgbClr val="1CADE4"/>
              </a:buClr>
              <a:buChar char="◦"/>
              <a:tabLst>
                <a:tab pos="305435" algn="l"/>
              </a:tabLst>
            </a:pPr>
            <a:r>
              <a:rPr sz="2000" dirty="0">
                <a:solidFill>
                  <a:srgbClr val="404040"/>
                </a:solidFill>
                <a:latin typeface="Calibri"/>
                <a:cs typeface="Calibri"/>
              </a:rPr>
              <a:t>Use </a:t>
            </a:r>
            <a:r>
              <a:rPr sz="2000" spc="-5" dirty="0">
                <a:solidFill>
                  <a:srgbClr val="404040"/>
                </a:solidFill>
                <a:latin typeface="Calibri"/>
                <a:cs typeface="Calibri"/>
              </a:rPr>
              <a:t>of PDF </a:t>
            </a:r>
            <a:r>
              <a:rPr sz="2000" dirty="0">
                <a:solidFill>
                  <a:srgbClr val="404040"/>
                </a:solidFill>
                <a:latin typeface="Calibri"/>
                <a:cs typeface="Calibri"/>
              </a:rPr>
              <a:t>inaccessible </a:t>
            </a:r>
            <a:r>
              <a:rPr sz="2000" spc="-10" dirty="0">
                <a:solidFill>
                  <a:srgbClr val="404040"/>
                </a:solidFill>
                <a:latin typeface="Calibri"/>
                <a:cs typeface="Calibri"/>
              </a:rPr>
              <a:t>to </a:t>
            </a:r>
            <a:r>
              <a:rPr sz="2000" dirty="0">
                <a:solidFill>
                  <a:srgbClr val="404040"/>
                </a:solidFill>
                <a:latin typeface="Calibri"/>
                <a:cs typeface="Calibri"/>
              </a:rPr>
              <a:t>city</a:t>
            </a:r>
            <a:r>
              <a:rPr sz="2000" spc="-10" dirty="0">
                <a:solidFill>
                  <a:srgbClr val="404040"/>
                </a:solidFill>
                <a:latin typeface="Calibri"/>
                <a:cs typeface="Calibri"/>
              </a:rPr>
              <a:t> </a:t>
            </a:r>
            <a:r>
              <a:rPr sz="2000" spc="-5" dirty="0">
                <a:solidFill>
                  <a:srgbClr val="404040"/>
                </a:solidFill>
                <a:latin typeface="Calibri"/>
                <a:cs typeface="Calibri"/>
              </a:rPr>
              <a:t>commissioner</a:t>
            </a:r>
            <a:endParaRPr sz="2000">
              <a:latin typeface="Calibri"/>
              <a:cs typeface="Calibri"/>
            </a:endParaRPr>
          </a:p>
          <a:p>
            <a:pPr marL="305435" indent="-182880">
              <a:lnSpc>
                <a:spcPct val="100000"/>
              </a:lnSpc>
              <a:spcBef>
                <a:spcPts val="365"/>
              </a:spcBef>
              <a:buClr>
                <a:srgbClr val="1CADE4"/>
              </a:buClr>
              <a:buChar char="◦"/>
              <a:tabLst>
                <a:tab pos="305435" algn="l"/>
              </a:tabLst>
            </a:pPr>
            <a:r>
              <a:rPr sz="2000" spc="-30" dirty="0">
                <a:solidFill>
                  <a:srgbClr val="404040"/>
                </a:solidFill>
                <a:latin typeface="Calibri"/>
                <a:cs typeface="Calibri"/>
              </a:rPr>
              <a:t>Web </a:t>
            </a:r>
            <a:r>
              <a:rPr sz="2000" spc="-5" dirty="0">
                <a:solidFill>
                  <a:srgbClr val="404040"/>
                </a:solidFill>
                <a:latin typeface="Calibri"/>
                <a:cs typeface="Calibri"/>
              </a:rPr>
              <a:t>sites </a:t>
            </a:r>
            <a:r>
              <a:rPr sz="2000" spc="-10" dirty="0">
                <a:solidFill>
                  <a:srgbClr val="404040"/>
                </a:solidFill>
                <a:latin typeface="Calibri"/>
                <a:cs typeface="Calibri"/>
              </a:rPr>
              <a:t>are </a:t>
            </a:r>
            <a:r>
              <a:rPr sz="2000" dirty="0">
                <a:solidFill>
                  <a:srgbClr val="404040"/>
                </a:solidFill>
                <a:latin typeface="Calibri"/>
                <a:cs typeface="Calibri"/>
              </a:rPr>
              <a:t>a </a:t>
            </a:r>
            <a:r>
              <a:rPr sz="2000" spc="-5" dirty="0">
                <a:solidFill>
                  <a:srgbClr val="404040"/>
                </a:solidFill>
                <a:latin typeface="Calibri"/>
                <a:cs typeface="Calibri"/>
              </a:rPr>
              <a:t>“service” and thus subject </a:t>
            </a:r>
            <a:r>
              <a:rPr sz="2000" spc="-10" dirty="0">
                <a:solidFill>
                  <a:srgbClr val="404040"/>
                </a:solidFill>
                <a:latin typeface="Calibri"/>
                <a:cs typeface="Calibri"/>
              </a:rPr>
              <a:t>to </a:t>
            </a:r>
            <a:r>
              <a:rPr sz="2000" dirty="0">
                <a:solidFill>
                  <a:srgbClr val="404040"/>
                </a:solidFill>
                <a:latin typeface="Calibri"/>
                <a:cs typeface="Calibri"/>
              </a:rPr>
              <a:t>the</a:t>
            </a:r>
            <a:r>
              <a:rPr sz="2000" spc="50" dirty="0">
                <a:solidFill>
                  <a:srgbClr val="404040"/>
                </a:solidFill>
                <a:latin typeface="Calibri"/>
                <a:cs typeface="Calibri"/>
              </a:rPr>
              <a:t> </a:t>
            </a:r>
            <a:r>
              <a:rPr sz="2000" spc="-10" dirty="0">
                <a:solidFill>
                  <a:srgbClr val="404040"/>
                </a:solidFill>
                <a:latin typeface="Calibri"/>
                <a:cs typeface="Calibri"/>
              </a:rPr>
              <a:t>ADA</a:t>
            </a:r>
            <a:endParaRPr sz="2000">
              <a:latin typeface="Calibri"/>
              <a:cs typeface="Calibri"/>
            </a:endParaRPr>
          </a:p>
          <a:p>
            <a:pPr marL="305435" indent="-182880">
              <a:lnSpc>
                <a:spcPct val="100000"/>
              </a:lnSpc>
              <a:spcBef>
                <a:spcPts val="335"/>
              </a:spcBef>
              <a:buClr>
                <a:srgbClr val="1CADE4"/>
              </a:buClr>
              <a:buChar char="◦"/>
              <a:tabLst>
                <a:tab pos="305435" algn="l"/>
              </a:tabLst>
            </a:pPr>
            <a:r>
              <a:rPr sz="2000" spc="-5" dirty="0">
                <a:solidFill>
                  <a:srgbClr val="404040"/>
                </a:solidFill>
                <a:latin typeface="Calibri"/>
                <a:cs typeface="Calibri"/>
              </a:rPr>
              <a:t>Led </a:t>
            </a:r>
            <a:r>
              <a:rPr sz="2000" spc="-10" dirty="0">
                <a:solidFill>
                  <a:srgbClr val="404040"/>
                </a:solidFill>
                <a:latin typeface="Calibri"/>
                <a:cs typeface="Calibri"/>
              </a:rPr>
              <a:t>to </a:t>
            </a:r>
            <a:r>
              <a:rPr sz="2000" i="1" spc="-5" dirty="0">
                <a:solidFill>
                  <a:srgbClr val="404040"/>
                </a:solidFill>
                <a:latin typeface="Calibri"/>
                <a:cs typeface="Calibri"/>
              </a:rPr>
              <a:t>S. </a:t>
            </a:r>
            <a:r>
              <a:rPr sz="2000" i="1" spc="-10" dirty="0">
                <a:solidFill>
                  <a:srgbClr val="404040"/>
                </a:solidFill>
                <a:latin typeface="Calibri"/>
                <a:cs typeface="Calibri"/>
              </a:rPr>
              <a:t>J. </a:t>
            </a:r>
            <a:r>
              <a:rPr sz="2000" i="1" spc="-35" dirty="0">
                <a:solidFill>
                  <a:srgbClr val="404040"/>
                </a:solidFill>
                <a:latin typeface="Calibri"/>
                <a:cs typeface="Calibri"/>
              </a:rPr>
              <a:t>Web </a:t>
            </a:r>
            <a:r>
              <a:rPr sz="2000" i="1" spc="-15" dirty="0">
                <a:solidFill>
                  <a:srgbClr val="404040"/>
                </a:solidFill>
                <a:latin typeface="Calibri"/>
                <a:cs typeface="Calibri"/>
              </a:rPr>
              <a:t>Page </a:t>
            </a:r>
            <a:r>
              <a:rPr sz="2000" i="1" spc="-5" dirty="0">
                <a:solidFill>
                  <a:srgbClr val="404040"/>
                </a:solidFill>
                <a:latin typeface="Calibri"/>
                <a:cs typeface="Calibri"/>
              </a:rPr>
              <a:t>Disability </a:t>
            </a:r>
            <a:r>
              <a:rPr sz="2000" i="1" spc="-10" dirty="0">
                <a:solidFill>
                  <a:srgbClr val="404040"/>
                </a:solidFill>
                <a:latin typeface="Calibri"/>
                <a:cs typeface="Calibri"/>
              </a:rPr>
              <a:t>Access</a:t>
            </a:r>
            <a:r>
              <a:rPr sz="2000" i="1" spc="35" dirty="0">
                <a:solidFill>
                  <a:srgbClr val="404040"/>
                </a:solidFill>
                <a:latin typeface="Calibri"/>
                <a:cs typeface="Calibri"/>
              </a:rPr>
              <a:t> </a:t>
            </a:r>
            <a:r>
              <a:rPr sz="2000" i="1" spc="-10" dirty="0">
                <a:solidFill>
                  <a:srgbClr val="404040"/>
                </a:solidFill>
                <a:latin typeface="Calibri"/>
                <a:cs typeface="Calibri"/>
              </a:rPr>
              <a:t>Standard</a:t>
            </a:r>
            <a:endParaRPr sz="2000">
              <a:latin typeface="Calibri"/>
              <a:cs typeface="Calibri"/>
            </a:endParaRPr>
          </a:p>
          <a:p>
            <a:pPr marL="12700">
              <a:lnSpc>
                <a:spcPct val="100000"/>
              </a:lnSpc>
              <a:spcBef>
                <a:spcPts val="1300"/>
              </a:spcBef>
            </a:pPr>
            <a:r>
              <a:rPr sz="2400" spc="-5" dirty="0">
                <a:solidFill>
                  <a:srgbClr val="404040"/>
                </a:solidFill>
                <a:latin typeface="Calibri"/>
                <a:cs typeface="Calibri"/>
              </a:rPr>
              <a:t>1999 </a:t>
            </a:r>
            <a:r>
              <a:rPr sz="2400" spc="-10" dirty="0">
                <a:solidFill>
                  <a:srgbClr val="404040"/>
                </a:solidFill>
                <a:latin typeface="Calibri"/>
                <a:cs typeface="Calibri"/>
              </a:rPr>
              <a:t>National </a:t>
            </a:r>
            <a:r>
              <a:rPr sz="2400" spc="-15" dirty="0">
                <a:solidFill>
                  <a:srgbClr val="404040"/>
                </a:solidFill>
                <a:latin typeface="Calibri"/>
                <a:cs typeface="Calibri"/>
              </a:rPr>
              <a:t>Federation </a:t>
            </a:r>
            <a:r>
              <a:rPr sz="2400" spc="-5" dirty="0">
                <a:solidFill>
                  <a:srgbClr val="404040"/>
                </a:solidFill>
                <a:latin typeface="Calibri"/>
                <a:cs typeface="Calibri"/>
              </a:rPr>
              <a:t>of the Blind vs.</a:t>
            </a:r>
            <a:r>
              <a:rPr sz="2400" dirty="0">
                <a:solidFill>
                  <a:srgbClr val="404040"/>
                </a:solidFill>
                <a:latin typeface="Calibri"/>
                <a:cs typeface="Calibri"/>
              </a:rPr>
              <a:t> </a:t>
            </a:r>
            <a:r>
              <a:rPr sz="2400" spc="-15" dirty="0">
                <a:solidFill>
                  <a:srgbClr val="404040"/>
                </a:solidFill>
                <a:latin typeface="Calibri"/>
                <a:cs typeface="Calibri"/>
              </a:rPr>
              <a:t>AOL</a:t>
            </a:r>
            <a:endParaRPr sz="2400">
              <a:latin typeface="Calibri"/>
              <a:cs typeface="Calibri"/>
            </a:endParaRPr>
          </a:p>
          <a:p>
            <a:pPr marL="305435" marR="5080" indent="-182880">
              <a:lnSpc>
                <a:spcPts val="2170"/>
              </a:lnSpc>
              <a:spcBef>
                <a:spcPts val="450"/>
              </a:spcBef>
              <a:buClr>
                <a:srgbClr val="1CADE4"/>
              </a:buClr>
              <a:buChar char="◦"/>
              <a:tabLst>
                <a:tab pos="305435" algn="l"/>
              </a:tabLst>
            </a:pPr>
            <a:r>
              <a:rPr sz="2000" dirty="0">
                <a:solidFill>
                  <a:srgbClr val="404040"/>
                </a:solidFill>
                <a:latin typeface="Calibri"/>
                <a:cs typeface="Calibri"/>
              </a:rPr>
              <a:t>Based </a:t>
            </a:r>
            <a:r>
              <a:rPr sz="2000" spc="-5" dirty="0">
                <a:solidFill>
                  <a:srgbClr val="404040"/>
                </a:solidFill>
                <a:latin typeface="Calibri"/>
                <a:cs typeface="Calibri"/>
              </a:rPr>
              <a:t>on </a:t>
            </a:r>
            <a:r>
              <a:rPr sz="2000" dirty="0">
                <a:solidFill>
                  <a:srgbClr val="404040"/>
                </a:solidFill>
                <a:latin typeface="Calibri"/>
                <a:cs typeface="Calibri"/>
              </a:rPr>
              <a:t>the </a:t>
            </a:r>
            <a:r>
              <a:rPr sz="2000" spc="-10" dirty="0">
                <a:solidFill>
                  <a:srgbClr val="404040"/>
                </a:solidFill>
                <a:latin typeface="Calibri"/>
                <a:cs typeface="Calibri"/>
              </a:rPr>
              <a:t>interpretation </a:t>
            </a:r>
            <a:r>
              <a:rPr sz="2000" spc="-5" dirty="0">
                <a:solidFill>
                  <a:srgbClr val="404040"/>
                </a:solidFill>
                <a:latin typeface="Calibri"/>
                <a:cs typeface="Calibri"/>
              </a:rPr>
              <a:t>of </a:t>
            </a:r>
            <a:r>
              <a:rPr sz="2000" dirty="0">
                <a:solidFill>
                  <a:srgbClr val="404040"/>
                </a:solidFill>
                <a:latin typeface="Calibri"/>
                <a:cs typeface="Calibri"/>
              </a:rPr>
              <a:t>the </a:t>
            </a:r>
            <a:r>
              <a:rPr sz="2000" spc="-30" dirty="0">
                <a:solidFill>
                  <a:srgbClr val="404040"/>
                </a:solidFill>
                <a:latin typeface="Calibri"/>
                <a:cs typeface="Calibri"/>
              </a:rPr>
              <a:t>Web </a:t>
            </a:r>
            <a:r>
              <a:rPr sz="2000" dirty="0">
                <a:solidFill>
                  <a:srgbClr val="404040"/>
                </a:solidFill>
                <a:latin typeface="Calibri"/>
                <a:cs typeface="Calibri"/>
              </a:rPr>
              <a:t>as a </a:t>
            </a:r>
            <a:r>
              <a:rPr sz="2000" spc="-5" dirty="0">
                <a:solidFill>
                  <a:srgbClr val="404040"/>
                </a:solidFill>
                <a:latin typeface="Calibri"/>
                <a:cs typeface="Calibri"/>
              </a:rPr>
              <a:t>place of public  accommodation</a:t>
            </a:r>
            <a:r>
              <a:rPr sz="2000" spc="-10" dirty="0">
                <a:solidFill>
                  <a:srgbClr val="404040"/>
                </a:solidFill>
                <a:latin typeface="Calibri"/>
                <a:cs typeface="Calibri"/>
              </a:rPr>
              <a:t> </a:t>
            </a:r>
            <a:r>
              <a:rPr sz="2000" spc="-5" dirty="0">
                <a:solidFill>
                  <a:srgbClr val="404040"/>
                </a:solidFill>
                <a:latin typeface="Calibri"/>
                <a:cs typeface="Calibri"/>
              </a:rPr>
              <a:t>(ADA)</a:t>
            </a:r>
            <a:endParaRPr sz="2000">
              <a:latin typeface="Calibri"/>
              <a:cs typeface="Calibri"/>
            </a:endParaRPr>
          </a:p>
          <a:p>
            <a:pPr marL="305435" indent="-182880">
              <a:lnSpc>
                <a:spcPct val="100000"/>
              </a:lnSpc>
              <a:spcBef>
                <a:spcPts val="295"/>
              </a:spcBef>
              <a:buClr>
                <a:srgbClr val="1CADE4"/>
              </a:buClr>
              <a:buChar char="◦"/>
              <a:tabLst>
                <a:tab pos="305435" algn="l"/>
              </a:tabLst>
            </a:pPr>
            <a:r>
              <a:rPr sz="2000" spc="-5" dirty="0">
                <a:solidFill>
                  <a:srgbClr val="404040"/>
                </a:solidFill>
                <a:latin typeface="Calibri"/>
                <a:cs typeface="Calibri"/>
              </a:rPr>
              <a:t>Settled out of</a:t>
            </a:r>
            <a:r>
              <a:rPr sz="2000" dirty="0">
                <a:solidFill>
                  <a:srgbClr val="404040"/>
                </a:solidFill>
                <a:latin typeface="Calibri"/>
                <a:cs typeface="Calibri"/>
              </a:rPr>
              <a:t> </a:t>
            </a:r>
            <a:r>
              <a:rPr sz="2000" spc="-5" dirty="0">
                <a:solidFill>
                  <a:srgbClr val="404040"/>
                </a:solidFill>
                <a:latin typeface="Calibri"/>
                <a:cs typeface="Calibri"/>
              </a:rPr>
              <a:t>court</a:t>
            </a:r>
            <a:endParaRPr sz="2000">
              <a:latin typeface="Calibri"/>
              <a:cs typeface="Calibri"/>
            </a:endParaRPr>
          </a:p>
          <a:p>
            <a:pPr marL="305435" indent="-182880">
              <a:lnSpc>
                <a:spcPct val="100000"/>
              </a:lnSpc>
              <a:spcBef>
                <a:spcPts val="370"/>
              </a:spcBef>
              <a:buClr>
                <a:srgbClr val="1CADE4"/>
              </a:buClr>
              <a:buChar char="◦"/>
              <a:tabLst>
                <a:tab pos="305435" algn="l"/>
              </a:tabLst>
            </a:pPr>
            <a:r>
              <a:rPr sz="2000" spc="-5" dirty="0">
                <a:solidFill>
                  <a:srgbClr val="404040"/>
                </a:solidFill>
                <a:latin typeface="Calibri"/>
                <a:cs typeface="Calibri"/>
              </a:rPr>
              <a:t>2000: </a:t>
            </a:r>
            <a:r>
              <a:rPr sz="2000" spc="-10" dirty="0">
                <a:solidFill>
                  <a:srgbClr val="404040"/>
                </a:solidFill>
                <a:latin typeface="Calibri"/>
                <a:cs typeface="Calibri"/>
              </a:rPr>
              <a:t>AOL </a:t>
            </a:r>
            <a:r>
              <a:rPr sz="2000" spc="-5" dirty="0">
                <a:solidFill>
                  <a:srgbClr val="404040"/>
                </a:solidFill>
                <a:latin typeface="Calibri"/>
                <a:cs typeface="Calibri"/>
              </a:rPr>
              <a:t>agreed </a:t>
            </a:r>
            <a:r>
              <a:rPr sz="2000" spc="-10" dirty="0">
                <a:solidFill>
                  <a:srgbClr val="404040"/>
                </a:solidFill>
                <a:latin typeface="Calibri"/>
                <a:cs typeface="Calibri"/>
              </a:rPr>
              <a:t>to </a:t>
            </a:r>
            <a:r>
              <a:rPr sz="2000" spc="-20" dirty="0">
                <a:solidFill>
                  <a:srgbClr val="404040"/>
                </a:solidFill>
                <a:latin typeface="Calibri"/>
                <a:cs typeface="Calibri"/>
              </a:rPr>
              <a:t>make </a:t>
            </a:r>
            <a:r>
              <a:rPr sz="2000" dirty="0">
                <a:solidFill>
                  <a:srgbClr val="404040"/>
                </a:solidFill>
                <a:latin typeface="Calibri"/>
                <a:cs typeface="Calibri"/>
              </a:rPr>
              <a:t>its </a:t>
            </a:r>
            <a:r>
              <a:rPr sz="2000" spc="-15" dirty="0">
                <a:solidFill>
                  <a:srgbClr val="404040"/>
                </a:solidFill>
                <a:latin typeface="Calibri"/>
                <a:cs typeface="Calibri"/>
              </a:rPr>
              <a:t>browser</a:t>
            </a:r>
            <a:r>
              <a:rPr sz="2000" spc="15" dirty="0">
                <a:solidFill>
                  <a:srgbClr val="404040"/>
                </a:solidFill>
                <a:latin typeface="Calibri"/>
                <a:cs typeface="Calibri"/>
              </a:rPr>
              <a:t> </a:t>
            </a:r>
            <a:r>
              <a:rPr sz="2000" dirty="0">
                <a:solidFill>
                  <a:srgbClr val="404040"/>
                </a:solidFill>
                <a:latin typeface="Calibri"/>
                <a:cs typeface="Calibri"/>
              </a:rPr>
              <a:t>accessible</a:t>
            </a:r>
            <a:endParaRPr sz="2000">
              <a:latin typeface="Calibri"/>
              <a:cs typeface="Calibri"/>
            </a:endParaRPr>
          </a:p>
          <a:p>
            <a:pPr marL="12700">
              <a:lnSpc>
                <a:spcPct val="100000"/>
              </a:lnSpc>
              <a:spcBef>
                <a:spcPts val="1300"/>
              </a:spcBef>
            </a:pPr>
            <a:r>
              <a:rPr sz="2400" spc="-5" dirty="0">
                <a:solidFill>
                  <a:srgbClr val="404040"/>
                </a:solidFill>
                <a:latin typeface="Calibri"/>
                <a:cs typeface="Calibri"/>
              </a:rPr>
              <a:t>2006 </a:t>
            </a:r>
            <a:r>
              <a:rPr sz="2400" spc="-10" dirty="0">
                <a:solidFill>
                  <a:srgbClr val="404040"/>
                </a:solidFill>
                <a:latin typeface="Calibri"/>
                <a:cs typeface="Calibri"/>
              </a:rPr>
              <a:t>National </a:t>
            </a:r>
            <a:r>
              <a:rPr sz="2400" spc="-15" dirty="0">
                <a:solidFill>
                  <a:srgbClr val="404040"/>
                </a:solidFill>
                <a:latin typeface="Calibri"/>
                <a:cs typeface="Calibri"/>
              </a:rPr>
              <a:t>Federation </a:t>
            </a:r>
            <a:r>
              <a:rPr sz="2400" spc="-5" dirty="0">
                <a:solidFill>
                  <a:srgbClr val="404040"/>
                </a:solidFill>
                <a:latin typeface="Calibri"/>
                <a:cs typeface="Calibri"/>
              </a:rPr>
              <a:t>of the Blind </a:t>
            </a:r>
            <a:r>
              <a:rPr sz="2400" dirty="0">
                <a:solidFill>
                  <a:srgbClr val="404040"/>
                </a:solidFill>
                <a:latin typeface="Calibri"/>
                <a:cs typeface="Calibri"/>
              </a:rPr>
              <a:t>vs.</a:t>
            </a:r>
            <a:r>
              <a:rPr sz="2400" spc="-15" dirty="0">
                <a:solidFill>
                  <a:srgbClr val="404040"/>
                </a:solidFill>
                <a:latin typeface="Calibri"/>
                <a:cs typeface="Calibri"/>
              </a:rPr>
              <a:t> </a:t>
            </a:r>
            <a:r>
              <a:rPr sz="2400" spc="-45" dirty="0">
                <a:solidFill>
                  <a:srgbClr val="404040"/>
                </a:solidFill>
                <a:latin typeface="Calibri"/>
                <a:cs typeface="Calibri"/>
              </a:rPr>
              <a:t>Target</a:t>
            </a:r>
            <a:endParaRPr sz="2400">
              <a:latin typeface="Calibri"/>
              <a:cs typeface="Calibri"/>
            </a:endParaRPr>
          </a:p>
          <a:p>
            <a:pPr marL="305435" indent="-182880">
              <a:lnSpc>
                <a:spcPct val="100000"/>
              </a:lnSpc>
              <a:spcBef>
                <a:spcPts val="185"/>
              </a:spcBef>
              <a:buClr>
                <a:srgbClr val="1CADE4"/>
              </a:buClr>
              <a:buChar char="◦"/>
              <a:tabLst>
                <a:tab pos="305435" algn="l"/>
              </a:tabLst>
            </a:pPr>
            <a:r>
              <a:rPr sz="2000" spc="-10" dirty="0">
                <a:solidFill>
                  <a:srgbClr val="404040"/>
                </a:solidFill>
                <a:latin typeface="Calibri"/>
                <a:cs typeface="Calibri"/>
              </a:rPr>
              <a:t>ADA </a:t>
            </a:r>
            <a:r>
              <a:rPr sz="2000" dirty="0">
                <a:solidFill>
                  <a:srgbClr val="404040"/>
                </a:solidFill>
                <a:latin typeface="Calibri"/>
                <a:cs typeface="Calibri"/>
              </a:rPr>
              <a:t>as </a:t>
            </a:r>
            <a:r>
              <a:rPr sz="2000" spc="-5" dirty="0">
                <a:solidFill>
                  <a:srgbClr val="404040"/>
                </a:solidFill>
                <a:latin typeface="Calibri"/>
                <a:cs typeface="Calibri"/>
              </a:rPr>
              <a:t>applied </a:t>
            </a:r>
            <a:r>
              <a:rPr sz="2000" spc="-10" dirty="0">
                <a:solidFill>
                  <a:srgbClr val="404040"/>
                </a:solidFill>
                <a:latin typeface="Calibri"/>
                <a:cs typeface="Calibri"/>
              </a:rPr>
              <a:t>to </a:t>
            </a:r>
            <a:r>
              <a:rPr sz="2000" spc="-35" dirty="0">
                <a:solidFill>
                  <a:srgbClr val="404040"/>
                </a:solidFill>
                <a:latin typeface="Calibri"/>
                <a:cs typeface="Calibri"/>
              </a:rPr>
              <a:t>Target’s </a:t>
            </a:r>
            <a:r>
              <a:rPr sz="2000" spc="-10" dirty="0">
                <a:solidFill>
                  <a:srgbClr val="404040"/>
                </a:solidFill>
                <a:latin typeface="Calibri"/>
                <a:cs typeface="Calibri"/>
              </a:rPr>
              <a:t>web</a:t>
            </a:r>
            <a:r>
              <a:rPr sz="2000" spc="30" dirty="0">
                <a:solidFill>
                  <a:srgbClr val="404040"/>
                </a:solidFill>
                <a:latin typeface="Calibri"/>
                <a:cs typeface="Calibri"/>
              </a:rPr>
              <a:t> </a:t>
            </a:r>
            <a:r>
              <a:rPr sz="2000" spc="-5" dirty="0">
                <a:solidFill>
                  <a:srgbClr val="404040"/>
                </a:solidFill>
                <a:latin typeface="Calibri"/>
                <a:cs typeface="Calibri"/>
              </a:rPr>
              <a:t>site</a:t>
            </a:r>
            <a:endParaRPr sz="2000">
              <a:latin typeface="Calibri"/>
              <a:cs typeface="Calibri"/>
            </a:endParaRPr>
          </a:p>
          <a:p>
            <a:pPr marL="305435" indent="-182880">
              <a:lnSpc>
                <a:spcPct val="100000"/>
              </a:lnSpc>
              <a:spcBef>
                <a:spcPts val="365"/>
              </a:spcBef>
              <a:buClr>
                <a:srgbClr val="1CADE4"/>
              </a:buClr>
              <a:buChar char="◦"/>
              <a:tabLst>
                <a:tab pos="305435" algn="l"/>
              </a:tabLst>
            </a:pPr>
            <a:r>
              <a:rPr sz="2000" spc="-5" dirty="0">
                <a:solidFill>
                  <a:srgbClr val="404040"/>
                </a:solidFill>
                <a:latin typeface="Calibri"/>
                <a:cs typeface="Calibri"/>
              </a:rPr>
              <a:t>Settled </a:t>
            </a:r>
            <a:r>
              <a:rPr sz="2000" spc="-15" dirty="0">
                <a:solidFill>
                  <a:srgbClr val="404040"/>
                </a:solidFill>
                <a:latin typeface="Calibri"/>
                <a:cs typeface="Calibri"/>
              </a:rPr>
              <a:t>for </a:t>
            </a:r>
            <a:r>
              <a:rPr sz="2000" dirty="0">
                <a:solidFill>
                  <a:srgbClr val="404040"/>
                </a:solidFill>
                <a:latin typeface="Calibri"/>
                <a:cs typeface="Calibri"/>
              </a:rPr>
              <a:t>US </a:t>
            </a:r>
            <a:r>
              <a:rPr sz="2000" spc="-5" dirty="0">
                <a:solidFill>
                  <a:srgbClr val="404040"/>
                </a:solidFill>
                <a:latin typeface="Calibri"/>
                <a:cs typeface="Calibri"/>
              </a:rPr>
              <a:t>$6</a:t>
            </a:r>
            <a:r>
              <a:rPr sz="2000" spc="5" dirty="0">
                <a:solidFill>
                  <a:srgbClr val="404040"/>
                </a:solidFill>
                <a:latin typeface="Calibri"/>
                <a:cs typeface="Calibri"/>
              </a:rPr>
              <a:t> </a:t>
            </a:r>
            <a:r>
              <a:rPr sz="2000" spc="-5" dirty="0">
                <a:solidFill>
                  <a:srgbClr val="404040"/>
                </a:solidFill>
                <a:latin typeface="Calibri"/>
                <a:cs typeface="Calibri"/>
              </a:rPr>
              <a:t>million</a:t>
            </a:r>
            <a:endParaRPr sz="2000">
              <a:latin typeface="Calibri"/>
              <a:cs typeface="Calibri"/>
            </a:endParaRPr>
          </a:p>
        </p:txBody>
      </p:sp>
    </p:spTree>
    <p:extLst>
      <p:ext uri="{BB962C8B-B14F-4D97-AF65-F5344CB8AC3E}">
        <p14:creationId xmlns:p14="http://schemas.microsoft.com/office/powerpoint/2010/main" val="37186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MISDIRECTION</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The design purposefully focuses your attention on one thing in order to distract you attention from another. Most Dark Patterns use this trick in some way.</a:t>
            </a:r>
          </a:p>
          <a:p>
            <a:pPr fontAlgn="base"/>
            <a:r>
              <a:rPr lang="en-US" dirty="0"/>
              <a:t>A good example is Australian low-cost airline jetstar.com</a:t>
            </a:r>
            <a:r>
              <a:rPr lang="en-US" dirty="0" smtClean="0"/>
              <a:t>: </a:t>
            </a:r>
          </a:p>
          <a:p>
            <a:pPr lvl="1" fontAlgn="base"/>
            <a:r>
              <a:rPr lang="en-US" dirty="0" smtClean="0"/>
              <a:t>When this page loads, they have already preselected a random seat for you. They use word-play trickery, as a "preselected" random seat here costs $5, but if you opt out via the tiny "skip seat selection" link at the bottom of the page, you're assigned a random seat without the $5 charge. </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50</a:t>
            </a:fld>
            <a:endParaRPr lang="en-US"/>
          </a:p>
        </p:txBody>
      </p:sp>
      <p:pic>
        <p:nvPicPr>
          <p:cNvPr id="7" name="Picture 6"/>
          <p:cNvPicPr>
            <a:picLocks noChangeAspect="1"/>
          </p:cNvPicPr>
          <p:nvPr/>
        </p:nvPicPr>
        <p:blipFill>
          <a:blip r:embed="rId2"/>
          <a:stretch>
            <a:fillRect/>
          </a:stretch>
        </p:blipFill>
        <p:spPr>
          <a:xfrm>
            <a:off x="3245221" y="4435476"/>
            <a:ext cx="2866571" cy="2286000"/>
          </a:xfrm>
          <a:prstGeom prst="rect">
            <a:avLst/>
          </a:prstGeom>
        </p:spPr>
      </p:pic>
    </p:spTree>
    <p:extLst>
      <p:ext uri="{BB962C8B-B14F-4D97-AF65-F5344CB8AC3E}">
        <p14:creationId xmlns:p14="http://schemas.microsoft.com/office/powerpoint/2010/main" val="71630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PRIVACY ZUCKERING</a:t>
            </a:r>
          </a:p>
        </p:txBody>
      </p:sp>
      <p:sp>
        <p:nvSpPr>
          <p:cNvPr id="3" name="Content Placeholder 2"/>
          <p:cNvSpPr>
            <a:spLocks noGrp="1"/>
          </p:cNvSpPr>
          <p:nvPr>
            <p:ph idx="1"/>
          </p:nvPr>
        </p:nvSpPr>
        <p:spPr>
          <a:xfrm>
            <a:off x="628650" y="1825625"/>
            <a:ext cx="8099714" cy="4351338"/>
          </a:xfrm>
        </p:spPr>
        <p:txBody>
          <a:bodyPr>
            <a:normAutofit fontScale="92500" lnSpcReduction="10000"/>
          </a:bodyPr>
          <a:lstStyle/>
          <a:p>
            <a:pPr fontAlgn="base"/>
            <a:r>
              <a:rPr lang="en-US" dirty="0"/>
              <a:t>You are tricked into publicly sharing more information about yourself than you really intended to. Named after Facebook CEO Mark Zuckerberg.</a:t>
            </a:r>
          </a:p>
          <a:p>
            <a:pPr fontAlgn="base"/>
            <a:r>
              <a:rPr lang="en-US" dirty="0"/>
              <a:t>In its early days, Facebook had a reputation for making it difficult for users to control their privacy settings, and generally making it very easy to "overshare" by mistake. In response to feedback from consumers and privacy groups, Facebook has created a clearer, easier to use privacy settings area.</a:t>
            </a:r>
          </a:p>
          <a:p>
            <a:pPr fontAlgn="base"/>
            <a:r>
              <a:rPr lang="en-US" dirty="0"/>
              <a:t>Today, privacy </a:t>
            </a:r>
            <a:r>
              <a:rPr lang="en-US" dirty="0" err="1"/>
              <a:t>zuckering</a:t>
            </a:r>
            <a:r>
              <a:rPr lang="en-US" dirty="0"/>
              <a:t> seems to take place mainly behind the scenes, thanks to the </a:t>
            </a:r>
            <a:r>
              <a:rPr lang="en-US" dirty="0">
                <a:hlinkClick r:id="rId2"/>
              </a:rPr>
              <a:t>data brokerage industry</a:t>
            </a:r>
            <a:r>
              <a:rPr lang="en-US" dirty="0"/>
              <a:t>. Here's how it works: when you use a service (e.g. a store card), the small print hidden in the Terms and Conditions gives them permission to sell your personal data to anyone. Data brokers buy it and combine it with everything else they find about you online into a profile, which they then resell. </a:t>
            </a:r>
          </a:p>
        </p:txBody>
      </p:sp>
      <p:sp>
        <p:nvSpPr>
          <p:cNvPr id="4" name="Slide Number Placeholder 3"/>
          <p:cNvSpPr>
            <a:spLocks noGrp="1"/>
          </p:cNvSpPr>
          <p:nvPr>
            <p:ph type="sldNum" sz="quarter" idx="12"/>
          </p:nvPr>
        </p:nvSpPr>
        <p:spPr/>
        <p:txBody>
          <a:bodyPr/>
          <a:lstStyle/>
          <a:p>
            <a:fld id="{1D5CD492-2BC6-F348-9965-EC1D86DF57A8}" type="slidenum">
              <a:rPr lang="en-US" smtClean="0"/>
              <a:t>51</a:t>
            </a:fld>
            <a:endParaRPr lang="en-US"/>
          </a:p>
        </p:txBody>
      </p:sp>
    </p:spTree>
    <p:extLst>
      <p:ext uri="{BB962C8B-B14F-4D97-AF65-F5344CB8AC3E}">
        <p14:creationId xmlns:p14="http://schemas.microsoft.com/office/powerpoint/2010/main" val="390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ROACH MOTEL</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The design makes it very easy for you to get into a certain situation, but then makes it hard for you to get out of it (e.g. a subscription).</a:t>
            </a:r>
          </a:p>
          <a:p>
            <a:pPr lvl="1" fontAlgn="base"/>
            <a:r>
              <a:rPr lang="en-US" dirty="0"/>
              <a:t>Ticket sales sites </a:t>
            </a:r>
            <a:r>
              <a:rPr lang="en-US" dirty="0" err="1"/>
              <a:t>Livenation</a:t>
            </a:r>
            <a:r>
              <a:rPr lang="en-US" dirty="0"/>
              <a:t> and Ticketmaster have engaged in a roach motel practices for a number of years. When purchasing some types of tickets, they try to sneak a subscription to a magazine </a:t>
            </a:r>
            <a:r>
              <a:rPr lang="en-US" dirty="0" smtClean="0"/>
              <a:t>into </a:t>
            </a:r>
            <a:r>
              <a:rPr lang="en-US" dirty="0"/>
              <a:t>your basket via a trick question on the checkout page</a:t>
            </a:r>
          </a:p>
        </p:txBody>
      </p:sp>
      <p:sp>
        <p:nvSpPr>
          <p:cNvPr id="4" name="Slide Number Placeholder 3"/>
          <p:cNvSpPr>
            <a:spLocks noGrp="1"/>
          </p:cNvSpPr>
          <p:nvPr>
            <p:ph type="sldNum" sz="quarter" idx="12"/>
          </p:nvPr>
        </p:nvSpPr>
        <p:spPr/>
        <p:txBody>
          <a:bodyPr/>
          <a:lstStyle/>
          <a:p>
            <a:fld id="{1D5CD492-2BC6-F348-9965-EC1D86DF57A8}" type="slidenum">
              <a:rPr lang="en-US" smtClean="0"/>
              <a:t>52</a:t>
            </a:fld>
            <a:endParaRPr lang="en-US"/>
          </a:p>
        </p:txBody>
      </p:sp>
      <p:pic>
        <p:nvPicPr>
          <p:cNvPr id="5" name="Picture 4"/>
          <p:cNvPicPr>
            <a:picLocks noChangeAspect="1"/>
          </p:cNvPicPr>
          <p:nvPr/>
        </p:nvPicPr>
        <p:blipFill>
          <a:blip r:embed="rId2"/>
          <a:stretch>
            <a:fillRect/>
          </a:stretch>
        </p:blipFill>
        <p:spPr>
          <a:xfrm>
            <a:off x="2934445" y="3726873"/>
            <a:ext cx="3642999" cy="2997404"/>
          </a:xfrm>
          <a:prstGeom prst="rect">
            <a:avLst/>
          </a:prstGeom>
        </p:spPr>
      </p:pic>
    </p:spTree>
    <p:extLst>
      <p:ext uri="{BB962C8B-B14F-4D97-AF65-F5344CB8AC3E}">
        <p14:creationId xmlns:p14="http://schemas.microsoft.com/office/powerpoint/2010/main" val="399112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SNEAK INTO BASKET</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a:t>You attempt to purchase something, but somewhere in the purchasing journey the site sneaks an additional item into your basket, often through the use of an opt-out radio button or checkbox on a prior page.</a:t>
            </a:r>
          </a:p>
          <a:p>
            <a:pPr lvl="1" fontAlgn="base"/>
            <a:r>
              <a:rPr lang="en-US" dirty="0">
                <a:hlinkClick r:id="rId2"/>
              </a:rPr>
              <a:t>godaddy.com</a:t>
            </a:r>
            <a:r>
              <a:rPr lang="en-US" dirty="0"/>
              <a:t> provides a perfect example of this dark </a:t>
            </a:r>
            <a:r>
              <a:rPr lang="en-US" dirty="0" smtClean="0"/>
              <a:t>pattern</a:t>
            </a:r>
            <a:r>
              <a:rPr lang="en-US" dirty="0"/>
              <a:t> </a:t>
            </a:r>
            <a:r>
              <a:rPr lang="en-US" dirty="0" smtClean="0"/>
              <a:t>and any other telecom providers like Cox. </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53</a:t>
            </a:fld>
            <a:endParaRPr lang="en-US"/>
          </a:p>
        </p:txBody>
      </p:sp>
      <p:pic>
        <p:nvPicPr>
          <p:cNvPr id="6" name="Picture 5"/>
          <p:cNvPicPr>
            <a:picLocks noChangeAspect="1"/>
          </p:cNvPicPr>
          <p:nvPr/>
        </p:nvPicPr>
        <p:blipFill>
          <a:blip r:embed="rId3"/>
          <a:stretch>
            <a:fillRect/>
          </a:stretch>
        </p:blipFill>
        <p:spPr>
          <a:xfrm>
            <a:off x="2299855" y="3751118"/>
            <a:ext cx="3777195" cy="2970358"/>
          </a:xfrm>
          <a:prstGeom prst="rect">
            <a:avLst/>
          </a:prstGeom>
        </p:spPr>
      </p:pic>
    </p:spTree>
    <p:extLst>
      <p:ext uri="{BB962C8B-B14F-4D97-AF65-F5344CB8AC3E}">
        <p14:creationId xmlns:p14="http://schemas.microsoft.com/office/powerpoint/2010/main" val="223126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TRICK QUESTIONS</a:t>
            </a:r>
          </a:p>
        </p:txBody>
      </p:sp>
      <p:sp>
        <p:nvSpPr>
          <p:cNvPr id="3" name="Content Placeholder 2"/>
          <p:cNvSpPr>
            <a:spLocks noGrp="1"/>
          </p:cNvSpPr>
          <p:nvPr>
            <p:ph idx="1"/>
          </p:nvPr>
        </p:nvSpPr>
        <p:spPr>
          <a:xfrm>
            <a:off x="628650" y="1825625"/>
            <a:ext cx="8099714" cy="4351338"/>
          </a:xfrm>
        </p:spPr>
        <p:txBody>
          <a:bodyPr>
            <a:normAutofit/>
          </a:bodyPr>
          <a:lstStyle/>
          <a:p>
            <a:pPr fontAlgn="base"/>
            <a:r>
              <a:rPr lang="en-US" dirty="0" smtClean="0"/>
              <a:t>You </a:t>
            </a:r>
            <a:r>
              <a:rPr lang="en-US" dirty="0"/>
              <a:t>respond to a question, which, when glanced upon quickly appears to ask one thing, but if read carefully, asks another thing entirely.</a:t>
            </a:r>
          </a:p>
          <a:p>
            <a:pPr fontAlgn="base"/>
            <a:r>
              <a:rPr lang="en-US" dirty="0"/>
              <a:t>This is very common when registering with a service. Typically a series of checkboxes is shown, and the meaning checkboxes is alternated so that ticking the first one means "opt out" and the second means "opt in". </a:t>
            </a:r>
          </a:p>
        </p:txBody>
      </p:sp>
      <p:sp>
        <p:nvSpPr>
          <p:cNvPr id="4" name="Slide Number Placeholder 3"/>
          <p:cNvSpPr>
            <a:spLocks noGrp="1"/>
          </p:cNvSpPr>
          <p:nvPr>
            <p:ph type="sldNum" sz="quarter" idx="12"/>
          </p:nvPr>
        </p:nvSpPr>
        <p:spPr/>
        <p:txBody>
          <a:bodyPr/>
          <a:lstStyle/>
          <a:p>
            <a:fld id="{1D5CD492-2BC6-F348-9965-EC1D86DF57A8}" type="slidenum">
              <a:rPr lang="en-US" smtClean="0"/>
              <a:t>54</a:t>
            </a:fld>
            <a:endParaRPr lang="en-US"/>
          </a:p>
        </p:txBody>
      </p:sp>
      <p:pic>
        <p:nvPicPr>
          <p:cNvPr id="5" name="Picture 4"/>
          <p:cNvPicPr>
            <a:picLocks noChangeAspect="1"/>
          </p:cNvPicPr>
          <p:nvPr/>
        </p:nvPicPr>
        <p:blipFill>
          <a:blip r:embed="rId2"/>
          <a:stretch>
            <a:fillRect/>
          </a:stretch>
        </p:blipFill>
        <p:spPr>
          <a:xfrm>
            <a:off x="2821565" y="4328876"/>
            <a:ext cx="3267508" cy="2457709"/>
          </a:xfrm>
          <a:prstGeom prst="rect">
            <a:avLst/>
          </a:prstGeom>
        </p:spPr>
      </p:pic>
    </p:spTree>
    <p:extLst>
      <p:ext uri="{BB962C8B-B14F-4D97-AF65-F5344CB8AC3E}">
        <p14:creationId xmlns:p14="http://schemas.microsoft.com/office/powerpoint/2010/main" val="69878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17: </a:t>
            </a:r>
            <a:r>
              <a:rPr lang="en-US" dirty="0" smtClean="0"/>
              <a:t>Find the related Dark Pattern</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55</a:t>
            </a:fld>
            <a:endParaRPr lang="en-US"/>
          </a:p>
        </p:txBody>
      </p:sp>
      <p:pic>
        <p:nvPicPr>
          <p:cNvPr id="5" name="Picture 4"/>
          <p:cNvPicPr>
            <a:picLocks noChangeAspect="1"/>
          </p:cNvPicPr>
          <p:nvPr/>
        </p:nvPicPr>
        <p:blipFill>
          <a:blip r:embed="rId2"/>
          <a:stretch>
            <a:fillRect/>
          </a:stretch>
        </p:blipFill>
        <p:spPr>
          <a:xfrm>
            <a:off x="718127" y="1650354"/>
            <a:ext cx="2139373" cy="2127488"/>
          </a:xfrm>
          <a:prstGeom prst="rect">
            <a:avLst/>
          </a:prstGeom>
        </p:spPr>
      </p:pic>
      <p:pic>
        <p:nvPicPr>
          <p:cNvPr id="6" name="Picture 5"/>
          <p:cNvPicPr>
            <a:picLocks noChangeAspect="1"/>
          </p:cNvPicPr>
          <p:nvPr/>
        </p:nvPicPr>
        <p:blipFill>
          <a:blip r:embed="rId3"/>
          <a:stretch>
            <a:fillRect/>
          </a:stretch>
        </p:blipFill>
        <p:spPr>
          <a:xfrm>
            <a:off x="3260926" y="1565487"/>
            <a:ext cx="2231736" cy="2643013"/>
          </a:xfrm>
          <a:prstGeom prst="rect">
            <a:avLst/>
          </a:prstGeom>
        </p:spPr>
      </p:pic>
      <p:sp>
        <p:nvSpPr>
          <p:cNvPr id="7" name="TextBox 6"/>
          <p:cNvSpPr txBox="1"/>
          <p:nvPr/>
        </p:nvSpPr>
        <p:spPr>
          <a:xfrm>
            <a:off x="413191" y="3965096"/>
            <a:ext cx="2690160" cy="461665"/>
          </a:xfrm>
          <a:prstGeom prst="rect">
            <a:avLst/>
          </a:prstGeom>
          <a:noFill/>
        </p:spPr>
        <p:txBody>
          <a:bodyPr wrap="none" rtlCol="0">
            <a:spAutoFit/>
          </a:bodyPr>
          <a:lstStyle/>
          <a:p>
            <a:r>
              <a:rPr lang="en-US" sz="1200" dirty="0" smtClean="0"/>
              <a:t>A. Icon shows notification,</a:t>
            </a:r>
            <a:br>
              <a:rPr lang="en-US" sz="1200" dirty="0" smtClean="0"/>
            </a:br>
            <a:r>
              <a:rPr lang="en-US" sz="1200" dirty="0" smtClean="0"/>
              <a:t>but login reveals no new notifications</a:t>
            </a:r>
            <a:endParaRPr lang="en-US" sz="1200" dirty="0"/>
          </a:p>
        </p:txBody>
      </p:sp>
      <p:sp>
        <p:nvSpPr>
          <p:cNvPr id="8" name="TextBox 7"/>
          <p:cNvSpPr txBox="1"/>
          <p:nvPr/>
        </p:nvSpPr>
        <p:spPr>
          <a:xfrm>
            <a:off x="3260926" y="4166801"/>
            <a:ext cx="2513830" cy="461665"/>
          </a:xfrm>
          <a:prstGeom prst="rect">
            <a:avLst/>
          </a:prstGeom>
          <a:noFill/>
        </p:spPr>
        <p:txBody>
          <a:bodyPr wrap="none" rtlCol="0">
            <a:spAutoFit/>
          </a:bodyPr>
          <a:lstStyle/>
          <a:p>
            <a:r>
              <a:rPr lang="en-US" sz="1200" dirty="0"/>
              <a:t>B</a:t>
            </a:r>
            <a:r>
              <a:rPr lang="en-US" sz="1200" dirty="0" smtClean="0"/>
              <a:t>. Email required to continue with </a:t>
            </a:r>
            <a:br>
              <a:rPr lang="en-US" sz="1200" dirty="0" smtClean="0"/>
            </a:br>
            <a:r>
              <a:rPr lang="en-US" sz="1200" dirty="0" smtClean="0"/>
              <a:t>the form</a:t>
            </a:r>
            <a:endParaRPr lang="en-US" sz="1200" dirty="0"/>
          </a:p>
        </p:txBody>
      </p:sp>
      <p:pic>
        <p:nvPicPr>
          <p:cNvPr id="9" name="Picture 8"/>
          <p:cNvPicPr>
            <a:picLocks noChangeAspect="1"/>
          </p:cNvPicPr>
          <p:nvPr/>
        </p:nvPicPr>
        <p:blipFill>
          <a:blip r:embed="rId4"/>
          <a:stretch>
            <a:fillRect/>
          </a:stretch>
        </p:blipFill>
        <p:spPr>
          <a:xfrm>
            <a:off x="5957312" y="1584494"/>
            <a:ext cx="3094324" cy="2291748"/>
          </a:xfrm>
          <a:prstGeom prst="rect">
            <a:avLst/>
          </a:prstGeom>
        </p:spPr>
      </p:pic>
      <p:sp>
        <p:nvSpPr>
          <p:cNvPr id="10" name="TextBox 9"/>
          <p:cNvSpPr txBox="1"/>
          <p:nvPr/>
        </p:nvSpPr>
        <p:spPr>
          <a:xfrm>
            <a:off x="6229735" y="3961526"/>
            <a:ext cx="2632452" cy="276999"/>
          </a:xfrm>
          <a:prstGeom prst="rect">
            <a:avLst/>
          </a:prstGeom>
          <a:noFill/>
        </p:spPr>
        <p:txBody>
          <a:bodyPr wrap="none" rtlCol="0">
            <a:spAutoFit/>
          </a:bodyPr>
          <a:lstStyle/>
          <a:p>
            <a:r>
              <a:rPr lang="en-US" sz="1200" dirty="0" smtClean="0"/>
              <a:t>C. Check box for additional services</a:t>
            </a:r>
            <a:endParaRPr lang="en-US" sz="1200" dirty="0"/>
          </a:p>
        </p:txBody>
      </p:sp>
    </p:spTree>
    <p:extLst>
      <p:ext uri="{BB962C8B-B14F-4D97-AF65-F5344CB8AC3E}">
        <p14:creationId xmlns:p14="http://schemas.microsoft.com/office/powerpoint/2010/main" val="288161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385" y="704161"/>
            <a:ext cx="8107965" cy="665480"/>
          </a:xfrm>
          <a:prstGeom prst="rect">
            <a:avLst/>
          </a:prstGeom>
        </p:spPr>
        <p:txBody>
          <a:bodyPr vert="horz" wrap="square" lIns="0" tIns="12700" rIns="0" bIns="0" rtlCol="0">
            <a:spAutoFit/>
          </a:bodyPr>
          <a:lstStyle/>
          <a:p>
            <a:pPr marL="12700">
              <a:lnSpc>
                <a:spcPct val="100000"/>
              </a:lnSpc>
              <a:spcBef>
                <a:spcPts val="100"/>
              </a:spcBef>
            </a:pPr>
            <a:r>
              <a:rPr sz="4200" spc="-60" dirty="0">
                <a:solidFill>
                  <a:srgbClr val="000000"/>
                </a:solidFill>
              </a:rPr>
              <a:t>Assistive </a:t>
            </a:r>
            <a:r>
              <a:rPr sz="4200" spc="-50" dirty="0">
                <a:solidFill>
                  <a:srgbClr val="000000"/>
                </a:solidFill>
              </a:rPr>
              <a:t>tech </a:t>
            </a:r>
            <a:r>
              <a:rPr sz="4200" spc="-65" dirty="0">
                <a:solidFill>
                  <a:srgbClr val="000000"/>
                </a:solidFill>
              </a:rPr>
              <a:t>improves </a:t>
            </a:r>
            <a:r>
              <a:rPr sz="4200" spc="-45" dirty="0">
                <a:solidFill>
                  <a:srgbClr val="000000"/>
                </a:solidFill>
              </a:rPr>
              <a:t>quality </a:t>
            </a:r>
            <a:r>
              <a:rPr sz="4200" spc="-30" dirty="0">
                <a:solidFill>
                  <a:srgbClr val="000000"/>
                </a:solidFill>
              </a:rPr>
              <a:t>of</a:t>
            </a:r>
            <a:r>
              <a:rPr sz="4200" spc="-315" dirty="0">
                <a:solidFill>
                  <a:srgbClr val="000000"/>
                </a:solidFill>
              </a:rPr>
              <a:t> </a:t>
            </a:r>
            <a:r>
              <a:rPr sz="4200" spc="-75" dirty="0">
                <a:solidFill>
                  <a:srgbClr val="000000"/>
                </a:solidFill>
              </a:rPr>
              <a:t>life</a:t>
            </a:r>
            <a:endParaRPr sz="4200" dirty="0"/>
          </a:p>
        </p:txBody>
      </p:sp>
      <p:sp>
        <p:nvSpPr>
          <p:cNvPr id="3" name="object 3"/>
          <p:cNvSpPr txBox="1">
            <a:spLocks noGrp="1"/>
          </p:cNvSpPr>
          <p:nvPr>
            <p:ph type="body" idx="1"/>
          </p:nvPr>
        </p:nvSpPr>
        <p:spPr>
          <a:xfrm>
            <a:off x="628650" y="1825625"/>
            <a:ext cx="7886700" cy="3386312"/>
          </a:xfrm>
          <a:prstGeom prst="rect">
            <a:avLst/>
          </a:prstGeom>
        </p:spPr>
        <p:txBody>
          <a:bodyPr vert="horz" wrap="square" lIns="0" tIns="12700" rIns="0" bIns="0" rtlCol="0">
            <a:spAutoFit/>
          </a:bodyPr>
          <a:lstStyle/>
          <a:p>
            <a:pPr marL="147955" marR="443230">
              <a:lnSpc>
                <a:spcPct val="138900"/>
              </a:lnSpc>
              <a:spcBef>
                <a:spcPts val="100"/>
              </a:spcBef>
            </a:pPr>
            <a:r>
              <a:rPr sz="2400" spc="-5" dirty="0">
                <a:solidFill>
                  <a:srgbClr val="000000"/>
                </a:solidFill>
              </a:rPr>
              <a:t>Enables </a:t>
            </a:r>
            <a:r>
              <a:rPr sz="2400" dirty="0">
                <a:solidFill>
                  <a:srgbClr val="000000"/>
                </a:solidFill>
              </a:rPr>
              <a:t>a </a:t>
            </a:r>
            <a:r>
              <a:rPr sz="2400" spc="-10" dirty="0">
                <a:solidFill>
                  <a:srgbClr val="000000"/>
                </a:solidFill>
              </a:rPr>
              <a:t>person </a:t>
            </a:r>
            <a:r>
              <a:rPr sz="2400" spc="-15" dirty="0">
                <a:solidFill>
                  <a:srgbClr val="000000"/>
                </a:solidFill>
              </a:rPr>
              <a:t>to </a:t>
            </a:r>
            <a:r>
              <a:rPr sz="2400" spc="-5" dirty="0">
                <a:solidFill>
                  <a:srgbClr val="000000"/>
                </a:solidFill>
              </a:rPr>
              <a:t>function </a:t>
            </a:r>
            <a:r>
              <a:rPr sz="2400" spc="-15" dirty="0">
                <a:solidFill>
                  <a:srgbClr val="000000"/>
                </a:solidFill>
              </a:rPr>
              <a:t>at </a:t>
            </a:r>
            <a:r>
              <a:rPr sz="2400" spc="-5" dirty="0">
                <a:solidFill>
                  <a:srgbClr val="000000"/>
                </a:solidFill>
              </a:rPr>
              <a:t>his or </a:t>
            </a:r>
            <a:r>
              <a:rPr sz="2400" dirty="0">
                <a:solidFill>
                  <a:srgbClr val="000000"/>
                </a:solidFill>
              </a:rPr>
              <a:t>her </a:t>
            </a:r>
            <a:r>
              <a:rPr sz="2400" spc="-10" dirty="0">
                <a:solidFill>
                  <a:srgbClr val="000000"/>
                </a:solidFill>
              </a:rPr>
              <a:t>own </a:t>
            </a:r>
            <a:r>
              <a:rPr sz="2400" dirty="0">
                <a:solidFill>
                  <a:srgbClr val="000000"/>
                </a:solidFill>
              </a:rPr>
              <a:t>pace. </a:t>
            </a:r>
            <a:endParaRPr lang="en-US" sz="2400" dirty="0" smtClean="0">
              <a:solidFill>
                <a:srgbClr val="000000"/>
              </a:solidFill>
            </a:endParaRPr>
          </a:p>
          <a:p>
            <a:pPr marL="147955" marR="443230">
              <a:lnSpc>
                <a:spcPct val="138900"/>
              </a:lnSpc>
              <a:spcBef>
                <a:spcPts val="100"/>
              </a:spcBef>
            </a:pPr>
            <a:r>
              <a:rPr sz="2400" spc="-20" dirty="0" smtClean="0">
                <a:solidFill>
                  <a:srgbClr val="000000"/>
                </a:solidFill>
              </a:rPr>
              <a:t>Fosters </a:t>
            </a:r>
            <a:r>
              <a:rPr sz="2400" spc="-5" dirty="0">
                <a:solidFill>
                  <a:srgbClr val="000000"/>
                </a:solidFill>
              </a:rPr>
              <a:t>independent living.</a:t>
            </a:r>
            <a:endParaRPr sz="2400" dirty="0"/>
          </a:p>
          <a:p>
            <a:pPr marL="147955" marR="2332355">
              <a:lnSpc>
                <a:spcPts val="4000"/>
              </a:lnSpc>
              <a:spcBef>
                <a:spcPts val="285"/>
              </a:spcBef>
            </a:pPr>
            <a:r>
              <a:rPr sz="2400" spc="-10" dirty="0">
                <a:solidFill>
                  <a:srgbClr val="000000"/>
                </a:solidFill>
              </a:rPr>
              <a:t>Maintains </a:t>
            </a:r>
            <a:r>
              <a:rPr sz="2400" spc="-5" dirty="0">
                <a:solidFill>
                  <a:srgbClr val="000000"/>
                </a:solidFill>
              </a:rPr>
              <a:t>or </a:t>
            </a:r>
            <a:r>
              <a:rPr sz="2400" spc="-10" dirty="0">
                <a:solidFill>
                  <a:srgbClr val="000000"/>
                </a:solidFill>
              </a:rPr>
              <a:t>improves </a:t>
            </a:r>
            <a:r>
              <a:rPr sz="2400" spc="-5" dirty="0">
                <a:solidFill>
                  <a:srgbClr val="000000"/>
                </a:solidFill>
              </a:rPr>
              <a:t>daily </a:t>
            </a:r>
            <a:r>
              <a:rPr sz="2400" spc="-5" dirty="0" smtClean="0">
                <a:solidFill>
                  <a:srgbClr val="000000"/>
                </a:solidFill>
              </a:rPr>
              <a:t>function</a:t>
            </a:r>
            <a:endParaRPr lang="en-US" sz="2400" spc="-5" dirty="0" smtClean="0">
              <a:solidFill>
                <a:srgbClr val="000000"/>
              </a:solidFill>
            </a:endParaRPr>
          </a:p>
          <a:p>
            <a:pPr marL="147955" marR="2332355">
              <a:lnSpc>
                <a:spcPts val="4000"/>
              </a:lnSpc>
              <a:spcBef>
                <a:spcPts val="285"/>
              </a:spcBef>
            </a:pPr>
            <a:r>
              <a:rPr sz="2400" spc="-10" dirty="0" smtClean="0">
                <a:solidFill>
                  <a:srgbClr val="000000"/>
                </a:solidFill>
              </a:rPr>
              <a:t>Reduces </a:t>
            </a:r>
            <a:r>
              <a:rPr sz="2400" spc="-105" dirty="0">
                <a:solidFill>
                  <a:srgbClr val="000000"/>
                </a:solidFill>
              </a:rPr>
              <a:t>stress-­‐related</a:t>
            </a:r>
            <a:r>
              <a:rPr sz="2400" spc="-10" dirty="0">
                <a:solidFill>
                  <a:srgbClr val="000000"/>
                </a:solidFill>
              </a:rPr>
              <a:t> </a:t>
            </a:r>
            <a:r>
              <a:rPr sz="2400" dirty="0">
                <a:solidFill>
                  <a:srgbClr val="000000"/>
                </a:solidFill>
              </a:rPr>
              <a:t>injuries</a:t>
            </a:r>
            <a:endParaRPr sz="2400" dirty="0"/>
          </a:p>
          <a:p>
            <a:pPr marL="147955" marR="5080">
              <a:lnSpc>
                <a:spcPts val="4000"/>
              </a:lnSpc>
            </a:pPr>
            <a:r>
              <a:rPr sz="2400" spc="-10" dirty="0">
                <a:solidFill>
                  <a:srgbClr val="000000"/>
                </a:solidFill>
              </a:rPr>
              <a:t>Eases </a:t>
            </a:r>
            <a:r>
              <a:rPr sz="2400" spc="-15" dirty="0">
                <a:solidFill>
                  <a:srgbClr val="000000"/>
                </a:solidFill>
              </a:rPr>
              <a:t>integration into </a:t>
            </a:r>
            <a:r>
              <a:rPr sz="2400" spc="-5" dirty="0">
                <a:solidFill>
                  <a:srgbClr val="000000"/>
                </a:solidFill>
              </a:rPr>
              <a:t>society (levels the </a:t>
            </a:r>
            <a:r>
              <a:rPr sz="2400" spc="-10" dirty="0">
                <a:solidFill>
                  <a:srgbClr val="000000"/>
                </a:solidFill>
              </a:rPr>
              <a:t>“playing </a:t>
            </a:r>
            <a:r>
              <a:rPr sz="2400" dirty="0">
                <a:solidFill>
                  <a:srgbClr val="000000"/>
                </a:solidFill>
              </a:rPr>
              <a:t>field”) </a:t>
            </a:r>
            <a:endParaRPr lang="en-US" sz="2400" dirty="0" smtClean="0">
              <a:solidFill>
                <a:srgbClr val="000000"/>
              </a:solidFill>
            </a:endParaRPr>
          </a:p>
          <a:p>
            <a:pPr marL="147955" marR="5080">
              <a:lnSpc>
                <a:spcPts val="4000"/>
              </a:lnSpc>
            </a:pPr>
            <a:r>
              <a:rPr sz="2400" spc="-5" dirty="0" smtClean="0">
                <a:solidFill>
                  <a:srgbClr val="000000"/>
                </a:solidFill>
              </a:rPr>
              <a:t>Modifies </a:t>
            </a:r>
            <a:r>
              <a:rPr sz="2400" spc="-5" dirty="0">
                <a:solidFill>
                  <a:srgbClr val="000000"/>
                </a:solidFill>
              </a:rPr>
              <a:t>the </a:t>
            </a:r>
            <a:r>
              <a:rPr sz="2400" spc="-10" dirty="0">
                <a:solidFill>
                  <a:srgbClr val="000000"/>
                </a:solidFill>
              </a:rPr>
              <a:t>environment instead </a:t>
            </a:r>
            <a:r>
              <a:rPr sz="2400" spc="-5" dirty="0">
                <a:solidFill>
                  <a:srgbClr val="000000"/>
                </a:solidFill>
              </a:rPr>
              <a:t>of the</a:t>
            </a:r>
            <a:r>
              <a:rPr sz="2400" dirty="0">
                <a:solidFill>
                  <a:srgbClr val="000000"/>
                </a:solidFill>
              </a:rPr>
              <a:t> </a:t>
            </a:r>
            <a:r>
              <a:rPr sz="2400" spc="-10" dirty="0">
                <a:solidFill>
                  <a:srgbClr val="000000"/>
                </a:solidFill>
              </a:rPr>
              <a:t>person</a:t>
            </a:r>
            <a:endParaRPr sz="2400" dirty="0"/>
          </a:p>
        </p:txBody>
      </p:sp>
    </p:spTree>
    <p:extLst>
      <p:ext uri="{BB962C8B-B14F-4D97-AF65-F5344CB8AC3E}">
        <p14:creationId xmlns:p14="http://schemas.microsoft.com/office/powerpoint/2010/main" val="351785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877" y="507197"/>
            <a:ext cx="7886700" cy="1325563"/>
          </a:xfrm>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55" dirty="0"/>
              <a:t>Assistive </a:t>
            </a:r>
            <a:r>
              <a:rPr spc="-150" dirty="0"/>
              <a:t>Tech </a:t>
            </a:r>
            <a:r>
              <a:rPr spc="-50" dirty="0"/>
              <a:t>can </a:t>
            </a:r>
            <a:r>
              <a:rPr spc="-25" dirty="0"/>
              <a:t>be</a:t>
            </a:r>
            <a:r>
              <a:rPr spc="-204" dirty="0"/>
              <a:t> </a:t>
            </a:r>
            <a:r>
              <a:rPr spc="-45" dirty="0"/>
              <a:t>simple	</a:t>
            </a:r>
          </a:p>
        </p:txBody>
      </p:sp>
      <p:sp>
        <p:nvSpPr>
          <p:cNvPr id="3" name="object 3"/>
          <p:cNvSpPr txBox="1"/>
          <p:nvPr/>
        </p:nvSpPr>
        <p:spPr>
          <a:xfrm>
            <a:off x="826884" y="2569525"/>
            <a:ext cx="4965065" cy="2062488"/>
          </a:xfrm>
          <a:prstGeom prst="rect">
            <a:avLst/>
          </a:prstGeom>
        </p:spPr>
        <p:txBody>
          <a:bodyPr vert="horz" wrap="square" lIns="0" tIns="12700" rIns="0" bIns="0" rtlCol="0">
            <a:spAutoFit/>
          </a:bodyPr>
          <a:lstStyle/>
          <a:p>
            <a:pPr marL="12700" marR="2665730">
              <a:lnSpc>
                <a:spcPct val="138900"/>
              </a:lnSpc>
              <a:spcBef>
                <a:spcPts val="100"/>
              </a:spcBef>
            </a:pPr>
            <a:r>
              <a:rPr sz="2400" dirty="0">
                <a:solidFill>
                  <a:srgbClr val="404040"/>
                </a:solidFill>
                <a:latin typeface="Calibri"/>
                <a:cs typeface="Calibri"/>
              </a:rPr>
              <a:t>A </a:t>
            </a:r>
            <a:r>
              <a:rPr sz="2400" spc="-5" dirty="0">
                <a:solidFill>
                  <a:srgbClr val="404040"/>
                </a:solidFill>
                <a:latin typeface="Calibri"/>
                <a:cs typeface="Calibri"/>
              </a:rPr>
              <a:t>magnifying</a:t>
            </a:r>
            <a:r>
              <a:rPr sz="2400" spc="-60" dirty="0">
                <a:solidFill>
                  <a:srgbClr val="404040"/>
                </a:solidFill>
                <a:latin typeface="Calibri"/>
                <a:cs typeface="Calibri"/>
              </a:rPr>
              <a:t> </a:t>
            </a:r>
            <a:r>
              <a:rPr sz="2400" spc="-5" dirty="0">
                <a:solidFill>
                  <a:srgbClr val="404040"/>
                </a:solidFill>
                <a:latin typeface="Calibri"/>
                <a:cs typeface="Calibri"/>
              </a:rPr>
              <a:t>glass  </a:t>
            </a:r>
            <a:endParaRPr sz="2400" dirty="0" smtClean="0">
              <a:latin typeface="Calibri"/>
              <a:cs typeface="Calibri"/>
            </a:endParaRPr>
          </a:p>
          <a:p>
            <a:pPr marL="12700" marR="537845">
              <a:lnSpc>
                <a:spcPts val="4000"/>
              </a:lnSpc>
              <a:spcBef>
                <a:spcPts val="285"/>
              </a:spcBef>
            </a:pPr>
            <a:r>
              <a:rPr sz="2400" spc="-130" dirty="0" smtClean="0">
                <a:solidFill>
                  <a:srgbClr val="404040"/>
                </a:solidFill>
                <a:latin typeface="Calibri"/>
                <a:cs typeface="Calibri"/>
              </a:rPr>
              <a:t>Anti-­‐glare </a:t>
            </a:r>
            <a:r>
              <a:rPr sz="2400" spc="-10" dirty="0" smtClean="0">
                <a:solidFill>
                  <a:srgbClr val="404040"/>
                </a:solidFill>
                <a:latin typeface="Calibri"/>
                <a:cs typeface="Calibri"/>
              </a:rPr>
              <a:t>screen </a:t>
            </a:r>
            <a:r>
              <a:rPr sz="2400" spc="-20" dirty="0" smtClean="0">
                <a:solidFill>
                  <a:srgbClr val="404040"/>
                </a:solidFill>
                <a:latin typeface="Calibri"/>
                <a:cs typeface="Calibri"/>
              </a:rPr>
              <a:t>for </a:t>
            </a:r>
            <a:r>
              <a:rPr sz="2400" spc="-5" dirty="0" smtClean="0">
                <a:solidFill>
                  <a:srgbClr val="404040"/>
                </a:solidFill>
                <a:latin typeface="Calibri"/>
                <a:cs typeface="Calibri"/>
              </a:rPr>
              <a:t>the </a:t>
            </a:r>
            <a:r>
              <a:rPr sz="2400" spc="-10" dirty="0" smtClean="0">
                <a:solidFill>
                  <a:srgbClr val="404040"/>
                </a:solidFill>
                <a:latin typeface="Calibri"/>
                <a:cs typeface="Calibri"/>
              </a:rPr>
              <a:t>monitor  </a:t>
            </a:r>
            <a:r>
              <a:rPr sz="2400" spc="-5" dirty="0" smtClean="0">
                <a:solidFill>
                  <a:srgbClr val="404040"/>
                </a:solidFill>
                <a:latin typeface="Calibri"/>
                <a:cs typeface="Calibri"/>
              </a:rPr>
              <a:t>Door </a:t>
            </a:r>
            <a:r>
              <a:rPr sz="2400" dirty="0" smtClean="0">
                <a:solidFill>
                  <a:srgbClr val="404040"/>
                </a:solidFill>
                <a:latin typeface="Calibri"/>
                <a:cs typeface="Calibri"/>
              </a:rPr>
              <a:t>handles </a:t>
            </a:r>
            <a:r>
              <a:rPr sz="2400" spc="-10" dirty="0" smtClean="0">
                <a:solidFill>
                  <a:srgbClr val="404040"/>
                </a:solidFill>
                <a:latin typeface="Calibri"/>
                <a:cs typeface="Calibri"/>
              </a:rPr>
              <a:t>instead </a:t>
            </a:r>
            <a:r>
              <a:rPr sz="2400" spc="-5" dirty="0" smtClean="0">
                <a:solidFill>
                  <a:srgbClr val="404040"/>
                </a:solidFill>
                <a:latin typeface="Calibri"/>
                <a:cs typeface="Calibri"/>
              </a:rPr>
              <a:t>of door</a:t>
            </a:r>
            <a:r>
              <a:rPr sz="2400" spc="-70" dirty="0" smtClean="0">
                <a:solidFill>
                  <a:srgbClr val="404040"/>
                </a:solidFill>
                <a:latin typeface="Calibri"/>
                <a:cs typeface="Calibri"/>
              </a:rPr>
              <a:t> </a:t>
            </a:r>
            <a:r>
              <a:rPr sz="2400" spc="-5" dirty="0" smtClean="0">
                <a:solidFill>
                  <a:srgbClr val="404040"/>
                </a:solidFill>
                <a:latin typeface="Calibri"/>
                <a:cs typeface="Calibri"/>
              </a:rPr>
              <a:t>knobs</a:t>
            </a:r>
            <a:endParaRPr sz="2400" dirty="0" smtClean="0">
              <a:latin typeface="Calibri"/>
              <a:cs typeface="Calibri"/>
            </a:endParaRPr>
          </a:p>
          <a:p>
            <a:pPr marL="12700">
              <a:lnSpc>
                <a:spcPct val="100000"/>
              </a:lnSpc>
              <a:spcBef>
                <a:spcPts val="800"/>
              </a:spcBef>
            </a:pPr>
            <a:r>
              <a:rPr sz="2400" spc="-15" dirty="0" smtClean="0">
                <a:solidFill>
                  <a:srgbClr val="404040"/>
                </a:solidFill>
                <a:latin typeface="Calibri"/>
                <a:cs typeface="Calibri"/>
              </a:rPr>
              <a:t>Calculators/clocks </a:t>
            </a:r>
            <a:r>
              <a:rPr sz="2400" spc="-5" dirty="0">
                <a:solidFill>
                  <a:srgbClr val="404040"/>
                </a:solidFill>
                <a:latin typeface="Calibri"/>
                <a:cs typeface="Calibri"/>
              </a:rPr>
              <a:t>with </a:t>
            </a:r>
            <a:r>
              <a:rPr sz="2400" spc="-20" dirty="0">
                <a:solidFill>
                  <a:srgbClr val="404040"/>
                </a:solidFill>
                <a:latin typeface="Calibri"/>
                <a:cs typeface="Calibri"/>
              </a:rPr>
              <a:t>extra </a:t>
            </a:r>
            <a:r>
              <a:rPr sz="2400" spc="-15" dirty="0">
                <a:solidFill>
                  <a:srgbClr val="404040"/>
                </a:solidFill>
                <a:latin typeface="Calibri"/>
                <a:cs typeface="Calibri"/>
              </a:rPr>
              <a:t>large</a:t>
            </a:r>
            <a:r>
              <a:rPr sz="2400" spc="20" dirty="0">
                <a:solidFill>
                  <a:srgbClr val="404040"/>
                </a:solidFill>
                <a:latin typeface="Calibri"/>
                <a:cs typeface="Calibri"/>
              </a:rPr>
              <a:t> </a:t>
            </a:r>
            <a:r>
              <a:rPr sz="2400" spc="-5" dirty="0">
                <a:solidFill>
                  <a:srgbClr val="404040"/>
                </a:solidFill>
                <a:latin typeface="Calibri"/>
                <a:cs typeface="Calibri"/>
              </a:rPr>
              <a:t>digits</a:t>
            </a:r>
            <a:endParaRPr sz="2400" dirty="0">
              <a:latin typeface="Calibri"/>
              <a:cs typeface="Calibri"/>
            </a:endParaRPr>
          </a:p>
        </p:txBody>
      </p:sp>
      <p:sp>
        <p:nvSpPr>
          <p:cNvPr id="4" name="object 4"/>
          <p:cNvSpPr/>
          <p:nvPr/>
        </p:nvSpPr>
        <p:spPr>
          <a:xfrm>
            <a:off x="5684520" y="2079171"/>
            <a:ext cx="3124200" cy="18983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393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3670">
              <a:lnSpc>
                <a:spcPct val="100000"/>
              </a:lnSpc>
              <a:spcBef>
                <a:spcPts val="100"/>
              </a:spcBef>
              <a:tabLst>
                <a:tab pos="7609205" algn="l"/>
              </a:tabLst>
            </a:pPr>
            <a:r>
              <a:rPr spc="-55" dirty="0"/>
              <a:t>Assistive </a:t>
            </a:r>
            <a:r>
              <a:rPr spc="-150" dirty="0"/>
              <a:t>Tech </a:t>
            </a:r>
            <a:r>
              <a:rPr spc="-50" dirty="0"/>
              <a:t>can </a:t>
            </a:r>
            <a:r>
              <a:rPr spc="-25" dirty="0"/>
              <a:t>be</a:t>
            </a:r>
            <a:r>
              <a:rPr spc="-175" dirty="0"/>
              <a:t> </a:t>
            </a:r>
            <a:r>
              <a:rPr spc="-65" dirty="0"/>
              <a:t>complex	</a:t>
            </a:r>
          </a:p>
        </p:txBody>
      </p:sp>
      <p:sp>
        <p:nvSpPr>
          <p:cNvPr id="3" name="object 3"/>
          <p:cNvSpPr txBox="1"/>
          <p:nvPr/>
        </p:nvSpPr>
        <p:spPr>
          <a:xfrm>
            <a:off x="978626" y="1794953"/>
            <a:ext cx="4143375" cy="3963008"/>
          </a:xfrm>
          <a:prstGeom prst="rect">
            <a:avLst/>
          </a:prstGeom>
        </p:spPr>
        <p:txBody>
          <a:bodyPr vert="horz" wrap="square" lIns="0" tIns="10160" rIns="0" bIns="0" rtlCol="0">
            <a:spAutoFit/>
          </a:bodyPr>
          <a:lstStyle/>
          <a:p>
            <a:pPr marL="12700" marR="303530">
              <a:lnSpc>
                <a:spcPct val="112999"/>
              </a:lnSpc>
              <a:spcBef>
                <a:spcPts val="80"/>
              </a:spcBef>
            </a:pPr>
            <a:r>
              <a:rPr sz="2200" spc="-10" dirty="0">
                <a:solidFill>
                  <a:srgbClr val="404040"/>
                </a:solidFill>
                <a:latin typeface="Calibri"/>
                <a:cs typeface="Calibri"/>
              </a:rPr>
              <a:t>Alternative </a:t>
            </a:r>
            <a:r>
              <a:rPr sz="2200" spc="-20" dirty="0">
                <a:solidFill>
                  <a:srgbClr val="404040"/>
                </a:solidFill>
                <a:latin typeface="Calibri"/>
                <a:cs typeface="Calibri"/>
              </a:rPr>
              <a:t>keyboards </a:t>
            </a:r>
            <a:r>
              <a:rPr sz="2200" dirty="0">
                <a:solidFill>
                  <a:srgbClr val="404040"/>
                </a:solidFill>
                <a:latin typeface="Calibri"/>
                <a:cs typeface="Calibri"/>
              </a:rPr>
              <a:t>or </a:t>
            </a:r>
            <a:r>
              <a:rPr sz="2200" spc="-10" dirty="0">
                <a:solidFill>
                  <a:srgbClr val="404040"/>
                </a:solidFill>
                <a:latin typeface="Calibri"/>
                <a:cs typeface="Calibri"/>
              </a:rPr>
              <a:t>switches  Braille </a:t>
            </a:r>
            <a:r>
              <a:rPr sz="2200" spc="-5" dirty="0">
                <a:solidFill>
                  <a:srgbClr val="404040"/>
                </a:solidFill>
                <a:latin typeface="Calibri"/>
                <a:cs typeface="Calibri"/>
              </a:rPr>
              <a:t>and </a:t>
            </a:r>
            <a:r>
              <a:rPr sz="2200" spc="-10" dirty="0">
                <a:solidFill>
                  <a:srgbClr val="404040"/>
                </a:solidFill>
                <a:latin typeface="Calibri"/>
                <a:cs typeface="Calibri"/>
              </a:rPr>
              <a:t>refreshable </a:t>
            </a:r>
            <a:r>
              <a:rPr sz="2200" spc="-15" dirty="0">
                <a:solidFill>
                  <a:srgbClr val="404040"/>
                </a:solidFill>
                <a:latin typeface="Calibri"/>
                <a:cs typeface="Calibri"/>
              </a:rPr>
              <a:t>braille  </a:t>
            </a:r>
            <a:r>
              <a:rPr sz="2200" spc="-10" dirty="0">
                <a:solidFill>
                  <a:srgbClr val="404040"/>
                </a:solidFill>
                <a:latin typeface="Calibri"/>
                <a:cs typeface="Calibri"/>
              </a:rPr>
              <a:t>Scanning</a:t>
            </a:r>
            <a:r>
              <a:rPr sz="2200" spc="-5" dirty="0">
                <a:solidFill>
                  <a:srgbClr val="404040"/>
                </a:solidFill>
                <a:latin typeface="Calibri"/>
                <a:cs typeface="Calibri"/>
              </a:rPr>
              <a:t> </a:t>
            </a:r>
            <a:r>
              <a:rPr sz="2200" spc="-10" dirty="0">
                <a:solidFill>
                  <a:srgbClr val="404040"/>
                </a:solidFill>
                <a:latin typeface="Calibri"/>
                <a:cs typeface="Calibri"/>
              </a:rPr>
              <a:t>software</a:t>
            </a:r>
            <a:endParaRPr sz="2200" dirty="0">
              <a:latin typeface="Calibri"/>
              <a:cs typeface="Calibri"/>
            </a:endParaRPr>
          </a:p>
          <a:p>
            <a:pPr marL="12700">
              <a:lnSpc>
                <a:spcPct val="100000"/>
              </a:lnSpc>
              <a:spcBef>
                <a:spcPts val="330"/>
              </a:spcBef>
            </a:pPr>
            <a:r>
              <a:rPr sz="2200" spc="-10" dirty="0">
                <a:solidFill>
                  <a:srgbClr val="404040"/>
                </a:solidFill>
                <a:latin typeface="Calibri"/>
                <a:cs typeface="Calibri"/>
              </a:rPr>
              <a:t>Screen magnifiers</a:t>
            </a:r>
            <a:endParaRPr sz="2200" dirty="0">
              <a:latin typeface="Calibri"/>
              <a:cs typeface="Calibri"/>
            </a:endParaRPr>
          </a:p>
          <a:p>
            <a:pPr marL="12700" marR="1953895">
              <a:lnSpc>
                <a:spcPct val="112400"/>
              </a:lnSpc>
              <a:spcBef>
                <a:spcPts val="30"/>
              </a:spcBef>
            </a:pPr>
            <a:r>
              <a:rPr sz="2200" spc="-10" dirty="0">
                <a:solidFill>
                  <a:srgbClr val="404040"/>
                </a:solidFill>
                <a:latin typeface="Calibri"/>
                <a:cs typeface="Calibri"/>
              </a:rPr>
              <a:t>Screen </a:t>
            </a:r>
            <a:r>
              <a:rPr sz="2200" spc="-15" dirty="0">
                <a:solidFill>
                  <a:srgbClr val="404040"/>
                </a:solidFill>
                <a:latin typeface="Calibri"/>
                <a:cs typeface="Calibri"/>
              </a:rPr>
              <a:t>readers  </a:t>
            </a:r>
            <a:r>
              <a:rPr sz="2200" spc="-5" dirty="0">
                <a:solidFill>
                  <a:srgbClr val="404040"/>
                </a:solidFill>
                <a:latin typeface="Calibri"/>
                <a:cs typeface="Calibri"/>
              </a:rPr>
              <a:t>Speech</a:t>
            </a:r>
            <a:r>
              <a:rPr sz="2200" spc="-55" dirty="0">
                <a:solidFill>
                  <a:srgbClr val="404040"/>
                </a:solidFill>
                <a:latin typeface="Calibri"/>
                <a:cs typeface="Calibri"/>
              </a:rPr>
              <a:t> </a:t>
            </a:r>
            <a:r>
              <a:rPr sz="2200" spc="-10" dirty="0">
                <a:solidFill>
                  <a:srgbClr val="404040"/>
                </a:solidFill>
                <a:latin typeface="Calibri"/>
                <a:cs typeface="Calibri"/>
              </a:rPr>
              <a:t>recognition</a:t>
            </a:r>
            <a:endParaRPr sz="2200" dirty="0">
              <a:latin typeface="Calibri"/>
              <a:cs typeface="Calibri"/>
            </a:endParaRPr>
          </a:p>
          <a:p>
            <a:pPr marL="12700">
              <a:lnSpc>
                <a:spcPct val="100000"/>
              </a:lnSpc>
              <a:spcBef>
                <a:spcPts val="560"/>
              </a:spcBef>
            </a:pPr>
            <a:r>
              <a:rPr sz="2200" spc="-5" dirty="0">
                <a:solidFill>
                  <a:srgbClr val="404040"/>
                </a:solidFill>
                <a:latin typeface="Calibri"/>
                <a:cs typeface="Calibri"/>
              </a:rPr>
              <a:t>Speech</a:t>
            </a:r>
            <a:r>
              <a:rPr sz="2200" spc="-10" dirty="0">
                <a:solidFill>
                  <a:srgbClr val="404040"/>
                </a:solidFill>
                <a:latin typeface="Calibri"/>
                <a:cs typeface="Calibri"/>
              </a:rPr>
              <a:t> synthesis</a:t>
            </a:r>
            <a:endParaRPr sz="2200" dirty="0">
              <a:latin typeface="Calibri"/>
              <a:cs typeface="Calibri"/>
            </a:endParaRPr>
          </a:p>
          <a:p>
            <a:pPr marL="12700" marR="5080">
              <a:lnSpc>
                <a:spcPts val="3270"/>
              </a:lnSpc>
              <a:spcBef>
                <a:spcPts val="180"/>
              </a:spcBef>
            </a:pPr>
            <a:r>
              <a:rPr sz="2200" spc="-60" dirty="0" smtClean="0">
                <a:solidFill>
                  <a:srgbClr val="404040"/>
                </a:solidFill>
                <a:latin typeface="Calibri"/>
                <a:cs typeface="Calibri"/>
              </a:rPr>
              <a:t>Text</a:t>
            </a:r>
            <a:r>
              <a:rPr sz="2200" dirty="0" smtClean="0">
                <a:solidFill>
                  <a:srgbClr val="404040"/>
                </a:solidFill>
                <a:latin typeface="Calibri"/>
                <a:cs typeface="Calibri"/>
              </a:rPr>
              <a:t> </a:t>
            </a:r>
            <a:r>
              <a:rPr sz="2200" spc="-15" dirty="0">
                <a:solidFill>
                  <a:srgbClr val="404040"/>
                </a:solidFill>
                <a:latin typeface="Calibri"/>
                <a:cs typeface="Calibri"/>
              </a:rPr>
              <a:t>browsers</a:t>
            </a:r>
            <a:endParaRPr sz="2200" dirty="0">
              <a:latin typeface="Calibri"/>
              <a:cs typeface="Calibri"/>
            </a:endParaRPr>
          </a:p>
          <a:p>
            <a:pPr marL="12700">
              <a:lnSpc>
                <a:spcPct val="100000"/>
              </a:lnSpc>
              <a:spcBef>
                <a:spcPts val="375"/>
              </a:spcBef>
            </a:pPr>
            <a:r>
              <a:rPr sz="2200" spc="-5" dirty="0">
                <a:solidFill>
                  <a:srgbClr val="404040"/>
                </a:solidFill>
                <a:latin typeface="Calibri"/>
                <a:cs typeface="Calibri"/>
              </a:rPr>
              <a:t>Visual</a:t>
            </a:r>
            <a:r>
              <a:rPr sz="2200" spc="-10" dirty="0">
                <a:solidFill>
                  <a:srgbClr val="404040"/>
                </a:solidFill>
                <a:latin typeface="Calibri"/>
                <a:cs typeface="Calibri"/>
              </a:rPr>
              <a:t> notification</a:t>
            </a:r>
            <a:endParaRPr sz="2200" dirty="0">
              <a:latin typeface="Calibri"/>
              <a:cs typeface="Calibri"/>
            </a:endParaRPr>
          </a:p>
          <a:p>
            <a:pPr marL="12700">
              <a:lnSpc>
                <a:spcPct val="100000"/>
              </a:lnSpc>
              <a:spcBef>
                <a:spcPts val="595"/>
              </a:spcBef>
            </a:pPr>
            <a:r>
              <a:rPr sz="2200" spc="-25" dirty="0">
                <a:solidFill>
                  <a:srgbClr val="404040"/>
                </a:solidFill>
                <a:latin typeface="Calibri"/>
                <a:cs typeface="Calibri"/>
              </a:rPr>
              <a:t>Voice</a:t>
            </a:r>
            <a:r>
              <a:rPr sz="2200" dirty="0">
                <a:solidFill>
                  <a:srgbClr val="404040"/>
                </a:solidFill>
                <a:latin typeface="Calibri"/>
                <a:cs typeface="Calibri"/>
              </a:rPr>
              <a:t> </a:t>
            </a:r>
            <a:r>
              <a:rPr sz="2200" spc="-15" dirty="0">
                <a:solidFill>
                  <a:srgbClr val="404040"/>
                </a:solidFill>
                <a:latin typeface="Calibri"/>
                <a:cs typeface="Calibri"/>
              </a:rPr>
              <a:t>browsers</a:t>
            </a:r>
            <a:endParaRPr sz="2200" dirty="0">
              <a:latin typeface="Calibri"/>
              <a:cs typeface="Calibri"/>
            </a:endParaRPr>
          </a:p>
        </p:txBody>
      </p:sp>
      <p:pic>
        <p:nvPicPr>
          <p:cNvPr id="4" name="Picture 3"/>
          <p:cNvPicPr>
            <a:picLocks noChangeAspect="1"/>
          </p:cNvPicPr>
          <p:nvPr/>
        </p:nvPicPr>
        <p:blipFill>
          <a:blip r:embed="rId2"/>
          <a:stretch>
            <a:fillRect/>
          </a:stretch>
        </p:blipFill>
        <p:spPr>
          <a:xfrm>
            <a:off x="4026478" y="2714626"/>
            <a:ext cx="4393544" cy="2678256"/>
          </a:xfrm>
          <a:prstGeom prst="rect">
            <a:avLst/>
          </a:prstGeom>
        </p:spPr>
      </p:pic>
    </p:spTree>
    <p:extLst>
      <p:ext uri="{BB962C8B-B14F-4D97-AF65-F5344CB8AC3E}">
        <p14:creationId xmlns:p14="http://schemas.microsoft.com/office/powerpoint/2010/main" val="130057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8540" y="825189"/>
            <a:ext cx="7073265" cy="756920"/>
          </a:xfrm>
          <a:prstGeom prst="rect">
            <a:avLst/>
          </a:prstGeom>
        </p:spPr>
        <p:txBody>
          <a:bodyPr vert="horz" wrap="square" lIns="0" tIns="12700" rIns="0" bIns="0" rtlCol="0">
            <a:spAutoFit/>
          </a:bodyPr>
          <a:lstStyle/>
          <a:p>
            <a:pPr marL="12700">
              <a:lnSpc>
                <a:spcPct val="100000"/>
              </a:lnSpc>
              <a:spcBef>
                <a:spcPts val="100"/>
              </a:spcBef>
            </a:pPr>
            <a:r>
              <a:rPr u="none" spc="-55" dirty="0"/>
              <a:t>Screen </a:t>
            </a:r>
            <a:r>
              <a:rPr u="none" spc="-60" dirty="0"/>
              <a:t>Reader </a:t>
            </a:r>
            <a:r>
              <a:rPr u="none" spc="-75" dirty="0"/>
              <a:t>for </a:t>
            </a:r>
            <a:r>
              <a:rPr u="none" spc="-40" dirty="0"/>
              <a:t>Blind</a:t>
            </a:r>
            <a:r>
              <a:rPr u="none" spc="-285" dirty="0"/>
              <a:t> </a:t>
            </a:r>
            <a:r>
              <a:rPr u="none" spc="-60" dirty="0"/>
              <a:t>Users</a:t>
            </a:r>
          </a:p>
        </p:txBody>
      </p:sp>
      <p:sp>
        <p:nvSpPr>
          <p:cNvPr id="4" name="object 4"/>
          <p:cNvSpPr txBox="1"/>
          <p:nvPr/>
        </p:nvSpPr>
        <p:spPr>
          <a:xfrm>
            <a:off x="535940" y="1824893"/>
            <a:ext cx="510286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404040"/>
                </a:solidFill>
                <a:latin typeface="Calibri"/>
                <a:cs typeface="Calibri"/>
              </a:rPr>
              <a:t>Allows </a:t>
            </a:r>
            <a:r>
              <a:rPr sz="2800" spc="-150" dirty="0">
                <a:solidFill>
                  <a:srgbClr val="404040"/>
                </a:solidFill>
                <a:latin typeface="Calibri"/>
                <a:cs typeface="Calibri"/>
              </a:rPr>
              <a:t>non-­‐visual </a:t>
            </a:r>
            <a:r>
              <a:rPr sz="2800" spc="-5" dirty="0">
                <a:solidFill>
                  <a:srgbClr val="404040"/>
                </a:solidFill>
                <a:latin typeface="Calibri"/>
                <a:cs typeface="Calibri"/>
              </a:rPr>
              <a:t>access </a:t>
            </a:r>
            <a:r>
              <a:rPr sz="2800" spc="-15" dirty="0">
                <a:solidFill>
                  <a:srgbClr val="404040"/>
                </a:solidFill>
                <a:latin typeface="Calibri"/>
                <a:cs typeface="Calibri"/>
              </a:rPr>
              <a:t>to</a:t>
            </a:r>
            <a:r>
              <a:rPr sz="2800" spc="-285" dirty="0">
                <a:solidFill>
                  <a:srgbClr val="404040"/>
                </a:solidFill>
                <a:latin typeface="Calibri"/>
                <a:cs typeface="Calibri"/>
              </a:rPr>
              <a:t> </a:t>
            </a:r>
            <a:r>
              <a:rPr sz="2800" spc="-10" dirty="0">
                <a:solidFill>
                  <a:srgbClr val="404040"/>
                </a:solidFill>
                <a:latin typeface="Calibri"/>
                <a:cs typeface="Calibri"/>
              </a:rPr>
              <a:t>screens</a:t>
            </a:r>
            <a:endParaRPr sz="2800">
              <a:latin typeface="Calibri"/>
              <a:cs typeface="Calibri"/>
            </a:endParaRPr>
          </a:p>
        </p:txBody>
      </p:sp>
      <p:sp>
        <p:nvSpPr>
          <p:cNvPr id="5" name="object 5"/>
          <p:cNvSpPr/>
          <p:nvPr/>
        </p:nvSpPr>
        <p:spPr>
          <a:xfrm>
            <a:off x="605366" y="2349500"/>
            <a:ext cx="4199467" cy="31623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151784" y="6533953"/>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Times New Roman"/>
                <a:cs typeface="Times New Roman"/>
              </a:rPr>
              <a:t>10</a:t>
            </a:r>
            <a:endParaRPr sz="1200">
              <a:latin typeface="Times New Roman"/>
              <a:cs typeface="Times New Roman"/>
            </a:endParaRPr>
          </a:p>
        </p:txBody>
      </p:sp>
      <p:sp>
        <p:nvSpPr>
          <p:cNvPr id="7" name="object 7"/>
          <p:cNvSpPr/>
          <p:nvPr/>
        </p:nvSpPr>
        <p:spPr>
          <a:xfrm>
            <a:off x="4872566" y="2349500"/>
            <a:ext cx="4097867" cy="308186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983739" y="5636387"/>
            <a:ext cx="106680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Calibri"/>
                <a:cs typeface="Calibri"/>
              </a:rPr>
              <a:t>Sp</a:t>
            </a:r>
            <a:r>
              <a:rPr sz="2800" spc="-5" dirty="0">
                <a:latin typeface="Calibri"/>
                <a:cs typeface="Calibri"/>
              </a:rPr>
              <a:t>ee</a:t>
            </a:r>
            <a:r>
              <a:rPr sz="2800" dirty="0">
                <a:latin typeface="Calibri"/>
                <a:cs typeface="Calibri"/>
              </a:rPr>
              <a:t>ch</a:t>
            </a:r>
            <a:endParaRPr sz="2800">
              <a:latin typeface="Calibri"/>
              <a:cs typeface="Calibri"/>
            </a:endParaRPr>
          </a:p>
        </p:txBody>
      </p:sp>
      <p:sp>
        <p:nvSpPr>
          <p:cNvPr id="9" name="object 9"/>
          <p:cNvSpPr txBox="1"/>
          <p:nvPr/>
        </p:nvSpPr>
        <p:spPr>
          <a:xfrm>
            <a:off x="4879341" y="5636387"/>
            <a:ext cx="3825240" cy="452120"/>
          </a:xfrm>
          <a:prstGeom prst="rect">
            <a:avLst/>
          </a:prstGeom>
        </p:spPr>
        <p:txBody>
          <a:bodyPr vert="horz" wrap="square" lIns="0" tIns="12700" rIns="0" bIns="0" rtlCol="0">
            <a:spAutoFit/>
          </a:bodyPr>
          <a:lstStyle/>
          <a:p>
            <a:pPr marL="12700">
              <a:lnSpc>
                <a:spcPct val="100000"/>
              </a:lnSpc>
              <a:spcBef>
                <a:spcPts val="100"/>
              </a:spcBef>
            </a:pPr>
            <a:r>
              <a:rPr sz="2800" spc="-15" dirty="0">
                <a:latin typeface="Calibri"/>
                <a:cs typeface="Calibri"/>
              </a:rPr>
              <a:t>Refreshable Braille</a:t>
            </a:r>
            <a:r>
              <a:rPr sz="2800" spc="-30" dirty="0">
                <a:latin typeface="Calibri"/>
                <a:cs typeface="Calibri"/>
              </a:rPr>
              <a:t> </a:t>
            </a:r>
            <a:r>
              <a:rPr sz="2800" spc="-15" dirty="0">
                <a:latin typeface="Calibri"/>
                <a:cs typeface="Calibri"/>
              </a:rPr>
              <a:t>Display</a:t>
            </a:r>
            <a:endParaRPr sz="2800">
              <a:latin typeface="Calibri"/>
              <a:cs typeface="Calibri"/>
            </a:endParaRPr>
          </a:p>
        </p:txBody>
      </p:sp>
    </p:spTree>
    <p:extLst>
      <p:ext uri="{BB962C8B-B14F-4D97-AF65-F5344CB8AC3E}">
        <p14:creationId xmlns:p14="http://schemas.microsoft.com/office/powerpoint/2010/main" val="149441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6993</TotalTime>
  <Words>2668</Words>
  <Application>Microsoft Office PowerPoint</Application>
  <PresentationFormat>On-screen Show (4:3)</PresentationFormat>
  <Paragraphs>330</Paragraphs>
  <Slides>55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ＭＳ Ｐゴシック</vt:lpstr>
      <vt:lpstr>Arial</vt:lpstr>
      <vt:lpstr>Calibri</vt:lpstr>
      <vt:lpstr>Times New Roman</vt:lpstr>
      <vt:lpstr>Wingdings</vt:lpstr>
      <vt:lpstr>Office Theme</vt:lpstr>
      <vt:lpstr>Accessibility &amp; Ethics </vt:lpstr>
      <vt:lpstr>Who is affected?</vt:lpstr>
      <vt:lpstr>Why make things accessible?</vt:lpstr>
      <vt:lpstr>Legal support for accessibility</vt:lpstr>
      <vt:lpstr>Legal Cases</vt:lpstr>
      <vt:lpstr>Assistive tech improves quality of life</vt:lpstr>
      <vt:lpstr>Assistive Tech can be simple </vt:lpstr>
      <vt:lpstr>Assistive Tech can be complex </vt:lpstr>
      <vt:lpstr>Screen Reader for Blind Users</vt:lpstr>
      <vt:lpstr>Screen Reader Timeline</vt:lpstr>
      <vt:lpstr>iOS Text-To-Speech</vt:lpstr>
      <vt:lpstr>Accessibility features in OS</vt:lpstr>
      <vt:lpstr>Magnification </vt:lpstr>
      <vt:lpstr>Color blindness</vt:lpstr>
      <vt:lpstr>Color Guidelines</vt:lpstr>
      <vt:lpstr>Web Accessibility </vt:lpstr>
      <vt:lpstr>Web Content Accessibility Guidelines</vt:lpstr>
      <vt:lpstr>Web Content Accessibility Guidelines</vt:lpstr>
      <vt:lpstr>Web Content Accessibility Guidelines</vt:lpstr>
      <vt:lpstr>10 Quick Tips</vt:lpstr>
      <vt:lpstr>10 Quick Tips (cont)</vt:lpstr>
      <vt:lpstr>Verifying accessibility </vt:lpstr>
      <vt:lpstr>Summary</vt:lpstr>
      <vt:lpstr>Ethics</vt:lpstr>
      <vt:lpstr>What is ethics?</vt:lpstr>
      <vt:lpstr>Why us?</vt:lpstr>
      <vt:lpstr>Why HCI people?</vt:lpstr>
      <vt:lpstr>Examples</vt:lpstr>
      <vt:lpstr>Philosophical approaches to ethics</vt:lpstr>
      <vt:lpstr>Kantian ethics</vt:lpstr>
      <vt:lpstr>Ethical issues to consider</vt:lpstr>
      <vt:lpstr>British Psychology Society Code of  Human Research Ethics</vt:lpstr>
      <vt:lpstr>The Belmont Report (1974)</vt:lpstr>
      <vt:lpstr>Respect for persons</vt:lpstr>
      <vt:lpstr>Beneficence</vt:lpstr>
      <vt:lpstr>Justice</vt:lpstr>
      <vt:lpstr>Case studies in Ethics and Computer  Science</vt:lpstr>
      <vt:lpstr>The study</vt:lpstr>
      <vt:lpstr>Activity 16 </vt:lpstr>
      <vt:lpstr>Will bank customers enter their  passwords even if their browsers’  [security UI element] is missing?  An evaluation of website  authentication and the effect of  role playing on usability studies ndy Ozment, and Ian Fischer  http://www.usablesecurity.org//emperor/emperor.pdf </vt:lpstr>
      <vt:lpstr>Study design</vt:lpstr>
      <vt:lpstr>To  handle ethics the researchers:</vt:lpstr>
      <vt:lpstr>The Dark (Patterns) Side OF UX DESIGN</vt:lpstr>
      <vt:lpstr>Brignull's Typology</vt:lpstr>
      <vt:lpstr>BAIT AND SWITCH</vt:lpstr>
      <vt:lpstr>DISGUISED ADS</vt:lpstr>
      <vt:lpstr>FORCED CONTINUITY</vt:lpstr>
      <vt:lpstr>FRIEND SPAM</vt:lpstr>
      <vt:lpstr>HIDDEN COSTS</vt:lpstr>
      <vt:lpstr>MISDIRECTION</vt:lpstr>
      <vt:lpstr>PRIVACY ZUCKERING</vt:lpstr>
      <vt:lpstr>ROACH MOTEL</vt:lpstr>
      <vt:lpstr>SNEAK INTO BASKET</vt:lpstr>
      <vt:lpstr>TRICK QUESTIONS</vt:lpstr>
      <vt:lpstr>Activity 17: Find the related Dark Pattern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318</cp:revision>
  <dcterms:created xsi:type="dcterms:W3CDTF">2009-12-29T10:39:27Z</dcterms:created>
  <dcterms:modified xsi:type="dcterms:W3CDTF">2019-04-02T19:12:02Z</dcterms:modified>
</cp:coreProperties>
</file>