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4" r:id="rId3"/>
    <p:sldId id="295" r:id="rId4"/>
    <p:sldId id="296" r:id="rId5"/>
    <p:sldId id="257" r:id="rId6"/>
    <p:sldId id="259" r:id="rId7"/>
    <p:sldId id="297" r:id="rId8"/>
    <p:sldId id="298" r:id="rId9"/>
    <p:sldId id="260" r:id="rId10"/>
    <p:sldId id="261" r:id="rId11"/>
    <p:sldId id="262" r:id="rId12"/>
    <p:sldId id="263" r:id="rId13"/>
    <p:sldId id="264" r:id="rId14"/>
    <p:sldId id="266" r:id="rId15"/>
    <p:sldId id="268" r:id="rId16"/>
    <p:sldId id="293" r:id="rId17"/>
    <p:sldId id="299" r:id="rId18"/>
    <p:sldId id="271" r:id="rId19"/>
    <p:sldId id="302" r:id="rId20"/>
    <p:sldId id="290" r:id="rId21"/>
    <p:sldId id="272" r:id="rId22"/>
    <p:sldId id="292" r:id="rId23"/>
    <p:sldId id="300" r:id="rId24"/>
    <p:sldId id="273" r:id="rId25"/>
    <p:sldId id="301" r:id="rId26"/>
    <p:sldId id="274" r:id="rId27"/>
    <p:sldId id="275" r:id="rId28"/>
    <p:sldId id="276" r:id="rId29"/>
    <p:sldId id="277" r:id="rId30"/>
    <p:sldId id="279" r:id="rId31"/>
    <p:sldId id="280" r:id="rId32"/>
    <p:sldId id="284" r:id="rId33"/>
    <p:sldId id="285" r:id="rId34"/>
    <p:sldId id="28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DB77E0-0643-4731-BF9E-5D4CE6D72A36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3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916701D-9C15-4ED5-A13E-9D32E58B114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9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39BBC70-1B01-4F9F-BFE5-62507F3706D6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3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AC34B97-841C-4970-9BDB-CC086931394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4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8C73BE5-1BA7-4089-8785-399CE1DAC7D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046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404B739-FCAD-423C-A7FA-28CB490031B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700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404B739-FCAD-423C-A7FA-28CB490031BF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26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0" tIns="45361" rIns="90730" bIns="45361"/>
          <a:lstStyle/>
          <a:p>
            <a:pPr defTabSz="90805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24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59C54B-666E-4D5A-A8B4-A3041C8566A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13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0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74" tIns="47939" rIns="95874" bIns="4793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BC3805-B71B-47D1-9F43-4F0103F92B3B}" type="slidenum">
              <a:rPr lang="en-US" altLang="en-US" b="0"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0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059C54B-666E-4D5A-A8B4-A3041C8566A3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04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2FFD99C-DDEE-4B5A-8CD6-61A839F9CCBA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658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9C94B-56E0-45FE-B69C-24AF3E60897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9963" cy="3584575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6412"/>
          </a:xfrm>
        </p:spPr>
        <p:txBody>
          <a:bodyPr/>
          <a:lstStyle/>
          <a:p>
            <a:pPr defTabSz="963613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39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Denial-of-service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distributed denial-of-service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Man-in-the-middle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Phishing and spear phishing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Drive-by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injection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Cross-site scripting (XSS)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Eavesdropping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1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20E5CC8-4B4D-43D2-A076-4228DBE574B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4797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302E7B5-A053-4E86-8336-78E4DA609877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39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14925EE-85E7-4873-88F9-121B04E0F4ED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8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B231649-8B12-4510-A1CB-E5890EF148EC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53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AF883FF-2F58-4107-BEA6-5C2298E1F95A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analytics goes a step ahead 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analytics. While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analytics is limited to past data,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analytics predicts future trends. ... It can also include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values of missing fields in a data set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probable impact of data changes on future trends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9789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94D377C-1700-4A4E-905A-4A8C020F95F9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08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EB4690-E100-4E78-B550-A9C28D195202}" type="slidenum">
              <a:rPr lang="en-US" altLang="en-US" b="0"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6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D037545-7FB3-4A1F-AEEC-458772C76451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187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B0185FD-F15E-4F37-B0B7-2D28DD8303C3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469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3DE9560-D9ED-4D02-A94B-09AFAA82DE50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672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D8FDFD-706D-4DFB-9955-195800B03303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61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0DBAC-F919-49E0-B4B6-C8CFD9248C38}" type="slidenum">
              <a:rPr lang="en-US" altLang="en-US" b="0"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6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AD32829-D2BA-444B-B42E-B3758B84927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45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E9AD48F-6A84-425B-91DC-38359CC00E39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1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38062EB-448A-4608-AE9F-6495E07216C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22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085E-0E8C-482A-8662-D26030697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66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6304-BB06-4549-834F-18A796DB0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7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j.cs.illinois.edu/b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users.cs.umn.edu/~kumar001/dmboo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.wmf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gif"/><Relationship Id="rId4" Type="http://schemas.openxmlformats.org/officeDocument/2006/relationships/hyperlink" Target="https://www.planethunters.org/" TargetMode="External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1b- Introduction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643" y="38596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2025" y="6342747"/>
            <a:ext cx="8564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hanj.cs.illinois.edu/book</a:t>
            </a:r>
            <a:r>
              <a:rPr lang="en-US" sz="1200" dirty="0"/>
              <a:t> &amp; </a:t>
            </a:r>
            <a:r>
              <a:rPr lang="en-US" sz="1200" dirty="0" smtClean="0">
                <a:hlinkClick r:id="rId4"/>
              </a:rPr>
              <a:t>www.users.cs.umn.edu</a:t>
            </a:r>
            <a:r>
              <a:rPr lang="en-US" sz="1200" dirty="0">
                <a:hlinkClick r:id="rId4"/>
              </a:rPr>
              <a:t>/~kumar001/dmbook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 </a:t>
            </a:r>
            <a:endParaRPr lang="en-US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39" y="1477889"/>
            <a:ext cx="2560320" cy="2361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72618" y="493142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Example: A Web Mining Framework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753" y="1828800"/>
            <a:ext cx="8135471" cy="39702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altLang="en-US" sz="2800" dirty="0"/>
              <a:t>Web mining usually involves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Data cleaning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Data integration from multiple sources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Warehousing the data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Data selection for data mining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Data mining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Presentation of the mining results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Patterns and knowledge to be used or stored into knowledge-base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47" y="961263"/>
            <a:ext cx="8202706" cy="400050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pPr eaLnBrk="1" hangingPunct="1"/>
            <a:r>
              <a:rPr lang="en-US" altLang="en-US" sz="3200" dirty="0"/>
              <a:t>Data Mining in Business Intelligence </a:t>
            </a:r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1714500" y="1943100"/>
            <a:ext cx="5600700" cy="37719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2057400" y="5257800"/>
            <a:ext cx="491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400300" y="4800600"/>
            <a:ext cx="422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2800350" y="42291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3257550" y="3657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3714750" y="30289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1543050" y="1943100"/>
            <a:ext cx="0" cy="3771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V="1">
            <a:off x="7772400" y="1943100"/>
            <a:ext cx="0" cy="3771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588295" y="1989535"/>
            <a:ext cx="14947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 b="1">
                <a:latin typeface="Times New Roman" panose="02020603050405020304" pitchFamily="18" charset="0"/>
              </a:rPr>
              <a:t>Increasing potential</a:t>
            </a:r>
          </a:p>
          <a:p>
            <a:r>
              <a:rPr lang="en-US" altLang="en-US" sz="1200" b="1">
                <a:latin typeface="Times New Roman" panose="02020603050405020304" pitchFamily="18" charset="0"/>
              </a:rPr>
              <a:t>to support</a:t>
            </a:r>
          </a:p>
          <a:p>
            <a:r>
              <a:rPr lang="en-US" altLang="en-US" sz="1200" b="1">
                <a:latin typeface="Times New Roman" panose="02020603050405020304" pitchFamily="18" charset="0"/>
              </a:rPr>
              <a:t>business decisions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6902301" y="2324101"/>
            <a:ext cx="80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200" b="1">
                <a:latin typeface="Times New Roman" panose="02020603050405020304" pitchFamily="18" charset="0"/>
              </a:rPr>
              <a:t>End User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6914709" y="3067051"/>
            <a:ext cx="756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200" b="1">
                <a:latin typeface="Times New Roman" panose="02020603050405020304" pitchFamily="18" charset="0"/>
              </a:rPr>
              <a:t>Business</a:t>
            </a:r>
          </a:p>
          <a:p>
            <a:pPr algn="r"/>
            <a:r>
              <a:rPr lang="en-US" altLang="en-US" sz="1200" b="1">
                <a:latin typeface="Times New Roman" panose="02020603050405020304" pitchFamily="18" charset="0"/>
              </a:rPr>
              <a:t>  Analyst</a:t>
            </a:r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6972426" y="3695701"/>
            <a:ext cx="692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200" b="1">
                <a:latin typeface="Times New Roman" panose="02020603050405020304" pitchFamily="18" charset="0"/>
              </a:rPr>
              <a:t>     Data</a:t>
            </a:r>
          </a:p>
          <a:p>
            <a:pPr algn="r"/>
            <a:r>
              <a:rPr lang="en-US" altLang="en-US" sz="1200" b="1">
                <a:latin typeface="Times New Roman" panose="02020603050405020304" pitchFamily="18" charset="0"/>
              </a:rPr>
              <a:t>Analyst</a:t>
            </a: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7169868" y="5124451"/>
            <a:ext cx="508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en-US" sz="1200" b="1">
                <a:latin typeface="Times New Roman" panose="02020603050405020304" pitchFamily="18" charset="0"/>
              </a:rPr>
              <a:t>DBA</a:t>
            </a: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3995985" y="2446716"/>
            <a:ext cx="10050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350" b="1" dirty="0"/>
              <a:t>Decision</a:t>
            </a:r>
            <a:r>
              <a:rPr lang="en-US" altLang="en-US" sz="1350" dirty="0"/>
              <a:t> </a:t>
            </a:r>
            <a:r>
              <a:rPr lang="en-US" altLang="en-US" sz="1350" b="1" dirty="0"/>
              <a:t>Making</a:t>
            </a:r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3657600" y="3101578"/>
            <a:ext cx="176202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 dirty="0"/>
              <a:t>Data Presentation</a:t>
            </a:r>
          </a:p>
        </p:txBody>
      </p:sp>
      <p:sp>
        <p:nvSpPr>
          <p:cNvPr id="22547" name="Text Box 18"/>
          <p:cNvSpPr txBox="1">
            <a:spLocks noChangeArrowheads="1"/>
          </p:cNvSpPr>
          <p:nvPr/>
        </p:nvSpPr>
        <p:spPr bwMode="auto">
          <a:xfrm>
            <a:off x="3600451" y="3371851"/>
            <a:ext cx="19722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 i="1">
                <a:latin typeface="Times New Roman" panose="02020603050405020304" pitchFamily="18" charset="0"/>
              </a:rPr>
              <a:t>Visualization Techniques</a:t>
            </a:r>
          </a:p>
        </p:txBody>
      </p:sp>
      <p:sp>
        <p:nvSpPr>
          <p:cNvPr id="22548" name="Text Box 19"/>
          <p:cNvSpPr txBox="1">
            <a:spLocks noChangeArrowheads="1"/>
          </p:cNvSpPr>
          <p:nvPr/>
        </p:nvSpPr>
        <p:spPr bwMode="auto">
          <a:xfrm>
            <a:off x="3886201" y="3681413"/>
            <a:ext cx="13370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/>
              <a:t>Data Mining</a:t>
            </a:r>
            <a:endParaRPr lang="en-US" altLang="en-US" sz="1350" b="1">
              <a:solidFill>
                <a:schemeClr val="bg1"/>
              </a:solidFill>
            </a:endParaRPr>
          </a:p>
        </p:txBody>
      </p:sp>
      <p:sp>
        <p:nvSpPr>
          <p:cNvPr id="22549" name="Text Box 20"/>
          <p:cNvSpPr txBox="1">
            <a:spLocks noChangeArrowheads="1"/>
          </p:cNvSpPr>
          <p:nvPr/>
        </p:nvSpPr>
        <p:spPr bwMode="auto">
          <a:xfrm>
            <a:off x="3633738" y="3886201"/>
            <a:ext cx="180530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 i="1" dirty="0">
                <a:latin typeface="Times New Roman" panose="02020603050405020304" pitchFamily="18" charset="0"/>
              </a:rPr>
              <a:t>Information Discovery</a:t>
            </a:r>
          </a:p>
        </p:txBody>
      </p:sp>
      <p:sp>
        <p:nvSpPr>
          <p:cNvPr id="22550" name="Text Box 21"/>
          <p:cNvSpPr txBox="1">
            <a:spLocks noChangeArrowheads="1"/>
          </p:cNvSpPr>
          <p:nvPr/>
        </p:nvSpPr>
        <p:spPr bwMode="auto">
          <a:xfrm>
            <a:off x="3669507" y="4286251"/>
            <a:ext cx="17597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350" b="1"/>
              <a:t>Data Exploration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838080" y="4513880"/>
            <a:ext cx="3817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 i="1" dirty="0">
                <a:latin typeface="Times New Roman" panose="02020603050405020304" pitchFamily="18" charset="0"/>
              </a:rPr>
              <a:t>Statistical Summary, Querying, and Reporting</a:t>
            </a:r>
            <a:endParaRPr lang="en-US" altLang="en-US" sz="135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343150" y="4914901"/>
            <a:ext cx="461697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 dirty="0"/>
              <a:t>Data Preprocessing/Integration, Data Warehouses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3829050" y="5200651"/>
            <a:ext cx="133402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/>
              <a:t>Data Sources</a:t>
            </a:r>
            <a:endParaRPr lang="en-US" altLang="en-US" sz="1350" b="1">
              <a:solidFill>
                <a:schemeClr val="bg1"/>
              </a:solidFill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943100" y="5429251"/>
            <a:ext cx="53387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350" b="1" i="1">
                <a:latin typeface="Times New Roman" panose="02020603050405020304" pitchFamily="18" charset="0"/>
              </a:rPr>
              <a:t>Paper, Files, Web documents, Scientific experiments, Database Systems</a:t>
            </a: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1485900" y="5715000"/>
            <a:ext cx="628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60" y="719540"/>
            <a:ext cx="7176756" cy="685800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pPr eaLnBrk="1" hangingPunct="1"/>
            <a:r>
              <a:rPr lang="en-US" altLang="en-US" sz="3200" dirty="0" smtClean="0"/>
              <a:t>A </a:t>
            </a:r>
            <a:r>
              <a:rPr lang="en-US" altLang="en-US" sz="3200" dirty="0"/>
              <a:t>View from ML and Statistics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2293144" y="26289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6065044" y="2628900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7"/>
          <p:cNvSpPr txBox="1">
            <a:spLocks noChangeArrowheads="1"/>
          </p:cNvSpPr>
          <p:nvPr/>
        </p:nvSpPr>
        <p:spPr bwMode="auto">
          <a:xfrm>
            <a:off x="1207294" y="2470547"/>
            <a:ext cx="1133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50" b="1" dirty="0"/>
              <a:t>Input Data</a:t>
            </a:r>
            <a:endParaRPr lang="en-US" altLang="en-US" sz="1200" dirty="0"/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2636044" y="2343150"/>
            <a:ext cx="685800" cy="8001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100"/>
          </a:p>
        </p:txBody>
      </p:sp>
      <p:sp>
        <p:nvSpPr>
          <p:cNvPr id="23560" name="Rectangle 22"/>
          <p:cNvSpPr>
            <a:spLocks noChangeArrowheads="1"/>
          </p:cNvSpPr>
          <p:nvPr/>
        </p:nvSpPr>
        <p:spPr bwMode="auto">
          <a:xfrm>
            <a:off x="3893344" y="2343150"/>
            <a:ext cx="685800" cy="8001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100"/>
          </a:p>
        </p:txBody>
      </p:sp>
      <p:sp>
        <p:nvSpPr>
          <p:cNvPr id="23561" name="WordArt 29"/>
          <p:cNvSpPr>
            <a:spLocks noChangeArrowheads="1" noChangeShapeType="1" noTextEdit="1"/>
          </p:cNvSpPr>
          <p:nvPr/>
        </p:nvSpPr>
        <p:spPr bwMode="auto">
          <a:xfrm rot="823813">
            <a:off x="6465095" y="2114550"/>
            <a:ext cx="1307306" cy="971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Pattern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Information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Knowledge</a:t>
            </a:r>
          </a:p>
        </p:txBody>
      </p:sp>
      <p:sp>
        <p:nvSpPr>
          <p:cNvPr id="23562" name="Text Box 32"/>
          <p:cNvSpPr txBox="1">
            <a:spLocks noChangeArrowheads="1"/>
          </p:cNvSpPr>
          <p:nvPr/>
        </p:nvSpPr>
        <p:spPr bwMode="auto">
          <a:xfrm>
            <a:off x="3779044" y="2400301"/>
            <a:ext cx="971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23563" name="Text Box 44"/>
          <p:cNvSpPr txBox="1">
            <a:spLocks noChangeArrowheads="1"/>
          </p:cNvSpPr>
          <p:nvPr/>
        </p:nvSpPr>
        <p:spPr bwMode="auto">
          <a:xfrm>
            <a:off x="2464594" y="2469356"/>
            <a:ext cx="1085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50" b="1"/>
              <a:t>Data Pre-Processing</a:t>
            </a:r>
          </a:p>
        </p:txBody>
      </p:sp>
      <p:sp>
        <p:nvSpPr>
          <p:cNvPr id="23564" name="Line 45"/>
          <p:cNvSpPr>
            <a:spLocks noChangeShapeType="1"/>
          </p:cNvSpPr>
          <p:nvPr/>
        </p:nvSpPr>
        <p:spPr bwMode="auto">
          <a:xfrm flipV="1">
            <a:off x="3493294" y="26289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46"/>
          <p:cNvSpPr>
            <a:spLocks noChangeShapeType="1"/>
          </p:cNvSpPr>
          <p:nvPr/>
        </p:nvSpPr>
        <p:spPr bwMode="auto">
          <a:xfrm flipV="1">
            <a:off x="4807744" y="2628900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47"/>
          <p:cNvSpPr>
            <a:spLocks noChangeArrowheads="1"/>
          </p:cNvSpPr>
          <p:nvPr/>
        </p:nvSpPr>
        <p:spPr bwMode="auto">
          <a:xfrm>
            <a:off x="5207794" y="2343150"/>
            <a:ext cx="742950" cy="8001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100"/>
          </a:p>
        </p:txBody>
      </p:sp>
      <p:sp>
        <p:nvSpPr>
          <p:cNvPr id="23567" name="Text Box 48"/>
          <p:cNvSpPr txBox="1">
            <a:spLocks noChangeArrowheads="1"/>
          </p:cNvSpPr>
          <p:nvPr/>
        </p:nvSpPr>
        <p:spPr bwMode="auto">
          <a:xfrm>
            <a:off x="5150644" y="2421732"/>
            <a:ext cx="971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Post-Processing</a:t>
            </a:r>
          </a:p>
        </p:txBody>
      </p:sp>
      <p:sp>
        <p:nvSpPr>
          <p:cNvPr id="23568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706391" y="5177791"/>
            <a:ext cx="7402606" cy="571500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sz="1800" dirty="0"/>
              <a:t>This is a view from typical machine learning and statistics communities</a:t>
            </a:r>
          </a:p>
        </p:txBody>
      </p:sp>
      <p:grpSp>
        <p:nvGrpSpPr>
          <p:cNvPr id="23569" name="Group 52"/>
          <p:cNvGrpSpPr>
            <a:grpSpLocks/>
          </p:cNvGrpSpPr>
          <p:nvPr/>
        </p:nvGrpSpPr>
        <p:grpSpPr bwMode="auto">
          <a:xfrm>
            <a:off x="1472453" y="3791863"/>
            <a:ext cx="1849391" cy="1011221"/>
            <a:chOff x="288" y="2880"/>
            <a:chExt cx="1488" cy="917"/>
          </a:xfrm>
        </p:grpSpPr>
        <p:sp>
          <p:nvSpPr>
            <p:cNvPr id="23578" name="Rectangle 50"/>
            <p:cNvSpPr>
              <a:spLocks noChangeArrowheads="1"/>
            </p:cNvSpPr>
            <p:nvPr/>
          </p:nvSpPr>
          <p:spPr bwMode="auto">
            <a:xfrm>
              <a:off x="288" y="2880"/>
              <a:ext cx="1442" cy="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3579" name="Text Box 51"/>
            <p:cNvSpPr txBox="1">
              <a:spLocks noChangeArrowheads="1"/>
            </p:cNvSpPr>
            <p:nvPr/>
          </p:nvSpPr>
          <p:spPr bwMode="auto">
            <a:xfrm>
              <a:off x="288" y="2967"/>
              <a:ext cx="1488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Normalization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Feature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Dimension reduction</a:t>
              </a:r>
            </a:p>
          </p:txBody>
        </p:sp>
      </p:grpSp>
      <p:sp>
        <p:nvSpPr>
          <p:cNvPr id="23570" name="Rectangle 54"/>
          <p:cNvSpPr>
            <a:spLocks noChangeArrowheads="1"/>
          </p:cNvSpPr>
          <p:nvPr/>
        </p:nvSpPr>
        <p:spPr bwMode="auto">
          <a:xfrm>
            <a:off x="3436144" y="3771900"/>
            <a:ext cx="1943100" cy="1312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100"/>
          </a:p>
        </p:txBody>
      </p:sp>
      <p:sp>
        <p:nvSpPr>
          <p:cNvPr id="23571" name="Text Box 55"/>
          <p:cNvSpPr txBox="1">
            <a:spLocks noChangeArrowheads="1"/>
          </p:cNvSpPr>
          <p:nvPr/>
        </p:nvSpPr>
        <p:spPr bwMode="auto">
          <a:xfrm>
            <a:off x="3436144" y="3829050"/>
            <a:ext cx="2000291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350" dirty="0"/>
              <a:t>Pattern discovery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350" dirty="0"/>
              <a:t>Classification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350" dirty="0"/>
              <a:t>Clustering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350" dirty="0"/>
              <a:t>Outlier analysis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sz="1350" dirty="0"/>
              <a:t>… … … …</a:t>
            </a:r>
          </a:p>
        </p:txBody>
      </p:sp>
      <p:grpSp>
        <p:nvGrpSpPr>
          <p:cNvPr id="23572" name="Group 56"/>
          <p:cNvGrpSpPr>
            <a:grpSpLocks/>
          </p:cNvGrpSpPr>
          <p:nvPr/>
        </p:nvGrpSpPr>
        <p:grpSpPr bwMode="auto">
          <a:xfrm>
            <a:off x="5550715" y="3758528"/>
            <a:ext cx="2161174" cy="1072259"/>
            <a:chOff x="288" y="2880"/>
            <a:chExt cx="1488" cy="720"/>
          </a:xfrm>
        </p:grpSpPr>
        <p:sp>
          <p:nvSpPr>
            <p:cNvPr id="23576" name="Rectangle 57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3577" name="Text Box 58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Pattern evaluation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Pattern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Pattern interpretation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en-US" sz="1350" dirty="0"/>
                <a:t>Pattern visualization</a:t>
              </a:r>
            </a:p>
          </p:txBody>
        </p:sp>
      </p:grpSp>
      <p:sp>
        <p:nvSpPr>
          <p:cNvPr id="23573" name="AutoShape 62"/>
          <p:cNvSpPr>
            <a:spLocks noChangeArrowheads="1"/>
          </p:cNvSpPr>
          <p:nvPr/>
        </p:nvSpPr>
        <p:spPr bwMode="auto">
          <a:xfrm rot="-10256010">
            <a:off x="2521744" y="2971800"/>
            <a:ext cx="228600" cy="74295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100"/>
          </a:p>
        </p:txBody>
      </p:sp>
      <p:sp>
        <p:nvSpPr>
          <p:cNvPr id="23574" name="AutoShape 63"/>
          <p:cNvSpPr>
            <a:spLocks noChangeArrowheads="1"/>
          </p:cNvSpPr>
          <p:nvPr/>
        </p:nvSpPr>
        <p:spPr bwMode="auto">
          <a:xfrm rot="-10256010">
            <a:off x="3893344" y="2971800"/>
            <a:ext cx="228600" cy="74295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100"/>
          </a:p>
        </p:txBody>
      </p:sp>
      <p:sp>
        <p:nvSpPr>
          <p:cNvPr id="23575" name="AutoShape 64"/>
          <p:cNvSpPr>
            <a:spLocks noChangeArrowheads="1"/>
          </p:cNvSpPr>
          <p:nvPr/>
        </p:nvSpPr>
        <p:spPr bwMode="auto">
          <a:xfrm rot="-10256010">
            <a:off x="5493544" y="2971800"/>
            <a:ext cx="228600" cy="74295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21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36042" y="47485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Data Mining vs. Data </a:t>
            </a:r>
            <a:r>
              <a:rPr lang="en-US" altLang="en-US" sz="3200" dirty="0" smtClean="0"/>
              <a:t>Analytics</a:t>
            </a:r>
            <a:endParaRPr lang="en-US" altLang="en-US" sz="3200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477" y="1885950"/>
            <a:ext cx="8182535" cy="3825689"/>
          </a:xfrm>
        </p:spPr>
        <p:txBody>
          <a:bodyPr>
            <a:noAutofit/>
          </a:bodyPr>
          <a:lstStyle/>
          <a:p>
            <a:pPr>
              <a:spcAft>
                <a:spcPts val="225"/>
              </a:spcAft>
            </a:pPr>
            <a:r>
              <a:rPr lang="en-US" altLang="en-US" sz="2000" dirty="0"/>
              <a:t>Which view do you prefer?</a:t>
            </a:r>
          </a:p>
          <a:p>
            <a:pPr lvl="1">
              <a:spcAft>
                <a:spcPts val="225"/>
              </a:spcAft>
            </a:pPr>
            <a:r>
              <a:rPr lang="en-US" altLang="en-US" sz="2000" dirty="0"/>
              <a:t>KDD vs. ML/Stat. vs. Business Intelligence</a:t>
            </a:r>
          </a:p>
          <a:p>
            <a:pPr lvl="1">
              <a:spcAft>
                <a:spcPts val="225"/>
              </a:spcAft>
            </a:pPr>
            <a:r>
              <a:rPr lang="en-US" altLang="en-US" sz="2000" dirty="0"/>
              <a:t>Depending on the data, applications, and your focus</a:t>
            </a:r>
          </a:p>
          <a:p>
            <a:pPr marL="150016" lvl="1" indent="0">
              <a:spcAft>
                <a:spcPts val="225"/>
              </a:spcAft>
              <a:buNone/>
            </a:pPr>
            <a:endParaRPr lang="en-US" altLang="en-US" sz="2000" dirty="0"/>
          </a:p>
          <a:p>
            <a:pPr>
              <a:spcAft>
                <a:spcPts val="225"/>
              </a:spcAft>
            </a:pPr>
            <a:r>
              <a:rPr lang="en-US" altLang="en-US" sz="2000" dirty="0"/>
              <a:t>Data Mining vs. Data </a:t>
            </a:r>
            <a:r>
              <a:rPr lang="en-US" altLang="en-US" sz="2000" dirty="0" smtClean="0"/>
              <a:t>Analytics vs. Data Science</a:t>
            </a:r>
            <a:endParaRPr lang="en-US" altLang="en-US" sz="2000" dirty="0"/>
          </a:p>
          <a:p>
            <a:pPr lvl="1">
              <a:spcAft>
                <a:spcPts val="225"/>
              </a:spcAft>
            </a:pPr>
            <a:r>
              <a:rPr lang="en-US" altLang="en-US" sz="2000" dirty="0" smtClean="0"/>
              <a:t>Data </a:t>
            </a:r>
            <a:r>
              <a:rPr lang="en-US" altLang="en-US" sz="2000" dirty="0"/>
              <a:t>mining is a systematic and sequential process of identifying and discovering hidden patterns and information in a large </a:t>
            </a:r>
            <a:r>
              <a:rPr lang="en-US" altLang="en-US" sz="2000" dirty="0" smtClean="0"/>
              <a:t>dataset</a:t>
            </a:r>
          </a:p>
          <a:p>
            <a:pPr lvl="1">
              <a:spcAft>
                <a:spcPts val="225"/>
              </a:spcAft>
            </a:pPr>
            <a:r>
              <a:rPr lang="en-US" altLang="en-US" sz="2000" dirty="0"/>
              <a:t>Data Analysis, on the other hand, is a superset of Data Mining that involves extracting, cleaning, transforming, modeling and </a:t>
            </a:r>
            <a:r>
              <a:rPr lang="en-US" altLang="en-US" sz="2000" b="1" dirty="0"/>
              <a:t>visualization</a:t>
            </a:r>
            <a:r>
              <a:rPr lang="en-US" altLang="en-US" sz="2000" dirty="0"/>
              <a:t> of data with an intention to uncover meaningful and useful information that can help in deriving conclusion and take decisions.</a:t>
            </a:r>
            <a:endParaRPr lang="en-US" altLang="en-US" sz="2000" dirty="0" smtClean="0"/>
          </a:p>
          <a:p>
            <a:pPr lvl="1">
              <a:spcAft>
                <a:spcPts val="225"/>
              </a:spcAft>
            </a:pPr>
            <a:r>
              <a:rPr lang="en-US" sz="2000" dirty="0" smtClean="0"/>
              <a:t>Data </a:t>
            </a:r>
            <a:r>
              <a:rPr lang="en-US" sz="2000" dirty="0"/>
              <a:t>Science is a broader field using various algorithms and processes to extract meaningful insights out of the unstructured and </a:t>
            </a:r>
            <a:r>
              <a:rPr lang="en-US" sz="2000" dirty="0" smtClean="0"/>
              <a:t>semi-structured data.</a:t>
            </a:r>
            <a:r>
              <a:rPr lang="en-US" sz="2000" dirty="0"/>
              <a:t> 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0477" y="786651"/>
            <a:ext cx="8182535" cy="598395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Multi-Dimensional View of Data Mining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684244"/>
            <a:ext cx="8417858" cy="4269441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b="1" u="sng" dirty="0"/>
              <a:t>Data to be mined</a:t>
            </a:r>
            <a:endParaRPr lang="en-US" altLang="en-US" sz="18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Database data (extended-relational, object-oriented, heterogeneous), data warehouse, transactional data, stream, spatiotemporal, time-series, sequence, text and web, multi-media, graphs &amp; social and information networks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b="1" u="sng" dirty="0"/>
              <a:t>Knowledge to be mined (or: Data mining functions)</a:t>
            </a:r>
            <a:endParaRPr lang="en-US" altLang="en-US" sz="18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Characterization, discrimination, association, classification, clustering, trend/deviation, outlier analysis,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Descriptive vs. predictive data mining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Multiple/integrated functions and mining at multiple levels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b="1" u="sng" dirty="0"/>
              <a:t>Techniques utilized</a:t>
            </a:r>
            <a:endParaRPr lang="en-US" altLang="en-US" sz="1800" b="1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Data-intensive, data warehouse, machine learning, statistics, pattern recognition, visualization, high-performance, etc.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b="1" u="sng" dirty="0"/>
              <a:t>Applications adapted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Retail, telecommunication, banking, fraud analysis, bio-data mining, stock market analysis, text mining, Web mining,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24" y="800368"/>
            <a:ext cx="8229600" cy="584947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Data Mining: On What Kinds of Data?</a:t>
            </a:r>
            <a:endParaRPr lang="en-US" altLang="en-US" sz="3200" u="sng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924" y="1670797"/>
            <a:ext cx="8229600" cy="4208930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US" altLang="en-US" sz="2000" dirty="0"/>
              <a:t>Database-oriented data sets and applications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Relational database, data warehouse, transactional database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Object-relational databases, Heterogeneous databases and legacy databases</a:t>
            </a:r>
          </a:p>
          <a:p>
            <a:pPr>
              <a:spcAft>
                <a:spcPts val="450"/>
              </a:spcAft>
            </a:pPr>
            <a:r>
              <a:rPr lang="en-US" altLang="en-US" sz="2000" dirty="0"/>
              <a:t>Advanced data sets and advanced applications 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Data streams and sensor data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Time-series data, temporal data, sequence data (incl. bio-sequences) 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Structure data, graphs, social networks and information networks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Spatial data and spatiotemporal data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Multimedia database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Text databases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/>
              <a:t>The World-Wide Web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24" y="793376"/>
            <a:ext cx="8229600" cy="584947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Data </a:t>
            </a:r>
            <a:r>
              <a:rPr lang="en-US" altLang="en-US" sz="3200" dirty="0" smtClean="0"/>
              <a:t>Mining Process</a:t>
            </a:r>
            <a:endParaRPr lang="en-US" altLang="en-US" sz="3200" u="sng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924" y="3648455"/>
            <a:ext cx="8229600" cy="2825497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US" altLang="en-US" sz="2000" dirty="0" smtClean="0"/>
              <a:t>Data Collection: Application Specific, e.g., collecting data from sensors</a:t>
            </a:r>
          </a:p>
          <a:p>
            <a:pPr>
              <a:spcAft>
                <a:spcPts val="450"/>
              </a:spcAft>
            </a:pPr>
            <a:r>
              <a:rPr lang="en-US" altLang="en-US" sz="2000" dirty="0" smtClean="0"/>
              <a:t>Data Pre-processing: Data Wrangling, Munching….</a:t>
            </a:r>
          </a:p>
          <a:p>
            <a:pPr>
              <a:spcAft>
                <a:spcPts val="450"/>
              </a:spcAft>
            </a:pPr>
            <a:r>
              <a:rPr lang="en-US" altLang="en-US" sz="2000" dirty="0" smtClean="0"/>
              <a:t>Analytical Processing: 4 major building blocks (or functions) of data mining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 smtClean="0"/>
              <a:t>Associate Pattern Mining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 smtClean="0"/>
              <a:t>Classification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 smtClean="0"/>
              <a:t>Clustering</a:t>
            </a:r>
          </a:p>
          <a:p>
            <a:pPr lvl="1">
              <a:spcAft>
                <a:spcPts val="450"/>
              </a:spcAft>
            </a:pPr>
            <a:r>
              <a:rPr lang="en-US" altLang="en-US" sz="2000" dirty="0" smtClean="0"/>
              <a:t>Outlier Analysis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190" y="1602939"/>
            <a:ext cx="6229651" cy="1820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549623"/>
              </p:ext>
            </p:extLst>
          </p:nvPr>
        </p:nvGraphicFramePr>
        <p:xfrm>
          <a:off x="5562600" y="1487424"/>
          <a:ext cx="322738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VISIO" r:id="rId4" imgW="4939284" imgH="2802636" progId="Visio.Drawing.6">
                  <p:embed/>
                </p:oleObj>
              </mc:Choice>
              <mc:Fallback>
                <p:oleObj name="VISIO" r:id="rId4" imgW="4939284" imgH="2802636" progId="Visio.Drawing.6">
                  <p:embed/>
                  <p:pic>
                    <p:nvPicPr>
                      <p:cNvPr id="368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87424"/>
                        <a:ext cx="3227388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37274"/>
              </p:ext>
            </p:extLst>
          </p:nvPr>
        </p:nvGraphicFramePr>
        <p:xfrm>
          <a:off x="3070225" y="3087624"/>
          <a:ext cx="1473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6" imgW="5207508" imgH="8185404" progId="Word.Document.8">
                  <p:embed/>
                </p:oleObj>
              </mc:Choice>
              <mc:Fallback>
                <p:oleObj name="Document" r:id="rId6" imgW="5207508" imgH="8185404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087624"/>
                        <a:ext cx="1473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7" name="Group 5"/>
          <p:cNvGrpSpPr>
            <a:grpSpLocks/>
          </p:cNvGrpSpPr>
          <p:nvPr/>
        </p:nvGrpSpPr>
        <p:grpSpPr bwMode="auto">
          <a:xfrm>
            <a:off x="152400" y="1563624"/>
            <a:ext cx="1600200" cy="1295400"/>
            <a:chOff x="2160" y="2544"/>
            <a:chExt cx="1920" cy="1687"/>
          </a:xfrm>
        </p:grpSpPr>
        <p:sp>
          <p:nvSpPr>
            <p:cNvPr id="36894" name="Line 6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7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Freeform 8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AutoShape 9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8" name="AutoShape 10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9" name="AutoShape 11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0" name="AutoShape 12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1" name="AutoShape 13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2" name="AutoShape 14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3" name="AutoShape 15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4" name="AutoShape 16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5" name="AutoShape 17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6" name="AutoShape 18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7" name="AutoShape 19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8" name="AutoShape 20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09" name="AutoShape 21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0" name="AutoShape 22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1" name="AutoShape 23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2" name="AutoShape 24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3" name="AutoShape 25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4" name="AutoShape 26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5" name="AutoShape 27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6" name="AutoShape 28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7" name="AutoShape 29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8" name="AutoShape 30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919" name="AutoShape 31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36868" name="Line 32"/>
          <p:cNvSpPr>
            <a:spLocks noChangeShapeType="1"/>
          </p:cNvSpPr>
          <p:nvPr/>
        </p:nvSpPr>
        <p:spPr bwMode="auto">
          <a:xfrm flipV="1">
            <a:off x="4495800" y="2782824"/>
            <a:ext cx="1828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33"/>
          <p:cNvSpPr>
            <a:spLocks noChangeShapeType="1"/>
          </p:cNvSpPr>
          <p:nvPr/>
        </p:nvSpPr>
        <p:spPr bwMode="auto">
          <a:xfrm>
            <a:off x="914400" y="2630424"/>
            <a:ext cx="2133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34"/>
          <p:cNvSpPr>
            <a:spLocks noChangeShapeType="1"/>
          </p:cNvSpPr>
          <p:nvPr/>
        </p:nvSpPr>
        <p:spPr bwMode="auto">
          <a:xfrm flipV="1">
            <a:off x="1600200" y="4764024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35"/>
          <p:cNvSpPr>
            <a:spLocks noChangeShapeType="1"/>
          </p:cNvSpPr>
          <p:nvPr/>
        </p:nvSpPr>
        <p:spPr bwMode="auto">
          <a:xfrm>
            <a:off x="4495800" y="4611624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36"/>
          <p:cNvSpPr txBox="1">
            <a:spLocks noChangeArrowheads="1"/>
          </p:cNvSpPr>
          <p:nvPr/>
        </p:nvSpPr>
        <p:spPr bwMode="auto">
          <a:xfrm rot="19440000">
            <a:off x="4352925" y="3433699"/>
            <a:ext cx="210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Predictive Modeling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6873" name="Text Box 37"/>
          <p:cNvSpPr txBox="1">
            <a:spLocks noChangeArrowheads="1"/>
          </p:cNvSpPr>
          <p:nvPr/>
        </p:nvSpPr>
        <p:spPr bwMode="auto">
          <a:xfrm rot="1500000">
            <a:off x="1630363" y="2935224"/>
            <a:ext cx="1189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Clustering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6874" name="Text Box 38"/>
          <p:cNvSpPr txBox="1">
            <a:spLocks noChangeArrowheads="1"/>
          </p:cNvSpPr>
          <p:nvPr/>
        </p:nvSpPr>
        <p:spPr bwMode="auto">
          <a:xfrm rot="20040000">
            <a:off x="1608138" y="4770374"/>
            <a:ext cx="1363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Association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Rules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6875" name="Text Box 39"/>
          <p:cNvSpPr txBox="1">
            <a:spLocks noChangeArrowheads="1"/>
          </p:cNvSpPr>
          <p:nvPr/>
        </p:nvSpPr>
        <p:spPr bwMode="auto">
          <a:xfrm rot="1920000">
            <a:off x="4641850" y="4687824"/>
            <a:ext cx="1109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Anomaly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Detection</a:t>
            </a:r>
            <a:endParaRPr lang="en-US" altLang="en-US" sz="1600">
              <a:solidFill>
                <a:schemeClr val="bg2"/>
              </a:solidFill>
            </a:endParaRPr>
          </a:p>
        </p:txBody>
      </p:sp>
      <p:pic>
        <p:nvPicPr>
          <p:cNvPr id="36876" name="Picture 40" descr="fd01226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9399"/>
            <a:ext cx="569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Rectangle 41"/>
          <p:cNvSpPr>
            <a:spLocks noChangeArrowheads="1"/>
          </p:cNvSpPr>
          <p:nvPr/>
        </p:nvSpPr>
        <p:spPr bwMode="auto">
          <a:xfrm>
            <a:off x="304800" y="6087999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Milk</a:t>
            </a:r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3200400" y="2706624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3352800" y="263042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Data</a:t>
            </a:r>
          </a:p>
        </p:txBody>
      </p:sp>
      <p:pic>
        <p:nvPicPr>
          <p:cNvPr id="36880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63640" b="34026"/>
          <a:stretch>
            <a:fillRect/>
          </a:stretch>
        </p:blipFill>
        <p:spPr bwMode="auto">
          <a:xfrm>
            <a:off x="1524000" y="5678424"/>
            <a:ext cx="13620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Line 45"/>
          <p:cNvSpPr>
            <a:spLocks noChangeShapeType="1"/>
          </p:cNvSpPr>
          <p:nvPr/>
        </p:nvSpPr>
        <p:spPr bwMode="auto">
          <a:xfrm>
            <a:off x="914400" y="6316599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82" name="Group 46"/>
          <p:cNvGrpSpPr>
            <a:grpSpLocks/>
          </p:cNvGrpSpPr>
          <p:nvPr/>
        </p:nvGrpSpPr>
        <p:grpSpPr bwMode="auto">
          <a:xfrm>
            <a:off x="5654040" y="3758184"/>
            <a:ext cx="3352800" cy="2971800"/>
            <a:chOff x="3648" y="2448"/>
            <a:chExt cx="2112" cy="1872"/>
          </a:xfrm>
        </p:grpSpPr>
        <p:pic>
          <p:nvPicPr>
            <p:cNvPr id="36887" name="Picture 4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8" name="Oval 48"/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89" name="Oval 49"/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0" name="Oval 50"/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1" name="Oval 51"/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2" name="Rectangle 52"/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3" name="Rectangle 53"/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36883" name="Rectangle 54"/>
          <p:cNvSpPr>
            <a:spLocks noChangeArrowheads="1"/>
          </p:cNvSpPr>
          <p:nvPr/>
        </p:nvSpPr>
        <p:spPr bwMode="auto">
          <a:xfrm>
            <a:off x="373761" y="837203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 Tasks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rrelation plo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51" y="2626487"/>
            <a:ext cx="5154521" cy="1756306"/>
          </a:xfrm>
          <a:prstGeom prst="rect">
            <a:avLst/>
          </a:prstGeom>
          <a:ln w="12700">
            <a:miter lim="400000"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582" y="715518"/>
            <a:ext cx="8431307" cy="742950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Data Mining Functions: </a:t>
            </a:r>
            <a:r>
              <a:rPr lang="en-US" altLang="en-US" sz="3200" dirty="0" smtClean="0"/>
              <a:t>Pattern </a:t>
            </a:r>
            <a:r>
              <a:rPr lang="en-US" altLang="en-US" sz="3200" dirty="0"/>
              <a:t>Discovery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646" y="1768289"/>
            <a:ext cx="8081683" cy="1227044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/>
            <a:r>
              <a:rPr lang="en-US" altLang="en-US" sz="1800" dirty="0"/>
              <a:t>Frequent patterns (or frequent itemset)</a:t>
            </a:r>
          </a:p>
          <a:p>
            <a:pPr lvl="1" eaLnBrk="1" hangingPunct="1"/>
            <a:r>
              <a:rPr lang="en-US" altLang="en-US" dirty="0"/>
              <a:t>What items are frequently purchased together in your Walmart?</a:t>
            </a:r>
          </a:p>
          <a:p>
            <a:r>
              <a:rPr lang="en-US" altLang="en-US" sz="1800" dirty="0"/>
              <a:t>Association and Correlation Analysis </a:t>
            </a:r>
          </a:p>
          <a:p>
            <a:pPr>
              <a:spcAft>
                <a:spcPts val="450"/>
              </a:spcAft>
            </a:pPr>
            <a:endParaRPr lang="en-US" altLang="en-US" sz="1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0647" y="4202206"/>
            <a:ext cx="7987554" cy="1623732"/>
          </a:xfrm>
          <a:prstGeom prst="rect">
            <a:avLst/>
          </a:prstGeom>
          <a:noFill/>
        </p:spPr>
        <p:txBody>
          <a:bodyPr vert="horz" lIns="69056" tIns="34529" rIns="69056" bIns="34529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A typical association rule</a:t>
            </a:r>
          </a:p>
          <a:p>
            <a:pPr lvl="2"/>
            <a:r>
              <a:rPr lang="en-US" altLang="en-US" sz="1800" dirty="0"/>
              <a:t>Diaper </a:t>
            </a:r>
            <a:r>
              <a:rPr lang="en-US" altLang="en-US" sz="1800" dirty="0">
                <a:sym typeface="Wingdings" panose="05000000000000000000" pitchFamily="2" charset="2"/>
              </a:rPr>
              <a:t></a:t>
            </a:r>
            <a:r>
              <a:rPr lang="en-US" altLang="en-US" sz="1800" dirty="0"/>
              <a:t> Beer </a:t>
            </a:r>
            <a:endParaRPr lang="en-US" altLang="en-US" sz="1800" dirty="0" smtClean="0"/>
          </a:p>
          <a:p>
            <a:pPr lvl="2"/>
            <a:r>
              <a:rPr lang="en-US" altLang="en-US" sz="1800" dirty="0" smtClean="0"/>
              <a:t>Are </a:t>
            </a:r>
            <a:r>
              <a:rPr lang="en-US" altLang="en-US" sz="1800" dirty="0"/>
              <a:t>strongly associated items also strongly correlated?</a:t>
            </a:r>
          </a:p>
          <a:p>
            <a:r>
              <a:rPr lang="en-US" altLang="en-US" sz="1800" dirty="0"/>
              <a:t>How to mine such patterns and rules efficiently in large datasets?</a:t>
            </a:r>
          </a:p>
          <a:p>
            <a:r>
              <a:rPr lang="en-US" altLang="en-US" sz="1800" dirty="0"/>
              <a:t>How to use such patterns for classification, clustering, and other applications?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194" y="5355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Association Analysis: Applications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Market-basket analysis</a:t>
            </a:r>
          </a:p>
          <a:p>
            <a:pPr lvl="1"/>
            <a:r>
              <a:rPr lang="en-US" altLang="en-US" sz="2400" smtClean="0"/>
              <a:t>Rules are used for sales promotion, shelf management, and inventory management</a:t>
            </a:r>
          </a:p>
          <a:p>
            <a:pPr lvl="4"/>
            <a:endParaRPr lang="en-US" altLang="en-US" sz="2400" smtClean="0"/>
          </a:p>
          <a:p>
            <a:r>
              <a:rPr lang="en-US" altLang="en-US" smtClean="0"/>
              <a:t>Telecommunication alarm diagnosis</a:t>
            </a:r>
          </a:p>
          <a:p>
            <a:pPr lvl="1"/>
            <a:r>
              <a:rPr lang="en-US" altLang="en-US" sz="2400" smtClean="0"/>
              <a:t>Rules are used to find combination of alarms that occur together frequently in the same time period</a:t>
            </a:r>
          </a:p>
          <a:p>
            <a:pPr lvl="4"/>
            <a:endParaRPr lang="en-US" altLang="en-US" sz="2400" smtClean="0"/>
          </a:p>
          <a:p>
            <a:r>
              <a:rPr lang="en-US" altLang="en-US" smtClean="0"/>
              <a:t>Medical Informatics</a:t>
            </a:r>
          </a:p>
          <a:p>
            <a:pPr lvl="1"/>
            <a:r>
              <a:rPr lang="en-US" altLang="en-US" sz="2400" smtClean="0"/>
              <a:t>Rules are used to find combination of patient symptoms and test results associated with certain diseases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5" descr="story-3dimensional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28" y="1524572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163" y="801688"/>
            <a:ext cx="85344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ea typeface="MS Mincho" pitchFamily="49" charset="-128"/>
              </a:rPr>
              <a:t>Large-scale Data is Everywhere!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0716" y="1624583"/>
            <a:ext cx="4084637" cy="47736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enormous data growth in both commercial and scientific databases due to advances in data generation and collection technologies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mantra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 whatever data you can whenever and wherever possible.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Gathered data will have value either for the purpose collected or for a purpose not envisioned.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731191" y="6348984"/>
            <a:ext cx="229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anose="020B0604020202020204" pitchFamily="34" charset="0"/>
                <a:cs typeface="Arial" panose="020B0604020202020204" pitchFamily="34" charset="0"/>
              </a:rPr>
              <a:t>Computational Simulations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659753" y="4596384"/>
            <a:ext cx="236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200" i="1">
                <a:latin typeface="Helvetica" panose="020B0604020202020204" pitchFamily="34" charset="0"/>
                <a:cs typeface="Arial" panose="020B0604020202020204" pitchFamily="34" charset="0"/>
              </a:rPr>
              <a:t>Social Networking: Twitter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462" name="Picture 6" descr="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28" y="5205984"/>
            <a:ext cx="190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650" r="946" b="2745"/>
          <a:stretch>
            <a:fillRect/>
          </a:stretch>
        </p:blipFill>
        <p:spPr bwMode="auto">
          <a:xfrm>
            <a:off x="4705541" y="5129784"/>
            <a:ext cx="1500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4757928" y="6348984"/>
            <a:ext cx="157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anose="020B0604020202020204" pitchFamily="34" charset="0"/>
                <a:cs typeface="Arial" panose="020B0604020202020204" pitchFamily="34" charset="0"/>
              </a:rPr>
              <a:t>Sensor Networks</a:t>
            </a:r>
            <a:r>
              <a:rPr lang="en-US" altLang="en-US" sz="1200" i="1">
                <a:latin typeface="Helvetica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465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334" r="5765" b="969"/>
          <a:stretch>
            <a:fillRect/>
          </a:stretch>
        </p:blipFill>
        <p:spPr bwMode="auto">
          <a:xfrm>
            <a:off x="4757928" y="1548384"/>
            <a:ext cx="1778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4605528" y="4596384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anose="020B0604020202020204" pitchFamily="34" charset="0"/>
                <a:cs typeface="Arial" panose="020B0604020202020204" pitchFamily="34" charset="0"/>
              </a:rPr>
              <a:t>Traffic Patterns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67" name="Text Box 23"/>
          <p:cNvSpPr txBox="1">
            <a:spLocks noChangeArrowheads="1"/>
          </p:cNvSpPr>
          <p:nvPr/>
        </p:nvSpPr>
        <p:spPr bwMode="auto">
          <a:xfrm>
            <a:off x="4453128" y="2843784"/>
            <a:ext cx="236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anose="020B0604020202020204" pitchFamily="34" charset="0"/>
                <a:cs typeface="Arial" panose="020B0604020202020204" pitchFamily="34" charset="0"/>
              </a:rPr>
              <a:t>Cyber Security</a:t>
            </a:r>
            <a:r>
              <a:rPr lang="en-US" altLang="en-US" sz="1200" i="1">
                <a:latin typeface="Helvetica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94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32375"/>
              </p:ext>
            </p:extLst>
          </p:nvPr>
        </p:nvGraphicFramePr>
        <p:xfrm>
          <a:off x="6815328" y="2010347"/>
          <a:ext cx="6477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VISIO" r:id="rId8" imgW="617220" imgH="615696" progId="Visio.Drawing.11">
                  <p:embed/>
                </p:oleObj>
              </mc:Choice>
              <mc:Fallback>
                <p:oleObj name="VISIO" r:id="rId8" imgW="617220" imgH="615696" progId="Visio.Drawing.11">
                  <p:embed/>
                  <p:pic>
                    <p:nvPicPr>
                      <p:cNvPr id="194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328" y="2010347"/>
                        <a:ext cx="6477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593307"/>
              </p:ext>
            </p:extLst>
          </p:nvPr>
        </p:nvGraphicFramePr>
        <p:xfrm>
          <a:off x="6799453" y="1624584"/>
          <a:ext cx="6477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VISIO" r:id="rId10" imgW="806196" imgH="662940" progId="Visio.Drawing.11">
                  <p:embed/>
                </p:oleObj>
              </mc:Choice>
              <mc:Fallback>
                <p:oleObj name="VISIO" r:id="rId10" imgW="806196" imgH="662940" progId="Visio.Drawing.11">
                  <p:embed/>
                  <p:pic>
                    <p:nvPicPr>
                      <p:cNvPr id="194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453" y="1624584"/>
                        <a:ext cx="6477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Text Box 23"/>
          <p:cNvSpPr txBox="1">
            <a:spLocks noChangeArrowheads="1"/>
          </p:cNvSpPr>
          <p:nvPr/>
        </p:nvSpPr>
        <p:spPr bwMode="auto">
          <a:xfrm>
            <a:off x="6207316" y="2685034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anose="020B0604020202020204" pitchFamily="34" charset="0"/>
                <a:cs typeface="Arial" panose="020B0604020202020204" pitchFamily="34" charset="0"/>
              </a:rPr>
              <a:t>E-Commerce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474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91" y="3285109"/>
            <a:ext cx="23780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8" descr="http://images.ezgif.com/tmp/gif_232x188_6af960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28" y="3273997"/>
            <a:ext cx="1436688" cy="116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5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582" y="715518"/>
            <a:ext cx="8431307" cy="742950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dirty="0" smtClean="0"/>
              <a:t>Activity 1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0647" y="4202206"/>
            <a:ext cx="7987554" cy="1623732"/>
          </a:xfrm>
          <a:prstGeom prst="rect">
            <a:avLst/>
          </a:prstGeom>
          <a:noFill/>
        </p:spPr>
        <p:txBody>
          <a:bodyPr vert="horz" lIns="69056" tIns="34529" rIns="69056" bIns="34529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 smtClean="0"/>
              <a:t>Given above sales records, what patterns can you identify?</a:t>
            </a:r>
          </a:p>
          <a:p>
            <a:pPr marL="0" indent="0">
              <a:buNone/>
            </a:pPr>
            <a:r>
              <a:rPr lang="en-US" altLang="en-US" sz="1800" dirty="0" smtClean="0"/>
              <a:t>Submit your answer to Piazza!</a:t>
            </a:r>
            <a:endParaRPr lang="en-US" altLang="en-US" sz="18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08444"/>
              </p:ext>
            </p:extLst>
          </p:nvPr>
        </p:nvGraphicFramePr>
        <p:xfrm>
          <a:off x="2301240" y="1655064"/>
          <a:ext cx="41814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4" imgW="3823200" imgH="1999080" progId="Word.Document.8">
                  <p:embed/>
                </p:oleObj>
              </mc:Choice>
              <mc:Fallback>
                <p:oleObj name="Document" r:id="rId4" imgW="3823200" imgH="1999080" progId="Word.Document.8">
                  <p:embed/>
                  <p:pic>
                    <p:nvPicPr>
                      <p:cNvPr id="202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240" y="1655064"/>
                        <a:ext cx="41814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24" y="836764"/>
            <a:ext cx="8148917" cy="705971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Data Mining Functions: </a:t>
            </a:r>
            <a:r>
              <a:rPr lang="en-US" altLang="en-US" sz="3200" dirty="0" smtClean="0"/>
              <a:t>Classification</a:t>
            </a:r>
            <a:endParaRPr lang="en-US" altLang="en-US" sz="3200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923" y="1758203"/>
            <a:ext cx="8229601" cy="4013947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/>
            <a:r>
              <a:rPr lang="en-US" altLang="en-US" sz="2000" dirty="0"/>
              <a:t>Classification and label prediction  </a:t>
            </a:r>
          </a:p>
          <a:p>
            <a:pPr lvl="1" eaLnBrk="1" hangingPunct="1"/>
            <a:r>
              <a:rPr lang="en-US" altLang="en-US" sz="2000" dirty="0"/>
              <a:t>Construct models (functions) based on some training examples</a:t>
            </a:r>
          </a:p>
          <a:p>
            <a:pPr lvl="1" eaLnBrk="1" hangingPunct="1"/>
            <a:r>
              <a:rPr lang="en-US" altLang="en-US" sz="2000" dirty="0"/>
              <a:t>Describe and distinguish classes or concepts for future prediction</a:t>
            </a:r>
          </a:p>
          <a:p>
            <a:pPr lvl="2" eaLnBrk="1" hangingPunct="1"/>
            <a:r>
              <a:rPr lang="en-US" altLang="en-US" sz="2000" dirty="0"/>
              <a:t>Ex. 1. Classify countries based on (climate)</a:t>
            </a:r>
          </a:p>
          <a:p>
            <a:pPr lvl="2" eaLnBrk="1" hangingPunct="1"/>
            <a:r>
              <a:rPr lang="en-US" altLang="en-US" sz="2000" dirty="0"/>
              <a:t>Ex. 2. Classify cars based on (gas mileage)</a:t>
            </a:r>
          </a:p>
          <a:p>
            <a:pPr lvl="1" eaLnBrk="1" hangingPunct="1"/>
            <a:r>
              <a:rPr lang="en-US" altLang="en-US" sz="2000" dirty="0"/>
              <a:t>Predict some unknown class labels</a:t>
            </a:r>
          </a:p>
          <a:p>
            <a:pPr eaLnBrk="1" hangingPunct="1"/>
            <a:r>
              <a:rPr lang="en-US" altLang="en-US" sz="2000" dirty="0"/>
              <a:t>Typical methods</a:t>
            </a:r>
          </a:p>
          <a:p>
            <a:pPr lvl="1" eaLnBrk="1" hangingPunct="1"/>
            <a:r>
              <a:rPr lang="en-US" altLang="en-US" sz="2000" dirty="0"/>
              <a:t>Decision trees, naïve Bayesian classification, support vector machines, neural networks, rule-based classification, pattern-based classification, logistic regression, </a:t>
            </a:r>
            <a:r>
              <a:rPr lang="en-US" altLang="en-US" sz="2000" dirty="0" smtClean="0"/>
              <a:t>…</a:t>
            </a: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914" y="4789536"/>
            <a:ext cx="1867662" cy="17493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569" y="508857"/>
            <a:ext cx="8131302" cy="1325563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Classification Example</a:t>
            </a:r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93890"/>
              </p:ext>
            </p:extLst>
          </p:nvPr>
        </p:nvGraphicFramePr>
        <p:xfrm>
          <a:off x="279083" y="2555939"/>
          <a:ext cx="3627437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Document" r:id="rId4" imgW="5587576" imgH="5778145" progId="Word.Document.8">
                  <p:embed/>
                </p:oleObj>
              </mc:Choice>
              <mc:Fallback>
                <p:oleObj name="Document" r:id="rId4" imgW="5587576" imgH="5778145" progId="Word.Document.8">
                  <p:embed/>
                  <p:pic>
                    <p:nvPicPr>
                      <p:cNvPr id="17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3" y="2555939"/>
                        <a:ext cx="3627437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 rot="19183191">
            <a:off x="883920" y="1927289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categorical</a:t>
            </a:r>
            <a:endParaRPr lang="en-US" altLang="en-US" sz="16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 rot="19183191">
            <a:off x="1645920" y="1927289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categorical</a:t>
            </a:r>
            <a:endParaRPr lang="en-US" altLang="en-US" sz="16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 rot="19183191">
            <a:off x="2407920" y="1927289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continuous</a:t>
            </a:r>
            <a:endParaRPr lang="en-US" altLang="en-US" sz="16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 rot="19183191">
            <a:off x="3169920" y="2155889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  <a:latin typeface="Arial" panose="020B0604020202020204" pitchFamily="34" charset="0"/>
              </a:rPr>
              <a:t>class</a:t>
            </a:r>
            <a:endParaRPr lang="en-US" altLang="en-US" sz="16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3949"/>
              </p:ext>
            </p:extLst>
          </p:nvPr>
        </p:nvGraphicFramePr>
        <p:xfrm>
          <a:off x="4312920" y="2535301"/>
          <a:ext cx="3048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Document" r:id="rId6" imgW="4769021" imgH="4063782" progId="Word.Document.8">
                  <p:embed/>
                </p:oleObj>
              </mc:Choice>
              <mc:Fallback>
                <p:oleObj name="Document" r:id="rId6" imgW="4769021" imgH="4063782" progId="Word.Document.8">
                  <p:embed/>
                  <p:pic>
                    <p:nvPicPr>
                      <p:cNvPr id="1781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920" y="2535301"/>
                        <a:ext cx="30480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7741920" y="4441889"/>
            <a:ext cx="990600" cy="685800"/>
            <a:chOff x="4944" y="2736"/>
            <a:chExt cx="624" cy="432"/>
          </a:xfrm>
        </p:grpSpPr>
        <p:sp>
          <p:nvSpPr>
            <p:cNvPr id="178186" name="AutoShape 10"/>
            <p:cNvSpPr>
              <a:spLocks noChangeArrowheads="1"/>
            </p:cNvSpPr>
            <p:nvPr/>
          </p:nvSpPr>
          <p:spPr bwMode="auto">
            <a:xfrm>
              <a:off x="4944" y="2736"/>
              <a:ext cx="624" cy="432"/>
            </a:xfrm>
            <a:prstGeom prst="can">
              <a:avLst>
                <a:gd name="adj" fmla="val 25000"/>
              </a:avLst>
            </a:prstGeom>
            <a:solidFill>
              <a:srgbClr val="CCCC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87" name="Text Box 11"/>
            <p:cNvSpPr txBox="1">
              <a:spLocks noChangeArrowheads="1"/>
            </p:cNvSpPr>
            <p:nvPr/>
          </p:nvSpPr>
          <p:spPr bwMode="auto">
            <a:xfrm>
              <a:off x="5086" y="2856"/>
              <a:ext cx="345" cy="2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400" b="1">
                  <a:solidFill>
                    <a:srgbClr val="0000CC"/>
                  </a:solidFill>
                  <a:latin typeface="Arial" panose="020B0604020202020204" pitchFamily="34" charset="0"/>
                </a:rPr>
                <a:t>Test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400" b="1">
                  <a:solidFill>
                    <a:srgbClr val="0000CC"/>
                  </a:solidFill>
                  <a:latin typeface="Arial" panose="020B0604020202020204" pitchFamily="34" charset="0"/>
                </a:rPr>
                <a:t>Set</a:t>
              </a:r>
              <a:endParaRPr lang="en-US" altLang="en-US" sz="14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8188" name="AutoShape 12"/>
          <p:cNvSpPr>
            <a:spLocks noChangeArrowheads="1"/>
          </p:cNvSpPr>
          <p:nvPr/>
        </p:nvSpPr>
        <p:spPr bwMode="auto">
          <a:xfrm>
            <a:off x="3931920" y="5584889"/>
            <a:ext cx="990600" cy="685800"/>
          </a:xfrm>
          <a:prstGeom prst="can">
            <a:avLst>
              <a:gd name="adj" fmla="val 25056"/>
            </a:avLst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3931920" y="5732526"/>
            <a:ext cx="10429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Training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Set</a:t>
            </a:r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7683183" y="5580126"/>
            <a:ext cx="1125537" cy="690563"/>
            <a:chOff x="3360" y="2880"/>
            <a:chExt cx="672" cy="415"/>
          </a:xfrm>
        </p:grpSpPr>
        <p:sp>
          <p:nvSpPr>
            <p:cNvPr id="178191" name="AutoShape 15"/>
            <p:cNvSpPr>
              <a:spLocks noChangeArrowheads="1"/>
            </p:cNvSpPr>
            <p:nvPr/>
          </p:nvSpPr>
          <p:spPr bwMode="auto">
            <a:xfrm>
              <a:off x="3360" y="2880"/>
              <a:ext cx="672" cy="415"/>
            </a:xfrm>
            <a:prstGeom prst="flowChartMultidocument">
              <a:avLst/>
            </a:prstGeom>
            <a:solidFill>
              <a:srgbClr val="00E0CB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2" name="Text Box 16"/>
            <p:cNvSpPr txBox="1">
              <a:spLocks noChangeArrowheads="1"/>
            </p:cNvSpPr>
            <p:nvPr/>
          </p:nvSpPr>
          <p:spPr bwMode="auto">
            <a:xfrm>
              <a:off x="3392" y="2978"/>
              <a:ext cx="54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2000" b="1">
                  <a:solidFill>
                    <a:srgbClr val="CC0000"/>
                  </a:solidFill>
                  <a:latin typeface="Arial" panose="020B0604020202020204" pitchFamily="34" charset="0"/>
                </a:rPr>
                <a:t>Model</a:t>
              </a:r>
              <a:endParaRPr lang="en-US" altLang="en-US" sz="14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8193" name="AutoShape 17"/>
          <p:cNvSpPr>
            <a:spLocks noChangeArrowheads="1"/>
          </p:cNvSpPr>
          <p:nvPr/>
        </p:nvSpPr>
        <p:spPr bwMode="auto">
          <a:xfrm>
            <a:off x="5532120" y="5432489"/>
            <a:ext cx="1447800" cy="995362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5608320" y="5508689"/>
            <a:ext cx="1325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Learn 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Classifier</a:t>
            </a:r>
            <a:endParaRPr lang="en-US" altLang="en-US" sz="1400">
              <a:solidFill>
                <a:srgbClr val="00E0CB"/>
              </a:solidFill>
              <a:latin typeface="Arial" panose="020B0604020202020204" pitchFamily="34" charset="0"/>
            </a:endParaRPr>
          </a:p>
        </p:txBody>
      </p:sp>
      <p:sp>
        <p:nvSpPr>
          <p:cNvPr id="178195" name="AutoShape 19"/>
          <p:cNvSpPr>
            <a:spLocks noChangeArrowheads="1"/>
          </p:cNvSpPr>
          <p:nvPr/>
        </p:nvSpPr>
        <p:spPr bwMode="auto">
          <a:xfrm>
            <a:off x="5033645" y="5843651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6" name="AutoShape 20"/>
          <p:cNvSpPr>
            <a:spLocks noChangeArrowheads="1"/>
          </p:cNvSpPr>
          <p:nvPr/>
        </p:nvSpPr>
        <p:spPr bwMode="auto">
          <a:xfrm>
            <a:off x="7056120" y="5808726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7" name="AutoShape 21"/>
          <p:cNvSpPr>
            <a:spLocks noChangeArrowheads="1"/>
          </p:cNvSpPr>
          <p:nvPr/>
        </p:nvSpPr>
        <p:spPr bwMode="auto">
          <a:xfrm rot="5400000">
            <a:off x="8118951" y="5284058"/>
            <a:ext cx="312737" cy="152400"/>
          </a:xfrm>
          <a:prstGeom prst="rightArrow">
            <a:avLst>
              <a:gd name="adj1" fmla="val 50000"/>
              <a:gd name="adj2" fmla="val 51302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3703320" y="4975289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>
            <a:off x="7360920" y="3908489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13688"/>
            <a:ext cx="6477000" cy="5410200"/>
          </a:xfrm>
        </p:spPr>
        <p:txBody>
          <a:bodyPr/>
          <a:lstStyle/>
          <a:p>
            <a:pPr marL="1828800" lvl="4" indent="0">
              <a:lnSpc>
                <a:spcPct val="80000"/>
              </a:lnSpc>
              <a:buFontTx/>
              <a:buNone/>
              <a:defRPr/>
            </a:pPr>
            <a:endParaRPr lang="en-US" altLang="en-US" dirty="0" smtClean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 smtClean="0"/>
              <a:t>Classifying credit card transactions </a:t>
            </a:r>
            <a:br>
              <a:rPr lang="en-US" altLang="en-US" sz="2000" dirty="0" smtClean="0"/>
            </a:br>
            <a:r>
              <a:rPr lang="en-US" altLang="en-US" sz="2000" dirty="0" smtClean="0"/>
              <a:t>as legitimate or fraudulent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 smtClean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 smtClean="0"/>
              <a:t>Classifying land covers (water bodies, urban areas, forests, etc.) using satellite data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 smtClean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 smtClean="0"/>
              <a:t>Categorizing news stories as finance, </a:t>
            </a:r>
            <a:br>
              <a:rPr lang="en-US" altLang="en-US" sz="2000" dirty="0" smtClean="0"/>
            </a:br>
            <a:r>
              <a:rPr lang="en-US" altLang="en-US" sz="2000" dirty="0" smtClean="0"/>
              <a:t>weather, entertainment, sports, etc</a:t>
            </a:r>
          </a:p>
          <a:p>
            <a:pPr marL="342900" indent="-342900">
              <a:lnSpc>
                <a:spcPct val="80000"/>
              </a:lnSpc>
              <a:buFont typeface="Monotype Sorts"/>
              <a:buNone/>
              <a:defRPr/>
            </a:pPr>
            <a:endParaRPr lang="en-US" altLang="en-US" sz="2000" dirty="0" smtClean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 smtClean="0"/>
              <a:t>Identifying intruders in the cyberspace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 smtClean="0"/>
              <a:t>Predicting tumor cells as benign or malignant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 smtClean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 smtClean="0"/>
              <a:t>Classifying secondary structures of protein </a:t>
            </a:r>
            <a:br>
              <a:rPr lang="en-US" altLang="en-US" sz="2000" dirty="0" smtClean="0"/>
            </a:br>
            <a:r>
              <a:rPr lang="en-US" altLang="en-US" sz="2000" dirty="0" smtClean="0"/>
              <a:t>as alpha-helix, beta-sheet, or random  coil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 smtClean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 smtClean="0"/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6280150" y="1472835"/>
            <a:ext cx="2057400" cy="1417638"/>
            <a:chOff x="3360" y="768"/>
            <a:chExt cx="1296" cy="893"/>
          </a:xfrm>
        </p:grpSpPr>
        <p:pic>
          <p:nvPicPr>
            <p:cNvPr id="41993" name="Picture 5" descr="story-3dimensional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768"/>
              <a:ext cx="1238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1994" name="Object 6"/>
            <p:cNvGraphicFramePr>
              <a:graphicFrameLocks noChangeAspect="1"/>
            </p:cNvGraphicFramePr>
            <p:nvPr/>
          </p:nvGraphicFramePr>
          <p:xfrm>
            <a:off x="3370" y="1155"/>
            <a:ext cx="43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VISIO" r:id="rId5" imgW="617220" imgH="615696" progId="Visio.Drawing.6">
                    <p:embed/>
                  </p:oleObj>
                </mc:Choice>
                <mc:Fallback>
                  <p:oleObj name="VISIO" r:id="rId5" imgW="617220" imgH="615696" progId="Visio.Drawing.6">
                    <p:embed/>
                    <p:pic>
                      <p:nvPicPr>
                        <p:cNvPr id="4199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0" y="1155"/>
                          <a:ext cx="432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5" name="Object 7"/>
            <p:cNvGraphicFramePr>
              <a:graphicFrameLocks noChangeAspect="1"/>
            </p:cNvGraphicFramePr>
            <p:nvPr/>
          </p:nvGraphicFramePr>
          <p:xfrm>
            <a:off x="3360" y="912"/>
            <a:ext cx="43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VISIO" r:id="rId7" imgW="806196" imgH="662940" progId="Visio.Drawing.6">
                    <p:embed/>
                  </p:oleObj>
                </mc:Choice>
                <mc:Fallback>
                  <p:oleObj name="VISIO" r:id="rId7" imgW="806196" imgH="662940" progId="Visio.Drawing.6">
                    <p:embed/>
                    <p:pic>
                      <p:nvPicPr>
                        <p:cNvPr id="4199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912"/>
                          <a:ext cx="432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8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822357"/>
            <a:ext cx="8280400" cy="5334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Examples of Classification Task</a:t>
            </a:r>
          </a:p>
        </p:txBody>
      </p:sp>
      <p:pic>
        <p:nvPicPr>
          <p:cNvPr id="41990" name="Picture 8" descr="http://biomasshub.com/wp-content/uploads/2010/03/ILUC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007551"/>
            <a:ext cx="2174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p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6294" y="4806951"/>
            <a:ext cx="1490662" cy="191452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7085E-0E8C-482A-8662-D26030697E7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4684" y="865066"/>
            <a:ext cx="8552330" cy="476250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pPr eaLnBrk="1" hangingPunct="1"/>
            <a:r>
              <a:rPr lang="en-US" altLang="en-US" sz="3200" dirty="0"/>
              <a:t>Data Mining Functions: </a:t>
            </a:r>
            <a:r>
              <a:rPr lang="en-US" altLang="en-US" sz="3200" dirty="0" smtClean="0"/>
              <a:t>Cluster </a:t>
            </a:r>
            <a:r>
              <a:rPr lang="en-US" altLang="en-US" sz="3200" dirty="0"/>
              <a:t>Analysis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30" y="1828800"/>
            <a:ext cx="4538382" cy="3331509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US" altLang="en-US" sz="2000" dirty="0"/>
              <a:t>Unsupervised learning (i.e., Class label is unknown)</a:t>
            </a:r>
          </a:p>
          <a:p>
            <a:pPr>
              <a:spcAft>
                <a:spcPts val="450"/>
              </a:spcAft>
            </a:pPr>
            <a:r>
              <a:rPr lang="en-US" altLang="en-US" sz="2000" dirty="0"/>
              <a:t>Group data to form new categories (i.e., clusters), e.g., cluster houses to find distribution patterns</a:t>
            </a:r>
          </a:p>
          <a:p>
            <a:pPr>
              <a:spcAft>
                <a:spcPts val="450"/>
              </a:spcAft>
            </a:pPr>
            <a:r>
              <a:rPr lang="en-US" altLang="en-US" sz="2000" dirty="0"/>
              <a:t>Principle: Maximizing intra-class similarity &amp; minimizing interclass similarity</a:t>
            </a:r>
          </a:p>
          <a:p>
            <a:pPr>
              <a:spcAft>
                <a:spcPts val="450"/>
              </a:spcAft>
            </a:pPr>
            <a:r>
              <a:rPr lang="en-US" altLang="en-US" sz="2000" dirty="0"/>
              <a:t>Many methods and applications</a:t>
            </a:r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>
          <a:blip r:embed="rId3"/>
          <a:srcRect l="5639" t="5639" r="5639" b="5639"/>
          <a:stretch>
            <a:fillRect/>
          </a:stretch>
        </p:blipFill>
        <p:spPr>
          <a:xfrm>
            <a:off x="4975412" y="2175914"/>
            <a:ext cx="4125499" cy="30941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37360"/>
            <a:ext cx="3810000" cy="4050792"/>
          </a:xfrm>
          <a:noFill/>
        </p:spPr>
        <p:txBody>
          <a:bodyPr lIns="91440" tIns="45720" rIns="91440" bIns="45720"/>
          <a:lstStyle/>
          <a:p>
            <a:pPr marL="342900" indent="-342900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/>
            <a:r>
              <a:rPr lang="en-US" altLang="en-US" sz="1600" dirty="0" smtClean="0"/>
              <a:t>Custom profiling for targeted marketing </a:t>
            </a:r>
          </a:p>
          <a:p>
            <a:pPr marL="742950" lvl="1" indent="-285750"/>
            <a:r>
              <a:rPr lang="en-US" altLang="en-US" sz="1600" dirty="0" smtClean="0"/>
              <a:t>Group related documents for browsing </a:t>
            </a:r>
          </a:p>
          <a:p>
            <a:pPr marL="742950" lvl="1" indent="-285750"/>
            <a:r>
              <a:rPr lang="en-US" altLang="en-US" sz="1600" dirty="0" smtClean="0"/>
              <a:t>Group genes and proteins that have similar functionality</a:t>
            </a:r>
          </a:p>
          <a:p>
            <a:pPr marL="742950" lvl="1" indent="-285750"/>
            <a:r>
              <a:rPr lang="en-US" altLang="en-US" sz="1600" dirty="0" smtClean="0"/>
              <a:t>Group stocks with similar price </a:t>
            </a:r>
            <a:r>
              <a:rPr lang="en-US" altLang="en-US" sz="1600" dirty="0" smtClean="0"/>
              <a:t>fluctuations</a:t>
            </a:r>
          </a:p>
          <a:p>
            <a:pPr marL="742950" lvl="1" indent="-285750"/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Yippy (formally Clusty):</a:t>
            </a:r>
            <a:endParaRPr lang="en-US" altLang="en-US" sz="1800" b="1" dirty="0" smtClean="0"/>
          </a:p>
          <a:p>
            <a:pPr marL="342900" indent="-342900"/>
            <a:r>
              <a:rPr lang="en-US" altLang="en-US" sz="2000" b="1" dirty="0" smtClean="0"/>
              <a:t>Summarization</a:t>
            </a:r>
          </a:p>
          <a:p>
            <a:pPr marL="742950" lvl="1" indent="-285750"/>
            <a:r>
              <a:rPr lang="en-US" altLang="en-US" sz="1600" dirty="0" smtClean="0"/>
              <a:t>Reduce the size of large data sets</a:t>
            </a:r>
          </a:p>
          <a:p>
            <a:pPr marL="342900" indent="-342900"/>
            <a:endParaRPr lang="en-US" altLang="en-US" sz="1800" dirty="0" smtClean="0"/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FontTx/>
              <a:buNone/>
            </a:pPr>
            <a:endParaRPr lang="en-US" altLang="en-US" sz="1800" b="1" dirty="0" smtClean="0"/>
          </a:p>
        </p:txBody>
      </p:sp>
      <p:sp>
        <p:nvSpPr>
          <p:cNvPr id="51202" name="Rectangle 7"/>
          <p:cNvSpPr>
            <a:spLocks noGrp="1" noChangeArrowheads="1"/>
          </p:cNvSpPr>
          <p:nvPr>
            <p:ph type="title"/>
          </p:nvPr>
        </p:nvSpPr>
        <p:spPr>
          <a:xfrm>
            <a:off x="499872" y="787908"/>
            <a:ext cx="8280400" cy="5334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Applications of Cluster Analysis</a:t>
            </a:r>
          </a:p>
        </p:txBody>
      </p:sp>
      <p:graphicFrame>
        <p:nvGraphicFramePr>
          <p:cNvPr id="5120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78318"/>
              </p:ext>
            </p:extLst>
          </p:nvPr>
        </p:nvGraphicFramePr>
        <p:xfrm>
          <a:off x="4743450" y="1603121"/>
          <a:ext cx="34290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Bitmap Image" r:id="rId3" imgW="8580952" imgH="4963218" progId="Paint.Picture">
                  <p:embed/>
                </p:oleObj>
              </mc:Choice>
              <mc:Fallback>
                <p:oleObj name="Bitmap Image" r:id="rId3" imgW="8580952" imgH="4963218" progId="Paint.Picture">
                  <p:embed/>
                  <p:pic>
                    <p:nvPicPr>
                      <p:cNvPr id="5120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603121"/>
                        <a:ext cx="3429000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3857117"/>
            <a:ext cx="3450336" cy="172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A6304-BB06-4549-834F-18A796DB05A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8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www.mathworks.com/matlabcentral/mlc-downloads/downloads/submissions/34795/versions/7/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7" y="4210263"/>
            <a:ext cx="3347612" cy="25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hotos1.blogger.com/x/blogger/5682/4111/1600/485624/Multivariate%20Outlier%20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12" y="4210262"/>
            <a:ext cx="4545705" cy="25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35" y="911616"/>
            <a:ext cx="8310283" cy="476250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pPr eaLnBrk="1" hangingPunct="1"/>
            <a:r>
              <a:rPr lang="en-US" altLang="en-US" sz="3200" dirty="0"/>
              <a:t>Data Mining Functions: </a:t>
            </a:r>
            <a:r>
              <a:rPr lang="en-US" altLang="en-US" sz="3200" dirty="0" smtClean="0"/>
              <a:t>Outlier </a:t>
            </a:r>
            <a:r>
              <a:rPr lang="en-US" altLang="en-US" sz="3200" dirty="0"/>
              <a:t>Analysis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135" y="1753721"/>
            <a:ext cx="6231452" cy="2780180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800" dirty="0"/>
              <a:t>Outlier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Outlier: A data object that does not comply with the general behavior of the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Noise or exception?</a:t>
            </a:r>
            <a:r>
              <a:rPr lang="en-US" altLang="en-US" dirty="0">
                <a:cs typeface="Tahoma" panose="020B0604030504040204" pitchFamily="34" charset="0"/>
              </a:rPr>
              <a:t>―One person’s garbage could be another person’s treasure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Methods: by product of clustering or regression analysis, …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Useful in fraud detection, rare events analysis</a:t>
            </a:r>
          </a:p>
        </p:txBody>
      </p:sp>
      <p:pic>
        <p:nvPicPr>
          <p:cNvPr id="8194" name="Picture 2" descr="Image result for outlier analy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46" y="1753722"/>
            <a:ext cx="1850231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nopedia.com/wp-content/uploads/2014/10/trend-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64" y="1756153"/>
            <a:ext cx="2695540" cy="2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581" y="788990"/>
            <a:ext cx="8249771" cy="685800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r>
              <a:rPr lang="en-US" altLang="en-US" sz="3200" dirty="0" smtClean="0"/>
              <a:t>Other Functions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Time </a:t>
            </a:r>
            <a:r>
              <a:rPr lang="en-US" altLang="en-US" sz="3200" dirty="0"/>
              <a:t>and </a:t>
            </a:r>
            <a:r>
              <a:rPr lang="en-US" altLang="en-US" sz="3200" dirty="0" smtClean="0"/>
              <a:t>Ordering</a:t>
            </a:r>
            <a:endParaRPr lang="en-US" altLang="en-US" sz="32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81" y="1879226"/>
            <a:ext cx="6663020" cy="3872753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Sequence, trend and evolution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Trend, time-series, and deviation analysis</a:t>
            </a:r>
          </a:p>
          <a:p>
            <a:pPr lvl="2"/>
            <a:r>
              <a:rPr lang="en-US" altLang="en-US" sz="1800" dirty="0"/>
              <a:t>e.g., regression and value prediction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Sequential pattern mining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800" dirty="0"/>
              <a:t>e.g., buy digital camera, then buy </a:t>
            </a:r>
            <a:r>
              <a:rPr lang="en-US" altLang="en-US" sz="1800" dirty="0">
                <a:sym typeface="Wingdings" panose="05000000000000000000" pitchFamily="2" charset="2"/>
              </a:rPr>
              <a:t>large memory cards</a:t>
            </a:r>
            <a:endParaRPr lang="en-US" altLang="en-US" sz="1800" dirty="0"/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Periodicity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 smtClean="0"/>
              <a:t>Motifs (repeated patterns) </a:t>
            </a:r>
            <a:r>
              <a:rPr lang="en-US" altLang="en-US" dirty="0"/>
              <a:t>and biological sequence analysis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800" dirty="0"/>
              <a:t>Approximate and consecutive motifs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Similarity-based analysis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Mining data streams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Ordered, time-varying, potentially infinite, data streams</a:t>
            </a:r>
          </a:p>
        </p:txBody>
      </p:sp>
      <p:pic>
        <p:nvPicPr>
          <p:cNvPr id="5" name="time series.png"/>
          <p:cNvPicPr>
            <a:picLocks noChangeAspect="1"/>
          </p:cNvPicPr>
          <p:nvPr/>
        </p:nvPicPr>
        <p:blipFill>
          <a:blip r:embed="rId4"/>
          <a:srcRect l="5041"/>
          <a:stretch>
            <a:fillRect/>
          </a:stretch>
        </p:blipFill>
        <p:spPr>
          <a:xfrm>
            <a:off x="6727800" y="3900881"/>
            <a:ext cx="2145645" cy="20807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email-net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2" y="1982455"/>
            <a:ext cx="3031958" cy="28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79880" y="808998"/>
            <a:ext cx="8202706" cy="685800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r>
              <a:rPr lang="en-US" altLang="en-US" sz="2800" dirty="0" smtClean="0"/>
              <a:t>Data Mining Functions</a:t>
            </a:r>
            <a:r>
              <a:rPr lang="en-US" altLang="en-US" sz="2800" dirty="0"/>
              <a:t>: </a:t>
            </a:r>
            <a:r>
              <a:rPr lang="en-US" altLang="en-US" sz="2800" dirty="0" smtClean="0"/>
              <a:t>Structure </a:t>
            </a:r>
            <a:r>
              <a:rPr lang="en-US" altLang="en-US" sz="2800" dirty="0"/>
              <a:t>and Network Analysis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880" y="1657350"/>
            <a:ext cx="6491437" cy="4269441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Graph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Finding frequent subgraphs (e.g., chemical compounds), trees (XML), substructures (web fragments)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Information network analysis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Social networks: actors (objects, nodes) and relationships (edges)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800" dirty="0"/>
              <a:t>e.g., author networks in CS, terrorist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Multiple heterogeneous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800" dirty="0"/>
              <a:t>A person could be multiple information networks: friends, family, classmates, …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Links carry a lot of semantic information: Link mining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Web mining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Web is a big information network: from PageRank to Google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Analysis of Web information networks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800" dirty="0"/>
              <a:t>Web community discovery, opinion mining, usage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21901" y="393509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Evaluation of Knowledge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84" y="1714500"/>
            <a:ext cx="7795934" cy="3943350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altLang="en-US" sz="1800" dirty="0"/>
              <a:t>Are all mined knowledge interesting?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One can mine tremendous amount of “patterns”  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Some may fit only certain dimension space (time, location, …)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Some may not be representative, may be transient, …</a:t>
            </a:r>
          </a:p>
          <a:p>
            <a:pPr>
              <a:spcAft>
                <a:spcPts val="450"/>
              </a:spcAft>
            </a:pPr>
            <a:r>
              <a:rPr lang="en-US" altLang="en-US" sz="1800" dirty="0"/>
              <a:t>Evaluation of mined knowledge </a:t>
            </a:r>
            <a:r>
              <a:rPr lang="en-US" altLang="en-US" sz="1800" dirty="0">
                <a:cs typeface="Arial" panose="020B0604020202020204" pitchFamily="34" charset="0"/>
              </a:rPr>
              <a:t>→ directly mine only interesting knowledge?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Descriptive vs. predictive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Coverage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Typicality vs. novelty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Accuracy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Timeliness</a:t>
            </a:r>
          </a:p>
        </p:txBody>
      </p:sp>
      <p:pic>
        <p:nvPicPr>
          <p:cNvPr id="10242" name="Picture 2" descr="http://ieg.worldbankgroup.org/Data/knowledge_bann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0" y="3918137"/>
            <a:ext cx="3471863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146" y="685800"/>
            <a:ext cx="8083804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Why Data Mining? Commercial Viewpoint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1524000"/>
            <a:ext cx="83185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Lots of data is being collected </a:t>
            </a:r>
            <a:b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warehoused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handle about 20 Peta Bytes of web data (2008)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has billions of active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purchases at department/</a:t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grocery stores, e-commerce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Amazon handles billions of visits/monthly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Bank/Credit Card transactions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have become cheaper and more powerful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Pressure is Strong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better, customized services for an edge (e.g. in Customer Relationship Management)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50" y="2974467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00" y="1797049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50" y="2482849"/>
            <a:ext cx="1560400" cy="13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0477" y="781613"/>
            <a:ext cx="8693523" cy="571500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pPr eaLnBrk="1" hangingPunct="1"/>
            <a:r>
              <a:rPr lang="en-US" altLang="en-US" sz="3200" dirty="0"/>
              <a:t>Data Mining: Confluence of Multiple Disciplines </a:t>
            </a:r>
          </a:p>
        </p:txBody>
      </p:sp>
      <p:sp>
        <p:nvSpPr>
          <p:cNvPr id="39940" name="Oval 19"/>
          <p:cNvSpPr>
            <a:spLocks noChangeArrowheads="1"/>
          </p:cNvSpPr>
          <p:nvPr/>
        </p:nvSpPr>
        <p:spPr bwMode="auto">
          <a:xfrm>
            <a:off x="3620620" y="3297893"/>
            <a:ext cx="1714500" cy="8001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solidFill>
                  <a:srgbClr val="FF0000"/>
                </a:solidFill>
                <a:latin typeface="+mn-lt"/>
              </a:rPr>
              <a:t>Data Mining</a:t>
            </a:r>
          </a:p>
        </p:txBody>
      </p:sp>
      <p:sp>
        <p:nvSpPr>
          <p:cNvPr id="39941" name="Line 13"/>
          <p:cNvSpPr>
            <a:spLocks noChangeShapeType="1"/>
          </p:cNvSpPr>
          <p:nvPr/>
        </p:nvSpPr>
        <p:spPr bwMode="auto">
          <a:xfrm>
            <a:off x="2820520" y="3640793"/>
            <a:ext cx="8001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39942" name="Line 14"/>
          <p:cNvSpPr>
            <a:spLocks noChangeShapeType="1"/>
          </p:cNvSpPr>
          <p:nvPr/>
        </p:nvSpPr>
        <p:spPr bwMode="auto">
          <a:xfrm>
            <a:off x="2763370" y="2726393"/>
            <a:ext cx="1428750" cy="571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39943" name="Line 15"/>
          <p:cNvSpPr>
            <a:spLocks noChangeShapeType="1"/>
          </p:cNvSpPr>
          <p:nvPr/>
        </p:nvSpPr>
        <p:spPr bwMode="auto">
          <a:xfrm flipH="1">
            <a:off x="4706470" y="2669243"/>
            <a:ext cx="1428750" cy="6286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39944" name="Line 16"/>
          <p:cNvSpPr>
            <a:spLocks noChangeShapeType="1"/>
          </p:cNvSpPr>
          <p:nvPr/>
        </p:nvSpPr>
        <p:spPr bwMode="auto">
          <a:xfrm flipH="1">
            <a:off x="5335120" y="3640793"/>
            <a:ext cx="8001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39945" name="Line 17"/>
          <p:cNvSpPr>
            <a:spLocks noChangeShapeType="1"/>
          </p:cNvSpPr>
          <p:nvPr/>
        </p:nvSpPr>
        <p:spPr bwMode="auto">
          <a:xfrm flipH="1" flipV="1">
            <a:off x="4820770" y="4040843"/>
            <a:ext cx="1485900" cy="571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39946" name="Line 18"/>
          <p:cNvSpPr>
            <a:spLocks noChangeShapeType="1"/>
          </p:cNvSpPr>
          <p:nvPr/>
        </p:nvSpPr>
        <p:spPr bwMode="auto">
          <a:xfrm flipV="1">
            <a:off x="2877670" y="4040843"/>
            <a:ext cx="1200150" cy="571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39947" name="Oval 21"/>
          <p:cNvSpPr>
            <a:spLocks noChangeArrowheads="1"/>
          </p:cNvSpPr>
          <p:nvPr/>
        </p:nvSpPr>
        <p:spPr bwMode="auto">
          <a:xfrm>
            <a:off x="1828799" y="2040593"/>
            <a:ext cx="1563221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latin typeface="+mn-lt"/>
              </a:rPr>
              <a:t>Machine</a:t>
            </a:r>
          </a:p>
          <a:p>
            <a:pPr algn="ctr" eaLnBrk="1" hangingPunct="1"/>
            <a:r>
              <a:rPr lang="en-US" altLang="en-US" sz="2100" b="1" dirty="0">
                <a:latin typeface="+mn-lt"/>
              </a:rPr>
              <a:t>Learning</a:t>
            </a:r>
          </a:p>
        </p:txBody>
      </p:sp>
      <p:sp>
        <p:nvSpPr>
          <p:cNvPr id="39948" name="Oval 22"/>
          <p:cNvSpPr>
            <a:spLocks noChangeArrowheads="1"/>
          </p:cNvSpPr>
          <p:nvPr/>
        </p:nvSpPr>
        <p:spPr bwMode="auto">
          <a:xfrm>
            <a:off x="5449420" y="2069167"/>
            <a:ext cx="1623732" cy="60007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latin typeface="+mn-lt"/>
              </a:rPr>
              <a:t>Statistics</a:t>
            </a:r>
          </a:p>
        </p:txBody>
      </p:sp>
      <p:sp>
        <p:nvSpPr>
          <p:cNvPr id="39949" name="Oval 23"/>
          <p:cNvSpPr>
            <a:spLocks noChangeArrowheads="1"/>
          </p:cNvSpPr>
          <p:nvPr/>
        </p:nvSpPr>
        <p:spPr bwMode="auto">
          <a:xfrm>
            <a:off x="1277470" y="3355043"/>
            <a:ext cx="1543050" cy="62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latin typeface="+mn-lt"/>
              </a:rPr>
              <a:t>Applications</a:t>
            </a:r>
          </a:p>
        </p:txBody>
      </p:sp>
      <p:sp>
        <p:nvSpPr>
          <p:cNvPr id="39950" name="Oval 24"/>
          <p:cNvSpPr>
            <a:spLocks noChangeArrowheads="1"/>
          </p:cNvSpPr>
          <p:nvPr/>
        </p:nvSpPr>
        <p:spPr bwMode="auto">
          <a:xfrm>
            <a:off x="1502708" y="4501402"/>
            <a:ext cx="1620371" cy="70597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latin typeface="+mn-lt"/>
              </a:rPr>
              <a:t>Algorithm</a:t>
            </a:r>
          </a:p>
        </p:txBody>
      </p:sp>
      <p:sp>
        <p:nvSpPr>
          <p:cNvPr id="39951" name="Oval 25"/>
          <p:cNvSpPr>
            <a:spLocks noChangeArrowheads="1"/>
          </p:cNvSpPr>
          <p:nvPr/>
        </p:nvSpPr>
        <p:spPr bwMode="auto">
          <a:xfrm>
            <a:off x="3570194" y="2040593"/>
            <a:ext cx="1650626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latin typeface="+mn-lt"/>
              </a:rPr>
              <a:t>Pattern</a:t>
            </a:r>
          </a:p>
          <a:p>
            <a:pPr algn="ctr" eaLnBrk="1" hangingPunct="1"/>
            <a:r>
              <a:rPr lang="en-US" altLang="en-US" sz="2100" b="1" dirty="0">
                <a:latin typeface="+mn-lt"/>
              </a:rPr>
              <a:t>Recognition</a:t>
            </a:r>
          </a:p>
        </p:txBody>
      </p:sp>
      <p:sp>
        <p:nvSpPr>
          <p:cNvPr id="39952" name="Oval 26"/>
          <p:cNvSpPr>
            <a:spLocks noChangeArrowheads="1"/>
          </p:cNvSpPr>
          <p:nvPr/>
        </p:nvSpPr>
        <p:spPr bwMode="auto">
          <a:xfrm>
            <a:off x="5849470" y="4555193"/>
            <a:ext cx="1754841" cy="800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+mn-lt"/>
              </a:rPr>
              <a:t>High-Performance</a:t>
            </a:r>
          </a:p>
          <a:p>
            <a:pPr algn="ctr" eaLnBrk="1" hangingPunct="1"/>
            <a:r>
              <a:rPr lang="en-US" altLang="en-US" sz="1800" b="1" dirty="0">
                <a:latin typeface="+mn-lt"/>
              </a:rPr>
              <a:t>Computing</a:t>
            </a:r>
          </a:p>
        </p:txBody>
      </p:sp>
      <p:sp>
        <p:nvSpPr>
          <p:cNvPr id="39953" name="Oval 27"/>
          <p:cNvSpPr>
            <a:spLocks noChangeArrowheads="1"/>
          </p:cNvSpPr>
          <p:nvPr/>
        </p:nvSpPr>
        <p:spPr bwMode="auto">
          <a:xfrm>
            <a:off x="6135220" y="3297893"/>
            <a:ext cx="1543050" cy="62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100" b="1" dirty="0">
                <a:latin typeface="+mn-lt"/>
              </a:rPr>
              <a:t>Visualization</a:t>
            </a:r>
          </a:p>
        </p:txBody>
      </p:sp>
      <p:sp>
        <p:nvSpPr>
          <p:cNvPr id="39954" name="Line 28"/>
          <p:cNvSpPr>
            <a:spLocks noChangeShapeType="1"/>
          </p:cNvSpPr>
          <p:nvPr/>
        </p:nvSpPr>
        <p:spPr bwMode="auto">
          <a:xfrm flipH="1" flipV="1">
            <a:off x="4420720" y="4097993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39955" name="Oval 30"/>
          <p:cNvSpPr>
            <a:spLocks noChangeArrowheads="1"/>
          </p:cNvSpPr>
          <p:nvPr/>
        </p:nvSpPr>
        <p:spPr bwMode="auto">
          <a:xfrm>
            <a:off x="3677770" y="4498042"/>
            <a:ext cx="1657350" cy="75639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latin typeface="+mn-lt"/>
              </a:rPr>
              <a:t>Database </a:t>
            </a:r>
          </a:p>
          <a:p>
            <a:pPr algn="ctr" eaLnBrk="1" hangingPunct="1"/>
            <a:r>
              <a:rPr lang="en-US" altLang="en-US" sz="2100" b="1" dirty="0">
                <a:latin typeface="+mn-lt"/>
              </a:rPr>
              <a:t>Technology</a:t>
            </a:r>
          </a:p>
        </p:txBody>
      </p:sp>
      <p:sp>
        <p:nvSpPr>
          <p:cNvPr id="39956" name="Line 31"/>
          <p:cNvSpPr>
            <a:spLocks noChangeShapeType="1"/>
          </p:cNvSpPr>
          <p:nvPr/>
        </p:nvSpPr>
        <p:spPr bwMode="auto">
          <a:xfrm>
            <a:off x="4420720" y="2726393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1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77372" y="793375"/>
            <a:ext cx="8236323" cy="584948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Why Confluence of Multiple Disciplines?</a:t>
            </a:r>
            <a:endParaRPr lang="en-US" altLang="en-US" sz="3200" u="sng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372" y="1828800"/>
            <a:ext cx="8169088" cy="3886200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Tremendous amount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Algorithms must be scalable to handle big data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High-dimensionality of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Micro-array may have tens of thousands of dimensions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High complexity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Data streams and sensor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Time-series data, temporal data, sequence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Structure data, graphs, social and information networks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Spatial, spatiotemporal, multimedia, text and Web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Software programs, scientific simulations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New and sophisticated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06920" y="821531"/>
            <a:ext cx="8222456" cy="528638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Major Issues in Data Mining (1)</a:t>
            </a:r>
            <a:endParaRPr lang="en-US" altLang="en-US" sz="3200" u="sng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" y="1671637"/>
            <a:ext cx="8222456" cy="4243388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800" dirty="0"/>
              <a:t>Mining Methodology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Mining various and new kinds of knowledge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Mining knowledge in multi-dimensional space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Data mining: An interdisciplinary effort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Boosting the power of discovery in a networked environment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Handling noise, uncertainty, and incompleteness of data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Pattern evaluation and pattern- or constraint-guided mining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/>
              <a:t>User Interaction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Interactive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Incorporation of background knowledge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Presentation and visualization of data mining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856257"/>
            <a:ext cx="8236744" cy="439341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pPr eaLnBrk="1" hangingPunct="1"/>
            <a:r>
              <a:rPr lang="en-US" altLang="en-US" sz="3200" dirty="0"/>
              <a:t>Major Issues in Data Mining (2)</a:t>
            </a:r>
            <a:endParaRPr lang="en-US" altLang="en-US" sz="3200" u="sng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" y="1807369"/>
            <a:ext cx="8236744" cy="3964781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800" dirty="0"/>
              <a:t>Efficiency and Scalability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Efficiency and scalability of data mining algorithms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Parallel, distributed, stream, and incremental mining methods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/>
              <a:t>Diversity of data types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Handling complex types of data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Mining dynamic, networked, and global data repositories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/>
              <a:t>Data mining and society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Social impacts of data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Privacy-preserving data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/>
              <a:t>Invisible data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" y="809244"/>
            <a:ext cx="8215313" cy="571500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Conferences and Journals on Data Mining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" y="1714500"/>
            <a:ext cx="4329113" cy="4286250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KDD Conferences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ACM SIGKDD Int. Conf. on Knowledge Discovery in Databases and Data Mining (</a:t>
            </a:r>
            <a:r>
              <a:rPr lang="en-US" altLang="en-US" dirty="0">
                <a:solidFill>
                  <a:schemeClr val="hlink"/>
                </a:solidFill>
              </a:rPr>
              <a:t>KDD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SIAM Data Mining Conf. (</a:t>
            </a:r>
            <a:r>
              <a:rPr lang="en-US" altLang="en-US" dirty="0">
                <a:solidFill>
                  <a:schemeClr val="hlink"/>
                </a:solidFill>
              </a:rPr>
              <a:t>SDM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(IEEE) Int. Conf. on Data Mining (</a:t>
            </a:r>
            <a:r>
              <a:rPr lang="en-US" altLang="en-US" dirty="0">
                <a:solidFill>
                  <a:schemeClr val="hlink"/>
                </a:solidFill>
              </a:rPr>
              <a:t>ICDM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European Conf. on Machine Learning and Principles and practices of Knowledge Discovery and Data Mining (</a:t>
            </a:r>
            <a:r>
              <a:rPr lang="en-US" altLang="en-US" dirty="0">
                <a:solidFill>
                  <a:srgbClr val="FF0000"/>
                </a:solidFill>
              </a:rPr>
              <a:t>ECML</a:t>
            </a:r>
            <a:r>
              <a:rPr lang="en-US" altLang="en-US" dirty="0"/>
              <a:t>-</a:t>
            </a:r>
            <a:r>
              <a:rPr lang="en-US" altLang="en-US" dirty="0">
                <a:solidFill>
                  <a:schemeClr val="hlink"/>
                </a:solidFill>
              </a:rPr>
              <a:t>PKDD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Pacific-Asia Conf. on Knowledge Discovery and Data Mining (</a:t>
            </a:r>
            <a:r>
              <a:rPr lang="en-US" altLang="en-US" dirty="0">
                <a:solidFill>
                  <a:schemeClr val="hlink"/>
                </a:solidFill>
              </a:rPr>
              <a:t>PAKDD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Int. Conf. on Web Search and Data Mining (</a:t>
            </a:r>
            <a:r>
              <a:rPr lang="en-US" altLang="en-US" dirty="0">
                <a:solidFill>
                  <a:srgbClr val="FF0000"/>
                </a:solidFill>
              </a:rPr>
              <a:t>WSDM</a:t>
            </a:r>
            <a:r>
              <a:rPr lang="en-US" altLang="en-US" dirty="0"/>
              <a:t>)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743450" y="1714500"/>
            <a:ext cx="4121944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Other related conferences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DB conferences: ACM SIGMOD, VLDB, ICDE, EDBT, ICDT, …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Web and IR conferences: WWW, SIGIR, WSDM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ML conferences: ICML, NIPS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PR conferences: CVPR, </a:t>
            </a:r>
          </a:p>
          <a:p>
            <a:pPr eaLnBrk="1" hangingPunct="1">
              <a:spcBef>
                <a:spcPts val="3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Journals 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Data Mining and Knowledge Discovery (DAMI or DMKD)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IEEE Trans. On Knowledge and Data Eng. (TKDE)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KDD Explorations</a:t>
            </a:r>
          </a:p>
          <a:p>
            <a:pPr lvl="1" eaLnBrk="1" hangingPunct="1">
              <a:spcBef>
                <a:spcPts val="3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1800" dirty="0">
                <a:latin typeface="+mn-lt"/>
              </a:rPr>
              <a:t>ACM Trans. on KDD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17513" y="832644"/>
            <a:ext cx="7784655" cy="609600"/>
          </a:xfrm>
        </p:spPr>
        <p:txBody>
          <a:bodyPr lIns="0" rIns="0">
            <a:normAutofit/>
          </a:bodyPr>
          <a:lstStyle/>
          <a:p>
            <a:pPr eaLnBrk="1" hangingPunct="1"/>
            <a:r>
              <a:rPr lang="en-US" altLang="en-US" sz="3200" dirty="0" smtClean="0"/>
              <a:t>Why Data Mining? Scientific Viewpoint</a:t>
            </a:r>
          </a:p>
        </p:txBody>
      </p:sp>
      <p:sp>
        <p:nvSpPr>
          <p:cNvPr id="23554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417513" y="1759331"/>
            <a:ext cx="60198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collected and stored at </a:t>
            </a:r>
            <a:b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enormous speeds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sensors on a satellite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NASA EOSDIS archives over </a:t>
            </a:r>
            <a:b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petabytes of earth science data / year 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1600" dirty="0">
                <a:hlinkClick r:id="rId4"/>
              </a:rPr>
              <a:t>https://www.planethunters.org</a:t>
            </a:r>
            <a:r>
              <a:rPr lang="en-US" altLang="en-US" sz="1600" dirty="0"/>
              <a:t> </a:t>
            </a:r>
          </a:p>
          <a:p>
            <a:pPr marL="685800" lvl="2" indent="0" eaLnBrk="1" hangingPunct="1">
              <a:lnSpc>
                <a:spcPct val="90000"/>
              </a:lnSpc>
              <a:buNone/>
            </a:pPr>
            <a:endParaRPr lang="en-US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telescopes scanning the skies</a:t>
            </a:r>
          </a:p>
          <a:p>
            <a:pPr lvl="2" eaLnBrk="1" hangingPunct="1">
              <a:lnSpc>
                <a:spcPct val="40000"/>
              </a:lnSpc>
              <a:spcBef>
                <a:spcPct val="40000"/>
              </a:spcBef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Sky survey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High-throughput biological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simulations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terabytes of data generated in a few hours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 helps scientists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automated analysis of massive datasets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hypothesis formation</a:t>
            </a:r>
          </a:p>
        </p:txBody>
      </p:sp>
      <p:graphicFrame>
        <p:nvGraphicFramePr>
          <p:cNvPr id="2355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05807"/>
              </p:ext>
            </p:extLst>
          </p:nvPr>
        </p:nvGraphicFramePr>
        <p:xfrm>
          <a:off x="6864350" y="1583119"/>
          <a:ext cx="182245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VISIO" r:id="rId5" imgW="2557272" imgH="1991868" progId="Visio.Drawing.11">
                  <p:embed/>
                </p:oleObj>
              </mc:Choice>
              <mc:Fallback>
                <p:oleObj name="VISIO" r:id="rId5" imgW="2557272" imgH="1991868" progId="Visio.Drawing.11">
                  <p:embed/>
                  <p:pic>
                    <p:nvPicPr>
                      <p:cNvPr id="2355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1583119"/>
                        <a:ext cx="182245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09200"/>
              </p:ext>
            </p:extLst>
          </p:nvPr>
        </p:nvGraphicFramePr>
        <p:xfrm>
          <a:off x="6897688" y="3267456"/>
          <a:ext cx="20177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VISIO" r:id="rId7" imgW="2401824" imgH="1491996" progId="Visio.Drawing.11">
                  <p:embed/>
                </p:oleObj>
              </mc:Choice>
              <mc:Fallback>
                <p:oleObj name="VISIO" r:id="rId7" imgW="2401824" imgH="1491996" progId="Visio.Drawing.11">
                  <p:embed/>
                  <p:pic>
                    <p:nvPicPr>
                      <p:cNvPr id="2355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267456"/>
                        <a:ext cx="201771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304800" y="3733800"/>
            <a:ext cx="533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sp>
        <p:nvSpPr>
          <p:cNvPr id="23558" name="Rounded Rectangle 17"/>
          <p:cNvSpPr>
            <a:spLocks noChangeArrowheads="1"/>
          </p:cNvSpPr>
          <p:nvPr/>
        </p:nvSpPr>
        <p:spPr bwMode="auto">
          <a:xfrm>
            <a:off x="152400" y="3048000"/>
            <a:ext cx="5638800" cy="297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pic>
        <p:nvPicPr>
          <p:cNvPr id="2356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3688"/>
            <a:ext cx="2057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"/>
          <p:cNvSpPr>
            <a:spLocks noChangeArrowheads="1"/>
          </p:cNvSpPr>
          <p:nvPr/>
        </p:nvSpPr>
        <p:spPr bwMode="auto">
          <a:xfrm>
            <a:off x="4654550" y="2962656"/>
            <a:ext cx="196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fMRI Data from Brain</a:t>
            </a:r>
          </a:p>
        </p:txBody>
      </p:sp>
      <p:sp>
        <p:nvSpPr>
          <p:cNvPr id="23564" name="Rectangle 23"/>
          <p:cNvSpPr>
            <a:spLocks noChangeArrowheads="1"/>
          </p:cNvSpPr>
          <p:nvPr/>
        </p:nvSpPr>
        <p:spPr bwMode="auto">
          <a:xfrm>
            <a:off x="6981825" y="2919794"/>
            <a:ext cx="158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Sky Survey Data</a:t>
            </a:r>
          </a:p>
        </p:txBody>
      </p:sp>
      <p:sp>
        <p:nvSpPr>
          <p:cNvPr id="23565" name="Rectangle 24"/>
          <p:cNvSpPr>
            <a:spLocks noChangeArrowheads="1"/>
          </p:cNvSpPr>
          <p:nvPr/>
        </p:nvSpPr>
        <p:spPr bwMode="auto">
          <a:xfrm>
            <a:off x="6923088" y="4867656"/>
            <a:ext cx="208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Gene Expression Data</a:t>
            </a:r>
          </a:p>
        </p:txBody>
      </p:sp>
      <p:sp>
        <p:nvSpPr>
          <p:cNvPr id="23566" name="Rectangle 25"/>
          <p:cNvSpPr>
            <a:spLocks noChangeArrowheads="1"/>
          </p:cNvSpPr>
          <p:nvPr/>
        </p:nvSpPr>
        <p:spPr bwMode="auto">
          <a:xfrm>
            <a:off x="6454775" y="6482144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Surface Temperature of Earth</a:t>
            </a:r>
          </a:p>
        </p:txBody>
      </p:sp>
      <p:pic>
        <p:nvPicPr>
          <p:cNvPr id="23567" name="Picture 18" descr="http://im2.ezgif.com/tmp/ezgif-140367298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37531"/>
            <a:ext cx="246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8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3582" y="828675"/>
            <a:ext cx="6115050" cy="514350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 smtClean="0"/>
              <a:t>Recap: Why </a:t>
            </a:r>
            <a:r>
              <a:rPr lang="en-US" altLang="en-US" sz="3200" dirty="0"/>
              <a:t>Data Mining?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82" y="1808629"/>
            <a:ext cx="8216153" cy="3956797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The Explosive Growth of Data: from terabytes to petabytes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Data collection and data availability</a:t>
            </a:r>
          </a:p>
          <a:p>
            <a:pPr lvl="2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Automated data collection tools, database systems, Web, computerized society</a:t>
            </a:r>
          </a:p>
          <a:p>
            <a:pPr lvl="1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Major sources of abundant data</a:t>
            </a:r>
          </a:p>
          <a:p>
            <a:pPr lvl="2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Business: Web, e-commerce, transactions, stocks, … </a:t>
            </a:r>
          </a:p>
          <a:p>
            <a:pPr lvl="2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Science: Remote sensing, bioinformatics, scientific simulation, … </a:t>
            </a:r>
          </a:p>
          <a:p>
            <a:pPr lvl="2"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Society and everyone: IoT, news, digital cameras, </a:t>
            </a:r>
            <a:r>
              <a:rPr lang="en-US" altLang="en-US" sz="2000" dirty="0" smtClean="0"/>
              <a:t>social media </a:t>
            </a:r>
            <a:endParaRPr lang="en-US" altLang="en-US" sz="2000" dirty="0"/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u="sng" dirty="0"/>
              <a:t>We are drowning in data, but starving for knowledge!</a:t>
            </a:r>
            <a:r>
              <a:rPr lang="en-US" altLang="en-US" sz="2000" dirty="0"/>
              <a:t> 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altLang="en-US" sz="2000" dirty="0"/>
              <a:t>“Necessity is the mother of invention”</a:t>
            </a:r>
            <a:r>
              <a:rPr lang="en-US" altLang="en-US" sz="2000" dirty="0">
                <a:cs typeface="Tahoma" panose="020B0604030504040204" pitchFamily="34" charset="0"/>
              </a:rPr>
              <a:t>—</a:t>
            </a:r>
            <a:r>
              <a:rPr lang="en-US" altLang="en-US" sz="2000" dirty="0"/>
              <a:t>Data mining</a:t>
            </a:r>
            <a:r>
              <a:rPr lang="en-US" altLang="en-US" sz="2000" dirty="0">
                <a:cs typeface="Tahoma" panose="020B0604030504040204" pitchFamily="34" charset="0"/>
              </a:rPr>
              <a:t>—</a:t>
            </a:r>
            <a:r>
              <a:rPr lang="en-US" altLang="en-US" sz="2000" dirty="0"/>
              <a:t>Automated analysis of massive data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8826"/>
            <a:ext cx="5095875" cy="464344"/>
          </a:xfrm>
          <a:noFill/>
        </p:spPr>
        <p:txBody>
          <a:bodyPr vert="horz" lIns="69056" tIns="34529" rIns="69056" bIns="34529" rtlCol="0" anchor="ctr">
            <a:noAutofit/>
          </a:bodyPr>
          <a:lstStyle/>
          <a:p>
            <a:pPr eaLnBrk="1" hangingPunct="1"/>
            <a:r>
              <a:rPr lang="en-US" altLang="en-US" dirty="0"/>
              <a:t>What Is Data Mining?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1565"/>
            <a:ext cx="7792571" cy="2664131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US" altLang="en-US" sz="1800" dirty="0"/>
              <a:t>Data mining (knowledge discovery from data) 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Extraction of interesting (</a:t>
            </a:r>
            <a:r>
              <a:rPr lang="en-GB" altLang="en-US" u="sng" dirty="0"/>
              <a:t>non-trivial,</a:t>
            </a:r>
            <a:r>
              <a:rPr lang="en-GB" altLang="en-US" dirty="0"/>
              <a:t> </a:t>
            </a:r>
            <a:r>
              <a:rPr lang="en-GB" altLang="en-US" u="sng" dirty="0"/>
              <a:t>implicit</a:t>
            </a:r>
            <a:r>
              <a:rPr lang="en-GB" altLang="en-US" dirty="0"/>
              <a:t>, </a:t>
            </a:r>
            <a:r>
              <a:rPr lang="en-GB" altLang="en-US" u="sng" dirty="0"/>
              <a:t>previously unknown</a:t>
            </a:r>
            <a:r>
              <a:rPr lang="en-GB" altLang="en-US" dirty="0"/>
              <a:t> and </a:t>
            </a:r>
            <a:r>
              <a:rPr lang="en-GB" altLang="en-US" u="sng" dirty="0"/>
              <a:t>potentially useful)</a:t>
            </a:r>
            <a:r>
              <a:rPr lang="en-GB" altLang="en-US" dirty="0"/>
              <a:t> patterns or knowledge from huge amount of data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Data mining: a misnomer?</a:t>
            </a:r>
            <a:endParaRPr lang="en-GB" altLang="en-US" dirty="0"/>
          </a:p>
          <a:p>
            <a:pPr>
              <a:spcAft>
                <a:spcPts val="450"/>
              </a:spcAft>
            </a:pPr>
            <a:r>
              <a:rPr lang="en-US" altLang="en-US" sz="1800" dirty="0"/>
              <a:t>Alternative names</a:t>
            </a:r>
          </a:p>
          <a:p>
            <a:pPr lvl="1">
              <a:spcAft>
                <a:spcPts val="450"/>
              </a:spcAft>
            </a:pPr>
            <a:r>
              <a:rPr lang="en-US" altLang="en-US" dirty="0"/>
              <a:t>Knowledge discovery (mining) in databases (KDD), knowledge extraction, data/pattern analysis, data archeology, data dredging, information harvesting, business intelligence, etc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9" y="4425696"/>
            <a:ext cx="7117080" cy="219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56043"/>
            <a:ext cx="7955280" cy="6858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What is (not) Data Mining?</a:t>
            </a:r>
          </a:p>
        </p:txBody>
      </p:sp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3962400" y="2221040"/>
            <a:ext cx="5029200" cy="36256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Data Mining?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Certain names are more prevalent in certain US locations (O’Brien, O’Rourke, O’Reilly… in Boston area)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together similar documents returned by search engine according to their context (e.g., Amazon rainforest, Amazon.com)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304800" y="2219452"/>
            <a:ext cx="3429000" cy="37230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Data Mining?</a:t>
            </a:r>
          </a:p>
          <a:p>
            <a:pPr lvl="1">
              <a:lnSpc>
                <a:spcPct val="95000"/>
              </a:lnSpc>
              <a:spcBef>
                <a:spcPct val="6000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up phone number in phone directory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Query a Web search engine for information about “Amazon”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"/>
          <a:stretch>
            <a:fillRect/>
          </a:stretch>
        </p:blipFill>
        <p:spPr bwMode="auto">
          <a:xfrm>
            <a:off x="3124200" y="3374136"/>
            <a:ext cx="5942013" cy="25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013" y="1773936"/>
            <a:ext cx="8839200" cy="4818888"/>
          </a:xfrm>
        </p:spPr>
        <p:txBody>
          <a:bodyPr/>
          <a:lstStyle/>
          <a:p>
            <a:r>
              <a:rPr lang="en-US" altLang="en-US" sz="2400" dirty="0" smtClean="0"/>
              <a:t>Draws ideas from machine learning/AI, pattern recognition, statistics, and database systems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Traditional techniques may be unsuitable due to data that is</a:t>
            </a:r>
          </a:p>
          <a:p>
            <a:pPr lvl="1"/>
            <a:r>
              <a:rPr lang="en-US" altLang="en-US" sz="2200" dirty="0" smtClean="0"/>
              <a:t>Large-scale</a:t>
            </a:r>
          </a:p>
          <a:p>
            <a:pPr lvl="1"/>
            <a:r>
              <a:rPr lang="en-US" altLang="en-US" sz="2200" dirty="0" smtClean="0"/>
              <a:t>High dimensional</a:t>
            </a:r>
          </a:p>
          <a:p>
            <a:pPr lvl="1"/>
            <a:r>
              <a:rPr lang="en-US" altLang="en-US" sz="2200" dirty="0" smtClean="0"/>
              <a:t>Heterogeneous</a:t>
            </a:r>
          </a:p>
          <a:p>
            <a:pPr lvl="1"/>
            <a:r>
              <a:rPr lang="en-US" altLang="en-US" sz="2200" dirty="0" smtClean="0"/>
              <a:t>Complex</a:t>
            </a:r>
          </a:p>
          <a:p>
            <a:pPr lvl="1"/>
            <a:r>
              <a:rPr lang="en-US" altLang="en-US" sz="2200" dirty="0" smtClean="0"/>
              <a:t>Distributed</a:t>
            </a:r>
          </a:p>
          <a:p>
            <a:pPr lvl="1"/>
            <a:endParaRPr lang="en-US" altLang="en-US" sz="2200" dirty="0" smtClean="0"/>
          </a:p>
          <a:p>
            <a:pPr marL="342900" lvl="1" indent="0">
              <a:buNone/>
            </a:pPr>
            <a:endParaRPr lang="en-US" altLang="en-US" sz="2200" dirty="0" smtClean="0"/>
          </a:p>
          <a:p>
            <a:r>
              <a:rPr lang="en-US" altLang="en-US" sz="2200" dirty="0" smtClean="0"/>
              <a:t>A key component of the emerging field of data science and data-driven discovery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506413" y="826562"/>
            <a:ext cx="8280400" cy="503466"/>
          </a:xfrm>
        </p:spPr>
        <p:txBody>
          <a:bodyPr lIns="0" rIns="0">
            <a:noAutofit/>
          </a:bodyPr>
          <a:lstStyle/>
          <a:p>
            <a:r>
              <a:rPr lang="en-US" altLang="en-US" sz="3200" dirty="0" smtClean="0"/>
              <a:t>Origins of Data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3139" y="822817"/>
            <a:ext cx="7980830" cy="742950"/>
          </a:xfrm>
          <a:noFill/>
        </p:spPr>
        <p:txBody>
          <a:bodyPr vert="horz" lIns="69056" tIns="34529" rIns="69056" bIns="34529" rtlCol="0" anchor="ctr">
            <a:normAutofit/>
          </a:bodyPr>
          <a:lstStyle/>
          <a:p>
            <a:pPr eaLnBrk="1" hangingPunct="1"/>
            <a:r>
              <a:rPr lang="en-US" altLang="en-US" sz="3200" dirty="0"/>
              <a:t>Knowledge Discovery (KDD) Process</a:t>
            </a:r>
          </a:p>
        </p:txBody>
      </p:sp>
      <p:sp>
        <p:nvSpPr>
          <p:cNvPr id="2048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866" y="1768282"/>
            <a:ext cx="3597743" cy="1445567"/>
          </a:xfrm>
          <a:noFill/>
        </p:spPr>
        <p:txBody>
          <a:bodyPr vert="horz" lIns="69056" tIns="34529" rIns="69056" bIns="34529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US" altLang="en-US" sz="2000" dirty="0"/>
              <a:t>This is a view from typical database systems and data warehousing communities</a:t>
            </a:r>
          </a:p>
          <a:p>
            <a:pPr>
              <a:spcAft>
                <a:spcPts val="450"/>
              </a:spcAft>
            </a:pPr>
            <a:r>
              <a:rPr lang="en-US" altLang="en-US" sz="2000" dirty="0"/>
              <a:t>Data mining plays an essential role in the knowledge discovery process</a:t>
            </a:r>
            <a:endParaRPr lang="en-US" alt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582693" y="1516157"/>
            <a:ext cx="7397555" cy="4489703"/>
            <a:chOff x="2909047" y="1201728"/>
            <a:chExt cx="9286874" cy="5602322"/>
          </a:xfrm>
        </p:grpSpPr>
        <p:sp>
          <p:nvSpPr>
            <p:cNvPr id="20485" name="Line 2052"/>
            <p:cNvSpPr>
              <a:spLocks noChangeShapeType="1"/>
            </p:cNvSpPr>
            <p:nvPr/>
          </p:nvSpPr>
          <p:spPr bwMode="auto">
            <a:xfrm flipV="1">
              <a:off x="3899647" y="5257799"/>
              <a:ext cx="990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Line 2053"/>
            <p:cNvSpPr>
              <a:spLocks noChangeShapeType="1"/>
            </p:cNvSpPr>
            <p:nvPr/>
          </p:nvSpPr>
          <p:spPr bwMode="auto">
            <a:xfrm flipV="1">
              <a:off x="9462247" y="1752599"/>
              <a:ext cx="990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Line 2054"/>
            <p:cNvSpPr>
              <a:spLocks noChangeShapeType="1"/>
            </p:cNvSpPr>
            <p:nvPr/>
          </p:nvSpPr>
          <p:spPr bwMode="auto">
            <a:xfrm flipV="1">
              <a:off x="7785847" y="2819399"/>
              <a:ext cx="990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2055"/>
            <p:cNvSpPr>
              <a:spLocks noChangeShapeType="1"/>
            </p:cNvSpPr>
            <p:nvPr/>
          </p:nvSpPr>
          <p:spPr bwMode="auto">
            <a:xfrm flipV="1">
              <a:off x="5957047" y="3886199"/>
              <a:ext cx="990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2056"/>
            <p:cNvSpPr>
              <a:spLocks noChangeArrowheads="1"/>
            </p:cNvSpPr>
            <p:nvPr/>
          </p:nvSpPr>
          <p:spPr bwMode="auto">
            <a:xfrm>
              <a:off x="2909047" y="5714999"/>
              <a:ext cx="685800" cy="15240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0" name="Rectangle 2057"/>
            <p:cNvSpPr>
              <a:spLocks noChangeArrowheads="1"/>
            </p:cNvSpPr>
            <p:nvPr/>
          </p:nvSpPr>
          <p:spPr bwMode="auto">
            <a:xfrm>
              <a:off x="2909047" y="5791199"/>
              <a:ext cx="685800" cy="406400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1" name="Oval 2058"/>
            <p:cNvSpPr>
              <a:spLocks noChangeArrowheads="1"/>
            </p:cNvSpPr>
            <p:nvPr/>
          </p:nvSpPr>
          <p:spPr bwMode="auto">
            <a:xfrm>
              <a:off x="2909047" y="6095999"/>
              <a:ext cx="685800" cy="15240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2" name="Oval 2059"/>
            <p:cNvSpPr>
              <a:spLocks noChangeArrowheads="1"/>
            </p:cNvSpPr>
            <p:nvPr/>
          </p:nvSpPr>
          <p:spPr bwMode="auto">
            <a:xfrm>
              <a:off x="3290047" y="6095999"/>
              <a:ext cx="685800" cy="15240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3" name="Rectangle 2060"/>
            <p:cNvSpPr>
              <a:spLocks noChangeArrowheads="1"/>
            </p:cNvSpPr>
            <p:nvPr/>
          </p:nvSpPr>
          <p:spPr bwMode="auto">
            <a:xfrm>
              <a:off x="3290047" y="6172199"/>
              <a:ext cx="685800" cy="406400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4" name="Oval 2061"/>
            <p:cNvSpPr>
              <a:spLocks noChangeArrowheads="1"/>
            </p:cNvSpPr>
            <p:nvPr/>
          </p:nvSpPr>
          <p:spPr bwMode="auto">
            <a:xfrm>
              <a:off x="3290047" y="6476999"/>
              <a:ext cx="685800" cy="15240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5" name="Oval 2062"/>
            <p:cNvSpPr>
              <a:spLocks noChangeArrowheads="1"/>
            </p:cNvSpPr>
            <p:nvPr/>
          </p:nvSpPr>
          <p:spPr bwMode="auto">
            <a:xfrm>
              <a:off x="3975847" y="5867399"/>
              <a:ext cx="685800" cy="15240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6" name="Rectangle 2063"/>
            <p:cNvSpPr>
              <a:spLocks noChangeArrowheads="1"/>
            </p:cNvSpPr>
            <p:nvPr/>
          </p:nvSpPr>
          <p:spPr bwMode="auto">
            <a:xfrm>
              <a:off x="3975847" y="5943599"/>
              <a:ext cx="685800" cy="406400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7" name="Oval 2064"/>
            <p:cNvSpPr>
              <a:spLocks noChangeArrowheads="1"/>
            </p:cNvSpPr>
            <p:nvPr/>
          </p:nvSpPr>
          <p:spPr bwMode="auto">
            <a:xfrm>
              <a:off x="3975847" y="6248399"/>
              <a:ext cx="685800" cy="15240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498" name="Text Box 2065"/>
            <p:cNvSpPr txBox="1">
              <a:spLocks noChangeArrowheads="1"/>
            </p:cNvSpPr>
            <p:nvPr/>
          </p:nvSpPr>
          <p:spPr bwMode="auto">
            <a:xfrm>
              <a:off x="2985248" y="5029200"/>
              <a:ext cx="1714974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>
                  <a:latin typeface="Times New Roman" panose="02020603050405020304" pitchFamily="18" charset="0"/>
                </a:rPr>
                <a:t>Data Cleaning</a:t>
              </a:r>
              <a:endParaRPr lang="en-US" altLang="en-US" sz="1350">
                <a:latin typeface="Times New Roman" panose="02020603050405020304" pitchFamily="18" charset="0"/>
              </a:endParaRPr>
            </a:p>
          </p:txBody>
        </p:sp>
        <p:sp>
          <p:nvSpPr>
            <p:cNvPr id="20499" name="Text Box 2066"/>
            <p:cNvSpPr txBox="1">
              <a:spLocks noChangeArrowheads="1"/>
            </p:cNvSpPr>
            <p:nvPr/>
          </p:nvSpPr>
          <p:spPr bwMode="auto">
            <a:xfrm>
              <a:off x="4280647" y="5562600"/>
              <a:ext cx="1956462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>
                  <a:latin typeface="Times New Roman" panose="02020603050405020304" pitchFamily="18" charset="0"/>
                </a:rPr>
                <a:t>Data Integration</a:t>
              </a:r>
              <a:endParaRPr lang="en-US" altLang="en-US" sz="1350">
                <a:latin typeface="Times New Roman" panose="02020603050405020304" pitchFamily="18" charset="0"/>
              </a:endParaRPr>
            </a:p>
          </p:txBody>
        </p:sp>
        <p:sp>
          <p:nvSpPr>
            <p:cNvPr id="20500" name="Text Box 2067"/>
            <p:cNvSpPr txBox="1">
              <a:spLocks noChangeArrowheads="1"/>
            </p:cNvSpPr>
            <p:nvPr/>
          </p:nvSpPr>
          <p:spPr bwMode="auto">
            <a:xfrm>
              <a:off x="4052046" y="6400800"/>
              <a:ext cx="1447800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Databases</a:t>
              </a:r>
            </a:p>
          </p:txBody>
        </p:sp>
        <p:sp>
          <p:nvSpPr>
            <p:cNvPr id="20501" name="Text Box 2068"/>
            <p:cNvSpPr txBox="1">
              <a:spLocks noChangeArrowheads="1"/>
            </p:cNvSpPr>
            <p:nvPr/>
          </p:nvSpPr>
          <p:spPr bwMode="auto">
            <a:xfrm>
              <a:off x="3747248" y="4267200"/>
              <a:ext cx="1997075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Data Warehouse</a:t>
              </a:r>
            </a:p>
          </p:txBody>
        </p:sp>
        <p:sp>
          <p:nvSpPr>
            <p:cNvPr id="20502" name="Rectangle 2069"/>
            <p:cNvSpPr>
              <a:spLocks noChangeArrowheads="1"/>
            </p:cNvSpPr>
            <p:nvPr/>
          </p:nvSpPr>
          <p:spPr bwMode="auto">
            <a:xfrm>
              <a:off x="5042647" y="4724399"/>
              <a:ext cx="685800" cy="685800"/>
            </a:xfrm>
            <a:prstGeom prst="re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03" name="Rectangle 2070"/>
            <p:cNvSpPr>
              <a:spLocks noChangeArrowheads="1"/>
            </p:cNvSpPr>
            <p:nvPr/>
          </p:nvSpPr>
          <p:spPr bwMode="auto">
            <a:xfrm>
              <a:off x="7100047" y="3581399"/>
              <a:ext cx="457200" cy="457200"/>
            </a:xfrm>
            <a:prstGeom prst="rect">
              <a:avLst/>
            </a:prstGeom>
            <a:solidFill>
              <a:srgbClr val="00CC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66"/>
              </a:extrusionClr>
              <a:contourClr>
                <a:srgbClr val="00CC66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04" name="Rectangle 2071"/>
            <p:cNvSpPr>
              <a:spLocks noChangeArrowheads="1"/>
            </p:cNvSpPr>
            <p:nvPr/>
          </p:nvSpPr>
          <p:spPr bwMode="auto">
            <a:xfrm>
              <a:off x="9157447" y="2133599"/>
              <a:ext cx="76200" cy="6096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05" name="Rectangle 2072"/>
            <p:cNvSpPr>
              <a:spLocks noChangeArrowheads="1"/>
            </p:cNvSpPr>
            <p:nvPr/>
          </p:nvSpPr>
          <p:spPr bwMode="auto">
            <a:xfrm>
              <a:off x="9233647" y="2362199"/>
              <a:ext cx="76200" cy="381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06" name="Rectangle 2073"/>
            <p:cNvSpPr>
              <a:spLocks noChangeArrowheads="1"/>
            </p:cNvSpPr>
            <p:nvPr/>
          </p:nvSpPr>
          <p:spPr bwMode="auto">
            <a:xfrm>
              <a:off x="9081247" y="2285999"/>
              <a:ext cx="76200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07" name="Rectangle 2074"/>
            <p:cNvSpPr>
              <a:spLocks noChangeArrowheads="1"/>
            </p:cNvSpPr>
            <p:nvPr/>
          </p:nvSpPr>
          <p:spPr bwMode="auto">
            <a:xfrm>
              <a:off x="9309847" y="2514599"/>
              <a:ext cx="76200" cy="2286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08" name="Rectangle 2075"/>
            <p:cNvSpPr>
              <a:spLocks noChangeArrowheads="1"/>
            </p:cNvSpPr>
            <p:nvPr/>
          </p:nvSpPr>
          <p:spPr bwMode="auto">
            <a:xfrm>
              <a:off x="8852647" y="2743199"/>
              <a:ext cx="685800" cy="76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09" name="Rectangle 2076"/>
            <p:cNvSpPr>
              <a:spLocks noChangeArrowheads="1"/>
            </p:cNvSpPr>
            <p:nvPr/>
          </p:nvSpPr>
          <p:spPr bwMode="auto">
            <a:xfrm>
              <a:off x="8928847" y="2514599"/>
              <a:ext cx="152400" cy="228600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100"/>
            </a:p>
          </p:txBody>
        </p:sp>
        <p:sp>
          <p:nvSpPr>
            <p:cNvPr id="20510" name="WordArt 2077"/>
            <p:cNvSpPr>
              <a:spLocks noChangeArrowheads="1" noChangeShapeType="1" noTextEdit="1"/>
            </p:cNvSpPr>
            <p:nvPr/>
          </p:nvSpPr>
          <p:spPr bwMode="auto">
            <a:xfrm>
              <a:off x="10452847" y="1201728"/>
              <a:ext cx="1743074" cy="61277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6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Knowledge</a:t>
              </a:r>
            </a:p>
          </p:txBody>
        </p:sp>
        <p:sp>
          <p:nvSpPr>
            <p:cNvPr id="20511" name="Text Box 2078"/>
            <p:cNvSpPr txBox="1">
              <a:spLocks noChangeArrowheads="1"/>
            </p:cNvSpPr>
            <p:nvPr/>
          </p:nvSpPr>
          <p:spPr bwMode="auto">
            <a:xfrm>
              <a:off x="5195048" y="3428999"/>
              <a:ext cx="2197629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Task-relevant Data</a:t>
              </a:r>
            </a:p>
          </p:txBody>
        </p:sp>
        <p:sp>
          <p:nvSpPr>
            <p:cNvPr id="20512" name="Text Box 2079"/>
            <p:cNvSpPr txBox="1">
              <a:spLocks noChangeArrowheads="1"/>
            </p:cNvSpPr>
            <p:nvPr/>
          </p:nvSpPr>
          <p:spPr bwMode="auto">
            <a:xfrm>
              <a:off x="6322172" y="4205288"/>
              <a:ext cx="1155525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 dirty="0">
                  <a:latin typeface="Times New Roman" panose="02020603050405020304" pitchFamily="18" charset="0"/>
                </a:rPr>
                <a:t>Selection</a:t>
              </a:r>
            </a:p>
          </p:txBody>
        </p:sp>
        <p:sp>
          <p:nvSpPr>
            <p:cNvPr id="20513" name="Text Box 2080"/>
            <p:cNvSpPr txBox="1">
              <a:spLocks noChangeArrowheads="1"/>
            </p:cNvSpPr>
            <p:nvPr/>
          </p:nvSpPr>
          <p:spPr bwMode="auto">
            <a:xfrm>
              <a:off x="6947648" y="2743200"/>
              <a:ext cx="1539893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>
                  <a:solidFill>
                    <a:schemeClr val="hlink"/>
                  </a:solidFill>
                  <a:latin typeface="Times New Roman" panose="02020603050405020304" pitchFamily="18" charset="0"/>
                </a:rPr>
                <a:t>Data Mining</a:t>
              </a:r>
            </a:p>
          </p:txBody>
        </p:sp>
        <p:sp>
          <p:nvSpPr>
            <p:cNvPr id="20514" name="Text Box 2081"/>
            <p:cNvSpPr txBox="1">
              <a:spLocks noChangeArrowheads="1"/>
            </p:cNvSpPr>
            <p:nvPr/>
          </p:nvSpPr>
          <p:spPr bwMode="auto">
            <a:xfrm>
              <a:off x="7938247" y="1828799"/>
              <a:ext cx="2195938" cy="4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500" b="1" dirty="0">
                  <a:latin typeface="Times New Roman" panose="02020603050405020304" pitchFamily="18" charset="0"/>
                </a:rPr>
                <a:t>Pattern Evaluation</a:t>
              </a:r>
            </a:p>
          </p:txBody>
        </p:sp>
        <p:sp>
          <p:nvSpPr>
            <p:cNvPr id="20515" name="Line 2082"/>
            <p:cNvSpPr>
              <a:spLocks noChangeShapeType="1"/>
            </p:cNvSpPr>
            <p:nvPr/>
          </p:nvSpPr>
          <p:spPr bwMode="auto">
            <a:xfrm>
              <a:off x="8319247" y="3276599"/>
              <a:ext cx="0" cy="213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2083"/>
            <p:cNvSpPr>
              <a:spLocks noChangeShapeType="1"/>
            </p:cNvSpPr>
            <p:nvPr/>
          </p:nvSpPr>
          <p:spPr bwMode="auto">
            <a:xfrm>
              <a:off x="9995647" y="2209799"/>
              <a:ext cx="0" cy="3200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2084"/>
            <p:cNvSpPr>
              <a:spLocks noChangeShapeType="1"/>
            </p:cNvSpPr>
            <p:nvPr/>
          </p:nvSpPr>
          <p:spPr bwMode="auto">
            <a:xfrm flipH="1">
              <a:off x="6642847" y="5410199"/>
              <a:ext cx="3352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085"/>
            <p:cNvSpPr>
              <a:spLocks noChangeShapeType="1"/>
            </p:cNvSpPr>
            <p:nvPr/>
          </p:nvSpPr>
          <p:spPr bwMode="auto">
            <a:xfrm flipV="1">
              <a:off x="6642847" y="4495799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2086"/>
            <p:cNvSpPr>
              <a:spLocks noChangeShapeType="1"/>
            </p:cNvSpPr>
            <p:nvPr/>
          </p:nvSpPr>
          <p:spPr bwMode="auto">
            <a:xfrm>
              <a:off x="9995647" y="5410199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2087"/>
            <p:cNvSpPr>
              <a:spLocks noChangeShapeType="1"/>
            </p:cNvSpPr>
            <p:nvPr/>
          </p:nvSpPr>
          <p:spPr bwMode="auto">
            <a:xfrm flipH="1">
              <a:off x="4966447" y="6248399"/>
              <a:ext cx="502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088"/>
            <p:cNvSpPr>
              <a:spLocks noChangeShapeType="1"/>
            </p:cNvSpPr>
            <p:nvPr/>
          </p:nvSpPr>
          <p:spPr bwMode="auto">
            <a:xfrm flipH="1" flipV="1">
              <a:off x="4585447" y="5562599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2089"/>
            <p:cNvSpPr>
              <a:spLocks noChangeShapeType="1"/>
            </p:cNvSpPr>
            <p:nvPr/>
          </p:nvSpPr>
          <p:spPr bwMode="auto">
            <a:xfrm>
              <a:off x="4737847" y="5562599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23" name="Line 2090"/>
            <p:cNvSpPr>
              <a:spLocks noChangeShapeType="1"/>
            </p:cNvSpPr>
            <p:nvPr/>
          </p:nvSpPr>
          <p:spPr bwMode="auto">
            <a:xfrm flipV="1">
              <a:off x="6338047" y="4343399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</TotalTime>
  <Words>2122</Words>
  <Application>Microsoft Office PowerPoint</Application>
  <PresentationFormat>On-screen Show (4:3)</PresentationFormat>
  <Paragraphs>446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ＭＳ Ｐゴシック</vt:lpstr>
      <vt:lpstr>Arial</vt:lpstr>
      <vt:lpstr>Calibri</vt:lpstr>
      <vt:lpstr>Helvetica</vt:lpstr>
      <vt:lpstr>Impact</vt:lpstr>
      <vt:lpstr>Monotype Sorts</vt:lpstr>
      <vt:lpstr>MS Mincho</vt:lpstr>
      <vt:lpstr>Tahoma</vt:lpstr>
      <vt:lpstr>Times New Roman</vt:lpstr>
      <vt:lpstr>Wingdings</vt:lpstr>
      <vt:lpstr>Office Theme</vt:lpstr>
      <vt:lpstr>VISIO</vt:lpstr>
      <vt:lpstr>Document</vt:lpstr>
      <vt:lpstr>Bitmap Image</vt:lpstr>
      <vt:lpstr>Lecture 1b- Introduction </vt:lpstr>
      <vt:lpstr>Large-scale Data is Everywhere!</vt:lpstr>
      <vt:lpstr>Why Data Mining? Commercial Viewpoint</vt:lpstr>
      <vt:lpstr>Why Data Mining? Scientific Viewpoint</vt:lpstr>
      <vt:lpstr>Recap: Why Data Mining? </vt:lpstr>
      <vt:lpstr>What Is Data Mining?</vt:lpstr>
      <vt:lpstr>What is (not) Data Mining?</vt:lpstr>
      <vt:lpstr>Origins of Data Mining</vt:lpstr>
      <vt:lpstr>Knowledge Discovery (KDD) Process</vt:lpstr>
      <vt:lpstr>Example: A Web Mining Framework</vt:lpstr>
      <vt:lpstr>Data Mining in Business Intelligence </vt:lpstr>
      <vt:lpstr>A View from ML and Statistics</vt:lpstr>
      <vt:lpstr>Data Mining vs. Data Analytics</vt:lpstr>
      <vt:lpstr>Multi-Dimensional View of Data Mining</vt:lpstr>
      <vt:lpstr>Data Mining: On What Kinds of Data?</vt:lpstr>
      <vt:lpstr>Data Mining Process</vt:lpstr>
      <vt:lpstr>PowerPoint Presentation</vt:lpstr>
      <vt:lpstr>Data Mining Functions: Pattern Discovery</vt:lpstr>
      <vt:lpstr>Association Analysis: Applications</vt:lpstr>
      <vt:lpstr>Activity 1</vt:lpstr>
      <vt:lpstr>Data Mining Functions: Classification</vt:lpstr>
      <vt:lpstr>Classification Example</vt:lpstr>
      <vt:lpstr>Examples of Classification Task</vt:lpstr>
      <vt:lpstr>Data Mining Functions: Cluster Analysis</vt:lpstr>
      <vt:lpstr>Applications of Cluster Analysis</vt:lpstr>
      <vt:lpstr>Data Mining Functions: Outlier Analysis</vt:lpstr>
      <vt:lpstr>Other Functions: Time and Ordering</vt:lpstr>
      <vt:lpstr>Data Mining Functions: Structure and Network Analysis</vt:lpstr>
      <vt:lpstr>Evaluation of Knowledge</vt:lpstr>
      <vt:lpstr>Data Mining: Confluence of Multiple Disciplines </vt:lpstr>
      <vt:lpstr>Why Confluence of Multiple Disciplines?</vt:lpstr>
      <vt:lpstr>Major Issues in Data Mining (1)</vt:lpstr>
      <vt:lpstr>Major Issues in Data Mining (2)</vt:lpstr>
      <vt:lpstr>Conferences and Journals on Data Mining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Jayarathna, Sampath</cp:lastModifiedBy>
  <cp:revision>135</cp:revision>
  <dcterms:created xsi:type="dcterms:W3CDTF">2009-12-29T10:39:27Z</dcterms:created>
  <dcterms:modified xsi:type="dcterms:W3CDTF">2020-01-21T21:47:55Z</dcterms:modified>
</cp:coreProperties>
</file>