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9" r:id="rId3"/>
    <p:sldId id="260" r:id="rId4"/>
    <p:sldId id="261" r:id="rId5"/>
    <p:sldId id="263" r:id="rId6"/>
    <p:sldId id="311" r:id="rId7"/>
    <p:sldId id="274" r:id="rId8"/>
    <p:sldId id="276" r:id="rId9"/>
    <p:sldId id="275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316" r:id="rId24"/>
    <p:sldId id="292" r:id="rId25"/>
    <p:sldId id="294" r:id="rId26"/>
    <p:sldId id="295" r:id="rId27"/>
    <p:sldId id="296" r:id="rId28"/>
    <p:sldId id="297" r:id="rId29"/>
    <p:sldId id="314" r:id="rId30"/>
    <p:sldId id="312" r:id="rId31"/>
    <p:sldId id="313" r:id="rId32"/>
    <p:sldId id="303" r:id="rId33"/>
    <p:sldId id="304" r:id="rId34"/>
    <p:sldId id="321" r:id="rId35"/>
    <p:sldId id="317" r:id="rId36"/>
    <p:sldId id="322" r:id="rId37"/>
    <p:sldId id="318" r:id="rId38"/>
    <p:sldId id="319" r:id="rId39"/>
    <p:sldId id="320" r:id="rId40"/>
    <p:sldId id="315" r:id="rId41"/>
    <p:sldId id="310" r:id="rId42"/>
    <p:sldId id="305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10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389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8300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7154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164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7864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369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313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142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915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1258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242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0106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089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847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nj.cs.illinois.edu/boo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users.cs.umn.edu/~kumar001/dmboo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643" y="38596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495/595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Mining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2025" y="6342747"/>
            <a:ext cx="8564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to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hanj.cs.illinois.edu/book</a:t>
            </a:r>
            <a:r>
              <a:rPr lang="en-US" sz="1200" dirty="0"/>
              <a:t> &amp; </a:t>
            </a:r>
            <a:r>
              <a:rPr lang="en-US" sz="1200" dirty="0" smtClean="0">
                <a:hlinkClick r:id="rId4"/>
              </a:rPr>
              <a:t>www.users.cs.umn.edu</a:t>
            </a:r>
            <a:r>
              <a:rPr lang="en-US" sz="1200" dirty="0">
                <a:hlinkClick r:id="rId4"/>
              </a:rPr>
              <a:t>/~kumar001/dmbook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39" y="1477889"/>
            <a:ext cx="2560320" cy="2361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412750" y="493142"/>
            <a:ext cx="7886700" cy="1325563"/>
          </a:xfrm>
        </p:spPr>
        <p:txBody>
          <a:bodyPr/>
          <a:lstStyle/>
          <a:p>
            <a:r>
              <a:rPr lang="en-US" dirty="0" smtClean="0"/>
              <a:t>Record Data 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2750" y="1973263"/>
            <a:ext cx="83185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Data that consists of a collection of records, each of which consists of a fixed set of attributes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017486"/>
              </p:ext>
            </p:extLst>
          </p:nvPr>
        </p:nvGraphicFramePr>
        <p:xfrm>
          <a:off x="5064443" y="2468563"/>
          <a:ext cx="3848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Document" r:id="rId4" imgW="5405628" imgH="5779008" progId="Word.Document.8">
                  <p:embed/>
                </p:oleObj>
              </mc:Choice>
              <mc:Fallback>
                <p:oleObj name="Document" r:id="rId4" imgW="5405628" imgH="5779008" progId="Word.Document.8">
                  <p:embed/>
                  <p:pic>
                    <p:nvPicPr>
                      <p:cNvPr id="163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443" y="2468563"/>
                        <a:ext cx="38481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2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 Data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document becomes a ‘term’ vector </a:t>
            </a:r>
          </a:p>
          <a:p>
            <a:pPr lvl="1"/>
            <a:r>
              <a:rPr lang="en-US" dirty="0" smtClean="0"/>
              <a:t>Each term is a component (attribute) of the vector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value of each component is the number of times the corresponding term occurs in the document.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685800" y="3048000"/>
          <a:ext cx="7038975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4" imgW="5925718" imgH="2693902" progId="Visio.Drawing.6">
                  <p:embed/>
                </p:oleObj>
              </mc:Choice>
              <mc:Fallback>
                <p:oleObj name="Visio" r:id="rId4" imgW="5925718" imgH="2693902" progId="Visio.Drawing.6">
                  <p:embed/>
                  <p:pic>
                    <p:nvPicPr>
                      <p:cNvPr id="184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0"/>
                        <a:ext cx="7038975" cy="319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Data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special type of record data, where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record (transaction) involves a set of items.  </a:t>
            </a:r>
          </a:p>
          <a:p>
            <a:pPr lvl="1"/>
            <a:r>
              <a:rPr lang="en-US" dirty="0" smtClean="0"/>
              <a:t>For example, consider a grocery store.  The set of products purchased by a customer during one shopping trip constitute a transaction, while the individual products that were purchased are the items.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1752600" y="3641725"/>
          <a:ext cx="5421313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Document" r:id="rId4" imgW="3823716" imgH="1999488" progId="Word.Document.8">
                  <p:embed/>
                </p:oleObj>
              </mc:Choice>
              <mc:Fallback>
                <p:oleObj name="Document" r:id="rId4" imgW="3823716" imgH="1999488" progId="Word.Document.8">
                  <p:embed/>
                  <p:pic>
                    <p:nvPicPr>
                      <p:cNvPr id="194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41725"/>
                        <a:ext cx="5421313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2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 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1163" y="1563624"/>
            <a:ext cx="8318500" cy="4684776"/>
          </a:xfrm>
        </p:spPr>
        <p:txBody>
          <a:bodyPr/>
          <a:lstStyle/>
          <a:p>
            <a:r>
              <a:rPr lang="en-US" sz="2500" dirty="0" smtClean="0"/>
              <a:t>Examples: Generic graph, a </a:t>
            </a:r>
            <a:r>
              <a:rPr lang="en-US" sz="2500" dirty="0"/>
              <a:t>m</a:t>
            </a:r>
            <a:r>
              <a:rPr lang="en-US" sz="2500" dirty="0" smtClean="0"/>
              <a:t>olecule, and webpages 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723587"/>
              </p:ext>
            </p:extLst>
          </p:nvPr>
        </p:nvGraphicFramePr>
        <p:xfrm>
          <a:off x="204787" y="1862201"/>
          <a:ext cx="29797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VISIO" r:id="rId4" imgW="839724" imgH="646176" progId="Visio.Drawing.6">
                  <p:embed/>
                </p:oleObj>
              </mc:Choice>
              <mc:Fallback>
                <p:oleObj name="VISIO" r:id="rId4" imgW="839724" imgH="646176" progId="Visio.Drawing.6">
                  <p:embed/>
                  <p:pic>
                    <p:nvPicPr>
                      <p:cNvPr id="204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" y="1862201"/>
                        <a:ext cx="29797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289175"/>
            <a:ext cx="59594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1289"/>
              </p:ext>
            </p:extLst>
          </p:nvPr>
        </p:nvGraphicFramePr>
        <p:xfrm>
          <a:off x="594710" y="4151376"/>
          <a:ext cx="19653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VISIO" r:id="rId7" imgW="5792724" imgH="5411724" progId="Visio.Drawing.6">
                  <p:embed/>
                </p:oleObj>
              </mc:Choice>
              <mc:Fallback>
                <p:oleObj name="VISIO" r:id="rId7" imgW="5792724" imgH="5411724" progId="Visio.Drawing.6">
                  <p:embed/>
                  <p:pic>
                    <p:nvPicPr>
                      <p:cNvPr id="204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10" y="4151376"/>
                        <a:ext cx="196532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5943600"/>
            <a:ext cx="306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None/>
            </a:pPr>
            <a:r>
              <a:rPr lang="en-US" sz="2000" b="0"/>
              <a:t>Benzene Molecule: C6H6</a:t>
            </a:r>
          </a:p>
        </p:txBody>
      </p:sp>
    </p:spTree>
    <p:extLst>
      <p:ext uri="{BB962C8B-B14F-4D97-AF65-F5344CB8AC3E}">
        <p14:creationId xmlns:p14="http://schemas.microsoft.com/office/powerpoint/2010/main" val="5951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 </a:t>
            </a:r>
          </a:p>
        </p:txBody>
      </p:sp>
      <p:sp>
        <p:nvSpPr>
          <p:cNvPr id="2150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28650" y="1543049"/>
            <a:ext cx="7886700" cy="4351338"/>
          </a:xfrm>
        </p:spPr>
        <p:txBody>
          <a:bodyPr/>
          <a:lstStyle/>
          <a:p>
            <a:r>
              <a:rPr lang="en-US" dirty="0" smtClean="0"/>
              <a:t>Sequences of transactions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408238"/>
            <a:ext cx="51212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422525" y="5486400"/>
            <a:ext cx="2682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An element of the sequence</a:t>
            </a:r>
          </a:p>
        </p:txBody>
      </p:sp>
      <p:sp>
        <p:nvSpPr>
          <p:cNvPr id="21510" name="AutoShape 8"/>
          <p:cNvSpPr>
            <a:spLocks/>
          </p:cNvSpPr>
          <p:nvPr/>
        </p:nvSpPr>
        <p:spPr bwMode="auto">
          <a:xfrm rot="-5400000">
            <a:off x="2994025" y="4457700"/>
            <a:ext cx="533400" cy="1371600"/>
          </a:xfrm>
          <a:prstGeom prst="leftBrace">
            <a:avLst>
              <a:gd name="adj1" fmla="val 214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2392362" y="1912938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Items/Events</a:t>
            </a: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1242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35814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 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Genomic sequence data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0230"/>
              </p:ext>
            </p:extLst>
          </p:nvPr>
        </p:nvGraphicFramePr>
        <p:xfrm>
          <a:off x="1700784" y="1950720"/>
          <a:ext cx="5356225" cy="45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VISIO" r:id="rId4" imgW="2330196" imgH="1991868" progId="Visio.Drawing.6">
                  <p:embed/>
                </p:oleObj>
              </mc:Choice>
              <mc:Fallback>
                <p:oleObj name="VISIO" r:id="rId4" imgW="2330196" imgH="1991868" progId="Visio.Drawing.6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784" y="1950720"/>
                        <a:ext cx="5356225" cy="457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4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sst_land_temp_82_best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3675" y="2067244"/>
            <a:ext cx="6172200" cy="4630628"/>
          </a:xfrm>
          <a:noFill/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Ordered Data</a:t>
            </a:r>
          </a:p>
        </p:txBody>
      </p:sp>
      <p:sp>
        <p:nvSpPr>
          <p:cNvPr id="2355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Spatio-Temporal Data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266700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457200" y="2955925"/>
            <a:ext cx="2667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Average Monthly Temperature of land and ocean</a:t>
            </a:r>
          </a:p>
        </p:txBody>
      </p:sp>
    </p:spTree>
    <p:extLst>
      <p:ext uri="{BB962C8B-B14F-4D97-AF65-F5344CB8AC3E}">
        <p14:creationId xmlns:p14="http://schemas.microsoft.com/office/powerpoint/2010/main" val="35458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Quality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Poor data quality negatively affects many data processing efforts</a:t>
            </a:r>
          </a:p>
          <a:p>
            <a:pPr>
              <a:buFont typeface="Monotype Sorts" charset="2"/>
              <a:buNone/>
            </a:pPr>
            <a:r>
              <a:rPr lang="en-US" sz="2400" dirty="0" smtClean="0"/>
              <a:t>“</a:t>
            </a:r>
            <a:r>
              <a:rPr lang="en-US" sz="2400" dirty="0" smtClean="0">
                <a:latin typeface="Times New Roman" pitchFamily="18" charset="0"/>
              </a:rPr>
              <a:t>The most important point is that poor data quality is an unfolding disaster.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Poor data quality costs the typical company at least ten percent (10%) of revenue; twenty percent (20%) is probably a better estimate.”</a:t>
            </a:r>
          </a:p>
          <a:p>
            <a:pPr>
              <a:buFont typeface="Monotype Sorts" charset="2"/>
              <a:buNone/>
            </a:pPr>
            <a:endParaRPr lang="en-US" sz="900" dirty="0" smtClean="0">
              <a:latin typeface="Times New Roman" pitchFamily="18" charset="0"/>
            </a:endParaRPr>
          </a:p>
          <a:p>
            <a:r>
              <a:rPr lang="en-US" sz="2400" dirty="0" smtClean="0"/>
              <a:t>Data mining example: a classification model for detecting people who are loan risks is built using poor data</a:t>
            </a:r>
          </a:p>
          <a:p>
            <a:pPr lvl="1"/>
            <a:r>
              <a:rPr lang="en-US" sz="2200" dirty="0" smtClean="0"/>
              <a:t>Some credit-worthy candidates are denied loans</a:t>
            </a:r>
          </a:p>
          <a:p>
            <a:pPr lvl="1"/>
            <a:r>
              <a:rPr lang="en-US" sz="2200" dirty="0" smtClean="0"/>
              <a:t>More loans are given to individuals that default</a:t>
            </a:r>
          </a:p>
        </p:txBody>
      </p:sp>
    </p:spTree>
    <p:extLst>
      <p:ext uri="{BB962C8B-B14F-4D97-AF65-F5344CB8AC3E}">
        <p14:creationId xmlns:p14="http://schemas.microsoft.com/office/powerpoint/2010/main" val="23383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Quality …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kinds of data quality problems?</a:t>
            </a:r>
          </a:p>
          <a:p>
            <a:r>
              <a:rPr lang="en-US" dirty="0" smtClean="0"/>
              <a:t>How can we detect problems with the data? </a:t>
            </a:r>
          </a:p>
          <a:p>
            <a:r>
              <a:rPr lang="en-US" dirty="0" smtClean="0"/>
              <a:t>What can we do about these problems? 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Examples of data quality problems: </a:t>
            </a:r>
          </a:p>
          <a:p>
            <a:pPr lvl="1"/>
            <a:r>
              <a:rPr lang="en-US" dirty="0" smtClean="0"/>
              <a:t>Noise and outliers </a:t>
            </a:r>
          </a:p>
          <a:p>
            <a:pPr lvl="1"/>
            <a:r>
              <a:rPr lang="en-US" dirty="0" smtClean="0"/>
              <a:t>Missing values </a:t>
            </a:r>
          </a:p>
          <a:p>
            <a:pPr lvl="1"/>
            <a:r>
              <a:rPr lang="en-US" dirty="0" smtClean="0"/>
              <a:t>Duplicate data </a:t>
            </a:r>
          </a:p>
          <a:p>
            <a:pPr lvl="1"/>
            <a:r>
              <a:rPr lang="en-US" dirty="0" smtClean="0"/>
              <a:t>Wrong data</a:t>
            </a:r>
          </a:p>
        </p:txBody>
      </p:sp>
    </p:spTree>
    <p:extLst>
      <p:ext uri="{BB962C8B-B14F-4D97-AF65-F5344CB8AC3E}">
        <p14:creationId xmlns:p14="http://schemas.microsoft.com/office/powerpoint/2010/main" val="12083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>
          <a:xfrm>
            <a:off x="410120" y="483998"/>
            <a:ext cx="7886700" cy="1325563"/>
          </a:xfrm>
        </p:spPr>
        <p:txBody>
          <a:bodyPr/>
          <a:lstStyle/>
          <a:p>
            <a:r>
              <a:rPr lang="en-US" dirty="0" smtClean="0"/>
              <a:t>Noise</a:t>
            </a:r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11163" y="1554480"/>
            <a:ext cx="8318500" cy="13716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For objects, noise is an extraneous object</a:t>
            </a:r>
          </a:p>
          <a:p>
            <a:r>
              <a:rPr lang="en-US" sz="2600" dirty="0" smtClean="0"/>
              <a:t>For attributes, noise refers to modification of original values</a:t>
            </a:r>
          </a:p>
          <a:p>
            <a:pPr lvl="1"/>
            <a:r>
              <a:rPr lang="en-US" dirty="0" smtClean="0"/>
              <a:t>Examples: distortion of a person’s voice when talking on a poor phone and “snow” on television screen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169"/>
          <a:stretch>
            <a:fillRect/>
          </a:stretch>
        </p:blipFill>
        <p:spPr bwMode="auto">
          <a:xfrm>
            <a:off x="76200" y="3078480"/>
            <a:ext cx="417487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4170" r="6250"/>
          <a:stretch>
            <a:fillRect/>
          </a:stretch>
        </p:blipFill>
        <p:spPr bwMode="auto">
          <a:xfrm>
            <a:off x="4495801" y="3076892"/>
            <a:ext cx="380101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66800" y="635508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Two Sine Waves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724400" y="635508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Two Sine Waves + Noise</a:t>
            </a:r>
          </a:p>
        </p:txBody>
      </p:sp>
    </p:spTree>
    <p:extLst>
      <p:ext uri="{BB962C8B-B14F-4D97-AF65-F5344CB8AC3E}">
        <p14:creationId xmlns:p14="http://schemas.microsoft.com/office/powerpoint/2010/main" val="30481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879559"/>
            <a:ext cx="8280400" cy="53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Data?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81328"/>
            <a:ext cx="42672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</a:t>
            </a:r>
            <a:r>
              <a:rPr lang="en-US" sz="2400" b="1" i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objects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</a:t>
            </a:r>
            <a:r>
              <a:rPr lang="en-US" sz="2400" b="1" i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attributes</a:t>
            </a:r>
          </a:p>
          <a:p>
            <a:pPr lvl="4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i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property or characteristic of an object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eye color of a person, temperature, etc.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is also known as variable, field, characteristic, dimension, or feature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collection of attributes describe an </a:t>
            </a:r>
            <a:r>
              <a:rPr lang="en-US" sz="2400" b="1" i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is also known as record, point, case, sample, entity, or instance</a:t>
            </a:r>
          </a:p>
          <a:p>
            <a:pPr lvl="4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0" name="Group 16"/>
          <p:cNvGrpSpPr>
            <a:grpSpLocks/>
          </p:cNvGrpSpPr>
          <p:nvPr/>
        </p:nvGrpSpPr>
        <p:grpSpPr bwMode="auto">
          <a:xfrm>
            <a:off x="5420551" y="1702372"/>
            <a:ext cx="3513137" cy="5027612"/>
            <a:chOff x="3403" y="1104"/>
            <a:chExt cx="2213" cy="2640"/>
          </a:xfrm>
        </p:grpSpPr>
        <p:graphicFrame>
          <p:nvGraphicFramePr>
            <p:cNvPr id="4107" name="Object 10"/>
            <p:cNvGraphicFramePr>
              <a:graphicFrameLocks noChangeAspect="1"/>
            </p:cNvGraphicFramePr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9" name="Document" r:id="rId4" imgW="5405628" imgH="5779008" progId="Word.Document.8">
                    <p:embed/>
                  </p:oleObj>
                </mc:Choice>
                <mc:Fallback>
                  <p:oleObj name="Document" r:id="rId4" imgW="5405628" imgH="5779008" progId="Word.Document.8">
                    <p:embed/>
                    <p:pic>
                      <p:nvPicPr>
                        <p:cNvPr id="410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" y="1378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AutoShape 12"/>
            <p:cNvSpPr>
              <a:spLocks/>
            </p:cNvSpPr>
            <p:nvPr/>
          </p:nvSpPr>
          <p:spPr bwMode="auto">
            <a:xfrm rot="5400000">
              <a:off x="4340" y="240"/>
              <a:ext cx="240" cy="1968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6453219" y="1368996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4102" name="AutoShape 15"/>
          <p:cNvSpPr>
            <a:spLocks/>
          </p:cNvSpPr>
          <p:nvPr/>
        </p:nvSpPr>
        <p:spPr bwMode="auto">
          <a:xfrm>
            <a:off x="5257800" y="2627503"/>
            <a:ext cx="381000" cy="3808413"/>
          </a:xfrm>
          <a:prstGeom prst="leftBrace">
            <a:avLst>
              <a:gd name="adj1" fmla="val 8329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17"/>
          <p:cNvSpPr txBox="1">
            <a:spLocks noChangeArrowheads="1"/>
          </p:cNvSpPr>
          <p:nvPr/>
        </p:nvSpPr>
        <p:spPr bwMode="auto">
          <a:xfrm rot="16200000">
            <a:off x="4373850" y="433327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14483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C6600"/>
                </a:solidFill>
              </a:rPr>
              <a:t>Outliers</a:t>
            </a:r>
            <a:r>
              <a:rPr lang="en-US" dirty="0" smtClean="0"/>
              <a:t> are data objects with characteristics that are considerably different than most of the other data objects in the data set</a:t>
            </a:r>
          </a:p>
          <a:p>
            <a:pPr lvl="1"/>
            <a:r>
              <a:rPr lang="en-US" b="1" dirty="0" smtClean="0"/>
              <a:t>Case 1:</a:t>
            </a:r>
            <a:r>
              <a:rPr lang="en-US" dirty="0" smtClean="0"/>
              <a:t> Outliers are </a:t>
            </a:r>
            <a:br>
              <a:rPr lang="en-US" dirty="0" smtClean="0"/>
            </a:br>
            <a:r>
              <a:rPr lang="en-US" dirty="0" smtClean="0"/>
              <a:t>noise that interferes</a:t>
            </a:r>
            <a:br>
              <a:rPr lang="en-US" dirty="0" smtClean="0"/>
            </a:br>
            <a:r>
              <a:rPr lang="en-US" dirty="0" smtClean="0"/>
              <a:t>with data analysis </a:t>
            </a:r>
            <a:br>
              <a:rPr lang="en-US" dirty="0" smtClean="0"/>
            </a:br>
            <a:endParaRPr lang="en-US" sz="1200" dirty="0" smtClean="0"/>
          </a:p>
          <a:p>
            <a:pPr lvl="1"/>
            <a:r>
              <a:rPr lang="en-US" b="1" dirty="0" smtClean="0"/>
              <a:t>Case 2: </a:t>
            </a:r>
            <a:r>
              <a:rPr lang="en-US" dirty="0" smtClean="0"/>
              <a:t>Outliers are </a:t>
            </a:r>
            <a:br>
              <a:rPr lang="en-US" dirty="0" smtClean="0"/>
            </a:br>
            <a:r>
              <a:rPr lang="en-US" dirty="0" smtClean="0"/>
              <a:t>the goal of our analysis</a:t>
            </a:r>
          </a:p>
          <a:p>
            <a:pPr lvl="2"/>
            <a:r>
              <a:rPr lang="en-US" dirty="0" smtClean="0"/>
              <a:t> </a:t>
            </a:r>
            <a:r>
              <a:rPr lang="en-US" sz="2200" dirty="0" smtClean="0"/>
              <a:t>Credit card fraud</a:t>
            </a:r>
          </a:p>
          <a:p>
            <a:pPr lvl="2"/>
            <a:r>
              <a:rPr lang="en-US" sz="2200" dirty="0" smtClean="0"/>
              <a:t> Intrusion detection</a:t>
            </a:r>
            <a:r>
              <a:rPr lang="en-US" dirty="0" smtClean="0"/>
              <a:t> </a:t>
            </a:r>
          </a:p>
          <a:p>
            <a:pPr lvl="2"/>
            <a:endParaRPr lang="en-US" sz="1200" dirty="0" smtClean="0"/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4370532" y="2824036"/>
            <a:ext cx="4267200" cy="3884612"/>
            <a:chOff x="3648" y="2448"/>
            <a:chExt cx="2112" cy="1872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Oval 6"/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Oval 8"/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Outliers</a:t>
            </a:r>
          </a:p>
        </p:txBody>
      </p:sp>
    </p:spTree>
    <p:extLst>
      <p:ext uri="{BB962C8B-B14F-4D97-AF65-F5344CB8AC3E}">
        <p14:creationId xmlns:p14="http://schemas.microsoft.com/office/powerpoint/2010/main" val="28154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Reasons for missing values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Information is not collected </a:t>
            </a:r>
            <a:br>
              <a:rPr lang="en-US" dirty="0" smtClean="0"/>
            </a:br>
            <a:r>
              <a:rPr lang="en-US" dirty="0" smtClean="0"/>
              <a:t>(e.g., people decline to give their age and weight)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Attributes may not be applicable to all cases </a:t>
            </a:r>
            <a:br>
              <a:rPr lang="en-US" dirty="0" smtClean="0"/>
            </a:br>
            <a:r>
              <a:rPr lang="en-US" dirty="0" smtClean="0"/>
              <a:t>(e.g., annual income is not applicable to children)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Handling missing values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Eliminate data objects or variables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Estimate missing values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dirty="0" smtClean="0"/>
              <a:t>Example: time series of temperature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dirty="0" smtClean="0"/>
              <a:t>Example: census results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Ignore the missing value during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41" y="1690689"/>
            <a:ext cx="2837879" cy="17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Duplicate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set may include data objects that are duplicates, or almost duplicates of one another</a:t>
            </a:r>
          </a:p>
          <a:p>
            <a:pPr lvl="1"/>
            <a:r>
              <a:rPr lang="en-US" dirty="0" smtClean="0"/>
              <a:t>Major issue when merging data from heterogeneous sources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Same person with multiple email addresses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 cleaning</a:t>
            </a:r>
          </a:p>
          <a:p>
            <a:pPr lvl="1"/>
            <a:r>
              <a:rPr lang="en-US" dirty="0" smtClean="0"/>
              <a:t>Process of dealing with duplicate data issues</a:t>
            </a:r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243" y="3500075"/>
            <a:ext cx="3092006" cy="22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and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many different problems we need to quantify how </a:t>
            </a:r>
            <a:r>
              <a:rPr lang="en-US" dirty="0" smtClean="0">
                <a:solidFill>
                  <a:srgbClr val="FF0000"/>
                </a:solidFill>
              </a:rPr>
              <a:t>close</a:t>
            </a:r>
            <a:r>
              <a:rPr lang="en-US" dirty="0" smtClean="0"/>
              <a:t> two </a:t>
            </a:r>
            <a:r>
              <a:rPr lang="en-US" dirty="0" smtClean="0">
                <a:solidFill>
                  <a:srgbClr val="0070C0"/>
                </a:solidFill>
              </a:rPr>
              <a:t>objects</a:t>
            </a:r>
            <a:r>
              <a:rPr lang="en-US" dirty="0" smtClean="0"/>
              <a:t> are.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For an item bought by a customer, find other </a:t>
            </a:r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items</a:t>
            </a:r>
          </a:p>
          <a:p>
            <a:pPr lvl="1"/>
            <a:r>
              <a:rPr lang="en-US" dirty="0"/>
              <a:t>Group together the </a:t>
            </a:r>
            <a:r>
              <a:rPr lang="en-US" dirty="0" smtClean="0"/>
              <a:t>customers of a site so that </a:t>
            </a:r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customers are shown the same ad.</a:t>
            </a:r>
          </a:p>
          <a:p>
            <a:pPr lvl="1"/>
            <a:r>
              <a:rPr lang="en-US" dirty="0" smtClean="0"/>
              <a:t>Group together web documents so that you can </a:t>
            </a:r>
            <a:r>
              <a:rPr lang="en-US" dirty="0" smtClean="0">
                <a:solidFill>
                  <a:srgbClr val="0070C0"/>
                </a:solidFill>
              </a:rPr>
              <a:t>separate</a:t>
            </a:r>
            <a:r>
              <a:rPr lang="en-US" dirty="0" smtClean="0"/>
              <a:t> the ones that talk about politics and the ones that talk about sports.</a:t>
            </a:r>
          </a:p>
          <a:p>
            <a:pPr lvl="1"/>
            <a:r>
              <a:rPr lang="en-US" dirty="0" smtClean="0"/>
              <a:t>Find all the </a:t>
            </a:r>
            <a:r>
              <a:rPr lang="en-US" dirty="0" smtClean="0">
                <a:solidFill>
                  <a:srgbClr val="0070C0"/>
                </a:solidFill>
              </a:rPr>
              <a:t>near-duplicate</a:t>
            </a:r>
            <a:r>
              <a:rPr lang="en-US" dirty="0" smtClean="0"/>
              <a:t> mirrored web documents.</a:t>
            </a:r>
            <a:endParaRPr lang="en-US" dirty="0"/>
          </a:p>
          <a:p>
            <a:pPr lvl="1"/>
            <a:r>
              <a:rPr lang="en-US" dirty="0" smtClean="0"/>
              <a:t>Find credit card transactions that are very </a:t>
            </a:r>
            <a:r>
              <a:rPr lang="en-US" dirty="0" smtClean="0">
                <a:solidFill>
                  <a:srgbClr val="0070C0"/>
                </a:solidFill>
              </a:rPr>
              <a:t>different</a:t>
            </a:r>
            <a:r>
              <a:rPr lang="en-US" dirty="0" smtClean="0"/>
              <a:t> from previous transactions.</a:t>
            </a:r>
          </a:p>
          <a:p>
            <a:r>
              <a:rPr lang="en-US" dirty="0" smtClean="0"/>
              <a:t>To solve these problems we need a definition of </a:t>
            </a:r>
            <a:r>
              <a:rPr lang="en-US" dirty="0" smtClean="0">
                <a:solidFill>
                  <a:srgbClr val="FF0000"/>
                </a:solidFill>
              </a:rPr>
              <a:t>similarity,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distance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definition depends on the </a:t>
            </a:r>
            <a:r>
              <a:rPr lang="en-US" dirty="0" smtClean="0">
                <a:solidFill>
                  <a:srgbClr val="0070C0"/>
                </a:solidFill>
              </a:rPr>
              <a:t>type of data </a:t>
            </a:r>
            <a:r>
              <a:rPr lang="en-US" dirty="0" smtClean="0"/>
              <a:t>that we have</a:t>
            </a:r>
          </a:p>
        </p:txBody>
      </p:sp>
    </p:spTree>
    <p:extLst>
      <p:ext uri="{BB962C8B-B14F-4D97-AF65-F5344CB8AC3E}">
        <p14:creationId xmlns:p14="http://schemas.microsoft.com/office/powerpoint/2010/main" val="1722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Similarity and Dissimilarity Measures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Similarity measure</a:t>
            </a:r>
          </a:p>
          <a:p>
            <a:pPr lvl="1"/>
            <a:r>
              <a:rPr lang="en-US" dirty="0" smtClean="0"/>
              <a:t>Numerical measure of how alike two data objects are.</a:t>
            </a:r>
          </a:p>
          <a:p>
            <a:pPr lvl="1"/>
            <a:r>
              <a:rPr lang="en-US" dirty="0" smtClean="0"/>
              <a:t>Is higher when objects are more alike.</a:t>
            </a:r>
          </a:p>
          <a:p>
            <a:pPr lvl="1"/>
            <a:r>
              <a:rPr lang="en-US" dirty="0" smtClean="0"/>
              <a:t>Often falls in the range [0,1]</a:t>
            </a:r>
          </a:p>
          <a:p>
            <a:r>
              <a:rPr lang="en-US" dirty="0" smtClean="0"/>
              <a:t>Dissimilarity measure</a:t>
            </a:r>
          </a:p>
          <a:p>
            <a:pPr lvl="1"/>
            <a:r>
              <a:rPr lang="en-US" dirty="0" smtClean="0"/>
              <a:t>Numerical measure of how different two data objects are </a:t>
            </a:r>
          </a:p>
          <a:p>
            <a:pPr lvl="1"/>
            <a:r>
              <a:rPr lang="en-US" dirty="0" smtClean="0"/>
              <a:t>Lower when objects are more alike</a:t>
            </a:r>
          </a:p>
          <a:p>
            <a:pPr lvl="1"/>
            <a:r>
              <a:rPr lang="en-US" dirty="0" smtClean="0"/>
              <a:t>Minimum dissimilarity is often 0</a:t>
            </a:r>
          </a:p>
          <a:p>
            <a:pPr lvl="1"/>
            <a:r>
              <a:rPr lang="en-US" dirty="0" smtClean="0"/>
              <a:t>Upper limit varies</a:t>
            </a:r>
          </a:p>
          <a:p>
            <a:r>
              <a:rPr lang="en-US" dirty="0" smtClean="0">
                <a:solidFill>
                  <a:srgbClr val="CC6600"/>
                </a:solidFill>
              </a:rPr>
              <a:t>Proximity</a:t>
            </a:r>
            <a:r>
              <a:rPr lang="en-US" dirty="0" smtClean="0"/>
              <a:t> refers to a similarity or dissimilarity</a:t>
            </a:r>
          </a:p>
        </p:txBody>
      </p:sp>
    </p:spTree>
    <p:extLst>
      <p:ext uri="{BB962C8B-B14F-4D97-AF65-F5344CB8AC3E}">
        <p14:creationId xmlns:p14="http://schemas.microsoft.com/office/powerpoint/2010/main" val="17190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846614"/>
            <a:ext cx="8280400" cy="533400"/>
          </a:xfrm>
        </p:spPr>
        <p:txBody>
          <a:bodyPr/>
          <a:lstStyle/>
          <a:p>
            <a:r>
              <a:rPr lang="en-US" sz="2800" dirty="0" smtClean="0"/>
              <a:t>Euclidean Distance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773936"/>
            <a:ext cx="8351837" cy="4550664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Euclidean Distance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1800" dirty="0" smtClean="0"/>
          </a:p>
          <a:p>
            <a:pPr marL="742950" lvl="1"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where </a:t>
            </a:r>
            <a:r>
              <a:rPr lang="en-US" i="1" dirty="0" smtClean="0"/>
              <a:t>n</a:t>
            </a:r>
            <a:r>
              <a:rPr lang="en-US" dirty="0" smtClean="0"/>
              <a:t> is the number of dimensions (attributes) and </a:t>
            </a:r>
            <a:r>
              <a:rPr lang="en-US" i="1" dirty="0" smtClean="0">
                <a:latin typeface="Times New Roman" panose="02020603050405020304" pitchFamily="18" charset="0"/>
              </a:rPr>
              <a:t>x</a:t>
            </a:r>
            <a:r>
              <a:rPr lang="en-US" i="1" baseline="-25000" dirty="0" smtClean="0">
                <a:latin typeface="Times New Roman" panose="02020603050405020304" pitchFamily="18" charset="0"/>
              </a:rPr>
              <a:t>k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i="1" baseline="-25000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/>
              <a:t> are, respectively, the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/>
              <a:t> attributes (components) or data objects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880645" name="Rectangle 5"/>
          <p:cNvSpPr>
            <a:spLocks noChangeArrowheads="1"/>
          </p:cNvSpPr>
          <p:nvPr/>
        </p:nvSpPr>
        <p:spPr bwMode="auto">
          <a:xfrm>
            <a:off x="762000" y="5522913"/>
            <a:ext cx="64563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</a:pPr>
            <a:r>
              <a:rPr lang="en-US" sz="2400" b="0"/>
              <a:t> Standardization is necessary, if scales differ.</a:t>
            </a:r>
          </a:p>
        </p:txBody>
      </p:sp>
      <p:pic>
        <p:nvPicPr>
          <p:cNvPr id="78895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35" y="3363469"/>
            <a:ext cx="2676216" cy="9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44" y="4627563"/>
            <a:ext cx="4876800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170" y="3254479"/>
            <a:ext cx="3541045" cy="15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Euclidean Distance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13187"/>
              </p:ext>
            </p:extLst>
          </p:nvPr>
        </p:nvGraphicFramePr>
        <p:xfrm>
          <a:off x="228600" y="1399032"/>
          <a:ext cx="4378325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VISIO" r:id="rId3" imgW="3631692" imgH="2656332" progId="Visio.Drawing.6">
                  <p:embed/>
                </p:oleObj>
              </mc:Choice>
              <mc:Fallback>
                <p:oleObj name="VISIO" r:id="rId3" imgW="3631692" imgH="2656332" progId="Visio.Drawing.6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99032"/>
                        <a:ext cx="4378325" cy="319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4862513" y="1674813"/>
          <a:ext cx="3976687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Worksheet" r:id="rId5" imgW="1836725" imgH="846287" progId="Excel.Sheet.8">
                  <p:embed/>
                </p:oleObj>
              </mc:Choice>
              <mc:Fallback>
                <p:oleObj name="Worksheet" r:id="rId5" imgW="1836725" imgH="846287" progId="Excel.Sheet.8">
                  <p:embed/>
                  <p:pic>
                    <p:nvPicPr>
                      <p:cNvPr id="64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1674813"/>
                        <a:ext cx="3976687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0" y="5973763"/>
            <a:ext cx="2819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Distance Matrix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371600" y="4114800"/>
          <a:ext cx="65992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Worksheet" r:id="rId7" imgW="3055925" imgH="846287" progId="Excel.Sheet.8">
                  <p:embed/>
                </p:oleObj>
              </mc:Choice>
              <mc:Fallback>
                <p:oleObj name="Worksheet" r:id="rId7" imgW="3055925" imgH="846287" progId="Excel.Sheet.8">
                  <p:embed/>
                  <p:pic>
                    <p:nvPicPr>
                      <p:cNvPr id="64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4800"/>
                        <a:ext cx="65992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2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7448"/>
            <a:ext cx="8280400" cy="552450"/>
          </a:xfrm>
        </p:spPr>
        <p:txBody>
          <a:bodyPr/>
          <a:lstStyle/>
          <a:p>
            <a:r>
              <a:rPr lang="en-US" sz="2800" dirty="0" err="1" smtClean="0"/>
              <a:t>Minkowski</a:t>
            </a:r>
            <a:r>
              <a:rPr lang="en-US" sz="2800" dirty="0" smtClean="0"/>
              <a:t> Distance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764792"/>
            <a:ext cx="8001000" cy="1636776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err="1" smtClean="0"/>
              <a:t>Minkowski</a:t>
            </a:r>
            <a:r>
              <a:rPr lang="en-US" dirty="0" smtClean="0"/>
              <a:t> Distance is a generalization of Euclidean Distance. </a:t>
            </a:r>
          </a:p>
          <a:p>
            <a:pPr marL="685800" lvl="1" indent="-342900">
              <a:spcBef>
                <a:spcPct val="20000"/>
              </a:spcBef>
            </a:pPr>
            <a:r>
              <a:rPr lang="en-US" dirty="0" smtClean="0"/>
              <a:t>Here </a:t>
            </a:r>
            <a:r>
              <a:rPr lang="en-US" dirty="0"/>
              <a:t>generalized means that we can manipulate the </a:t>
            </a:r>
            <a:r>
              <a:rPr lang="en-US" dirty="0" smtClean="0"/>
              <a:t>formula </a:t>
            </a:r>
            <a:r>
              <a:rPr lang="en-US" dirty="0"/>
              <a:t>to calculate the distance between two data points in different </a:t>
            </a:r>
            <a:r>
              <a:rPr lang="en-US" dirty="0" smtClean="0"/>
              <a:t>ways, example: Euclidean, Manhattan, </a:t>
            </a:r>
            <a:r>
              <a:rPr lang="en-US" dirty="0" err="1" smtClean="0"/>
              <a:t>Chebyshev</a:t>
            </a:r>
            <a:r>
              <a:rPr lang="en-US" dirty="0" smtClean="0"/>
              <a:t>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80" y="3489960"/>
            <a:ext cx="3106239" cy="133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911" y="4916424"/>
            <a:ext cx="23145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01624"/>
            <a:ext cx="8280400" cy="552450"/>
          </a:xfrm>
        </p:spPr>
        <p:txBody>
          <a:bodyPr/>
          <a:lstStyle/>
          <a:p>
            <a:r>
              <a:rPr lang="en-US" sz="2800" dirty="0" smtClean="0"/>
              <a:t>Manhattan Distance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73936"/>
            <a:ext cx="8458200" cy="48768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We use Manhattan Distance if we need to calculate the distance between two data points in a grid like path. As mentioned </a:t>
            </a:r>
            <a:r>
              <a:rPr lang="en-US" dirty="0" smtClean="0"/>
              <a:t>earlier, </a:t>
            </a:r>
            <a:r>
              <a:rPr lang="en-US" dirty="0"/>
              <a:t>we use </a:t>
            </a:r>
            <a:r>
              <a:rPr lang="en-US" b="1" i="1" dirty="0" err="1"/>
              <a:t>Minkowski</a:t>
            </a:r>
            <a:r>
              <a:rPr lang="en-US" b="1" i="1" dirty="0"/>
              <a:t> distance </a:t>
            </a:r>
            <a:r>
              <a:rPr lang="en-US" dirty="0"/>
              <a:t>formula to find Manhattan distance by setting </a:t>
            </a:r>
            <a:r>
              <a:rPr lang="en-US" b="1" i="1" dirty="0"/>
              <a:t>p’s</a:t>
            </a:r>
            <a:r>
              <a:rPr lang="en-US" dirty="0"/>
              <a:t> value as </a:t>
            </a:r>
            <a:r>
              <a:rPr lang="en-US" b="1" i="1" dirty="0"/>
              <a:t>1</a:t>
            </a:r>
            <a:r>
              <a:rPr lang="en-US" dirty="0" smtClean="0"/>
              <a:t>.</a:t>
            </a:r>
          </a:p>
          <a:p>
            <a:pPr marL="685800" lvl="1" indent="-342900">
              <a:spcBef>
                <a:spcPct val="20000"/>
              </a:spcBef>
            </a:pPr>
            <a:r>
              <a:rPr lang="en-US" dirty="0" smtClean="0"/>
              <a:t>Also known as Taxicab Geometry, City Block Distance etc.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62" y="3645789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01624"/>
            <a:ext cx="8280400" cy="552450"/>
          </a:xfrm>
        </p:spPr>
        <p:txBody>
          <a:bodyPr/>
          <a:lstStyle/>
          <a:p>
            <a:r>
              <a:rPr lang="en-US" sz="2800" dirty="0" err="1" smtClean="0"/>
              <a:t>Chebyshev</a:t>
            </a:r>
            <a:r>
              <a:rPr lang="en-US" sz="2800" dirty="0" smtClean="0"/>
              <a:t> Distance (chessboard distance)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73936"/>
            <a:ext cx="8458200" cy="48768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In </a:t>
            </a:r>
            <a:r>
              <a:rPr lang="en-US" dirty="0" err="1"/>
              <a:t>Chebyshev</a:t>
            </a:r>
            <a:r>
              <a:rPr lang="en-US" dirty="0"/>
              <a:t> distance, all 8 adjacent cells from the given point can be reached by </a:t>
            </a:r>
            <a:r>
              <a:rPr lang="en-US" dirty="0" smtClean="0"/>
              <a:t>one unit. 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The </a:t>
            </a:r>
            <a:r>
              <a:rPr lang="en-US" dirty="0" err="1"/>
              <a:t>Chebyshev</a:t>
            </a:r>
            <a:r>
              <a:rPr lang="en-US" dirty="0"/>
              <a:t> distance is sometimes used in warehouse logistics</a:t>
            </a:r>
            <a:r>
              <a:rPr lang="en-US" dirty="0" smtClean="0"/>
              <a:t>, </a:t>
            </a:r>
            <a:r>
              <a:rPr lang="en-US" dirty="0"/>
              <a:t>as it effectively measures the time an overhead crane takes to move an object (as the crane can move on the x and y axes at the same time but at the same speed along each axis).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81" y="2384299"/>
            <a:ext cx="2533460" cy="23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62" y="500062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More Complete View of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may have parts</a:t>
            </a:r>
          </a:p>
          <a:p>
            <a:endParaRPr lang="en-US" dirty="0" smtClean="0"/>
          </a:p>
          <a:p>
            <a:r>
              <a:rPr lang="en-US" dirty="0" smtClean="0"/>
              <a:t>The different parts of the data may have relationships </a:t>
            </a:r>
          </a:p>
          <a:p>
            <a:endParaRPr lang="en-US" dirty="0" smtClean="0"/>
          </a:p>
          <a:p>
            <a:r>
              <a:rPr lang="en-US" dirty="0" smtClean="0"/>
              <a:t>More generally, data may have structure</a:t>
            </a:r>
          </a:p>
          <a:p>
            <a:endParaRPr lang="en-US" dirty="0"/>
          </a:p>
          <a:p>
            <a:r>
              <a:rPr lang="en-US" dirty="0" smtClean="0"/>
              <a:t>Data can be incomplete</a:t>
            </a:r>
          </a:p>
          <a:p>
            <a:endParaRPr lang="en-US" dirty="0" smtClean="0"/>
          </a:p>
          <a:p>
            <a:r>
              <a:rPr lang="en-US" dirty="0" smtClean="0"/>
              <a:t>We will discuss this in more detail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01624"/>
            <a:ext cx="8280400" cy="552450"/>
          </a:xfrm>
        </p:spPr>
        <p:txBody>
          <a:bodyPr/>
          <a:lstStyle/>
          <a:p>
            <a:r>
              <a:rPr lang="en-US" sz="2800" dirty="0" smtClean="0"/>
              <a:t>Activity 2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73936"/>
            <a:ext cx="8458200" cy="48768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Let </a:t>
            </a:r>
            <a:r>
              <a:rPr lang="en-US" b="1" i="1" dirty="0"/>
              <a:t>x</a:t>
            </a:r>
            <a:r>
              <a:rPr lang="en-US" b="1" baseline="-25000" dirty="0"/>
              <a:t>1</a:t>
            </a:r>
            <a:r>
              <a:rPr lang="en-US" dirty="0"/>
              <a:t> = (1, 2) and 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dirty="0"/>
              <a:t> = (3, 5) represent two objects as shown in </a:t>
            </a:r>
            <a:r>
              <a:rPr lang="en-US" dirty="0" smtClean="0"/>
              <a:t>Figure.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Calculate the Euclidian, </a:t>
            </a:r>
            <a:r>
              <a:rPr lang="en-US" dirty="0" err="1" smtClean="0"/>
              <a:t>Chebyshev</a:t>
            </a:r>
            <a:r>
              <a:rPr lang="en-US" dirty="0" smtClean="0"/>
              <a:t> and Manhattan distance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26" y="3577208"/>
            <a:ext cx="2088642" cy="23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01624"/>
            <a:ext cx="8280400" cy="552450"/>
          </a:xfrm>
        </p:spPr>
        <p:txBody>
          <a:bodyPr/>
          <a:lstStyle/>
          <a:p>
            <a:r>
              <a:rPr lang="en-US" sz="2800" dirty="0" smtClean="0"/>
              <a:t>Python code sample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73936"/>
            <a:ext cx="845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import </a:t>
            </a:r>
            <a:r>
              <a:rPr lang="en-US" dirty="0" err="1"/>
              <a:t>scipy.spatial.distance</a:t>
            </a:r>
            <a:r>
              <a:rPr lang="en-US" dirty="0"/>
              <a:t> as </a:t>
            </a:r>
            <a:r>
              <a:rPr lang="en-US" dirty="0" err="1"/>
              <a:t>dist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 = [1,2]</a:t>
            </a:r>
          </a:p>
          <a:p>
            <a:pPr marL="0" indent="0">
              <a:buNone/>
            </a:pPr>
            <a:r>
              <a:rPr lang="en-US" dirty="0"/>
              <a:t>B = [3,5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print</a:t>
            </a:r>
            <a:r>
              <a:rPr lang="en-US" dirty="0" smtClean="0"/>
              <a:t>('Euclidean</a:t>
            </a:r>
            <a:r>
              <a:rPr lang="en-US" dirty="0"/>
              <a:t> distance is', </a:t>
            </a:r>
            <a:r>
              <a:rPr lang="en-US" dirty="0" err="1"/>
              <a:t>dist.euclidean</a:t>
            </a:r>
            <a:r>
              <a:rPr lang="en-US" dirty="0"/>
              <a:t>(A, B))</a:t>
            </a:r>
          </a:p>
          <a:p>
            <a:pPr marL="0" indent="0">
              <a:buNone/>
            </a:pPr>
            <a:r>
              <a:rPr lang="en-US" dirty="0"/>
              <a:t>print('Manhattan distance is', </a:t>
            </a:r>
            <a:r>
              <a:rPr lang="en-US" dirty="0" err="1"/>
              <a:t>dist.cityblock</a:t>
            </a:r>
            <a:r>
              <a:rPr lang="en-US" dirty="0"/>
              <a:t>(A, B))</a:t>
            </a:r>
          </a:p>
          <a:p>
            <a:pPr marL="0" indent="0">
              <a:buNone/>
            </a:pPr>
            <a:r>
              <a:rPr lang="en-US" dirty="0"/>
              <a:t>print('</a:t>
            </a:r>
            <a:r>
              <a:rPr lang="en-US" dirty="0" err="1"/>
              <a:t>Chebyshev</a:t>
            </a:r>
            <a:r>
              <a:rPr lang="en-US" dirty="0"/>
              <a:t> distance is', </a:t>
            </a:r>
            <a:r>
              <a:rPr lang="en-US" dirty="0" err="1"/>
              <a:t>dist.chebyshev</a:t>
            </a:r>
            <a:r>
              <a:rPr lang="en-US" dirty="0"/>
              <a:t>(A, B))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0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47344"/>
            <a:ext cx="8280400" cy="552450"/>
          </a:xfrm>
        </p:spPr>
        <p:txBody>
          <a:bodyPr/>
          <a:lstStyle/>
          <a:p>
            <a:r>
              <a:rPr lang="en-US" dirty="0" smtClean="0"/>
              <a:t>Similarity Between Binary Vectors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563624"/>
            <a:ext cx="8001000" cy="5106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 smtClean="0"/>
              <a:t>Common situation is that objects, </a:t>
            </a:r>
            <a:r>
              <a:rPr lang="en-US" sz="2200" i="1" dirty="0" smtClean="0"/>
              <a:t>p</a:t>
            </a:r>
            <a:r>
              <a:rPr lang="en-US" sz="2200" dirty="0" smtClean="0"/>
              <a:t> and </a:t>
            </a:r>
            <a:r>
              <a:rPr lang="en-US" sz="2200" i="1" dirty="0" smtClean="0"/>
              <a:t>q</a:t>
            </a:r>
            <a:r>
              <a:rPr lang="en-US" sz="2200" dirty="0" smtClean="0"/>
              <a:t>, have only binary attributes</a:t>
            </a:r>
          </a:p>
          <a:p>
            <a:pPr marL="2171700" lvl="4" indent="-342900">
              <a:lnSpc>
                <a:spcPct val="80000"/>
              </a:lnSpc>
              <a:tabLst>
                <a:tab pos="914400" algn="l"/>
                <a:tab pos="1371600" algn="l"/>
              </a:tabLst>
            </a:pPr>
            <a:endParaRPr lang="en-US" sz="1200" dirty="0" smtClean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 smtClean="0"/>
              <a:t>Compute similarities using the following quantities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200" dirty="0" smtClean="0">
                <a:latin typeface="cmmi10" pitchFamily="34" charset="0"/>
              </a:rPr>
              <a:t>	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 smtClean="0"/>
              <a:t> = the number of attributes where </a:t>
            </a:r>
            <a:r>
              <a:rPr lang="en-US" sz="2000" i="1" dirty="0" smtClean="0"/>
              <a:t>p</a:t>
            </a:r>
            <a:r>
              <a:rPr lang="en-US" sz="2000" dirty="0" smtClean="0"/>
              <a:t> was 0 and </a:t>
            </a:r>
            <a:r>
              <a:rPr lang="en-US" sz="2000" i="1" dirty="0" smtClean="0"/>
              <a:t>q</a:t>
            </a:r>
            <a:r>
              <a:rPr lang="en-US" sz="2000" dirty="0" smtClean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/>
              <a:t>	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the number of attributes where </a:t>
            </a:r>
            <a:r>
              <a:rPr lang="en-US" sz="2000" i="1" dirty="0" smtClean="0"/>
              <a:t>p</a:t>
            </a:r>
            <a:r>
              <a:rPr lang="en-US" sz="2000" dirty="0" smtClean="0"/>
              <a:t> was 1 and </a:t>
            </a:r>
            <a:r>
              <a:rPr lang="en-US" sz="2000" i="1" dirty="0" smtClean="0"/>
              <a:t>q </a:t>
            </a:r>
            <a:r>
              <a:rPr lang="en-US" sz="2000" dirty="0" smtClean="0"/>
              <a:t>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/>
              <a:t>	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 smtClean="0"/>
              <a:t> = the number of attributes where </a:t>
            </a:r>
            <a:r>
              <a:rPr lang="en-US" sz="2000" i="1" dirty="0" smtClean="0"/>
              <a:t>p</a:t>
            </a:r>
            <a:r>
              <a:rPr lang="en-US" sz="2000" dirty="0" smtClean="0"/>
              <a:t> was 0 and </a:t>
            </a:r>
            <a:r>
              <a:rPr lang="en-US" sz="2000" i="1" dirty="0" smtClean="0"/>
              <a:t>q</a:t>
            </a:r>
            <a:r>
              <a:rPr lang="en-US" sz="2000" dirty="0" smtClean="0"/>
              <a:t> 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/>
              <a:t>	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/>
              <a:t> = the number of attributes where </a:t>
            </a:r>
            <a:r>
              <a:rPr lang="en-US" sz="2000" i="1" dirty="0" smtClean="0"/>
              <a:t>p</a:t>
            </a:r>
            <a:r>
              <a:rPr lang="en-US" sz="2000" dirty="0" smtClean="0"/>
              <a:t> was 1 and </a:t>
            </a:r>
            <a:r>
              <a:rPr lang="en-US" sz="2000" i="1" dirty="0" smtClean="0"/>
              <a:t>q</a:t>
            </a:r>
            <a:r>
              <a:rPr lang="en-US" sz="2000" dirty="0" smtClean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2000" dirty="0" smtClean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000" dirty="0" smtClean="0"/>
              <a:t>Simple Matching Coefficient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000" dirty="0" smtClean="0">
                <a:cs typeface="Times New Roman" pitchFamily="18" charset="0"/>
              </a:rPr>
              <a:t>SMC 	=  number of matches / number of attributes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>
                <a:cs typeface="Times New Roman" pitchFamily="18" charset="0"/>
              </a:rPr>
              <a:t>                 	=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/>
          <a:lstStyle/>
          <a:p>
            <a:r>
              <a:rPr lang="en-US" dirty="0" smtClean="0"/>
              <a:t>SMC : Example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747" y="1618488"/>
            <a:ext cx="8275637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0 0 0    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0 0 0 0 0 0 1 0 0 1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1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7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1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SMC 	=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= (0+7) / (2+1+0+7) = 0.7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/>
          <a:lstStyle/>
          <a:p>
            <a:r>
              <a:rPr lang="en-US" dirty="0" smtClean="0"/>
              <a:t>Hamming Distance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747" y="1618488"/>
            <a:ext cx="8275637" cy="5106988"/>
          </a:xfrm>
        </p:spPr>
        <p:txBody>
          <a:bodyPr>
            <a:normAutofit/>
          </a:bodyPr>
          <a:lstStyle/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b="1" dirty="0" smtClean="0"/>
              <a:t>	Hamming </a:t>
            </a:r>
            <a:r>
              <a:rPr lang="en-US" b="1" dirty="0"/>
              <a:t>distance</a:t>
            </a:r>
            <a:r>
              <a:rPr lang="en-US" dirty="0"/>
              <a:t> is a metric for comparing two binary </a:t>
            </a:r>
            <a:r>
              <a:rPr lang="en-US" dirty="0" smtClean="0"/>
              <a:t>data strings</a:t>
            </a:r>
            <a:r>
              <a:rPr lang="en-US" dirty="0"/>
              <a:t>. While comparing two binary strings of equal length, </a:t>
            </a:r>
            <a:r>
              <a:rPr lang="en-US" b="1" dirty="0"/>
              <a:t>Hamming distance</a:t>
            </a:r>
            <a:r>
              <a:rPr lang="en-US" dirty="0"/>
              <a:t> is the number of bit positions in which the two bits are different. </a:t>
            </a:r>
            <a:r>
              <a:rPr lang="en-US" dirty="0" smtClean="0"/>
              <a:t> </a:t>
            </a: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0 0 0    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0 0 0 0 0 0 1 0 0 1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 smtClean="0"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21" y="4576572"/>
            <a:ext cx="4784931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4BD3-4510-418C-8AF9-A60F99FB8858}" type="slidenum">
              <a:rPr lang="en-US"/>
              <a:pPr/>
              <a:t>35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Jaccard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Similarity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/>
              <a:t>The </a:t>
            </a:r>
            <a:r>
              <a:rPr lang="en-US" sz="3400" dirty="0" err="1">
                <a:solidFill>
                  <a:srgbClr val="FF0000"/>
                </a:solidFill>
              </a:rPr>
              <a:t>Jaccard</a:t>
            </a:r>
            <a:r>
              <a:rPr lang="en-US" sz="3400" dirty="0">
                <a:solidFill>
                  <a:srgbClr val="FF0000"/>
                </a:solidFill>
              </a:rPr>
              <a:t> similarity </a:t>
            </a:r>
            <a:r>
              <a:rPr lang="en-US" sz="3400" dirty="0" smtClean="0">
                <a:solidFill>
                  <a:srgbClr val="FF0000"/>
                </a:solidFill>
              </a:rPr>
              <a:t>(</a:t>
            </a:r>
            <a:r>
              <a:rPr lang="en-US" sz="3400" dirty="0" err="1" smtClean="0">
                <a:solidFill>
                  <a:srgbClr val="0070C0"/>
                </a:solidFill>
              </a:rPr>
              <a:t>Jaccard</a:t>
            </a:r>
            <a:r>
              <a:rPr lang="en-US" sz="3400" dirty="0" smtClean="0">
                <a:solidFill>
                  <a:srgbClr val="0070C0"/>
                </a:solidFill>
              </a:rPr>
              <a:t> coefficient</a:t>
            </a:r>
            <a:r>
              <a:rPr lang="en-US" sz="3400" dirty="0" smtClean="0">
                <a:solidFill>
                  <a:srgbClr val="FF0000"/>
                </a:solidFill>
              </a:rPr>
              <a:t>) </a:t>
            </a:r>
            <a:r>
              <a:rPr lang="en-US" sz="3400" dirty="0"/>
              <a:t>of two sets </a:t>
            </a:r>
            <a:r>
              <a:rPr lang="en-US" sz="3400" dirty="0">
                <a:solidFill>
                  <a:srgbClr val="00B050"/>
                </a:solidFill>
              </a:rPr>
              <a:t>S</a:t>
            </a:r>
            <a:r>
              <a:rPr lang="en-US" sz="3400" baseline="-25000" dirty="0" smtClean="0">
                <a:solidFill>
                  <a:srgbClr val="00B050"/>
                </a:solidFill>
              </a:rPr>
              <a:t>1</a:t>
            </a:r>
            <a:r>
              <a:rPr lang="en-US" sz="3400" dirty="0">
                <a:solidFill>
                  <a:srgbClr val="00B050"/>
                </a:solidFill>
              </a:rPr>
              <a:t>, </a:t>
            </a:r>
            <a:r>
              <a:rPr lang="en-US" sz="3400" dirty="0" smtClean="0">
                <a:solidFill>
                  <a:srgbClr val="00B050"/>
                </a:solidFill>
              </a:rPr>
              <a:t>S</a:t>
            </a:r>
            <a:r>
              <a:rPr lang="en-US" sz="3400" baseline="-25000" dirty="0" smtClean="0">
                <a:solidFill>
                  <a:srgbClr val="00B050"/>
                </a:solidFill>
              </a:rPr>
              <a:t>2</a:t>
            </a:r>
            <a:r>
              <a:rPr lang="en-US" sz="3400" dirty="0" smtClean="0">
                <a:solidFill>
                  <a:srgbClr val="00B050"/>
                </a:solidFill>
              </a:rPr>
              <a:t> </a:t>
            </a:r>
            <a:r>
              <a:rPr lang="en-US" sz="3400" dirty="0"/>
              <a:t>is the size of their </a:t>
            </a:r>
            <a:r>
              <a:rPr lang="en-US" sz="3400" dirty="0">
                <a:solidFill>
                  <a:srgbClr val="00B0F0"/>
                </a:solidFill>
              </a:rPr>
              <a:t>intersection </a:t>
            </a:r>
            <a:r>
              <a:rPr lang="en-US" sz="3400" dirty="0"/>
              <a:t>divided by the size of their 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union</a:t>
            </a:r>
            <a:r>
              <a:rPr lang="en-US" sz="3400" dirty="0"/>
              <a:t>.</a:t>
            </a:r>
          </a:p>
          <a:p>
            <a:pPr lvl="1"/>
            <a:r>
              <a:rPr lang="en-US" sz="3200" dirty="0" err="1" smtClean="0">
                <a:solidFill>
                  <a:srgbClr val="FF0000"/>
                </a:solidFill>
              </a:rPr>
              <a:t>JSim</a:t>
            </a:r>
            <a:r>
              <a:rPr lang="en-US" sz="3200" i="1" dirty="0" smtClean="0"/>
              <a:t> </a:t>
            </a:r>
            <a:r>
              <a:rPr lang="en-US" sz="3200" dirty="0"/>
              <a:t>(</a:t>
            </a:r>
            <a:r>
              <a:rPr lang="en-US" sz="3200" dirty="0" err="1"/>
              <a:t>C</a:t>
            </a:r>
            <a:r>
              <a:rPr lang="en-US" sz="3200" baseline="-25000" dirty="0" err="1"/>
              <a:t>1</a:t>
            </a:r>
            <a:r>
              <a:rPr lang="en-US" sz="3200" dirty="0"/>
              <a:t>, </a:t>
            </a:r>
            <a:r>
              <a:rPr lang="en-US" sz="3200" dirty="0" err="1"/>
              <a:t>C</a:t>
            </a:r>
            <a:r>
              <a:rPr lang="en-US" sz="3200" baseline="-25000" dirty="0" err="1"/>
              <a:t>2</a:t>
            </a:r>
            <a:r>
              <a:rPr lang="en-US" sz="3200" dirty="0"/>
              <a:t>) = </a:t>
            </a:r>
            <a:r>
              <a:rPr lang="en-US" sz="3200" dirty="0">
                <a:solidFill>
                  <a:srgbClr val="00B0F0"/>
                </a:solidFill>
              </a:rPr>
              <a:t>|C</a:t>
            </a:r>
            <a:r>
              <a:rPr lang="en-US" sz="3200" baseline="-25000" dirty="0">
                <a:solidFill>
                  <a:srgbClr val="00B0F0"/>
                </a:solidFill>
              </a:rPr>
              <a:t>1</a:t>
            </a:r>
            <a:r>
              <a:rPr lang="en-US" sz="3200" dirty="0">
                <a:solidFill>
                  <a:srgbClr val="00B0F0"/>
                </a:solidFill>
                <a:sym typeface="Symbol" pitchFamily="18" charset="2"/>
              </a:rPr>
              <a:t>C</a:t>
            </a:r>
            <a:r>
              <a:rPr lang="en-US" sz="3200" baseline="-25000" dirty="0">
                <a:solidFill>
                  <a:srgbClr val="00B0F0"/>
                </a:solidFill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| </a:t>
            </a:r>
            <a:r>
              <a:rPr lang="en-US" sz="3200" dirty="0" smtClean="0">
                <a:sym typeface="Symbol" pitchFamily="18" charset="2"/>
              </a:rPr>
              <a:t>/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|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</a:t>
            </a:r>
            <a:r>
              <a:rPr lang="en-US" sz="3200" baseline="-25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1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C</a:t>
            </a:r>
            <a:r>
              <a:rPr lang="en-US" sz="3200" baseline="-25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|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 smtClean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 smtClean="0">
              <a:solidFill>
                <a:srgbClr val="00B050"/>
              </a:solidFill>
            </a:endParaRPr>
          </a:p>
          <a:p>
            <a:pPr lvl="1"/>
            <a:endParaRPr lang="en-US" sz="3200" dirty="0" smtClean="0">
              <a:solidFill>
                <a:srgbClr val="00B050"/>
              </a:solidFill>
            </a:endParaRP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Extreme behavior:</a:t>
            </a:r>
          </a:p>
          <a:p>
            <a:pPr lvl="2"/>
            <a:r>
              <a:rPr lang="en-US" sz="2800" dirty="0" err="1" smtClean="0"/>
              <a:t>Jsim</a:t>
            </a:r>
            <a:r>
              <a:rPr lang="en-US" sz="2800" dirty="0" smtClean="0"/>
              <a:t>(X,Y) = 1, </a:t>
            </a:r>
            <a:r>
              <a:rPr lang="en-US" sz="2800" dirty="0" err="1" smtClean="0"/>
              <a:t>iff</a:t>
            </a:r>
            <a:r>
              <a:rPr lang="en-US" sz="2800" dirty="0" smtClean="0"/>
              <a:t> X = Y</a:t>
            </a:r>
          </a:p>
          <a:p>
            <a:pPr lvl="2"/>
            <a:r>
              <a:rPr lang="en-US" sz="2800" dirty="0" err="1" smtClean="0"/>
              <a:t>Jsim</a:t>
            </a:r>
            <a:r>
              <a:rPr lang="en-US" sz="2800" dirty="0" smtClean="0"/>
              <a:t>(X,Y) = 0 </a:t>
            </a:r>
            <a:r>
              <a:rPr lang="en-US" sz="2800" dirty="0" err="1" smtClean="0"/>
              <a:t>iff</a:t>
            </a:r>
            <a:r>
              <a:rPr lang="en-US" sz="2800" dirty="0" smtClean="0"/>
              <a:t> X,Y have no elements in common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31407" y="30480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045607" y="30480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426607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426607" y="4343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036207" y="3810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645807" y="41148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493407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255407" y="3886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255407" y="4572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179207" y="3429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289550" y="3381374"/>
            <a:ext cx="2482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3 in intersection.</a:t>
            </a:r>
          </a:p>
          <a:p>
            <a:r>
              <a:rPr lang="en-US" dirty="0"/>
              <a:t>8 in union.</a:t>
            </a:r>
          </a:p>
          <a:p>
            <a:r>
              <a:rPr lang="en-US" dirty="0" err="1"/>
              <a:t>Jaccard</a:t>
            </a:r>
            <a:r>
              <a:rPr lang="en-US" dirty="0"/>
              <a:t> similarity</a:t>
            </a:r>
          </a:p>
          <a:p>
            <a:r>
              <a:rPr lang="en-US" dirty="0"/>
              <a:t>   = 3/8</a:t>
            </a:r>
          </a:p>
        </p:txBody>
      </p:sp>
    </p:spTree>
    <p:extLst>
      <p:ext uri="{BB962C8B-B14F-4D97-AF65-F5344CB8AC3E}">
        <p14:creationId xmlns:p14="http://schemas.microsoft.com/office/powerpoint/2010/main" val="21836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6488"/>
            <a:ext cx="8280400" cy="500512"/>
          </a:xfrm>
        </p:spPr>
        <p:txBody>
          <a:bodyPr>
            <a:normAutofit fontScale="90000"/>
          </a:bodyPr>
          <a:lstStyle/>
          <a:p>
            <a:r>
              <a:rPr lang="en-US" smtClean="0"/>
              <a:t>SMC versus Jaccard: Example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847088"/>
            <a:ext cx="8275637" cy="4626864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0 0 0    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0 0 0 0 0 0 1 0 0 1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1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7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1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SMC 	=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= (0+7) / (2+1+0+7) = 0.7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/ (2 + 1 + 0) = 0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 smtClean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8840" y="4654296"/>
            <a:ext cx="2713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Jaccard</a:t>
            </a:r>
            <a:r>
              <a:rPr lang="en-US" dirty="0"/>
              <a:t> coefficient is a measure of asymmetric binary </a:t>
            </a:r>
            <a:r>
              <a:rPr lang="en-US" dirty="0" smtClean="0"/>
              <a:t>attributes, i.e</a:t>
            </a:r>
            <a:r>
              <a:rPr lang="en-US" dirty="0"/>
              <a:t>., a scenario where the presence of an item is more important than its absence.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between vectors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93736" y="2362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6134" y="1762035"/>
            <a:ext cx="794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Documents (and sets in general) can also be represented as </a:t>
            </a:r>
            <a:r>
              <a:rPr lang="en-US" sz="2000" dirty="0" smtClean="0">
                <a:solidFill>
                  <a:srgbClr val="0070C0"/>
                </a:solidFill>
              </a:rPr>
              <a:t>vectors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508" y="4355369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measure the similarity of two vectors?</a:t>
            </a:r>
          </a:p>
          <a:p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could view them as sets of words. </a:t>
            </a:r>
            <a:r>
              <a:rPr lang="en-US" sz="2000" dirty="0" err="1" smtClean="0"/>
              <a:t>Jaccard</a:t>
            </a:r>
            <a:r>
              <a:rPr lang="en-US" sz="2000" dirty="0" smtClean="0"/>
              <a:t> Similarity will show that D4 is different form the 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But all pairs of the other three documents are equally similar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5119" y="6073745"/>
            <a:ext cx="671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want to capture how well the two vectors are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aligned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3" y="4448183"/>
            <a:ext cx="48782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Documents </a:t>
            </a:r>
            <a:r>
              <a:rPr lang="en-US" dirty="0" err="1" smtClean="0"/>
              <a:t>D1</a:t>
            </a:r>
            <a:r>
              <a:rPr lang="en-US" dirty="0" smtClean="0"/>
              <a:t>, </a:t>
            </a:r>
            <a:r>
              <a:rPr lang="en-US" dirty="0" err="1" smtClean="0"/>
              <a:t>D2</a:t>
            </a:r>
            <a:r>
              <a:rPr lang="en-US" dirty="0" smtClean="0"/>
              <a:t> are in the “</a:t>
            </a:r>
            <a:r>
              <a:rPr lang="en-US" dirty="0" smtClean="0">
                <a:solidFill>
                  <a:srgbClr val="EF8511"/>
                </a:solidFill>
              </a:rPr>
              <a:t>same direction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Document D3 is on the </a:t>
            </a:r>
            <a:r>
              <a:rPr lang="en-US" dirty="0" smtClean="0">
                <a:solidFill>
                  <a:srgbClr val="0070C0"/>
                </a:solidFill>
              </a:rPr>
              <a:t>same plane </a:t>
            </a:r>
            <a:r>
              <a:rPr lang="en-US" dirty="0" smtClean="0"/>
              <a:t>as D1, D2</a:t>
            </a:r>
          </a:p>
          <a:p>
            <a:endParaRPr lang="en-US" dirty="0"/>
          </a:p>
          <a:p>
            <a:r>
              <a:rPr lang="en-US" dirty="0" smtClean="0"/>
              <a:t>Document D3 is </a:t>
            </a:r>
            <a:r>
              <a:rPr lang="en-US" dirty="0" smtClean="0">
                <a:solidFill>
                  <a:srgbClr val="EF8511"/>
                </a:solidFill>
              </a:rPr>
              <a:t>orthogonal</a:t>
            </a:r>
            <a:r>
              <a:rPr lang="en-US" dirty="0" smtClean="0"/>
              <a:t> to the rest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9545" y="1981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248397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6260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1268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38043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{Obama, election}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4840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248399" y="5448301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48398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51674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1534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Sim</a:t>
            </a:r>
            <a:r>
              <a:rPr lang="en-US" dirty="0" smtClean="0"/>
              <a:t>(X,Y) = </a:t>
            </a:r>
            <a:r>
              <a:rPr lang="en-US" dirty="0" err="1" smtClean="0"/>
              <a:t>cos</a:t>
            </a:r>
            <a:r>
              <a:rPr lang="en-US" dirty="0" smtClean="0"/>
              <a:t>(X,Y)</a:t>
            </a:r>
          </a:p>
          <a:p>
            <a:pPr lvl="1"/>
            <a:r>
              <a:rPr lang="en-US" sz="2600" dirty="0" smtClean="0"/>
              <a:t>The cosine of the angle between X and 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the vectors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aligned (correlated) </a:t>
            </a:r>
            <a:r>
              <a:rPr lang="en-US" dirty="0" smtClean="0"/>
              <a:t>angle is </a:t>
            </a:r>
            <a:r>
              <a:rPr lang="en-US" dirty="0" smtClean="0">
                <a:solidFill>
                  <a:srgbClr val="0070C0"/>
                </a:solidFill>
              </a:rPr>
              <a:t>zero degrees </a:t>
            </a:r>
            <a:r>
              <a:rPr lang="en-US" dirty="0" smtClean="0"/>
              <a:t>and </a:t>
            </a:r>
            <a:r>
              <a:rPr lang="en-US" dirty="0" err="1" smtClean="0"/>
              <a:t>cos</a:t>
            </a:r>
            <a:r>
              <a:rPr lang="en-US" dirty="0" smtClean="0"/>
              <a:t>(X,Y)=1</a:t>
            </a:r>
          </a:p>
          <a:p>
            <a:r>
              <a:rPr lang="en-US" dirty="0" smtClean="0"/>
              <a:t>If the vectors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orthogonal </a:t>
            </a:r>
            <a:r>
              <a:rPr lang="en-US" dirty="0" smtClean="0"/>
              <a:t>(no common coordinates) angle is </a:t>
            </a:r>
            <a:r>
              <a:rPr lang="en-US" dirty="0" smtClean="0">
                <a:solidFill>
                  <a:srgbClr val="0070C0"/>
                </a:solidFill>
              </a:rPr>
              <a:t>90 degrees </a:t>
            </a:r>
            <a:r>
              <a:rPr lang="en-US" dirty="0" smtClean="0"/>
              <a:t>and </a:t>
            </a:r>
            <a:r>
              <a:rPr lang="en-US" dirty="0" err="1" smtClean="0"/>
              <a:t>cos</a:t>
            </a:r>
            <a:r>
              <a:rPr lang="en-US" dirty="0" smtClean="0"/>
              <a:t>(X,Y)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Cosine is commonly used for comparing </a:t>
            </a:r>
            <a:r>
              <a:rPr lang="en-US" dirty="0" smtClean="0">
                <a:solidFill>
                  <a:srgbClr val="0070C0"/>
                </a:solidFill>
              </a:rPr>
              <a:t>documents</a:t>
            </a:r>
            <a:r>
              <a:rPr lang="en-US" dirty="0" smtClean="0"/>
              <a:t>, where we assume that the vectors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normalized </a:t>
            </a:r>
            <a:r>
              <a:rPr lang="en-US" dirty="0" smtClean="0"/>
              <a:t>by the document length.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219200"/>
            <a:ext cx="50260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1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1163" y="493142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Attribute Values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1163" y="1996440"/>
            <a:ext cx="8580437" cy="39014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CC6600"/>
                </a:solidFill>
              </a:rPr>
              <a:t>Attribute values</a:t>
            </a:r>
            <a:r>
              <a:rPr lang="en-US" b="1" i="1" dirty="0" smtClean="0"/>
              <a:t> </a:t>
            </a:r>
            <a:r>
              <a:rPr lang="en-US" dirty="0" smtClean="0"/>
              <a:t>are numbers or symbols assigned to an attribute for a particular object</a:t>
            </a:r>
          </a:p>
          <a:p>
            <a:pPr lvl="4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Distinction between attributes and attribute values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Same attribute can be mapped to different attribute values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200" dirty="0" smtClean="0"/>
              <a:t>Example: height can be measured in feet or meters</a:t>
            </a:r>
          </a:p>
          <a:p>
            <a:pPr lvl="4">
              <a:lnSpc>
                <a:spcPct val="90000"/>
              </a:lnSpc>
            </a:pP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Different attributes can be mapped to the same set of values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200" dirty="0" smtClean="0"/>
              <a:t>Example: Attribute values for ID and age are integers</a:t>
            </a:r>
          </a:p>
        </p:txBody>
      </p:sp>
    </p:spTree>
    <p:extLst>
      <p:ext uri="{BB962C8B-B14F-4D97-AF65-F5344CB8AC3E}">
        <p14:creationId xmlns:p14="http://schemas.microsoft.com/office/powerpoint/2010/main" val="77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916" y="516467"/>
            <a:ext cx="7886700" cy="8694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ea typeface="新細明體" pitchFamily="2" charset="-120"/>
              </a:rPr>
              <a:t>Cosine Similarity Measure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0043"/>
            <a:ext cx="5638800" cy="123348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2" charset="-120"/>
              </a:rPr>
              <a:t>Cosine similarity measures the cosine of the angle between two vectors.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2" charset="-120"/>
              </a:rPr>
              <a:t>Inner product normalized by the vector lengths.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pitchFamily="2" charset="-120"/>
              </a:rPr>
              <a:t>  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762000" y="4419600"/>
            <a:ext cx="8276122" cy="10156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9pPr>
          </a:lstStyle>
          <a:p>
            <a:pPr eaLnBrk="1" hangingPunct="1"/>
            <a:r>
              <a:rPr kumimoji="1" lang="en-US" altLang="zh-TW" sz="2000" dirty="0"/>
              <a:t>D</a:t>
            </a:r>
            <a:r>
              <a:rPr kumimoji="1" lang="en-US" altLang="zh-TW" sz="2000" baseline="-25000" dirty="0"/>
              <a:t>1</a:t>
            </a:r>
            <a:r>
              <a:rPr kumimoji="1" lang="en-US" altLang="zh-TW" sz="2000" dirty="0"/>
              <a:t> = 2T</a:t>
            </a:r>
            <a:r>
              <a:rPr kumimoji="1" lang="en-US" altLang="zh-TW" sz="2000" baseline="-25000" dirty="0"/>
              <a:t>1</a:t>
            </a:r>
            <a:r>
              <a:rPr kumimoji="1" lang="en-US" altLang="zh-TW" sz="2000" dirty="0"/>
              <a:t> </a:t>
            </a:r>
            <a:r>
              <a:rPr kumimoji="1" lang="en-US" altLang="zh-TW" sz="2000" dirty="0" smtClean="0"/>
              <a:t>, </a:t>
            </a:r>
            <a:r>
              <a:rPr kumimoji="1" lang="en-US" altLang="zh-TW" sz="2000" dirty="0"/>
              <a:t>3T</a:t>
            </a:r>
            <a:r>
              <a:rPr kumimoji="1" lang="en-US" altLang="zh-TW" sz="2000" baseline="-25000" dirty="0"/>
              <a:t>2</a:t>
            </a:r>
            <a:r>
              <a:rPr kumimoji="1" lang="en-US" altLang="zh-TW" sz="2000" dirty="0"/>
              <a:t> </a:t>
            </a:r>
            <a:r>
              <a:rPr kumimoji="1" lang="en-US" altLang="zh-TW" sz="2000" dirty="0" smtClean="0"/>
              <a:t>, </a:t>
            </a:r>
            <a:r>
              <a:rPr kumimoji="1" lang="en-US" altLang="zh-TW" sz="2000" dirty="0"/>
              <a:t>5T</a:t>
            </a:r>
            <a:r>
              <a:rPr kumimoji="1" lang="en-US" altLang="zh-TW" sz="2000" baseline="-25000" dirty="0"/>
              <a:t>3     </a:t>
            </a:r>
            <a:r>
              <a:rPr kumimoji="1" lang="en-US" altLang="zh-TW" sz="2000" i="0" dirty="0" err="1"/>
              <a:t>CosSim</a:t>
            </a:r>
            <a:r>
              <a:rPr kumimoji="1" lang="en-US" altLang="zh-TW" sz="2000" i="0" dirty="0"/>
              <a:t>(</a:t>
            </a:r>
            <a:r>
              <a:rPr kumimoji="1" lang="en-US" altLang="zh-TW" sz="2000" dirty="0"/>
              <a:t>D</a:t>
            </a:r>
            <a:r>
              <a:rPr kumimoji="1" lang="en-US" altLang="zh-TW" sz="2000" baseline="-25000" dirty="0"/>
              <a:t>1</a:t>
            </a:r>
            <a:r>
              <a:rPr kumimoji="1" lang="en-US" altLang="zh-TW" sz="2000" dirty="0"/>
              <a:t> </a:t>
            </a:r>
            <a:r>
              <a:rPr kumimoji="1" lang="en-US" altLang="zh-TW" sz="2000" i="0" dirty="0"/>
              <a:t>, </a:t>
            </a:r>
            <a:r>
              <a:rPr kumimoji="1" lang="en-US" altLang="zh-TW" sz="2000" dirty="0" smtClean="0"/>
              <a:t>D</a:t>
            </a:r>
            <a:r>
              <a:rPr kumimoji="1" lang="en-US" altLang="zh-TW" sz="2000" baseline="-25000" dirty="0" smtClean="0"/>
              <a:t>3</a:t>
            </a:r>
            <a:r>
              <a:rPr kumimoji="1" lang="en-US" altLang="zh-TW" sz="2000" i="0" dirty="0" smtClean="0"/>
              <a:t>) </a:t>
            </a:r>
            <a:r>
              <a:rPr kumimoji="1" lang="en-US" altLang="zh-TW" sz="2000" i="0" dirty="0"/>
              <a:t>= </a:t>
            </a:r>
            <a:r>
              <a:rPr kumimoji="1" lang="en-US" altLang="zh-TW" sz="2000" i="0" dirty="0" smtClean="0"/>
              <a:t>(0+0+10) </a:t>
            </a:r>
            <a:r>
              <a:rPr kumimoji="1" lang="en-US" altLang="zh-TW" sz="2000" i="0" dirty="0"/>
              <a:t>/ </a:t>
            </a:r>
            <a:r>
              <a:rPr kumimoji="1" lang="en-US" altLang="zh-TW" sz="2000" i="0" dirty="0">
                <a:sym typeface="Symbol" pitchFamily="18" charset="2"/>
              </a:rPr>
              <a:t>(4+9+25)(0+0+4) = 0.81</a:t>
            </a:r>
            <a:endParaRPr kumimoji="1" lang="en-US" altLang="zh-TW" sz="2000" baseline="-25000" dirty="0"/>
          </a:p>
          <a:p>
            <a:pPr eaLnBrk="1" hangingPunct="1"/>
            <a:r>
              <a:rPr kumimoji="1" lang="en-US" altLang="zh-TW" sz="2000" dirty="0"/>
              <a:t>D</a:t>
            </a:r>
            <a:r>
              <a:rPr kumimoji="1" lang="en-US" altLang="zh-TW" sz="2000" baseline="-25000" dirty="0"/>
              <a:t>2</a:t>
            </a:r>
            <a:r>
              <a:rPr kumimoji="1" lang="en-US" altLang="zh-TW" sz="2000" dirty="0"/>
              <a:t> = 3T</a:t>
            </a:r>
            <a:r>
              <a:rPr kumimoji="1" lang="en-US" altLang="zh-TW" sz="2000" baseline="-25000" dirty="0"/>
              <a:t>1</a:t>
            </a:r>
            <a:r>
              <a:rPr kumimoji="1" lang="en-US" altLang="zh-TW" sz="2000" dirty="0"/>
              <a:t> </a:t>
            </a:r>
            <a:r>
              <a:rPr kumimoji="1" lang="en-US" altLang="zh-TW" sz="2000" dirty="0" smtClean="0"/>
              <a:t>, </a:t>
            </a:r>
            <a:r>
              <a:rPr kumimoji="1" lang="en-US" altLang="zh-TW" sz="2000" dirty="0"/>
              <a:t>7T</a:t>
            </a:r>
            <a:r>
              <a:rPr kumimoji="1" lang="en-US" altLang="zh-TW" sz="2000" baseline="-25000" dirty="0"/>
              <a:t>2</a:t>
            </a:r>
            <a:r>
              <a:rPr kumimoji="1" lang="en-US" altLang="zh-TW" sz="2000" dirty="0"/>
              <a:t> </a:t>
            </a:r>
            <a:r>
              <a:rPr kumimoji="1" lang="en-US" altLang="zh-TW" sz="2000" dirty="0" smtClean="0"/>
              <a:t>, </a:t>
            </a:r>
            <a:r>
              <a:rPr kumimoji="1" lang="en-US" altLang="zh-TW" sz="2000" dirty="0"/>
              <a:t>1T</a:t>
            </a:r>
            <a:r>
              <a:rPr kumimoji="1" lang="en-US" altLang="zh-TW" sz="2000" baseline="-25000" dirty="0"/>
              <a:t>3     </a:t>
            </a:r>
            <a:r>
              <a:rPr kumimoji="1" lang="en-US" altLang="zh-TW" sz="2000" i="0" dirty="0" err="1"/>
              <a:t>CosSim</a:t>
            </a:r>
            <a:r>
              <a:rPr kumimoji="1" lang="en-US" altLang="zh-TW" sz="2000" i="0" dirty="0"/>
              <a:t>(</a:t>
            </a:r>
            <a:r>
              <a:rPr kumimoji="1" lang="en-US" altLang="zh-TW" sz="2000" dirty="0"/>
              <a:t>D</a:t>
            </a:r>
            <a:r>
              <a:rPr kumimoji="1" lang="en-US" altLang="zh-TW" sz="2000" baseline="-25000" dirty="0"/>
              <a:t>2</a:t>
            </a:r>
            <a:r>
              <a:rPr kumimoji="1" lang="en-US" altLang="zh-TW" sz="2000" dirty="0"/>
              <a:t> </a:t>
            </a:r>
            <a:r>
              <a:rPr kumimoji="1" lang="en-US" altLang="zh-TW" sz="2000" i="0" dirty="0"/>
              <a:t>, </a:t>
            </a:r>
            <a:r>
              <a:rPr kumimoji="1" lang="en-US" altLang="zh-TW" sz="2000" dirty="0" smtClean="0"/>
              <a:t>D</a:t>
            </a:r>
            <a:r>
              <a:rPr kumimoji="1" lang="en-US" altLang="zh-TW" sz="2000" baseline="-25000" dirty="0" smtClean="0"/>
              <a:t>3</a:t>
            </a:r>
            <a:r>
              <a:rPr kumimoji="1" lang="en-US" altLang="zh-TW" sz="2000" i="0" dirty="0" smtClean="0"/>
              <a:t>) </a:t>
            </a:r>
            <a:r>
              <a:rPr kumimoji="1" lang="en-US" altLang="zh-TW" sz="2000" i="0" dirty="0"/>
              <a:t>=  </a:t>
            </a:r>
            <a:r>
              <a:rPr kumimoji="1" lang="en-US" altLang="zh-TW" sz="2000" i="0" dirty="0" smtClean="0"/>
              <a:t>(0+0+2) </a:t>
            </a:r>
            <a:r>
              <a:rPr kumimoji="1" lang="en-US" altLang="zh-TW" sz="2000" i="0" dirty="0"/>
              <a:t>/ </a:t>
            </a:r>
            <a:r>
              <a:rPr kumimoji="1" lang="en-US" altLang="zh-TW" sz="2000" i="0" dirty="0">
                <a:sym typeface="Symbol" pitchFamily="18" charset="2"/>
              </a:rPr>
              <a:t>(9+49+1)(0+0+4) = 0.13</a:t>
            </a:r>
            <a:endParaRPr kumimoji="1" lang="en-US" altLang="zh-TW" sz="2000" baseline="-25000" dirty="0"/>
          </a:p>
          <a:p>
            <a:pPr eaLnBrk="1" hangingPunct="1"/>
            <a:r>
              <a:rPr kumimoji="1" lang="en-US" altLang="zh-TW" sz="2000" dirty="0" smtClean="0"/>
              <a:t>D</a:t>
            </a:r>
            <a:r>
              <a:rPr kumimoji="1" lang="en-US" altLang="zh-TW" sz="2000" baseline="-25000" dirty="0" smtClean="0"/>
              <a:t>3 </a:t>
            </a:r>
            <a:r>
              <a:rPr kumimoji="1" lang="en-US" altLang="zh-TW" sz="2000" dirty="0" smtClean="0"/>
              <a:t>= </a:t>
            </a:r>
            <a:r>
              <a:rPr kumimoji="1" lang="en-US" altLang="zh-TW" sz="2000" dirty="0"/>
              <a:t>0T</a:t>
            </a:r>
            <a:r>
              <a:rPr kumimoji="1" lang="en-US" altLang="zh-TW" sz="2000" baseline="-25000" dirty="0"/>
              <a:t>1</a:t>
            </a:r>
            <a:r>
              <a:rPr kumimoji="1" lang="en-US" altLang="zh-TW" sz="2000" dirty="0"/>
              <a:t> </a:t>
            </a:r>
            <a:r>
              <a:rPr kumimoji="1" lang="en-US" altLang="zh-TW" sz="2000" dirty="0" smtClean="0"/>
              <a:t>, </a:t>
            </a:r>
            <a:r>
              <a:rPr kumimoji="1" lang="en-US" altLang="zh-TW" sz="2000" dirty="0"/>
              <a:t>0T</a:t>
            </a:r>
            <a:r>
              <a:rPr kumimoji="1" lang="en-US" altLang="zh-TW" sz="2000" baseline="-25000" dirty="0"/>
              <a:t>2</a:t>
            </a:r>
            <a:r>
              <a:rPr kumimoji="1" lang="en-US" altLang="zh-TW" sz="2000" dirty="0"/>
              <a:t> </a:t>
            </a:r>
            <a:r>
              <a:rPr kumimoji="1" lang="en-US" altLang="zh-TW" sz="2000" dirty="0" smtClean="0"/>
              <a:t>, </a:t>
            </a:r>
            <a:r>
              <a:rPr kumimoji="1" lang="en-US" altLang="zh-TW" sz="2000" dirty="0"/>
              <a:t>2T</a:t>
            </a:r>
            <a:r>
              <a:rPr kumimoji="1" lang="en-US" altLang="zh-TW" sz="2000" baseline="-25000" dirty="0"/>
              <a:t>3</a:t>
            </a:r>
            <a:endParaRPr kumimoji="1" lang="en-US" altLang="zh-TW" sz="2000" i="0" dirty="0"/>
          </a:p>
        </p:txBody>
      </p:sp>
      <p:grpSp>
        <p:nvGrpSpPr>
          <p:cNvPr id="3079" name="Group 22"/>
          <p:cNvGrpSpPr>
            <a:grpSpLocks/>
          </p:cNvGrpSpPr>
          <p:nvPr/>
        </p:nvGrpSpPr>
        <p:grpSpPr bwMode="auto">
          <a:xfrm>
            <a:off x="6096000" y="1295400"/>
            <a:ext cx="2487613" cy="3033713"/>
            <a:chOff x="3978" y="2152"/>
            <a:chExt cx="1567" cy="1911"/>
          </a:xfrm>
        </p:grpSpPr>
        <p:sp>
          <p:nvSpPr>
            <p:cNvPr id="3084" name="Text Box 6"/>
            <p:cNvSpPr txBox="1">
              <a:spLocks noChangeArrowheads="1"/>
            </p:cNvSpPr>
            <p:nvPr/>
          </p:nvSpPr>
          <p:spPr bwMode="auto">
            <a:xfrm>
              <a:off x="4445" y="3222"/>
              <a:ext cx="2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9pPr>
            </a:lstStyle>
            <a:p>
              <a:pPr algn="l" eaLnBrk="1" hangingPunct="1"/>
              <a:r>
                <a:rPr kumimoji="1" lang="zh-TW" altLang="en-US" sz="2000">
                  <a:latin typeface="Symbol" pitchFamily="18" charset="2"/>
                  <a:sym typeface="Symbol" pitchFamily="18" charset="2"/>
                </a:rPr>
                <a:t></a:t>
              </a:r>
              <a:r>
                <a:rPr kumimoji="1" lang="zh-TW" altLang="en-US" sz="2000" i="0" baseline="-25000">
                  <a:latin typeface="Symbol" pitchFamily="18" charset="2"/>
                  <a:sym typeface="Symbol" pitchFamily="18" charset="2"/>
                </a:rPr>
                <a:t>2</a:t>
              </a:r>
              <a:endParaRPr kumimoji="1" lang="zh-TW" altLang="en-US" sz="2000" i="0"/>
            </a:p>
          </p:txBody>
        </p:sp>
        <p:sp>
          <p:nvSpPr>
            <p:cNvPr id="3085" name="Text Box 7"/>
            <p:cNvSpPr txBox="1">
              <a:spLocks noChangeArrowheads="1"/>
            </p:cNvSpPr>
            <p:nvPr/>
          </p:nvSpPr>
          <p:spPr bwMode="auto">
            <a:xfrm>
              <a:off x="4808" y="2159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9pPr>
            </a:lstStyle>
            <a:p>
              <a:pPr algn="l" eaLnBrk="1" hangingPunct="1"/>
              <a:r>
                <a:rPr kumimoji="1" lang="en-US" altLang="zh-TW" sz="2000"/>
                <a:t>t</a:t>
              </a:r>
              <a:r>
                <a:rPr kumimoji="1" lang="en-US" altLang="zh-TW" sz="2000" baseline="-25000"/>
                <a:t>3</a:t>
              </a:r>
              <a:endParaRPr kumimoji="1" lang="en-US" altLang="zh-TW" sz="2000" i="0"/>
            </a:p>
          </p:txBody>
        </p:sp>
        <p:sp>
          <p:nvSpPr>
            <p:cNvPr id="3086" name="Line 8"/>
            <p:cNvSpPr>
              <a:spLocks noChangeShapeType="1"/>
            </p:cNvSpPr>
            <p:nvPr/>
          </p:nvSpPr>
          <p:spPr bwMode="auto">
            <a:xfrm>
              <a:off x="4789" y="3331"/>
              <a:ext cx="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_tradnl"/>
            </a:p>
          </p:txBody>
        </p:sp>
        <p:sp>
          <p:nvSpPr>
            <p:cNvPr id="3087" name="Line 9"/>
            <p:cNvSpPr>
              <a:spLocks noChangeShapeType="1"/>
            </p:cNvSpPr>
            <p:nvPr/>
          </p:nvSpPr>
          <p:spPr bwMode="auto">
            <a:xfrm flipH="1">
              <a:off x="4103" y="3329"/>
              <a:ext cx="681" cy="7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_tradnl"/>
            </a:p>
          </p:txBody>
        </p:sp>
        <p:sp>
          <p:nvSpPr>
            <p:cNvPr id="3088" name="Line 10"/>
            <p:cNvSpPr>
              <a:spLocks noChangeShapeType="1"/>
            </p:cNvSpPr>
            <p:nvPr/>
          </p:nvSpPr>
          <p:spPr bwMode="auto">
            <a:xfrm flipV="1">
              <a:off x="4784" y="2152"/>
              <a:ext cx="0" cy="1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_tradnl"/>
            </a:p>
          </p:txBody>
        </p:sp>
        <p:sp>
          <p:nvSpPr>
            <p:cNvPr id="3089" name="Line 11"/>
            <p:cNvSpPr>
              <a:spLocks noChangeShapeType="1"/>
            </p:cNvSpPr>
            <p:nvPr/>
          </p:nvSpPr>
          <p:spPr bwMode="auto">
            <a:xfrm flipH="1" flipV="1">
              <a:off x="4481" y="2843"/>
              <a:ext cx="294" cy="48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_tradnl"/>
            </a:p>
          </p:txBody>
        </p:sp>
        <p:sp>
          <p:nvSpPr>
            <p:cNvPr id="3090" name="Line 12"/>
            <p:cNvSpPr>
              <a:spLocks noChangeShapeType="1"/>
            </p:cNvSpPr>
            <p:nvPr/>
          </p:nvSpPr>
          <p:spPr bwMode="auto">
            <a:xfrm flipH="1">
              <a:off x="4416" y="3321"/>
              <a:ext cx="363" cy="734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_tradnl"/>
            </a:p>
          </p:txBody>
        </p:sp>
        <p:sp>
          <p:nvSpPr>
            <p:cNvPr id="3091" name="Line 13"/>
            <p:cNvSpPr>
              <a:spLocks noChangeShapeType="1"/>
            </p:cNvSpPr>
            <p:nvPr/>
          </p:nvSpPr>
          <p:spPr bwMode="auto">
            <a:xfrm flipV="1">
              <a:off x="4784" y="2938"/>
              <a:ext cx="0" cy="3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_tradnl"/>
            </a:p>
          </p:txBody>
        </p:sp>
        <p:sp>
          <p:nvSpPr>
            <p:cNvPr id="3092" name="Text Box 14"/>
            <p:cNvSpPr txBox="1">
              <a:spLocks noChangeArrowheads="1"/>
            </p:cNvSpPr>
            <p:nvPr/>
          </p:nvSpPr>
          <p:spPr bwMode="auto">
            <a:xfrm>
              <a:off x="5333" y="3288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9pPr>
            </a:lstStyle>
            <a:p>
              <a:pPr algn="l" eaLnBrk="1" hangingPunct="1"/>
              <a:r>
                <a:rPr kumimoji="1" lang="en-US" altLang="zh-TW" sz="2000"/>
                <a:t>t</a:t>
              </a:r>
              <a:r>
                <a:rPr kumimoji="1" lang="en-US" altLang="zh-TW" sz="2000" baseline="-25000"/>
                <a:t>1</a:t>
              </a:r>
              <a:endParaRPr kumimoji="1" lang="en-US" altLang="zh-TW" sz="2000" i="0"/>
            </a:p>
          </p:txBody>
        </p:sp>
        <p:sp>
          <p:nvSpPr>
            <p:cNvPr id="3093" name="Text Box 15"/>
            <p:cNvSpPr txBox="1">
              <a:spLocks noChangeArrowheads="1"/>
            </p:cNvSpPr>
            <p:nvPr/>
          </p:nvSpPr>
          <p:spPr bwMode="auto">
            <a:xfrm>
              <a:off x="3978" y="3733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9pPr>
            </a:lstStyle>
            <a:p>
              <a:pPr algn="l" eaLnBrk="1" hangingPunct="1"/>
              <a:r>
                <a:rPr kumimoji="1" lang="en-US" altLang="zh-TW" sz="2000"/>
                <a:t>t</a:t>
              </a:r>
              <a:r>
                <a:rPr kumimoji="1" lang="en-US" altLang="zh-TW" sz="2000" baseline="-25000"/>
                <a:t>2</a:t>
              </a:r>
              <a:endParaRPr kumimoji="1" lang="en-US" altLang="zh-TW" sz="2000" i="0"/>
            </a:p>
          </p:txBody>
        </p:sp>
        <p:sp>
          <p:nvSpPr>
            <p:cNvPr id="3094" name="Text Box 16"/>
            <p:cNvSpPr txBox="1">
              <a:spLocks noChangeArrowheads="1"/>
            </p:cNvSpPr>
            <p:nvPr/>
          </p:nvSpPr>
          <p:spPr bwMode="auto">
            <a:xfrm>
              <a:off x="4273" y="2911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9pPr>
            </a:lstStyle>
            <a:p>
              <a:pPr algn="l" eaLnBrk="1" hangingPunct="1"/>
              <a:r>
                <a:rPr kumimoji="1" lang="en-US" altLang="zh-TW" sz="2400"/>
                <a:t>D</a:t>
              </a:r>
              <a:r>
                <a:rPr kumimoji="1" lang="en-US" altLang="zh-TW" sz="2400" baseline="-25000"/>
                <a:t>1</a:t>
              </a:r>
            </a:p>
          </p:txBody>
        </p:sp>
        <p:sp>
          <p:nvSpPr>
            <p:cNvPr id="3095" name="Text Box 17"/>
            <p:cNvSpPr txBox="1">
              <a:spLocks noChangeArrowheads="1"/>
            </p:cNvSpPr>
            <p:nvPr/>
          </p:nvSpPr>
          <p:spPr bwMode="auto">
            <a:xfrm>
              <a:off x="4498" y="3764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9pPr>
            </a:lstStyle>
            <a:p>
              <a:pPr algn="l" eaLnBrk="1" hangingPunct="1"/>
              <a:r>
                <a:rPr kumimoji="1" lang="en-US" altLang="zh-TW" sz="2400"/>
                <a:t>D</a:t>
              </a:r>
              <a:r>
                <a:rPr kumimoji="1" lang="en-US" altLang="zh-TW" sz="2400" baseline="-25000"/>
                <a:t>2</a:t>
              </a:r>
            </a:p>
          </p:txBody>
        </p:sp>
        <p:sp>
          <p:nvSpPr>
            <p:cNvPr id="3096" name="Text Box 18"/>
            <p:cNvSpPr txBox="1">
              <a:spLocks noChangeArrowheads="1"/>
            </p:cNvSpPr>
            <p:nvPr/>
          </p:nvSpPr>
          <p:spPr bwMode="auto">
            <a:xfrm>
              <a:off x="4824" y="3019"/>
              <a:ext cx="3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9pPr>
            </a:lstStyle>
            <a:p>
              <a:pPr eaLnBrk="1" hangingPunct="1"/>
              <a:r>
                <a:rPr kumimoji="1" lang="en-US" altLang="zh-TW" sz="2400" dirty="0" smtClean="0"/>
                <a:t>D</a:t>
              </a:r>
              <a:r>
                <a:rPr kumimoji="1" lang="en-US" altLang="zh-TW" sz="2400" baseline="-25000" dirty="0"/>
                <a:t>3</a:t>
              </a:r>
              <a:endParaRPr kumimoji="1" lang="en-US" altLang="zh-TW" sz="2000" i="0" dirty="0"/>
            </a:p>
          </p:txBody>
        </p:sp>
        <p:sp>
          <p:nvSpPr>
            <p:cNvPr id="3097" name="Arc 19"/>
            <p:cNvSpPr>
              <a:spLocks/>
            </p:cNvSpPr>
            <p:nvPr/>
          </p:nvSpPr>
          <p:spPr bwMode="auto">
            <a:xfrm>
              <a:off x="4576" y="2921"/>
              <a:ext cx="196" cy="96"/>
            </a:xfrm>
            <a:custGeom>
              <a:avLst/>
              <a:gdLst>
                <a:gd name="T0" fmla="*/ 0 w 29671"/>
                <a:gd name="T1" fmla="*/ 0 h 21600"/>
                <a:gd name="T2" fmla="*/ 1 w 29671"/>
                <a:gd name="T3" fmla="*/ 0 h 21600"/>
                <a:gd name="T4" fmla="*/ 0 w 29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9671"/>
                <a:gd name="T10" fmla="*/ 0 h 21600"/>
                <a:gd name="T11" fmla="*/ 29671 w 29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71" h="21600" fill="none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</a:path>
                <a:path w="29671" h="21600" stroke="0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  <a:lnTo>
                    <a:pt x="807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_tradnl"/>
            </a:p>
          </p:txBody>
        </p:sp>
        <p:sp>
          <p:nvSpPr>
            <p:cNvPr id="3098" name="Arc 20"/>
            <p:cNvSpPr>
              <a:spLocks/>
            </p:cNvSpPr>
            <p:nvPr/>
          </p:nvSpPr>
          <p:spPr bwMode="auto">
            <a:xfrm flipH="1">
              <a:off x="4627" y="3102"/>
              <a:ext cx="125" cy="51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2 h 21600"/>
                <a:gd name="T4" fmla="*/ 0 w 21600"/>
                <a:gd name="T5" fmla="*/ 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_tradnl"/>
            </a:p>
          </p:txBody>
        </p:sp>
        <p:sp>
          <p:nvSpPr>
            <p:cNvPr id="3099" name="Text Box 21"/>
            <p:cNvSpPr txBox="1">
              <a:spLocks noChangeArrowheads="1"/>
            </p:cNvSpPr>
            <p:nvPr/>
          </p:nvSpPr>
          <p:spPr bwMode="auto">
            <a:xfrm>
              <a:off x="4512" y="2598"/>
              <a:ext cx="2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pitchFamily="2" charset="-120"/>
                </a:defRPr>
              </a:lvl9pPr>
            </a:lstStyle>
            <a:p>
              <a:pPr algn="l" eaLnBrk="1" hangingPunct="1"/>
              <a:r>
                <a:rPr kumimoji="1" lang="zh-TW" altLang="en-US" sz="2000">
                  <a:latin typeface="Symbol" pitchFamily="18" charset="2"/>
                  <a:sym typeface="Symbol" pitchFamily="18" charset="2"/>
                </a:rPr>
                <a:t></a:t>
              </a:r>
              <a:r>
                <a:rPr kumimoji="1" lang="zh-TW" altLang="en-US" sz="2000" i="0" baseline="-25000">
                  <a:latin typeface="Symbol" pitchFamily="18" charset="2"/>
                  <a:sym typeface="Symbol" pitchFamily="18" charset="2"/>
                </a:rPr>
                <a:t>1</a:t>
              </a:r>
              <a:endParaRPr kumimoji="1" lang="zh-TW" altLang="en-US" sz="2000" i="0"/>
            </a:p>
          </p:txBody>
        </p:sp>
      </p:grpSp>
      <p:sp>
        <p:nvSpPr>
          <p:cNvPr id="3081" name="Rectangle 24"/>
          <p:cNvSpPr>
            <a:spLocks noChangeArrowheads="1"/>
          </p:cNvSpPr>
          <p:nvPr/>
        </p:nvSpPr>
        <p:spPr bwMode="auto">
          <a:xfrm>
            <a:off x="762000" y="3048000"/>
            <a:ext cx="2430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pitchFamily="2" charset="-120"/>
              </a:defRPr>
            </a:lvl9pPr>
          </a:lstStyle>
          <a:p>
            <a:pPr algn="l" eaLnBrk="1" hangingPunct="1"/>
            <a:r>
              <a:rPr kumimoji="1" lang="en-US" altLang="zh-TW" sz="1800" i="0"/>
              <a:t>CosSim(</a:t>
            </a:r>
            <a:r>
              <a:rPr kumimoji="1" lang="en-US" altLang="zh-TW" sz="1800" b="1"/>
              <a:t>d</a:t>
            </a:r>
            <a:r>
              <a:rPr kumimoji="1" lang="en-US" altLang="zh-TW" sz="1800" baseline="-25000"/>
              <a:t>j</a:t>
            </a:r>
            <a:r>
              <a:rPr kumimoji="1" lang="en-US" altLang="zh-TW" sz="1800" i="0"/>
              <a:t>, </a:t>
            </a:r>
            <a:r>
              <a:rPr kumimoji="1" lang="en-US" altLang="zh-TW" sz="1800" b="1"/>
              <a:t>q</a:t>
            </a:r>
            <a:r>
              <a:rPr kumimoji="1" lang="en-US" altLang="zh-TW" sz="1800" i="0"/>
              <a:t>) =</a:t>
            </a:r>
            <a:endParaRPr kumimoji="1" lang="zh-TW" altLang="en-US" sz="1800" i="0"/>
          </a:p>
        </p:txBody>
      </p:sp>
      <p:sp>
        <p:nvSpPr>
          <p:cNvPr id="3082" name="Line 29"/>
          <p:cNvSpPr>
            <a:spLocks noChangeShapeType="1"/>
          </p:cNvSpPr>
          <p:nvPr/>
        </p:nvSpPr>
        <p:spPr bwMode="auto">
          <a:xfrm>
            <a:off x="6205888" y="4495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3083" name="Line 30"/>
          <p:cNvSpPr>
            <a:spLocks noChangeShapeType="1"/>
          </p:cNvSpPr>
          <p:nvPr/>
        </p:nvSpPr>
        <p:spPr bwMode="auto">
          <a:xfrm>
            <a:off x="6148934" y="4800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2616200" y="2667000"/>
          <a:ext cx="3695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4" imgW="1866600" imgH="888840" progId="Equation.3">
                  <p:embed/>
                </p:oleObj>
              </mc:Choice>
              <mc:Fallback>
                <p:oleObj name="Equation" r:id="rId4" imgW="1866600" imgH="888840" progId="Equation.3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667000"/>
                        <a:ext cx="3695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6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00062"/>
            <a:ext cx="7886700" cy="1325563"/>
          </a:xfrm>
        </p:spPr>
        <p:txBody>
          <a:bodyPr/>
          <a:lstStyle/>
          <a:p>
            <a:r>
              <a:rPr lang="en-US" dirty="0" smtClean="0"/>
              <a:t>Comparison of Proximity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Domain of application</a:t>
            </a:r>
          </a:p>
          <a:p>
            <a:pPr lvl="1"/>
            <a:r>
              <a:rPr lang="en-US" dirty="0" smtClean="0"/>
              <a:t>Similarity measures tend to be specific to the type of attribute and data </a:t>
            </a:r>
          </a:p>
          <a:p>
            <a:pPr lvl="1"/>
            <a:r>
              <a:rPr lang="en-US" dirty="0" smtClean="0"/>
              <a:t>Record data, images, graphs, sequences, 3D-protein structure, etc. tend to have different measures</a:t>
            </a:r>
          </a:p>
          <a:p>
            <a:r>
              <a:rPr lang="en-US" dirty="0" smtClean="0"/>
              <a:t>However, one can talk about various properties that you would like a proximity measure to have</a:t>
            </a:r>
          </a:p>
          <a:p>
            <a:pPr lvl="1"/>
            <a:r>
              <a:rPr lang="en-US" dirty="0" smtClean="0"/>
              <a:t>Symmetry is a common one</a:t>
            </a:r>
          </a:p>
          <a:p>
            <a:pPr lvl="1"/>
            <a:r>
              <a:rPr lang="en-US" dirty="0" smtClean="0"/>
              <a:t>Tolerance to noise and outliers is another</a:t>
            </a:r>
          </a:p>
          <a:p>
            <a:pPr lvl="1"/>
            <a:r>
              <a:rPr lang="en-US" dirty="0" smtClean="0"/>
              <a:t>Ability to find more types of patterns? </a:t>
            </a:r>
          </a:p>
          <a:p>
            <a:pPr lvl="1"/>
            <a:r>
              <a:rPr lang="en-US" dirty="0" smtClean="0"/>
              <a:t>Many others possible</a:t>
            </a:r>
          </a:p>
          <a:p>
            <a:r>
              <a:rPr lang="en-US" dirty="0" smtClean="0"/>
              <a:t>The measure must be applicable to the data and produce results that agree with domain knowledge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739" y="829056"/>
            <a:ext cx="8280400" cy="552450"/>
          </a:xfrm>
        </p:spPr>
        <p:txBody>
          <a:bodyPr/>
          <a:lstStyle/>
          <a:p>
            <a:r>
              <a:rPr lang="en-US" dirty="0" smtClean="0"/>
              <a:t>Activity 3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739" y="1719072"/>
            <a:ext cx="8001000" cy="51069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400"/>
              </a:spcBef>
            </a:pPr>
            <a:r>
              <a:rPr lang="en-US" sz="2400" dirty="0" smtClean="0">
                <a:cs typeface="Times New Roman" pitchFamily="18" charset="0"/>
              </a:rPr>
              <a:t> If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 are two document vectors, then</a:t>
            </a:r>
          </a:p>
          <a:p>
            <a:pPr marL="0" indent="0" algn="just">
              <a:lnSpc>
                <a:spcPct val="90000"/>
              </a:lnSpc>
              <a:spcBef>
                <a:spcPts val="400"/>
              </a:spcBef>
              <a:buFont typeface="Monotype Sorts" charset="2"/>
              <a:buNone/>
            </a:pPr>
            <a:r>
              <a:rPr lang="en-US" sz="2400" dirty="0" smtClean="0">
                <a:cs typeface="Times New Roman" pitchFamily="18" charset="0"/>
              </a:rPr>
              <a:t>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cos(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=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/ ||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 ||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 </a:t>
            </a:r>
            <a:r>
              <a:rPr lang="en-US" sz="2400" dirty="0" smtClean="0">
                <a:cs typeface="Times New Roman" pitchFamily="18" charset="0"/>
              </a:rPr>
              <a:t>, </a:t>
            </a:r>
          </a:p>
          <a:p>
            <a:pPr marL="0" indent="0" algn="just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2400" dirty="0" smtClean="0">
                <a:cs typeface="Times New Roman" pitchFamily="18" charset="0"/>
              </a:rPr>
              <a:t>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 smtClean="0">
                <a:cs typeface="Times New Roman" pitchFamily="18" charset="0"/>
              </a:rPr>
              <a:t> indicates inner product or vector dot product of vectors,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400" dirty="0" smtClean="0">
                <a:cs typeface="Times New Roman" pitchFamily="18" charset="0"/>
              </a:rPr>
              <a:t> 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 d ||</a:t>
            </a:r>
            <a:r>
              <a:rPr lang="en-US" sz="2400" dirty="0" smtClean="0">
                <a:cs typeface="Times New Roman" pitchFamily="18" charset="0"/>
              </a:rPr>
              <a:t> is the   length of vector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cs typeface="Times New Roman" pitchFamily="18" charset="0"/>
              </a:rPr>
              <a:t>.  </a:t>
            </a:r>
          </a:p>
          <a:p>
            <a:pPr marL="0" indent="0" algn="just">
              <a:spcBef>
                <a:spcPct val="20000"/>
              </a:spcBef>
            </a:pP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Calculate the cosine similarity </a:t>
            </a:r>
            <a:r>
              <a:rPr lang="en-US" dirty="0"/>
              <a:t>cos(</a:t>
            </a:r>
            <a:r>
              <a:rPr lang="en-US" b="1" dirty="0"/>
              <a:t>d</a:t>
            </a:r>
            <a:r>
              <a:rPr lang="en-US" b="1" baseline="-30000" dirty="0"/>
              <a:t>1</a:t>
            </a:r>
            <a:r>
              <a:rPr lang="en-US" i="1" dirty="0"/>
              <a:t>, </a:t>
            </a:r>
            <a:r>
              <a:rPr lang="en-US" b="1" dirty="0"/>
              <a:t>d</a:t>
            </a:r>
            <a:r>
              <a:rPr lang="en-US" b="1" baseline="-30000" dirty="0"/>
              <a:t>2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3 2 0 5 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</a:t>
            </a:r>
          </a:p>
        </p:txBody>
      </p:sp>
    </p:spTree>
    <p:extLst>
      <p:ext uri="{BB962C8B-B14F-4D97-AF65-F5344CB8AC3E}">
        <p14:creationId xmlns:p14="http://schemas.microsoft.com/office/powerpoint/2010/main" val="17150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409194" y="778191"/>
            <a:ext cx="7886700" cy="739713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sz="3200" dirty="0" smtClean="0"/>
              <a:t>Attributes</a:t>
            </a:r>
            <a:r>
              <a:rPr lang="en-US" dirty="0" smtClean="0"/>
              <a:t> 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8600" y="1792224"/>
            <a:ext cx="8915400" cy="4416552"/>
          </a:xfrm>
        </p:spPr>
        <p:txBody>
          <a:bodyPr/>
          <a:lstStyle/>
          <a:p>
            <a:r>
              <a:rPr lang="en-US" dirty="0" smtClean="0"/>
              <a:t> There are different types of attributes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Nominal</a:t>
            </a:r>
            <a:endParaRPr lang="en-US" sz="2800" dirty="0" smtClean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 smtClean="0"/>
              <a:t>Examples: ID numbers, eye color, zip codes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Ordinal</a:t>
            </a:r>
            <a:endParaRPr lang="en-US" sz="2800" dirty="0" smtClean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 smtClean="0"/>
              <a:t>Examples: rankings (e.g., taste of potato chips on a scale from 1-10), grades, height {tall, medium, short}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Interval</a:t>
            </a:r>
            <a:endParaRPr lang="en-US" sz="2800" dirty="0" smtClean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 smtClean="0"/>
              <a:t>Examples: calendar dates, temperatures in Celsius or Fahrenheit.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Ratio</a:t>
            </a:r>
            <a:endParaRPr lang="en-US" sz="2800" dirty="0" smtClean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 smtClean="0"/>
              <a:t>Examples: temperature in Kelvin, length, time, counts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44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409194" y="778191"/>
            <a:ext cx="7886700" cy="739713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sz="3200" dirty="0" smtClean="0"/>
              <a:t>Attributes</a:t>
            </a: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64" y="1517904"/>
            <a:ext cx="7448934" cy="3504819"/>
          </a:xfrm>
          <a:prstGeom prst="rect">
            <a:avLst/>
          </a:prstGeom>
        </p:spPr>
      </p:pic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846960" y="5022723"/>
            <a:ext cx="7812408" cy="1533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 Continuous</a:t>
            </a:r>
          </a:p>
          <a:p>
            <a:pPr marL="6858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Interval: Ordered, meaningful/equal differences between units, no natural zero (temperature in F/C, IQ, age)</a:t>
            </a:r>
          </a:p>
          <a:p>
            <a:pPr marL="6858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Ratio (includes everything from interval and one additional attribute "zero" point): Ordered, meaningful/equal differences between units, natural zero (temperature in Kelvin, height, weight)</a:t>
            </a:r>
          </a:p>
          <a:p>
            <a:pPr lvl="1" fontAlgn="auto"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22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981" y="865632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Messages for Attribute Types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304544"/>
            <a:ext cx="8428037" cy="5181600"/>
          </a:xfrm>
        </p:spPr>
        <p:txBody>
          <a:bodyPr>
            <a:norm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types of operations you choose should be “meaningful” for the type of data you have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Distinctness, order, meaningful intervals, and meaningful ratios are only four properties of data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type you see – often numbers or strings – may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capture all the properties or may suggest properties that are not there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may depend on these other properties of the data</a:t>
            </a:r>
          </a:p>
          <a:p>
            <a:pPr lvl="2" indent="23336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statistical analyses depend only on the distribution</a:t>
            </a:r>
          </a:p>
          <a:p>
            <a:pPr lvl="2" indent="23336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times what is meaningful is measured by statistical significance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in the end, what is meaningful is measured by the domain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24" y="685800"/>
            <a:ext cx="8585200" cy="685800"/>
          </a:xfrm>
        </p:spPr>
        <p:txBody>
          <a:bodyPr/>
          <a:lstStyle/>
          <a:p>
            <a:r>
              <a:rPr lang="en-US" sz="2800" dirty="0" smtClean="0"/>
              <a:t>Important Characteristics of Data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67256"/>
            <a:ext cx="8394700" cy="5029200"/>
          </a:xfrm>
          <a:noFill/>
        </p:spPr>
        <p:txBody>
          <a:bodyPr>
            <a:normAutofit lnSpcReduction="10000"/>
          </a:bodyPr>
          <a:lstStyle/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 smtClean="0"/>
              <a:t>Dimensionality (number of attributes)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sz="2400" dirty="0" smtClean="0"/>
              <a:t> High dimensional data brings a number of challenges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 smtClean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 err="1" smtClean="0"/>
              <a:t>Sparsity</a:t>
            </a:r>
            <a:endParaRPr lang="en-US" sz="2800" dirty="0" smtClean="0"/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sz="2400" dirty="0" smtClean="0"/>
              <a:t> Only presence counts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 smtClean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 smtClean="0"/>
              <a:t>Resolution</a:t>
            </a:r>
          </a:p>
          <a:p>
            <a:pPr lvl="2" indent="-342900">
              <a:lnSpc>
                <a:spcPct val="105000"/>
              </a:lnSpc>
              <a:spcBef>
                <a:spcPct val="20000"/>
              </a:spcBef>
            </a:pPr>
            <a:r>
              <a:rPr lang="en-US" sz="2400" dirty="0"/>
              <a:t> Patterns depend on the scale </a:t>
            </a:r>
            <a:endParaRPr lang="en-US" sz="2400" dirty="0" smtClean="0"/>
          </a:p>
          <a:p>
            <a:pPr lvl="3" indent="-342900">
              <a:lnSpc>
                <a:spcPct val="105000"/>
              </a:lnSpc>
              <a:spcBef>
                <a:spcPct val="20000"/>
              </a:spcBef>
            </a:pPr>
            <a:r>
              <a:rPr lang="en-US" dirty="0"/>
              <a:t>The patterns in the data depend on the level of resolution. If the resolution is too fine, a pattern may not be visible or may be buried in noise; if the resolution is too coarse, the pattern may disappear.</a:t>
            </a:r>
            <a:endParaRPr lang="en-US" sz="2250" dirty="0" smtClean="0"/>
          </a:p>
          <a:p>
            <a:pPr marL="685800" lvl="2" indent="0">
              <a:lnSpc>
                <a:spcPct val="95000"/>
              </a:lnSpc>
              <a:spcBef>
                <a:spcPct val="20000"/>
              </a:spcBef>
              <a:buNone/>
            </a:pPr>
            <a:endParaRPr lang="en-US" sz="2400" dirty="0" smtClean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 smtClean="0"/>
              <a:t>Size</a:t>
            </a:r>
          </a:p>
          <a:p>
            <a:pPr lvl="2" indent="-342900">
              <a:lnSpc>
                <a:spcPct val="115000"/>
              </a:lnSpc>
              <a:spcBef>
                <a:spcPct val="20000"/>
              </a:spcBef>
            </a:pPr>
            <a:r>
              <a:rPr lang="en-US" sz="2400" dirty="0"/>
              <a:t>Type of analysis may depend on size of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9100" y="676656"/>
            <a:ext cx="8585200" cy="685800"/>
          </a:xfrm>
        </p:spPr>
        <p:txBody>
          <a:bodyPr/>
          <a:lstStyle/>
          <a:p>
            <a:r>
              <a:rPr lang="en-US" dirty="0" smtClean="0"/>
              <a:t>Types of data sets 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9100" y="163068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Record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Data Matrix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Document Data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Transaction Data</a:t>
            </a:r>
            <a:endParaRPr lang="en-US" dirty="0" smtClean="0"/>
          </a:p>
          <a:p>
            <a:pPr marL="285750" indent="-285750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Graph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World Wide Web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Molecular Structures</a:t>
            </a:r>
          </a:p>
          <a:p>
            <a:pPr marL="285750" indent="-285750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Ordered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Spatial Data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Temporal Data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Sequential Data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Genetic Sequence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5296</TotalTime>
  <Words>2665</Words>
  <Application>Microsoft Office PowerPoint</Application>
  <PresentationFormat>On-screen Show (4:3)</PresentationFormat>
  <Paragraphs>391</Paragraphs>
  <Slides>42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ＭＳ Ｐゴシック</vt:lpstr>
      <vt:lpstr>Arial</vt:lpstr>
      <vt:lpstr>Calibri</vt:lpstr>
      <vt:lpstr>Calibri Light</vt:lpstr>
      <vt:lpstr>Cambria Math</vt:lpstr>
      <vt:lpstr>cmmi10</vt:lpstr>
      <vt:lpstr>Monotype Sorts</vt:lpstr>
      <vt:lpstr>新細明體</vt:lpstr>
      <vt:lpstr>Symbol</vt:lpstr>
      <vt:lpstr>Times New Roman</vt:lpstr>
      <vt:lpstr>Office Theme</vt:lpstr>
      <vt:lpstr>Document</vt:lpstr>
      <vt:lpstr>Visio</vt:lpstr>
      <vt:lpstr>VISIO</vt:lpstr>
      <vt:lpstr>Worksheet</vt:lpstr>
      <vt:lpstr>Equation</vt:lpstr>
      <vt:lpstr>Lecture 2 - Data </vt:lpstr>
      <vt:lpstr>What is Data?</vt:lpstr>
      <vt:lpstr>A More Complete View of Data</vt:lpstr>
      <vt:lpstr>Attribute Values</vt:lpstr>
      <vt:lpstr>Types of Attributes </vt:lpstr>
      <vt:lpstr>Types of Attributes </vt:lpstr>
      <vt:lpstr>Key Messages for Attribute Types</vt:lpstr>
      <vt:lpstr>Important Characteristics of Data</vt:lpstr>
      <vt:lpstr>Types of data sets </vt:lpstr>
      <vt:lpstr>Record Data </vt:lpstr>
      <vt:lpstr>Document Data</vt:lpstr>
      <vt:lpstr>Transaction Data</vt:lpstr>
      <vt:lpstr>Graph Data </vt:lpstr>
      <vt:lpstr>Ordered Data </vt:lpstr>
      <vt:lpstr>Ordered Data </vt:lpstr>
      <vt:lpstr>Ordered Data</vt:lpstr>
      <vt:lpstr>Data Quality </vt:lpstr>
      <vt:lpstr>Data Quality …</vt:lpstr>
      <vt:lpstr>Noise</vt:lpstr>
      <vt:lpstr>Outliers</vt:lpstr>
      <vt:lpstr>Missing Values</vt:lpstr>
      <vt:lpstr>Duplicate Data</vt:lpstr>
      <vt:lpstr>Similarity and Distance</vt:lpstr>
      <vt:lpstr>Similarity and Dissimilarity Measures</vt:lpstr>
      <vt:lpstr>Euclidean Distance</vt:lpstr>
      <vt:lpstr>Euclidean Distance</vt:lpstr>
      <vt:lpstr>Minkowski Distance</vt:lpstr>
      <vt:lpstr>Manhattan Distance</vt:lpstr>
      <vt:lpstr>Chebyshev Distance (chessboard distance)</vt:lpstr>
      <vt:lpstr>Activity 2</vt:lpstr>
      <vt:lpstr>Python code sample</vt:lpstr>
      <vt:lpstr>Similarity Between Binary Vectors</vt:lpstr>
      <vt:lpstr>SMC : Example</vt:lpstr>
      <vt:lpstr>Hamming Distance</vt:lpstr>
      <vt:lpstr>Jaccard Similarity</vt:lpstr>
      <vt:lpstr>SMC versus Jaccard: Example</vt:lpstr>
      <vt:lpstr>Similarity between vectors</vt:lpstr>
      <vt:lpstr>Example</vt:lpstr>
      <vt:lpstr>Cosine Similarity</vt:lpstr>
      <vt:lpstr>Cosine Similarity Measure</vt:lpstr>
      <vt:lpstr>Comparison of Proximity Measures</vt:lpstr>
      <vt:lpstr>Activity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Jayarathna, Sampath</cp:lastModifiedBy>
  <cp:revision>171</cp:revision>
  <dcterms:created xsi:type="dcterms:W3CDTF">2009-12-29T10:39:27Z</dcterms:created>
  <dcterms:modified xsi:type="dcterms:W3CDTF">2020-01-28T18:39:30Z</dcterms:modified>
</cp:coreProperties>
</file>