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828" r:id="rId1"/>
  </p:sldMasterIdLst>
  <p:notesMasterIdLst>
    <p:notesMasterId r:id="rId28"/>
  </p:notesMasterIdLst>
  <p:handoutMasterIdLst>
    <p:handoutMasterId r:id="rId29"/>
  </p:handoutMasterIdLst>
  <p:sldIdLst>
    <p:sldId id="34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7" r:id="rId11"/>
    <p:sldId id="315" r:id="rId12"/>
    <p:sldId id="268" r:id="rId13"/>
    <p:sldId id="270" r:id="rId14"/>
    <p:sldId id="271" r:id="rId15"/>
    <p:sldId id="316" r:id="rId16"/>
    <p:sldId id="331" r:id="rId17"/>
    <p:sldId id="344" r:id="rId18"/>
    <p:sldId id="336" r:id="rId19"/>
    <p:sldId id="337" r:id="rId20"/>
    <p:sldId id="338" r:id="rId21"/>
    <p:sldId id="339" r:id="rId22"/>
    <p:sldId id="340" r:id="rId23"/>
    <p:sldId id="345" r:id="rId24"/>
    <p:sldId id="341" r:id="rId25"/>
    <p:sldId id="342" r:id="rId26"/>
    <p:sldId id="343" r:id="rId27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6424D"/>
    <a:srgbClr val="5B86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27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674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notesViewPr>
    <p:cSldViewPr snapToGrid="0" snapToObjects="1">
      <p:cViewPr varScale="1">
        <p:scale>
          <a:sx n="84" d="100"/>
          <a:sy n="84" d="100"/>
        </p:scale>
        <p:origin x="190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44B6B1-5441-9644-AE1C-BB7EA5DBA264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00CC7-81E2-B842-8904-673E0974872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766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878819-472C-A14B-95BF-39C94BA106B2}" type="datetimeFigureOut">
              <a:rPr lang="en-US" smtClean="0"/>
              <a:pPr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4F38C2-4548-F541-8261-4C1D96E7A16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B4F38C2-4548-F541-8261-4C1D96E7A16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933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4779963" y="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4779963" y="8686800"/>
            <a:ext cx="36560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 anchor="b"/>
          <a:lstStyle/>
          <a:p>
            <a:pPr algn="r"/>
            <a:r>
              <a:rPr lang="en-US" altLang="en-US" sz="1200"/>
              <a:t>3</a:t>
            </a:r>
          </a:p>
        </p:txBody>
      </p:sp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0" y="868680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0"/>
            <a:ext cx="3656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52706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17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348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18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19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20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21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863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</a:defRPr>
            </a:lvl9pPr>
          </a:lstStyle>
          <a:p>
            <a:pPr eaLnBrk="1" hangingPunct="1"/>
            <a:fld id="{5F7A8E40-6D0B-4BF7-9175-D28370F8D0AD}" type="slidenum">
              <a:rPr lang="el-GR" altLang="en-US" sz="1300"/>
              <a:pPr eaLnBrk="1" hangingPunct="1"/>
              <a:t>23</a:t>
            </a:fld>
            <a:endParaRPr lang="el-GR" altLang="en-US" sz="1300"/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62671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434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70207B-D522-9843-9370-2EDD2ED326F5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8716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 smtClean="0"/>
              <a:t>Presentation title - </a:t>
            </a:r>
            <a:fld id="{DA4E4A1D-F72B-1945-8E69-DB5636470060}" type="slidenum">
              <a:rPr lang="en-GB" smtClean="0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685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638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F2747F-ECC4-BB44-B379-DEBCDE6D0557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131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C1ACB-37F4-2E4E-A02F-3AD2C3500E5B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05973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ABC9741-E27D-6644-A29C-7357B3CA2856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9485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1A6FC00-01EB-8C4B-8EBA-327D665853CA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3251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C4B30A-E151-554F-9F57-FEC60EAD6DEE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5573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F5AC9E-F104-7046-909E-B47A8243FECD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0812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DDB79-4A56-9B43-9E32-8AACDB1BCC49}" type="slidenum">
              <a:rPr lang="en-GB" smtClean="0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45825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5CD492-2BC6-F348-9965-EC1D86DF57A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 flipV="1">
            <a:off x="457200" y="1417638"/>
            <a:ext cx="8217026" cy="1588"/>
          </a:xfrm>
          <a:prstGeom prst="line">
            <a:avLst/>
          </a:prstGeom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9273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s.odu.edu/~sampath/courses/data/country_data.x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json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ctrTitle"/>
          </p:nvPr>
        </p:nvSpPr>
        <p:spPr>
          <a:xfrm>
            <a:off x="289932" y="2877271"/>
            <a:ext cx="8466265" cy="2387600"/>
          </a:xfrm>
        </p:spPr>
        <p:txBody>
          <a:bodyPr/>
          <a:lstStyle/>
          <a:p>
            <a:pPr eaLnBrk="1" hangingPunct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Lecture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Semi-Structured Data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70384" y="5380725"/>
            <a:ext cx="6867330" cy="1156214"/>
          </a:xfrm>
          <a:noFill/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Sampath Jayarathna</a:t>
            </a:r>
          </a:p>
          <a:p>
            <a:pPr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Dominion University</a:t>
            </a:r>
          </a:p>
          <a:p>
            <a:r>
              <a:rPr lang="en-US" sz="1400" dirty="0"/>
              <a:t> </a:t>
            </a:r>
            <a:endParaRPr lang="en-US" altLang="en-US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224643" y="38596"/>
            <a:ext cx="635881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CS 495/595</a:t>
            </a:r>
          </a:p>
          <a:p>
            <a:pPr algn="ctr"/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Data Mining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1839" y="1477889"/>
            <a:ext cx="2560320" cy="2361228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03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xfrm>
            <a:off x="516466" y="541866"/>
            <a:ext cx="7886700" cy="979489"/>
          </a:xfrm>
        </p:spPr>
        <p:txBody>
          <a:bodyPr/>
          <a:lstStyle/>
          <a:p>
            <a:r>
              <a:rPr lang="en-US" altLang="en-US" dirty="0"/>
              <a:t>Attributes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6466" y="1665289"/>
            <a:ext cx="7924800" cy="5029200"/>
          </a:xfrm>
        </p:spPr>
        <p:txBody>
          <a:bodyPr/>
          <a:lstStyle/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Elements can have </a:t>
            </a:r>
            <a:r>
              <a:rPr lang="en-US" altLang="en-US" b="1" dirty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attributes</a:t>
            </a:r>
          </a:p>
          <a:p>
            <a:pPr lvl="1"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 </a:t>
            </a: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acct-type = “checking”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&lt;account_number&gt; A-102 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&lt;balance&gt; 400 &lt;/balance&gt;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      &lt;/account&gt;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Attributes are specified by  </a:t>
            </a:r>
            <a:r>
              <a:rPr lang="en-US" alt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name=value</a:t>
            </a:r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pairs inside the starting tag of an element</a:t>
            </a:r>
          </a:p>
          <a:p>
            <a:r>
              <a:rPr lang="en-US" alt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 element may have several attributes, but each attribute name can only occur once</a:t>
            </a:r>
          </a:p>
          <a:p>
            <a:pPr lvl="2">
              <a:buFont typeface="Webding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&lt;account  acct-type = “checking”  monthly-fee=“5”&gt;</a:t>
            </a:r>
          </a:p>
        </p:txBody>
      </p:sp>
    </p:spTree>
    <p:extLst>
      <p:ext uri="{BB962C8B-B14F-4D97-AF65-F5344CB8AC3E}">
        <p14:creationId xmlns:p14="http://schemas.microsoft.com/office/powerpoint/2010/main" val="348285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Activity 5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</a:pPr>
            <a:r>
              <a:rPr lang="en-US" altLang="en-US" dirty="0" smtClean="0"/>
              <a:t>Convert the following Tree structure to bookstore.xml</a:t>
            </a:r>
            <a:endParaRPr lang="en-US" altLang="en-US" b="1" dirty="0" smtClean="0"/>
          </a:p>
          <a:p>
            <a:pPr>
              <a:spcBef>
                <a:spcPct val="50000"/>
              </a:spcBef>
            </a:pPr>
            <a:endParaRPr lang="en-US" alt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11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124" y="2403943"/>
            <a:ext cx="5851543" cy="33110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865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Attributes vs. Subelements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18583" y="1630892"/>
            <a:ext cx="7886700" cy="4351338"/>
          </a:xfrm>
        </p:spPr>
        <p:txBody>
          <a:bodyPr/>
          <a:lstStyle/>
          <a:p>
            <a:r>
              <a:rPr lang="en-US" altLang="en-US" sz="2800" dirty="0"/>
              <a:t>Distinction between </a:t>
            </a:r>
            <a:r>
              <a:rPr lang="en-US" altLang="en-US" sz="2800" dirty="0" err="1"/>
              <a:t>subelement</a:t>
            </a:r>
            <a:r>
              <a:rPr lang="en-US" altLang="en-US" sz="2800" dirty="0"/>
              <a:t> and attribute</a:t>
            </a:r>
          </a:p>
          <a:p>
            <a:pPr lvl="1"/>
            <a:r>
              <a:rPr lang="en-US" altLang="en-US" sz="2000" dirty="0"/>
              <a:t>In the context of documents, attributes are part of markup, while </a:t>
            </a:r>
            <a:r>
              <a:rPr lang="en-US" altLang="en-US" sz="2000" dirty="0" err="1"/>
              <a:t>subelement</a:t>
            </a:r>
            <a:r>
              <a:rPr lang="en-US" altLang="en-US" sz="2000" dirty="0"/>
              <a:t> contents are part of the basic document contents</a:t>
            </a:r>
          </a:p>
          <a:p>
            <a:pPr lvl="1"/>
            <a:r>
              <a:rPr lang="en-US" altLang="en-US" sz="2000" dirty="0"/>
              <a:t>In the context of data representation, the difference is unclear and may be confusing</a:t>
            </a:r>
          </a:p>
          <a:p>
            <a:pPr lvl="2"/>
            <a:r>
              <a:rPr lang="en-US" altLang="en-US" sz="1800" dirty="0"/>
              <a:t>Same information can be represented in two ways</a:t>
            </a: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  account_number = “A-101”&gt;  …. &lt;/account</a:t>
            </a:r>
            <a:r>
              <a:rPr lang="en-US" altLang="en-US" sz="1800" dirty="0" smtClean="0">
                <a:solidFill>
                  <a:srgbClr val="993300"/>
                </a:solidFill>
              </a:rPr>
              <a:t>&gt;</a:t>
            </a:r>
          </a:p>
          <a:p>
            <a:pPr marL="1028700" lvl="3" indent="0">
              <a:buNone/>
            </a:pPr>
            <a:endParaRPr lang="en-US" altLang="en-US" sz="1800" dirty="0">
              <a:solidFill>
                <a:srgbClr val="993300"/>
              </a:solidFill>
            </a:endParaRPr>
          </a:p>
          <a:p>
            <a:pPr marL="1028700" lvl="3" indent="0">
              <a:buNone/>
            </a:pPr>
            <a:r>
              <a:rPr lang="en-US" altLang="en-US" sz="1800" dirty="0">
                <a:solidFill>
                  <a:srgbClr val="993300"/>
                </a:solidFill>
              </a:rPr>
              <a:t>&lt;account&gt; 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   &lt;account_number&gt;A-101&lt;/account_number&gt; …</a:t>
            </a:r>
            <a:br>
              <a:rPr lang="en-US" altLang="en-US" sz="1800" dirty="0">
                <a:solidFill>
                  <a:srgbClr val="993300"/>
                </a:solidFill>
              </a:rPr>
            </a:br>
            <a:r>
              <a:rPr lang="en-US" altLang="en-US" sz="1800" dirty="0">
                <a:solidFill>
                  <a:srgbClr val="993300"/>
                </a:solidFill>
              </a:rPr>
              <a:t> &lt;/account&gt;</a:t>
            </a:r>
          </a:p>
          <a:p>
            <a:pPr lvl="1"/>
            <a:r>
              <a:rPr lang="en-US" altLang="en-US" sz="2000" dirty="0"/>
              <a:t>Suggestion: use attributes for identifiers of elements, and use </a:t>
            </a:r>
            <a:r>
              <a:rPr lang="en-US" altLang="en-US" sz="2000" dirty="0" err="1"/>
              <a:t>subelements</a:t>
            </a:r>
            <a:r>
              <a:rPr lang="en-US" altLang="en-US" sz="2000" dirty="0"/>
              <a:t> for contents</a:t>
            </a:r>
          </a:p>
          <a:p>
            <a:pPr lvl="1">
              <a:buFont typeface="Monotype Sorts" charset="2"/>
              <a:buNone/>
            </a:pPr>
            <a:endParaRPr lang="en-US" altLang="en-US" sz="1600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6468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More on XML Syntax</a:t>
            </a:r>
          </a:p>
        </p:txBody>
      </p:sp>
      <p:sp>
        <p:nvSpPr>
          <p:cNvPr id="146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699156"/>
            <a:ext cx="8039100" cy="4876800"/>
          </a:xfrm>
        </p:spPr>
        <p:txBody>
          <a:bodyPr/>
          <a:lstStyle/>
          <a:p>
            <a:r>
              <a:rPr lang="en-US" altLang="en-US" dirty="0"/>
              <a:t>Elements without </a:t>
            </a:r>
            <a:r>
              <a:rPr lang="en-US" altLang="en-US" dirty="0" err="1"/>
              <a:t>subelements</a:t>
            </a:r>
            <a:r>
              <a:rPr lang="en-US" altLang="en-US" dirty="0"/>
              <a:t> or text content can be abbreviated by ending the start tag with a  /&gt;  and deleting the end tag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&lt;account  number=“A-101” branch=“</a:t>
            </a:r>
            <a:r>
              <a:rPr lang="en-US" altLang="en-US" dirty="0" err="1">
                <a:solidFill>
                  <a:srgbClr val="993300"/>
                </a:solidFill>
              </a:rPr>
              <a:t>Perryridge</a:t>
            </a:r>
            <a:r>
              <a:rPr lang="en-US" altLang="en-US" dirty="0">
                <a:solidFill>
                  <a:srgbClr val="993300"/>
                </a:solidFill>
              </a:rPr>
              <a:t>”  balance=“200 /&gt;</a:t>
            </a:r>
          </a:p>
          <a:p>
            <a:r>
              <a:rPr lang="en-US" altLang="en-US" dirty="0"/>
              <a:t>To store string data that may contain tags, without the tags being interpreted as </a:t>
            </a:r>
            <a:r>
              <a:rPr lang="en-US" altLang="en-US" dirty="0" err="1"/>
              <a:t>subelements</a:t>
            </a:r>
            <a:r>
              <a:rPr lang="en-US" altLang="en-US" dirty="0"/>
              <a:t>, use CDATA as below</a:t>
            </a:r>
          </a:p>
          <a:p>
            <a:pPr lvl="1"/>
            <a:r>
              <a:rPr lang="en-US" altLang="en-US" dirty="0">
                <a:solidFill>
                  <a:srgbClr val="993300"/>
                </a:solidFill>
              </a:rPr>
              <a:t>&lt;![CDATA[&lt;account&gt; … &lt;/account&gt;]]&gt;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Here, &lt;account&gt; and &lt;/account&gt; are treated as just strings</a:t>
            </a:r>
          </a:p>
          <a:p>
            <a:pPr lvl="1">
              <a:buFont typeface="Monotype Sorts" charset="2"/>
              <a:buNone/>
            </a:pPr>
            <a:r>
              <a:rPr lang="en-US" altLang="en-US" dirty="0"/>
              <a:t>CDATA stands for “character data</a:t>
            </a:r>
            <a:r>
              <a:rPr lang="en-US" altLang="en-US" dirty="0" smtClean="0"/>
              <a:t>”, </a:t>
            </a:r>
            <a:r>
              <a:rPr lang="en-US" b="1" dirty="0"/>
              <a:t>text that will NOT be parsed by a parser</a:t>
            </a:r>
            <a:endParaRPr lang="en-US" altLang="en-US" dirty="0"/>
          </a:p>
          <a:p>
            <a:pPr>
              <a:buFont typeface="Monotype Sorts" charset="2"/>
              <a:buNone/>
            </a:pPr>
            <a:endParaRPr lang="en-US" altLang="en-US" dirty="0"/>
          </a:p>
          <a:p>
            <a:pPr>
              <a:lnSpc>
                <a:spcPct val="80000"/>
              </a:lnSpc>
              <a:buFont typeface="Monotype Sorts" charset="2"/>
              <a:buNone/>
            </a:pPr>
            <a:endParaRPr lang="en-US" altLang="en-US" sz="2000" dirty="0"/>
          </a:p>
          <a:p>
            <a:endParaRPr lang="en-US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448591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Document Schema</a:t>
            </a:r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dirty="0"/>
              <a:t>Database schemas constrain what information can be stored, and the data types of stored values</a:t>
            </a:r>
          </a:p>
          <a:p>
            <a:r>
              <a:rPr lang="en-US" altLang="en-US" dirty="0"/>
              <a:t>XML documents are not required to have an associated schema</a:t>
            </a:r>
          </a:p>
          <a:p>
            <a:r>
              <a:rPr lang="en-US" altLang="en-US" dirty="0"/>
              <a:t>However, schemas are very important for XML data exchange</a:t>
            </a:r>
          </a:p>
          <a:p>
            <a:pPr lvl="1"/>
            <a:r>
              <a:rPr lang="en-US" altLang="en-US" dirty="0"/>
              <a:t>Otherwise, a site cannot automatically interpret data received from another site</a:t>
            </a:r>
          </a:p>
          <a:p>
            <a:r>
              <a:rPr lang="en-US" altLang="en-US" dirty="0"/>
              <a:t>Two mechanisms for specifying XML schema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Document Type Definition (DTD)</a:t>
            </a:r>
          </a:p>
          <a:p>
            <a:pPr lvl="2"/>
            <a:r>
              <a:rPr lang="en-US" altLang="en-US" sz="1600" dirty="0"/>
              <a:t>Widely used</a:t>
            </a:r>
          </a:p>
          <a:p>
            <a:pPr lvl="1"/>
            <a:r>
              <a:rPr lang="en-US" altLang="en-US" sz="2000" b="1" dirty="0">
                <a:solidFill>
                  <a:schemeClr val="accent1"/>
                </a:solidFill>
              </a:rPr>
              <a:t>XML Schema </a:t>
            </a:r>
          </a:p>
          <a:p>
            <a:pPr lvl="2"/>
            <a:r>
              <a:rPr lang="en-US" altLang="en-US" sz="1600" dirty="0"/>
              <a:t>Newer, increasing use</a:t>
            </a:r>
          </a:p>
        </p:txBody>
      </p:sp>
    </p:spTree>
    <p:extLst>
      <p:ext uri="{BB962C8B-B14F-4D97-AF65-F5344CB8AC3E}">
        <p14:creationId xmlns:p14="http://schemas.microsoft.com/office/powerpoint/2010/main" val="673745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title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 anchor="ctr"/>
          <a:lstStyle/>
          <a:p>
            <a:r>
              <a:rPr lang="en-US" altLang="en-US" dirty="0"/>
              <a:t>Why DTDs?</a:t>
            </a:r>
          </a:p>
        </p:txBody>
      </p:sp>
      <p:sp>
        <p:nvSpPr>
          <p:cNvPr id="8197" name="Rectangle 5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altLang="en-US" dirty="0"/>
              <a:t>XML documents are designed to be processed by computer programs</a:t>
            </a:r>
          </a:p>
          <a:p>
            <a:pPr lvl="1"/>
            <a:r>
              <a:rPr lang="en-US" altLang="en-US" dirty="0"/>
              <a:t>If you can put just </a:t>
            </a:r>
            <a:r>
              <a:rPr lang="en-US" altLang="en-US" i="1" dirty="0"/>
              <a:t>any</a:t>
            </a:r>
            <a:r>
              <a:rPr lang="en-US" altLang="en-US" dirty="0"/>
              <a:t> tags in an XML document, it’s very hard to write a program that knows how to process the tags</a:t>
            </a:r>
          </a:p>
          <a:p>
            <a:pPr lvl="1"/>
            <a:r>
              <a:rPr lang="en-US" altLang="en-US" dirty="0"/>
              <a:t>A DTD specifies what tags may occur, when they may occur, and what attributes they may (or must) have</a:t>
            </a:r>
          </a:p>
          <a:p>
            <a:r>
              <a:rPr lang="en-US" altLang="en-US" dirty="0"/>
              <a:t>A DTD allows the XML document to be verified (shown to be legal)</a:t>
            </a:r>
          </a:p>
          <a:p>
            <a:r>
              <a:rPr lang="en-US" altLang="en-US" dirty="0"/>
              <a:t>A DTD that is shared across groups allows the groups to produce consistent XML documents</a:t>
            </a:r>
          </a:p>
        </p:txBody>
      </p:sp>
    </p:spTree>
    <p:extLst>
      <p:ext uri="{BB962C8B-B14F-4D97-AF65-F5344CB8AC3E}">
        <p14:creationId xmlns:p14="http://schemas.microsoft.com/office/powerpoint/2010/main" val="2472373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DTD </a:t>
            </a:r>
            <a:r>
              <a:rPr lang="en-US" altLang="en-US" dirty="0"/>
              <a:t>example: XML</a:t>
            </a:r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160868" y="1690689"/>
            <a:ext cx="4233332" cy="42473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&lt;!DOCTYPE </a:t>
            </a:r>
            <a:r>
              <a:rPr lang="en-US" altLang="en-US" dirty="0" err="1">
                <a:solidFill>
                  <a:schemeClr val="tx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 SYSTEM</a:t>
            </a:r>
            <a:b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</a:br>
            <a:r>
              <a:rPr lang="en-US" altLang="en-US" dirty="0" smtClean="0">
                <a:solidFill>
                  <a:schemeClr val="tx2"/>
                </a:solidFill>
                <a:latin typeface="Trebuchet MS" pitchFamily="34" charset="0"/>
              </a:rPr>
              <a:t>"http</a:t>
            </a:r>
            <a:r>
              <a:rPr lang="en-US" altLang="en-US" dirty="0">
                <a:solidFill>
                  <a:schemeClr val="tx2"/>
                </a:solidFill>
                <a:latin typeface="Trebuchet MS" pitchFamily="34" charset="0"/>
              </a:rPr>
              <a:t>://www.mysite.com/mydoc.dtd"&gt;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date&gt;</a:t>
            </a:r>
            <a:r>
              <a:rPr lang="en-US" altLang="en-US" dirty="0">
                <a:latin typeface="Trebuchet MS" pitchFamily="34" charset="0"/>
              </a:rPr>
              <a:t>05/29/2002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&lt;/date&gt;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city&gt;</a:t>
            </a:r>
            <a:r>
              <a:rPr lang="en-US" altLang="en-US" dirty="0">
                <a:latin typeface="Trebuchet MS" pitchFamily="34" charset="0"/>
              </a:rPr>
              <a:t>Philadelphia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&lt;/city&gt;</a:t>
            </a:r>
            <a:r>
              <a:rPr lang="en-US" altLang="en-US" dirty="0">
                <a:latin typeface="Trebuchet MS" pitchFamily="34" charset="0"/>
              </a:rPr>
              <a:t>,</a:t>
            </a: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                 	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state&gt;</a:t>
            </a:r>
            <a:r>
              <a:rPr lang="en-US" altLang="en-US" dirty="0">
                <a:latin typeface="Trebuchet MS" pitchFamily="34" charset="0"/>
              </a:rPr>
              <a:t>PA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&lt;/state&gt;</a:t>
            </a:r>
          </a:p>
          <a:p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country&gt;</a:t>
            </a:r>
            <a:r>
              <a:rPr lang="en-US" altLang="en-US" dirty="0">
                <a:latin typeface="Trebuchet MS" pitchFamily="34" charset="0"/>
              </a:rPr>
              <a:t>USA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&lt;/country&gt;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 </a:t>
            </a:r>
            <a:r>
              <a:rPr lang="en-US" altLang="en-US" dirty="0" smtClean="0">
                <a:solidFill>
                  <a:srgbClr val="FFFF82"/>
                </a:solidFill>
                <a:latin typeface="Trebuchet MS" pitchFamily="34" charset="0"/>
              </a:rPr>
              <a:t>	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location&gt;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high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84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&lt;/high&gt;</a:t>
            </a:r>
          </a:p>
          <a:p>
            <a:r>
              <a:rPr lang="en-US" altLang="en-US" dirty="0">
                <a:latin typeface="Trebuchet MS" pitchFamily="34" charset="0"/>
              </a:rPr>
              <a:t>    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low </a:t>
            </a:r>
            <a:r>
              <a:rPr lang="en-US" altLang="en-US" dirty="0">
                <a:solidFill>
                  <a:schemeClr val="folHlink"/>
                </a:solidFill>
                <a:latin typeface="Trebuchet MS" pitchFamily="34" charset="0"/>
              </a:rPr>
              <a:t>scale="F"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  <a:r>
              <a:rPr lang="en-US" altLang="en-US" dirty="0">
                <a:latin typeface="Trebuchet MS" pitchFamily="34" charset="0"/>
              </a:rPr>
              <a:t>51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&lt;/low&gt;</a:t>
            </a:r>
            <a:b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dirty="0">
                <a:solidFill>
                  <a:srgbClr val="FFFF82"/>
                </a:solidFill>
                <a:latin typeface="Trebuchet MS" pitchFamily="34" charset="0"/>
              </a:rPr>
              <a:t>  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 </a:t>
            </a:r>
            <a:r>
              <a:rPr lang="en-US" altLang="en-US" dirty="0" smtClean="0">
                <a:solidFill>
                  <a:schemeClr val="accent2"/>
                </a:solidFill>
                <a:latin typeface="Trebuchet MS" pitchFamily="34" charset="0"/>
              </a:rPr>
              <a:t>	&lt;/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temperature-range&gt;</a:t>
            </a:r>
          </a:p>
          <a:p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&lt;/</a:t>
            </a:r>
            <a:r>
              <a:rPr lang="en-US" altLang="en-US" dirty="0" err="1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dirty="0">
                <a:solidFill>
                  <a:schemeClr val="accent2"/>
                </a:solidFill>
                <a:latin typeface="Trebuchet MS" pitchFamily="34" charset="0"/>
              </a:rPr>
              <a:t>&gt;</a:t>
            </a: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4343400" y="1608667"/>
            <a:ext cx="4800600" cy="4876800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tx2"/>
                </a:solidFill>
                <a:latin typeface="Trebuchet MS" pitchFamily="34" charset="0"/>
              </a:rPr>
              <a:t>mydoc.dtd</a:t>
            </a:r>
          </a:p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</a:t>
            </a:r>
            <a:r>
              <a:rPr lang="en-US" altLang="en-US" sz="1800" dirty="0" err="1" smtClean="0">
                <a:solidFill>
                  <a:schemeClr val="accent2"/>
                </a:solidFill>
                <a:latin typeface="Trebuchet MS" pitchFamily="34" charset="0"/>
              </a:rPr>
              <a:t>weatherReport</a:t>
            </a: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(date, location, temperature-range)&gt;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date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location (city, state, country)&gt;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city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state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country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temperature-range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                 ((low, high)|(high, low))&gt;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low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&lt;!ELEMENT high (#PCDATA)&gt;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low scale (C|F) #REQUIRED&gt; </a:t>
            </a:r>
            <a:b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</a:br>
            <a:r>
              <a:rPr lang="en-US" altLang="en-US" sz="1800" dirty="0" smtClean="0">
                <a:solidFill>
                  <a:schemeClr val="accent2"/>
                </a:solidFill>
                <a:latin typeface="Trebuchet MS" pitchFamily="34" charset="0"/>
              </a:rPr>
              <a:t>&lt;!ATTLIST high scale (C|F) #REQUIRED&gt;</a:t>
            </a:r>
            <a:endParaRPr lang="en-US" altLang="en-US" sz="1800" dirty="0">
              <a:solidFill>
                <a:schemeClr val="accent2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015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XML Parsing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85000" lnSpcReduction="20000"/>
          </a:bodyPr>
          <a:lstStyle/>
          <a:p>
            <a:pPr marL="0" lvl="1" indent="0">
              <a:lnSpc>
                <a:spcPct val="120000"/>
              </a:lnSpc>
              <a:spcBef>
                <a:spcPts val="750"/>
              </a:spcBef>
              <a:buNone/>
            </a:pPr>
            <a:r>
              <a:rPr lang="en-US" dirty="0">
                <a:hlinkClick r:id="rId3"/>
              </a:rPr>
              <a:t>https://www.cs.odu.edu</a:t>
            </a:r>
            <a:r>
              <a:rPr lang="en-US">
                <a:hlinkClick r:id="rId3"/>
              </a:rPr>
              <a:t>/~</a:t>
            </a:r>
            <a:r>
              <a:rPr lang="en-US" smtClean="0">
                <a:hlinkClick r:id="rId3"/>
              </a:rPr>
              <a:t>sampath/courses/data/country_data.xml</a:t>
            </a:r>
            <a:r>
              <a:rPr lang="en-US" smtClean="0"/>
              <a:t>   </a:t>
            </a:r>
            <a:endParaRPr lang="en-US" altLang="en-US" sz="2000" dirty="0" smtClean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>
                <a:solidFill>
                  <a:srgbClr val="002060"/>
                </a:solidFill>
              </a:rPr>
              <a:t>import </a:t>
            </a:r>
            <a:r>
              <a:rPr lang="en-US" altLang="en-US" sz="2000" dirty="0" err="1">
                <a:solidFill>
                  <a:srgbClr val="002060"/>
                </a:solidFill>
              </a:rPr>
              <a:t>xml.etree.ElementTree</a:t>
            </a:r>
            <a:r>
              <a:rPr lang="en-US" altLang="en-US" sz="2000" dirty="0">
                <a:solidFill>
                  <a:srgbClr val="002060"/>
                </a:solidFill>
              </a:rPr>
              <a:t> as </a:t>
            </a:r>
            <a:r>
              <a:rPr lang="en-US" altLang="en-US" sz="2000" dirty="0" smtClean="0">
                <a:solidFill>
                  <a:srgbClr val="002060"/>
                </a:solidFill>
              </a:rPr>
              <a:t>et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tree = 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et.parse</a:t>
            </a:r>
            <a:r>
              <a:rPr lang="en-US" altLang="en-US" sz="2000" dirty="0">
                <a:solidFill>
                  <a:srgbClr val="002060"/>
                </a:solidFill>
              </a:rPr>
              <a:t>('country_data.xml')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root = </a:t>
            </a:r>
            <a:r>
              <a:rPr lang="en-US" altLang="en-US" sz="2000" dirty="0" err="1">
                <a:solidFill>
                  <a:srgbClr val="002060"/>
                </a:solidFill>
              </a:rPr>
              <a:t>tree.getroot</a:t>
            </a:r>
            <a:r>
              <a:rPr lang="en-US" altLang="en-US" sz="2000" dirty="0" smtClean="0">
                <a:solidFill>
                  <a:srgbClr val="002060"/>
                </a:solidFill>
              </a:rPr>
              <a:t>()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#root has a tag and a dictionary of attributes: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</a:t>
            </a:r>
            <a:r>
              <a:rPr lang="en-US" altLang="en-US" sz="2000" dirty="0" err="1">
                <a:solidFill>
                  <a:srgbClr val="002060"/>
                </a:solidFill>
              </a:rPr>
              <a:t>root.tag</a:t>
            </a:r>
            <a:r>
              <a:rPr lang="en-US" altLang="en-US" sz="2000" dirty="0">
                <a:solidFill>
                  <a:srgbClr val="002060"/>
                </a:solidFill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</a:t>
            </a:r>
            <a:r>
              <a:rPr lang="en-US" altLang="en-US" sz="2000" dirty="0" smtClean="0">
                <a:solidFill>
                  <a:srgbClr val="002060"/>
                </a:solidFill>
              </a:rPr>
              <a:t>print(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root.attrib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>
                <a:solidFill>
                  <a:srgbClr val="002060"/>
                </a:solidFill>
              </a:rPr>
              <a:t>#</a:t>
            </a:r>
            <a:r>
              <a:rPr lang="en-US" altLang="en-US" sz="2000" dirty="0">
                <a:solidFill>
                  <a:srgbClr val="002060"/>
                </a:solidFill>
              </a:rPr>
              <a:t>Children are nested, and we can access specific child nodes by index: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print(root[0][1].text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1900" dirty="0">
                <a:solidFill>
                  <a:srgbClr val="002060"/>
                </a:solidFill>
              </a:rPr>
              <a:t>#It also has children nodes over which we can iterate: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for child in root: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    </a:t>
            </a:r>
            <a:r>
              <a:rPr lang="en-US" altLang="en-US" sz="2000" dirty="0" smtClean="0">
                <a:solidFill>
                  <a:srgbClr val="002060"/>
                </a:solidFill>
              </a:rPr>
              <a:t>    print(</a:t>
            </a:r>
            <a:r>
              <a:rPr lang="en-US" altLang="en-US" sz="2000" dirty="0" err="1" smtClean="0">
                <a:solidFill>
                  <a:srgbClr val="002060"/>
                </a:solidFill>
              </a:rPr>
              <a:t>child.tag</a:t>
            </a:r>
            <a:r>
              <a:rPr lang="en-US" altLang="en-US" sz="2000" dirty="0">
                <a:solidFill>
                  <a:srgbClr val="002060"/>
                </a:solidFill>
              </a:rPr>
              <a:t>, </a:t>
            </a:r>
            <a:r>
              <a:rPr lang="en-US" altLang="en-US" sz="2000" dirty="0" err="1">
                <a:solidFill>
                  <a:srgbClr val="002060"/>
                </a:solidFill>
              </a:rPr>
              <a:t>child.attrib</a:t>
            </a:r>
            <a:r>
              <a:rPr lang="en-US" altLang="en-US" sz="2000" dirty="0" smtClean="0">
                <a:solidFill>
                  <a:srgbClr val="002060"/>
                </a:solidFill>
              </a:rPr>
              <a:t>)</a:t>
            </a:r>
            <a:endParaRPr lang="en-US" altLang="en-US" sz="2000" dirty="0">
              <a:solidFill>
                <a:srgbClr val="002060"/>
              </a:solidFill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>
                <a:solidFill>
                  <a:srgbClr val="002060"/>
                </a:solidFill>
              </a:rPr>
              <a:t># For more information: https://docs.python.org/2/library/xml.etree.elementtree.html </a:t>
            </a:r>
          </a:p>
          <a:p>
            <a:pPr>
              <a:lnSpc>
                <a:spcPct val="120000"/>
              </a:lnSpc>
            </a:pPr>
            <a:endParaRPr lang="el-GR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222455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JSON as an XML Alternative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JSON = JavaScript Object Notation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It’s really language independent</a:t>
            </a:r>
          </a:p>
          <a:p>
            <a:pPr lvl="1" eaLnBrk="1" hangingPunct="1">
              <a:lnSpc>
                <a:spcPct val="120000"/>
              </a:lnSpc>
            </a:pPr>
            <a:r>
              <a:rPr lang="en-US" altLang="en-US" dirty="0" smtClean="0"/>
              <a:t>most programming languages can easily read it and instantiate objects or some other data structure</a:t>
            </a:r>
          </a:p>
          <a:p>
            <a:pPr>
              <a:lnSpc>
                <a:spcPct val="120000"/>
              </a:lnSpc>
            </a:pPr>
            <a:r>
              <a:rPr lang="en-US" altLang="en-US" dirty="0"/>
              <a:t>JSON is a light-weight alternative to XML for </a:t>
            </a:r>
            <a:r>
              <a:rPr lang="en-US" altLang="en-US" dirty="0" smtClean="0"/>
              <a:t>data-interchange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/>
              <a:t>Started gaining tracking ~2006 and now widely used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en-US" dirty="0" smtClean="0">
                <a:hlinkClick r:id="rId3"/>
              </a:rPr>
              <a:t>http://json.org/</a:t>
            </a:r>
            <a:r>
              <a:rPr lang="en-US" altLang="en-US" dirty="0" smtClean="0"/>
              <a:t> has more information</a:t>
            </a:r>
          </a:p>
          <a:p>
            <a:pPr eaLnBrk="1" hangingPunct="1">
              <a:lnSpc>
                <a:spcPct val="120000"/>
              </a:lnSpc>
            </a:pP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626040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A name/value pair consists of a field name (in double quotes), followed by a colon, followed by a </a:t>
            </a:r>
            <a:r>
              <a:rPr lang="en-US" dirty="0" smtClean="0"/>
              <a:t>value</a:t>
            </a:r>
          </a:p>
          <a:p>
            <a:r>
              <a:rPr lang="en-US" dirty="0" smtClean="0"/>
              <a:t>Unordered </a:t>
            </a:r>
            <a:r>
              <a:rPr lang="en-US" dirty="0"/>
              <a:t>sets of name/value pairs</a:t>
            </a:r>
          </a:p>
          <a:p>
            <a:r>
              <a:rPr lang="es-ES_tradnl" dirty="0" err="1" smtClean="0"/>
              <a:t>Begins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{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left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s-ES_tradnl" dirty="0" err="1" smtClean="0"/>
              <a:t>Ends</a:t>
            </a:r>
            <a:r>
              <a:rPr lang="es-ES_tradnl" dirty="0" smtClean="0"/>
              <a:t> </a:t>
            </a:r>
            <a:r>
              <a:rPr lang="es-ES_tradnl" dirty="0" err="1"/>
              <a:t>with</a:t>
            </a:r>
            <a:r>
              <a:rPr lang="es-ES_tradnl" dirty="0"/>
              <a:t> </a:t>
            </a:r>
            <a:r>
              <a:rPr lang="es-ES_tradnl" b="1" dirty="0">
                <a:solidFill>
                  <a:srgbClr val="C00000"/>
                </a:solidFill>
              </a:rPr>
              <a:t>}</a:t>
            </a:r>
            <a:r>
              <a:rPr lang="es-ES_tradnl" b="1" dirty="0"/>
              <a:t> </a:t>
            </a:r>
            <a:r>
              <a:rPr lang="es-ES_tradnl" dirty="0"/>
              <a:t>(</a:t>
            </a:r>
            <a:r>
              <a:rPr lang="es-ES_tradnl" dirty="0" err="1"/>
              <a:t>right</a:t>
            </a:r>
            <a:r>
              <a:rPr lang="es-ES_tradnl" dirty="0"/>
              <a:t> </a:t>
            </a:r>
            <a:r>
              <a:rPr lang="es-ES_tradnl" dirty="0" err="1"/>
              <a:t>brace</a:t>
            </a:r>
            <a:r>
              <a:rPr lang="es-ES_tradnl" dirty="0"/>
              <a:t>)</a:t>
            </a:r>
          </a:p>
          <a:p>
            <a:r>
              <a:rPr lang="en-US" dirty="0" smtClean="0"/>
              <a:t>Each </a:t>
            </a:r>
            <a:r>
              <a:rPr lang="en-US" dirty="0"/>
              <a:t>name is followed by 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r>
              <a:rPr lang="en-US" b="1" dirty="0"/>
              <a:t> </a:t>
            </a:r>
            <a:r>
              <a:rPr lang="en-US" dirty="0"/>
              <a:t>(colon)</a:t>
            </a:r>
          </a:p>
          <a:p>
            <a:r>
              <a:rPr lang="en-US" dirty="0" smtClean="0"/>
              <a:t>Name/value </a:t>
            </a:r>
            <a:r>
              <a:rPr lang="en-US" dirty="0"/>
              <a:t>pairs are separated by </a:t>
            </a:r>
            <a:r>
              <a:rPr lang="en-US" b="1" dirty="0">
                <a:solidFill>
                  <a:srgbClr val="C00000"/>
                </a:solidFill>
              </a:rPr>
              <a:t>,</a:t>
            </a:r>
            <a:r>
              <a:rPr lang="en-US" b="1" dirty="0"/>
              <a:t> </a:t>
            </a:r>
            <a:r>
              <a:rPr lang="en-US" dirty="0"/>
              <a:t>(comma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8629" y="4608513"/>
            <a:ext cx="4937125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69398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Introduction</a:t>
            </a:r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8272" y="1690689"/>
            <a:ext cx="8115300" cy="4662486"/>
          </a:xfrm>
        </p:spPr>
        <p:txBody>
          <a:bodyPr/>
          <a:lstStyle/>
          <a:p>
            <a:r>
              <a:rPr lang="en-US" altLang="en-US" dirty="0"/>
              <a:t>XML:  Extensible Markup Language</a:t>
            </a:r>
          </a:p>
          <a:p>
            <a:r>
              <a:rPr lang="en-US" altLang="en-US" dirty="0"/>
              <a:t>Defined by the WWW Consortium (W3C)</a:t>
            </a:r>
          </a:p>
          <a:p>
            <a:r>
              <a:rPr lang="en-US" altLang="en-US" dirty="0" smtClean="0"/>
              <a:t>Documents </a:t>
            </a:r>
            <a:r>
              <a:rPr lang="en-US" altLang="en-US" dirty="0"/>
              <a:t>have tags giving extra information about sections of the document</a:t>
            </a:r>
          </a:p>
          <a:p>
            <a:pPr lvl="1"/>
            <a:r>
              <a:rPr lang="en-US" altLang="en-US" dirty="0"/>
              <a:t>E.g.  </a:t>
            </a:r>
            <a:r>
              <a:rPr lang="en-US" altLang="en-US" dirty="0">
                <a:solidFill>
                  <a:srgbClr val="993300"/>
                </a:solidFill>
              </a:rPr>
              <a:t>&lt;title&gt; XML &lt;/title&gt;  &lt;slide&gt; Introduction …&lt;/slide&gt;</a:t>
            </a:r>
          </a:p>
          <a:p>
            <a:r>
              <a:rPr lang="en-US" altLang="en-US" b="1" dirty="0"/>
              <a:t>Extensible</a:t>
            </a:r>
            <a:r>
              <a:rPr lang="en-US" altLang="en-US" dirty="0"/>
              <a:t>, unlike HTML</a:t>
            </a:r>
          </a:p>
          <a:p>
            <a:pPr lvl="1"/>
            <a:r>
              <a:rPr lang="en-US" altLang="en-US" dirty="0"/>
              <a:t>Users can add new tags, and </a:t>
            </a:r>
            <a:r>
              <a:rPr lang="en-US" altLang="en-US" i="1" dirty="0"/>
              <a:t>separately</a:t>
            </a:r>
            <a:r>
              <a:rPr lang="en-US" altLang="en-US" dirty="0"/>
              <a:t> specify how the tag should be handled for display</a:t>
            </a:r>
          </a:p>
          <a:p>
            <a:pPr>
              <a:buFont typeface="Monotype Sort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9814923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3"/>
            <a:ext cx="7980363" cy="4824412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In JSON, </a:t>
            </a:r>
            <a:r>
              <a:rPr lang="en-US" i="1" dirty="0"/>
              <a:t>values</a:t>
            </a:r>
            <a:r>
              <a:rPr lang="en-US" dirty="0"/>
              <a:t> must be one of the following data types:</a:t>
            </a:r>
          </a:p>
          <a:p>
            <a:r>
              <a:rPr lang="en-US" dirty="0"/>
              <a:t>a string</a:t>
            </a:r>
          </a:p>
          <a:p>
            <a:r>
              <a:rPr lang="en-US" dirty="0"/>
              <a:t>a number</a:t>
            </a:r>
          </a:p>
          <a:p>
            <a:r>
              <a:rPr lang="en-US" dirty="0"/>
              <a:t>an object (JSON object)</a:t>
            </a:r>
          </a:p>
          <a:p>
            <a:r>
              <a:rPr lang="en-US" dirty="0"/>
              <a:t>an array</a:t>
            </a:r>
          </a:p>
          <a:p>
            <a:r>
              <a:rPr lang="en-US" dirty="0"/>
              <a:t>a </a:t>
            </a:r>
            <a:r>
              <a:rPr lang="en-US" dirty="0" err="1"/>
              <a:t>boolean</a:t>
            </a:r>
            <a:endParaRPr lang="en-US" dirty="0"/>
          </a:p>
          <a:p>
            <a:r>
              <a:rPr lang="en-US" dirty="0"/>
              <a:t>null</a:t>
            </a:r>
          </a:p>
          <a:p>
            <a:pPr marL="0" indent="0">
              <a:buNone/>
            </a:pPr>
            <a:endParaRPr lang="en-US" altLang="en-US" dirty="0"/>
          </a:p>
          <a:p>
            <a:pPr marL="457200" lvl="6" indent="0">
              <a:buNone/>
            </a:pPr>
            <a:r>
              <a:rPr lang="es-ES_tradnl" sz="1850" dirty="0"/>
              <a:t>{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employee_id</a:t>
            </a:r>
            <a:r>
              <a:rPr lang="es-ES_tradnl" sz="1850" dirty="0"/>
              <a:t>": 1234567,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name</a:t>
            </a:r>
            <a:r>
              <a:rPr lang="es-ES_tradnl" sz="1850" dirty="0"/>
              <a:t>": "Jeff Fox",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hire_date</a:t>
            </a:r>
            <a:r>
              <a:rPr lang="es-ES_tradnl" sz="1850" dirty="0"/>
              <a:t>": "1/1/2013",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location</a:t>
            </a:r>
            <a:r>
              <a:rPr lang="es-ES_tradnl" sz="1850" dirty="0"/>
              <a:t>": "Norwalk, CT",</a:t>
            </a:r>
          </a:p>
          <a:p>
            <a:pPr marL="457200" lvl="6" indent="0">
              <a:buNone/>
            </a:pPr>
            <a:r>
              <a:rPr lang="es-ES_tradnl" sz="1850" dirty="0"/>
              <a:t>"</a:t>
            </a:r>
            <a:r>
              <a:rPr lang="es-ES_tradnl" sz="1850" dirty="0" err="1"/>
              <a:t>consultant</a:t>
            </a:r>
            <a:r>
              <a:rPr lang="es-ES_tradnl" sz="1850" dirty="0"/>
              <a:t>": false</a:t>
            </a:r>
          </a:p>
          <a:p>
            <a:pPr marL="457200" lvl="6" indent="0">
              <a:buNone/>
            </a:pPr>
            <a:r>
              <a:rPr lang="es-ES_tradnl" sz="1850" dirty="0"/>
              <a:t>}</a:t>
            </a:r>
            <a:endParaRPr lang="el-GR" altLang="en-US" sz="185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6637" y="2355851"/>
            <a:ext cx="4938713" cy="229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764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200" dirty="0" smtClean="0"/>
              <a:t>JSON Data – A name and a value</a:t>
            </a:r>
            <a:endParaRPr lang="el-GR" altLang="en-US" sz="32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7" y="1535112"/>
            <a:ext cx="8534400" cy="509428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Strings in JSON must be written in double quotes</a:t>
            </a:r>
            <a:r>
              <a:rPr lang="en-US" dirty="0" smtClean="0"/>
              <a:t>.</a:t>
            </a:r>
          </a:p>
          <a:p>
            <a:pPr marL="1371600" lvl="4" indent="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{ "</a:t>
            </a:r>
            <a:r>
              <a:rPr lang="en-US" sz="2400" dirty="0" err="1" smtClean="0">
                <a:solidFill>
                  <a:srgbClr val="C00000"/>
                </a:solidFill>
              </a:rPr>
              <a:t>name":"John</a:t>
            </a:r>
            <a:r>
              <a:rPr lang="en-US" sz="2400" dirty="0" smtClean="0">
                <a:solidFill>
                  <a:srgbClr val="C00000"/>
                </a:solidFill>
              </a:rPr>
              <a:t>" }</a:t>
            </a:r>
          </a:p>
          <a:p>
            <a:pPr marL="1371600" lvl="4" indent="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Numbers in JSON must be an integer or a floating point</a:t>
            </a:r>
            <a:r>
              <a:rPr lang="en-US" dirty="0" smtClean="0"/>
              <a:t>.</a:t>
            </a:r>
          </a:p>
          <a:p>
            <a:pPr marL="0" lvl="4" indent="0">
              <a:spcBef>
                <a:spcPts val="750"/>
              </a:spcBef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		</a:t>
            </a:r>
            <a:r>
              <a:rPr lang="en-US" sz="2400" dirty="0">
                <a:solidFill>
                  <a:srgbClr val="C00000"/>
                </a:solidFill>
              </a:rPr>
              <a:t>{ "age":30 </a:t>
            </a:r>
            <a:r>
              <a:rPr lang="en-US" sz="2400" dirty="0" smtClean="0">
                <a:solidFill>
                  <a:srgbClr val="C00000"/>
                </a:solidFill>
              </a:rPr>
              <a:t>}</a:t>
            </a:r>
          </a:p>
          <a:p>
            <a:pPr marL="0" lvl="4" indent="0">
              <a:spcBef>
                <a:spcPts val="750"/>
              </a:spcBef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r>
              <a:rPr lang="en-US" dirty="0"/>
              <a:t>Values in JSON can be objects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000" dirty="0">
                <a:solidFill>
                  <a:srgbClr val="C00000"/>
                </a:solidFill>
              </a:rPr>
              <a:t>{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"employee":{ "</a:t>
            </a:r>
            <a:r>
              <a:rPr lang="en-US" sz="2000" dirty="0" err="1">
                <a:solidFill>
                  <a:srgbClr val="C00000"/>
                </a:solidFill>
              </a:rPr>
              <a:t>name":"John</a:t>
            </a:r>
            <a:r>
              <a:rPr lang="en-US" sz="2000" dirty="0">
                <a:solidFill>
                  <a:srgbClr val="C00000"/>
                </a:solidFill>
              </a:rPr>
              <a:t>", "age":30, "</a:t>
            </a:r>
            <a:r>
              <a:rPr lang="en-US" sz="2000" dirty="0" err="1">
                <a:solidFill>
                  <a:srgbClr val="C00000"/>
                </a:solidFill>
              </a:rPr>
              <a:t>city":"New</a:t>
            </a:r>
            <a:r>
              <a:rPr lang="en-US" sz="2000" dirty="0">
                <a:solidFill>
                  <a:srgbClr val="C00000"/>
                </a:solidFill>
              </a:rPr>
              <a:t> York" }</a:t>
            </a:r>
            <a:br>
              <a:rPr lang="en-US" sz="2000" dirty="0">
                <a:solidFill>
                  <a:srgbClr val="C00000"/>
                </a:solidFill>
              </a:rPr>
            </a:br>
            <a:r>
              <a:rPr lang="en-US" sz="2000" dirty="0">
                <a:solidFill>
                  <a:srgbClr val="C00000"/>
                </a:solidFill>
              </a:rPr>
              <a:t>}</a:t>
            </a:r>
          </a:p>
          <a:p>
            <a:endParaRPr lang="en-US" dirty="0" smtClean="0"/>
          </a:p>
          <a:p>
            <a:r>
              <a:rPr lang="en-US" dirty="0"/>
              <a:t>Values in JSON can be arrays</a:t>
            </a:r>
            <a:r>
              <a:rPr lang="en-US" dirty="0" smtClean="0"/>
              <a:t>.</a:t>
            </a:r>
          </a:p>
          <a:p>
            <a:pPr marL="1312863" indent="0">
              <a:buNone/>
            </a:pPr>
            <a:r>
              <a:rPr lang="en-US" sz="2200" dirty="0">
                <a:solidFill>
                  <a:srgbClr val="C00000"/>
                </a:solidFill>
              </a:rPr>
              <a:t>{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>
                <a:solidFill>
                  <a:srgbClr val="C00000"/>
                </a:solidFill>
              </a:rPr>
              <a:t>"employees":[ "John", "Anna", "Peter" ]</a:t>
            </a:r>
            <a:br>
              <a:rPr lang="en-US" sz="2200" dirty="0">
                <a:solidFill>
                  <a:srgbClr val="C00000"/>
                </a:solidFill>
              </a:rPr>
            </a:br>
            <a:r>
              <a:rPr lang="en-US" sz="2200" dirty="0" smtClean="0">
                <a:solidFill>
                  <a:srgbClr val="C00000"/>
                </a:solidFill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00763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Another example: </a:t>
            </a:r>
            <a:r>
              <a:rPr lang="en-US" altLang="en-US" dirty="0" smtClean="0"/>
              <a:t>XML vs JSON</a:t>
            </a:r>
            <a:endParaRPr lang="en-US" altLang="en-US" dirty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628650" y="1690689"/>
            <a:ext cx="8134350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altLang="en-US" sz="1600" dirty="0">
                <a:solidFill>
                  <a:srgbClr val="C00000"/>
                </a:solidFill>
                <a:latin typeface="Trebuchet MS" pitchFamily="34" charset="0"/>
              </a:rPr>
              <a:t>&lt;?xml version="1.0"?&gt;</a:t>
            </a:r>
          </a:p>
          <a:p>
            <a:r>
              <a:rPr lang="en-US" sz="1600" dirty="0">
                <a:solidFill>
                  <a:srgbClr val="C00000"/>
                </a:solidFill>
              </a:rPr>
              <a:t>&lt;employees&gt;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&gt;John&lt;/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&gt;Doe&lt;/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&gt;Anna&lt;/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&gt;Smith&lt;/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    &lt;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&gt;Peter&lt;/</a:t>
            </a:r>
            <a:r>
              <a:rPr lang="en-US" sz="1600" dirty="0" err="1">
                <a:solidFill>
                  <a:srgbClr val="C00000"/>
                </a:solidFill>
              </a:rPr>
              <a:t>firstName</a:t>
            </a:r>
            <a:r>
              <a:rPr lang="en-US" sz="1600" dirty="0">
                <a:solidFill>
                  <a:srgbClr val="C00000"/>
                </a:solidFill>
              </a:rPr>
              <a:t>&gt; &lt;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&gt;Jones&lt;/</a:t>
            </a:r>
            <a:r>
              <a:rPr lang="en-US" sz="1600" dirty="0" err="1">
                <a:solidFill>
                  <a:srgbClr val="C00000"/>
                </a:solidFill>
              </a:rPr>
              <a:t>lastName</a:t>
            </a:r>
            <a:r>
              <a:rPr lang="en-US" sz="1600" dirty="0">
                <a:solidFill>
                  <a:srgbClr val="C00000"/>
                </a:solidFill>
              </a:rPr>
              <a:t>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    &lt;/employee&gt;</a:t>
            </a:r>
            <a:br>
              <a:rPr lang="en-US" sz="1600" dirty="0">
                <a:solidFill>
                  <a:srgbClr val="C00000"/>
                </a:solidFill>
              </a:rPr>
            </a:br>
            <a:r>
              <a:rPr lang="en-US" sz="1600" dirty="0">
                <a:solidFill>
                  <a:srgbClr val="C00000"/>
                </a:solidFill>
              </a:rPr>
              <a:t>&lt;/employees&gt;</a:t>
            </a:r>
            <a:endParaRPr lang="en-US" altLang="en-US" sz="1600" dirty="0">
              <a:solidFill>
                <a:srgbClr val="C00000"/>
              </a:solidFill>
              <a:latin typeface="Trebuchet MS" pitchFamily="34" charset="0"/>
            </a:endParaRPr>
          </a:p>
        </p:txBody>
      </p:sp>
      <p:sp>
        <p:nvSpPr>
          <p:cNvPr id="4" name="Rectangle 6"/>
          <p:cNvSpPr txBox="1">
            <a:spLocks noChangeArrowheads="1"/>
          </p:cNvSpPr>
          <p:nvPr/>
        </p:nvSpPr>
        <p:spPr>
          <a:xfrm>
            <a:off x="1072533" y="5070732"/>
            <a:ext cx="4800600" cy="111760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FFFF82"/>
              </a:buClr>
              <a:buFontTx/>
              <a:buChar char=" "/>
            </a:pPr>
            <a:r>
              <a:rPr lang="en-US" sz="1800" dirty="0">
                <a:solidFill>
                  <a:srgbClr val="C00000"/>
                </a:solidFill>
              </a:rPr>
              <a:t>{"employees":[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":"John",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":"Doe"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":"Anna",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":"Smith" },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    { "</a:t>
            </a:r>
            <a:r>
              <a:rPr lang="en-US" sz="1800" dirty="0" err="1">
                <a:solidFill>
                  <a:srgbClr val="C00000"/>
                </a:solidFill>
              </a:rPr>
              <a:t>firstName</a:t>
            </a:r>
            <a:r>
              <a:rPr lang="en-US" sz="1800" dirty="0">
                <a:solidFill>
                  <a:srgbClr val="C00000"/>
                </a:solidFill>
              </a:rPr>
              <a:t>":"Peter", "</a:t>
            </a:r>
            <a:r>
              <a:rPr lang="en-US" sz="1800" dirty="0" err="1">
                <a:solidFill>
                  <a:srgbClr val="C00000"/>
                </a:solidFill>
              </a:rPr>
              <a:t>lastName</a:t>
            </a:r>
            <a:r>
              <a:rPr lang="en-US" sz="1800" dirty="0">
                <a:solidFill>
                  <a:srgbClr val="C00000"/>
                </a:solidFill>
              </a:rPr>
              <a:t>":"Jones" }</a:t>
            </a:r>
            <a:br>
              <a:rPr lang="en-US" sz="1800" dirty="0">
                <a:solidFill>
                  <a:srgbClr val="C00000"/>
                </a:solidFill>
              </a:rPr>
            </a:br>
            <a:r>
              <a:rPr lang="en-US" sz="1800" dirty="0">
                <a:solidFill>
                  <a:srgbClr val="C00000"/>
                </a:solidFill>
              </a:rPr>
              <a:t>]}</a:t>
            </a:r>
            <a:endParaRPr lang="en-US" altLang="en-US" sz="1800" dirty="0">
              <a:solidFill>
                <a:srgbClr val="C0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438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sz="3600" dirty="0" smtClean="0"/>
              <a:t>JSON Parsing</a:t>
            </a:r>
            <a:endParaRPr lang="el-GR" altLang="en-US" sz="3600" dirty="0" smtClean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5668" y="1535113"/>
            <a:ext cx="6709574" cy="4824412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smtClean="0"/>
              <a:t>import </a:t>
            </a:r>
            <a:r>
              <a:rPr lang="en-US" altLang="en-US" sz="2000" dirty="0" err="1" smtClean="0"/>
              <a:t>json</a:t>
            </a:r>
            <a:endParaRPr lang="en-US" altLang="en-US" sz="20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err="1" smtClean="0"/>
              <a:t>json_string</a:t>
            </a:r>
            <a:r>
              <a:rPr lang="en-US" altLang="en-US" sz="2000" dirty="0" smtClean="0"/>
              <a:t> </a:t>
            </a:r>
            <a:r>
              <a:rPr lang="en-US" altLang="en-US" sz="2000" dirty="0"/>
              <a:t>= '{"</a:t>
            </a:r>
            <a:r>
              <a:rPr lang="en-US" altLang="en-US" sz="2000" dirty="0" err="1"/>
              <a:t>first_name</a:t>
            </a:r>
            <a:r>
              <a:rPr lang="en-US" altLang="en-US" sz="2000" dirty="0"/>
              <a:t>": "Guido", "</a:t>
            </a:r>
            <a:r>
              <a:rPr lang="en-US" altLang="en-US" sz="2000" dirty="0" err="1"/>
              <a:t>last_name":"Rossum</a:t>
            </a:r>
            <a:r>
              <a:rPr lang="en-US" altLang="en-US" sz="2000" dirty="0"/>
              <a:t>", "phone":[9098693256, 9097846521]}'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 err="1"/>
              <a:t>parsed_json</a:t>
            </a:r>
            <a:r>
              <a:rPr lang="en-US" altLang="en-US" sz="2000" dirty="0"/>
              <a:t> = </a:t>
            </a:r>
            <a:r>
              <a:rPr lang="en-US" altLang="en-US" sz="2000" dirty="0" err="1"/>
              <a:t>json.loads</a:t>
            </a:r>
            <a:r>
              <a:rPr lang="en-US" altLang="en-US" sz="2000" dirty="0"/>
              <a:t>(</a:t>
            </a:r>
            <a:r>
              <a:rPr lang="en-US" altLang="en-US" sz="2000" dirty="0" err="1"/>
              <a:t>json_string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data = </a:t>
            </a:r>
            <a:r>
              <a:rPr lang="en-US" altLang="en-US" sz="2000" dirty="0" err="1"/>
              <a:t>DataFrame</a:t>
            </a:r>
            <a:r>
              <a:rPr lang="en-US" altLang="en-US" sz="2000" dirty="0"/>
              <a:t>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['</a:t>
            </a:r>
            <a:r>
              <a:rPr lang="en-US" altLang="en-US" sz="2000" dirty="0" err="1"/>
              <a:t>first_name</a:t>
            </a:r>
            <a:r>
              <a:rPr lang="en-US" altLang="en-US" sz="2000" dirty="0"/>
              <a:t>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phone = list(</a:t>
            </a:r>
            <a:r>
              <a:rPr lang="en-US" altLang="en-US" sz="2000" dirty="0" err="1"/>
              <a:t>parsed_json</a:t>
            </a:r>
            <a:r>
              <a:rPr lang="en-US" altLang="en-US" sz="2000" dirty="0"/>
              <a:t>['phone'])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print(phone)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altLang="en-US" sz="2000" dirty="0"/>
              <a:t>print(data)</a:t>
            </a:r>
            <a:endParaRPr lang="el-GR" altLang="en-US" sz="20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4750837" y="4553331"/>
            <a:ext cx="4225212" cy="203132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dirty="0" smtClean="0"/>
              <a:t>Note: For external file read, use </a:t>
            </a:r>
            <a:r>
              <a:rPr lang="en-US" dirty="0" err="1" smtClean="0"/>
              <a:t>json.load</a:t>
            </a:r>
            <a:r>
              <a:rPr lang="en-US" dirty="0" smtClean="0"/>
              <a:t> and data pretty print  to display the content of </a:t>
            </a:r>
            <a:r>
              <a:rPr lang="en-US" dirty="0" err="1" smtClean="0"/>
              <a:t>json</a:t>
            </a:r>
            <a:r>
              <a:rPr lang="en-US" dirty="0" smtClean="0"/>
              <a:t> file. </a:t>
            </a:r>
          </a:p>
          <a:p>
            <a:endParaRPr lang="en-US" dirty="0"/>
          </a:p>
          <a:p>
            <a:r>
              <a:rPr lang="en-US" dirty="0" smtClean="0"/>
              <a:t>from </a:t>
            </a:r>
            <a:r>
              <a:rPr lang="en-US" dirty="0" err="1" smtClean="0"/>
              <a:t>pprint</a:t>
            </a:r>
            <a:r>
              <a:rPr lang="en-US" dirty="0" smtClean="0"/>
              <a:t> </a:t>
            </a:r>
            <a:r>
              <a:rPr lang="en-US" dirty="0"/>
              <a:t>import </a:t>
            </a:r>
            <a:r>
              <a:rPr lang="en-US" dirty="0" err="1" smtClean="0"/>
              <a:t>pprint</a:t>
            </a:r>
            <a:endParaRPr lang="en-US" dirty="0"/>
          </a:p>
          <a:p>
            <a:r>
              <a:rPr lang="en-US" dirty="0"/>
              <a:t>data = </a:t>
            </a:r>
            <a:r>
              <a:rPr lang="en-US" dirty="0" err="1"/>
              <a:t>json.load</a:t>
            </a:r>
            <a:r>
              <a:rPr lang="en-US" dirty="0"/>
              <a:t>(open('</a:t>
            </a:r>
            <a:r>
              <a:rPr lang="en-US" dirty="0" err="1"/>
              <a:t>data.json</a:t>
            </a:r>
            <a:r>
              <a:rPr lang="en-US" dirty="0" smtClean="0"/>
              <a:t>'))</a:t>
            </a:r>
            <a:endParaRPr lang="en-US" dirty="0"/>
          </a:p>
          <a:p>
            <a:r>
              <a:rPr lang="en-US" dirty="0" err="1"/>
              <a:t>pprint</a:t>
            </a:r>
            <a:r>
              <a:rPr lang="en-US" dirty="0"/>
              <a:t>(data)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26794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altLang="en-US" dirty="0" smtClean="0"/>
              <a:t>Class Activity </a:t>
            </a:r>
            <a:r>
              <a:rPr lang="en-GB" altLang="en-US" dirty="0" smtClean="0"/>
              <a:t>6</a:t>
            </a:r>
            <a:endParaRPr lang="en-US" altLang="en-US" dirty="0" smtClean="0"/>
          </a:p>
        </p:txBody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460498"/>
            <a:ext cx="7886700" cy="5260977"/>
          </a:xfrm>
        </p:spPr>
        <p:txBody>
          <a:bodyPr>
            <a:normAutofit fontScale="55000" lnSpcReduction="20000"/>
          </a:bodyPr>
          <a:lstStyle/>
          <a:p>
            <a:pPr>
              <a:spcBef>
                <a:spcPct val="50000"/>
              </a:spcBef>
            </a:pPr>
            <a:r>
              <a:rPr lang="en-US" altLang="en-US" sz="3300" dirty="0" smtClean="0"/>
              <a:t>Convert the following bookstore.xml to </a:t>
            </a:r>
            <a:r>
              <a:rPr lang="en-US" altLang="en-US" sz="3300" dirty="0" err="1" smtClean="0"/>
              <a:t>bookstore.json</a:t>
            </a:r>
            <a:endParaRPr lang="en-US" altLang="en-US" b="1" dirty="0"/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&lt;?xml version="1.0"?&gt;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&lt;bookstore&gt;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 category="sci-fi"&gt;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en</a:t>
            </a:r>
            <a:r>
              <a:rPr lang="en-US" altLang="en-US" sz="2900" b="1" dirty="0">
                <a:solidFill>
                  <a:srgbClr val="C00000"/>
                </a:solidFill>
              </a:rPr>
              <a:t>"&gt; 2001&lt;/title&gt;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author&gt;Arthur C. Clarke&lt;/author&gt;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price&gt;$30.0&lt;/price&gt;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year&gt;1968&lt;/year&gt;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 &lt;</a:t>
            </a:r>
            <a:r>
              <a:rPr lang="en-US" altLang="en-US" sz="2900" b="1" dirty="0">
                <a:solidFill>
                  <a:srgbClr val="C00000"/>
                </a:solidFill>
              </a:rPr>
              <a:t>title </a:t>
            </a:r>
            <a:r>
              <a:rPr lang="en-US" altLang="en-US" sz="2900" b="1" dirty="0" err="1">
                <a:solidFill>
                  <a:srgbClr val="C00000"/>
                </a:solidFill>
              </a:rPr>
              <a:t>lang</a:t>
            </a:r>
            <a:r>
              <a:rPr lang="en-US" altLang="en-US" sz="2900" b="1" dirty="0">
                <a:solidFill>
                  <a:srgbClr val="C00000"/>
                </a:solidFill>
              </a:rPr>
              <a:t>="</a:t>
            </a:r>
            <a:r>
              <a:rPr lang="en-US" altLang="en-US" sz="2900" b="1" dirty="0" err="1">
                <a:solidFill>
                  <a:srgbClr val="C00000"/>
                </a:solidFill>
              </a:rPr>
              <a:t>rs</a:t>
            </a:r>
            <a:r>
              <a:rPr lang="en-US" altLang="en-US" sz="2900" b="1" dirty="0">
                <a:solidFill>
                  <a:srgbClr val="C00000"/>
                </a:solidFill>
              </a:rPr>
              <a:t>"&gt;Story about a True Man&lt;/title&gt;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	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</a:t>
            </a:r>
            <a:r>
              <a:rPr lang="en-US" altLang="en-US" sz="2900" b="1" dirty="0">
                <a:solidFill>
                  <a:srgbClr val="C00000"/>
                </a:solidFill>
              </a:rPr>
              <a:t>author&gt;Boris </a:t>
            </a:r>
            <a:r>
              <a:rPr lang="en-US" altLang="en-US" sz="2900" b="1" dirty="0" err="1">
                <a:solidFill>
                  <a:srgbClr val="C00000"/>
                </a:solidFill>
              </a:rPr>
              <a:t>Polevoy</a:t>
            </a:r>
            <a:r>
              <a:rPr lang="en-US" altLang="en-US" sz="2900" b="1" dirty="0">
                <a:solidFill>
                  <a:srgbClr val="C00000"/>
                </a:solidFill>
              </a:rPr>
              <a:t>&lt;/author&gt;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price&gt;$20.00&lt;/price&gt;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  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	&lt;</a:t>
            </a:r>
            <a:r>
              <a:rPr lang="en-US" altLang="en-US" sz="2900" b="1" dirty="0">
                <a:solidFill>
                  <a:srgbClr val="C00000"/>
                </a:solidFill>
              </a:rPr>
              <a:t>year&gt;1952&lt;/year&gt;</a:t>
            </a:r>
          </a:p>
          <a:p>
            <a:pPr marL="2062163" lvl="1" indent="0">
              <a:spcBef>
                <a:spcPct val="50000"/>
              </a:spcBef>
              <a:buNone/>
            </a:pPr>
            <a:r>
              <a:rPr lang="en-US" altLang="en-US" sz="2900" b="1" dirty="0">
                <a:solidFill>
                  <a:srgbClr val="C00000"/>
                </a:solidFill>
              </a:rPr>
              <a:t>  </a:t>
            </a:r>
            <a:r>
              <a:rPr lang="en-US" altLang="en-US" sz="2900" b="1" dirty="0" smtClean="0">
                <a:solidFill>
                  <a:srgbClr val="C00000"/>
                </a:solidFill>
              </a:rPr>
              <a:t>&lt;/</a:t>
            </a:r>
            <a:r>
              <a:rPr lang="en-US" altLang="en-US" sz="2900" b="1" dirty="0">
                <a:solidFill>
                  <a:srgbClr val="C00000"/>
                </a:solidFill>
              </a:rPr>
              <a:t>book&gt;</a:t>
            </a:r>
          </a:p>
          <a:p>
            <a:pPr marL="1719263" indent="0">
              <a:spcBef>
                <a:spcPct val="50000"/>
              </a:spcBef>
              <a:buNone/>
            </a:pPr>
            <a:r>
              <a:rPr lang="en-US" altLang="en-US" sz="3400" b="1" dirty="0">
                <a:solidFill>
                  <a:srgbClr val="C00000"/>
                </a:solidFill>
              </a:rPr>
              <a:t>&lt;/bookstore</a:t>
            </a:r>
            <a:r>
              <a:rPr lang="en-US" altLang="en-US" sz="3400" b="1" dirty="0" smtClean="0">
                <a:solidFill>
                  <a:srgbClr val="C00000"/>
                </a:solidFill>
              </a:rPr>
              <a:t>&gt;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5CD492-2BC6-F348-9965-EC1D86DF57A8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3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XML vs JSON</a:t>
            </a:r>
          </a:p>
        </p:txBody>
      </p:sp>
      <p:sp>
        <p:nvSpPr>
          <p:cNvPr id="10242" name="Content Placeholder 2"/>
          <p:cNvSpPr>
            <a:spLocks noGrp="1"/>
          </p:cNvSpPr>
          <p:nvPr>
            <p:ph idx="1"/>
          </p:nvPr>
        </p:nvSpPr>
        <p:spPr>
          <a:xfrm>
            <a:off x="628650" y="1687514"/>
            <a:ext cx="7886700" cy="4769908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JSON is Like XML Because</a:t>
            </a:r>
          </a:p>
          <a:p>
            <a:pPr lvl="1"/>
            <a:r>
              <a:rPr lang="en-US" dirty="0"/>
              <a:t>Both JSON and XML are "self describing" (human readable)</a:t>
            </a:r>
          </a:p>
          <a:p>
            <a:pPr lvl="1"/>
            <a:r>
              <a:rPr lang="en-US" dirty="0"/>
              <a:t>Both JSON and XML are hierarchical (values within values)</a:t>
            </a:r>
          </a:p>
          <a:p>
            <a:pPr lvl="1"/>
            <a:r>
              <a:rPr lang="en-US" dirty="0"/>
              <a:t>Both JSON and XML can be parsed and used by lots of programming </a:t>
            </a:r>
            <a:r>
              <a:rPr lang="en-US" dirty="0" smtClean="0"/>
              <a:t>languages</a:t>
            </a:r>
            <a:endParaRPr lang="en-US" dirty="0"/>
          </a:p>
          <a:p>
            <a:pPr marL="342900" lvl="1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r>
              <a:rPr lang="en-US" dirty="0" smtClean="0"/>
              <a:t>JSON </a:t>
            </a:r>
            <a:r>
              <a:rPr lang="en-US" dirty="0"/>
              <a:t>is Unlike XML Because</a:t>
            </a:r>
          </a:p>
          <a:p>
            <a:pPr lvl="1"/>
            <a:r>
              <a:rPr lang="en-US" dirty="0"/>
              <a:t>JSON doesn't use end tag</a:t>
            </a:r>
          </a:p>
          <a:p>
            <a:pPr lvl="1"/>
            <a:r>
              <a:rPr lang="en-US" dirty="0"/>
              <a:t>JSON is shorter</a:t>
            </a:r>
          </a:p>
          <a:p>
            <a:pPr lvl="1"/>
            <a:r>
              <a:rPr lang="en-US" dirty="0"/>
              <a:t>JSON is quicker to read and write</a:t>
            </a:r>
          </a:p>
          <a:p>
            <a:pPr lvl="1"/>
            <a:r>
              <a:rPr lang="en-US" dirty="0"/>
              <a:t>JSON can use </a:t>
            </a:r>
            <a:r>
              <a:rPr lang="en-US" dirty="0" smtClean="0"/>
              <a:t>arrays</a:t>
            </a:r>
          </a:p>
          <a:p>
            <a:pPr lvl="1"/>
            <a:r>
              <a:rPr lang="en-US" altLang="en-US" dirty="0"/>
              <a:t>JSON has a better fit for OO systems than XML</a:t>
            </a:r>
          </a:p>
          <a:p>
            <a:pPr marL="342900" lvl="1" indent="0">
              <a:buNone/>
            </a:pPr>
            <a:endParaRPr lang="en-US" dirty="0" smtClean="0"/>
          </a:p>
          <a:p>
            <a:pPr marL="342900" lvl="1" indent="0">
              <a:buNone/>
            </a:pPr>
            <a:endParaRPr lang="en-US" dirty="0"/>
          </a:p>
          <a:p>
            <a:r>
              <a:rPr lang="en-US" dirty="0"/>
              <a:t>The biggest difference is:</a:t>
            </a:r>
          </a:p>
          <a:p>
            <a:pPr lvl="1"/>
            <a:r>
              <a:rPr lang="en-US" dirty="0" smtClean="0"/>
              <a:t>XML </a:t>
            </a:r>
            <a:r>
              <a:rPr lang="en-US" dirty="0"/>
              <a:t>has to be parsed with an XML parser. JSON can be parsed by a standard JavaScript function.</a:t>
            </a:r>
          </a:p>
          <a:p>
            <a:endParaRPr lang="en-US" altLang="en-US" dirty="0" smtClean="0"/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67363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JSON?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7483" y="1934308"/>
            <a:ext cx="7622249" cy="4513384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 smtClean="0"/>
              <a:t>Steps </a:t>
            </a:r>
            <a:r>
              <a:rPr lang="en-US" dirty="0"/>
              <a:t>involved in exchanging data from web server to browser involves:</a:t>
            </a:r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XML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an XML document from web server.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Use the XML DOM to loop through the document.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Extract values and store in variables.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It also involves type conversions</a:t>
            </a:r>
            <a:r>
              <a:rPr lang="en-US" sz="2000" dirty="0" smtClean="0"/>
              <a:t>.</a:t>
            </a:r>
          </a:p>
          <a:p>
            <a:pPr marL="0" indent="0" fontAlgn="base">
              <a:buNone/>
            </a:pPr>
            <a:endParaRPr lang="en-US" sz="2000" dirty="0"/>
          </a:p>
          <a:p>
            <a:pPr marL="0" indent="0" fontAlgn="base">
              <a:buNone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Using JSON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Fetch a JSON string.</a:t>
            </a:r>
          </a:p>
          <a:p>
            <a:pPr marL="457200" indent="-457200" fontAlgn="base">
              <a:buFont typeface="+mj-lt"/>
              <a:buAutoNum type="arabicPeriod"/>
            </a:pPr>
            <a:r>
              <a:rPr lang="en-US" sz="2000" dirty="0"/>
              <a:t>Parse the JSON </a:t>
            </a:r>
            <a:r>
              <a:rPr lang="en-US" sz="2000" dirty="0" smtClean="0"/>
              <a:t>using JavaScript </a:t>
            </a:r>
            <a:r>
              <a:rPr lang="en-US" sz="2000" dirty="0"/>
              <a:t>functions.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193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Introduction (Cont.)</a:t>
            </a: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99534" y="1490133"/>
            <a:ext cx="8191500" cy="5210175"/>
          </a:xfrm>
        </p:spPr>
        <p:txBody>
          <a:bodyPr/>
          <a:lstStyle/>
          <a:p>
            <a:r>
              <a:rPr lang="en-US" altLang="en-US" dirty="0"/>
              <a:t>The ability to specify new tags, and to create nested tag structures make XML a great way to exchange </a:t>
            </a:r>
            <a:r>
              <a:rPr lang="en-US" altLang="en-US" b="1" dirty="0"/>
              <a:t>data</a:t>
            </a:r>
            <a:r>
              <a:rPr lang="en-US" altLang="en-US" dirty="0"/>
              <a:t>, not just documents.</a:t>
            </a:r>
          </a:p>
          <a:p>
            <a:pPr lvl="1"/>
            <a:r>
              <a:rPr lang="en-US" altLang="en-US" sz="1600" dirty="0"/>
              <a:t>Much of the use of XML has been in data exchange applications, not as a replacement for HTML</a:t>
            </a:r>
          </a:p>
          <a:p>
            <a:r>
              <a:rPr lang="en-US" altLang="en-US" dirty="0"/>
              <a:t>Tags make data (relatively) self-documenting </a:t>
            </a:r>
          </a:p>
          <a:p>
            <a:pPr lvl="1"/>
            <a:r>
              <a:rPr lang="en-US" altLang="en-US" sz="1600" dirty="0"/>
              <a:t>E.g.</a:t>
            </a:r>
            <a:br>
              <a:rPr lang="en-US" altLang="en-US" sz="1600" dirty="0"/>
            </a:br>
            <a:r>
              <a:rPr lang="en-US" altLang="en-US" sz="1600" dirty="0">
                <a:solidFill>
                  <a:schemeClr val="accent2">
                    <a:lumMod val="50000"/>
                  </a:schemeClr>
                </a:solidFill>
              </a:rPr>
              <a:t>     </a:t>
            </a:r>
            <a:r>
              <a:rPr lang="en-US" sz="16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endParaRPr lang="en-US" altLang="en-US" sz="16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342900" lvl="1" indent="0"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</a:t>
            </a:r>
            <a:r>
              <a:rPr lang="en-US" altLang="en-US" sz="1600" dirty="0" smtClean="0">
                <a:solidFill>
                  <a:srgbClr val="993300"/>
                </a:solidFill>
              </a:rPr>
              <a:t>       &lt;</a:t>
            </a:r>
            <a:r>
              <a:rPr lang="en-US" altLang="en-US" sz="1600" dirty="0">
                <a:solidFill>
                  <a:srgbClr val="993300"/>
                </a:solidFill>
              </a:rPr>
              <a:t>bank&gt;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&lt;account&gt;  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      Downtown &lt;/</a:t>
            </a:r>
            <a:r>
              <a:rPr lang="en-US" altLang="en-US" sz="1600" dirty="0" err="1">
                <a:solidFill>
                  <a:srgbClr val="993300"/>
                </a:solidFill>
              </a:rPr>
              <a:t>branch_name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&lt;balance&gt;              500        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&lt;depositor&gt;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&lt;account_number&gt; A-101   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 Johnson &lt;/</a:t>
            </a:r>
            <a:r>
              <a:rPr lang="en-US" altLang="en-US" sz="16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16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 &lt;/depositor&gt;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sz="1600" dirty="0">
                <a:solidFill>
                  <a:srgbClr val="993300"/>
                </a:solidFill>
              </a:rPr>
              <a:t>               &lt;/bank&gt;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endParaRPr lang="en-US" altLang="en-US" sz="1600" dirty="0">
              <a:solidFill>
                <a:srgbClr val="99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55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XML: Motivation</a:t>
            </a:r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8650" y="1583266"/>
            <a:ext cx="7886700" cy="5133975"/>
          </a:xfrm>
        </p:spPr>
        <p:txBody>
          <a:bodyPr>
            <a:normAutofit/>
          </a:bodyPr>
          <a:lstStyle/>
          <a:p>
            <a:r>
              <a:rPr lang="en-US" altLang="en-US" dirty="0"/>
              <a:t>Data interchange is critical in today’s networked world</a:t>
            </a:r>
          </a:p>
          <a:p>
            <a:pPr lvl="1"/>
            <a:r>
              <a:rPr lang="en-US" altLang="en-US" dirty="0"/>
              <a:t>Examples:</a:t>
            </a:r>
          </a:p>
          <a:p>
            <a:pPr lvl="2"/>
            <a:r>
              <a:rPr lang="en-US" altLang="en-US" dirty="0"/>
              <a:t>Banking:  funds transfer</a:t>
            </a:r>
          </a:p>
          <a:p>
            <a:pPr lvl="2"/>
            <a:r>
              <a:rPr lang="en-US" altLang="en-US" dirty="0"/>
              <a:t>Order processing (especially inter-company orders)</a:t>
            </a:r>
          </a:p>
          <a:p>
            <a:pPr lvl="2"/>
            <a:r>
              <a:rPr lang="en-US" altLang="en-US" dirty="0"/>
              <a:t>Scientific data</a:t>
            </a:r>
          </a:p>
          <a:p>
            <a:pPr lvl="3"/>
            <a:r>
              <a:rPr lang="en-US" altLang="en-US" dirty="0" smtClean="0"/>
              <a:t>Chemistry, Genetics </a:t>
            </a:r>
            <a:endParaRPr lang="en-US" altLang="en-US" dirty="0"/>
          </a:p>
          <a:p>
            <a:pPr lvl="1"/>
            <a:r>
              <a:rPr lang="en-US" altLang="en-US" dirty="0"/>
              <a:t>Paper flow of information between organizations is being replaced by electronic flow of information</a:t>
            </a:r>
          </a:p>
          <a:p>
            <a:r>
              <a:rPr lang="en-US" altLang="en-US" dirty="0"/>
              <a:t>Each application area has its own set of standards for representing information</a:t>
            </a:r>
          </a:p>
          <a:p>
            <a:r>
              <a:rPr lang="en-US" altLang="en-US" dirty="0"/>
              <a:t>XML has become the basis for all new generation data interchange </a:t>
            </a:r>
            <a:r>
              <a:rPr lang="en-US" altLang="en-US" dirty="0" smtClean="0"/>
              <a:t>formats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</a:t>
            </a:r>
            <a:r>
              <a:rPr lang="en-US" dirty="0"/>
              <a:t>awhile, XML (extensible markup language) was the only choice for open data interchange. But over the years there has been a lot of transformation in the world of open data sharing. The more lightweight JSON (</a:t>
            </a:r>
            <a:r>
              <a:rPr lang="en-US" dirty="0" err="1"/>
              <a:t>Javascript</a:t>
            </a:r>
            <a:r>
              <a:rPr lang="en-US" dirty="0"/>
              <a:t> object notation) has become a popular alternative to XML for various reasons. 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59078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XML Motivation (Cont.)</a:t>
            </a:r>
          </a:p>
        </p:txBody>
      </p:sp>
      <p:sp>
        <p:nvSpPr>
          <p:cNvPr id="1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50334" y="1524000"/>
            <a:ext cx="8229600" cy="5257800"/>
          </a:xfrm>
        </p:spPr>
        <p:txBody>
          <a:bodyPr/>
          <a:lstStyle/>
          <a:p>
            <a:r>
              <a:rPr lang="en-US" altLang="en-US" dirty="0"/>
              <a:t>Earlier generation formats were based on plain text with line headers indicating the meaning of fields</a:t>
            </a:r>
          </a:p>
          <a:p>
            <a:pPr lvl="1"/>
            <a:r>
              <a:rPr lang="en-US" altLang="en-US" dirty="0"/>
              <a:t>Similar in concept to email headers</a:t>
            </a:r>
          </a:p>
          <a:p>
            <a:pPr lvl="1"/>
            <a:r>
              <a:rPr lang="en-US" altLang="en-US" dirty="0"/>
              <a:t>Does not allow for nested structures, no standard “type” language</a:t>
            </a:r>
          </a:p>
          <a:p>
            <a:pPr lvl="1"/>
            <a:r>
              <a:rPr lang="en-US" altLang="en-US" dirty="0"/>
              <a:t>Tied too closely to low level document structure (lines, spaces, </a:t>
            </a:r>
            <a:r>
              <a:rPr lang="en-US" altLang="en-US" dirty="0" err="1"/>
              <a:t>etc</a:t>
            </a:r>
            <a:r>
              <a:rPr lang="en-US" altLang="en-US" dirty="0"/>
              <a:t>)</a:t>
            </a:r>
          </a:p>
          <a:p>
            <a:r>
              <a:rPr lang="en-US" altLang="en-US" dirty="0"/>
              <a:t>Each XML based standard defines what are valid elements, using</a:t>
            </a:r>
          </a:p>
          <a:p>
            <a:pPr lvl="1"/>
            <a:r>
              <a:rPr lang="en-US" altLang="en-US" dirty="0"/>
              <a:t> XML type specification languages to specify the syntax</a:t>
            </a:r>
          </a:p>
          <a:p>
            <a:pPr lvl="2"/>
            <a:r>
              <a:rPr lang="en-US" altLang="en-US" dirty="0"/>
              <a:t>DTD (Document Type Descriptors)</a:t>
            </a:r>
          </a:p>
          <a:p>
            <a:pPr lvl="2"/>
            <a:r>
              <a:rPr lang="en-US" altLang="en-US" dirty="0"/>
              <a:t>XML Schema</a:t>
            </a:r>
          </a:p>
          <a:p>
            <a:pPr lvl="1"/>
            <a:r>
              <a:rPr lang="en-US" altLang="en-US" dirty="0"/>
              <a:t>Plus textual descriptions of the semantics</a:t>
            </a:r>
          </a:p>
          <a:p>
            <a:r>
              <a:rPr lang="en-US" altLang="en-US" dirty="0"/>
              <a:t>XML allows new tags to be defined as required</a:t>
            </a:r>
          </a:p>
          <a:p>
            <a:pPr lvl="1"/>
            <a:r>
              <a:rPr lang="en-US" altLang="en-US" dirty="0"/>
              <a:t>However, this may be constrained by DTDs</a:t>
            </a:r>
          </a:p>
          <a:p>
            <a:r>
              <a:rPr lang="en-US" altLang="en-US" dirty="0"/>
              <a:t>A wide variety of tools is available for parsing, browsing and querying XML documents/data</a:t>
            </a:r>
          </a:p>
          <a:p>
            <a:pPr lvl="2"/>
            <a:endParaRPr lang="en-US" altLang="en-US" dirty="0"/>
          </a:p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931594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6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>
          <a:xfrm>
            <a:off x="628649" y="365126"/>
            <a:ext cx="8320617" cy="1325563"/>
          </a:xfrm>
        </p:spPr>
        <p:txBody>
          <a:bodyPr/>
          <a:lstStyle/>
          <a:p>
            <a:r>
              <a:rPr lang="en-US" altLang="en-US" dirty="0"/>
              <a:t>Comparison with </a:t>
            </a:r>
            <a:r>
              <a:rPr lang="en-US" altLang="en-US" dirty="0" smtClean="0"/>
              <a:t>Structured (Relational) </a:t>
            </a:r>
            <a:r>
              <a:rPr lang="en-US" altLang="en-US" dirty="0"/>
              <a:t>Data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Inefficient: tags, which in effect represent schema information, are repeated</a:t>
            </a:r>
          </a:p>
          <a:p>
            <a:r>
              <a:rPr lang="en-US" altLang="en-US" dirty="0"/>
              <a:t>Better than relational tuples as a data-exchange format</a:t>
            </a:r>
          </a:p>
          <a:p>
            <a:pPr lvl="1"/>
            <a:r>
              <a:rPr lang="en-US" altLang="en-US" dirty="0"/>
              <a:t>Unlike relational tuples, XML data is self-documenting due to presence of tags</a:t>
            </a:r>
          </a:p>
          <a:p>
            <a:pPr lvl="1"/>
            <a:r>
              <a:rPr lang="en-US" altLang="en-US" dirty="0"/>
              <a:t>Non-rigid format: tags can be added</a:t>
            </a:r>
          </a:p>
          <a:p>
            <a:pPr lvl="1"/>
            <a:r>
              <a:rPr lang="en-US" altLang="en-US" dirty="0"/>
              <a:t>Allows nested structures</a:t>
            </a:r>
          </a:p>
          <a:p>
            <a:pPr lvl="1"/>
            <a:r>
              <a:rPr lang="en-US" altLang="en-US" dirty="0"/>
              <a:t>Wide acceptance, not only in database systems, but also in browsers, tools, and applications</a:t>
            </a:r>
          </a:p>
        </p:txBody>
      </p:sp>
    </p:spTree>
    <p:extLst>
      <p:ext uri="{BB962C8B-B14F-4D97-AF65-F5344CB8AC3E}">
        <p14:creationId xmlns:p14="http://schemas.microsoft.com/office/powerpoint/2010/main" val="323480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tx2"/>
                </a:solidFill>
              </a:rPr>
              <a:t>Tag</a:t>
            </a:r>
            <a:r>
              <a:rPr lang="en-US" altLang="en-US" dirty="0"/>
              <a:t>:  label for a section of data</a:t>
            </a:r>
          </a:p>
          <a:p>
            <a:r>
              <a:rPr lang="en-US" altLang="en-US" b="1" dirty="0">
                <a:solidFill>
                  <a:schemeClr val="tx2"/>
                </a:solidFill>
              </a:rPr>
              <a:t>Element</a:t>
            </a:r>
            <a:r>
              <a:rPr lang="en-US" altLang="en-US" dirty="0"/>
              <a:t>: section of data beginning with &lt;</a:t>
            </a:r>
            <a:r>
              <a:rPr lang="en-US" altLang="en-US" i="1" dirty="0" err="1"/>
              <a:t>tagname</a:t>
            </a:r>
            <a:r>
              <a:rPr lang="en-US" altLang="en-US" dirty="0"/>
              <a:t>&gt; and ending with matching &lt;/</a:t>
            </a:r>
            <a:r>
              <a:rPr lang="en-US" altLang="en-US" i="1" dirty="0" err="1"/>
              <a:t>tagname</a:t>
            </a:r>
            <a:r>
              <a:rPr lang="en-US" altLang="en-US" dirty="0"/>
              <a:t>&gt;</a:t>
            </a:r>
          </a:p>
          <a:p>
            <a:r>
              <a:rPr lang="en-US" altLang="en-US" dirty="0"/>
              <a:t>Elements must be properly </a:t>
            </a:r>
            <a:r>
              <a:rPr lang="en-US" altLang="en-US" dirty="0">
                <a:solidFill>
                  <a:schemeClr val="tx2"/>
                </a:solidFill>
              </a:rPr>
              <a:t>nested</a:t>
            </a:r>
          </a:p>
          <a:p>
            <a:pPr lvl="1"/>
            <a:r>
              <a:rPr lang="en-US" altLang="en-US" dirty="0"/>
              <a:t>Proper nesting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&lt;/balance&gt; &lt;/account&gt; </a:t>
            </a:r>
          </a:p>
          <a:p>
            <a:pPr lvl="1"/>
            <a:r>
              <a:rPr lang="en-US" altLang="en-US" dirty="0"/>
              <a:t>Improper nesting </a:t>
            </a:r>
          </a:p>
          <a:p>
            <a:pPr lvl="2"/>
            <a:r>
              <a:rPr lang="en-US" altLang="en-US" dirty="0"/>
              <a:t> </a:t>
            </a:r>
            <a:r>
              <a:rPr lang="en-US" altLang="en-US" dirty="0">
                <a:solidFill>
                  <a:srgbClr val="993300"/>
                </a:solidFill>
              </a:rPr>
              <a:t>&lt;account&gt; … &lt;balance&gt;  …. &lt;/account&gt; &lt;/balance&gt; </a:t>
            </a:r>
          </a:p>
          <a:p>
            <a:pPr lvl="1"/>
            <a:r>
              <a:rPr lang="en-US" altLang="en-US" dirty="0"/>
              <a:t>Formally:  every start tag must have a unique matching end tag, that is in the context of the same parent element.</a:t>
            </a:r>
          </a:p>
          <a:p>
            <a:r>
              <a:rPr lang="en-US" altLang="en-US" dirty="0"/>
              <a:t>Every document must have a single top-level element</a:t>
            </a:r>
          </a:p>
          <a:p>
            <a:pPr lvl="1"/>
            <a:endParaRPr lang="en-US" altLang="en-US" dirty="0"/>
          </a:p>
          <a:p>
            <a:pPr lvl="2">
              <a:buFont typeface="Webdings" charset="2"/>
              <a:buNone/>
            </a:pP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56364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3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Example of Nested Elements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4350" y="1557867"/>
            <a:ext cx="8001000" cy="5181600"/>
          </a:xfrm>
        </p:spPr>
        <p:txBody>
          <a:bodyPr/>
          <a:lstStyle/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	</a:t>
            </a:r>
            <a:r>
              <a:rPr lang="en-US" altLang="en-US" sz="240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2">
                    <a:lumMod val="50000"/>
                  </a:schemeClr>
                </a:solidFill>
              </a:rPr>
              <a:t>&lt;?xml version = "1.0"?&gt;</a:t>
            </a:r>
            <a:r>
              <a:rPr lang="en-US" altLang="en-US" dirty="0" smtClean="0"/>
              <a:t> 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/>
              <a:t> </a:t>
            </a:r>
            <a:r>
              <a:rPr lang="en-US" altLang="en-US" dirty="0" smtClean="0"/>
              <a:t>  &lt;</a:t>
            </a:r>
            <a:r>
              <a:rPr lang="en-US" altLang="en-US" dirty="0"/>
              <a:t>bank-1&gt;</a:t>
            </a:r>
            <a:br>
              <a:rPr lang="en-US" altLang="en-US" dirty="0"/>
            </a:b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sz="2400" dirty="0">
                <a:solidFill>
                  <a:srgbClr val="993300"/>
                </a:solidFill>
              </a:rPr>
              <a:t>   </a:t>
            </a:r>
            <a:r>
              <a:rPr lang="en-US" altLang="en-US" dirty="0">
                <a:solidFill>
                  <a:srgbClr val="993300"/>
                </a:solidFill>
              </a:rPr>
              <a:t>&lt;customer&gt;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993300"/>
                </a:solidFill>
              </a:rPr>
              <a:t>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 Hayes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customer_name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&lt;customer_street&gt; Main &lt;/customer_street&gt;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&lt;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     Harrison &lt;/</a:t>
            </a:r>
            <a:r>
              <a:rPr lang="en-US" altLang="en-US" sz="2000" dirty="0" err="1">
                <a:solidFill>
                  <a:srgbClr val="993300"/>
                </a:solidFill>
              </a:rPr>
              <a:t>customer_city</a:t>
            </a:r>
            <a:r>
              <a:rPr lang="en-US" altLang="en-US" sz="2000" dirty="0">
                <a:solidFill>
                  <a:srgbClr val="993300"/>
                </a:solidFill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</a:rPr>
              <a:t>	      </a:t>
            </a:r>
            <a:r>
              <a:rPr lang="en-US" altLang="en-US" sz="2000" dirty="0">
                <a:solidFill>
                  <a:srgbClr val="006666"/>
                </a:solidFill>
              </a:rPr>
              <a:t>&lt;account&gt;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&lt;account_number&gt; A-102 &lt;/account_number&gt;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      </a:t>
            </a:r>
            <a:r>
              <a:rPr lang="en-US" altLang="en-US" sz="2000" dirty="0" err="1">
                <a:solidFill>
                  <a:srgbClr val="006666"/>
                </a:solidFill>
              </a:rPr>
              <a:t>Perryridge</a:t>
            </a:r>
            <a:r>
              <a:rPr lang="en-US" altLang="en-US" sz="2000" dirty="0">
                <a:solidFill>
                  <a:srgbClr val="006666"/>
                </a:solidFill>
              </a:rPr>
              <a:t> &lt;/</a:t>
            </a:r>
            <a:r>
              <a:rPr lang="en-US" altLang="en-US" sz="2000" dirty="0" err="1">
                <a:solidFill>
                  <a:srgbClr val="006666"/>
                </a:solidFill>
              </a:rPr>
              <a:t>branch_name</a:t>
            </a:r>
            <a:r>
              <a:rPr lang="en-US" altLang="en-US" sz="2000" dirty="0">
                <a:solidFill>
                  <a:srgbClr val="006666"/>
                </a:solidFill>
              </a:rPr>
              <a:t>&gt;</a:t>
            </a:r>
          </a:p>
          <a:p>
            <a:pPr lvl="2">
              <a:lnSpc>
                <a:spcPct val="70000"/>
              </a:lnSpc>
              <a:buFont typeface="Webding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&lt;balance&gt;               400 &lt;/balance&gt;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	      &lt;/account&gt;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     …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006666"/>
                </a:solidFill>
              </a:rPr>
              <a:t>          &lt;/account&gt;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	       &lt;/customer&gt;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  <a:br>
              <a:rPr lang="en-US" altLang="en-US" dirty="0">
                <a:solidFill>
                  <a:srgbClr val="993300"/>
                </a:solidFill>
              </a:rPr>
            </a:br>
            <a:r>
              <a:rPr lang="en-US" altLang="en-US" dirty="0">
                <a:solidFill>
                  <a:srgbClr val="993300"/>
                </a:solidFill>
              </a:rPr>
              <a:t>         .</a:t>
            </a:r>
          </a:p>
          <a:p>
            <a:pPr>
              <a:lnSpc>
                <a:spcPct val="70000"/>
              </a:lnSpc>
              <a:buFont typeface="Monotype Sorts" charset="2"/>
              <a:buNone/>
            </a:pPr>
            <a:r>
              <a:rPr lang="en-US" altLang="en-US" dirty="0">
                <a:solidFill>
                  <a:srgbClr val="993300"/>
                </a:solidFill>
              </a:rPr>
              <a:t>   </a:t>
            </a:r>
            <a:r>
              <a:rPr lang="en-US" altLang="en-US" dirty="0" smtClean="0"/>
              <a:t>&lt;/</a:t>
            </a:r>
            <a:r>
              <a:rPr lang="en-US" altLang="en-US" dirty="0"/>
              <a:t>bank-1&gt;</a:t>
            </a:r>
          </a:p>
        </p:txBody>
      </p:sp>
    </p:spTree>
    <p:extLst>
      <p:ext uri="{BB962C8B-B14F-4D97-AF65-F5344CB8AC3E}">
        <p14:creationId xmlns:p14="http://schemas.microsoft.com/office/powerpoint/2010/main" val="210617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Structure of XML Data (Cont.)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50333" y="1566334"/>
            <a:ext cx="7886700" cy="475297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Mixture of text with sub-elements is legal in XML. 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Example:</a:t>
            </a:r>
          </a:p>
          <a:p>
            <a:pPr lvl="1">
              <a:lnSpc>
                <a:spcPct val="90000"/>
              </a:lnSpc>
              <a:buFont typeface="Monotype Sorts" charset="2"/>
              <a:buNone/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&lt;account&gt;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This account is seldom used any more.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&lt;account_number&gt; A-102&lt;/account_number&gt;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 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Perryridge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</a:t>
            </a:r>
            <a:r>
              <a:rPr lang="en-US" altLang="en-US" sz="2000" dirty="0" err="1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branch_name</a:t>
            </a: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&gt;</a:t>
            </a:r>
          </a:p>
          <a:p>
            <a:pPr lvl="1">
              <a:lnSpc>
                <a:spcPct val="70000"/>
              </a:lnSpc>
              <a:buFont typeface="Monotype Sorts" charset="2"/>
              <a:buNone/>
            </a:pP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       &lt;balance&gt;400 &lt;/balance&gt;</a:t>
            </a:r>
            <a:b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en-US" sz="2000" dirty="0">
                <a:solidFill>
                  <a:srgbClr val="99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&lt;/account&gt;</a:t>
            </a:r>
          </a:p>
          <a:p>
            <a:pPr lvl="1">
              <a:lnSpc>
                <a:spcPct val="90000"/>
              </a:lnSpc>
            </a:pPr>
            <a:r>
              <a:rPr lang="en-US" alt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Useful for document markup, but discouraged for data representation</a:t>
            </a:r>
          </a:p>
        </p:txBody>
      </p:sp>
    </p:spTree>
    <p:extLst>
      <p:ext uri="{BB962C8B-B14F-4D97-AF65-F5344CB8AC3E}">
        <p14:creationId xmlns:p14="http://schemas.microsoft.com/office/powerpoint/2010/main" val="420748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11705</TotalTime>
  <Words>2454</Words>
  <Application>Microsoft Office PowerPoint</Application>
  <PresentationFormat>On-screen Show (4:3)</PresentationFormat>
  <Paragraphs>289</Paragraphs>
  <Slides>26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5" baseType="lpstr">
      <vt:lpstr>MS PGothic</vt:lpstr>
      <vt:lpstr>MS PGothic</vt:lpstr>
      <vt:lpstr>Arial</vt:lpstr>
      <vt:lpstr>Calibri</vt:lpstr>
      <vt:lpstr>Monotype Sorts</vt:lpstr>
      <vt:lpstr>Times New Roman</vt:lpstr>
      <vt:lpstr>Trebuchet MS</vt:lpstr>
      <vt:lpstr>Webdings</vt:lpstr>
      <vt:lpstr>Office Theme</vt:lpstr>
      <vt:lpstr>Lecture 4 – Semi-Structured Data </vt:lpstr>
      <vt:lpstr>Introduction</vt:lpstr>
      <vt:lpstr>XML Introduction (Cont.)</vt:lpstr>
      <vt:lpstr>XML: Motivation</vt:lpstr>
      <vt:lpstr>XML Motivation (Cont.)</vt:lpstr>
      <vt:lpstr>Comparison with Structured (Relational) Data</vt:lpstr>
      <vt:lpstr>Structure of XML Data</vt:lpstr>
      <vt:lpstr>Example of Nested Elements</vt:lpstr>
      <vt:lpstr>Structure of XML Data (Cont.)</vt:lpstr>
      <vt:lpstr>Attributes</vt:lpstr>
      <vt:lpstr>Activity 5</vt:lpstr>
      <vt:lpstr>Attributes vs. Subelements</vt:lpstr>
      <vt:lpstr>More on XML Syntax</vt:lpstr>
      <vt:lpstr>XML Document Schema</vt:lpstr>
      <vt:lpstr>Why DTDs?</vt:lpstr>
      <vt:lpstr>DTD example: XML</vt:lpstr>
      <vt:lpstr>XML Parsing</vt:lpstr>
      <vt:lpstr>JSON as an XML Alternative</vt:lpstr>
      <vt:lpstr>JSON Data – A name and a value</vt:lpstr>
      <vt:lpstr>JSON Data – A name and a value</vt:lpstr>
      <vt:lpstr>JSON Data – A name and a value</vt:lpstr>
      <vt:lpstr>Another example: XML vs JSON</vt:lpstr>
      <vt:lpstr>JSON Parsing</vt:lpstr>
      <vt:lpstr>Class Activity 6</vt:lpstr>
      <vt:lpstr>XML vs JSON</vt:lpstr>
      <vt:lpstr>Why JSON?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1- Introduction</dc:title>
  <dc:creator>sam</dc:creator>
  <cp:lastModifiedBy>Jayarathna, Sampath</cp:lastModifiedBy>
  <cp:revision>344</cp:revision>
  <dcterms:created xsi:type="dcterms:W3CDTF">2009-12-29T10:39:27Z</dcterms:created>
  <dcterms:modified xsi:type="dcterms:W3CDTF">2020-02-04T15:49:16Z</dcterms:modified>
</cp:coreProperties>
</file>