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8" r:id="rId1"/>
  </p:sldMasterIdLst>
  <p:notesMasterIdLst>
    <p:notesMasterId r:id="rId45"/>
  </p:notesMasterIdLst>
  <p:handoutMasterIdLst>
    <p:handoutMasterId r:id="rId46"/>
  </p:handoutMasterIdLst>
  <p:sldIdLst>
    <p:sldId id="361" r:id="rId2"/>
    <p:sldId id="300" r:id="rId3"/>
    <p:sldId id="301" r:id="rId4"/>
    <p:sldId id="303" r:id="rId5"/>
    <p:sldId id="304" r:id="rId6"/>
    <p:sldId id="348" r:id="rId7"/>
    <p:sldId id="306" r:id="rId8"/>
    <p:sldId id="311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5" r:id="rId24"/>
    <p:sldId id="336" r:id="rId25"/>
    <p:sldId id="343" r:id="rId26"/>
    <p:sldId id="344" r:id="rId27"/>
    <p:sldId id="318" r:id="rId28"/>
    <p:sldId id="315" r:id="rId29"/>
    <p:sldId id="349" r:id="rId30"/>
    <p:sldId id="273" r:id="rId31"/>
    <p:sldId id="274" r:id="rId32"/>
    <p:sldId id="275" r:id="rId33"/>
    <p:sldId id="276" r:id="rId34"/>
    <p:sldId id="351" r:id="rId35"/>
    <p:sldId id="352" r:id="rId36"/>
    <p:sldId id="353" r:id="rId37"/>
    <p:sldId id="354" r:id="rId38"/>
    <p:sldId id="355" r:id="rId39"/>
    <p:sldId id="356" r:id="rId40"/>
    <p:sldId id="358" r:id="rId41"/>
    <p:sldId id="357" r:id="rId42"/>
    <p:sldId id="359" r:id="rId43"/>
    <p:sldId id="299" r:id="rId4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8693"/>
    <a:srgbClr val="464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7D9DC2-F411-41E6-91AA-F0A8CAD31065}" v="1" dt="2019-11-12T06:15:54.6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83086" autoAdjust="0"/>
  </p:normalViewPr>
  <p:slideViewPr>
    <p:cSldViewPr snapToGrid="0" snapToObjects="1">
      <p:cViewPr varScale="1">
        <p:scale>
          <a:sx n="92" d="100"/>
          <a:sy n="92" d="100"/>
        </p:scale>
        <p:origin x="202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arathna, Sampath" userId="10951a6d-3610-4a87-8b75-8e5b3ed3f097" providerId="ADAL" clId="{DB7D9DC2-F411-41E6-91AA-F0A8CAD31065}"/>
    <pc:docChg chg="custSel modSld">
      <pc:chgData name="Jayarathna, Sampath" userId="10951a6d-3610-4a87-8b75-8e5b3ed3f097" providerId="ADAL" clId="{DB7D9DC2-F411-41E6-91AA-F0A8CAD31065}" dt="2019-11-12T06:15:54.686" v="3"/>
      <pc:docMkLst>
        <pc:docMk/>
      </pc:docMkLst>
      <pc:sldChg chg="addSp delSp modSp">
        <pc:chgData name="Jayarathna, Sampath" userId="10951a6d-3610-4a87-8b75-8e5b3ed3f097" providerId="ADAL" clId="{DB7D9DC2-F411-41E6-91AA-F0A8CAD31065}" dt="2019-11-12T06:15:54.686" v="3"/>
        <pc:sldMkLst>
          <pc:docMk/>
          <pc:sldMk cId="62186666" sldId="360"/>
        </pc:sldMkLst>
        <pc:spChg chg="add">
          <ac:chgData name="Jayarathna, Sampath" userId="10951a6d-3610-4a87-8b75-8e5b3ed3f097" providerId="ADAL" clId="{DB7D9DC2-F411-41E6-91AA-F0A8CAD31065}" dt="2019-11-12T06:15:54.686" v="3"/>
          <ac:spMkLst>
            <pc:docMk/>
            <pc:sldMk cId="62186666" sldId="360"/>
            <ac:spMk id="6" creationId="{F09E0EA2-A3E2-4631-9999-0353D62DFACD}"/>
          </ac:spMkLst>
        </pc:spChg>
        <pc:spChg chg="del">
          <ac:chgData name="Jayarathna, Sampath" userId="10951a6d-3610-4a87-8b75-8e5b3ed3f097" providerId="ADAL" clId="{DB7D9DC2-F411-41E6-91AA-F0A8CAD31065}" dt="2019-11-12T06:15:53.473" v="2" actId="478"/>
          <ac:spMkLst>
            <pc:docMk/>
            <pc:sldMk cId="62186666" sldId="360"/>
            <ac:spMk id="7" creationId="{00000000-0000-0000-0000-000000000000}"/>
          </ac:spMkLst>
        </pc:spChg>
        <pc:spChg chg="mod">
          <ac:chgData name="Jayarathna, Sampath" userId="10951a6d-3610-4a87-8b75-8e5b3ed3f097" providerId="ADAL" clId="{DB7D9DC2-F411-41E6-91AA-F0A8CAD31065}" dt="2019-11-12T06:15:34.661" v="1" actId="6549"/>
          <ac:spMkLst>
            <pc:docMk/>
            <pc:sldMk cId="62186666" sldId="360"/>
            <ac:spMk id="8" creationId="{00000000-0000-0000-0000-000000000000}"/>
          </ac:spMkLst>
        </pc:spChg>
        <pc:spChg chg="mod">
          <ac:chgData name="Jayarathna, Sampath" userId="10951a6d-3610-4a87-8b75-8e5b3ed3f097" providerId="ADAL" clId="{DB7D9DC2-F411-41E6-91AA-F0A8CAD31065}" dt="2019-11-12T06:15:33.010" v="0" actId="6549"/>
          <ac:spMkLst>
            <pc:docMk/>
            <pc:sldMk cId="62186666" sldId="360"/>
            <ac:spMk id="1331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19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Nominal – variables with no inherent order or ranking sequence such as Gender, Race etc.</a:t>
            </a:r>
          </a:p>
          <a:p>
            <a:r>
              <a:rPr lang="en-US" dirty="0"/>
              <a:t>Ordinal – Variables with an ordered</a:t>
            </a:r>
            <a:r>
              <a:rPr lang="en-US" baseline="0" dirty="0"/>
              <a:t> series, such as blood group, performance etc.</a:t>
            </a:r>
          </a:p>
          <a:p>
            <a:r>
              <a:rPr lang="en-US" baseline="0" dirty="0"/>
              <a:t>Binary – variables with only 2 options, pass/fail, yes/no</a:t>
            </a:r>
          </a:p>
          <a:p>
            <a:r>
              <a:rPr lang="en-US" baseline="0" dirty="0"/>
              <a:t>All above are Qualitative.</a:t>
            </a:r>
          </a:p>
          <a:p>
            <a:endParaRPr lang="en-US" baseline="0" dirty="0"/>
          </a:p>
          <a:p>
            <a:r>
              <a:rPr lang="en-US" baseline="0" dirty="0"/>
              <a:t>Quantitative: Discrete and Continues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10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cs.waikato.ac.nz/ml/weka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89932" y="2877271"/>
            <a:ext cx="8677423" cy="2387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5c – Intro. to Weka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0384" y="5380725"/>
            <a:ext cx="6867330" cy="1156214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Sampath Jayarathna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 Dominion University</a:t>
            </a:r>
          </a:p>
          <a:p>
            <a:r>
              <a:rPr lang="en-US" sz="1400" dirty="0"/>
              <a:t> 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4643" y="38596"/>
            <a:ext cx="6358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495/595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Data Mining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39" y="1477889"/>
            <a:ext cx="2560320" cy="23612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22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304800" y="6248400"/>
            <a:ext cx="2590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023571A-9CFE-4BB6-A850-D3060EC4794E}" type="datetime1">
              <a:rPr lang="en-US" altLang="en-US"/>
              <a:pPr eaLnBrk="1" hangingPunct="1"/>
              <a:t>2/18/2020</a:t>
            </a:fld>
            <a:endParaRPr lang="en-US" altLang="en-US"/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University of Waikato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7445659-C968-408B-A706-999E271C7D6E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904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Line 3"/>
          <p:cNvSpPr>
            <a:spLocks noChangeShapeType="1"/>
          </p:cNvSpPr>
          <p:nvPr/>
        </p:nvSpPr>
        <p:spPr bwMode="auto">
          <a:xfrm>
            <a:off x="914400" y="1066800"/>
            <a:ext cx="12192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1334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72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501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Line 3"/>
          <p:cNvSpPr>
            <a:spLocks noChangeShapeType="1"/>
          </p:cNvSpPr>
          <p:nvPr/>
        </p:nvSpPr>
        <p:spPr bwMode="auto">
          <a:xfrm>
            <a:off x="2514600" y="1066800"/>
            <a:ext cx="12192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42693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37211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192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37211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Line 4"/>
          <p:cNvSpPr>
            <a:spLocks noChangeShapeType="1"/>
          </p:cNvSpPr>
          <p:nvPr/>
        </p:nvSpPr>
        <p:spPr bwMode="auto">
          <a:xfrm>
            <a:off x="5257800" y="5334000"/>
            <a:ext cx="12192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8282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259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Line 3"/>
          <p:cNvSpPr>
            <a:spLocks noChangeShapeType="1"/>
          </p:cNvSpPr>
          <p:nvPr/>
        </p:nvSpPr>
        <p:spPr bwMode="auto">
          <a:xfrm>
            <a:off x="304800" y="2590800"/>
            <a:ext cx="12192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98444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42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Todays Workshop!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</a:rPr>
              <a:t>What is WEKA?</a:t>
            </a:r>
          </a:p>
          <a:p>
            <a:r>
              <a:rPr lang="en-US" altLang="en-US" sz="3200" dirty="0"/>
              <a:t>The Explorer:</a:t>
            </a:r>
          </a:p>
          <a:p>
            <a:pPr lvl="1"/>
            <a:r>
              <a:rPr lang="en-US" altLang="en-US" sz="2400" dirty="0"/>
              <a:t>Preprocess data</a:t>
            </a:r>
          </a:p>
          <a:p>
            <a:pPr lvl="1"/>
            <a:r>
              <a:rPr lang="en-US" altLang="en-US" sz="2400" dirty="0"/>
              <a:t>Classification</a:t>
            </a:r>
          </a:p>
          <a:p>
            <a:pPr lvl="1"/>
            <a:r>
              <a:rPr lang="en-US" altLang="en-US" sz="2400" dirty="0"/>
              <a:t>Clustering </a:t>
            </a:r>
          </a:p>
          <a:p>
            <a:pPr lvl="1"/>
            <a:r>
              <a:rPr lang="en-US" altLang="en-US" sz="2400" dirty="0"/>
              <a:t>Attribute Selection</a:t>
            </a:r>
          </a:p>
          <a:p>
            <a:pPr lvl="1"/>
            <a:r>
              <a:rPr lang="en-US" altLang="en-US" sz="2400" dirty="0"/>
              <a:t>Data Visualization</a:t>
            </a:r>
          </a:p>
          <a:p>
            <a:r>
              <a:rPr lang="en-US" altLang="en-US" sz="3200" dirty="0" err="1"/>
              <a:t>KnowledgeFlow</a:t>
            </a:r>
            <a:endParaRPr lang="en-US" altLang="en-US" sz="3200" dirty="0"/>
          </a:p>
          <a:p>
            <a:pPr lvl="1"/>
            <a:r>
              <a:rPr lang="en-US" altLang="en-US" sz="2600" dirty="0"/>
              <a:t>Visual Modeler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77502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Line 3"/>
          <p:cNvSpPr>
            <a:spLocks noChangeShapeType="1"/>
          </p:cNvSpPr>
          <p:nvPr/>
        </p:nvSpPr>
        <p:spPr bwMode="auto">
          <a:xfrm>
            <a:off x="2438400" y="2895600"/>
            <a:ext cx="12192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3557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34671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374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34671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Line 4"/>
          <p:cNvSpPr>
            <a:spLocks noChangeShapeType="1"/>
          </p:cNvSpPr>
          <p:nvPr/>
        </p:nvSpPr>
        <p:spPr bwMode="auto">
          <a:xfrm>
            <a:off x="5562600" y="5715000"/>
            <a:ext cx="12192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4209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Line 3"/>
          <p:cNvSpPr>
            <a:spLocks noChangeShapeType="1"/>
          </p:cNvSpPr>
          <p:nvPr/>
        </p:nvSpPr>
        <p:spPr bwMode="auto">
          <a:xfrm>
            <a:off x="1143000" y="3886200"/>
            <a:ext cx="12192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2360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819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Rectangle 4"/>
          <p:cNvSpPr>
            <a:spLocks noChangeArrowheads="1"/>
          </p:cNvSpPr>
          <p:nvPr/>
        </p:nvSpPr>
        <p:spPr bwMode="auto">
          <a:xfrm>
            <a:off x="4479925" y="2871788"/>
            <a:ext cx="1841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endParaRPr lang="en-US" altLang="en-US" sz="4800" b="1">
              <a:solidFill>
                <a:schemeClr val="tx2"/>
              </a:solidFill>
              <a:latin typeface="Arial Narrow" pitchFamily="34" charset="0"/>
            </a:endParaRPr>
          </a:p>
          <a:p>
            <a:pPr eaLnBrk="1" hangingPunct="1">
              <a:lnSpc>
                <a:spcPct val="70000"/>
              </a:lnSpc>
            </a:pPr>
            <a:endParaRPr lang="en-US" altLang="en-US" sz="4800" b="1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573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97350"/>
            <a:ext cx="330041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324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Rectangle 3"/>
          <p:cNvSpPr>
            <a:spLocks noChangeArrowheads="1"/>
          </p:cNvSpPr>
          <p:nvPr/>
        </p:nvSpPr>
        <p:spPr bwMode="auto">
          <a:xfrm>
            <a:off x="4479925" y="2871788"/>
            <a:ext cx="1841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endParaRPr lang="en-US" altLang="en-US" sz="4800" b="1">
              <a:solidFill>
                <a:schemeClr val="tx2"/>
              </a:solidFill>
              <a:latin typeface="Arial Narrow" pitchFamily="34" charset="0"/>
            </a:endParaRPr>
          </a:p>
          <a:p>
            <a:pPr eaLnBrk="1" hangingPunct="1">
              <a:lnSpc>
                <a:spcPct val="70000"/>
              </a:lnSpc>
            </a:pPr>
            <a:endParaRPr lang="en-US" altLang="en-US" sz="4800" b="1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583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5713413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116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Exercise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/>
              <a:t>Load </a:t>
            </a:r>
            <a:r>
              <a:rPr lang="en-US" altLang="en-US" dirty="0" err="1"/>
              <a:t>iris.arff</a:t>
            </a:r>
            <a:r>
              <a:rPr lang="en-US" altLang="en-US" dirty="0"/>
              <a:t> dataset from Weka 3.8.1\data</a:t>
            </a:r>
          </a:p>
          <a:p>
            <a:r>
              <a:rPr lang="en-US" altLang="en-US" dirty="0"/>
              <a:t>Use KNN classifier and modify the value of K=1, K=3, K=5 and report the accuracy 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3831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Feature Selection (filter method)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63" y="1690689"/>
            <a:ext cx="7302874" cy="497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11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Todays Workshop!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What is WEKA?</a:t>
            </a:r>
          </a:p>
          <a:p>
            <a:r>
              <a:rPr lang="en-US" altLang="en-US" sz="3200" dirty="0"/>
              <a:t>The Explorer:</a:t>
            </a:r>
          </a:p>
          <a:p>
            <a:pPr lvl="1"/>
            <a:r>
              <a:rPr lang="en-US" altLang="en-US" sz="2400" dirty="0"/>
              <a:t>Preprocess data</a:t>
            </a:r>
          </a:p>
          <a:p>
            <a:pPr lvl="1"/>
            <a:r>
              <a:rPr lang="en-US" altLang="en-US" sz="2400" dirty="0"/>
              <a:t>Classification</a:t>
            </a:r>
          </a:p>
          <a:p>
            <a:pPr lvl="1"/>
            <a:r>
              <a:rPr lang="en-US" altLang="en-US" sz="2400" dirty="0"/>
              <a:t>Attribute Selection</a:t>
            </a:r>
          </a:p>
          <a:p>
            <a:r>
              <a:rPr lang="en-US" altLang="en-US" sz="3200" dirty="0" err="1">
                <a:solidFill>
                  <a:srgbClr val="FF0000"/>
                </a:solidFill>
              </a:rPr>
              <a:t>KnowledgeFlow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10358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WEKA?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524000"/>
            <a:ext cx="7886700" cy="5141495"/>
          </a:xfrm>
        </p:spPr>
        <p:txBody>
          <a:bodyPr>
            <a:normAutofit/>
          </a:bodyPr>
          <a:lstStyle/>
          <a:p>
            <a:r>
              <a:rPr lang="en-US" altLang="en-US" sz="3200" b="1" dirty="0"/>
              <a:t>W</a:t>
            </a:r>
            <a:r>
              <a:rPr lang="en-US" altLang="en-US" sz="3200" dirty="0"/>
              <a:t>aikato </a:t>
            </a:r>
            <a:r>
              <a:rPr lang="en-US" altLang="en-US" sz="3200" b="1" dirty="0"/>
              <a:t>E</a:t>
            </a:r>
            <a:r>
              <a:rPr lang="en-US" altLang="en-US" sz="3200" dirty="0"/>
              <a:t>nvironment for </a:t>
            </a:r>
            <a:r>
              <a:rPr lang="en-US" altLang="en-US" sz="3200" b="1" dirty="0"/>
              <a:t>K</a:t>
            </a:r>
            <a:r>
              <a:rPr lang="en-US" altLang="en-US" sz="3200" dirty="0"/>
              <a:t>nowledge </a:t>
            </a:r>
            <a:r>
              <a:rPr lang="en-US" altLang="en-US" sz="3200" b="1" dirty="0"/>
              <a:t>A</a:t>
            </a:r>
            <a:r>
              <a:rPr lang="en-US" altLang="en-US" sz="3200" dirty="0"/>
              <a:t>nalysis</a:t>
            </a:r>
          </a:p>
          <a:p>
            <a:pPr lvl="1"/>
            <a:r>
              <a:rPr lang="en-US" altLang="en-US" sz="2000" dirty="0"/>
              <a:t>It’s a data mining/machine learning tool developed by Department of Computer Science, University of Waikato, New Zealand.</a:t>
            </a:r>
          </a:p>
          <a:p>
            <a:pPr lvl="1"/>
            <a:r>
              <a:rPr lang="en-US" altLang="en-US" sz="2000" dirty="0"/>
              <a:t>Weka is also a bird found only on the islands of New Zealand. </a:t>
            </a:r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  <a:p>
            <a:r>
              <a:rPr lang="en-US" altLang="en-US" dirty="0"/>
              <a:t>Website: </a:t>
            </a:r>
            <a:r>
              <a:rPr lang="en-US" altLang="en-US" dirty="0">
                <a:hlinkClick r:id="rId2"/>
              </a:rPr>
              <a:t>http://www.cs.waikato.ac.nz/ml/weka/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Support multiple platforms (written in java):</a:t>
            </a:r>
          </a:p>
          <a:p>
            <a:pPr lvl="1"/>
            <a:r>
              <a:rPr lang="en-US" altLang="en-US" dirty="0"/>
              <a:t>Windows, Mac OS X and Linux</a:t>
            </a:r>
          </a:p>
          <a:p>
            <a:pPr lvl="1"/>
            <a:endParaRPr lang="en-US" altLang="en-US" sz="2000" dirty="0"/>
          </a:p>
        </p:txBody>
      </p:sp>
      <p:pic>
        <p:nvPicPr>
          <p:cNvPr id="6" name="Picture 5" descr="http://home01.wxs.nl/~mkramer/pic/We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05199"/>
            <a:ext cx="2101516" cy="157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92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Knowledge Flow </a:t>
            </a:r>
            <a:r>
              <a:rPr lang="en-US" dirty="0"/>
              <a:t>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“Visual: drag-and-drop” user interface for WEKA - intuitive</a:t>
            </a:r>
          </a:p>
          <a:p>
            <a:r>
              <a:rPr lang="en-US" dirty="0"/>
              <a:t>Java-Beans-based</a:t>
            </a:r>
          </a:p>
          <a:p>
            <a:r>
              <a:rPr lang="en-US" dirty="0"/>
              <a:t>Can do everything that Explorer does (plus a bit more), but not as comprehensively as Experimenter</a:t>
            </a:r>
          </a:p>
          <a:p>
            <a:r>
              <a:rPr lang="en-US" i="1" dirty="0"/>
              <a:t>Data</a:t>
            </a:r>
            <a:r>
              <a:rPr lang="en-US" dirty="0"/>
              <a:t> </a:t>
            </a:r>
            <a:r>
              <a:rPr lang="en-US" i="1" dirty="0"/>
              <a:t>sources</a:t>
            </a:r>
            <a:r>
              <a:rPr lang="en-US" dirty="0"/>
              <a:t>, </a:t>
            </a:r>
            <a:r>
              <a:rPr lang="en-US" i="1" dirty="0"/>
              <a:t>classifiers</a:t>
            </a:r>
            <a:r>
              <a:rPr lang="en-US" dirty="0"/>
              <a:t>, etc. are beans and can be connected graphically</a:t>
            </a:r>
          </a:p>
          <a:p>
            <a:r>
              <a:rPr lang="en-US" dirty="0"/>
              <a:t>Data “flows” through modules: e.g.,</a:t>
            </a:r>
          </a:p>
          <a:p>
            <a:pPr>
              <a:buFont typeface="Wingdings" charset="0"/>
              <a:buNone/>
            </a:pPr>
            <a:r>
              <a:rPr lang="en-US" b="1" i="1" dirty="0"/>
              <a:t>“data source” -&gt;“filter” -&gt;“classifier”-&gt; “evaluator”</a:t>
            </a:r>
          </a:p>
          <a:p>
            <a:r>
              <a:rPr lang="en-US" dirty="0"/>
              <a:t>KF layouts can be saved and re-used later</a:t>
            </a:r>
          </a:p>
        </p:txBody>
      </p:sp>
    </p:spTree>
    <p:extLst>
      <p:ext uri="{BB962C8B-B14F-4D97-AF65-F5344CB8AC3E}">
        <p14:creationId xmlns:p14="http://schemas.microsoft.com/office/powerpoint/2010/main" val="42631768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Knowledge Flow</a:t>
            </a:r>
            <a:r>
              <a:rPr lang="en-US" dirty="0"/>
              <a:t>: 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we want to do:</a:t>
            </a:r>
          </a:p>
          <a:p>
            <a:pPr lvl="1"/>
            <a:r>
              <a:rPr lang="en-US" sz="2400" dirty="0"/>
              <a:t>Take a dataset</a:t>
            </a:r>
          </a:p>
          <a:p>
            <a:pPr lvl="1"/>
            <a:r>
              <a:rPr lang="en-US" sz="2400" dirty="0"/>
              <a:t>Do some attribute selection</a:t>
            </a:r>
          </a:p>
          <a:p>
            <a:pPr lvl="1"/>
            <a:r>
              <a:rPr lang="en-US" sz="2400" dirty="0"/>
              <a:t>Perform some classification on the reduced data using 10 fold CV</a:t>
            </a:r>
          </a:p>
          <a:p>
            <a:pPr lvl="1"/>
            <a:r>
              <a:rPr lang="en-US" sz="2400" dirty="0"/>
              <a:t>Examine the subsets selected for each CV fold</a:t>
            </a:r>
          </a:p>
          <a:p>
            <a:pPr lvl="1"/>
            <a:r>
              <a:rPr lang="en-US" sz="2400" dirty="0"/>
              <a:t>Visualize the results in text format and curves</a:t>
            </a:r>
          </a:p>
        </p:txBody>
      </p:sp>
    </p:spTree>
    <p:extLst>
      <p:ext uri="{BB962C8B-B14F-4D97-AF65-F5344CB8AC3E}">
        <p14:creationId xmlns:p14="http://schemas.microsoft.com/office/powerpoint/2010/main" val="2184603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21 at 15.12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7" y="1171399"/>
            <a:ext cx="8401877" cy="5106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33544" y="183293"/>
            <a:ext cx="4091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Getting Started</a:t>
            </a:r>
          </a:p>
        </p:txBody>
      </p:sp>
      <p:sp>
        <p:nvSpPr>
          <p:cNvPr id="7" name="Oval 6"/>
          <p:cNvSpPr/>
          <p:nvPr/>
        </p:nvSpPr>
        <p:spPr>
          <a:xfrm>
            <a:off x="333880" y="1859130"/>
            <a:ext cx="1126020" cy="28803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3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1 at 15.12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10" y="635001"/>
            <a:ext cx="8492425" cy="517113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17186" y="1400894"/>
            <a:ext cx="1126020" cy="28803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1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Assigner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87" y="1690689"/>
            <a:ext cx="8683825" cy="462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971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Validation Fold Maker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5" y="1841471"/>
            <a:ext cx="8976049" cy="478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233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Classifier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90" y="1794818"/>
            <a:ext cx="8845420" cy="471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330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Classifier Performance Evaluator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6" y="1813479"/>
            <a:ext cx="8852637" cy="471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740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/>
              <a:t>TextViewers</a:t>
            </a:r>
            <a:r>
              <a:rPr lang="en-US" sz="3600" dirty="0"/>
              <a:t> can be used for visualization of results as well as examining the processes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43" y="1869462"/>
            <a:ext cx="8800113" cy="468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721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/>
              <a:t>TextViewers</a:t>
            </a:r>
            <a:r>
              <a:rPr lang="en-US" sz="3600" dirty="0"/>
              <a:t> can be used for visualization of results as well as examining the processes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43" y="1869462"/>
            <a:ext cx="8800113" cy="468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98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 Features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49 data preprocessing tools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76 classification/regression algorithms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8 clustering algorithms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3 algorithms for finding association rules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15 attribute/subset evaluators + 10 search algorithms for feature selection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672105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Classifier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Load data from </a:t>
            </a:r>
            <a:r>
              <a:rPr lang="en-US" sz="2800" dirty="0" err="1"/>
              <a:t>ArffLoader</a:t>
            </a:r>
            <a:r>
              <a:rPr lang="en-US" sz="2800" dirty="0"/>
              <a:t> (right click&gt;configure)</a:t>
            </a:r>
          </a:p>
          <a:p>
            <a:r>
              <a:rPr lang="en-US" sz="2800" dirty="0"/>
              <a:t>Remember to add following into your </a:t>
            </a:r>
            <a:r>
              <a:rPr lang="en-US" sz="2800" dirty="0" err="1"/>
              <a:t>KnowledgeFlow</a:t>
            </a:r>
            <a:endParaRPr lang="en-US" sz="2800" dirty="0"/>
          </a:p>
          <a:p>
            <a:pPr lvl="1"/>
            <a:r>
              <a:rPr lang="en-US" sz="2000" dirty="0" err="1" smtClean="0"/>
              <a:t>CrossValidationFoldMaker</a:t>
            </a:r>
            <a:endParaRPr lang="en-US" sz="2000" dirty="0"/>
          </a:p>
          <a:p>
            <a:pPr lvl="1"/>
            <a:r>
              <a:rPr lang="en-US" sz="2000" dirty="0"/>
              <a:t>Add </a:t>
            </a:r>
            <a:r>
              <a:rPr lang="en-US" sz="2000" dirty="0" err="1"/>
              <a:t>ModelPerformanceChart</a:t>
            </a:r>
            <a:r>
              <a:rPr lang="en-US" sz="2000" dirty="0"/>
              <a:t> from Visualization</a:t>
            </a:r>
          </a:p>
          <a:p>
            <a:r>
              <a:rPr lang="en-US" sz="2800" dirty="0"/>
              <a:t> Assign class from </a:t>
            </a:r>
            <a:r>
              <a:rPr lang="en-US" sz="2800" dirty="0" err="1"/>
              <a:t>ClassAssigner</a:t>
            </a:r>
            <a:endParaRPr lang="en-US" sz="2800" dirty="0"/>
          </a:p>
          <a:p>
            <a:r>
              <a:rPr lang="en-US" sz="2800" dirty="0"/>
              <a:t>Connect dataset from all to Cross Validation</a:t>
            </a:r>
          </a:p>
          <a:p>
            <a:r>
              <a:rPr lang="en-US" sz="2800" dirty="0"/>
              <a:t>Get Training and Testing set to classifier</a:t>
            </a:r>
          </a:p>
          <a:p>
            <a:r>
              <a:rPr lang="en-US" sz="2800" dirty="0"/>
              <a:t>Send batch classifier to performance evaluator</a:t>
            </a:r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397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6" y="1690689"/>
            <a:ext cx="9013005" cy="480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844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Run multiple classifiers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59" y="1690689"/>
            <a:ext cx="8730081" cy="465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102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Explorer</a:t>
            </a:r>
            <a:r>
              <a:rPr lang="en-US" sz="2800" dirty="0"/>
              <a:t> and </a:t>
            </a:r>
            <a:r>
              <a:rPr lang="en-US" sz="2800" i="1" dirty="0"/>
              <a:t>Knowledge Flow:</a:t>
            </a:r>
            <a:r>
              <a:rPr lang="en-US" sz="2800" dirty="0"/>
              <a:t> </a:t>
            </a:r>
          </a:p>
          <a:p>
            <a:pPr lvl="1"/>
            <a:r>
              <a:rPr lang="en-US" sz="2000" dirty="0"/>
              <a:t>Offer useful and flexible ways to perform a range of </a:t>
            </a:r>
            <a:r>
              <a:rPr lang="en-US" sz="2000" b="1" dirty="0"/>
              <a:t>batches</a:t>
            </a:r>
            <a:r>
              <a:rPr lang="en-US" sz="2000" dirty="0"/>
              <a:t> of experiments</a:t>
            </a:r>
          </a:p>
          <a:p>
            <a:pPr lvl="1"/>
            <a:r>
              <a:rPr lang="en-US" sz="2000" dirty="0"/>
              <a:t>Beware of the way in which results are generated!</a:t>
            </a:r>
          </a:p>
          <a:p>
            <a:pPr lvl="1"/>
            <a:r>
              <a:rPr lang="en-US" sz="2000" i="1" dirty="0"/>
              <a:t>KF</a:t>
            </a:r>
            <a:r>
              <a:rPr lang="en-US" sz="2000" dirty="0"/>
              <a:t> is particularly useful for visualization </a:t>
            </a:r>
          </a:p>
          <a:p>
            <a:r>
              <a:rPr lang="en-US" sz="2800" dirty="0"/>
              <a:t>Just a snapshot of capabilities of WEKA!</a:t>
            </a:r>
          </a:p>
        </p:txBody>
      </p:sp>
    </p:spTree>
    <p:extLst>
      <p:ext uri="{BB962C8B-B14F-4D97-AF65-F5344CB8AC3E}">
        <p14:creationId xmlns:p14="http://schemas.microsoft.com/office/powerpoint/2010/main" val="748468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WEKA GUI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50098"/>
            <a:ext cx="7837714" cy="406970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Main components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“The Explorer” (exploratory data analysis)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“The Experimenter” (experimental environment)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“The </a:t>
            </a:r>
            <a:r>
              <a:rPr lang="en-US" altLang="en-US" sz="2200" dirty="0" err="1"/>
              <a:t>KnowledgeFlow</a:t>
            </a:r>
            <a:r>
              <a:rPr lang="en-US" altLang="en-US" sz="2200" dirty="0"/>
              <a:t>” (process model inspired interface)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“Simple CLI” (Command Line interface)</a:t>
            </a:r>
          </a:p>
          <a:p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908" y="3856750"/>
            <a:ext cx="37338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30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Todays Workshop!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What is WEKA?</a:t>
            </a:r>
          </a:p>
          <a:p>
            <a:r>
              <a:rPr lang="en-US" altLang="en-US" sz="3200" dirty="0">
                <a:solidFill>
                  <a:srgbClr val="FF0000"/>
                </a:solidFill>
              </a:rPr>
              <a:t>The Explorer:</a:t>
            </a:r>
          </a:p>
          <a:p>
            <a:pPr lvl="1"/>
            <a:r>
              <a:rPr lang="en-US" altLang="en-US" sz="2400" dirty="0"/>
              <a:t>Preprocess data</a:t>
            </a:r>
          </a:p>
          <a:p>
            <a:pPr lvl="1"/>
            <a:r>
              <a:rPr lang="en-US" altLang="en-US" sz="2400" dirty="0"/>
              <a:t>Classification</a:t>
            </a:r>
          </a:p>
          <a:p>
            <a:pPr lvl="1"/>
            <a:r>
              <a:rPr lang="en-US" altLang="en-US" sz="2400" dirty="0"/>
              <a:t>Attribute Selection</a:t>
            </a:r>
          </a:p>
          <a:p>
            <a:r>
              <a:rPr lang="en-US" altLang="en-US" sz="3200" dirty="0" err="1"/>
              <a:t>KnowledgeFlow</a:t>
            </a:r>
            <a:endParaRPr lang="en-US" altLang="en-US" sz="3200" dirty="0"/>
          </a:p>
          <a:p>
            <a:pPr marL="0" indent="0">
              <a:buNone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10358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Explorer: pre-processing the data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Data can be imported from a file in various formats: ARFF, CSV, C4.5, binary</a:t>
            </a:r>
          </a:p>
          <a:p>
            <a:r>
              <a:rPr lang="en-US" altLang="en-US"/>
              <a:t>Data can also be read from a URL or from an SQL database (using JDBC)</a:t>
            </a:r>
          </a:p>
          <a:p>
            <a:r>
              <a:rPr lang="en-US" altLang="en-US"/>
              <a:t>Pre-processing tools in WEKA are called “filters”</a:t>
            </a:r>
          </a:p>
          <a:p>
            <a:r>
              <a:rPr lang="en-US" altLang="en-US"/>
              <a:t>WEKA contains filters for:</a:t>
            </a:r>
          </a:p>
          <a:p>
            <a:pPr lvl="1"/>
            <a:r>
              <a:rPr lang="en-US" altLang="en-US"/>
              <a:t>Discretization, normalization, resampling, attribute selection, transforming and combining attributes, …</a:t>
            </a:r>
          </a:p>
        </p:txBody>
      </p:sp>
    </p:spTree>
    <p:extLst>
      <p:ext uri="{BB962C8B-B14F-4D97-AF65-F5344CB8AC3E}">
        <p14:creationId xmlns:p14="http://schemas.microsoft.com/office/powerpoint/2010/main" val="1511974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458200" cy="46482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@relation heart-disease-simplified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en-US" sz="1800" dirty="0"/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1800" dirty="0"/>
              <a:t>@attribute age numeric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1800" dirty="0"/>
              <a:t>@attribute sex { female, male}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1800" dirty="0"/>
              <a:t>@attribute </a:t>
            </a:r>
            <a:r>
              <a:rPr lang="en-US" sz="1800" dirty="0" err="1"/>
              <a:t>chest_pain_type</a:t>
            </a:r>
            <a:r>
              <a:rPr lang="en-US" sz="1800" dirty="0"/>
              <a:t> { </a:t>
            </a:r>
            <a:r>
              <a:rPr lang="en-US" sz="1800" dirty="0" err="1"/>
              <a:t>typ_angina</a:t>
            </a:r>
            <a:r>
              <a:rPr lang="en-US" sz="1800" dirty="0"/>
              <a:t>, </a:t>
            </a:r>
            <a:r>
              <a:rPr lang="en-US" sz="1800" dirty="0" err="1"/>
              <a:t>asympt</a:t>
            </a:r>
            <a:r>
              <a:rPr lang="en-US" sz="1800" dirty="0"/>
              <a:t>, </a:t>
            </a:r>
            <a:r>
              <a:rPr lang="en-US" sz="1800" dirty="0" err="1"/>
              <a:t>non_anginal</a:t>
            </a:r>
            <a:r>
              <a:rPr lang="en-US" sz="1800" dirty="0"/>
              <a:t>, </a:t>
            </a:r>
            <a:r>
              <a:rPr lang="en-US" sz="1800" dirty="0" err="1"/>
              <a:t>atyp_angina</a:t>
            </a:r>
            <a:r>
              <a:rPr lang="en-US" sz="1800" dirty="0"/>
              <a:t>}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1800" dirty="0"/>
              <a:t>@attribute cholesterol real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1800" dirty="0"/>
              <a:t>@attribute </a:t>
            </a:r>
            <a:r>
              <a:rPr lang="en-US" sz="1800" dirty="0" err="1"/>
              <a:t>exercise_induced_angina</a:t>
            </a:r>
            <a:r>
              <a:rPr lang="en-US" sz="1800" dirty="0"/>
              <a:t> { yes, no}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1800" dirty="0"/>
              <a:t>@attribute class { present, </a:t>
            </a:r>
            <a:r>
              <a:rPr lang="en-US" sz="1800" dirty="0" err="1"/>
              <a:t>not_present</a:t>
            </a:r>
            <a:r>
              <a:rPr lang="en-US" sz="1800" dirty="0"/>
              <a:t>}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en-US" sz="1800" dirty="0"/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@data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63,male,typ_angina,233,no,not_present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67,male,asympt,286,yes,present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67,male,asympt,229,yes,present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38,female,non_anginal,?,no,not_present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...</a:t>
            </a:r>
            <a:endParaRPr lang="en-US" sz="2400" dirty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8210550" cy="1325563"/>
          </a:xfrm>
        </p:spPr>
        <p:txBody>
          <a:bodyPr/>
          <a:lstStyle/>
          <a:p>
            <a:r>
              <a:rPr lang="en-US" altLang="en-US" dirty="0"/>
              <a:t>WEKA “</a:t>
            </a:r>
            <a:r>
              <a:rPr lang="en-US" altLang="en-US" dirty="0" err="1"/>
              <a:t>arff</a:t>
            </a:r>
            <a:r>
              <a:rPr lang="en-US" altLang="en-US" dirty="0"/>
              <a:t>” format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16306" y="1723548"/>
            <a:ext cx="3951139" cy="522111"/>
            <a:chOff x="2716306" y="1723548"/>
            <a:chExt cx="3951139" cy="522111"/>
          </a:xfrm>
        </p:grpSpPr>
        <p:sp>
          <p:nvSpPr>
            <p:cNvPr id="35846" name="Line 6"/>
            <p:cNvSpPr>
              <a:spLocks noChangeShapeType="1"/>
            </p:cNvSpPr>
            <p:nvPr/>
          </p:nvSpPr>
          <p:spPr bwMode="auto">
            <a:xfrm flipH="1">
              <a:off x="2716306" y="1981200"/>
              <a:ext cx="1703294" cy="26445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572000" y="1723548"/>
              <a:ext cx="209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Numeric attribute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96235" y="2166838"/>
            <a:ext cx="3809475" cy="369332"/>
            <a:chOff x="3496235" y="2166838"/>
            <a:chExt cx="3809475" cy="369332"/>
          </a:xfrm>
        </p:grpSpPr>
        <p:sp>
          <p:nvSpPr>
            <p:cNvPr id="35848" name="Line 9"/>
            <p:cNvSpPr>
              <a:spLocks noChangeShapeType="1"/>
            </p:cNvSpPr>
            <p:nvPr/>
          </p:nvSpPr>
          <p:spPr bwMode="auto">
            <a:xfrm flipH="1">
              <a:off x="3496235" y="2393576"/>
              <a:ext cx="1640541" cy="14259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23089" y="2166838"/>
              <a:ext cx="2082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Nominal attribute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16306" y="4954859"/>
            <a:ext cx="4741804" cy="646331"/>
            <a:chOff x="2716306" y="4954859"/>
            <a:chExt cx="4741804" cy="646331"/>
          </a:xfrm>
        </p:grpSpPr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2716306" y="5181597"/>
              <a:ext cx="2572870" cy="37203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75489" y="4954859"/>
              <a:ext cx="20826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Missing value represented by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035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F6C4599-CDC6-42EE-9A80-EAA94B85FF3C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Explorer: building “classifiers”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Classifiers in WEKA are models for predicting nominal or numeric quantities or classes</a:t>
            </a:r>
          </a:p>
          <a:p>
            <a:pPr eaLnBrk="1" hangingPunct="1"/>
            <a:r>
              <a:rPr lang="en-US" altLang="en-US" dirty="0"/>
              <a:t>Implemented classifiers include:</a:t>
            </a:r>
          </a:p>
          <a:p>
            <a:pPr lvl="1" eaLnBrk="1" hangingPunct="1"/>
            <a:r>
              <a:rPr lang="en-US" altLang="en-US" dirty="0"/>
              <a:t>Decision trees and lists, instance-based classifiers, support vector machines, multi-layer </a:t>
            </a:r>
            <a:r>
              <a:rPr lang="en-US" altLang="en-US" dirty="0" err="1"/>
              <a:t>perceptrons</a:t>
            </a:r>
            <a:r>
              <a:rPr lang="en-US" altLang="en-US" dirty="0"/>
              <a:t>, logistic regression, Bayes’ nets, …</a:t>
            </a:r>
          </a:p>
          <a:p>
            <a:pPr lvl="1" eaLnBrk="1" hangingPunct="1"/>
            <a:r>
              <a:rPr lang="en-US" altLang="en-US" dirty="0"/>
              <a:t>Bagging, boosting, stacking, error-correcting output codes, locally weighted learning, … </a:t>
            </a:r>
          </a:p>
        </p:txBody>
      </p:sp>
    </p:spTree>
    <p:extLst>
      <p:ext uri="{BB962C8B-B14F-4D97-AF65-F5344CB8AC3E}">
        <p14:creationId xmlns:p14="http://schemas.microsoft.com/office/powerpoint/2010/main" val="2431248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10209</TotalTime>
  <Words>754</Words>
  <Application>Microsoft Office PowerPoint</Application>
  <PresentationFormat>On-screen Show (4:3)</PresentationFormat>
  <Paragraphs>140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ＭＳ Ｐゴシック</vt:lpstr>
      <vt:lpstr>Arial</vt:lpstr>
      <vt:lpstr>Arial Narrow</vt:lpstr>
      <vt:lpstr>Calibri</vt:lpstr>
      <vt:lpstr>Times New Roman</vt:lpstr>
      <vt:lpstr>Wingdings</vt:lpstr>
      <vt:lpstr>Office Theme</vt:lpstr>
      <vt:lpstr>Lecture 5c – Intro. to Weka</vt:lpstr>
      <vt:lpstr>Todays Workshop!</vt:lpstr>
      <vt:lpstr>What is WEKA?</vt:lpstr>
      <vt:lpstr>Main Features</vt:lpstr>
      <vt:lpstr>WEKA GUI</vt:lpstr>
      <vt:lpstr>Todays Workshop!</vt:lpstr>
      <vt:lpstr>Explorer: pre-processing the data</vt:lpstr>
      <vt:lpstr>WEKA “arff” format</vt:lpstr>
      <vt:lpstr>Explorer: building “classifiers”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</vt:lpstr>
      <vt:lpstr>Feature Selection (filter method)</vt:lpstr>
      <vt:lpstr>Todays Workshop!</vt:lpstr>
      <vt:lpstr>Knowledge Flow Interface</vt:lpstr>
      <vt:lpstr>Knowledge Flow: An Example</vt:lpstr>
      <vt:lpstr>PowerPoint Presentation</vt:lpstr>
      <vt:lpstr>PowerPoint Presentation</vt:lpstr>
      <vt:lpstr>Class Assigner</vt:lpstr>
      <vt:lpstr>Cross Validation Fold Maker</vt:lpstr>
      <vt:lpstr>Classifier </vt:lpstr>
      <vt:lpstr>Classifier Performance Evaluator</vt:lpstr>
      <vt:lpstr>TextViewers can be used for visualization of results as well as examining the processes</vt:lpstr>
      <vt:lpstr>TextViewers can be used for visualization of results as well as examining the processes</vt:lpstr>
      <vt:lpstr>Run Classifier</vt:lpstr>
      <vt:lpstr>PowerPoint Presentation</vt:lpstr>
      <vt:lpstr>Run multiple classifiers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</dc:title>
  <dc:creator>sam</dc:creator>
  <cp:lastModifiedBy>Jayarathna, Sampath</cp:lastModifiedBy>
  <cp:revision>287</cp:revision>
  <dcterms:created xsi:type="dcterms:W3CDTF">2009-12-29T10:39:27Z</dcterms:created>
  <dcterms:modified xsi:type="dcterms:W3CDTF">2020-02-18T17:03:31Z</dcterms:modified>
</cp:coreProperties>
</file>