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0" r:id="rId3"/>
    <p:sldId id="352" r:id="rId4"/>
    <p:sldId id="353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8" r:id="rId16"/>
    <p:sldId id="369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49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3488" autoAdjust="0"/>
  </p:normalViewPr>
  <p:slideViewPr>
    <p:cSldViewPr snapToGrid="0" snapToObjects="1">
      <p:cViewPr varScale="1">
        <p:scale>
          <a:sx n="95" d="100"/>
          <a:sy n="95" d="100"/>
        </p:scale>
        <p:origin x="2028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AD6F0-9EF2-4164-92CE-FDD704B332A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080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77C62-0EE8-409D-B0D2-7179DC241F1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205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DBC53-DC85-42FA-8467-142665884A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705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FB1D8-C1CF-4F46-AFD3-F4B57776003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637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7ADE6-CA7A-41D5-B390-BAD5CE28394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919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06933-7CEA-4077-8371-63DF25913DA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456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2FB22-8323-4506-8CEA-E90FB44BB1E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940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1CE7E-1CCB-464C-B390-22F502EB9E9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763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90A42-E80D-46C5-A129-9AED6CF59AE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638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E577C-7BBF-4E80-A2AE-EC740F04A25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55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657E3-6F74-4525-80A6-BB113F8B28A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6672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FFB8A-C143-484F-9FDD-3DE4399E4E0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686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A1591-6CF3-4716-B357-D67FA156306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9286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69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D269B-9D35-4CBA-A247-DC85E2EC71C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206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C3EEA-EC9F-459C-823E-CF3807D2F57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85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241DA-E40E-4FFE-8B4E-612B23A71CE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0312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1271A-319A-4434-886A-4594AB36363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763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82A27-8639-4167-BA4B-81494EC8C5C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480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C4E27-9574-4DB3-B2AC-461FB384FE1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875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1EF96-D1F9-4C02-85B7-A9405B1CB1F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2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68763" cy="4852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600200"/>
            <a:ext cx="4070350" cy="4852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05562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89932" y="2877271"/>
            <a:ext cx="8677423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6b – Association Pattern Mining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4643" y="38596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495/595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Data Mining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839" y="1477889"/>
            <a:ext cx="2560320" cy="236122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2025" y="6342747"/>
            <a:ext cx="8564172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to </a:t>
            </a:r>
            <a:r>
              <a:rPr lang="en-US" altLang="zh-CN" sz="1200" dirty="0" err="1"/>
              <a:t>Xun</a:t>
            </a:r>
            <a:r>
              <a:rPr lang="en-US" altLang="zh-CN" sz="1200" dirty="0"/>
              <a:t> Luo and Shun Liang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 1 (cont.)</a:t>
            </a:r>
          </a:p>
        </p:txBody>
      </p:sp>
      <p:grpSp>
        <p:nvGrpSpPr>
          <p:cNvPr id="179405" name="Group 205"/>
          <p:cNvGrpSpPr>
            <a:grpSpLocks/>
          </p:cNvGrpSpPr>
          <p:nvPr/>
        </p:nvGrpSpPr>
        <p:grpSpPr bwMode="auto">
          <a:xfrm>
            <a:off x="149225" y="2174875"/>
            <a:ext cx="1273175" cy="4089400"/>
            <a:chOff x="-3" y="1370"/>
            <a:chExt cx="802" cy="2576"/>
          </a:xfrm>
        </p:grpSpPr>
        <p:grpSp>
          <p:nvGrpSpPr>
            <p:cNvPr id="179204" name="Group 4"/>
            <p:cNvGrpSpPr>
              <a:grpSpLocks/>
            </p:cNvGrpSpPr>
            <p:nvPr/>
          </p:nvGrpSpPr>
          <p:grpSpPr bwMode="auto">
            <a:xfrm>
              <a:off x="123" y="1370"/>
              <a:ext cx="454" cy="226"/>
              <a:chOff x="4649" y="1547"/>
              <a:chExt cx="454" cy="226"/>
            </a:xfrm>
          </p:grpSpPr>
          <p:sp>
            <p:nvSpPr>
              <p:cNvPr id="179205" name="Oval 5"/>
              <p:cNvSpPr>
                <a:spLocks noChangeArrowheads="1"/>
              </p:cNvSpPr>
              <p:nvPr/>
            </p:nvSpPr>
            <p:spPr bwMode="auto">
              <a:xfrm>
                <a:off x="4649" y="1547"/>
                <a:ext cx="454" cy="226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9206" name="Text Box 6"/>
              <p:cNvSpPr txBox="1">
                <a:spLocks noChangeArrowheads="1"/>
              </p:cNvSpPr>
              <p:nvPr/>
            </p:nvSpPr>
            <p:spPr bwMode="auto">
              <a:xfrm>
                <a:off x="4767" y="1579"/>
                <a:ext cx="29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1800"/>
                  <a:t>root</a:t>
                </a:r>
              </a:p>
            </p:txBody>
          </p:sp>
        </p:grpSp>
        <p:sp>
          <p:nvSpPr>
            <p:cNvPr id="179232" name="Text Box 32"/>
            <p:cNvSpPr txBox="1">
              <a:spLocks noChangeArrowheads="1"/>
            </p:cNvSpPr>
            <p:nvPr/>
          </p:nvSpPr>
          <p:spPr bwMode="auto">
            <a:xfrm>
              <a:off x="-3" y="3715"/>
              <a:ext cx="8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800"/>
                <a:t>Create root</a:t>
              </a:r>
            </a:p>
          </p:txBody>
        </p:sp>
      </p:grpSp>
      <p:grpSp>
        <p:nvGrpSpPr>
          <p:cNvPr id="179404" name="Group 204"/>
          <p:cNvGrpSpPr>
            <a:grpSpLocks/>
          </p:cNvGrpSpPr>
          <p:nvPr/>
        </p:nvGrpSpPr>
        <p:grpSpPr bwMode="auto">
          <a:xfrm>
            <a:off x="2098675" y="2198688"/>
            <a:ext cx="1666875" cy="4384675"/>
            <a:chOff x="769" y="1357"/>
            <a:chExt cx="1050" cy="2762"/>
          </a:xfrm>
        </p:grpSpPr>
        <p:grpSp>
          <p:nvGrpSpPr>
            <p:cNvPr id="179207" name="Group 7"/>
            <p:cNvGrpSpPr>
              <a:grpSpLocks/>
            </p:cNvGrpSpPr>
            <p:nvPr/>
          </p:nvGrpSpPr>
          <p:grpSpPr bwMode="auto">
            <a:xfrm>
              <a:off x="775" y="1357"/>
              <a:ext cx="1044" cy="2223"/>
              <a:chOff x="2468" y="2282"/>
              <a:chExt cx="1044" cy="2223"/>
            </a:xfrm>
          </p:grpSpPr>
          <p:grpSp>
            <p:nvGrpSpPr>
              <p:cNvPr id="179208" name="Group 8"/>
              <p:cNvGrpSpPr>
                <a:grpSpLocks/>
              </p:cNvGrpSpPr>
              <p:nvPr/>
            </p:nvGrpSpPr>
            <p:grpSpPr bwMode="auto">
              <a:xfrm>
                <a:off x="3058" y="2282"/>
                <a:ext cx="454" cy="226"/>
                <a:chOff x="4649" y="1547"/>
                <a:chExt cx="454" cy="226"/>
              </a:xfrm>
            </p:grpSpPr>
            <p:sp>
              <p:nvSpPr>
                <p:cNvPr id="179209" name="Oval 9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921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sp>
            <p:nvSpPr>
              <p:cNvPr id="179211" name="Line 11"/>
              <p:cNvSpPr>
                <a:spLocks noChangeShapeType="1"/>
              </p:cNvSpPr>
              <p:nvPr/>
            </p:nvSpPr>
            <p:spPr bwMode="auto">
              <a:xfrm flipH="1">
                <a:off x="2834" y="2411"/>
                <a:ext cx="224" cy="2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79212" name="Group 12"/>
              <p:cNvGrpSpPr>
                <a:grpSpLocks/>
              </p:cNvGrpSpPr>
              <p:nvPr/>
            </p:nvGrpSpPr>
            <p:grpSpPr bwMode="auto">
              <a:xfrm>
                <a:off x="2468" y="2669"/>
                <a:ext cx="454" cy="1836"/>
                <a:chOff x="4059" y="1934"/>
                <a:chExt cx="454" cy="1836"/>
              </a:xfrm>
            </p:grpSpPr>
            <p:sp>
              <p:nvSpPr>
                <p:cNvPr id="179213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4259" y="2155"/>
                  <a:ext cx="0" cy="1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9214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4259" y="2564"/>
                  <a:ext cx="0" cy="1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9215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4259" y="2949"/>
                  <a:ext cx="0" cy="1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9216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4259" y="336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79217" name="Group 17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54" cy="226"/>
                  <a:chOff x="4059" y="1934"/>
                  <a:chExt cx="454" cy="226"/>
                </a:xfrm>
              </p:grpSpPr>
              <p:sp>
                <p:nvSpPr>
                  <p:cNvPr id="17921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1934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1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3" y="1963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f : 1</a:t>
                    </a:r>
                  </a:p>
                </p:txBody>
              </p:sp>
            </p:grpSp>
            <p:grpSp>
              <p:nvGrpSpPr>
                <p:cNvPr id="179220" name="Group 20"/>
                <p:cNvGrpSpPr>
                  <a:grpSpLocks/>
                </p:cNvGrpSpPr>
                <p:nvPr/>
              </p:nvGrpSpPr>
              <p:grpSpPr bwMode="auto">
                <a:xfrm>
                  <a:off x="4059" y="2727"/>
                  <a:ext cx="454" cy="226"/>
                  <a:chOff x="4059" y="2727"/>
                  <a:chExt cx="454" cy="226"/>
                </a:xfrm>
              </p:grpSpPr>
              <p:sp>
                <p:nvSpPr>
                  <p:cNvPr id="17922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727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2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3" y="2761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a : 1</a:t>
                    </a:r>
                  </a:p>
                </p:txBody>
              </p:sp>
            </p:grpSp>
            <p:grpSp>
              <p:nvGrpSpPr>
                <p:cNvPr id="179223" name="Group 23"/>
                <p:cNvGrpSpPr>
                  <a:grpSpLocks/>
                </p:cNvGrpSpPr>
                <p:nvPr/>
              </p:nvGrpSpPr>
              <p:grpSpPr bwMode="auto">
                <a:xfrm>
                  <a:off x="4059" y="3136"/>
                  <a:ext cx="454" cy="226"/>
                  <a:chOff x="4059" y="3136"/>
                  <a:chExt cx="454" cy="226"/>
                </a:xfrm>
              </p:grpSpPr>
              <p:sp>
                <p:nvSpPr>
                  <p:cNvPr id="17922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3136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2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3" y="3176"/>
                    <a:ext cx="35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/>
                  <a:p>
                    <a:r>
                      <a:rPr lang="en-US" altLang="zh-CN" sz="1800" dirty="0"/>
                      <a:t>m : 1</a:t>
                    </a:r>
                  </a:p>
                </p:txBody>
              </p:sp>
            </p:grpSp>
            <p:grpSp>
              <p:nvGrpSpPr>
                <p:cNvPr id="179226" name="Group 26"/>
                <p:cNvGrpSpPr>
                  <a:grpSpLocks/>
                </p:cNvGrpSpPr>
                <p:nvPr/>
              </p:nvGrpSpPr>
              <p:grpSpPr bwMode="auto">
                <a:xfrm>
                  <a:off x="4059" y="3544"/>
                  <a:ext cx="454" cy="226"/>
                  <a:chOff x="4059" y="3544"/>
                  <a:chExt cx="454" cy="226"/>
                </a:xfrm>
              </p:grpSpPr>
              <p:sp>
                <p:nvSpPr>
                  <p:cNvPr id="17922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3544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2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3" y="3584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p : 1</a:t>
                    </a:r>
                  </a:p>
                </p:txBody>
              </p:sp>
            </p:grpSp>
            <p:grpSp>
              <p:nvGrpSpPr>
                <p:cNvPr id="179229" name="Group 29"/>
                <p:cNvGrpSpPr>
                  <a:grpSpLocks/>
                </p:cNvGrpSpPr>
                <p:nvPr/>
              </p:nvGrpSpPr>
              <p:grpSpPr bwMode="auto">
                <a:xfrm>
                  <a:off x="4059" y="2338"/>
                  <a:ext cx="454" cy="226"/>
                  <a:chOff x="4059" y="2338"/>
                  <a:chExt cx="454" cy="226"/>
                </a:xfrm>
              </p:grpSpPr>
              <p:sp>
                <p:nvSpPr>
                  <p:cNvPr id="17923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338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31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3" y="2374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c : 1</a:t>
                    </a:r>
                  </a:p>
                </p:txBody>
              </p:sp>
            </p:grpSp>
          </p:grpSp>
        </p:grpSp>
        <p:sp>
          <p:nvSpPr>
            <p:cNvPr id="179233" name="Text Box 33"/>
            <p:cNvSpPr txBox="1">
              <a:spLocks noChangeArrowheads="1"/>
            </p:cNvSpPr>
            <p:nvPr/>
          </p:nvSpPr>
          <p:spPr bwMode="auto">
            <a:xfrm>
              <a:off x="769" y="3715"/>
              <a:ext cx="8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800"/>
                <a:t>After trans 1 </a:t>
              </a:r>
              <a:r>
                <a:rPr lang="en-US" altLang="zh-CN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(f,c,a,m,p)</a:t>
              </a:r>
              <a:endParaRPr lang="en-US" altLang="zh-CN" sz="1800"/>
            </a:p>
          </p:txBody>
        </p:sp>
      </p:grpSp>
      <p:sp>
        <p:nvSpPr>
          <p:cNvPr id="179289" name="Text Box 89"/>
          <p:cNvSpPr txBox="1">
            <a:spLocks noChangeArrowheads="1"/>
          </p:cNvSpPr>
          <p:nvPr/>
        </p:nvSpPr>
        <p:spPr bwMode="auto">
          <a:xfrm>
            <a:off x="501650" y="1392238"/>
            <a:ext cx="583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The building process of the tree</a:t>
            </a:r>
          </a:p>
        </p:txBody>
      </p:sp>
      <p:grpSp>
        <p:nvGrpSpPr>
          <p:cNvPr id="179403" name="Group 203"/>
          <p:cNvGrpSpPr>
            <a:grpSpLocks/>
          </p:cNvGrpSpPr>
          <p:nvPr/>
        </p:nvGrpSpPr>
        <p:grpSpPr bwMode="auto">
          <a:xfrm>
            <a:off x="4413250" y="2276475"/>
            <a:ext cx="1657350" cy="4338638"/>
            <a:chOff x="1646" y="1386"/>
            <a:chExt cx="1044" cy="2733"/>
          </a:xfrm>
        </p:grpSpPr>
        <p:grpSp>
          <p:nvGrpSpPr>
            <p:cNvPr id="179288" name="Group 88"/>
            <p:cNvGrpSpPr>
              <a:grpSpLocks/>
            </p:cNvGrpSpPr>
            <p:nvPr/>
          </p:nvGrpSpPr>
          <p:grpSpPr bwMode="auto">
            <a:xfrm>
              <a:off x="1646" y="1386"/>
              <a:ext cx="1044" cy="2223"/>
              <a:chOff x="2783" y="1199"/>
              <a:chExt cx="1044" cy="2223"/>
            </a:xfrm>
          </p:grpSpPr>
          <p:grpSp>
            <p:nvGrpSpPr>
              <p:cNvPr id="179235" name="Group 35"/>
              <p:cNvGrpSpPr>
                <a:grpSpLocks/>
              </p:cNvGrpSpPr>
              <p:nvPr/>
            </p:nvGrpSpPr>
            <p:grpSpPr bwMode="auto">
              <a:xfrm>
                <a:off x="3373" y="1199"/>
                <a:ext cx="454" cy="226"/>
                <a:chOff x="4649" y="1547"/>
                <a:chExt cx="454" cy="226"/>
              </a:xfrm>
            </p:grpSpPr>
            <p:sp>
              <p:nvSpPr>
                <p:cNvPr id="179236" name="Oval 36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923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sp>
            <p:nvSpPr>
              <p:cNvPr id="179253" name="Line 53"/>
              <p:cNvSpPr>
                <a:spLocks noChangeShapeType="1"/>
              </p:cNvSpPr>
              <p:nvPr/>
            </p:nvSpPr>
            <p:spPr bwMode="auto">
              <a:xfrm flipH="1">
                <a:off x="3149" y="1328"/>
                <a:ext cx="224" cy="2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79259" name="Group 59"/>
              <p:cNvGrpSpPr>
                <a:grpSpLocks/>
              </p:cNvGrpSpPr>
              <p:nvPr/>
            </p:nvGrpSpPr>
            <p:grpSpPr bwMode="auto">
              <a:xfrm>
                <a:off x="3177" y="2586"/>
                <a:ext cx="650" cy="836"/>
                <a:chOff x="4453" y="2934"/>
                <a:chExt cx="650" cy="836"/>
              </a:xfrm>
            </p:grpSpPr>
            <p:sp>
              <p:nvSpPr>
                <p:cNvPr id="179260" name="Line 60"/>
                <p:cNvSpPr>
                  <a:spLocks noChangeShapeType="1"/>
                </p:cNvSpPr>
                <p:nvPr/>
              </p:nvSpPr>
              <p:spPr bwMode="auto">
                <a:xfrm flipH="1" flipV="1">
                  <a:off x="4453" y="2934"/>
                  <a:ext cx="290" cy="2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9261" name="Line 61"/>
                <p:cNvSpPr>
                  <a:spLocks noChangeShapeType="1"/>
                </p:cNvSpPr>
                <p:nvPr/>
              </p:nvSpPr>
              <p:spPr bwMode="auto">
                <a:xfrm flipH="1" flipV="1">
                  <a:off x="4840" y="336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79262" name="Group 62"/>
                <p:cNvGrpSpPr>
                  <a:grpSpLocks/>
                </p:cNvGrpSpPr>
                <p:nvPr/>
              </p:nvGrpSpPr>
              <p:grpSpPr bwMode="auto">
                <a:xfrm>
                  <a:off x="4649" y="3136"/>
                  <a:ext cx="454" cy="226"/>
                  <a:chOff x="4649" y="3136"/>
                  <a:chExt cx="454" cy="226"/>
                </a:xfrm>
              </p:grpSpPr>
              <p:sp>
                <p:nvSpPr>
                  <p:cNvPr id="17926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49" y="3136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64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7" y="3176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b : 1</a:t>
                    </a:r>
                  </a:p>
                </p:txBody>
              </p:sp>
            </p:grpSp>
            <p:grpSp>
              <p:nvGrpSpPr>
                <p:cNvPr id="179265" name="Group 65"/>
                <p:cNvGrpSpPr>
                  <a:grpSpLocks/>
                </p:cNvGrpSpPr>
                <p:nvPr/>
              </p:nvGrpSpPr>
              <p:grpSpPr bwMode="auto">
                <a:xfrm>
                  <a:off x="4649" y="3544"/>
                  <a:ext cx="454" cy="226"/>
                  <a:chOff x="4649" y="3544"/>
                  <a:chExt cx="454" cy="226"/>
                </a:xfrm>
              </p:grpSpPr>
              <p:sp>
                <p:nvSpPr>
                  <p:cNvPr id="179266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4649" y="3544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67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7" y="3584"/>
                    <a:ext cx="336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/>
                  <a:p>
                    <a:r>
                      <a:rPr lang="en-US" altLang="zh-CN" sz="1800" dirty="0"/>
                      <a:t>m : 1</a:t>
                    </a:r>
                  </a:p>
                </p:txBody>
              </p:sp>
            </p:grpSp>
          </p:grpSp>
          <p:grpSp>
            <p:nvGrpSpPr>
              <p:cNvPr id="179268" name="Group 68"/>
              <p:cNvGrpSpPr>
                <a:grpSpLocks/>
              </p:cNvGrpSpPr>
              <p:nvPr/>
            </p:nvGrpSpPr>
            <p:grpSpPr bwMode="auto">
              <a:xfrm>
                <a:off x="2783" y="1586"/>
                <a:ext cx="454" cy="1836"/>
                <a:chOff x="4059" y="1934"/>
                <a:chExt cx="454" cy="1836"/>
              </a:xfrm>
            </p:grpSpPr>
            <p:sp>
              <p:nvSpPr>
                <p:cNvPr id="179269" name="Line 69"/>
                <p:cNvSpPr>
                  <a:spLocks noChangeShapeType="1"/>
                </p:cNvSpPr>
                <p:nvPr/>
              </p:nvSpPr>
              <p:spPr bwMode="auto">
                <a:xfrm flipH="1" flipV="1">
                  <a:off x="4259" y="2155"/>
                  <a:ext cx="0" cy="1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9270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4259" y="2564"/>
                  <a:ext cx="0" cy="1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9271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4259" y="2949"/>
                  <a:ext cx="0" cy="1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9272" name="Line 72"/>
                <p:cNvSpPr>
                  <a:spLocks noChangeShapeType="1"/>
                </p:cNvSpPr>
                <p:nvPr/>
              </p:nvSpPr>
              <p:spPr bwMode="auto">
                <a:xfrm flipH="1" flipV="1">
                  <a:off x="4259" y="336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79273" name="Group 73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54" cy="226"/>
                  <a:chOff x="4059" y="1934"/>
                  <a:chExt cx="454" cy="226"/>
                </a:xfrm>
              </p:grpSpPr>
              <p:sp>
                <p:nvSpPr>
                  <p:cNvPr id="17927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1934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75" name="Text Box 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3" y="1963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f : 2</a:t>
                    </a:r>
                  </a:p>
                </p:txBody>
              </p:sp>
            </p:grpSp>
            <p:grpSp>
              <p:nvGrpSpPr>
                <p:cNvPr id="179276" name="Group 76"/>
                <p:cNvGrpSpPr>
                  <a:grpSpLocks/>
                </p:cNvGrpSpPr>
                <p:nvPr/>
              </p:nvGrpSpPr>
              <p:grpSpPr bwMode="auto">
                <a:xfrm>
                  <a:off x="4059" y="2727"/>
                  <a:ext cx="454" cy="226"/>
                  <a:chOff x="4059" y="2727"/>
                  <a:chExt cx="454" cy="226"/>
                </a:xfrm>
              </p:grpSpPr>
              <p:sp>
                <p:nvSpPr>
                  <p:cNvPr id="17927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727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78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3" y="2761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a : 2</a:t>
                    </a:r>
                  </a:p>
                </p:txBody>
              </p:sp>
            </p:grpSp>
            <p:grpSp>
              <p:nvGrpSpPr>
                <p:cNvPr id="179279" name="Group 79"/>
                <p:cNvGrpSpPr>
                  <a:grpSpLocks/>
                </p:cNvGrpSpPr>
                <p:nvPr/>
              </p:nvGrpSpPr>
              <p:grpSpPr bwMode="auto">
                <a:xfrm>
                  <a:off x="4059" y="3136"/>
                  <a:ext cx="454" cy="226"/>
                  <a:chOff x="4059" y="3136"/>
                  <a:chExt cx="454" cy="226"/>
                </a:xfrm>
              </p:grpSpPr>
              <p:sp>
                <p:nvSpPr>
                  <p:cNvPr id="17928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3136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81" name="Text 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3" y="3176"/>
                    <a:ext cx="35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/>
                  <a:p>
                    <a:r>
                      <a:rPr lang="en-US" altLang="zh-CN" sz="1800" dirty="0"/>
                      <a:t>m : 1</a:t>
                    </a:r>
                  </a:p>
                </p:txBody>
              </p:sp>
            </p:grpSp>
            <p:grpSp>
              <p:nvGrpSpPr>
                <p:cNvPr id="179282" name="Group 82"/>
                <p:cNvGrpSpPr>
                  <a:grpSpLocks/>
                </p:cNvGrpSpPr>
                <p:nvPr/>
              </p:nvGrpSpPr>
              <p:grpSpPr bwMode="auto">
                <a:xfrm>
                  <a:off x="4059" y="3544"/>
                  <a:ext cx="454" cy="226"/>
                  <a:chOff x="4059" y="3544"/>
                  <a:chExt cx="454" cy="226"/>
                </a:xfrm>
              </p:grpSpPr>
              <p:sp>
                <p:nvSpPr>
                  <p:cNvPr id="179283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3544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84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3" y="3584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p : 1</a:t>
                    </a:r>
                  </a:p>
                </p:txBody>
              </p:sp>
            </p:grpSp>
            <p:grpSp>
              <p:nvGrpSpPr>
                <p:cNvPr id="179285" name="Group 85"/>
                <p:cNvGrpSpPr>
                  <a:grpSpLocks/>
                </p:cNvGrpSpPr>
                <p:nvPr/>
              </p:nvGrpSpPr>
              <p:grpSpPr bwMode="auto">
                <a:xfrm>
                  <a:off x="4059" y="2338"/>
                  <a:ext cx="454" cy="226"/>
                  <a:chOff x="4059" y="2338"/>
                  <a:chExt cx="454" cy="226"/>
                </a:xfrm>
              </p:grpSpPr>
              <p:sp>
                <p:nvSpPr>
                  <p:cNvPr id="179286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338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287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3" y="2374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c : 2</a:t>
                    </a:r>
                  </a:p>
                </p:txBody>
              </p:sp>
            </p:grpSp>
          </p:grpSp>
        </p:grpSp>
        <p:sp>
          <p:nvSpPr>
            <p:cNvPr id="179290" name="Text Box 90"/>
            <p:cNvSpPr txBox="1">
              <a:spLocks noChangeArrowheads="1"/>
            </p:cNvSpPr>
            <p:nvPr/>
          </p:nvSpPr>
          <p:spPr bwMode="auto">
            <a:xfrm>
              <a:off x="1735" y="3715"/>
              <a:ext cx="8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800"/>
                <a:t>After trans 2 </a:t>
              </a:r>
              <a:r>
                <a:rPr lang="en-US" altLang="zh-CN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(f,c,a,b,m)</a:t>
              </a:r>
            </a:p>
          </p:txBody>
        </p:sp>
      </p:grpSp>
      <p:grpSp>
        <p:nvGrpSpPr>
          <p:cNvPr id="179402" name="Group 202"/>
          <p:cNvGrpSpPr>
            <a:grpSpLocks/>
          </p:cNvGrpSpPr>
          <p:nvPr/>
        </p:nvGrpSpPr>
        <p:grpSpPr bwMode="auto">
          <a:xfrm>
            <a:off x="7029450" y="2289175"/>
            <a:ext cx="1679575" cy="4333875"/>
            <a:chOff x="2832" y="1389"/>
            <a:chExt cx="1058" cy="2730"/>
          </a:xfrm>
        </p:grpSpPr>
        <p:grpSp>
          <p:nvGrpSpPr>
            <p:cNvPr id="179345" name="Group 145"/>
            <p:cNvGrpSpPr>
              <a:grpSpLocks/>
            </p:cNvGrpSpPr>
            <p:nvPr/>
          </p:nvGrpSpPr>
          <p:grpSpPr bwMode="auto">
            <a:xfrm>
              <a:off x="2832" y="1389"/>
              <a:ext cx="1058" cy="2223"/>
              <a:chOff x="3005" y="1291"/>
              <a:chExt cx="1058" cy="2223"/>
            </a:xfrm>
          </p:grpSpPr>
          <p:grpSp>
            <p:nvGrpSpPr>
              <p:cNvPr id="179292" name="Group 92"/>
              <p:cNvGrpSpPr>
                <a:grpSpLocks/>
              </p:cNvGrpSpPr>
              <p:nvPr/>
            </p:nvGrpSpPr>
            <p:grpSpPr bwMode="auto">
              <a:xfrm>
                <a:off x="3595" y="1291"/>
                <a:ext cx="454" cy="226"/>
                <a:chOff x="4649" y="1547"/>
                <a:chExt cx="454" cy="226"/>
              </a:xfrm>
            </p:grpSpPr>
            <p:sp>
              <p:nvSpPr>
                <p:cNvPr id="179293" name="Oval 93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9294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grpSp>
            <p:nvGrpSpPr>
              <p:cNvPr id="179309" name="Group 109"/>
              <p:cNvGrpSpPr>
                <a:grpSpLocks/>
              </p:cNvGrpSpPr>
              <p:nvPr/>
            </p:nvGrpSpPr>
            <p:grpSpPr bwMode="auto">
              <a:xfrm>
                <a:off x="3005" y="1420"/>
                <a:ext cx="1058" cy="2094"/>
                <a:chOff x="4059" y="1676"/>
                <a:chExt cx="1058" cy="2094"/>
              </a:xfrm>
            </p:grpSpPr>
            <p:sp>
              <p:nvSpPr>
                <p:cNvPr id="179310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4425" y="1676"/>
                  <a:ext cx="224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79311" name="Group 111"/>
                <p:cNvGrpSpPr>
                  <a:grpSpLocks/>
                </p:cNvGrpSpPr>
                <p:nvPr/>
              </p:nvGrpSpPr>
              <p:grpSpPr bwMode="auto">
                <a:xfrm>
                  <a:off x="4453" y="2139"/>
                  <a:ext cx="650" cy="425"/>
                  <a:chOff x="4453" y="2139"/>
                  <a:chExt cx="650" cy="425"/>
                </a:xfrm>
              </p:grpSpPr>
              <p:sp>
                <p:nvSpPr>
                  <p:cNvPr id="179312" name="Line 1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139"/>
                    <a:ext cx="290" cy="1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79313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4649" y="2338"/>
                    <a:ext cx="454" cy="226"/>
                    <a:chOff x="4649" y="2338"/>
                    <a:chExt cx="454" cy="226"/>
                  </a:xfrm>
                </p:grpSpPr>
                <p:sp>
                  <p:nvSpPr>
                    <p:cNvPr id="179314" name="Oval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315" name="Text Box 1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  <p:grpSp>
              <p:nvGrpSpPr>
                <p:cNvPr id="179316" name="Group 116"/>
                <p:cNvGrpSpPr>
                  <a:grpSpLocks/>
                </p:cNvGrpSpPr>
                <p:nvPr/>
              </p:nvGrpSpPr>
              <p:grpSpPr bwMode="auto">
                <a:xfrm>
                  <a:off x="4453" y="2934"/>
                  <a:ext cx="664" cy="836"/>
                  <a:chOff x="4453" y="2934"/>
                  <a:chExt cx="664" cy="836"/>
                </a:xfrm>
              </p:grpSpPr>
              <p:sp>
                <p:nvSpPr>
                  <p:cNvPr id="179317" name="Line 11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934"/>
                    <a:ext cx="290" cy="2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318" name="Line 11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40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79319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4649" y="3136"/>
                    <a:ext cx="454" cy="226"/>
                    <a:chOff x="4649" y="3136"/>
                    <a:chExt cx="454" cy="226"/>
                  </a:xfrm>
                </p:grpSpPr>
                <p:sp>
                  <p:nvSpPr>
                    <p:cNvPr id="179320" name="Oval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321" name="Text Box 1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17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  <p:grpSp>
                <p:nvGrpSpPr>
                  <p:cNvPr id="179322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4649" y="3544"/>
                    <a:ext cx="468" cy="226"/>
                    <a:chOff x="4649" y="3544"/>
                    <a:chExt cx="468" cy="226"/>
                  </a:xfrm>
                </p:grpSpPr>
                <p:sp>
                  <p:nvSpPr>
                    <p:cNvPr id="179323" name="Oval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324" name="Text Box 1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584"/>
                      <a:ext cx="35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1</a:t>
                      </a:r>
                    </a:p>
                  </p:txBody>
                </p:sp>
              </p:grpSp>
            </p:grpSp>
            <p:grpSp>
              <p:nvGrpSpPr>
                <p:cNvPr id="179325" name="Group 125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54" cy="1836"/>
                  <a:chOff x="4059" y="1934"/>
                  <a:chExt cx="454" cy="1836"/>
                </a:xfrm>
              </p:grpSpPr>
              <p:sp>
                <p:nvSpPr>
                  <p:cNvPr id="179326" name="Line 12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327" name="Line 12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564"/>
                    <a:ext cx="0" cy="1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328" name="Line 12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949"/>
                    <a:ext cx="0" cy="18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329" name="Line 12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7933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226"/>
                    <a:chOff x="4059" y="1934"/>
                    <a:chExt cx="454" cy="226"/>
                  </a:xfrm>
                </p:grpSpPr>
                <p:sp>
                  <p:nvSpPr>
                    <p:cNvPr id="179331" name="Oval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332" name="Text Box 1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1963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f : 3</a:t>
                      </a:r>
                    </a:p>
                  </p:txBody>
                </p:sp>
              </p:grpSp>
              <p:grpSp>
                <p:nvGrpSpPr>
                  <p:cNvPr id="179333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4059" y="2727"/>
                    <a:ext cx="454" cy="226"/>
                    <a:chOff x="4059" y="2727"/>
                    <a:chExt cx="454" cy="226"/>
                  </a:xfrm>
                </p:grpSpPr>
                <p:sp>
                  <p:nvSpPr>
                    <p:cNvPr id="179334" name="Oval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335" name="Text Box 1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a : 2</a:t>
                      </a:r>
                    </a:p>
                  </p:txBody>
                </p:sp>
              </p:grpSp>
              <p:grpSp>
                <p:nvGrpSpPr>
                  <p:cNvPr id="179336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4059" y="3136"/>
                    <a:ext cx="454" cy="226"/>
                    <a:chOff x="4059" y="3136"/>
                    <a:chExt cx="454" cy="226"/>
                  </a:xfrm>
                </p:grpSpPr>
                <p:sp>
                  <p:nvSpPr>
                    <p:cNvPr id="179337" name="Oval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338" name="Text Box 1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176"/>
                      <a:ext cx="35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1</a:t>
                      </a:r>
                    </a:p>
                  </p:txBody>
                </p:sp>
              </p:grpSp>
              <p:grpSp>
                <p:nvGrpSpPr>
                  <p:cNvPr id="179339" name="Group 139"/>
                  <p:cNvGrpSpPr>
                    <a:grpSpLocks/>
                  </p:cNvGrpSpPr>
                  <p:nvPr/>
                </p:nvGrpSpPr>
                <p:grpSpPr bwMode="auto">
                  <a:xfrm>
                    <a:off x="4059" y="3544"/>
                    <a:ext cx="454" cy="226"/>
                    <a:chOff x="4059" y="3544"/>
                    <a:chExt cx="454" cy="226"/>
                  </a:xfrm>
                </p:grpSpPr>
                <p:sp>
                  <p:nvSpPr>
                    <p:cNvPr id="179340" name="Oval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341" name="Text Box 1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58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1</a:t>
                      </a:r>
                    </a:p>
                  </p:txBody>
                </p:sp>
              </p:grpSp>
              <p:grpSp>
                <p:nvGrpSpPr>
                  <p:cNvPr id="179342" name="Group 142"/>
                  <p:cNvGrpSpPr>
                    <a:grpSpLocks/>
                  </p:cNvGrpSpPr>
                  <p:nvPr/>
                </p:nvGrpSpPr>
                <p:grpSpPr bwMode="auto">
                  <a:xfrm>
                    <a:off x="4059" y="2338"/>
                    <a:ext cx="454" cy="226"/>
                    <a:chOff x="4059" y="2338"/>
                    <a:chExt cx="454" cy="226"/>
                  </a:xfrm>
                </p:grpSpPr>
                <p:sp>
                  <p:nvSpPr>
                    <p:cNvPr id="179343" name="Oval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344" name="Text Box 1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2</a:t>
                      </a:r>
                    </a:p>
                  </p:txBody>
                </p:sp>
              </p:grpSp>
            </p:grpSp>
          </p:grpSp>
        </p:grpSp>
        <p:sp>
          <p:nvSpPr>
            <p:cNvPr id="179346" name="Text Box 146"/>
            <p:cNvSpPr txBox="1">
              <a:spLocks noChangeArrowheads="1"/>
            </p:cNvSpPr>
            <p:nvPr/>
          </p:nvSpPr>
          <p:spPr bwMode="auto">
            <a:xfrm>
              <a:off x="2928" y="3715"/>
              <a:ext cx="8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800"/>
                <a:t>After trans 3 </a:t>
              </a:r>
              <a:r>
                <a:rPr lang="en-US" altLang="zh-CN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(f,b)</a:t>
              </a:r>
              <a:endParaRPr lang="en-US" altLang="zh-CN" sz="1800"/>
            </a:p>
          </p:txBody>
        </p:sp>
      </p:grpSp>
      <p:graphicFrame>
        <p:nvGraphicFramePr>
          <p:cNvPr id="114" name="Group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495767"/>
              </p:ext>
            </p:extLst>
          </p:nvPr>
        </p:nvGraphicFramePr>
        <p:xfrm>
          <a:off x="6850928" y="65665"/>
          <a:ext cx="2251075" cy="1607657"/>
        </p:xfrm>
        <a:graphic>
          <a:graphicData uri="http://schemas.openxmlformats.org/drawingml/2006/table">
            <a:tbl>
              <a:tblPr/>
              <a:tblGrid>
                <a:gridCol w="411197">
                  <a:extLst>
                    <a:ext uri="{9D8B030D-6E8A-4147-A177-3AD203B41FA5}">
                      <a16:colId xmlns:a16="http://schemas.microsoft.com/office/drawing/2014/main" val="3665692822"/>
                    </a:ext>
                  </a:extLst>
                </a:gridCol>
                <a:gridCol w="1839878">
                  <a:extLst>
                    <a:ext uri="{9D8B030D-6E8A-4147-A177-3AD203B41FA5}">
                      <a16:colId xmlns:a16="http://schemas.microsoft.com/office/drawing/2014/main" val="1713642767"/>
                    </a:ext>
                  </a:extLst>
                </a:gridCol>
              </a:tblGrid>
              <a:tr h="350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(Ordered) Frequent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551026"/>
                  </a:ext>
                </a:extLst>
              </a:tr>
              <a:tr h="226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f,c,a,m,p</a:t>
                      </a:r>
                      <a:endParaRPr kumimoji="0" lang="en-US" altLang="zh-CN" sz="105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182734"/>
                  </a:ext>
                </a:extLst>
              </a:tr>
              <a:tr h="226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f,c,a,b,m</a:t>
                      </a:r>
                      <a:endParaRPr kumimoji="0" lang="en-US" altLang="zh-CN" sz="105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80968"/>
                  </a:ext>
                </a:extLst>
              </a:tr>
              <a:tr h="226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90680"/>
                  </a:ext>
                </a:extLst>
              </a:tr>
              <a:tr h="226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c,b,p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289577"/>
                  </a:ext>
                </a:extLst>
              </a:tr>
              <a:tr h="226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f,c,a,m,p</a:t>
                      </a:r>
                      <a:endParaRPr kumimoji="0" lang="en-US" altLang="zh-CN" sz="105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113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82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 1 (cont.)</a:t>
            </a:r>
          </a:p>
        </p:txBody>
      </p:sp>
      <p:sp>
        <p:nvSpPr>
          <p:cNvPr id="182339" name="Text Box 67"/>
          <p:cNvSpPr txBox="1">
            <a:spLocks noChangeArrowheads="1"/>
          </p:cNvSpPr>
          <p:nvPr/>
        </p:nvSpPr>
        <p:spPr bwMode="auto">
          <a:xfrm>
            <a:off x="501650" y="1392238"/>
            <a:ext cx="583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The building process of the tree (cont.)</a:t>
            </a:r>
          </a:p>
        </p:txBody>
      </p:sp>
      <p:grpSp>
        <p:nvGrpSpPr>
          <p:cNvPr id="182437" name="Group 165"/>
          <p:cNvGrpSpPr>
            <a:grpSpLocks/>
          </p:cNvGrpSpPr>
          <p:nvPr/>
        </p:nvGrpSpPr>
        <p:grpSpPr bwMode="auto">
          <a:xfrm>
            <a:off x="1052513" y="2146300"/>
            <a:ext cx="2603500" cy="4575175"/>
            <a:chOff x="663" y="1352"/>
            <a:chExt cx="1640" cy="2882"/>
          </a:xfrm>
        </p:grpSpPr>
        <p:grpSp>
          <p:nvGrpSpPr>
            <p:cNvPr id="182382" name="Group 110"/>
            <p:cNvGrpSpPr>
              <a:grpSpLocks/>
            </p:cNvGrpSpPr>
            <p:nvPr/>
          </p:nvGrpSpPr>
          <p:grpSpPr bwMode="auto">
            <a:xfrm>
              <a:off x="663" y="1352"/>
              <a:ext cx="1640" cy="2223"/>
              <a:chOff x="4059" y="1547"/>
              <a:chExt cx="1640" cy="2223"/>
            </a:xfrm>
          </p:grpSpPr>
          <p:grpSp>
            <p:nvGrpSpPr>
              <p:cNvPr id="182383" name="Group 111"/>
              <p:cNvGrpSpPr>
                <a:grpSpLocks/>
              </p:cNvGrpSpPr>
              <p:nvPr/>
            </p:nvGrpSpPr>
            <p:grpSpPr bwMode="auto">
              <a:xfrm>
                <a:off x="4649" y="1547"/>
                <a:ext cx="454" cy="226"/>
                <a:chOff x="4649" y="1547"/>
                <a:chExt cx="454" cy="226"/>
              </a:xfrm>
            </p:grpSpPr>
            <p:sp>
              <p:nvSpPr>
                <p:cNvPr id="182384" name="Oval 112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2385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grpSp>
            <p:nvGrpSpPr>
              <p:cNvPr id="182386" name="Group 114"/>
              <p:cNvGrpSpPr>
                <a:grpSpLocks/>
              </p:cNvGrpSpPr>
              <p:nvPr/>
            </p:nvGrpSpPr>
            <p:grpSpPr bwMode="auto">
              <a:xfrm>
                <a:off x="5103" y="1676"/>
                <a:ext cx="596" cy="1277"/>
                <a:chOff x="5103" y="1676"/>
                <a:chExt cx="596" cy="1277"/>
              </a:xfrm>
            </p:grpSpPr>
            <p:sp>
              <p:nvSpPr>
                <p:cNvPr id="182387" name="Line 115"/>
                <p:cNvSpPr>
                  <a:spLocks noChangeShapeType="1"/>
                </p:cNvSpPr>
                <p:nvPr/>
              </p:nvSpPr>
              <p:spPr bwMode="auto">
                <a:xfrm flipH="1" flipV="1">
                  <a:off x="5103" y="1676"/>
                  <a:ext cx="369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82388" name="Group 116"/>
                <p:cNvGrpSpPr>
                  <a:grpSpLocks/>
                </p:cNvGrpSpPr>
                <p:nvPr/>
              </p:nvGrpSpPr>
              <p:grpSpPr bwMode="auto">
                <a:xfrm>
                  <a:off x="5245" y="1934"/>
                  <a:ext cx="454" cy="1019"/>
                  <a:chOff x="5245" y="1934"/>
                  <a:chExt cx="454" cy="1019"/>
                </a:xfrm>
              </p:grpSpPr>
              <p:sp>
                <p:nvSpPr>
                  <p:cNvPr id="182389" name="Line 11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390" name="Line 11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562"/>
                    <a:ext cx="0" cy="16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82391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5245" y="2727"/>
                    <a:ext cx="454" cy="226"/>
                    <a:chOff x="5245" y="2727"/>
                    <a:chExt cx="454" cy="226"/>
                  </a:xfrm>
                </p:grpSpPr>
                <p:sp>
                  <p:nvSpPr>
                    <p:cNvPr id="182392" name="Oval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393" name="Text Box 1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8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1</a:t>
                      </a:r>
                    </a:p>
                  </p:txBody>
                </p:sp>
              </p:grpSp>
              <p:grpSp>
                <p:nvGrpSpPr>
                  <p:cNvPr id="182394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5245" y="1934"/>
                    <a:ext cx="454" cy="226"/>
                    <a:chOff x="5245" y="1934"/>
                    <a:chExt cx="454" cy="226"/>
                  </a:xfrm>
                </p:grpSpPr>
                <p:sp>
                  <p:nvSpPr>
                    <p:cNvPr id="182395" name="Oval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396" name="Text Box 1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196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1</a:t>
                      </a:r>
                    </a:p>
                  </p:txBody>
                </p:sp>
              </p:grpSp>
              <p:grpSp>
                <p:nvGrpSpPr>
                  <p:cNvPr id="182397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5245" y="2338"/>
                    <a:ext cx="454" cy="226"/>
                    <a:chOff x="5245" y="2338"/>
                    <a:chExt cx="454" cy="226"/>
                  </a:xfrm>
                </p:grpSpPr>
                <p:sp>
                  <p:nvSpPr>
                    <p:cNvPr id="182398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399" name="Text Box 1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2378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</p:grpSp>
          <p:grpSp>
            <p:nvGrpSpPr>
              <p:cNvPr id="182400" name="Group 128"/>
              <p:cNvGrpSpPr>
                <a:grpSpLocks/>
              </p:cNvGrpSpPr>
              <p:nvPr/>
            </p:nvGrpSpPr>
            <p:grpSpPr bwMode="auto">
              <a:xfrm>
                <a:off x="4059" y="1676"/>
                <a:ext cx="1110" cy="2094"/>
                <a:chOff x="4059" y="1676"/>
                <a:chExt cx="1110" cy="2094"/>
              </a:xfrm>
            </p:grpSpPr>
            <p:sp>
              <p:nvSpPr>
                <p:cNvPr id="182401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4425" y="1676"/>
                  <a:ext cx="224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82402" name="Group 130"/>
                <p:cNvGrpSpPr>
                  <a:grpSpLocks/>
                </p:cNvGrpSpPr>
                <p:nvPr/>
              </p:nvGrpSpPr>
              <p:grpSpPr bwMode="auto">
                <a:xfrm>
                  <a:off x="4453" y="2139"/>
                  <a:ext cx="650" cy="425"/>
                  <a:chOff x="4453" y="2139"/>
                  <a:chExt cx="650" cy="425"/>
                </a:xfrm>
              </p:grpSpPr>
              <p:sp>
                <p:nvSpPr>
                  <p:cNvPr id="182403" name="Line 1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139"/>
                    <a:ext cx="290" cy="1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82404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649" y="2338"/>
                    <a:ext cx="454" cy="226"/>
                    <a:chOff x="4649" y="2338"/>
                    <a:chExt cx="454" cy="226"/>
                  </a:xfrm>
                </p:grpSpPr>
                <p:sp>
                  <p:nvSpPr>
                    <p:cNvPr id="182405" name="Oval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06" name="Text Box 1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  <p:grpSp>
              <p:nvGrpSpPr>
                <p:cNvPr id="182407" name="Group 135"/>
                <p:cNvGrpSpPr>
                  <a:grpSpLocks/>
                </p:cNvGrpSpPr>
                <p:nvPr/>
              </p:nvGrpSpPr>
              <p:grpSpPr bwMode="auto">
                <a:xfrm>
                  <a:off x="4453" y="2934"/>
                  <a:ext cx="716" cy="836"/>
                  <a:chOff x="4453" y="2934"/>
                  <a:chExt cx="716" cy="836"/>
                </a:xfrm>
              </p:grpSpPr>
              <p:sp>
                <p:nvSpPr>
                  <p:cNvPr id="182408" name="Line 13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934"/>
                    <a:ext cx="290" cy="2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409" name="Line 13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40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82410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4649" y="3136"/>
                    <a:ext cx="454" cy="226"/>
                    <a:chOff x="4649" y="3136"/>
                    <a:chExt cx="454" cy="226"/>
                  </a:xfrm>
                </p:grpSpPr>
                <p:sp>
                  <p:nvSpPr>
                    <p:cNvPr id="182411" name="Oval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12" name="Text Box 1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17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  <p:grpSp>
                <p:nvGrpSpPr>
                  <p:cNvPr id="182413" name="Group 141"/>
                  <p:cNvGrpSpPr>
                    <a:grpSpLocks/>
                  </p:cNvGrpSpPr>
                  <p:nvPr/>
                </p:nvGrpSpPr>
                <p:grpSpPr bwMode="auto">
                  <a:xfrm>
                    <a:off x="4649" y="3544"/>
                    <a:ext cx="520" cy="226"/>
                    <a:chOff x="4649" y="3544"/>
                    <a:chExt cx="520" cy="226"/>
                  </a:xfrm>
                </p:grpSpPr>
                <p:sp>
                  <p:nvSpPr>
                    <p:cNvPr id="182414" name="Oval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15" name="Text Box 1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584"/>
                      <a:ext cx="4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1</a:t>
                      </a:r>
                    </a:p>
                  </p:txBody>
                </p:sp>
              </p:grpSp>
            </p:grpSp>
            <p:grpSp>
              <p:nvGrpSpPr>
                <p:cNvPr id="182416" name="Group 144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54" cy="1836"/>
                  <a:chOff x="4059" y="1934"/>
                  <a:chExt cx="454" cy="1836"/>
                </a:xfrm>
              </p:grpSpPr>
              <p:sp>
                <p:nvSpPr>
                  <p:cNvPr id="182417" name="Line 1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418" name="Line 14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564"/>
                    <a:ext cx="0" cy="1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419" name="Line 14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949"/>
                    <a:ext cx="0" cy="18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420" name="Line 14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82421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226"/>
                    <a:chOff x="4059" y="1934"/>
                    <a:chExt cx="454" cy="226"/>
                  </a:xfrm>
                </p:grpSpPr>
                <p:sp>
                  <p:nvSpPr>
                    <p:cNvPr id="182422" name="Oval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23" name="Text Box 1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1963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f : 3</a:t>
                      </a:r>
                    </a:p>
                  </p:txBody>
                </p:sp>
              </p:grpSp>
              <p:grpSp>
                <p:nvGrpSpPr>
                  <p:cNvPr id="182424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4059" y="2727"/>
                    <a:ext cx="454" cy="226"/>
                    <a:chOff x="4059" y="2727"/>
                    <a:chExt cx="454" cy="226"/>
                  </a:xfrm>
                </p:grpSpPr>
                <p:sp>
                  <p:nvSpPr>
                    <p:cNvPr id="182425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26" name="Text Box 1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a : 2</a:t>
                      </a:r>
                    </a:p>
                  </p:txBody>
                </p:sp>
              </p:grpSp>
              <p:grpSp>
                <p:nvGrpSpPr>
                  <p:cNvPr id="182427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4059" y="3136"/>
                    <a:ext cx="454" cy="226"/>
                    <a:chOff x="4059" y="3136"/>
                    <a:chExt cx="454" cy="226"/>
                  </a:xfrm>
                </p:grpSpPr>
                <p:sp>
                  <p:nvSpPr>
                    <p:cNvPr id="182428" name="Oval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29" name="Text Box 1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176"/>
                      <a:ext cx="35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1</a:t>
                      </a:r>
                    </a:p>
                  </p:txBody>
                </p:sp>
              </p:grpSp>
              <p:grpSp>
                <p:nvGrpSpPr>
                  <p:cNvPr id="182430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4059" y="3544"/>
                    <a:ext cx="454" cy="226"/>
                    <a:chOff x="4059" y="3544"/>
                    <a:chExt cx="454" cy="226"/>
                  </a:xfrm>
                </p:grpSpPr>
                <p:sp>
                  <p:nvSpPr>
                    <p:cNvPr id="182431" name="Oval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32" name="Text Box 1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58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1</a:t>
                      </a:r>
                    </a:p>
                  </p:txBody>
                </p:sp>
              </p:grpSp>
              <p:grpSp>
                <p:nvGrpSpPr>
                  <p:cNvPr id="182433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4059" y="2338"/>
                    <a:ext cx="454" cy="226"/>
                    <a:chOff x="4059" y="2338"/>
                    <a:chExt cx="454" cy="226"/>
                  </a:xfrm>
                </p:grpSpPr>
                <p:sp>
                  <p:nvSpPr>
                    <p:cNvPr id="182434" name="Oval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35" name="Text Box 1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2</a:t>
                      </a:r>
                    </a:p>
                  </p:txBody>
                </p:sp>
              </p:grpSp>
            </p:grpSp>
          </p:grpSp>
        </p:grpSp>
        <p:sp>
          <p:nvSpPr>
            <p:cNvPr id="182436" name="Text Box 164"/>
            <p:cNvSpPr txBox="1">
              <a:spLocks noChangeArrowheads="1"/>
            </p:cNvSpPr>
            <p:nvPr/>
          </p:nvSpPr>
          <p:spPr bwMode="auto">
            <a:xfrm>
              <a:off x="920" y="3830"/>
              <a:ext cx="8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800"/>
                <a:t>After trans 4 (</a:t>
              </a:r>
              <a:r>
                <a:rPr lang="en-US" altLang="zh-CN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c,b,p</a:t>
              </a:r>
              <a:r>
                <a:rPr lang="en-US" altLang="zh-CN" sz="1800"/>
                <a:t>)</a:t>
              </a:r>
            </a:p>
          </p:txBody>
        </p:sp>
      </p:grpSp>
      <p:grpSp>
        <p:nvGrpSpPr>
          <p:cNvPr id="182438" name="Group 166"/>
          <p:cNvGrpSpPr>
            <a:grpSpLocks/>
          </p:cNvGrpSpPr>
          <p:nvPr/>
        </p:nvGrpSpPr>
        <p:grpSpPr bwMode="auto">
          <a:xfrm>
            <a:off x="5262563" y="2146300"/>
            <a:ext cx="2603500" cy="4575175"/>
            <a:chOff x="663" y="1352"/>
            <a:chExt cx="1640" cy="2882"/>
          </a:xfrm>
        </p:grpSpPr>
        <p:grpSp>
          <p:nvGrpSpPr>
            <p:cNvPr id="182439" name="Group 167"/>
            <p:cNvGrpSpPr>
              <a:grpSpLocks/>
            </p:cNvGrpSpPr>
            <p:nvPr/>
          </p:nvGrpSpPr>
          <p:grpSpPr bwMode="auto">
            <a:xfrm>
              <a:off x="663" y="1352"/>
              <a:ext cx="1640" cy="2223"/>
              <a:chOff x="4059" y="1547"/>
              <a:chExt cx="1640" cy="2223"/>
            </a:xfrm>
          </p:grpSpPr>
          <p:grpSp>
            <p:nvGrpSpPr>
              <p:cNvPr id="182440" name="Group 168"/>
              <p:cNvGrpSpPr>
                <a:grpSpLocks/>
              </p:cNvGrpSpPr>
              <p:nvPr/>
            </p:nvGrpSpPr>
            <p:grpSpPr bwMode="auto">
              <a:xfrm>
                <a:off x="4649" y="1547"/>
                <a:ext cx="454" cy="226"/>
                <a:chOff x="4649" y="1547"/>
                <a:chExt cx="454" cy="226"/>
              </a:xfrm>
            </p:grpSpPr>
            <p:sp>
              <p:nvSpPr>
                <p:cNvPr id="182441" name="Oval 169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244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grpSp>
            <p:nvGrpSpPr>
              <p:cNvPr id="182443" name="Group 171"/>
              <p:cNvGrpSpPr>
                <a:grpSpLocks/>
              </p:cNvGrpSpPr>
              <p:nvPr/>
            </p:nvGrpSpPr>
            <p:grpSpPr bwMode="auto">
              <a:xfrm>
                <a:off x="5103" y="1676"/>
                <a:ext cx="596" cy="1277"/>
                <a:chOff x="5103" y="1676"/>
                <a:chExt cx="596" cy="1277"/>
              </a:xfrm>
            </p:grpSpPr>
            <p:sp>
              <p:nvSpPr>
                <p:cNvPr id="182444" name="Line 172"/>
                <p:cNvSpPr>
                  <a:spLocks noChangeShapeType="1"/>
                </p:cNvSpPr>
                <p:nvPr/>
              </p:nvSpPr>
              <p:spPr bwMode="auto">
                <a:xfrm flipH="1" flipV="1">
                  <a:off x="5103" y="1676"/>
                  <a:ext cx="369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82445" name="Group 173"/>
                <p:cNvGrpSpPr>
                  <a:grpSpLocks/>
                </p:cNvGrpSpPr>
                <p:nvPr/>
              </p:nvGrpSpPr>
              <p:grpSpPr bwMode="auto">
                <a:xfrm>
                  <a:off x="5245" y="1934"/>
                  <a:ext cx="454" cy="1019"/>
                  <a:chOff x="5245" y="1934"/>
                  <a:chExt cx="454" cy="1019"/>
                </a:xfrm>
              </p:grpSpPr>
              <p:sp>
                <p:nvSpPr>
                  <p:cNvPr id="182446" name="Line 17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447" name="Line 17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562"/>
                    <a:ext cx="0" cy="16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82448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5245" y="2727"/>
                    <a:ext cx="454" cy="226"/>
                    <a:chOff x="5245" y="2727"/>
                    <a:chExt cx="454" cy="226"/>
                  </a:xfrm>
                </p:grpSpPr>
                <p:sp>
                  <p:nvSpPr>
                    <p:cNvPr id="182449" name="Oval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50" name="Text Box 1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8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1</a:t>
                      </a:r>
                    </a:p>
                  </p:txBody>
                </p:sp>
              </p:grpSp>
              <p:grpSp>
                <p:nvGrpSpPr>
                  <p:cNvPr id="182451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5245" y="1934"/>
                    <a:ext cx="454" cy="226"/>
                    <a:chOff x="5245" y="1934"/>
                    <a:chExt cx="454" cy="226"/>
                  </a:xfrm>
                </p:grpSpPr>
                <p:sp>
                  <p:nvSpPr>
                    <p:cNvPr id="182452" name="Oval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53" name="Text Box 18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196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1</a:t>
                      </a:r>
                    </a:p>
                  </p:txBody>
                </p:sp>
              </p:grpSp>
              <p:grpSp>
                <p:nvGrpSpPr>
                  <p:cNvPr id="182454" name="Group 182"/>
                  <p:cNvGrpSpPr>
                    <a:grpSpLocks/>
                  </p:cNvGrpSpPr>
                  <p:nvPr/>
                </p:nvGrpSpPr>
                <p:grpSpPr bwMode="auto">
                  <a:xfrm>
                    <a:off x="5245" y="2338"/>
                    <a:ext cx="454" cy="226"/>
                    <a:chOff x="5245" y="2338"/>
                    <a:chExt cx="454" cy="226"/>
                  </a:xfrm>
                </p:grpSpPr>
                <p:sp>
                  <p:nvSpPr>
                    <p:cNvPr id="182455" name="Oval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56" name="Text Box 18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2378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</p:grpSp>
          <p:grpSp>
            <p:nvGrpSpPr>
              <p:cNvPr id="182457" name="Group 185"/>
              <p:cNvGrpSpPr>
                <a:grpSpLocks/>
              </p:cNvGrpSpPr>
              <p:nvPr/>
            </p:nvGrpSpPr>
            <p:grpSpPr bwMode="auto">
              <a:xfrm>
                <a:off x="4059" y="1676"/>
                <a:ext cx="1110" cy="2094"/>
                <a:chOff x="4059" y="1676"/>
                <a:chExt cx="1110" cy="2094"/>
              </a:xfrm>
            </p:grpSpPr>
            <p:sp>
              <p:nvSpPr>
                <p:cNvPr id="182458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4425" y="1676"/>
                  <a:ext cx="224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82459" name="Group 187"/>
                <p:cNvGrpSpPr>
                  <a:grpSpLocks/>
                </p:cNvGrpSpPr>
                <p:nvPr/>
              </p:nvGrpSpPr>
              <p:grpSpPr bwMode="auto">
                <a:xfrm>
                  <a:off x="4453" y="2139"/>
                  <a:ext cx="650" cy="425"/>
                  <a:chOff x="4453" y="2139"/>
                  <a:chExt cx="650" cy="425"/>
                </a:xfrm>
              </p:grpSpPr>
              <p:sp>
                <p:nvSpPr>
                  <p:cNvPr id="182460" name="Line 18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139"/>
                    <a:ext cx="290" cy="1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82461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4649" y="2338"/>
                    <a:ext cx="454" cy="226"/>
                    <a:chOff x="4649" y="2338"/>
                    <a:chExt cx="454" cy="226"/>
                  </a:xfrm>
                </p:grpSpPr>
                <p:sp>
                  <p:nvSpPr>
                    <p:cNvPr id="182462" name="Oval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63" name="Text Box 19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  <p:grpSp>
              <p:nvGrpSpPr>
                <p:cNvPr id="182464" name="Group 192"/>
                <p:cNvGrpSpPr>
                  <a:grpSpLocks/>
                </p:cNvGrpSpPr>
                <p:nvPr/>
              </p:nvGrpSpPr>
              <p:grpSpPr bwMode="auto">
                <a:xfrm>
                  <a:off x="4453" y="2934"/>
                  <a:ext cx="716" cy="836"/>
                  <a:chOff x="4453" y="2934"/>
                  <a:chExt cx="716" cy="836"/>
                </a:xfrm>
              </p:grpSpPr>
              <p:sp>
                <p:nvSpPr>
                  <p:cNvPr id="182465" name="Line 19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934"/>
                    <a:ext cx="290" cy="2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466" name="Line 19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40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8246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4649" y="3136"/>
                    <a:ext cx="454" cy="226"/>
                    <a:chOff x="4649" y="3136"/>
                    <a:chExt cx="454" cy="226"/>
                  </a:xfrm>
                </p:grpSpPr>
                <p:sp>
                  <p:nvSpPr>
                    <p:cNvPr id="182468" name="Oval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69" name="Text Box 1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17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  <p:grpSp>
                <p:nvGrpSpPr>
                  <p:cNvPr id="182470" name="Group 198"/>
                  <p:cNvGrpSpPr>
                    <a:grpSpLocks/>
                  </p:cNvGrpSpPr>
                  <p:nvPr/>
                </p:nvGrpSpPr>
                <p:grpSpPr bwMode="auto">
                  <a:xfrm>
                    <a:off x="4649" y="3544"/>
                    <a:ext cx="520" cy="226"/>
                    <a:chOff x="4649" y="3544"/>
                    <a:chExt cx="520" cy="226"/>
                  </a:xfrm>
                </p:grpSpPr>
                <p:sp>
                  <p:nvSpPr>
                    <p:cNvPr id="182471" name="Oval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72" name="Text Box 2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584"/>
                      <a:ext cx="402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1</a:t>
                      </a:r>
                    </a:p>
                  </p:txBody>
                </p:sp>
              </p:grpSp>
            </p:grpSp>
            <p:grpSp>
              <p:nvGrpSpPr>
                <p:cNvPr id="182473" name="Group 201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54" cy="1836"/>
                  <a:chOff x="4059" y="1934"/>
                  <a:chExt cx="454" cy="1836"/>
                </a:xfrm>
              </p:grpSpPr>
              <p:sp>
                <p:nvSpPr>
                  <p:cNvPr id="182474" name="Line 20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475" name="Line 20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564"/>
                    <a:ext cx="0" cy="1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476" name="Line 20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949"/>
                    <a:ext cx="0" cy="18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477" name="Line 20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82478" name="Group 206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226"/>
                    <a:chOff x="4059" y="1934"/>
                    <a:chExt cx="454" cy="226"/>
                  </a:xfrm>
                </p:grpSpPr>
                <p:sp>
                  <p:nvSpPr>
                    <p:cNvPr id="182479" name="Oval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80" name="Text Box 20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1963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f : 4</a:t>
                      </a:r>
                    </a:p>
                  </p:txBody>
                </p:sp>
              </p:grpSp>
              <p:grpSp>
                <p:nvGrpSpPr>
                  <p:cNvPr id="182481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4059" y="2727"/>
                    <a:ext cx="454" cy="226"/>
                    <a:chOff x="4059" y="2727"/>
                    <a:chExt cx="454" cy="226"/>
                  </a:xfrm>
                </p:grpSpPr>
                <p:sp>
                  <p:nvSpPr>
                    <p:cNvPr id="182482" name="Oval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83" name="Text Box 2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a : 3</a:t>
                      </a:r>
                    </a:p>
                  </p:txBody>
                </p:sp>
              </p:grpSp>
              <p:grpSp>
                <p:nvGrpSpPr>
                  <p:cNvPr id="182484" name="Group 212"/>
                  <p:cNvGrpSpPr>
                    <a:grpSpLocks/>
                  </p:cNvGrpSpPr>
                  <p:nvPr/>
                </p:nvGrpSpPr>
                <p:grpSpPr bwMode="auto">
                  <a:xfrm>
                    <a:off x="4059" y="3136"/>
                    <a:ext cx="454" cy="226"/>
                    <a:chOff x="4059" y="3136"/>
                    <a:chExt cx="454" cy="226"/>
                  </a:xfrm>
                </p:grpSpPr>
                <p:sp>
                  <p:nvSpPr>
                    <p:cNvPr id="182485" name="Oval 2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86" name="Text Box 2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176"/>
                      <a:ext cx="35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2</a:t>
                      </a:r>
                    </a:p>
                  </p:txBody>
                </p:sp>
              </p:grpSp>
              <p:grpSp>
                <p:nvGrpSpPr>
                  <p:cNvPr id="182487" name="Group 215"/>
                  <p:cNvGrpSpPr>
                    <a:grpSpLocks/>
                  </p:cNvGrpSpPr>
                  <p:nvPr/>
                </p:nvGrpSpPr>
                <p:grpSpPr bwMode="auto">
                  <a:xfrm>
                    <a:off x="4059" y="3544"/>
                    <a:ext cx="454" cy="226"/>
                    <a:chOff x="4059" y="3544"/>
                    <a:chExt cx="454" cy="226"/>
                  </a:xfrm>
                </p:grpSpPr>
                <p:sp>
                  <p:nvSpPr>
                    <p:cNvPr id="182488" name="Oval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89" name="Text Box 2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58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2</a:t>
                      </a:r>
                    </a:p>
                  </p:txBody>
                </p:sp>
              </p:grpSp>
              <p:grpSp>
                <p:nvGrpSpPr>
                  <p:cNvPr id="182490" name="Group 218"/>
                  <p:cNvGrpSpPr>
                    <a:grpSpLocks/>
                  </p:cNvGrpSpPr>
                  <p:nvPr/>
                </p:nvGrpSpPr>
                <p:grpSpPr bwMode="auto">
                  <a:xfrm>
                    <a:off x="4059" y="2338"/>
                    <a:ext cx="454" cy="226"/>
                    <a:chOff x="4059" y="2338"/>
                    <a:chExt cx="454" cy="226"/>
                  </a:xfrm>
                </p:grpSpPr>
                <p:sp>
                  <p:nvSpPr>
                    <p:cNvPr id="182491" name="Oval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492" name="Text Box 2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3</a:t>
                      </a:r>
                    </a:p>
                  </p:txBody>
                </p:sp>
              </p:grpSp>
            </p:grpSp>
          </p:grpSp>
        </p:grpSp>
        <p:sp>
          <p:nvSpPr>
            <p:cNvPr id="182493" name="Text Box 221"/>
            <p:cNvSpPr txBox="1">
              <a:spLocks noChangeArrowheads="1"/>
            </p:cNvSpPr>
            <p:nvPr/>
          </p:nvSpPr>
          <p:spPr bwMode="auto">
            <a:xfrm>
              <a:off x="920" y="3830"/>
              <a:ext cx="8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800"/>
                <a:t>After trans 5 (</a:t>
              </a:r>
              <a:r>
                <a:rPr lang="en-US" altLang="zh-CN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f,c,a,m,p)</a:t>
              </a:r>
              <a:endParaRPr lang="en-US" altLang="zh-CN" sz="1800"/>
            </a:p>
          </p:txBody>
        </p:sp>
      </p:grpSp>
      <p:graphicFrame>
        <p:nvGraphicFramePr>
          <p:cNvPr id="116" name="Group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466980"/>
              </p:ext>
            </p:extLst>
          </p:nvPr>
        </p:nvGraphicFramePr>
        <p:xfrm>
          <a:off x="6850928" y="65665"/>
          <a:ext cx="2251075" cy="1607657"/>
        </p:xfrm>
        <a:graphic>
          <a:graphicData uri="http://schemas.openxmlformats.org/drawingml/2006/table">
            <a:tbl>
              <a:tblPr/>
              <a:tblGrid>
                <a:gridCol w="411197">
                  <a:extLst>
                    <a:ext uri="{9D8B030D-6E8A-4147-A177-3AD203B41FA5}">
                      <a16:colId xmlns:a16="http://schemas.microsoft.com/office/drawing/2014/main" val="3665692822"/>
                    </a:ext>
                  </a:extLst>
                </a:gridCol>
                <a:gridCol w="1839878">
                  <a:extLst>
                    <a:ext uri="{9D8B030D-6E8A-4147-A177-3AD203B41FA5}">
                      <a16:colId xmlns:a16="http://schemas.microsoft.com/office/drawing/2014/main" val="1713642767"/>
                    </a:ext>
                  </a:extLst>
                </a:gridCol>
              </a:tblGrid>
              <a:tr h="350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(Ordered) Frequent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551026"/>
                  </a:ext>
                </a:extLst>
              </a:tr>
              <a:tr h="226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f,c,a,m,p</a:t>
                      </a:r>
                      <a:endParaRPr kumimoji="0" lang="en-US" altLang="zh-CN" sz="105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182734"/>
                  </a:ext>
                </a:extLst>
              </a:tr>
              <a:tr h="226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f,c,a,b,m</a:t>
                      </a:r>
                      <a:endParaRPr kumimoji="0" lang="en-US" altLang="zh-CN" sz="105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80968"/>
                  </a:ext>
                </a:extLst>
              </a:tr>
              <a:tr h="226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90680"/>
                  </a:ext>
                </a:extLst>
              </a:tr>
              <a:tr h="226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c,b,p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289577"/>
                  </a:ext>
                </a:extLst>
              </a:tr>
              <a:tr h="226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5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f,c,a,m,p</a:t>
                      </a:r>
                      <a:endParaRPr kumimoji="0" lang="en-US" altLang="zh-CN" sz="105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113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22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 1 (cont.)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501650" y="1392238"/>
            <a:ext cx="583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Build the item header table</a:t>
            </a:r>
          </a:p>
        </p:txBody>
      </p:sp>
      <p:grpSp>
        <p:nvGrpSpPr>
          <p:cNvPr id="185460" name="Group 116"/>
          <p:cNvGrpSpPr>
            <a:grpSpLocks/>
          </p:cNvGrpSpPr>
          <p:nvPr/>
        </p:nvGrpSpPr>
        <p:grpSpPr bwMode="auto">
          <a:xfrm>
            <a:off x="1962150" y="1798638"/>
            <a:ext cx="5848350" cy="4229100"/>
            <a:chOff x="2015" y="1547"/>
            <a:chExt cx="3684" cy="2664"/>
          </a:xfrm>
        </p:grpSpPr>
        <p:grpSp>
          <p:nvGrpSpPr>
            <p:cNvPr id="185461" name="Group 117"/>
            <p:cNvGrpSpPr>
              <a:grpSpLocks/>
            </p:cNvGrpSpPr>
            <p:nvPr/>
          </p:nvGrpSpPr>
          <p:grpSpPr bwMode="auto">
            <a:xfrm>
              <a:off x="2015" y="2160"/>
              <a:ext cx="2679" cy="2051"/>
              <a:chOff x="2015" y="2160"/>
              <a:chExt cx="2679" cy="2051"/>
            </a:xfrm>
          </p:grpSpPr>
          <p:sp>
            <p:nvSpPr>
              <p:cNvPr id="185462" name="Text Box 118"/>
              <p:cNvSpPr txBox="1">
                <a:spLocks noChangeArrowheads="1"/>
              </p:cNvSpPr>
              <p:nvPr/>
            </p:nvSpPr>
            <p:spPr bwMode="auto">
              <a:xfrm>
                <a:off x="2396" y="2741"/>
                <a:ext cx="87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1800" dirty="0"/>
                  <a:t>Header Table</a:t>
                </a:r>
              </a:p>
            </p:txBody>
          </p:sp>
          <p:grpSp>
            <p:nvGrpSpPr>
              <p:cNvPr id="185463" name="Group 119"/>
              <p:cNvGrpSpPr>
                <a:grpSpLocks/>
              </p:cNvGrpSpPr>
              <p:nvPr/>
            </p:nvGrpSpPr>
            <p:grpSpPr bwMode="auto">
              <a:xfrm>
                <a:off x="2015" y="2934"/>
                <a:ext cx="1712" cy="1277"/>
                <a:chOff x="2015" y="2934"/>
                <a:chExt cx="1712" cy="1277"/>
              </a:xfrm>
            </p:grpSpPr>
            <p:sp>
              <p:nvSpPr>
                <p:cNvPr id="185464" name="Line 120"/>
                <p:cNvSpPr>
                  <a:spLocks noChangeShapeType="1"/>
                </p:cNvSpPr>
                <p:nvPr/>
              </p:nvSpPr>
              <p:spPr bwMode="auto">
                <a:xfrm>
                  <a:off x="2057" y="3136"/>
                  <a:ext cx="14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465" name="Line 121"/>
                <p:cNvSpPr>
                  <a:spLocks noChangeShapeType="1"/>
                </p:cNvSpPr>
                <p:nvPr/>
              </p:nvSpPr>
              <p:spPr bwMode="auto">
                <a:xfrm>
                  <a:off x="2432" y="2934"/>
                  <a:ext cx="0" cy="127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466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2015" y="2934"/>
                  <a:ext cx="381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zh-CN" sz="1800" dirty="0"/>
                    <a:t>item</a:t>
                  </a:r>
                </a:p>
              </p:txBody>
            </p:sp>
            <p:sp>
              <p:nvSpPr>
                <p:cNvPr id="185467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2493" y="2949"/>
                  <a:ext cx="1234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zh-CN" sz="1800" dirty="0"/>
                    <a:t>head of node-links</a:t>
                  </a:r>
                </a:p>
              </p:txBody>
            </p:sp>
            <p:grpSp>
              <p:nvGrpSpPr>
                <p:cNvPr id="185468" name="Group 124"/>
                <p:cNvGrpSpPr>
                  <a:grpSpLocks/>
                </p:cNvGrpSpPr>
                <p:nvPr/>
              </p:nvGrpSpPr>
              <p:grpSpPr bwMode="auto">
                <a:xfrm>
                  <a:off x="2142" y="3189"/>
                  <a:ext cx="229" cy="886"/>
                  <a:chOff x="2142" y="3189"/>
                  <a:chExt cx="229" cy="886"/>
                </a:xfrm>
              </p:grpSpPr>
              <p:sp>
                <p:nvSpPr>
                  <p:cNvPr id="185469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3189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f</a:t>
                    </a:r>
                  </a:p>
                </p:txBody>
              </p:sp>
              <p:sp>
                <p:nvSpPr>
                  <p:cNvPr id="185470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4" y="3342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c</a:t>
                    </a:r>
                  </a:p>
                </p:txBody>
              </p:sp>
              <p:sp>
                <p:nvSpPr>
                  <p:cNvPr id="185471" name="Text Box 1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2" y="3487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a</a:t>
                    </a:r>
                  </a:p>
                </p:txBody>
              </p:sp>
              <p:sp>
                <p:nvSpPr>
                  <p:cNvPr id="185472" name="Text Box 1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2" y="3636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b</a:t>
                    </a:r>
                  </a:p>
                </p:txBody>
              </p:sp>
              <p:sp>
                <p:nvSpPr>
                  <p:cNvPr id="185473" name="Text 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2" y="3777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 dirty="0"/>
                      <a:t>m</a:t>
                    </a:r>
                  </a:p>
                </p:txBody>
              </p:sp>
              <p:sp>
                <p:nvSpPr>
                  <p:cNvPr id="185474" name="Text Box 1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2" y="3902"/>
                    <a:ext cx="22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/>
                  <a:p>
                    <a:r>
                      <a:rPr lang="en-US" altLang="zh-CN" sz="1800" dirty="0"/>
                      <a:t>p</a:t>
                    </a:r>
                  </a:p>
                </p:txBody>
              </p:sp>
            </p:grpSp>
          </p:grpSp>
          <p:grpSp>
            <p:nvGrpSpPr>
              <p:cNvPr id="185475" name="Group 131"/>
              <p:cNvGrpSpPr>
                <a:grpSpLocks/>
              </p:cNvGrpSpPr>
              <p:nvPr/>
            </p:nvGrpSpPr>
            <p:grpSpPr bwMode="auto">
              <a:xfrm>
                <a:off x="3025" y="2160"/>
                <a:ext cx="1669" cy="1931"/>
                <a:chOff x="3025" y="2160"/>
                <a:chExt cx="1669" cy="1931"/>
              </a:xfrm>
            </p:grpSpPr>
            <p:sp>
              <p:nvSpPr>
                <p:cNvPr id="185476" name="Freeform 132"/>
                <p:cNvSpPr>
                  <a:spLocks/>
                </p:cNvSpPr>
                <p:nvPr/>
              </p:nvSpPr>
              <p:spPr bwMode="auto">
                <a:xfrm>
                  <a:off x="3025" y="2160"/>
                  <a:ext cx="1040" cy="1096"/>
                </a:xfrm>
                <a:custGeom>
                  <a:avLst/>
                  <a:gdLst>
                    <a:gd name="T0" fmla="*/ 0 w 1040"/>
                    <a:gd name="T1" fmla="*/ 1089 h 1096"/>
                    <a:gd name="T2" fmla="*/ 411 w 1040"/>
                    <a:gd name="T3" fmla="*/ 1064 h 1096"/>
                    <a:gd name="T4" fmla="*/ 629 w 1040"/>
                    <a:gd name="T5" fmla="*/ 895 h 1096"/>
                    <a:gd name="T6" fmla="*/ 847 w 1040"/>
                    <a:gd name="T7" fmla="*/ 363 h 1096"/>
                    <a:gd name="T8" fmla="*/ 1040 w 1040"/>
                    <a:gd name="T9" fmla="*/ 0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0" h="1096">
                      <a:moveTo>
                        <a:pt x="0" y="1089"/>
                      </a:moveTo>
                      <a:cubicBezTo>
                        <a:pt x="153" y="1092"/>
                        <a:pt x="306" y="1096"/>
                        <a:pt x="411" y="1064"/>
                      </a:cubicBezTo>
                      <a:cubicBezTo>
                        <a:pt x="516" y="1032"/>
                        <a:pt x="556" y="1012"/>
                        <a:pt x="629" y="895"/>
                      </a:cubicBezTo>
                      <a:cubicBezTo>
                        <a:pt x="702" y="778"/>
                        <a:pt x="779" y="512"/>
                        <a:pt x="847" y="363"/>
                      </a:cubicBezTo>
                      <a:cubicBezTo>
                        <a:pt x="915" y="214"/>
                        <a:pt x="977" y="107"/>
                        <a:pt x="1040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477" name="Freeform 133"/>
                <p:cNvSpPr>
                  <a:spLocks/>
                </p:cNvSpPr>
                <p:nvPr/>
              </p:nvSpPr>
              <p:spPr bwMode="auto">
                <a:xfrm>
                  <a:off x="3049" y="2547"/>
                  <a:ext cx="992" cy="875"/>
                </a:xfrm>
                <a:custGeom>
                  <a:avLst/>
                  <a:gdLst>
                    <a:gd name="T0" fmla="*/ 0 w 992"/>
                    <a:gd name="T1" fmla="*/ 847 h 875"/>
                    <a:gd name="T2" fmla="*/ 363 w 992"/>
                    <a:gd name="T3" fmla="*/ 847 h 875"/>
                    <a:gd name="T4" fmla="*/ 654 w 992"/>
                    <a:gd name="T5" fmla="*/ 677 h 875"/>
                    <a:gd name="T6" fmla="*/ 992 w 992"/>
                    <a:gd name="T7" fmla="*/ 0 h 8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92" h="875">
                      <a:moveTo>
                        <a:pt x="0" y="847"/>
                      </a:moveTo>
                      <a:cubicBezTo>
                        <a:pt x="127" y="861"/>
                        <a:pt x="254" y="875"/>
                        <a:pt x="363" y="847"/>
                      </a:cubicBezTo>
                      <a:cubicBezTo>
                        <a:pt x="472" y="819"/>
                        <a:pt x="549" y="818"/>
                        <a:pt x="654" y="677"/>
                      </a:cubicBezTo>
                      <a:cubicBezTo>
                        <a:pt x="759" y="536"/>
                        <a:pt x="936" y="113"/>
                        <a:pt x="992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478" name="Freeform 134"/>
                <p:cNvSpPr>
                  <a:spLocks/>
                </p:cNvSpPr>
                <p:nvPr/>
              </p:nvSpPr>
              <p:spPr bwMode="auto">
                <a:xfrm>
                  <a:off x="3049" y="2958"/>
                  <a:ext cx="1016" cy="629"/>
                </a:xfrm>
                <a:custGeom>
                  <a:avLst/>
                  <a:gdLst>
                    <a:gd name="T0" fmla="*/ 0 w 1016"/>
                    <a:gd name="T1" fmla="*/ 605 h 629"/>
                    <a:gd name="T2" fmla="*/ 436 w 1016"/>
                    <a:gd name="T3" fmla="*/ 605 h 629"/>
                    <a:gd name="T4" fmla="*/ 702 w 1016"/>
                    <a:gd name="T5" fmla="*/ 460 h 629"/>
                    <a:gd name="T6" fmla="*/ 1016 w 1016"/>
                    <a:gd name="T7" fmla="*/ 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16" h="629">
                      <a:moveTo>
                        <a:pt x="0" y="605"/>
                      </a:moveTo>
                      <a:cubicBezTo>
                        <a:pt x="159" y="617"/>
                        <a:pt x="319" y="629"/>
                        <a:pt x="436" y="605"/>
                      </a:cubicBezTo>
                      <a:cubicBezTo>
                        <a:pt x="553" y="581"/>
                        <a:pt x="605" y="561"/>
                        <a:pt x="702" y="460"/>
                      </a:cubicBezTo>
                      <a:cubicBezTo>
                        <a:pt x="799" y="359"/>
                        <a:pt x="907" y="179"/>
                        <a:pt x="101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479" name="Freeform 135"/>
                <p:cNvSpPr>
                  <a:spLocks/>
                </p:cNvSpPr>
                <p:nvPr/>
              </p:nvSpPr>
              <p:spPr bwMode="auto">
                <a:xfrm>
                  <a:off x="3049" y="3345"/>
                  <a:ext cx="1645" cy="456"/>
                </a:xfrm>
                <a:custGeom>
                  <a:avLst/>
                  <a:gdLst>
                    <a:gd name="T0" fmla="*/ 0 w 1645"/>
                    <a:gd name="T1" fmla="*/ 412 h 456"/>
                    <a:gd name="T2" fmla="*/ 460 w 1645"/>
                    <a:gd name="T3" fmla="*/ 412 h 456"/>
                    <a:gd name="T4" fmla="*/ 1041 w 1645"/>
                    <a:gd name="T5" fmla="*/ 146 h 456"/>
                    <a:gd name="T6" fmla="*/ 1645 w 1645"/>
                    <a:gd name="T7" fmla="*/ 0 h 4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45" h="456">
                      <a:moveTo>
                        <a:pt x="0" y="412"/>
                      </a:moveTo>
                      <a:cubicBezTo>
                        <a:pt x="143" y="434"/>
                        <a:pt x="287" y="456"/>
                        <a:pt x="460" y="412"/>
                      </a:cubicBezTo>
                      <a:cubicBezTo>
                        <a:pt x="633" y="368"/>
                        <a:pt x="844" y="215"/>
                        <a:pt x="1041" y="146"/>
                      </a:cubicBezTo>
                      <a:cubicBezTo>
                        <a:pt x="1238" y="77"/>
                        <a:pt x="1441" y="38"/>
                        <a:pt x="1645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480" name="Freeform 136"/>
                <p:cNvSpPr>
                  <a:spLocks/>
                </p:cNvSpPr>
                <p:nvPr/>
              </p:nvSpPr>
              <p:spPr bwMode="auto">
                <a:xfrm>
                  <a:off x="3074" y="3345"/>
                  <a:ext cx="1064" cy="597"/>
                </a:xfrm>
                <a:custGeom>
                  <a:avLst/>
                  <a:gdLst>
                    <a:gd name="T0" fmla="*/ 0 w 1064"/>
                    <a:gd name="T1" fmla="*/ 581 h 597"/>
                    <a:gd name="T2" fmla="*/ 435 w 1064"/>
                    <a:gd name="T3" fmla="*/ 581 h 597"/>
                    <a:gd name="T4" fmla="*/ 725 w 1064"/>
                    <a:gd name="T5" fmla="*/ 484 h 597"/>
                    <a:gd name="T6" fmla="*/ 1064 w 1064"/>
                    <a:gd name="T7" fmla="*/ 0 h 5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4" h="597">
                      <a:moveTo>
                        <a:pt x="0" y="581"/>
                      </a:moveTo>
                      <a:cubicBezTo>
                        <a:pt x="157" y="589"/>
                        <a:pt x="314" y="597"/>
                        <a:pt x="435" y="581"/>
                      </a:cubicBezTo>
                      <a:cubicBezTo>
                        <a:pt x="556" y="565"/>
                        <a:pt x="620" y="581"/>
                        <a:pt x="725" y="484"/>
                      </a:cubicBezTo>
                      <a:cubicBezTo>
                        <a:pt x="830" y="387"/>
                        <a:pt x="947" y="193"/>
                        <a:pt x="1064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481" name="Freeform 137"/>
                <p:cNvSpPr>
                  <a:spLocks/>
                </p:cNvSpPr>
                <p:nvPr/>
              </p:nvSpPr>
              <p:spPr bwMode="auto">
                <a:xfrm>
                  <a:off x="3074" y="3781"/>
                  <a:ext cx="1088" cy="310"/>
                </a:xfrm>
                <a:custGeom>
                  <a:avLst/>
                  <a:gdLst>
                    <a:gd name="T0" fmla="*/ 0 w 1088"/>
                    <a:gd name="T1" fmla="*/ 266 h 310"/>
                    <a:gd name="T2" fmla="*/ 629 w 1088"/>
                    <a:gd name="T3" fmla="*/ 266 h 310"/>
                    <a:gd name="T4" fmla="*/ 1088 w 1088"/>
                    <a:gd name="T5" fmla="*/ 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88" h="310">
                      <a:moveTo>
                        <a:pt x="0" y="266"/>
                      </a:moveTo>
                      <a:cubicBezTo>
                        <a:pt x="224" y="288"/>
                        <a:pt x="448" y="310"/>
                        <a:pt x="629" y="266"/>
                      </a:cubicBezTo>
                      <a:cubicBezTo>
                        <a:pt x="810" y="222"/>
                        <a:pt x="949" y="111"/>
                        <a:pt x="1088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85482" name="Group 138"/>
            <p:cNvGrpSpPr>
              <a:grpSpLocks/>
            </p:cNvGrpSpPr>
            <p:nvPr/>
          </p:nvGrpSpPr>
          <p:grpSpPr bwMode="auto">
            <a:xfrm>
              <a:off x="4059" y="1547"/>
              <a:ext cx="1640" cy="2487"/>
              <a:chOff x="4059" y="1547"/>
              <a:chExt cx="1640" cy="2487"/>
            </a:xfrm>
          </p:grpSpPr>
          <p:grpSp>
            <p:nvGrpSpPr>
              <p:cNvPr id="185483" name="Group 139"/>
              <p:cNvGrpSpPr>
                <a:grpSpLocks/>
              </p:cNvGrpSpPr>
              <p:nvPr/>
            </p:nvGrpSpPr>
            <p:grpSpPr bwMode="auto">
              <a:xfrm>
                <a:off x="4059" y="1547"/>
                <a:ext cx="1640" cy="2223"/>
                <a:chOff x="4059" y="1547"/>
                <a:chExt cx="1640" cy="2223"/>
              </a:xfrm>
            </p:grpSpPr>
            <p:grpSp>
              <p:nvGrpSpPr>
                <p:cNvPr id="185484" name="Group 140"/>
                <p:cNvGrpSpPr>
                  <a:grpSpLocks/>
                </p:cNvGrpSpPr>
                <p:nvPr/>
              </p:nvGrpSpPr>
              <p:grpSpPr bwMode="auto">
                <a:xfrm>
                  <a:off x="4649" y="1547"/>
                  <a:ext cx="454" cy="226"/>
                  <a:chOff x="4649" y="1547"/>
                  <a:chExt cx="454" cy="226"/>
                </a:xfrm>
              </p:grpSpPr>
              <p:sp>
                <p:nvSpPr>
                  <p:cNvPr id="185485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4649" y="1547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5486" name="Text Box 1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7" y="1579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root</a:t>
                    </a:r>
                  </a:p>
                </p:txBody>
              </p:sp>
            </p:grpSp>
            <p:grpSp>
              <p:nvGrpSpPr>
                <p:cNvPr id="185487" name="Group 143"/>
                <p:cNvGrpSpPr>
                  <a:grpSpLocks/>
                </p:cNvGrpSpPr>
                <p:nvPr/>
              </p:nvGrpSpPr>
              <p:grpSpPr bwMode="auto">
                <a:xfrm>
                  <a:off x="5103" y="1676"/>
                  <a:ext cx="596" cy="1277"/>
                  <a:chOff x="5103" y="1676"/>
                  <a:chExt cx="596" cy="1277"/>
                </a:xfrm>
              </p:grpSpPr>
              <p:sp>
                <p:nvSpPr>
                  <p:cNvPr id="185488" name="Line 1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103" y="1676"/>
                    <a:ext cx="369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85489" name="Group 145"/>
                  <p:cNvGrpSpPr>
                    <a:grpSpLocks/>
                  </p:cNvGrpSpPr>
                  <p:nvPr/>
                </p:nvGrpSpPr>
                <p:grpSpPr bwMode="auto">
                  <a:xfrm>
                    <a:off x="5245" y="1934"/>
                    <a:ext cx="454" cy="1019"/>
                    <a:chOff x="5245" y="1934"/>
                    <a:chExt cx="454" cy="1019"/>
                  </a:xfrm>
                </p:grpSpPr>
                <p:sp>
                  <p:nvSpPr>
                    <p:cNvPr id="185490" name="Line 14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5469" y="2155"/>
                      <a:ext cx="0" cy="18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491" name="Line 14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5469" y="2562"/>
                      <a:ext cx="0" cy="16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85492" name="Group 1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45" y="2727"/>
                      <a:ext cx="454" cy="226"/>
                      <a:chOff x="5245" y="2727"/>
                      <a:chExt cx="454" cy="226"/>
                    </a:xfrm>
                  </p:grpSpPr>
                  <p:sp>
                    <p:nvSpPr>
                      <p:cNvPr id="185493" name="Oval 1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45" y="2727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494" name="Text Box 15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348" y="2761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p : 1</a:t>
                        </a:r>
                      </a:p>
                    </p:txBody>
                  </p:sp>
                </p:grpSp>
                <p:grpSp>
                  <p:nvGrpSpPr>
                    <p:cNvPr id="185495" name="Group 1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45" y="1934"/>
                      <a:ext cx="454" cy="226"/>
                      <a:chOff x="5245" y="1934"/>
                      <a:chExt cx="454" cy="226"/>
                    </a:xfrm>
                  </p:grpSpPr>
                  <p:sp>
                    <p:nvSpPr>
                      <p:cNvPr id="185496" name="Oval 1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45" y="1934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497" name="Text Box 15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372" y="1966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c : 1</a:t>
                        </a:r>
                      </a:p>
                    </p:txBody>
                  </p:sp>
                </p:grpSp>
                <p:grpSp>
                  <p:nvGrpSpPr>
                    <p:cNvPr id="185498" name="Group 1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45" y="2338"/>
                      <a:ext cx="454" cy="226"/>
                      <a:chOff x="5245" y="2338"/>
                      <a:chExt cx="454" cy="226"/>
                    </a:xfrm>
                  </p:grpSpPr>
                  <p:sp>
                    <p:nvSpPr>
                      <p:cNvPr id="185499" name="Oval 1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45" y="2338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500" name="Text Box 15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372" y="2378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b : 1</a:t>
                        </a:r>
                      </a:p>
                    </p:txBody>
                  </p:sp>
                </p:grpSp>
              </p:grpSp>
            </p:grpSp>
            <p:grpSp>
              <p:nvGrpSpPr>
                <p:cNvPr id="185501" name="Group 157"/>
                <p:cNvGrpSpPr>
                  <a:grpSpLocks/>
                </p:cNvGrpSpPr>
                <p:nvPr/>
              </p:nvGrpSpPr>
              <p:grpSpPr bwMode="auto">
                <a:xfrm>
                  <a:off x="4059" y="1676"/>
                  <a:ext cx="1064" cy="2094"/>
                  <a:chOff x="4059" y="1676"/>
                  <a:chExt cx="1064" cy="2094"/>
                </a:xfrm>
              </p:grpSpPr>
              <p:sp>
                <p:nvSpPr>
                  <p:cNvPr id="185502" name="Line 1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25" y="1676"/>
                    <a:ext cx="224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85503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4453" y="2139"/>
                    <a:ext cx="650" cy="425"/>
                    <a:chOff x="4453" y="2139"/>
                    <a:chExt cx="650" cy="425"/>
                  </a:xfrm>
                </p:grpSpPr>
                <p:sp>
                  <p:nvSpPr>
                    <p:cNvPr id="185504" name="Line 16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453" y="2139"/>
                      <a:ext cx="290" cy="19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85505" name="Group 1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9" y="2338"/>
                      <a:ext cx="454" cy="226"/>
                      <a:chOff x="4649" y="2338"/>
                      <a:chExt cx="454" cy="226"/>
                    </a:xfrm>
                  </p:grpSpPr>
                  <p:sp>
                    <p:nvSpPr>
                      <p:cNvPr id="185506" name="Oval 1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49" y="2338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507" name="Text Box 16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67" y="2374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b : 1</a:t>
                        </a:r>
                      </a:p>
                    </p:txBody>
                  </p:sp>
                </p:grpSp>
              </p:grpSp>
              <p:grpSp>
                <p:nvGrpSpPr>
                  <p:cNvPr id="185508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4453" y="2934"/>
                    <a:ext cx="670" cy="836"/>
                    <a:chOff x="4453" y="2934"/>
                    <a:chExt cx="670" cy="836"/>
                  </a:xfrm>
                </p:grpSpPr>
                <p:sp>
                  <p:nvSpPr>
                    <p:cNvPr id="185509" name="Line 16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453" y="2934"/>
                      <a:ext cx="290" cy="20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510" name="Line 16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840" y="3362"/>
                      <a:ext cx="0" cy="18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85511" name="Group 1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9" y="3136"/>
                      <a:ext cx="454" cy="226"/>
                      <a:chOff x="4649" y="3136"/>
                      <a:chExt cx="454" cy="226"/>
                    </a:xfrm>
                  </p:grpSpPr>
                  <p:sp>
                    <p:nvSpPr>
                      <p:cNvPr id="185512" name="Oval 1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49" y="3136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513" name="Text Box 16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67" y="3176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b : 1</a:t>
                        </a:r>
                      </a:p>
                    </p:txBody>
                  </p:sp>
                </p:grpSp>
                <p:grpSp>
                  <p:nvGrpSpPr>
                    <p:cNvPr id="185514" name="Group 1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9" y="3544"/>
                      <a:ext cx="474" cy="226"/>
                      <a:chOff x="4649" y="3544"/>
                      <a:chExt cx="474" cy="226"/>
                    </a:xfrm>
                  </p:grpSpPr>
                  <p:sp>
                    <p:nvSpPr>
                      <p:cNvPr id="185515" name="Oval 1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49" y="3544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516" name="Text Box 17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67" y="3584"/>
                        <a:ext cx="356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 lIns="0" tIns="0" rIns="0" bIns="0">
                        <a:spAutoFit/>
                      </a:bodyPr>
                      <a:lstStyle/>
                      <a:p>
                        <a:r>
                          <a:rPr lang="en-US" altLang="zh-CN" sz="1800" dirty="0"/>
                          <a:t>m : 1</a:t>
                        </a:r>
                      </a:p>
                    </p:txBody>
                  </p:sp>
                </p:grpSp>
              </p:grpSp>
              <p:grpSp>
                <p:nvGrpSpPr>
                  <p:cNvPr id="18551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1836"/>
                    <a:chOff x="4059" y="1934"/>
                    <a:chExt cx="454" cy="1836"/>
                  </a:xfrm>
                </p:grpSpPr>
                <p:sp>
                  <p:nvSpPr>
                    <p:cNvPr id="185518" name="Line 17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59" y="2155"/>
                      <a:ext cx="0" cy="18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519" name="Line 17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59" y="2564"/>
                      <a:ext cx="0" cy="16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520" name="Line 17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59" y="2949"/>
                      <a:ext cx="0" cy="187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521" name="Line 17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59" y="3362"/>
                      <a:ext cx="0" cy="18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85522" name="Group 1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59" y="1934"/>
                      <a:ext cx="454" cy="226"/>
                      <a:chOff x="4059" y="1934"/>
                      <a:chExt cx="454" cy="226"/>
                    </a:xfrm>
                  </p:grpSpPr>
                  <p:sp>
                    <p:nvSpPr>
                      <p:cNvPr id="185523" name="Oval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59" y="1934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524" name="Text Box 1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3" y="1963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f : 4</a:t>
                        </a:r>
                      </a:p>
                    </p:txBody>
                  </p:sp>
                </p:grpSp>
                <p:grpSp>
                  <p:nvGrpSpPr>
                    <p:cNvPr id="185525" name="Group 1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59" y="2727"/>
                      <a:ext cx="454" cy="226"/>
                      <a:chOff x="4059" y="2727"/>
                      <a:chExt cx="454" cy="226"/>
                    </a:xfrm>
                  </p:grpSpPr>
                  <p:sp>
                    <p:nvSpPr>
                      <p:cNvPr id="185526" name="Oval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59" y="2727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527" name="Text Box 18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3" y="2761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a : 3</a:t>
                        </a:r>
                      </a:p>
                    </p:txBody>
                  </p:sp>
                </p:grpSp>
                <p:grpSp>
                  <p:nvGrpSpPr>
                    <p:cNvPr id="185528" name="Group 1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59" y="3136"/>
                      <a:ext cx="454" cy="226"/>
                      <a:chOff x="4059" y="3136"/>
                      <a:chExt cx="454" cy="226"/>
                    </a:xfrm>
                  </p:grpSpPr>
                  <p:sp>
                    <p:nvSpPr>
                      <p:cNvPr id="185529" name="Oval 1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59" y="3136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530" name="Text Box 18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3" y="3176"/>
                        <a:ext cx="35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 lIns="0" tIns="0" rIns="0" bIns="0">
                        <a:spAutoFit/>
                      </a:bodyPr>
                      <a:lstStyle/>
                      <a:p>
                        <a:r>
                          <a:rPr lang="en-US" altLang="zh-CN" sz="1800" dirty="0"/>
                          <a:t>m : 2</a:t>
                        </a:r>
                      </a:p>
                    </p:txBody>
                  </p:sp>
                </p:grpSp>
                <p:grpSp>
                  <p:nvGrpSpPr>
                    <p:cNvPr id="185531" name="Group 1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59" y="3544"/>
                      <a:ext cx="454" cy="226"/>
                      <a:chOff x="4059" y="3544"/>
                      <a:chExt cx="454" cy="226"/>
                    </a:xfrm>
                  </p:grpSpPr>
                  <p:sp>
                    <p:nvSpPr>
                      <p:cNvPr id="185532" name="Oval 1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59" y="3544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533" name="Text Box 18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3" y="3584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p : 2</a:t>
                        </a:r>
                      </a:p>
                    </p:txBody>
                  </p:sp>
                </p:grpSp>
                <p:grpSp>
                  <p:nvGrpSpPr>
                    <p:cNvPr id="185534" name="Group 1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59" y="2338"/>
                      <a:ext cx="454" cy="226"/>
                      <a:chOff x="4059" y="2338"/>
                      <a:chExt cx="454" cy="226"/>
                    </a:xfrm>
                  </p:grpSpPr>
                  <p:sp>
                    <p:nvSpPr>
                      <p:cNvPr id="185535" name="Oval 1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59" y="2338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536" name="Text Box 19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3" y="2374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c : 3</a:t>
                        </a:r>
                      </a:p>
                    </p:txBody>
                  </p:sp>
                </p:grpSp>
              </p:grpSp>
            </p:grpSp>
          </p:grpSp>
          <p:grpSp>
            <p:nvGrpSpPr>
              <p:cNvPr id="185537" name="Group 193"/>
              <p:cNvGrpSpPr>
                <a:grpSpLocks/>
              </p:cNvGrpSpPr>
              <p:nvPr/>
            </p:nvGrpSpPr>
            <p:grpSpPr bwMode="auto">
              <a:xfrm>
                <a:off x="4428" y="2061"/>
                <a:ext cx="1041" cy="1973"/>
                <a:chOff x="4428" y="2061"/>
                <a:chExt cx="1041" cy="1973"/>
              </a:xfrm>
            </p:grpSpPr>
            <p:sp>
              <p:nvSpPr>
                <p:cNvPr id="185538" name="Freeform 194"/>
                <p:cNvSpPr>
                  <a:spLocks/>
                </p:cNvSpPr>
                <p:nvPr/>
              </p:nvSpPr>
              <p:spPr bwMode="auto">
                <a:xfrm>
                  <a:off x="4428" y="2061"/>
                  <a:ext cx="774" cy="291"/>
                </a:xfrm>
                <a:custGeom>
                  <a:avLst/>
                  <a:gdLst>
                    <a:gd name="T0" fmla="*/ 0 w 774"/>
                    <a:gd name="T1" fmla="*/ 291 h 291"/>
                    <a:gd name="T2" fmla="*/ 412 w 774"/>
                    <a:gd name="T3" fmla="*/ 121 h 291"/>
                    <a:gd name="T4" fmla="*/ 774 w 774"/>
                    <a:gd name="T5" fmla="*/ 0 h 2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74" h="291">
                      <a:moveTo>
                        <a:pt x="0" y="291"/>
                      </a:moveTo>
                      <a:cubicBezTo>
                        <a:pt x="141" y="230"/>
                        <a:pt x="283" y="170"/>
                        <a:pt x="412" y="121"/>
                      </a:cubicBezTo>
                      <a:cubicBezTo>
                        <a:pt x="541" y="72"/>
                        <a:pt x="657" y="36"/>
                        <a:pt x="774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539" name="Freeform 195"/>
                <p:cNvSpPr>
                  <a:spLocks/>
                </p:cNvSpPr>
                <p:nvPr/>
              </p:nvSpPr>
              <p:spPr bwMode="auto">
                <a:xfrm>
                  <a:off x="4501" y="3297"/>
                  <a:ext cx="218" cy="266"/>
                </a:xfrm>
                <a:custGeom>
                  <a:avLst/>
                  <a:gdLst>
                    <a:gd name="T0" fmla="*/ 0 w 218"/>
                    <a:gd name="T1" fmla="*/ 0 h 242"/>
                    <a:gd name="T2" fmla="*/ 218 w 218"/>
                    <a:gd name="T3" fmla="*/ 242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18" h="242">
                      <a:moveTo>
                        <a:pt x="0" y="0"/>
                      </a:moveTo>
                      <a:cubicBezTo>
                        <a:pt x="0" y="0"/>
                        <a:pt x="109" y="121"/>
                        <a:pt x="218" y="242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540" name="Freeform 196"/>
                <p:cNvSpPr>
                  <a:spLocks/>
                </p:cNvSpPr>
                <p:nvPr/>
              </p:nvSpPr>
              <p:spPr bwMode="auto">
                <a:xfrm>
                  <a:off x="4453" y="2983"/>
                  <a:ext cx="1016" cy="1051"/>
                </a:xfrm>
                <a:custGeom>
                  <a:avLst/>
                  <a:gdLst>
                    <a:gd name="T0" fmla="*/ 0 w 1016"/>
                    <a:gd name="T1" fmla="*/ 774 h 1051"/>
                    <a:gd name="T2" fmla="*/ 96 w 1016"/>
                    <a:gd name="T3" fmla="*/ 991 h 1051"/>
                    <a:gd name="T4" fmla="*/ 556 w 1016"/>
                    <a:gd name="T5" fmla="*/ 1016 h 1051"/>
                    <a:gd name="T6" fmla="*/ 798 w 1016"/>
                    <a:gd name="T7" fmla="*/ 991 h 1051"/>
                    <a:gd name="T8" fmla="*/ 919 w 1016"/>
                    <a:gd name="T9" fmla="*/ 653 h 1051"/>
                    <a:gd name="T10" fmla="*/ 1016 w 1016"/>
                    <a:gd name="T11" fmla="*/ 0 h 10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16" h="1051">
                      <a:moveTo>
                        <a:pt x="0" y="774"/>
                      </a:moveTo>
                      <a:cubicBezTo>
                        <a:pt x="1" y="862"/>
                        <a:pt x="3" y="951"/>
                        <a:pt x="96" y="991"/>
                      </a:cubicBezTo>
                      <a:cubicBezTo>
                        <a:pt x="189" y="1031"/>
                        <a:pt x="439" y="1016"/>
                        <a:pt x="556" y="1016"/>
                      </a:cubicBezTo>
                      <a:cubicBezTo>
                        <a:pt x="673" y="1016"/>
                        <a:pt x="738" y="1051"/>
                        <a:pt x="798" y="991"/>
                      </a:cubicBezTo>
                      <a:cubicBezTo>
                        <a:pt x="858" y="931"/>
                        <a:pt x="883" y="818"/>
                        <a:pt x="919" y="653"/>
                      </a:cubicBezTo>
                      <a:cubicBezTo>
                        <a:pt x="955" y="488"/>
                        <a:pt x="985" y="244"/>
                        <a:pt x="101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541" name="Freeform 197"/>
                <p:cNvSpPr>
                  <a:spLocks/>
                </p:cNvSpPr>
                <p:nvPr/>
              </p:nvSpPr>
              <p:spPr bwMode="auto">
                <a:xfrm>
                  <a:off x="4864" y="2571"/>
                  <a:ext cx="1" cy="557"/>
                </a:xfrm>
                <a:custGeom>
                  <a:avLst/>
                  <a:gdLst>
                    <a:gd name="T0" fmla="*/ 0 w 1"/>
                    <a:gd name="T1" fmla="*/ 557 h 557"/>
                    <a:gd name="T2" fmla="*/ 0 w 1"/>
                    <a:gd name="T3" fmla="*/ 0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557">
                      <a:moveTo>
                        <a:pt x="0" y="557"/>
                      </a:moveTo>
                      <a:cubicBezTo>
                        <a:pt x="0" y="557"/>
                        <a:pt x="0" y="278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542" name="Freeform 198"/>
                <p:cNvSpPr>
                  <a:spLocks/>
                </p:cNvSpPr>
                <p:nvPr/>
              </p:nvSpPr>
              <p:spPr bwMode="auto">
                <a:xfrm>
                  <a:off x="5106" y="2450"/>
                  <a:ext cx="121" cy="1"/>
                </a:xfrm>
                <a:custGeom>
                  <a:avLst/>
                  <a:gdLst>
                    <a:gd name="T0" fmla="*/ 0 w 121"/>
                    <a:gd name="T1" fmla="*/ 0 h 1"/>
                    <a:gd name="T2" fmla="*/ 121 w 121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21" h="1">
                      <a:moveTo>
                        <a:pt x="0" y="0"/>
                      </a:moveTo>
                      <a:cubicBezTo>
                        <a:pt x="50" y="0"/>
                        <a:pt x="101" y="0"/>
                        <a:pt x="121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6941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FP-Tree Properties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/>
              <a:t>Completeness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Each transaction that contains frequent pattern is mapped to a path. 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Prefix sharing does not cause path ambiguity, as only path starts from root represents a transaction. </a:t>
            </a:r>
          </a:p>
          <a:p>
            <a:pPr>
              <a:lnSpc>
                <a:spcPct val="90000"/>
              </a:lnSpc>
            </a:pPr>
            <a:r>
              <a:rPr lang="en-US" altLang="zh-CN"/>
              <a:t>Compactness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Number of nodes bounded by overall occurrence of frequent items.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Height of tree bounded by maximal number of frequent items in any transaction. </a:t>
            </a:r>
          </a:p>
          <a:p>
            <a:pPr>
              <a:lnSpc>
                <a:spcPct val="90000"/>
              </a:lnSpc>
            </a:pPr>
            <a:endParaRPr lang="en-US" altLang="zh-CN"/>
          </a:p>
          <a:p>
            <a:pPr>
              <a:lnSpc>
                <a:spcPct val="90000"/>
              </a:lnSpc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974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FP-Tree Properties (cont.)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Traversal Friendly (for mining task) </a:t>
            </a:r>
          </a:p>
          <a:p>
            <a:pPr lvl="1"/>
            <a:r>
              <a:rPr lang="en-US" altLang="zh-CN"/>
              <a:t>For any frequent item a</a:t>
            </a:r>
            <a:r>
              <a:rPr lang="en-US" altLang="zh-CN" baseline="-25000"/>
              <a:t>i</a:t>
            </a:r>
            <a:r>
              <a:rPr lang="en-US" altLang="zh-CN"/>
              <a:t>, all the possible frequent patterns that contain a</a:t>
            </a:r>
            <a:r>
              <a:rPr lang="en-US" altLang="zh-CN" baseline="-25000"/>
              <a:t>i</a:t>
            </a:r>
            <a:r>
              <a:rPr lang="en-US" altLang="zh-CN"/>
              <a:t> can be obtained by following a</a:t>
            </a:r>
            <a:r>
              <a:rPr lang="en-US" altLang="zh-CN" baseline="-25000"/>
              <a:t>i</a:t>
            </a:r>
            <a:r>
              <a:rPr lang="en-US" altLang="zh-CN"/>
              <a:t>’s node-links.</a:t>
            </a:r>
          </a:p>
          <a:p>
            <a:pPr lvl="1"/>
            <a:r>
              <a:rPr lang="en-US" altLang="zh-CN"/>
              <a:t>This property is important for  divide-and-conquer. It assures the soundness and completeness of problem reduction.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5944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365126"/>
            <a:ext cx="8144667" cy="1325563"/>
          </a:xfrm>
        </p:spPr>
        <p:txBody>
          <a:bodyPr/>
          <a:lstStyle/>
          <a:p>
            <a:r>
              <a:rPr lang="en-US" altLang="zh-CN" sz="3600" dirty="0"/>
              <a:t>Example 1: Frequent Patterns from FP-tree</a:t>
            </a:r>
            <a:endParaRPr lang="en-US" alt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683" y="1504950"/>
            <a:ext cx="8291512" cy="4852987"/>
          </a:xfrm>
        </p:spPr>
        <p:txBody>
          <a:bodyPr/>
          <a:lstStyle/>
          <a:p>
            <a:r>
              <a:rPr lang="en-US" altLang="en-US" sz="2800" dirty="0"/>
              <a:t>Start from the bottom of the header table: node </a:t>
            </a:r>
            <a:r>
              <a:rPr lang="en-US" altLang="en-US" sz="2800" i="1" dirty="0"/>
              <a:t>p</a:t>
            </a:r>
          </a:p>
          <a:p>
            <a:r>
              <a:rPr lang="en-US" altLang="en-US" sz="2800" dirty="0"/>
              <a:t>Two paths</a:t>
            </a:r>
          </a:p>
          <a:p>
            <a:r>
              <a:rPr lang="en-US" altLang="en-US" sz="2800" i="1" dirty="0"/>
              <a:t>p</a:t>
            </a:r>
            <a:r>
              <a:rPr lang="en-US" altLang="en-US" sz="2800" dirty="0"/>
              <a:t>’s conditional pattern base</a:t>
            </a:r>
          </a:p>
          <a:p>
            <a:pPr lvl="1"/>
            <a:r>
              <a:rPr lang="en-US" altLang="en-US" sz="2400" dirty="0"/>
              <a:t>{(</a:t>
            </a:r>
            <a:r>
              <a:rPr lang="en-US" altLang="en-US" sz="2400" i="1" dirty="0"/>
              <a:t>f, c, a, m:2</a:t>
            </a:r>
            <a:r>
              <a:rPr lang="en-US" altLang="en-US" sz="2400" dirty="0"/>
              <a:t>), (</a:t>
            </a:r>
            <a:r>
              <a:rPr lang="en-US" altLang="en-US" sz="2400" i="1" dirty="0"/>
              <a:t>c, b:1</a:t>
            </a:r>
            <a:r>
              <a:rPr lang="en-US" altLang="en-US" sz="2400" dirty="0"/>
              <a:t>)}</a:t>
            </a:r>
          </a:p>
          <a:p>
            <a:r>
              <a:rPr lang="en-US" altLang="en-US" sz="2800" i="1" dirty="0"/>
              <a:t>p</a:t>
            </a:r>
            <a:r>
              <a:rPr lang="en-US" altLang="en-US" sz="2800" dirty="0"/>
              <a:t>’s conditional FP-tree </a:t>
            </a:r>
          </a:p>
          <a:p>
            <a:pPr lvl="1"/>
            <a:r>
              <a:rPr lang="en-US" altLang="en-US" sz="2400" dirty="0"/>
              <a:t>Only one branch (</a:t>
            </a:r>
            <a:r>
              <a:rPr lang="en-US" altLang="en-US" sz="2400" i="1" dirty="0"/>
              <a:t>c:3</a:t>
            </a:r>
            <a:r>
              <a:rPr lang="en-US" altLang="en-US" sz="2400" dirty="0"/>
              <a:t>) </a:t>
            </a:r>
          </a:p>
        </p:txBody>
      </p:sp>
      <p:grpSp>
        <p:nvGrpSpPr>
          <p:cNvPr id="191584" name="Group 96"/>
          <p:cNvGrpSpPr>
            <a:grpSpLocks/>
          </p:cNvGrpSpPr>
          <p:nvPr/>
        </p:nvGrpSpPr>
        <p:grpSpPr bwMode="auto">
          <a:xfrm>
            <a:off x="2976563" y="2733675"/>
            <a:ext cx="6165850" cy="4229100"/>
            <a:chOff x="1851" y="1676"/>
            <a:chExt cx="3884" cy="2664"/>
          </a:xfrm>
        </p:grpSpPr>
        <p:sp>
          <p:nvSpPr>
            <p:cNvPr id="191494" name="Text Box 6"/>
            <p:cNvSpPr txBox="1">
              <a:spLocks noChangeArrowheads="1"/>
            </p:cNvSpPr>
            <p:nvPr/>
          </p:nvSpPr>
          <p:spPr bwMode="auto">
            <a:xfrm>
              <a:off x="2432" y="2870"/>
              <a:ext cx="8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1800"/>
                <a:t>Header Table</a:t>
              </a:r>
            </a:p>
          </p:txBody>
        </p:sp>
        <p:grpSp>
          <p:nvGrpSpPr>
            <p:cNvPr id="191495" name="Group 7"/>
            <p:cNvGrpSpPr>
              <a:grpSpLocks/>
            </p:cNvGrpSpPr>
            <p:nvPr/>
          </p:nvGrpSpPr>
          <p:grpSpPr bwMode="auto">
            <a:xfrm>
              <a:off x="1851" y="3063"/>
              <a:ext cx="1870" cy="1277"/>
              <a:chOff x="1815" y="2934"/>
              <a:chExt cx="1870" cy="1277"/>
            </a:xfrm>
          </p:grpSpPr>
          <p:sp>
            <p:nvSpPr>
              <p:cNvPr id="191496" name="Line 8"/>
              <p:cNvSpPr>
                <a:spLocks noChangeShapeType="1"/>
              </p:cNvSpPr>
              <p:nvPr/>
            </p:nvSpPr>
            <p:spPr bwMode="auto">
              <a:xfrm>
                <a:off x="2057" y="3136"/>
                <a:ext cx="14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497" name="Line 9"/>
              <p:cNvSpPr>
                <a:spLocks noChangeShapeType="1"/>
              </p:cNvSpPr>
              <p:nvPr/>
            </p:nvSpPr>
            <p:spPr bwMode="auto">
              <a:xfrm>
                <a:off x="2432" y="2934"/>
                <a:ext cx="0" cy="12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498" name="Text Box 10"/>
              <p:cNvSpPr txBox="1">
                <a:spLocks noChangeArrowheads="1"/>
              </p:cNvSpPr>
              <p:nvPr/>
            </p:nvSpPr>
            <p:spPr bwMode="auto">
              <a:xfrm>
                <a:off x="1815" y="2934"/>
                <a:ext cx="58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item</a:t>
                </a:r>
              </a:p>
            </p:txBody>
          </p:sp>
          <p:sp>
            <p:nvSpPr>
              <p:cNvPr id="191499" name="Text Box 11"/>
              <p:cNvSpPr txBox="1">
                <a:spLocks noChangeArrowheads="1"/>
              </p:cNvSpPr>
              <p:nvPr/>
            </p:nvSpPr>
            <p:spPr bwMode="auto">
              <a:xfrm>
                <a:off x="2493" y="2949"/>
                <a:ext cx="11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head of node-links</a:t>
                </a:r>
              </a:p>
            </p:txBody>
          </p:sp>
          <p:grpSp>
            <p:nvGrpSpPr>
              <p:cNvPr id="191500" name="Group 12"/>
              <p:cNvGrpSpPr>
                <a:grpSpLocks/>
              </p:cNvGrpSpPr>
              <p:nvPr/>
            </p:nvGrpSpPr>
            <p:grpSpPr bwMode="auto">
              <a:xfrm>
                <a:off x="2142" y="3189"/>
                <a:ext cx="151" cy="886"/>
                <a:chOff x="2142" y="3189"/>
                <a:chExt cx="151" cy="886"/>
              </a:xfrm>
            </p:grpSpPr>
            <p:sp>
              <p:nvSpPr>
                <p:cNvPr id="19150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160" y="3189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f</a:t>
                  </a:r>
                </a:p>
              </p:txBody>
            </p:sp>
            <p:sp>
              <p:nvSpPr>
                <p:cNvPr id="19150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154" y="334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c</a:t>
                  </a:r>
                </a:p>
              </p:txBody>
            </p:sp>
            <p:sp>
              <p:nvSpPr>
                <p:cNvPr id="19150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42" y="348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a</a:t>
                  </a:r>
                </a:p>
              </p:txBody>
            </p:sp>
            <p:sp>
              <p:nvSpPr>
                <p:cNvPr id="19150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42" y="3636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b</a:t>
                  </a:r>
                </a:p>
              </p:txBody>
            </p:sp>
            <p:sp>
              <p:nvSpPr>
                <p:cNvPr id="19150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142" y="377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m</a:t>
                  </a:r>
                </a:p>
              </p:txBody>
            </p:sp>
            <p:sp>
              <p:nvSpPr>
                <p:cNvPr id="1915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42" y="390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>
                      <a:solidFill>
                        <a:srgbClr val="FF3300"/>
                      </a:solidFill>
                    </a:rPr>
                    <a:t>p</a:t>
                  </a:r>
                </a:p>
              </p:txBody>
            </p:sp>
          </p:grpSp>
        </p:grpSp>
        <p:sp>
          <p:nvSpPr>
            <p:cNvPr id="191508" name="Freeform 20"/>
            <p:cNvSpPr>
              <a:spLocks/>
            </p:cNvSpPr>
            <p:nvPr/>
          </p:nvSpPr>
          <p:spPr bwMode="auto">
            <a:xfrm>
              <a:off x="3061" y="2289"/>
              <a:ext cx="1040" cy="1096"/>
            </a:xfrm>
            <a:custGeom>
              <a:avLst/>
              <a:gdLst>
                <a:gd name="T0" fmla="*/ 0 w 1040"/>
                <a:gd name="T1" fmla="*/ 1089 h 1096"/>
                <a:gd name="T2" fmla="*/ 411 w 1040"/>
                <a:gd name="T3" fmla="*/ 1064 h 1096"/>
                <a:gd name="T4" fmla="*/ 629 w 1040"/>
                <a:gd name="T5" fmla="*/ 895 h 1096"/>
                <a:gd name="T6" fmla="*/ 847 w 1040"/>
                <a:gd name="T7" fmla="*/ 363 h 1096"/>
                <a:gd name="T8" fmla="*/ 1040 w 1040"/>
                <a:gd name="T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1096">
                  <a:moveTo>
                    <a:pt x="0" y="1089"/>
                  </a:moveTo>
                  <a:cubicBezTo>
                    <a:pt x="153" y="1092"/>
                    <a:pt x="306" y="1096"/>
                    <a:pt x="411" y="1064"/>
                  </a:cubicBezTo>
                  <a:cubicBezTo>
                    <a:pt x="516" y="1032"/>
                    <a:pt x="556" y="1012"/>
                    <a:pt x="629" y="895"/>
                  </a:cubicBezTo>
                  <a:cubicBezTo>
                    <a:pt x="702" y="778"/>
                    <a:pt x="779" y="512"/>
                    <a:pt x="847" y="363"/>
                  </a:cubicBezTo>
                  <a:cubicBezTo>
                    <a:pt x="915" y="214"/>
                    <a:pt x="977" y="107"/>
                    <a:pt x="104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1509" name="Freeform 21"/>
            <p:cNvSpPr>
              <a:spLocks/>
            </p:cNvSpPr>
            <p:nvPr/>
          </p:nvSpPr>
          <p:spPr bwMode="auto">
            <a:xfrm>
              <a:off x="3085" y="2676"/>
              <a:ext cx="992" cy="875"/>
            </a:xfrm>
            <a:custGeom>
              <a:avLst/>
              <a:gdLst>
                <a:gd name="T0" fmla="*/ 0 w 992"/>
                <a:gd name="T1" fmla="*/ 847 h 875"/>
                <a:gd name="T2" fmla="*/ 363 w 992"/>
                <a:gd name="T3" fmla="*/ 847 h 875"/>
                <a:gd name="T4" fmla="*/ 654 w 992"/>
                <a:gd name="T5" fmla="*/ 677 h 875"/>
                <a:gd name="T6" fmla="*/ 992 w 992"/>
                <a:gd name="T7" fmla="*/ 0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875">
                  <a:moveTo>
                    <a:pt x="0" y="847"/>
                  </a:moveTo>
                  <a:cubicBezTo>
                    <a:pt x="127" y="861"/>
                    <a:pt x="254" y="875"/>
                    <a:pt x="363" y="847"/>
                  </a:cubicBezTo>
                  <a:cubicBezTo>
                    <a:pt x="472" y="819"/>
                    <a:pt x="549" y="818"/>
                    <a:pt x="654" y="677"/>
                  </a:cubicBezTo>
                  <a:cubicBezTo>
                    <a:pt x="759" y="536"/>
                    <a:pt x="936" y="113"/>
                    <a:pt x="992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1510" name="Freeform 22"/>
            <p:cNvSpPr>
              <a:spLocks/>
            </p:cNvSpPr>
            <p:nvPr/>
          </p:nvSpPr>
          <p:spPr bwMode="auto">
            <a:xfrm>
              <a:off x="3085" y="3087"/>
              <a:ext cx="1016" cy="629"/>
            </a:xfrm>
            <a:custGeom>
              <a:avLst/>
              <a:gdLst>
                <a:gd name="T0" fmla="*/ 0 w 1016"/>
                <a:gd name="T1" fmla="*/ 605 h 629"/>
                <a:gd name="T2" fmla="*/ 436 w 1016"/>
                <a:gd name="T3" fmla="*/ 605 h 629"/>
                <a:gd name="T4" fmla="*/ 702 w 1016"/>
                <a:gd name="T5" fmla="*/ 460 h 629"/>
                <a:gd name="T6" fmla="*/ 1016 w 1016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" h="629">
                  <a:moveTo>
                    <a:pt x="0" y="605"/>
                  </a:moveTo>
                  <a:cubicBezTo>
                    <a:pt x="159" y="617"/>
                    <a:pt x="319" y="629"/>
                    <a:pt x="436" y="605"/>
                  </a:cubicBezTo>
                  <a:cubicBezTo>
                    <a:pt x="553" y="581"/>
                    <a:pt x="605" y="561"/>
                    <a:pt x="702" y="460"/>
                  </a:cubicBezTo>
                  <a:cubicBezTo>
                    <a:pt x="799" y="359"/>
                    <a:pt x="907" y="179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1511" name="Freeform 23"/>
            <p:cNvSpPr>
              <a:spLocks/>
            </p:cNvSpPr>
            <p:nvPr/>
          </p:nvSpPr>
          <p:spPr bwMode="auto">
            <a:xfrm>
              <a:off x="3085" y="3474"/>
              <a:ext cx="1645" cy="456"/>
            </a:xfrm>
            <a:custGeom>
              <a:avLst/>
              <a:gdLst>
                <a:gd name="T0" fmla="*/ 0 w 1645"/>
                <a:gd name="T1" fmla="*/ 412 h 456"/>
                <a:gd name="T2" fmla="*/ 460 w 1645"/>
                <a:gd name="T3" fmla="*/ 412 h 456"/>
                <a:gd name="T4" fmla="*/ 1041 w 1645"/>
                <a:gd name="T5" fmla="*/ 146 h 456"/>
                <a:gd name="T6" fmla="*/ 1645 w 1645"/>
                <a:gd name="T7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5" h="456">
                  <a:moveTo>
                    <a:pt x="0" y="412"/>
                  </a:moveTo>
                  <a:cubicBezTo>
                    <a:pt x="143" y="434"/>
                    <a:pt x="287" y="456"/>
                    <a:pt x="460" y="412"/>
                  </a:cubicBezTo>
                  <a:cubicBezTo>
                    <a:pt x="633" y="368"/>
                    <a:pt x="844" y="215"/>
                    <a:pt x="1041" y="146"/>
                  </a:cubicBezTo>
                  <a:cubicBezTo>
                    <a:pt x="1238" y="77"/>
                    <a:pt x="1441" y="38"/>
                    <a:pt x="164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1512" name="Freeform 24"/>
            <p:cNvSpPr>
              <a:spLocks/>
            </p:cNvSpPr>
            <p:nvPr/>
          </p:nvSpPr>
          <p:spPr bwMode="auto">
            <a:xfrm>
              <a:off x="3110" y="3474"/>
              <a:ext cx="1064" cy="597"/>
            </a:xfrm>
            <a:custGeom>
              <a:avLst/>
              <a:gdLst>
                <a:gd name="T0" fmla="*/ 0 w 1064"/>
                <a:gd name="T1" fmla="*/ 581 h 597"/>
                <a:gd name="T2" fmla="*/ 435 w 1064"/>
                <a:gd name="T3" fmla="*/ 581 h 597"/>
                <a:gd name="T4" fmla="*/ 725 w 1064"/>
                <a:gd name="T5" fmla="*/ 484 h 597"/>
                <a:gd name="T6" fmla="*/ 1064 w 1064"/>
                <a:gd name="T7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4" h="597">
                  <a:moveTo>
                    <a:pt x="0" y="581"/>
                  </a:moveTo>
                  <a:cubicBezTo>
                    <a:pt x="157" y="589"/>
                    <a:pt x="314" y="597"/>
                    <a:pt x="435" y="581"/>
                  </a:cubicBezTo>
                  <a:cubicBezTo>
                    <a:pt x="556" y="565"/>
                    <a:pt x="620" y="581"/>
                    <a:pt x="725" y="484"/>
                  </a:cubicBezTo>
                  <a:cubicBezTo>
                    <a:pt x="830" y="387"/>
                    <a:pt x="947" y="193"/>
                    <a:pt x="106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1513" name="Freeform 25"/>
            <p:cNvSpPr>
              <a:spLocks/>
            </p:cNvSpPr>
            <p:nvPr/>
          </p:nvSpPr>
          <p:spPr bwMode="auto">
            <a:xfrm>
              <a:off x="3110" y="3910"/>
              <a:ext cx="1088" cy="310"/>
            </a:xfrm>
            <a:custGeom>
              <a:avLst/>
              <a:gdLst>
                <a:gd name="T0" fmla="*/ 0 w 1088"/>
                <a:gd name="T1" fmla="*/ 266 h 310"/>
                <a:gd name="T2" fmla="*/ 629 w 1088"/>
                <a:gd name="T3" fmla="*/ 266 h 310"/>
                <a:gd name="T4" fmla="*/ 1088 w 1088"/>
                <a:gd name="T5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8" h="310">
                  <a:moveTo>
                    <a:pt x="0" y="266"/>
                  </a:moveTo>
                  <a:cubicBezTo>
                    <a:pt x="224" y="288"/>
                    <a:pt x="448" y="310"/>
                    <a:pt x="629" y="266"/>
                  </a:cubicBezTo>
                  <a:cubicBezTo>
                    <a:pt x="810" y="222"/>
                    <a:pt x="949" y="111"/>
                    <a:pt x="1088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91515" name="Group 27"/>
            <p:cNvGrpSpPr>
              <a:grpSpLocks/>
            </p:cNvGrpSpPr>
            <p:nvPr/>
          </p:nvGrpSpPr>
          <p:grpSpPr bwMode="auto">
            <a:xfrm>
              <a:off x="4095" y="1676"/>
              <a:ext cx="1640" cy="2223"/>
              <a:chOff x="4059" y="1547"/>
              <a:chExt cx="1640" cy="2223"/>
            </a:xfrm>
          </p:grpSpPr>
          <p:grpSp>
            <p:nvGrpSpPr>
              <p:cNvPr id="191516" name="Group 28"/>
              <p:cNvGrpSpPr>
                <a:grpSpLocks/>
              </p:cNvGrpSpPr>
              <p:nvPr/>
            </p:nvGrpSpPr>
            <p:grpSpPr bwMode="auto">
              <a:xfrm>
                <a:off x="4649" y="1547"/>
                <a:ext cx="454" cy="226"/>
                <a:chOff x="4649" y="1547"/>
                <a:chExt cx="454" cy="226"/>
              </a:xfrm>
            </p:grpSpPr>
            <p:sp>
              <p:nvSpPr>
                <p:cNvPr id="191517" name="Oval 29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151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grpSp>
            <p:nvGrpSpPr>
              <p:cNvPr id="191519" name="Group 31"/>
              <p:cNvGrpSpPr>
                <a:grpSpLocks/>
              </p:cNvGrpSpPr>
              <p:nvPr/>
            </p:nvGrpSpPr>
            <p:grpSpPr bwMode="auto">
              <a:xfrm>
                <a:off x="5103" y="1676"/>
                <a:ext cx="596" cy="1277"/>
                <a:chOff x="5103" y="1676"/>
                <a:chExt cx="596" cy="1277"/>
              </a:xfrm>
            </p:grpSpPr>
            <p:sp>
              <p:nvSpPr>
                <p:cNvPr id="191520" name="Line 32"/>
                <p:cNvSpPr>
                  <a:spLocks noChangeShapeType="1"/>
                </p:cNvSpPr>
                <p:nvPr/>
              </p:nvSpPr>
              <p:spPr bwMode="auto">
                <a:xfrm flipH="1" flipV="1">
                  <a:off x="5103" y="1676"/>
                  <a:ext cx="369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1521" name="Group 33"/>
                <p:cNvGrpSpPr>
                  <a:grpSpLocks/>
                </p:cNvGrpSpPr>
                <p:nvPr/>
              </p:nvGrpSpPr>
              <p:grpSpPr bwMode="auto">
                <a:xfrm>
                  <a:off x="5245" y="1934"/>
                  <a:ext cx="454" cy="1019"/>
                  <a:chOff x="5245" y="1934"/>
                  <a:chExt cx="454" cy="1019"/>
                </a:xfrm>
              </p:grpSpPr>
              <p:sp>
                <p:nvSpPr>
                  <p:cNvPr id="191522" name="Line 3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1523" name="Line 3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562"/>
                    <a:ext cx="0" cy="16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1524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5245" y="2727"/>
                    <a:ext cx="454" cy="226"/>
                    <a:chOff x="5245" y="2727"/>
                    <a:chExt cx="454" cy="226"/>
                  </a:xfrm>
                </p:grpSpPr>
                <p:sp>
                  <p:nvSpPr>
                    <p:cNvPr id="191525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26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8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p :</a:t>
                      </a:r>
                      <a:r>
                        <a:rPr lang="en-US" altLang="zh-CN" sz="1800" dirty="0"/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19152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245" y="1934"/>
                    <a:ext cx="454" cy="226"/>
                    <a:chOff x="5245" y="1934"/>
                    <a:chExt cx="454" cy="226"/>
                  </a:xfrm>
                </p:grpSpPr>
                <p:sp>
                  <p:nvSpPr>
                    <p:cNvPr id="191528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29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196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1</a:t>
                      </a:r>
                    </a:p>
                  </p:txBody>
                </p:sp>
              </p:grpSp>
              <p:grpSp>
                <p:nvGrpSpPr>
                  <p:cNvPr id="19153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5245" y="2338"/>
                    <a:ext cx="454" cy="226"/>
                    <a:chOff x="5245" y="2338"/>
                    <a:chExt cx="454" cy="226"/>
                  </a:xfrm>
                </p:grpSpPr>
                <p:sp>
                  <p:nvSpPr>
                    <p:cNvPr id="191531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32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2378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</p:grpSp>
          <p:grpSp>
            <p:nvGrpSpPr>
              <p:cNvPr id="191533" name="Group 45"/>
              <p:cNvGrpSpPr>
                <a:grpSpLocks/>
              </p:cNvGrpSpPr>
              <p:nvPr/>
            </p:nvGrpSpPr>
            <p:grpSpPr bwMode="auto">
              <a:xfrm>
                <a:off x="4059" y="1676"/>
                <a:ext cx="1064" cy="2094"/>
                <a:chOff x="4059" y="1676"/>
                <a:chExt cx="1064" cy="2094"/>
              </a:xfrm>
            </p:grpSpPr>
            <p:sp>
              <p:nvSpPr>
                <p:cNvPr id="191534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4425" y="1676"/>
                  <a:ext cx="224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1535" name="Group 47"/>
                <p:cNvGrpSpPr>
                  <a:grpSpLocks/>
                </p:cNvGrpSpPr>
                <p:nvPr/>
              </p:nvGrpSpPr>
              <p:grpSpPr bwMode="auto">
                <a:xfrm>
                  <a:off x="4453" y="2139"/>
                  <a:ext cx="650" cy="425"/>
                  <a:chOff x="4453" y="2139"/>
                  <a:chExt cx="650" cy="425"/>
                </a:xfrm>
              </p:grpSpPr>
              <p:sp>
                <p:nvSpPr>
                  <p:cNvPr id="191536" name="Line 4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139"/>
                    <a:ext cx="290" cy="1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1537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4649" y="2338"/>
                    <a:ext cx="454" cy="226"/>
                    <a:chOff x="4649" y="2338"/>
                    <a:chExt cx="454" cy="226"/>
                  </a:xfrm>
                </p:grpSpPr>
                <p:sp>
                  <p:nvSpPr>
                    <p:cNvPr id="191538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39" name="Text Box 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  <p:grpSp>
              <p:nvGrpSpPr>
                <p:cNvPr id="191540" name="Group 52"/>
                <p:cNvGrpSpPr>
                  <a:grpSpLocks/>
                </p:cNvGrpSpPr>
                <p:nvPr/>
              </p:nvGrpSpPr>
              <p:grpSpPr bwMode="auto">
                <a:xfrm>
                  <a:off x="4453" y="2934"/>
                  <a:ext cx="670" cy="836"/>
                  <a:chOff x="4453" y="2934"/>
                  <a:chExt cx="670" cy="836"/>
                </a:xfrm>
              </p:grpSpPr>
              <p:sp>
                <p:nvSpPr>
                  <p:cNvPr id="191541" name="Line 5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934"/>
                    <a:ext cx="290" cy="2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1542" name="Line 5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40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1543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649" y="3136"/>
                    <a:ext cx="454" cy="226"/>
                    <a:chOff x="4649" y="3136"/>
                    <a:chExt cx="454" cy="226"/>
                  </a:xfrm>
                </p:grpSpPr>
                <p:sp>
                  <p:nvSpPr>
                    <p:cNvPr id="191544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45" name="Text Box 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17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  <p:grpSp>
                <p:nvGrpSpPr>
                  <p:cNvPr id="191546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4649" y="3544"/>
                    <a:ext cx="474" cy="226"/>
                    <a:chOff x="4649" y="3544"/>
                    <a:chExt cx="474" cy="226"/>
                  </a:xfrm>
                </p:grpSpPr>
                <p:sp>
                  <p:nvSpPr>
                    <p:cNvPr id="191547" name="Oval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48" name="Text Box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584"/>
                      <a:ext cx="356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1</a:t>
                      </a:r>
                    </a:p>
                  </p:txBody>
                </p:sp>
              </p:grpSp>
            </p:grpSp>
            <p:grpSp>
              <p:nvGrpSpPr>
                <p:cNvPr id="191549" name="Group 61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54" cy="1836"/>
                  <a:chOff x="4059" y="1934"/>
                  <a:chExt cx="454" cy="1836"/>
                </a:xfrm>
              </p:grpSpPr>
              <p:sp>
                <p:nvSpPr>
                  <p:cNvPr id="191550" name="Line 6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1551" name="Line 6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564"/>
                    <a:ext cx="0" cy="1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1552" name="Line 6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949"/>
                    <a:ext cx="0" cy="18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1553" name="Line 6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1554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226"/>
                    <a:chOff x="4059" y="1934"/>
                    <a:chExt cx="454" cy="226"/>
                  </a:xfrm>
                </p:grpSpPr>
                <p:sp>
                  <p:nvSpPr>
                    <p:cNvPr id="191555" name="Oval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56" name="Text Box 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1963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f : 4</a:t>
                      </a:r>
                    </a:p>
                  </p:txBody>
                </p:sp>
              </p:grpSp>
              <p:grpSp>
                <p:nvGrpSpPr>
                  <p:cNvPr id="19155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4059" y="2727"/>
                    <a:ext cx="454" cy="226"/>
                    <a:chOff x="4059" y="2727"/>
                    <a:chExt cx="454" cy="226"/>
                  </a:xfrm>
                </p:grpSpPr>
                <p:sp>
                  <p:nvSpPr>
                    <p:cNvPr id="191558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59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a : 3</a:t>
                      </a:r>
                    </a:p>
                  </p:txBody>
                </p:sp>
              </p:grpSp>
              <p:grpSp>
                <p:nvGrpSpPr>
                  <p:cNvPr id="19156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4059" y="3136"/>
                    <a:ext cx="454" cy="226"/>
                    <a:chOff x="4059" y="3136"/>
                    <a:chExt cx="454" cy="226"/>
                  </a:xfrm>
                </p:grpSpPr>
                <p:sp>
                  <p:nvSpPr>
                    <p:cNvPr id="191561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62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176"/>
                      <a:ext cx="338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2</a:t>
                      </a:r>
                    </a:p>
                  </p:txBody>
                </p:sp>
              </p:grpSp>
              <p:grpSp>
                <p:nvGrpSpPr>
                  <p:cNvPr id="191563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4059" y="3544"/>
                    <a:ext cx="454" cy="226"/>
                    <a:chOff x="4059" y="3544"/>
                    <a:chExt cx="454" cy="226"/>
                  </a:xfrm>
                </p:grpSpPr>
                <p:sp>
                  <p:nvSpPr>
                    <p:cNvPr id="191564" name="Oval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65" name="Text Box 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58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p :</a:t>
                      </a:r>
                      <a:r>
                        <a:rPr lang="en-US" altLang="zh-CN" sz="1800" dirty="0"/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p:txBody>
                </p:sp>
              </p:grpSp>
              <p:grpSp>
                <p:nvGrpSpPr>
                  <p:cNvPr id="191566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4059" y="2338"/>
                    <a:ext cx="454" cy="226"/>
                    <a:chOff x="4059" y="2338"/>
                    <a:chExt cx="454" cy="226"/>
                  </a:xfrm>
                </p:grpSpPr>
                <p:sp>
                  <p:nvSpPr>
                    <p:cNvPr id="191567" name="Oval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568" name="Text Box 8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3</a:t>
                      </a:r>
                    </a:p>
                  </p:txBody>
                </p:sp>
              </p:grpSp>
            </p:grpSp>
          </p:grpSp>
        </p:grpSp>
        <p:grpSp>
          <p:nvGrpSpPr>
            <p:cNvPr id="191569" name="Group 81"/>
            <p:cNvGrpSpPr>
              <a:grpSpLocks/>
            </p:cNvGrpSpPr>
            <p:nvPr/>
          </p:nvGrpSpPr>
          <p:grpSpPr bwMode="auto">
            <a:xfrm>
              <a:off x="4464" y="2190"/>
              <a:ext cx="1041" cy="1973"/>
              <a:chOff x="4428" y="2061"/>
              <a:chExt cx="1041" cy="1973"/>
            </a:xfrm>
          </p:grpSpPr>
          <p:sp>
            <p:nvSpPr>
              <p:cNvPr id="191570" name="Freeform 82"/>
              <p:cNvSpPr>
                <a:spLocks/>
              </p:cNvSpPr>
              <p:nvPr/>
            </p:nvSpPr>
            <p:spPr bwMode="auto">
              <a:xfrm>
                <a:off x="4428" y="2061"/>
                <a:ext cx="774" cy="291"/>
              </a:xfrm>
              <a:custGeom>
                <a:avLst/>
                <a:gdLst>
                  <a:gd name="T0" fmla="*/ 0 w 774"/>
                  <a:gd name="T1" fmla="*/ 291 h 291"/>
                  <a:gd name="T2" fmla="*/ 412 w 774"/>
                  <a:gd name="T3" fmla="*/ 121 h 291"/>
                  <a:gd name="T4" fmla="*/ 774 w 774"/>
                  <a:gd name="T5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74" h="291">
                    <a:moveTo>
                      <a:pt x="0" y="291"/>
                    </a:moveTo>
                    <a:cubicBezTo>
                      <a:pt x="141" y="230"/>
                      <a:pt x="283" y="170"/>
                      <a:pt x="412" y="121"/>
                    </a:cubicBezTo>
                    <a:cubicBezTo>
                      <a:pt x="541" y="72"/>
                      <a:pt x="657" y="36"/>
                      <a:pt x="774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571" name="Freeform 83"/>
              <p:cNvSpPr>
                <a:spLocks/>
              </p:cNvSpPr>
              <p:nvPr/>
            </p:nvSpPr>
            <p:spPr bwMode="auto">
              <a:xfrm>
                <a:off x="4501" y="3297"/>
                <a:ext cx="218" cy="266"/>
              </a:xfrm>
              <a:custGeom>
                <a:avLst/>
                <a:gdLst>
                  <a:gd name="T0" fmla="*/ 0 w 218"/>
                  <a:gd name="T1" fmla="*/ 0 h 242"/>
                  <a:gd name="T2" fmla="*/ 218 w 218"/>
                  <a:gd name="T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8" h="242">
                    <a:moveTo>
                      <a:pt x="0" y="0"/>
                    </a:moveTo>
                    <a:cubicBezTo>
                      <a:pt x="0" y="0"/>
                      <a:pt x="109" y="121"/>
                      <a:pt x="218" y="242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572" name="Freeform 84"/>
              <p:cNvSpPr>
                <a:spLocks/>
              </p:cNvSpPr>
              <p:nvPr/>
            </p:nvSpPr>
            <p:spPr bwMode="auto">
              <a:xfrm>
                <a:off x="4453" y="2983"/>
                <a:ext cx="1016" cy="1051"/>
              </a:xfrm>
              <a:custGeom>
                <a:avLst/>
                <a:gdLst>
                  <a:gd name="T0" fmla="*/ 0 w 1016"/>
                  <a:gd name="T1" fmla="*/ 774 h 1051"/>
                  <a:gd name="T2" fmla="*/ 96 w 1016"/>
                  <a:gd name="T3" fmla="*/ 991 h 1051"/>
                  <a:gd name="T4" fmla="*/ 556 w 1016"/>
                  <a:gd name="T5" fmla="*/ 1016 h 1051"/>
                  <a:gd name="T6" fmla="*/ 798 w 1016"/>
                  <a:gd name="T7" fmla="*/ 991 h 1051"/>
                  <a:gd name="T8" fmla="*/ 919 w 1016"/>
                  <a:gd name="T9" fmla="*/ 653 h 1051"/>
                  <a:gd name="T10" fmla="*/ 1016 w 1016"/>
                  <a:gd name="T11" fmla="*/ 0 h 1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6" h="1051">
                    <a:moveTo>
                      <a:pt x="0" y="774"/>
                    </a:moveTo>
                    <a:cubicBezTo>
                      <a:pt x="1" y="862"/>
                      <a:pt x="3" y="951"/>
                      <a:pt x="96" y="991"/>
                    </a:cubicBezTo>
                    <a:cubicBezTo>
                      <a:pt x="189" y="1031"/>
                      <a:pt x="439" y="1016"/>
                      <a:pt x="556" y="1016"/>
                    </a:cubicBezTo>
                    <a:cubicBezTo>
                      <a:pt x="673" y="1016"/>
                      <a:pt x="738" y="1051"/>
                      <a:pt x="798" y="991"/>
                    </a:cubicBezTo>
                    <a:cubicBezTo>
                      <a:pt x="858" y="931"/>
                      <a:pt x="883" y="818"/>
                      <a:pt x="919" y="653"/>
                    </a:cubicBezTo>
                    <a:cubicBezTo>
                      <a:pt x="955" y="488"/>
                      <a:pt x="985" y="244"/>
                      <a:pt x="1016" y="0"/>
                    </a:cubicBez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dash"/>
                <a:round/>
                <a:headEnd type="none" w="med" len="med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573" name="Freeform 85"/>
              <p:cNvSpPr>
                <a:spLocks/>
              </p:cNvSpPr>
              <p:nvPr/>
            </p:nvSpPr>
            <p:spPr bwMode="auto">
              <a:xfrm>
                <a:off x="4864" y="2571"/>
                <a:ext cx="1" cy="557"/>
              </a:xfrm>
              <a:custGeom>
                <a:avLst/>
                <a:gdLst>
                  <a:gd name="T0" fmla="*/ 0 w 1"/>
                  <a:gd name="T1" fmla="*/ 557 h 557"/>
                  <a:gd name="T2" fmla="*/ 0 w 1"/>
                  <a:gd name="T3" fmla="*/ 0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557">
                    <a:moveTo>
                      <a:pt x="0" y="557"/>
                    </a:moveTo>
                    <a:cubicBezTo>
                      <a:pt x="0" y="557"/>
                      <a:pt x="0" y="278"/>
                      <a:pt x="0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574" name="Freeform 86"/>
              <p:cNvSpPr>
                <a:spLocks/>
              </p:cNvSpPr>
              <p:nvPr/>
            </p:nvSpPr>
            <p:spPr bwMode="auto">
              <a:xfrm>
                <a:off x="5106" y="2450"/>
                <a:ext cx="121" cy="1"/>
              </a:xfrm>
              <a:custGeom>
                <a:avLst/>
                <a:gdLst>
                  <a:gd name="T0" fmla="*/ 0 w 121"/>
                  <a:gd name="T1" fmla="*/ 0 h 1"/>
                  <a:gd name="T2" fmla="*/ 121 w 12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1" h="1">
                    <a:moveTo>
                      <a:pt x="0" y="0"/>
                    </a:moveTo>
                    <a:cubicBezTo>
                      <a:pt x="50" y="0"/>
                      <a:pt x="101" y="0"/>
                      <a:pt x="121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91585" name="Line 97"/>
          <p:cNvSpPr>
            <a:spLocks noChangeShapeType="1"/>
          </p:cNvSpPr>
          <p:nvPr/>
        </p:nvSpPr>
        <p:spPr bwMode="auto">
          <a:xfrm flipH="1">
            <a:off x="6664325" y="3476625"/>
            <a:ext cx="1588" cy="23844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1586" name="Line 98"/>
          <p:cNvSpPr>
            <a:spLocks noChangeShapeType="1"/>
          </p:cNvSpPr>
          <p:nvPr/>
        </p:nvSpPr>
        <p:spPr bwMode="auto">
          <a:xfrm>
            <a:off x="8547100" y="3275013"/>
            <a:ext cx="0" cy="13128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292994" y="2084426"/>
            <a:ext cx="335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/>
              <a:t>minimum support threshold</a:t>
            </a:r>
            <a:r>
              <a:rPr lang="en-US" altLang="zh-CN" dirty="0"/>
              <a:t>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00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1 (cont.)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2" y="1451264"/>
            <a:ext cx="8291513" cy="4852988"/>
          </a:xfrm>
        </p:spPr>
        <p:txBody>
          <a:bodyPr/>
          <a:lstStyle/>
          <a:p>
            <a:r>
              <a:rPr lang="en-US" altLang="en-US" sz="2800" dirty="0"/>
              <a:t>Continue with node </a:t>
            </a:r>
            <a:r>
              <a:rPr lang="en-US" altLang="en-US" sz="2800" i="1" dirty="0"/>
              <a:t>m</a:t>
            </a:r>
          </a:p>
          <a:p>
            <a:r>
              <a:rPr lang="en-US" altLang="en-US" sz="2800" dirty="0"/>
              <a:t>Two paths</a:t>
            </a:r>
          </a:p>
          <a:p>
            <a:r>
              <a:rPr lang="en-US" altLang="en-US" sz="2800" i="1" dirty="0"/>
              <a:t>m</a:t>
            </a:r>
            <a:r>
              <a:rPr lang="en-US" altLang="en-US" sz="2800" dirty="0"/>
              <a:t>’s conditional pattern base</a:t>
            </a:r>
          </a:p>
          <a:p>
            <a:pPr lvl="1"/>
            <a:r>
              <a:rPr lang="en-US" altLang="en-US" sz="2000" dirty="0"/>
              <a:t>{</a:t>
            </a:r>
            <a:r>
              <a:rPr lang="en-US" altLang="en-US" sz="2000" i="1" dirty="0"/>
              <a:t>(f, c, a:2), (f, c, a, b:1)</a:t>
            </a:r>
            <a:r>
              <a:rPr lang="en-US" altLang="en-US" sz="2000" dirty="0"/>
              <a:t>}</a:t>
            </a:r>
          </a:p>
          <a:p>
            <a:r>
              <a:rPr lang="en-US" altLang="en-US" sz="2800" i="1" dirty="0"/>
              <a:t>m</a:t>
            </a:r>
            <a:r>
              <a:rPr lang="en-US" altLang="en-US" sz="2800" dirty="0"/>
              <a:t>’s conditional FP-tree:</a:t>
            </a:r>
          </a:p>
          <a:p>
            <a:pPr lvl="1"/>
            <a:r>
              <a:rPr lang="en-US" altLang="en-US" sz="2000" dirty="0"/>
              <a:t> (</a:t>
            </a:r>
            <a:r>
              <a:rPr lang="en-US" altLang="en-US" sz="2000" i="1" dirty="0"/>
              <a:t>f:3, c:3, a:3</a:t>
            </a:r>
            <a:r>
              <a:rPr lang="en-US" altLang="en-US" sz="2000" dirty="0"/>
              <a:t>)</a:t>
            </a:r>
          </a:p>
        </p:txBody>
      </p:sp>
      <p:grpSp>
        <p:nvGrpSpPr>
          <p:cNvPr id="192602" name="Group 90"/>
          <p:cNvGrpSpPr>
            <a:grpSpLocks/>
          </p:cNvGrpSpPr>
          <p:nvPr/>
        </p:nvGrpSpPr>
        <p:grpSpPr bwMode="auto">
          <a:xfrm>
            <a:off x="3206751" y="2733675"/>
            <a:ext cx="5935663" cy="4229100"/>
            <a:chOff x="2009" y="1023"/>
            <a:chExt cx="3739" cy="2664"/>
          </a:xfrm>
        </p:grpSpPr>
        <p:sp>
          <p:nvSpPr>
            <p:cNvPr id="192517" name="Text Box 5"/>
            <p:cNvSpPr txBox="1">
              <a:spLocks noChangeArrowheads="1"/>
            </p:cNvSpPr>
            <p:nvPr/>
          </p:nvSpPr>
          <p:spPr bwMode="auto">
            <a:xfrm>
              <a:off x="2445" y="2217"/>
              <a:ext cx="8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1800"/>
                <a:t>Header Table</a:t>
              </a:r>
            </a:p>
          </p:txBody>
        </p:sp>
        <p:grpSp>
          <p:nvGrpSpPr>
            <p:cNvPr id="192518" name="Group 6"/>
            <p:cNvGrpSpPr>
              <a:grpSpLocks/>
            </p:cNvGrpSpPr>
            <p:nvPr/>
          </p:nvGrpSpPr>
          <p:grpSpPr bwMode="auto">
            <a:xfrm>
              <a:off x="2009" y="2410"/>
              <a:ext cx="1766" cy="1277"/>
              <a:chOff x="1960" y="2934"/>
              <a:chExt cx="1766" cy="1277"/>
            </a:xfrm>
          </p:grpSpPr>
          <p:sp>
            <p:nvSpPr>
              <p:cNvPr id="192519" name="Line 7"/>
              <p:cNvSpPr>
                <a:spLocks noChangeShapeType="1"/>
              </p:cNvSpPr>
              <p:nvPr/>
            </p:nvSpPr>
            <p:spPr bwMode="auto">
              <a:xfrm>
                <a:off x="2057" y="3136"/>
                <a:ext cx="14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2520" name="Line 8"/>
              <p:cNvSpPr>
                <a:spLocks noChangeShapeType="1"/>
              </p:cNvSpPr>
              <p:nvPr/>
            </p:nvSpPr>
            <p:spPr bwMode="auto">
              <a:xfrm>
                <a:off x="2432" y="2934"/>
                <a:ext cx="0" cy="12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2521" name="Text Box 9"/>
              <p:cNvSpPr txBox="1">
                <a:spLocks noChangeArrowheads="1"/>
              </p:cNvSpPr>
              <p:nvPr/>
            </p:nvSpPr>
            <p:spPr bwMode="auto">
              <a:xfrm>
                <a:off x="1960" y="2934"/>
                <a:ext cx="43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item</a:t>
                </a:r>
              </a:p>
            </p:txBody>
          </p:sp>
          <p:sp>
            <p:nvSpPr>
              <p:cNvPr id="192522" name="Text Box 10"/>
              <p:cNvSpPr txBox="1">
                <a:spLocks noChangeArrowheads="1"/>
              </p:cNvSpPr>
              <p:nvPr/>
            </p:nvSpPr>
            <p:spPr bwMode="auto">
              <a:xfrm>
                <a:off x="2493" y="2949"/>
                <a:ext cx="12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head of node-links</a:t>
                </a:r>
              </a:p>
            </p:txBody>
          </p:sp>
          <p:grpSp>
            <p:nvGrpSpPr>
              <p:cNvPr id="192523" name="Group 11"/>
              <p:cNvGrpSpPr>
                <a:grpSpLocks/>
              </p:cNvGrpSpPr>
              <p:nvPr/>
            </p:nvGrpSpPr>
            <p:grpSpPr bwMode="auto">
              <a:xfrm>
                <a:off x="2142" y="3189"/>
                <a:ext cx="151" cy="886"/>
                <a:chOff x="2142" y="3189"/>
                <a:chExt cx="151" cy="886"/>
              </a:xfrm>
            </p:grpSpPr>
            <p:sp>
              <p:nvSpPr>
                <p:cNvPr id="19252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60" y="3189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f</a:t>
                  </a:r>
                </a:p>
              </p:txBody>
            </p:sp>
            <p:sp>
              <p:nvSpPr>
                <p:cNvPr id="19252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154" y="334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c</a:t>
                  </a:r>
                </a:p>
              </p:txBody>
            </p:sp>
            <p:sp>
              <p:nvSpPr>
                <p:cNvPr id="19252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142" y="348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a</a:t>
                  </a:r>
                </a:p>
              </p:txBody>
            </p:sp>
            <p:sp>
              <p:nvSpPr>
                <p:cNvPr id="19252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42" y="3636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b</a:t>
                  </a:r>
                </a:p>
              </p:txBody>
            </p:sp>
            <p:sp>
              <p:nvSpPr>
                <p:cNvPr id="19252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42" y="377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>
                      <a:solidFill>
                        <a:srgbClr val="FF3300"/>
                      </a:solidFill>
                    </a:rPr>
                    <a:t>m</a:t>
                  </a:r>
                </a:p>
              </p:txBody>
            </p:sp>
            <p:sp>
              <p:nvSpPr>
                <p:cNvPr id="19252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142" y="390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p</a:t>
                  </a:r>
                </a:p>
              </p:txBody>
            </p:sp>
          </p:grpSp>
        </p:grpSp>
        <p:sp>
          <p:nvSpPr>
            <p:cNvPr id="192530" name="Freeform 18"/>
            <p:cNvSpPr>
              <a:spLocks/>
            </p:cNvSpPr>
            <p:nvPr/>
          </p:nvSpPr>
          <p:spPr bwMode="auto">
            <a:xfrm>
              <a:off x="3074" y="1636"/>
              <a:ext cx="1040" cy="1096"/>
            </a:xfrm>
            <a:custGeom>
              <a:avLst/>
              <a:gdLst>
                <a:gd name="T0" fmla="*/ 0 w 1040"/>
                <a:gd name="T1" fmla="*/ 1089 h 1096"/>
                <a:gd name="T2" fmla="*/ 411 w 1040"/>
                <a:gd name="T3" fmla="*/ 1064 h 1096"/>
                <a:gd name="T4" fmla="*/ 629 w 1040"/>
                <a:gd name="T5" fmla="*/ 895 h 1096"/>
                <a:gd name="T6" fmla="*/ 847 w 1040"/>
                <a:gd name="T7" fmla="*/ 363 h 1096"/>
                <a:gd name="T8" fmla="*/ 1040 w 1040"/>
                <a:gd name="T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1096">
                  <a:moveTo>
                    <a:pt x="0" y="1089"/>
                  </a:moveTo>
                  <a:cubicBezTo>
                    <a:pt x="153" y="1092"/>
                    <a:pt x="306" y="1096"/>
                    <a:pt x="411" y="1064"/>
                  </a:cubicBezTo>
                  <a:cubicBezTo>
                    <a:pt x="516" y="1032"/>
                    <a:pt x="556" y="1012"/>
                    <a:pt x="629" y="895"/>
                  </a:cubicBezTo>
                  <a:cubicBezTo>
                    <a:pt x="702" y="778"/>
                    <a:pt x="779" y="512"/>
                    <a:pt x="847" y="363"/>
                  </a:cubicBezTo>
                  <a:cubicBezTo>
                    <a:pt x="915" y="214"/>
                    <a:pt x="977" y="107"/>
                    <a:pt x="104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531" name="Freeform 19"/>
            <p:cNvSpPr>
              <a:spLocks/>
            </p:cNvSpPr>
            <p:nvPr/>
          </p:nvSpPr>
          <p:spPr bwMode="auto">
            <a:xfrm>
              <a:off x="3098" y="2023"/>
              <a:ext cx="992" cy="875"/>
            </a:xfrm>
            <a:custGeom>
              <a:avLst/>
              <a:gdLst>
                <a:gd name="T0" fmla="*/ 0 w 992"/>
                <a:gd name="T1" fmla="*/ 847 h 875"/>
                <a:gd name="T2" fmla="*/ 363 w 992"/>
                <a:gd name="T3" fmla="*/ 847 h 875"/>
                <a:gd name="T4" fmla="*/ 654 w 992"/>
                <a:gd name="T5" fmla="*/ 677 h 875"/>
                <a:gd name="T6" fmla="*/ 992 w 992"/>
                <a:gd name="T7" fmla="*/ 0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875">
                  <a:moveTo>
                    <a:pt x="0" y="847"/>
                  </a:moveTo>
                  <a:cubicBezTo>
                    <a:pt x="127" y="861"/>
                    <a:pt x="254" y="875"/>
                    <a:pt x="363" y="847"/>
                  </a:cubicBezTo>
                  <a:cubicBezTo>
                    <a:pt x="472" y="819"/>
                    <a:pt x="549" y="818"/>
                    <a:pt x="654" y="677"/>
                  </a:cubicBezTo>
                  <a:cubicBezTo>
                    <a:pt x="759" y="536"/>
                    <a:pt x="936" y="113"/>
                    <a:pt x="992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532" name="Freeform 20"/>
            <p:cNvSpPr>
              <a:spLocks/>
            </p:cNvSpPr>
            <p:nvPr/>
          </p:nvSpPr>
          <p:spPr bwMode="auto">
            <a:xfrm>
              <a:off x="3098" y="2434"/>
              <a:ext cx="1016" cy="629"/>
            </a:xfrm>
            <a:custGeom>
              <a:avLst/>
              <a:gdLst>
                <a:gd name="T0" fmla="*/ 0 w 1016"/>
                <a:gd name="T1" fmla="*/ 605 h 629"/>
                <a:gd name="T2" fmla="*/ 436 w 1016"/>
                <a:gd name="T3" fmla="*/ 605 h 629"/>
                <a:gd name="T4" fmla="*/ 702 w 1016"/>
                <a:gd name="T5" fmla="*/ 460 h 629"/>
                <a:gd name="T6" fmla="*/ 1016 w 1016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" h="629">
                  <a:moveTo>
                    <a:pt x="0" y="605"/>
                  </a:moveTo>
                  <a:cubicBezTo>
                    <a:pt x="159" y="617"/>
                    <a:pt x="319" y="629"/>
                    <a:pt x="436" y="605"/>
                  </a:cubicBezTo>
                  <a:cubicBezTo>
                    <a:pt x="553" y="581"/>
                    <a:pt x="605" y="561"/>
                    <a:pt x="702" y="460"/>
                  </a:cubicBezTo>
                  <a:cubicBezTo>
                    <a:pt x="799" y="359"/>
                    <a:pt x="907" y="179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533" name="Freeform 21"/>
            <p:cNvSpPr>
              <a:spLocks/>
            </p:cNvSpPr>
            <p:nvPr/>
          </p:nvSpPr>
          <p:spPr bwMode="auto">
            <a:xfrm>
              <a:off x="3098" y="2821"/>
              <a:ext cx="1645" cy="456"/>
            </a:xfrm>
            <a:custGeom>
              <a:avLst/>
              <a:gdLst>
                <a:gd name="T0" fmla="*/ 0 w 1645"/>
                <a:gd name="T1" fmla="*/ 412 h 456"/>
                <a:gd name="T2" fmla="*/ 460 w 1645"/>
                <a:gd name="T3" fmla="*/ 412 h 456"/>
                <a:gd name="T4" fmla="*/ 1041 w 1645"/>
                <a:gd name="T5" fmla="*/ 146 h 456"/>
                <a:gd name="T6" fmla="*/ 1645 w 1645"/>
                <a:gd name="T7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5" h="456">
                  <a:moveTo>
                    <a:pt x="0" y="412"/>
                  </a:moveTo>
                  <a:cubicBezTo>
                    <a:pt x="143" y="434"/>
                    <a:pt x="287" y="456"/>
                    <a:pt x="460" y="412"/>
                  </a:cubicBezTo>
                  <a:cubicBezTo>
                    <a:pt x="633" y="368"/>
                    <a:pt x="844" y="215"/>
                    <a:pt x="1041" y="146"/>
                  </a:cubicBezTo>
                  <a:cubicBezTo>
                    <a:pt x="1238" y="77"/>
                    <a:pt x="1441" y="38"/>
                    <a:pt x="164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534" name="Freeform 22"/>
            <p:cNvSpPr>
              <a:spLocks/>
            </p:cNvSpPr>
            <p:nvPr/>
          </p:nvSpPr>
          <p:spPr bwMode="auto">
            <a:xfrm>
              <a:off x="3123" y="2821"/>
              <a:ext cx="1064" cy="597"/>
            </a:xfrm>
            <a:custGeom>
              <a:avLst/>
              <a:gdLst>
                <a:gd name="T0" fmla="*/ 0 w 1064"/>
                <a:gd name="T1" fmla="*/ 581 h 597"/>
                <a:gd name="T2" fmla="*/ 435 w 1064"/>
                <a:gd name="T3" fmla="*/ 581 h 597"/>
                <a:gd name="T4" fmla="*/ 725 w 1064"/>
                <a:gd name="T5" fmla="*/ 484 h 597"/>
                <a:gd name="T6" fmla="*/ 1064 w 1064"/>
                <a:gd name="T7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4" h="597">
                  <a:moveTo>
                    <a:pt x="0" y="581"/>
                  </a:moveTo>
                  <a:cubicBezTo>
                    <a:pt x="157" y="589"/>
                    <a:pt x="314" y="597"/>
                    <a:pt x="435" y="581"/>
                  </a:cubicBezTo>
                  <a:cubicBezTo>
                    <a:pt x="556" y="565"/>
                    <a:pt x="620" y="581"/>
                    <a:pt x="725" y="484"/>
                  </a:cubicBezTo>
                  <a:cubicBezTo>
                    <a:pt x="830" y="387"/>
                    <a:pt x="947" y="193"/>
                    <a:pt x="1064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535" name="Freeform 23"/>
            <p:cNvSpPr>
              <a:spLocks/>
            </p:cNvSpPr>
            <p:nvPr/>
          </p:nvSpPr>
          <p:spPr bwMode="auto">
            <a:xfrm>
              <a:off x="3123" y="3257"/>
              <a:ext cx="1088" cy="310"/>
            </a:xfrm>
            <a:custGeom>
              <a:avLst/>
              <a:gdLst>
                <a:gd name="T0" fmla="*/ 0 w 1088"/>
                <a:gd name="T1" fmla="*/ 266 h 310"/>
                <a:gd name="T2" fmla="*/ 629 w 1088"/>
                <a:gd name="T3" fmla="*/ 266 h 310"/>
                <a:gd name="T4" fmla="*/ 1088 w 1088"/>
                <a:gd name="T5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8" h="310">
                  <a:moveTo>
                    <a:pt x="0" y="266"/>
                  </a:moveTo>
                  <a:cubicBezTo>
                    <a:pt x="224" y="288"/>
                    <a:pt x="448" y="310"/>
                    <a:pt x="629" y="266"/>
                  </a:cubicBezTo>
                  <a:cubicBezTo>
                    <a:pt x="810" y="222"/>
                    <a:pt x="949" y="111"/>
                    <a:pt x="108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92536" name="Group 24"/>
            <p:cNvGrpSpPr>
              <a:grpSpLocks/>
            </p:cNvGrpSpPr>
            <p:nvPr/>
          </p:nvGrpSpPr>
          <p:grpSpPr bwMode="auto">
            <a:xfrm>
              <a:off x="4108" y="1023"/>
              <a:ext cx="1640" cy="2223"/>
              <a:chOff x="4059" y="1547"/>
              <a:chExt cx="1640" cy="2223"/>
            </a:xfrm>
          </p:grpSpPr>
          <p:grpSp>
            <p:nvGrpSpPr>
              <p:cNvPr id="192537" name="Group 25"/>
              <p:cNvGrpSpPr>
                <a:grpSpLocks/>
              </p:cNvGrpSpPr>
              <p:nvPr/>
            </p:nvGrpSpPr>
            <p:grpSpPr bwMode="auto">
              <a:xfrm>
                <a:off x="4649" y="1547"/>
                <a:ext cx="454" cy="226"/>
                <a:chOff x="4649" y="1547"/>
                <a:chExt cx="454" cy="226"/>
              </a:xfrm>
            </p:grpSpPr>
            <p:sp>
              <p:nvSpPr>
                <p:cNvPr id="192538" name="Oval 26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253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grpSp>
            <p:nvGrpSpPr>
              <p:cNvPr id="192540" name="Group 28"/>
              <p:cNvGrpSpPr>
                <a:grpSpLocks/>
              </p:cNvGrpSpPr>
              <p:nvPr/>
            </p:nvGrpSpPr>
            <p:grpSpPr bwMode="auto">
              <a:xfrm>
                <a:off x="5103" y="1676"/>
                <a:ext cx="596" cy="1277"/>
                <a:chOff x="5103" y="1676"/>
                <a:chExt cx="596" cy="1277"/>
              </a:xfrm>
            </p:grpSpPr>
            <p:sp>
              <p:nvSpPr>
                <p:cNvPr id="192541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5103" y="1676"/>
                  <a:ext cx="369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2542" name="Group 30"/>
                <p:cNvGrpSpPr>
                  <a:grpSpLocks/>
                </p:cNvGrpSpPr>
                <p:nvPr/>
              </p:nvGrpSpPr>
              <p:grpSpPr bwMode="auto">
                <a:xfrm>
                  <a:off x="5245" y="1934"/>
                  <a:ext cx="454" cy="1019"/>
                  <a:chOff x="5245" y="1934"/>
                  <a:chExt cx="454" cy="1019"/>
                </a:xfrm>
              </p:grpSpPr>
              <p:sp>
                <p:nvSpPr>
                  <p:cNvPr id="192543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2544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562"/>
                    <a:ext cx="0" cy="16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254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5245" y="2727"/>
                    <a:ext cx="454" cy="226"/>
                    <a:chOff x="5245" y="2727"/>
                    <a:chExt cx="454" cy="226"/>
                  </a:xfrm>
                </p:grpSpPr>
                <p:sp>
                  <p:nvSpPr>
                    <p:cNvPr id="192546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47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8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1</a:t>
                      </a:r>
                    </a:p>
                  </p:txBody>
                </p:sp>
              </p:grpSp>
              <p:grpSp>
                <p:nvGrpSpPr>
                  <p:cNvPr id="19254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5245" y="1934"/>
                    <a:ext cx="454" cy="226"/>
                    <a:chOff x="5245" y="1934"/>
                    <a:chExt cx="454" cy="226"/>
                  </a:xfrm>
                </p:grpSpPr>
                <p:sp>
                  <p:nvSpPr>
                    <p:cNvPr id="192549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50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196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1</a:t>
                      </a:r>
                    </a:p>
                  </p:txBody>
                </p:sp>
              </p:grpSp>
              <p:grpSp>
                <p:nvGrpSpPr>
                  <p:cNvPr id="19255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245" y="2338"/>
                    <a:ext cx="454" cy="226"/>
                    <a:chOff x="5245" y="2338"/>
                    <a:chExt cx="454" cy="226"/>
                  </a:xfrm>
                </p:grpSpPr>
                <p:sp>
                  <p:nvSpPr>
                    <p:cNvPr id="192552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53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2378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</p:grpSp>
          <p:grpSp>
            <p:nvGrpSpPr>
              <p:cNvPr id="192554" name="Group 42"/>
              <p:cNvGrpSpPr>
                <a:grpSpLocks/>
              </p:cNvGrpSpPr>
              <p:nvPr/>
            </p:nvGrpSpPr>
            <p:grpSpPr bwMode="auto">
              <a:xfrm>
                <a:off x="4059" y="1676"/>
                <a:ext cx="1064" cy="2094"/>
                <a:chOff x="4059" y="1676"/>
                <a:chExt cx="1064" cy="2094"/>
              </a:xfrm>
            </p:grpSpPr>
            <p:sp>
              <p:nvSpPr>
                <p:cNvPr id="192555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425" y="1676"/>
                  <a:ext cx="224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2556" name="Group 44"/>
                <p:cNvGrpSpPr>
                  <a:grpSpLocks/>
                </p:cNvGrpSpPr>
                <p:nvPr/>
              </p:nvGrpSpPr>
              <p:grpSpPr bwMode="auto">
                <a:xfrm>
                  <a:off x="4453" y="2139"/>
                  <a:ext cx="650" cy="425"/>
                  <a:chOff x="4453" y="2139"/>
                  <a:chExt cx="650" cy="425"/>
                </a:xfrm>
              </p:grpSpPr>
              <p:sp>
                <p:nvSpPr>
                  <p:cNvPr id="192557" name="Line 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139"/>
                    <a:ext cx="290" cy="1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2558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4649" y="2338"/>
                    <a:ext cx="454" cy="226"/>
                    <a:chOff x="4649" y="2338"/>
                    <a:chExt cx="454" cy="226"/>
                  </a:xfrm>
                </p:grpSpPr>
                <p:sp>
                  <p:nvSpPr>
                    <p:cNvPr id="192559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60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  <p:grpSp>
              <p:nvGrpSpPr>
                <p:cNvPr id="192561" name="Group 49"/>
                <p:cNvGrpSpPr>
                  <a:grpSpLocks/>
                </p:cNvGrpSpPr>
                <p:nvPr/>
              </p:nvGrpSpPr>
              <p:grpSpPr bwMode="auto">
                <a:xfrm>
                  <a:off x="4453" y="2934"/>
                  <a:ext cx="670" cy="836"/>
                  <a:chOff x="4453" y="2934"/>
                  <a:chExt cx="670" cy="836"/>
                </a:xfrm>
              </p:grpSpPr>
              <p:sp>
                <p:nvSpPr>
                  <p:cNvPr id="192562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934"/>
                    <a:ext cx="290" cy="2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2563" name="Line 5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40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2564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4649" y="3136"/>
                    <a:ext cx="454" cy="226"/>
                    <a:chOff x="4649" y="3136"/>
                    <a:chExt cx="454" cy="226"/>
                  </a:xfrm>
                </p:grpSpPr>
                <p:sp>
                  <p:nvSpPr>
                    <p:cNvPr id="192565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66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17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  <p:grpSp>
                <p:nvGrpSpPr>
                  <p:cNvPr id="192567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649" y="3544"/>
                    <a:ext cx="474" cy="226"/>
                    <a:chOff x="4649" y="3544"/>
                    <a:chExt cx="474" cy="226"/>
                  </a:xfrm>
                </p:grpSpPr>
                <p:sp>
                  <p:nvSpPr>
                    <p:cNvPr id="192568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69" name="Text Box 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584"/>
                      <a:ext cx="356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m : 1</a:t>
                      </a:r>
                    </a:p>
                  </p:txBody>
                </p:sp>
              </p:grpSp>
            </p:grpSp>
            <p:grpSp>
              <p:nvGrpSpPr>
                <p:cNvPr id="192570" name="Group 58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68" cy="1836"/>
                  <a:chOff x="4059" y="1934"/>
                  <a:chExt cx="468" cy="1836"/>
                </a:xfrm>
              </p:grpSpPr>
              <p:sp>
                <p:nvSpPr>
                  <p:cNvPr id="192571" name="Line 5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2572" name="Line 6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564"/>
                    <a:ext cx="0" cy="1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2573" name="Line 6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949"/>
                    <a:ext cx="0" cy="18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2574" name="Line 6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257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226"/>
                    <a:chOff x="4059" y="1934"/>
                    <a:chExt cx="454" cy="226"/>
                  </a:xfrm>
                </p:grpSpPr>
                <p:sp>
                  <p:nvSpPr>
                    <p:cNvPr id="192576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77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1963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f : 4</a:t>
                      </a:r>
                    </a:p>
                  </p:txBody>
                </p:sp>
              </p:grpSp>
              <p:grpSp>
                <p:nvGrpSpPr>
                  <p:cNvPr id="19257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4059" y="2727"/>
                    <a:ext cx="454" cy="226"/>
                    <a:chOff x="4059" y="2727"/>
                    <a:chExt cx="454" cy="226"/>
                  </a:xfrm>
                </p:grpSpPr>
                <p:sp>
                  <p:nvSpPr>
                    <p:cNvPr id="192579" name="Oval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80" name="Text Box 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a : 3</a:t>
                      </a:r>
                    </a:p>
                  </p:txBody>
                </p:sp>
              </p:grpSp>
              <p:grpSp>
                <p:nvGrpSpPr>
                  <p:cNvPr id="192581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4059" y="3136"/>
                    <a:ext cx="468" cy="226"/>
                    <a:chOff x="4059" y="3136"/>
                    <a:chExt cx="468" cy="226"/>
                  </a:xfrm>
                </p:grpSpPr>
                <p:sp>
                  <p:nvSpPr>
                    <p:cNvPr id="192582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83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176"/>
                      <a:ext cx="364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m : 2</a:t>
                      </a:r>
                    </a:p>
                  </p:txBody>
                </p:sp>
              </p:grpSp>
              <p:grpSp>
                <p:nvGrpSpPr>
                  <p:cNvPr id="19258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4059" y="3544"/>
                    <a:ext cx="454" cy="226"/>
                    <a:chOff x="4059" y="3544"/>
                    <a:chExt cx="454" cy="226"/>
                  </a:xfrm>
                </p:grpSpPr>
                <p:sp>
                  <p:nvSpPr>
                    <p:cNvPr id="192585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86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58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2</a:t>
                      </a:r>
                    </a:p>
                  </p:txBody>
                </p:sp>
              </p:grpSp>
              <p:grpSp>
                <p:nvGrpSpPr>
                  <p:cNvPr id="192587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4059" y="2338"/>
                    <a:ext cx="454" cy="226"/>
                    <a:chOff x="4059" y="2338"/>
                    <a:chExt cx="454" cy="226"/>
                  </a:xfrm>
                </p:grpSpPr>
                <p:sp>
                  <p:nvSpPr>
                    <p:cNvPr id="192588" name="Oval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589" name="Text Box 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3</a:t>
                      </a:r>
                    </a:p>
                  </p:txBody>
                </p:sp>
              </p:grpSp>
            </p:grpSp>
          </p:grpSp>
        </p:grpSp>
        <p:sp>
          <p:nvSpPr>
            <p:cNvPr id="192591" name="Freeform 79"/>
            <p:cNvSpPr>
              <a:spLocks/>
            </p:cNvSpPr>
            <p:nvPr/>
          </p:nvSpPr>
          <p:spPr bwMode="auto">
            <a:xfrm>
              <a:off x="4477" y="1537"/>
              <a:ext cx="774" cy="291"/>
            </a:xfrm>
            <a:custGeom>
              <a:avLst/>
              <a:gdLst>
                <a:gd name="T0" fmla="*/ 0 w 774"/>
                <a:gd name="T1" fmla="*/ 291 h 291"/>
                <a:gd name="T2" fmla="*/ 412 w 774"/>
                <a:gd name="T3" fmla="*/ 121 h 291"/>
                <a:gd name="T4" fmla="*/ 774 w 774"/>
                <a:gd name="T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4" h="291">
                  <a:moveTo>
                    <a:pt x="0" y="291"/>
                  </a:moveTo>
                  <a:cubicBezTo>
                    <a:pt x="141" y="230"/>
                    <a:pt x="283" y="170"/>
                    <a:pt x="412" y="121"/>
                  </a:cubicBezTo>
                  <a:cubicBezTo>
                    <a:pt x="541" y="72"/>
                    <a:pt x="657" y="36"/>
                    <a:pt x="77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592" name="Freeform 80"/>
            <p:cNvSpPr>
              <a:spLocks/>
            </p:cNvSpPr>
            <p:nvPr/>
          </p:nvSpPr>
          <p:spPr bwMode="auto">
            <a:xfrm>
              <a:off x="4550" y="2773"/>
              <a:ext cx="218" cy="266"/>
            </a:xfrm>
            <a:custGeom>
              <a:avLst/>
              <a:gdLst>
                <a:gd name="T0" fmla="*/ 0 w 218"/>
                <a:gd name="T1" fmla="*/ 0 h 242"/>
                <a:gd name="T2" fmla="*/ 218 w 218"/>
                <a:gd name="T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8" h="242">
                  <a:moveTo>
                    <a:pt x="0" y="0"/>
                  </a:moveTo>
                  <a:cubicBezTo>
                    <a:pt x="0" y="0"/>
                    <a:pt x="109" y="121"/>
                    <a:pt x="218" y="242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593" name="Freeform 81"/>
            <p:cNvSpPr>
              <a:spLocks/>
            </p:cNvSpPr>
            <p:nvPr/>
          </p:nvSpPr>
          <p:spPr bwMode="auto">
            <a:xfrm>
              <a:off x="4502" y="2459"/>
              <a:ext cx="1016" cy="1051"/>
            </a:xfrm>
            <a:custGeom>
              <a:avLst/>
              <a:gdLst>
                <a:gd name="T0" fmla="*/ 0 w 1016"/>
                <a:gd name="T1" fmla="*/ 774 h 1051"/>
                <a:gd name="T2" fmla="*/ 96 w 1016"/>
                <a:gd name="T3" fmla="*/ 991 h 1051"/>
                <a:gd name="T4" fmla="*/ 556 w 1016"/>
                <a:gd name="T5" fmla="*/ 1016 h 1051"/>
                <a:gd name="T6" fmla="*/ 798 w 1016"/>
                <a:gd name="T7" fmla="*/ 991 h 1051"/>
                <a:gd name="T8" fmla="*/ 919 w 1016"/>
                <a:gd name="T9" fmla="*/ 653 h 1051"/>
                <a:gd name="T10" fmla="*/ 1016 w 1016"/>
                <a:gd name="T11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6" h="1051">
                  <a:moveTo>
                    <a:pt x="0" y="774"/>
                  </a:moveTo>
                  <a:cubicBezTo>
                    <a:pt x="1" y="862"/>
                    <a:pt x="3" y="951"/>
                    <a:pt x="96" y="991"/>
                  </a:cubicBezTo>
                  <a:cubicBezTo>
                    <a:pt x="189" y="1031"/>
                    <a:pt x="439" y="1016"/>
                    <a:pt x="556" y="1016"/>
                  </a:cubicBezTo>
                  <a:cubicBezTo>
                    <a:pt x="673" y="1016"/>
                    <a:pt x="738" y="1051"/>
                    <a:pt x="798" y="991"/>
                  </a:cubicBezTo>
                  <a:cubicBezTo>
                    <a:pt x="858" y="931"/>
                    <a:pt x="883" y="818"/>
                    <a:pt x="919" y="653"/>
                  </a:cubicBezTo>
                  <a:cubicBezTo>
                    <a:pt x="955" y="488"/>
                    <a:pt x="985" y="244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594" name="Freeform 82"/>
            <p:cNvSpPr>
              <a:spLocks/>
            </p:cNvSpPr>
            <p:nvPr/>
          </p:nvSpPr>
          <p:spPr bwMode="auto">
            <a:xfrm>
              <a:off x="4913" y="2047"/>
              <a:ext cx="1" cy="557"/>
            </a:xfrm>
            <a:custGeom>
              <a:avLst/>
              <a:gdLst>
                <a:gd name="T0" fmla="*/ 0 w 1"/>
                <a:gd name="T1" fmla="*/ 557 h 557"/>
                <a:gd name="T2" fmla="*/ 0 w 1"/>
                <a:gd name="T3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57">
                  <a:moveTo>
                    <a:pt x="0" y="557"/>
                  </a:moveTo>
                  <a:cubicBezTo>
                    <a:pt x="0" y="557"/>
                    <a:pt x="0" y="27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595" name="Freeform 83"/>
            <p:cNvSpPr>
              <a:spLocks/>
            </p:cNvSpPr>
            <p:nvPr/>
          </p:nvSpPr>
          <p:spPr bwMode="auto">
            <a:xfrm>
              <a:off x="5155" y="1926"/>
              <a:ext cx="121" cy="1"/>
            </a:xfrm>
            <a:custGeom>
              <a:avLst/>
              <a:gdLst>
                <a:gd name="T0" fmla="*/ 0 w 121"/>
                <a:gd name="T1" fmla="*/ 0 h 1"/>
                <a:gd name="T2" fmla="*/ 121 w 12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1" h="1">
                  <a:moveTo>
                    <a:pt x="0" y="0"/>
                  </a:moveTo>
                  <a:cubicBezTo>
                    <a:pt x="50" y="0"/>
                    <a:pt x="101" y="0"/>
                    <a:pt x="121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600" name="Freeform 88"/>
            <p:cNvSpPr>
              <a:spLocks/>
            </p:cNvSpPr>
            <p:nvPr/>
          </p:nvSpPr>
          <p:spPr bwMode="auto">
            <a:xfrm>
              <a:off x="4252" y="1579"/>
              <a:ext cx="652" cy="1452"/>
            </a:xfrm>
            <a:custGeom>
              <a:avLst/>
              <a:gdLst>
                <a:gd name="T0" fmla="*/ 80 w 652"/>
                <a:gd name="T1" fmla="*/ 0 h 1452"/>
                <a:gd name="T2" fmla="*/ 80 w 652"/>
                <a:gd name="T3" fmla="*/ 702 h 1452"/>
                <a:gd name="T4" fmla="*/ 563 w 652"/>
                <a:gd name="T5" fmla="*/ 1089 h 1452"/>
                <a:gd name="T6" fmla="*/ 612 w 652"/>
                <a:gd name="T7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1452">
                  <a:moveTo>
                    <a:pt x="80" y="0"/>
                  </a:moveTo>
                  <a:cubicBezTo>
                    <a:pt x="40" y="260"/>
                    <a:pt x="0" y="521"/>
                    <a:pt x="80" y="702"/>
                  </a:cubicBezTo>
                  <a:cubicBezTo>
                    <a:pt x="160" y="883"/>
                    <a:pt x="474" y="964"/>
                    <a:pt x="563" y="1089"/>
                  </a:cubicBezTo>
                  <a:cubicBezTo>
                    <a:pt x="652" y="1214"/>
                    <a:pt x="632" y="1333"/>
                    <a:pt x="612" y="1452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601" name="Freeform 89"/>
            <p:cNvSpPr>
              <a:spLocks/>
            </p:cNvSpPr>
            <p:nvPr/>
          </p:nvSpPr>
          <p:spPr bwMode="auto">
            <a:xfrm>
              <a:off x="4235" y="1555"/>
              <a:ext cx="1" cy="1113"/>
            </a:xfrm>
            <a:custGeom>
              <a:avLst/>
              <a:gdLst>
                <a:gd name="T0" fmla="*/ 0 w 1"/>
                <a:gd name="T1" fmla="*/ 0 h 1113"/>
                <a:gd name="T2" fmla="*/ 0 w 1"/>
                <a:gd name="T3" fmla="*/ 1113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113">
                  <a:moveTo>
                    <a:pt x="0" y="0"/>
                  </a:moveTo>
                  <a:cubicBezTo>
                    <a:pt x="0" y="0"/>
                    <a:pt x="0" y="556"/>
                    <a:pt x="0" y="1113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5" name="Rectangle 84"/>
          <p:cNvSpPr/>
          <p:nvPr/>
        </p:nvSpPr>
        <p:spPr>
          <a:xfrm>
            <a:off x="5292994" y="2084426"/>
            <a:ext cx="335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/>
              <a:t>minimum support threshold</a:t>
            </a:r>
            <a:r>
              <a:rPr lang="en-US" altLang="zh-CN" dirty="0"/>
              <a:t>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72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1 (cont.)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46663"/>
          </a:xfrm>
        </p:spPr>
        <p:txBody>
          <a:bodyPr/>
          <a:lstStyle/>
          <a:p>
            <a:r>
              <a:rPr lang="en-US" altLang="en-US" dirty="0"/>
              <a:t>Continue with node </a:t>
            </a:r>
            <a:r>
              <a:rPr lang="en-US" altLang="en-US" i="1" dirty="0"/>
              <a:t>b</a:t>
            </a:r>
          </a:p>
          <a:p>
            <a:r>
              <a:rPr lang="en-US" altLang="en-US" dirty="0"/>
              <a:t>Three paths</a:t>
            </a:r>
          </a:p>
          <a:p>
            <a:r>
              <a:rPr lang="en-US" altLang="en-US" i="1" dirty="0"/>
              <a:t>b</a:t>
            </a:r>
            <a:r>
              <a:rPr lang="en-US" altLang="en-US" dirty="0"/>
              <a:t>’s conditional pattern base</a:t>
            </a:r>
          </a:p>
          <a:p>
            <a:pPr lvl="1"/>
            <a:r>
              <a:rPr lang="en-US" altLang="en-US" dirty="0"/>
              <a:t>{(</a:t>
            </a:r>
            <a:r>
              <a:rPr lang="en-US" altLang="en-US" i="1" dirty="0"/>
              <a:t>f, c:, a:1</a:t>
            </a:r>
            <a:r>
              <a:rPr lang="en-US" altLang="en-US" dirty="0"/>
              <a:t>), (</a:t>
            </a:r>
            <a:r>
              <a:rPr lang="en-US" altLang="en-US" i="1" dirty="0"/>
              <a:t>f:1</a:t>
            </a:r>
            <a:r>
              <a:rPr lang="en-US" altLang="en-US" dirty="0"/>
              <a:t>), (</a:t>
            </a:r>
            <a:r>
              <a:rPr lang="en-US" altLang="en-US" i="1" dirty="0"/>
              <a:t>c:1</a:t>
            </a:r>
            <a:r>
              <a:rPr lang="en-US" altLang="en-US" dirty="0"/>
              <a:t>)}</a:t>
            </a:r>
          </a:p>
          <a:p>
            <a:r>
              <a:rPr lang="en-US" altLang="en-US" i="1" dirty="0"/>
              <a:t>b</a:t>
            </a:r>
            <a:r>
              <a:rPr lang="en-US" altLang="en-US" dirty="0"/>
              <a:t>’s conditional FP-tree</a:t>
            </a:r>
          </a:p>
          <a:p>
            <a:pPr lvl="1"/>
            <a:r>
              <a:rPr lang="el-GR" altLang="en-US" i="1" dirty="0">
                <a:cs typeface="Times New Roman" panose="02020603050405020304" pitchFamily="18" charset="0"/>
              </a:rPr>
              <a:t>Φ</a:t>
            </a:r>
            <a:endParaRPr lang="en-US" altLang="en-US" i="1" dirty="0">
              <a:cs typeface="Times New Roman" panose="02020603050405020304" pitchFamily="18" charset="0"/>
            </a:endParaRPr>
          </a:p>
        </p:txBody>
      </p:sp>
      <p:grpSp>
        <p:nvGrpSpPr>
          <p:cNvPr id="193624" name="Group 88"/>
          <p:cNvGrpSpPr>
            <a:grpSpLocks/>
          </p:cNvGrpSpPr>
          <p:nvPr/>
        </p:nvGrpSpPr>
        <p:grpSpPr bwMode="auto">
          <a:xfrm>
            <a:off x="3184526" y="2733675"/>
            <a:ext cx="5957888" cy="4229100"/>
            <a:chOff x="1971" y="1700"/>
            <a:chExt cx="3753" cy="2664"/>
          </a:xfrm>
        </p:grpSpPr>
        <p:sp>
          <p:nvSpPr>
            <p:cNvPr id="193541" name="Text Box 5"/>
            <p:cNvSpPr txBox="1">
              <a:spLocks noChangeArrowheads="1"/>
            </p:cNvSpPr>
            <p:nvPr/>
          </p:nvSpPr>
          <p:spPr bwMode="auto">
            <a:xfrm>
              <a:off x="2421" y="2894"/>
              <a:ext cx="8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1800"/>
                <a:t>Header Table</a:t>
              </a:r>
            </a:p>
          </p:txBody>
        </p:sp>
        <p:grpSp>
          <p:nvGrpSpPr>
            <p:cNvPr id="193542" name="Group 6"/>
            <p:cNvGrpSpPr>
              <a:grpSpLocks/>
            </p:cNvGrpSpPr>
            <p:nvPr/>
          </p:nvGrpSpPr>
          <p:grpSpPr bwMode="auto">
            <a:xfrm>
              <a:off x="1971" y="3087"/>
              <a:ext cx="1750" cy="1277"/>
              <a:chOff x="1946" y="2934"/>
              <a:chExt cx="1750" cy="1277"/>
            </a:xfrm>
          </p:grpSpPr>
          <p:sp>
            <p:nvSpPr>
              <p:cNvPr id="193543" name="Line 7"/>
              <p:cNvSpPr>
                <a:spLocks noChangeShapeType="1"/>
              </p:cNvSpPr>
              <p:nvPr/>
            </p:nvSpPr>
            <p:spPr bwMode="auto">
              <a:xfrm>
                <a:off x="2057" y="3136"/>
                <a:ext cx="14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3544" name="Line 8"/>
              <p:cNvSpPr>
                <a:spLocks noChangeShapeType="1"/>
              </p:cNvSpPr>
              <p:nvPr/>
            </p:nvSpPr>
            <p:spPr bwMode="auto">
              <a:xfrm>
                <a:off x="2432" y="2934"/>
                <a:ext cx="0" cy="12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3545" name="Text Box 9"/>
              <p:cNvSpPr txBox="1">
                <a:spLocks noChangeArrowheads="1"/>
              </p:cNvSpPr>
              <p:nvPr/>
            </p:nvSpPr>
            <p:spPr bwMode="auto">
              <a:xfrm>
                <a:off x="1946" y="2934"/>
                <a:ext cx="45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item</a:t>
                </a:r>
              </a:p>
            </p:txBody>
          </p:sp>
          <p:sp>
            <p:nvSpPr>
              <p:cNvPr id="193546" name="Text Box 10"/>
              <p:cNvSpPr txBox="1">
                <a:spLocks noChangeArrowheads="1"/>
              </p:cNvSpPr>
              <p:nvPr/>
            </p:nvSpPr>
            <p:spPr bwMode="auto">
              <a:xfrm>
                <a:off x="2493" y="2949"/>
                <a:ext cx="12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head of node-links</a:t>
                </a:r>
              </a:p>
            </p:txBody>
          </p:sp>
          <p:grpSp>
            <p:nvGrpSpPr>
              <p:cNvPr id="193547" name="Group 11"/>
              <p:cNvGrpSpPr>
                <a:grpSpLocks/>
              </p:cNvGrpSpPr>
              <p:nvPr/>
            </p:nvGrpSpPr>
            <p:grpSpPr bwMode="auto">
              <a:xfrm>
                <a:off x="2142" y="3189"/>
                <a:ext cx="151" cy="886"/>
                <a:chOff x="2142" y="3189"/>
                <a:chExt cx="151" cy="886"/>
              </a:xfrm>
            </p:grpSpPr>
            <p:sp>
              <p:nvSpPr>
                <p:cNvPr id="19354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60" y="3189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f</a:t>
                  </a:r>
                </a:p>
              </p:txBody>
            </p:sp>
            <p:sp>
              <p:nvSpPr>
                <p:cNvPr id="1935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154" y="334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c</a:t>
                  </a:r>
                </a:p>
              </p:txBody>
            </p:sp>
            <p:sp>
              <p:nvSpPr>
                <p:cNvPr id="19355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142" y="348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a</a:t>
                  </a:r>
                </a:p>
              </p:txBody>
            </p:sp>
            <p:sp>
              <p:nvSpPr>
                <p:cNvPr id="19355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42" y="3636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>
                      <a:solidFill>
                        <a:srgbClr val="FF3300"/>
                      </a:solidFill>
                    </a:rPr>
                    <a:t>b</a:t>
                  </a:r>
                </a:p>
              </p:txBody>
            </p:sp>
            <p:sp>
              <p:nvSpPr>
                <p:cNvPr id="1935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42" y="377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m</a:t>
                  </a:r>
                </a:p>
              </p:txBody>
            </p:sp>
            <p:sp>
              <p:nvSpPr>
                <p:cNvPr id="19355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142" y="390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p</a:t>
                  </a:r>
                </a:p>
              </p:txBody>
            </p:sp>
          </p:grpSp>
        </p:grpSp>
        <p:sp>
          <p:nvSpPr>
            <p:cNvPr id="193554" name="Freeform 18"/>
            <p:cNvSpPr>
              <a:spLocks/>
            </p:cNvSpPr>
            <p:nvPr/>
          </p:nvSpPr>
          <p:spPr bwMode="auto">
            <a:xfrm>
              <a:off x="3050" y="2313"/>
              <a:ext cx="1040" cy="1096"/>
            </a:xfrm>
            <a:custGeom>
              <a:avLst/>
              <a:gdLst>
                <a:gd name="T0" fmla="*/ 0 w 1040"/>
                <a:gd name="T1" fmla="*/ 1089 h 1096"/>
                <a:gd name="T2" fmla="*/ 411 w 1040"/>
                <a:gd name="T3" fmla="*/ 1064 h 1096"/>
                <a:gd name="T4" fmla="*/ 629 w 1040"/>
                <a:gd name="T5" fmla="*/ 895 h 1096"/>
                <a:gd name="T6" fmla="*/ 847 w 1040"/>
                <a:gd name="T7" fmla="*/ 363 h 1096"/>
                <a:gd name="T8" fmla="*/ 1040 w 1040"/>
                <a:gd name="T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1096">
                  <a:moveTo>
                    <a:pt x="0" y="1089"/>
                  </a:moveTo>
                  <a:cubicBezTo>
                    <a:pt x="153" y="1092"/>
                    <a:pt x="306" y="1096"/>
                    <a:pt x="411" y="1064"/>
                  </a:cubicBezTo>
                  <a:cubicBezTo>
                    <a:pt x="516" y="1032"/>
                    <a:pt x="556" y="1012"/>
                    <a:pt x="629" y="895"/>
                  </a:cubicBezTo>
                  <a:cubicBezTo>
                    <a:pt x="702" y="778"/>
                    <a:pt x="779" y="512"/>
                    <a:pt x="847" y="363"/>
                  </a:cubicBezTo>
                  <a:cubicBezTo>
                    <a:pt x="915" y="214"/>
                    <a:pt x="977" y="107"/>
                    <a:pt x="104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555" name="Freeform 19"/>
            <p:cNvSpPr>
              <a:spLocks/>
            </p:cNvSpPr>
            <p:nvPr/>
          </p:nvSpPr>
          <p:spPr bwMode="auto">
            <a:xfrm>
              <a:off x="3074" y="2700"/>
              <a:ext cx="992" cy="875"/>
            </a:xfrm>
            <a:custGeom>
              <a:avLst/>
              <a:gdLst>
                <a:gd name="T0" fmla="*/ 0 w 992"/>
                <a:gd name="T1" fmla="*/ 847 h 875"/>
                <a:gd name="T2" fmla="*/ 363 w 992"/>
                <a:gd name="T3" fmla="*/ 847 h 875"/>
                <a:gd name="T4" fmla="*/ 654 w 992"/>
                <a:gd name="T5" fmla="*/ 677 h 875"/>
                <a:gd name="T6" fmla="*/ 992 w 992"/>
                <a:gd name="T7" fmla="*/ 0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875">
                  <a:moveTo>
                    <a:pt x="0" y="847"/>
                  </a:moveTo>
                  <a:cubicBezTo>
                    <a:pt x="127" y="861"/>
                    <a:pt x="254" y="875"/>
                    <a:pt x="363" y="847"/>
                  </a:cubicBezTo>
                  <a:cubicBezTo>
                    <a:pt x="472" y="819"/>
                    <a:pt x="549" y="818"/>
                    <a:pt x="654" y="677"/>
                  </a:cubicBezTo>
                  <a:cubicBezTo>
                    <a:pt x="759" y="536"/>
                    <a:pt x="936" y="113"/>
                    <a:pt x="992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556" name="Freeform 20"/>
            <p:cNvSpPr>
              <a:spLocks/>
            </p:cNvSpPr>
            <p:nvPr/>
          </p:nvSpPr>
          <p:spPr bwMode="auto">
            <a:xfrm>
              <a:off x="3074" y="3111"/>
              <a:ext cx="1016" cy="629"/>
            </a:xfrm>
            <a:custGeom>
              <a:avLst/>
              <a:gdLst>
                <a:gd name="T0" fmla="*/ 0 w 1016"/>
                <a:gd name="T1" fmla="*/ 605 h 629"/>
                <a:gd name="T2" fmla="*/ 436 w 1016"/>
                <a:gd name="T3" fmla="*/ 605 h 629"/>
                <a:gd name="T4" fmla="*/ 702 w 1016"/>
                <a:gd name="T5" fmla="*/ 460 h 629"/>
                <a:gd name="T6" fmla="*/ 1016 w 1016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" h="629">
                  <a:moveTo>
                    <a:pt x="0" y="605"/>
                  </a:moveTo>
                  <a:cubicBezTo>
                    <a:pt x="159" y="617"/>
                    <a:pt x="319" y="629"/>
                    <a:pt x="436" y="605"/>
                  </a:cubicBezTo>
                  <a:cubicBezTo>
                    <a:pt x="553" y="581"/>
                    <a:pt x="605" y="561"/>
                    <a:pt x="702" y="460"/>
                  </a:cubicBezTo>
                  <a:cubicBezTo>
                    <a:pt x="799" y="359"/>
                    <a:pt x="907" y="179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557" name="Freeform 21"/>
            <p:cNvSpPr>
              <a:spLocks/>
            </p:cNvSpPr>
            <p:nvPr/>
          </p:nvSpPr>
          <p:spPr bwMode="auto">
            <a:xfrm>
              <a:off x="3074" y="3498"/>
              <a:ext cx="1645" cy="456"/>
            </a:xfrm>
            <a:custGeom>
              <a:avLst/>
              <a:gdLst>
                <a:gd name="T0" fmla="*/ 0 w 1645"/>
                <a:gd name="T1" fmla="*/ 412 h 456"/>
                <a:gd name="T2" fmla="*/ 460 w 1645"/>
                <a:gd name="T3" fmla="*/ 412 h 456"/>
                <a:gd name="T4" fmla="*/ 1041 w 1645"/>
                <a:gd name="T5" fmla="*/ 146 h 456"/>
                <a:gd name="T6" fmla="*/ 1645 w 1645"/>
                <a:gd name="T7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5" h="456">
                  <a:moveTo>
                    <a:pt x="0" y="412"/>
                  </a:moveTo>
                  <a:cubicBezTo>
                    <a:pt x="143" y="434"/>
                    <a:pt x="287" y="456"/>
                    <a:pt x="460" y="412"/>
                  </a:cubicBezTo>
                  <a:cubicBezTo>
                    <a:pt x="633" y="368"/>
                    <a:pt x="844" y="215"/>
                    <a:pt x="1041" y="146"/>
                  </a:cubicBezTo>
                  <a:cubicBezTo>
                    <a:pt x="1238" y="77"/>
                    <a:pt x="1441" y="38"/>
                    <a:pt x="1645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558" name="Freeform 22"/>
            <p:cNvSpPr>
              <a:spLocks/>
            </p:cNvSpPr>
            <p:nvPr/>
          </p:nvSpPr>
          <p:spPr bwMode="auto">
            <a:xfrm>
              <a:off x="3099" y="3498"/>
              <a:ext cx="1064" cy="597"/>
            </a:xfrm>
            <a:custGeom>
              <a:avLst/>
              <a:gdLst>
                <a:gd name="T0" fmla="*/ 0 w 1064"/>
                <a:gd name="T1" fmla="*/ 581 h 597"/>
                <a:gd name="T2" fmla="*/ 435 w 1064"/>
                <a:gd name="T3" fmla="*/ 581 h 597"/>
                <a:gd name="T4" fmla="*/ 725 w 1064"/>
                <a:gd name="T5" fmla="*/ 484 h 597"/>
                <a:gd name="T6" fmla="*/ 1064 w 1064"/>
                <a:gd name="T7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4" h="597">
                  <a:moveTo>
                    <a:pt x="0" y="581"/>
                  </a:moveTo>
                  <a:cubicBezTo>
                    <a:pt x="157" y="589"/>
                    <a:pt x="314" y="597"/>
                    <a:pt x="435" y="581"/>
                  </a:cubicBezTo>
                  <a:cubicBezTo>
                    <a:pt x="556" y="565"/>
                    <a:pt x="620" y="581"/>
                    <a:pt x="725" y="484"/>
                  </a:cubicBezTo>
                  <a:cubicBezTo>
                    <a:pt x="830" y="387"/>
                    <a:pt x="947" y="193"/>
                    <a:pt x="106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559" name="Freeform 23"/>
            <p:cNvSpPr>
              <a:spLocks/>
            </p:cNvSpPr>
            <p:nvPr/>
          </p:nvSpPr>
          <p:spPr bwMode="auto">
            <a:xfrm>
              <a:off x="3099" y="3934"/>
              <a:ext cx="1088" cy="310"/>
            </a:xfrm>
            <a:custGeom>
              <a:avLst/>
              <a:gdLst>
                <a:gd name="T0" fmla="*/ 0 w 1088"/>
                <a:gd name="T1" fmla="*/ 266 h 310"/>
                <a:gd name="T2" fmla="*/ 629 w 1088"/>
                <a:gd name="T3" fmla="*/ 266 h 310"/>
                <a:gd name="T4" fmla="*/ 1088 w 1088"/>
                <a:gd name="T5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8" h="310">
                  <a:moveTo>
                    <a:pt x="0" y="266"/>
                  </a:moveTo>
                  <a:cubicBezTo>
                    <a:pt x="224" y="288"/>
                    <a:pt x="448" y="310"/>
                    <a:pt x="629" y="266"/>
                  </a:cubicBezTo>
                  <a:cubicBezTo>
                    <a:pt x="810" y="222"/>
                    <a:pt x="949" y="111"/>
                    <a:pt x="108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93560" name="Group 24"/>
            <p:cNvGrpSpPr>
              <a:grpSpLocks/>
            </p:cNvGrpSpPr>
            <p:nvPr/>
          </p:nvGrpSpPr>
          <p:grpSpPr bwMode="auto">
            <a:xfrm>
              <a:off x="4084" y="1700"/>
              <a:ext cx="1640" cy="2223"/>
              <a:chOff x="4059" y="1547"/>
              <a:chExt cx="1640" cy="2223"/>
            </a:xfrm>
          </p:grpSpPr>
          <p:grpSp>
            <p:nvGrpSpPr>
              <p:cNvPr id="193561" name="Group 25"/>
              <p:cNvGrpSpPr>
                <a:grpSpLocks/>
              </p:cNvGrpSpPr>
              <p:nvPr/>
            </p:nvGrpSpPr>
            <p:grpSpPr bwMode="auto">
              <a:xfrm>
                <a:off x="4649" y="1547"/>
                <a:ext cx="454" cy="226"/>
                <a:chOff x="4649" y="1547"/>
                <a:chExt cx="454" cy="226"/>
              </a:xfrm>
            </p:grpSpPr>
            <p:sp>
              <p:nvSpPr>
                <p:cNvPr id="193562" name="Oval 26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356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grpSp>
            <p:nvGrpSpPr>
              <p:cNvPr id="193564" name="Group 28"/>
              <p:cNvGrpSpPr>
                <a:grpSpLocks/>
              </p:cNvGrpSpPr>
              <p:nvPr/>
            </p:nvGrpSpPr>
            <p:grpSpPr bwMode="auto">
              <a:xfrm>
                <a:off x="5103" y="1676"/>
                <a:ext cx="596" cy="1277"/>
                <a:chOff x="5103" y="1676"/>
                <a:chExt cx="596" cy="1277"/>
              </a:xfrm>
            </p:grpSpPr>
            <p:sp>
              <p:nvSpPr>
                <p:cNvPr id="193565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5103" y="1676"/>
                  <a:ext cx="369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3566" name="Group 30"/>
                <p:cNvGrpSpPr>
                  <a:grpSpLocks/>
                </p:cNvGrpSpPr>
                <p:nvPr/>
              </p:nvGrpSpPr>
              <p:grpSpPr bwMode="auto">
                <a:xfrm>
                  <a:off x="5245" y="1934"/>
                  <a:ext cx="454" cy="1019"/>
                  <a:chOff x="5245" y="1934"/>
                  <a:chExt cx="454" cy="1019"/>
                </a:xfrm>
              </p:grpSpPr>
              <p:sp>
                <p:nvSpPr>
                  <p:cNvPr id="193567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3568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562"/>
                    <a:ext cx="0" cy="16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356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5245" y="2727"/>
                    <a:ext cx="454" cy="226"/>
                    <a:chOff x="5245" y="2727"/>
                    <a:chExt cx="454" cy="226"/>
                  </a:xfrm>
                </p:grpSpPr>
                <p:sp>
                  <p:nvSpPr>
                    <p:cNvPr id="193570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571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8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1</a:t>
                      </a:r>
                    </a:p>
                  </p:txBody>
                </p:sp>
              </p:grpSp>
              <p:grpSp>
                <p:nvGrpSpPr>
                  <p:cNvPr id="19357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5245" y="1934"/>
                    <a:ext cx="454" cy="226"/>
                    <a:chOff x="5245" y="1934"/>
                    <a:chExt cx="454" cy="226"/>
                  </a:xfrm>
                </p:grpSpPr>
                <p:sp>
                  <p:nvSpPr>
                    <p:cNvPr id="193573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574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196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1</a:t>
                      </a:r>
                    </a:p>
                  </p:txBody>
                </p:sp>
              </p:grpSp>
              <p:grpSp>
                <p:nvGrpSpPr>
                  <p:cNvPr id="193575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245" y="2338"/>
                    <a:ext cx="454" cy="226"/>
                    <a:chOff x="5245" y="2338"/>
                    <a:chExt cx="454" cy="226"/>
                  </a:xfrm>
                </p:grpSpPr>
                <p:sp>
                  <p:nvSpPr>
                    <p:cNvPr id="193576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577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2378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b : 1</a:t>
                      </a:r>
                    </a:p>
                  </p:txBody>
                </p:sp>
              </p:grpSp>
            </p:grpSp>
          </p:grpSp>
          <p:grpSp>
            <p:nvGrpSpPr>
              <p:cNvPr id="193578" name="Group 42"/>
              <p:cNvGrpSpPr>
                <a:grpSpLocks/>
              </p:cNvGrpSpPr>
              <p:nvPr/>
            </p:nvGrpSpPr>
            <p:grpSpPr bwMode="auto">
              <a:xfrm>
                <a:off x="4059" y="1676"/>
                <a:ext cx="1064" cy="2094"/>
                <a:chOff x="4059" y="1676"/>
                <a:chExt cx="1064" cy="2094"/>
              </a:xfrm>
            </p:grpSpPr>
            <p:sp>
              <p:nvSpPr>
                <p:cNvPr id="193579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425" y="1676"/>
                  <a:ext cx="224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3580" name="Group 44"/>
                <p:cNvGrpSpPr>
                  <a:grpSpLocks/>
                </p:cNvGrpSpPr>
                <p:nvPr/>
              </p:nvGrpSpPr>
              <p:grpSpPr bwMode="auto">
                <a:xfrm>
                  <a:off x="4453" y="2139"/>
                  <a:ext cx="650" cy="425"/>
                  <a:chOff x="4453" y="2139"/>
                  <a:chExt cx="650" cy="425"/>
                </a:xfrm>
              </p:grpSpPr>
              <p:sp>
                <p:nvSpPr>
                  <p:cNvPr id="193581" name="Line 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139"/>
                    <a:ext cx="290" cy="1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3582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4649" y="2338"/>
                    <a:ext cx="454" cy="226"/>
                    <a:chOff x="4649" y="2338"/>
                    <a:chExt cx="454" cy="226"/>
                  </a:xfrm>
                </p:grpSpPr>
                <p:sp>
                  <p:nvSpPr>
                    <p:cNvPr id="193583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584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b : 1</a:t>
                      </a:r>
                    </a:p>
                  </p:txBody>
                </p:sp>
              </p:grpSp>
            </p:grpSp>
            <p:grpSp>
              <p:nvGrpSpPr>
                <p:cNvPr id="193585" name="Group 49"/>
                <p:cNvGrpSpPr>
                  <a:grpSpLocks/>
                </p:cNvGrpSpPr>
                <p:nvPr/>
              </p:nvGrpSpPr>
              <p:grpSpPr bwMode="auto">
                <a:xfrm>
                  <a:off x="4453" y="2934"/>
                  <a:ext cx="670" cy="836"/>
                  <a:chOff x="4453" y="2934"/>
                  <a:chExt cx="670" cy="836"/>
                </a:xfrm>
              </p:grpSpPr>
              <p:sp>
                <p:nvSpPr>
                  <p:cNvPr id="193586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934"/>
                    <a:ext cx="290" cy="2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3587" name="Line 5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40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3588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4649" y="3136"/>
                    <a:ext cx="454" cy="226"/>
                    <a:chOff x="4649" y="3136"/>
                    <a:chExt cx="454" cy="226"/>
                  </a:xfrm>
                </p:grpSpPr>
                <p:sp>
                  <p:nvSpPr>
                    <p:cNvPr id="193589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590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17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b : 1</a:t>
                      </a:r>
                    </a:p>
                  </p:txBody>
                </p:sp>
              </p:grpSp>
              <p:grpSp>
                <p:nvGrpSpPr>
                  <p:cNvPr id="193591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649" y="3544"/>
                    <a:ext cx="474" cy="226"/>
                    <a:chOff x="4649" y="3544"/>
                    <a:chExt cx="474" cy="226"/>
                  </a:xfrm>
                </p:grpSpPr>
                <p:sp>
                  <p:nvSpPr>
                    <p:cNvPr id="193592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593" name="Text Box 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584"/>
                      <a:ext cx="356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1</a:t>
                      </a:r>
                    </a:p>
                  </p:txBody>
                </p:sp>
              </p:grpSp>
            </p:grpSp>
            <p:grpSp>
              <p:nvGrpSpPr>
                <p:cNvPr id="193594" name="Group 58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82" cy="1836"/>
                  <a:chOff x="4059" y="1934"/>
                  <a:chExt cx="482" cy="1836"/>
                </a:xfrm>
              </p:grpSpPr>
              <p:sp>
                <p:nvSpPr>
                  <p:cNvPr id="193595" name="Line 5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3596" name="Line 6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564"/>
                    <a:ext cx="0" cy="1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3597" name="Line 6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949"/>
                    <a:ext cx="0" cy="18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3598" name="Line 6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359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226"/>
                    <a:chOff x="4059" y="1934"/>
                    <a:chExt cx="454" cy="226"/>
                  </a:xfrm>
                </p:grpSpPr>
                <p:sp>
                  <p:nvSpPr>
                    <p:cNvPr id="193600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601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1963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f : 4</a:t>
                      </a:r>
                    </a:p>
                  </p:txBody>
                </p:sp>
              </p:grpSp>
              <p:grpSp>
                <p:nvGrpSpPr>
                  <p:cNvPr id="19360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4059" y="2727"/>
                    <a:ext cx="454" cy="226"/>
                    <a:chOff x="4059" y="2727"/>
                    <a:chExt cx="454" cy="226"/>
                  </a:xfrm>
                </p:grpSpPr>
                <p:sp>
                  <p:nvSpPr>
                    <p:cNvPr id="193603" name="Oval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604" name="Text Box 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a : 3</a:t>
                      </a:r>
                    </a:p>
                  </p:txBody>
                </p:sp>
              </p:grpSp>
              <p:grpSp>
                <p:nvGrpSpPr>
                  <p:cNvPr id="19360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4059" y="3136"/>
                    <a:ext cx="482" cy="226"/>
                    <a:chOff x="4059" y="3136"/>
                    <a:chExt cx="482" cy="226"/>
                  </a:xfrm>
                </p:grpSpPr>
                <p:sp>
                  <p:nvSpPr>
                    <p:cNvPr id="193606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607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176"/>
                      <a:ext cx="378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2</a:t>
                      </a:r>
                    </a:p>
                  </p:txBody>
                </p:sp>
              </p:grpSp>
              <p:grpSp>
                <p:nvGrpSpPr>
                  <p:cNvPr id="19360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4059" y="3544"/>
                    <a:ext cx="454" cy="226"/>
                    <a:chOff x="4059" y="3544"/>
                    <a:chExt cx="454" cy="226"/>
                  </a:xfrm>
                </p:grpSpPr>
                <p:sp>
                  <p:nvSpPr>
                    <p:cNvPr id="193609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610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58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2</a:t>
                      </a:r>
                    </a:p>
                  </p:txBody>
                </p:sp>
              </p:grpSp>
              <p:grpSp>
                <p:nvGrpSpPr>
                  <p:cNvPr id="1936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4059" y="2338"/>
                    <a:ext cx="454" cy="226"/>
                    <a:chOff x="4059" y="2338"/>
                    <a:chExt cx="454" cy="226"/>
                  </a:xfrm>
                </p:grpSpPr>
                <p:sp>
                  <p:nvSpPr>
                    <p:cNvPr id="193612" name="Oval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613" name="Text Box 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3</a:t>
                      </a:r>
                    </a:p>
                  </p:txBody>
                </p:sp>
              </p:grpSp>
            </p:grpSp>
          </p:grpSp>
        </p:grpSp>
        <p:sp>
          <p:nvSpPr>
            <p:cNvPr id="193614" name="Freeform 78"/>
            <p:cNvSpPr>
              <a:spLocks/>
            </p:cNvSpPr>
            <p:nvPr/>
          </p:nvSpPr>
          <p:spPr bwMode="auto">
            <a:xfrm>
              <a:off x="4453" y="2214"/>
              <a:ext cx="774" cy="291"/>
            </a:xfrm>
            <a:custGeom>
              <a:avLst/>
              <a:gdLst>
                <a:gd name="T0" fmla="*/ 0 w 774"/>
                <a:gd name="T1" fmla="*/ 291 h 291"/>
                <a:gd name="T2" fmla="*/ 412 w 774"/>
                <a:gd name="T3" fmla="*/ 121 h 291"/>
                <a:gd name="T4" fmla="*/ 774 w 774"/>
                <a:gd name="T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4" h="291">
                  <a:moveTo>
                    <a:pt x="0" y="291"/>
                  </a:moveTo>
                  <a:cubicBezTo>
                    <a:pt x="141" y="230"/>
                    <a:pt x="283" y="170"/>
                    <a:pt x="412" y="121"/>
                  </a:cubicBezTo>
                  <a:cubicBezTo>
                    <a:pt x="541" y="72"/>
                    <a:pt x="657" y="36"/>
                    <a:pt x="77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615" name="Freeform 79"/>
            <p:cNvSpPr>
              <a:spLocks/>
            </p:cNvSpPr>
            <p:nvPr/>
          </p:nvSpPr>
          <p:spPr bwMode="auto">
            <a:xfrm>
              <a:off x="4526" y="3450"/>
              <a:ext cx="218" cy="266"/>
            </a:xfrm>
            <a:custGeom>
              <a:avLst/>
              <a:gdLst>
                <a:gd name="T0" fmla="*/ 0 w 218"/>
                <a:gd name="T1" fmla="*/ 0 h 242"/>
                <a:gd name="T2" fmla="*/ 218 w 218"/>
                <a:gd name="T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8" h="242">
                  <a:moveTo>
                    <a:pt x="0" y="0"/>
                  </a:moveTo>
                  <a:cubicBezTo>
                    <a:pt x="0" y="0"/>
                    <a:pt x="109" y="121"/>
                    <a:pt x="218" y="24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616" name="Freeform 80"/>
            <p:cNvSpPr>
              <a:spLocks/>
            </p:cNvSpPr>
            <p:nvPr/>
          </p:nvSpPr>
          <p:spPr bwMode="auto">
            <a:xfrm>
              <a:off x="4478" y="3136"/>
              <a:ext cx="1016" cy="1051"/>
            </a:xfrm>
            <a:custGeom>
              <a:avLst/>
              <a:gdLst>
                <a:gd name="T0" fmla="*/ 0 w 1016"/>
                <a:gd name="T1" fmla="*/ 774 h 1051"/>
                <a:gd name="T2" fmla="*/ 96 w 1016"/>
                <a:gd name="T3" fmla="*/ 991 h 1051"/>
                <a:gd name="T4" fmla="*/ 556 w 1016"/>
                <a:gd name="T5" fmla="*/ 1016 h 1051"/>
                <a:gd name="T6" fmla="*/ 798 w 1016"/>
                <a:gd name="T7" fmla="*/ 991 h 1051"/>
                <a:gd name="T8" fmla="*/ 919 w 1016"/>
                <a:gd name="T9" fmla="*/ 653 h 1051"/>
                <a:gd name="T10" fmla="*/ 1016 w 1016"/>
                <a:gd name="T11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6" h="1051">
                  <a:moveTo>
                    <a:pt x="0" y="774"/>
                  </a:moveTo>
                  <a:cubicBezTo>
                    <a:pt x="1" y="862"/>
                    <a:pt x="3" y="951"/>
                    <a:pt x="96" y="991"/>
                  </a:cubicBezTo>
                  <a:cubicBezTo>
                    <a:pt x="189" y="1031"/>
                    <a:pt x="439" y="1016"/>
                    <a:pt x="556" y="1016"/>
                  </a:cubicBezTo>
                  <a:cubicBezTo>
                    <a:pt x="673" y="1016"/>
                    <a:pt x="738" y="1051"/>
                    <a:pt x="798" y="991"/>
                  </a:cubicBezTo>
                  <a:cubicBezTo>
                    <a:pt x="858" y="931"/>
                    <a:pt x="883" y="818"/>
                    <a:pt x="919" y="653"/>
                  </a:cubicBezTo>
                  <a:cubicBezTo>
                    <a:pt x="955" y="488"/>
                    <a:pt x="985" y="244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617" name="Freeform 81"/>
            <p:cNvSpPr>
              <a:spLocks/>
            </p:cNvSpPr>
            <p:nvPr/>
          </p:nvSpPr>
          <p:spPr bwMode="auto">
            <a:xfrm>
              <a:off x="4889" y="2724"/>
              <a:ext cx="1" cy="557"/>
            </a:xfrm>
            <a:custGeom>
              <a:avLst/>
              <a:gdLst>
                <a:gd name="T0" fmla="*/ 0 w 1"/>
                <a:gd name="T1" fmla="*/ 557 h 557"/>
                <a:gd name="T2" fmla="*/ 0 w 1"/>
                <a:gd name="T3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57">
                  <a:moveTo>
                    <a:pt x="0" y="557"/>
                  </a:moveTo>
                  <a:cubicBezTo>
                    <a:pt x="0" y="557"/>
                    <a:pt x="0" y="27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618" name="Freeform 82"/>
            <p:cNvSpPr>
              <a:spLocks/>
            </p:cNvSpPr>
            <p:nvPr/>
          </p:nvSpPr>
          <p:spPr bwMode="auto">
            <a:xfrm>
              <a:off x="5131" y="2603"/>
              <a:ext cx="121" cy="1"/>
            </a:xfrm>
            <a:custGeom>
              <a:avLst/>
              <a:gdLst>
                <a:gd name="T0" fmla="*/ 0 w 121"/>
                <a:gd name="T1" fmla="*/ 0 h 1"/>
                <a:gd name="T2" fmla="*/ 121 w 12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1" h="1">
                  <a:moveTo>
                    <a:pt x="0" y="0"/>
                  </a:moveTo>
                  <a:cubicBezTo>
                    <a:pt x="50" y="0"/>
                    <a:pt x="101" y="0"/>
                    <a:pt x="121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621" name="Line 85"/>
            <p:cNvSpPr>
              <a:spLocks noChangeShapeType="1"/>
            </p:cNvSpPr>
            <p:nvPr/>
          </p:nvSpPr>
          <p:spPr bwMode="auto">
            <a:xfrm>
              <a:off x="5511" y="2116"/>
              <a:ext cx="0" cy="3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622" name="Freeform 86"/>
            <p:cNvSpPr>
              <a:spLocks/>
            </p:cNvSpPr>
            <p:nvPr/>
          </p:nvSpPr>
          <p:spPr bwMode="auto">
            <a:xfrm>
              <a:off x="4268" y="2208"/>
              <a:ext cx="451" cy="1089"/>
            </a:xfrm>
            <a:custGeom>
              <a:avLst/>
              <a:gdLst>
                <a:gd name="T0" fmla="*/ 64 w 451"/>
                <a:gd name="T1" fmla="*/ 0 h 1089"/>
                <a:gd name="T2" fmla="*/ 64 w 451"/>
                <a:gd name="T3" fmla="*/ 750 h 1089"/>
                <a:gd name="T4" fmla="*/ 451 w 451"/>
                <a:gd name="T5" fmla="*/ 1089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1" h="1089">
                  <a:moveTo>
                    <a:pt x="64" y="0"/>
                  </a:moveTo>
                  <a:cubicBezTo>
                    <a:pt x="32" y="284"/>
                    <a:pt x="0" y="569"/>
                    <a:pt x="64" y="750"/>
                  </a:cubicBezTo>
                  <a:cubicBezTo>
                    <a:pt x="128" y="931"/>
                    <a:pt x="289" y="1010"/>
                    <a:pt x="451" y="1089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3623" name="Line 87"/>
            <p:cNvSpPr>
              <a:spLocks noChangeShapeType="1"/>
            </p:cNvSpPr>
            <p:nvPr/>
          </p:nvSpPr>
          <p:spPr bwMode="auto">
            <a:xfrm>
              <a:off x="4478" y="2214"/>
              <a:ext cx="387" cy="27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6" name="Rectangle 85"/>
          <p:cNvSpPr/>
          <p:nvPr/>
        </p:nvSpPr>
        <p:spPr>
          <a:xfrm>
            <a:off x="5292994" y="2084426"/>
            <a:ext cx="335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/>
              <a:t>minimum support threshold</a:t>
            </a:r>
            <a:r>
              <a:rPr lang="en-US" altLang="zh-CN" dirty="0"/>
              <a:t>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4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1 (cont.)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Continue with node </a:t>
            </a:r>
            <a:r>
              <a:rPr lang="en-US" altLang="en-US" sz="2800" i="1" dirty="0"/>
              <a:t>a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One path</a:t>
            </a:r>
          </a:p>
          <a:p>
            <a:pPr>
              <a:lnSpc>
                <a:spcPct val="90000"/>
              </a:lnSpc>
            </a:pPr>
            <a:r>
              <a:rPr lang="en-US" altLang="en-US" sz="2800" i="1" dirty="0"/>
              <a:t>a</a:t>
            </a:r>
            <a:r>
              <a:rPr lang="en-US" altLang="en-US" sz="2800" dirty="0"/>
              <a:t>’s conditional pattern base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{</a:t>
            </a:r>
            <a:r>
              <a:rPr lang="en-US" altLang="en-US" sz="2400" i="1" dirty="0"/>
              <a:t>(f, c:3)</a:t>
            </a:r>
            <a:r>
              <a:rPr lang="en-US" altLang="en-US" sz="2400" dirty="0"/>
              <a:t>}</a:t>
            </a:r>
          </a:p>
          <a:p>
            <a:pPr>
              <a:lnSpc>
                <a:spcPct val="90000"/>
              </a:lnSpc>
            </a:pPr>
            <a:r>
              <a:rPr lang="en-US" altLang="en-US" sz="2800" i="1" dirty="0"/>
              <a:t>a</a:t>
            </a:r>
            <a:r>
              <a:rPr lang="en-US" altLang="en-US" sz="2800" dirty="0"/>
              <a:t>’s conditional FP-tree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{</a:t>
            </a:r>
            <a:r>
              <a:rPr lang="en-US" altLang="en-US" sz="2400" i="1" dirty="0"/>
              <a:t>(f:3, c:3)</a:t>
            </a:r>
            <a:r>
              <a:rPr lang="en-US" altLang="en-US" sz="2400" dirty="0"/>
              <a:t>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i="1" dirty="0"/>
          </a:p>
        </p:txBody>
      </p:sp>
      <p:grpSp>
        <p:nvGrpSpPr>
          <p:cNvPr id="194648" name="Group 88"/>
          <p:cNvGrpSpPr>
            <a:grpSpLocks/>
          </p:cNvGrpSpPr>
          <p:nvPr/>
        </p:nvGrpSpPr>
        <p:grpSpPr bwMode="auto">
          <a:xfrm>
            <a:off x="3259138" y="2733675"/>
            <a:ext cx="5883275" cy="4229100"/>
            <a:chOff x="2018" y="1676"/>
            <a:chExt cx="3706" cy="2664"/>
          </a:xfrm>
        </p:grpSpPr>
        <p:sp>
          <p:nvSpPr>
            <p:cNvPr id="194582" name="Freeform 22"/>
            <p:cNvSpPr>
              <a:spLocks/>
            </p:cNvSpPr>
            <p:nvPr/>
          </p:nvSpPr>
          <p:spPr bwMode="auto">
            <a:xfrm>
              <a:off x="3099" y="3934"/>
              <a:ext cx="1088" cy="310"/>
            </a:xfrm>
            <a:custGeom>
              <a:avLst/>
              <a:gdLst>
                <a:gd name="T0" fmla="*/ 0 w 1088"/>
                <a:gd name="T1" fmla="*/ 266 h 310"/>
                <a:gd name="T2" fmla="*/ 629 w 1088"/>
                <a:gd name="T3" fmla="*/ 266 h 310"/>
                <a:gd name="T4" fmla="*/ 1088 w 1088"/>
                <a:gd name="T5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8" h="310">
                  <a:moveTo>
                    <a:pt x="0" y="266"/>
                  </a:moveTo>
                  <a:cubicBezTo>
                    <a:pt x="224" y="288"/>
                    <a:pt x="448" y="310"/>
                    <a:pt x="629" y="266"/>
                  </a:cubicBezTo>
                  <a:cubicBezTo>
                    <a:pt x="810" y="222"/>
                    <a:pt x="949" y="111"/>
                    <a:pt x="108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564" name="Text Box 4"/>
            <p:cNvSpPr txBox="1">
              <a:spLocks noChangeArrowheads="1"/>
            </p:cNvSpPr>
            <p:nvPr/>
          </p:nvSpPr>
          <p:spPr bwMode="auto">
            <a:xfrm>
              <a:off x="2421" y="2870"/>
              <a:ext cx="8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1800"/>
                <a:t>Header Table</a:t>
              </a:r>
            </a:p>
          </p:txBody>
        </p:sp>
        <p:grpSp>
          <p:nvGrpSpPr>
            <p:cNvPr id="194565" name="Group 5"/>
            <p:cNvGrpSpPr>
              <a:grpSpLocks/>
            </p:cNvGrpSpPr>
            <p:nvPr/>
          </p:nvGrpSpPr>
          <p:grpSpPr bwMode="auto">
            <a:xfrm>
              <a:off x="2018" y="3063"/>
              <a:ext cx="1731" cy="1277"/>
              <a:chOff x="1993" y="2934"/>
              <a:chExt cx="1731" cy="1277"/>
            </a:xfrm>
          </p:grpSpPr>
          <p:sp>
            <p:nvSpPr>
              <p:cNvPr id="194566" name="Line 6"/>
              <p:cNvSpPr>
                <a:spLocks noChangeShapeType="1"/>
              </p:cNvSpPr>
              <p:nvPr/>
            </p:nvSpPr>
            <p:spPr bwMode="auto">
              <a:xfrm>
                <a:off x="2057" y="3136"/>
                <a:ext cx="14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567" name="Line 7"/>
              <p:cNvSpPr>
                <a:spLocks noChangeShapeType="1"/>
              </p:cNvSpPr>
              <p:nvPr/>
            </p:nvSpPr>
            <p:spPr bwMode="auto">
              <a:xfrm>
                <a:off x="2432" y="2934"/>
                <a:ext cx="0" cy="12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568" name="Text Box 8"/>
              <p:cNvSpPr txBox="1">
                <a:spLocks noChangeArrowheads="1"/>
              </p:cNvSpPr>
              <p:nvPr/>
            </p:nvSpPr>
            <p:spPr bwMode="auto">
              <a:xfrm>
                <a:off x="1993" y="2934"/>
                <a:ext cx="4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item</a:t>
                </a:r>
              </a:p>
            </p:txBody>
          </p:sp>
          <p:sp>
            <p:nvSpPr>
              <p:cNvPr id="194569" name="Text Box 9"/>
              <p:cNvSpPr txBox="1">
                <a:spLocks noChangeArrowheads="1"/>
              </p:cNvSpPr>
              <p:nvPr/>
            </p:nvSpPr>
            <p:spPr bwMode="auto">
              <a:xfrm>
                <a:off x="2493" y="2949"/>
                <a:ext cx="1231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head of node-links</a:t>
                </a:r>
              </a:p>
            </p:txBody>
          </p:sp>
          <p:grpSp>
            <p:nvGrpSpPr>
              <p:cNvPr id="194570" name="Group 10"/>
              <p:cNvGrpSpPr>
                <a:grpSpLocks/>
              </p:cNvGrpSpPr>
              <p:nvPr/>
            </p:nvGrpSpPr>
            <p:grpSpPr bwMode="auto">
              <a:xfrm>
                <a:off x="2142" y="3189"/>
                <a:ext cx="151" cy="886"/>
                <a:chOff x="2142" y="3189"/>
                <a:chExt cx="151" cy="886"/>
              </a:xfrm>
            </p:grpSpPr>
            <p:sp>
              <p:nvSpPr>
                <p:cNvPr id="19457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160" y="3189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f</a:t>
                  </a:r>
                </a:p>
              </p:txBody>
            </p:sp>
            <p:sp>
              <p:nvSpPr>
                <p:cNvPr id="19457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54" y="334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c</a:t>
                  </a:r>
                </a:p>
              </p:txBody>
            </p:sp>
            <p:sp>
              <p:nvSpPr>
                <p:cNvPr id="19457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142" y="348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>
                      <a:solidFill>
                        <a:srgbClr val="FF3300"/>
                      </a:solidFill>
                    </a:rPr>
                    <a:t>a</a:t>
                  </a:r>
                </a:p>
              </p:txBody>
            </p:sp>
            <p:sp>
              <p:nvSpPr>
                <p:cNvPr id="19457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142" y="3636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b</a:t>
                  </a:r>
                </a:p>
              </p:txBody>
            </p:sp>
            <p:sp>
              <p:nvSpPr>
                <p:cNvPr id="19457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42" y="377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m</a:t>
                  </a:r>
                </a:p>
              </p:txBody>
            </p:sp>
            <p:sp>
              <p:nvSpPr>
                <p:cNvPr id="19457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42" y="390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p</a:t>
                  </a:r>
                </a:p>
              </p:txBody>
            </p:sp>
          </p:grpSp>
        </p:grpSp>
        <p:sp>
          <p:nvSpPr>
            <p:cNvPr id="194577" name="Freeform 17"/>
            <p:cNvSpPr>
              <a:spLocks/>
            </p:cNvSpPr>
            <p:nvPr/>
          </p:nvSpPr>
          <p:spPr bwMode="auto">
            <a:xfrm>
              <a:off x="3050" y="2289"/>
              <a:ext cx="1040" cy="1096"/>
            </a:xfrm>
            <a:custGeom>
              <a:avLst/>
              <a:gdLst>
                <a:gd name="T0" fmla="*/ 0 w 1040"/>
                <a:gd name="T1" fmla="*/ 1089 h 1096"/>
                <a:gd name="T2" fmla="*/ 411 w 1040"/>
                <a:gd name="T3" fmla="*/ 1064 h 1096"/>
                <a:gd name="T4" fmla="*/ 629 w 1040"/>
                <a:gd name="T5" fmla="*/ 895 h 1096"/>
                <a:gd name="T6" fmla="*/ 847 w 1040"/>
                <a:gd name="T7" fmla="*/ 363 h 1096"/>
                <a:gd name="T8" fmla="*/ 1040 w 1040"/>
                <a:gd name="T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1096">
                  <a:moveTo>
                    <a:pt x="0" y="1089"/>
                  </a:moveTo>
                  <a:cubicBezTo>
                    <a:pt x="153" y="1092"/>
                    <a:pt x="306" y="1096"/>
                    <a:pt x="411" y="1064"/>
                  </a:cubicBezTo>
                  <a:cubicBezTo>
                    <a:pt x="516" y="1032"/>
                    <a:pt x="556" y="1012"/>
                    <a:pt x="629" y="895"/>
                  </a:cubicBezTo>
                  <a:cubicBezTo>
                    <a:pt x="702" y="778"/>
                    <a:pt x="779" y="512"/>
                    <a:pt x="847" y="363"/>
                  </a:cubicBezTo>
                  <a:cubicBezTo>
                    <a:pt x="915" y="214"/>
                    <a:pt x="977" y="107"/>
                    <a:pt x="104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578" name="Freeform 18"/>
            <p:cNvSpPr>
              <a:spLocks/>
            </p:cNvSpPr>
            <p:nvPr/>
          </p:nvSpPr>
          <p:spPr bwMode="auto">
            <a:xfrm>
              <a:off x="3074" y="2676"/>
              <a:ext cx="992" cy="875"/>
            </a:xfrm>
            <a:custGeom>
              <a:avLst/>
              <a:gdLst>
                <a:gd name="T0" fmla="*/ 0 w 992"/>
                <a:gd name="T1" fmla="*/ 847 h 875"/>
                <a:gd name="T2" fmla="*/ 363 w 992"/>
                <a:gd name="T3" fmla="*/ 847 h 875"/>
                <a:gd name="T4" fmla="*/ 654 w 992"/>
                <a:gd name="T5" fmla="*/ 677 h 875"/>
                <a:gd name="T6" fmla="*/ 992 w 992"/>
                <a:gd name="T7" fmla="*/ 0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875">
                  <a:moveTo>
                    <a:pt x="0" y="847"/>
                  </a:moveTo>
                  <a:cubicBezTo>
                    <a:pt x="127" y="861"/>
                    <a:pt x="254" y="875"/>
                    <a:pt x="363" y="847"/>
                  </a:cubicBezTo>
                  <a:cubicBezTo>
                    <a:pt x="472" y="819"/>
                    <a:pt x="549" y="818"/>
                    <a:pt x="654" y="677"/>
                  </a:cubicBezTo>
                  <a:cubicBezTo>
                    <a:pt x="759" y="536"/>
                    <a:pt x="936" y="113"/>
                    <a:pt x="992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579" name="Freeform 19"/>
            <p:cNvSpPr>
              <a:spLocks/>
            </p:cNvSpPr>
            <p:nvPr/>
          </p:nvSpPr>
          <p:spPr bwMode="auto">
            <a:xfrm>
              <a:off x="3074" y="3087"/>
              <a:ext cx="1016" cy="629"/>
            </a:xfrm>
            <a:custGeom>
              <a:avLst/>
              <a:gdLst>
                <a:gd name="T0" fmla="*/ 0 w 1016"/>
                <a:gd name="T1" fmla="*/ 605 h 629"/>
                <a:gd name="T2" fmla="*/ 436 w 1016"/>
                <a:gd name="T3" fmla="*/ 605 h 629"/>
                <a:gd name="T4" fmla="*/ 702 w 1016"/>
                <a:gd name="T5" fmla="*/ 460 h 629"/>
                <a:gd name="T6" fmla="*/ 1016 w 1016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" h="629">
                  <a:moveTo>
                    <a:pt x="0" y="605"/>
                  </a:moveTo>
                  <a:cubicBezTo>
                    <a:pt x="159" y="617"/>
                    <a:pt x="319" y="629"/>
                    <a:pt x="436" y="605"/>
                  </a:cubicBezTo>
                  <a:cubicBezTo>
                    <a:pt x="553" y="581"/>
                    <a:pt x="605" y="561"/>
                    <a:pt x="702" y="460"/>
                  </a:cubicBezTo>
                  <a:cubicBezTo>
                    <a:pt x="799" y="359"/>
                    <a:pt x="907" y="179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580" name="Freeform 20"/>
            <p:cNvSpPr>
              <a:spLocks/>
            </p:cNvSpPr>
            <p:nvPr/>
          </p:nvSpPr>
          <p:spPr bwMode="auto">
            <a:xfrm>
              <a:off x="3074" y="3474"/>
              <a:ext cx="1645" cy="456"/>
            </a:xfrm>
            <a:custGeom>
              <a:avLst/>
              <a:gdLst>
                <a:gd name="T0" fmla="*/ 0 w 1645"/>
                <a:gd name="T1" fmla="*/ 412 h 456"/>
                <a:gd name="T2" fmla="*/ 460 w 1645"/>
                <a:gd name="T3" fmla="*/ 412 h 456"/>
                <a:gd name="T4" fmla="*/ 1041 w 1645"/>
                <a:gd name="T5" fmla="*/ 146 h 456"/>
                <a:gd name="T6" fmla="*/ 1645 w 1645"/>
                <a:gd name="T7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5" h="456">
                  <a:moveTo>
                    <a:pt x="0" y="412"/>
                  </a:moveTo>
                  <a:cubicBezTo>
                    <a:pt x="143" y="434"/>
                    <a:pt x="287" y="456"/>
                    <a:pt x="460" y="412"/>
                  </a:cubicBezTo>
                  <a:cubicBezTo>
                    <a:pt x="633" y="368"/>
                    <a:pt x="844" y="215"/>
                    <a:pt x="1041" y="146"/>
                  </a:cubicBezTo>
                  <a:cubicBezTo>
                    <a:pt x="1238" y="77"/>
                    <a:pt x="1441" y="38"/>
                    <a:pt x="164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581" name="Freeform 21"/>
            <p:cNvSpPr>
              <a:spLocks/>
            </p:cNvSpPr>
            <p:nvPr/>
          </p:nvSpPr>
          <p:spPr bwMode="auto">
            <a:xfrm>
              <a:off x="3099" y="3474"/>
              <a:ext cx="1064" cy="597"/>
            </a:xfrm>
            <a:custGeom>
              <a:avLst/>
              <a:gdLst>
                <a:gd name="T0" fmla="*/ 0 w 1064"/>
                <a:gd name="T1" fmla="*/ 581 h 597"/>
                <a:gd name="T2" fmla="*/ 435 w 1064"/>
                <a:gd name="T3" fmla="*/ 581 h 597"/>
                <a:gd name="T4" fmla="*/ 725 w 1064"/>
                <a:gd name="T5" fmla="*/ 484 h 597"/>
                <a:gd name="T6" fmla="*/ 1064 w 1064"/>
                <a:gd name="T7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4" h="597">
                  <a:moveTo>
                    <a:pt x="0" y="581"/>
                  </a:moveTo>
                  <a:cubicBezTo>
                    <a:pt x="157" y="589"/>
                    <a:pt x="314" y="597"/>
                    <a:pt x="435" y="581"/>
                  </a:cubicBezTo>
                  <a:cubicBezTo>
                    <a:pt x="556" y="565"/>
                    <a:pt x="620" y="581"/>
                    <a:pt x="725" y="484"/>
                  </a:cubicBezTo>
                  <a:cubicBezTo>
                    <a:pt x="830" y="387"/>
                    <a:pt x="947" y="193"/>
                    <a:pt x="106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94583" name="Group 23"/>
            <p:cNvGrpSpPr>
              <a:grpSpLocks/>
            </p:cNvGrpSpPr>
            <p:nvPr/>
          </p:nvGrpSpPr>
          <p:grpSpPr bwMode="auto">
            <a:xfrm>
              <a:off x="4084" y="1676"/>
              <a:ext cx="1640" cy="2223"/>
              <a:chOff x="4059" y="1547"/>
              <a:chExt cx="1640" cy="2223"/>
            </a:xfrm>
          </p:grpSpPr>
          <p:grpSp>
            <p:nvGrpSpPr>
              <p:cNvPr id="194584" name="Group 24"/>
              <p:cNvGrpSpPr>
                <a:grpSpLocks/>
              </p:cNvGrpSpPr>
              <p:nvPr/>
            </p:nvGrpSpPr>
            <p:grpSpPr bwMode="auto">
              <a:xfrm>
                <a:off x="4649" y="1547"/>
                <a:ext cx="454" cy="226"/>
                <a:chOff x="4649" y="1547"/>
                <a:chExt cx="454" cy="226"/>
              </a:xfrm>
            </p:grpSpPr>
            <p:sp>
              <p:nvSpPr>
                <p:cNvPr id="194585" name="Oval 25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458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grpSp>
            <p:nvGrpSpPr>
              <p:cNvPr id="194587" name="Group 27"/>
              <p:cNvGrpSpPr>
                <a:grpSpLocks/>
              </p:cNvGrpSpPr>
              <p:nvPr/>
            </p:nvGrpSpPr>
            <p:grpSpPr bwMode="auto">
              <a:xfrm>
                <a:off x="5103" y="1676"/>
                <a:ext cx="596" cy="1277"/>
                <a:chOff x="5103" y="1676"/>
                <a:chExt cx="596" cy="1277"/>
              </a:xfrm>
            </p:grpSpPr>
            <p:sp>
              <p:nvSpPr>
                <p:cNvPr id="194588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5103" y="1676"/>
                  <a:ext cx="369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4589" name="Group 29"/>
                <p:cNvGrpSpPr>
                  <a:grpSpLocks/>
                </p:cNvGrpSpPr>
                <p:nvPr/>
              </p:nvGrpSpPr>
              <p:grpSpPr bwMode="auto">
                <a:xfrm>
                  <a:off x="5245" y="1934"/>
                  <a:ext cx="454" cy="1019"/>
                  <a:chOff x="5245" y="1934"/>
                  <a:chExt cx="454" cy="1019"/>
                </a:xfrm>
              </p:grpSpPr>
              <p:sp>
                <p:nvSpPr>
                  <p:cNvPr id="194590" name="Line 3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4591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562"/>
                    <a:ext cx="0" cy="16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4592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5245" y="2727"/>
                    <a:ext cx="454" cy="226"/>
                    <a:chOff x="5245" y="2727"/>
                    <a:chExt cx="454" cy="226"/>
                  </a:xfrm>
                </p:grpSpPr>
                <p:sp>
                  <p:nvSpPr>
                    <p:cNvPr id="194593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594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8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1</a:t>
                      </a:r>
                    </a:p>
                  </p:txBody>
                </p:sp>
              </p:grpSp>
              <p:grpSp>
                <p:nvGrpSpPr>
                  <p:cNvPr id="194595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5245" y="1934"/>
                    <a:ext cx="454" cy="226"/>
                    <a:chOff x="5245" y="1934"/>
                    <a:chExt cx="454" cy="226"/>
                  </a:xfrm>
                </p:grpSpPr>
                <p:sp>
                  <p:nvSpPr>
                    <p:cNvPr id="194596" name="Oval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597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196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1</a:t>
                      </a:r>
                    </a:p>
                  </p:txBody>
                </p:sp>
              </p:grpSp>
              <p:grpSp>
                <p:nvGrpSpPr>
                  <p:cNvPr id="194598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5245" y="2338"/>
                    <a:ext cx="454" cy="226"/>
                    <a:chOff x="5245" y="2338"/>
                    <a:chExt cx="454" cy="226"/>
                  </a:xfrm>
                </p:grpSpPr>
                <p:sp>
                  <p:nvSpPr>
                    <p:cNvPr id="194599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00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2378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</p:grpSp>
          <p:grpSp>
            <p:nvGrpSpPr>
              <p:cNvPr id="194601" name="Group 41"/>
              <p:cNvGrpSpPr>
                <a:grpSpLocks/>
              </p:cNvGrpSpPr>
              <p:nvPr/>
            </p:nvGrpSpPr>
            <p:grpSpPr bwMode="auto">
              <a:xfrm>
                <a:off x="4059" y="1676"/>
                <a:ext cx="1064" cy="2094"/>
                <a:chOff x="4059" y="1676"/>
                <a:chExt cx="1064" cy="2094"/>
              </a:xfrm>
            </p:grpSpPr>
            <p:sp>
              <p:nvSpPr>
                <p:cNvPr id="194602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4425" y="1676"/>
                  <a:ext cx="224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4603" name="Group 43"/>
                <p:cNvGrpSpPr>
                  <a:grpSpLocks/>
                </p:cNvGrpSpPr>
                <p:nvPr/>
              </p:nvGrpSpPr>
              <p:grpSpPr bwMode="auto">
                <a:xfrm>
                  <a:off x="4453" y="2139"/>
                  <a:ext cx="650" cy="425"/>
                  <a:chOff x="4453" y="2139"/>
                  <a:chExt cx="650" cy="425"/>
                </a:xfrm>
              </p:grpSpPr>
              <p:sp>
                <p:nvSpPr>
                  <p:cNvPr id="194604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139"/>
                    <a:ext cx="290" cy="1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460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4649" y="2338"/>
                    <a:ext cx="454" cy="226"/>
                    <a:chOff x="4649" y="2338"/>
                    <a:chExt cx="454" cy="226"/>
                  </a:xfrm>
                </p:grpSpPr>
                <p:sp>
                  <p:nvSpPr>
                    <p:cNvPr id="194606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07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  <p:grpSp>
              <p:nvGrpSpPr>
                <p:cNvPr id="194608" name="Group 48"/>
                <p:cNvGrpSpPr>
                  <a:grpSpLocks/>
                </p:cNvGrpSpPr>
                <p:nvPr/>
              </p:nvGrpSpPr>
              <p:grpSpPr bwMode="auto">
                <a:xfrm>
                  <a:off x="4453" y="2934"/>
                  <a:ext cx="670" cy="836"/>
                  <a:chOff x="4453" y="2934"/>
                  <a:chExt cx="670" cy="836"/>
                </a:xfrm>
              </p:grpSpPr>
              <p:sp>
                <p:nvSpPr>
                  <p:cNvPr id="194609" name="Line 4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934"/>
                    <a:ext cx="290" cy="2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4610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40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461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649" y="3136"/>
                    <a:ext cx="454" cy="226"/>
                    <a:chOff x="4649" y="3136"/>
                    <a:chExt cx="454" cy="226"/>
                  </a:xfrm>
                </p:grpSpPr>
                <p:sp>
                  <p:nvSpPr>
                    <p:cNvPr id="194612" name="Oval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13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17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  <p:grpSp>
                <p:nvGrpSpPr>
                  <p:cNvPr id="19461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649" y="3544"/>
                    <a:ext cx="474" cy="226"/>
                    <a:chOff x="4649" y="3544"/>
                    <a:chExt cx="474" cy="226"/>
                  </a:xfrm>
                </p:grpSpPr>
                <p:sp>
                  <p:nvSpPr>
                    <p:cNvPr id="194615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16" name="Text Box 5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584"/>
                      <a:ext cx="356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1</a:t>
                      </a:r>
                    </a:p>
                  </p:txBody>
                </p:sp>
              </p:grpSp>
            </p:grpSp>
            <p:grpSp>
              <p:nvGrpSpPr>
                <p:cNvPr id="194617" name="Group 57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67" cy="1836"/>
                  <a:chOff x="4059" y="1934"/>
                  <a:chExt cx="467" cy="1836"/>
                </a:xfrm>
              </p:grpSpPr>
              <p:sp>
                <p:nvSpPr>
                  <p:cNvPr id="194618" name="Line 5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4619" name="Line 5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564"/>
                    <a:ext cx="0" cy="1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4620" name="Line 6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949"/>
                    <a:ext cx="0" cy="18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4621" name="Line 6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4622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226"/>
                    <a:chOff x="4059" y="1934"/>
                    <a:chExt cx="454" cy="226"/>
                  </a:xfrm>
                </p:grpSpPr>
                <p:sp>
                  <p:nvSpPr>
                    <p:cNvPr id="194623" name="Oval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24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1963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f : 4</a:t>
                      </a:r>
                    </a:p>
                  </p:txBody>
                </p:sp>
              </p:grpSp>
              <p:grpSp>
                <p:nvGrpSpPr>
                  <p:cNvPr id="194625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4059" y="2727"/>
                    <a:ext cx="454" cy="226"/>
                    <a:chOff x="4059" y="2727"/>
                    <a:chExt cx="454" cy="226"/>
                  </a:xfrm>
                </p:grpSpPr>
                <p:sp>
                  <p:nvSpPr>
                    <p:cNvPr id="194626" name="Oval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27" name="Text Box 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a : 3</a:t>
                      </a:r>
                    </a:p>
                  </p:txBody>
                </p:sp>
              </p:grpSp>
              <p:grpSp>
                <p:nvGrpSpPr>
                  <p:cNvPr id="194628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059" y="3136"/>
                    <a:ext cx="467" cy="226"/>
                    <a:chOff x="4059" y="3136"/>
                    <a:chExt cx="467" cy="226"/>
                  </a:xfrm>
                </p:grpSpPr>
                <p:sp>
                  <p:nvSpPr>
                    <p:cNvPr id="194629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30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176"/>
                      <a:ext cx="363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2</a:t>
                      </a:r>
                    </a:p>
                  </p:txBody>
                </p:sp>
              </p:grpSp>
              <p:grpSp>
                <p:nvGrpSpPr>
                  <p:cNvPr id="19463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4059" y="3544"/>
                    <a:ext cx="454" cy="226"/>
                    <a:chOff x="4059" y="3544"/>
                    <a:chExt cx="454" cy="226"/>
                  </a:xfrm>
                </p:grpSpPr>
                <p:sp>
                  <p:nvSpPr>
                    <p:cNvPr id="194632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33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58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2</a:t>
                      </a:r>
                    </a:p>
                  </p:txBody>
                </p:sp>
              </p:grpSp>
              <p:grpSp>
                <p:nvGrpSpPr>
                  <p:cNvPr id="194634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4059" y="2338"/>
                    <a:ext cx="454" cy="226"/>
                    <a:chOff x="4059" y="2338"/>
                    <a:chExt cx="454" cy="226"/>
                  </a:xfrm>
                </p:grpSpPr>
                <p:sp>
                  <p:nvSpPr>
                    <p:cNvPr id="194635" name="Oval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36" name="Text Box 7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3</a:t>
                      </a:r>
                    </a:p>
                  </p:txBody>
                </p:sp>
              </p:grpSp>
            </p:grpSp>
          </p:grpSp>
        </p:grpSp>
        <p:sp>
          <p:nvSpPr>
            <p:cNvPr id="194637" name="Freeform 77"/>
            <p:cNvSpPr>
              <a:spLocks/>
            </p:cNvSpPr>
            <p:nvPr/>
          </p:nvSpPr>
          <p:spPr bwMode="auto">
            <a:xfrm>
              <a:off x="4453" y="2190"/>
              <a:ext cx="774" cy="291"/>
            </a:xfrm>
            <a:custGeom>
              <a:avLst/>
              <a:gdLst>
                <a:gd name="T0" fmla="*/ 0 w 774"/>
                <a:gd name="T1" fmla="*/ 291 h 291"/>
                <a:gd name="T2" fmla="*/ 412 w 774"/>
                <a:gd name="T3" fmla="*/ 121 h 291"/>
                <a:gd name="T4" fmla="*/ 774 w 774"/>
                <a:gd name="T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4" h="291">
                  <a:moveTo>
                    <a:pt x="0" y="291"/>
                  </a:moveTo>
                  <a:cubicBezTo>
                    <a:pt x="141" y="230"/>
                    <a:pt x="283" y="170"/>
                    <a:pt x="412" y="121"/>
                  </a:cubicBezTo>
                  <a:cubicBezTo>
                    <a:pt x="541" y="72"/>
                    <a:pt x="657" y="36"/>
                    <a:pt x="77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638" name="Freeform 78"/>
            <p:cNvSpPr>
              <a:spLocks/>
            </p:cNvSpPr>
            <p:nvPr/>
          </p:nvSpPr>
          <p:spPr bwMode="auto">
            <a:xfrm>
              <a:off x="4526" y="3426"/>
              <a:ext cx="218" cy="266"/>
            </a:xfrm>
            <a:custGeom>
              <a:avLst/>
              <a:gdLst>
                <a:gd name="T0" fmla="*/ 0 w 218"/>
                <a:gd name="T1" fmla="*/ 0 h 242"/>
                <a:gd name="T2" fmla="*/ 218 w 218"/>
                <a:gd name="T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8" h="242">
                  <a:moveTo>
                    <a:pt x="0" y="0"/>
                  </a:moveTo>
                  <a:cubicBezTo>
                    <a:pt x="0" y="0"/>
                    <a:pt x="109" y="121"/>
                    <a:pt x="218" y="24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639" name="Freeform 79"/>
            <p:cNvSpPr>
              <a:spLocks/>
            </p:cNvSpPr>
            <p:nvPr/>
          </p:nvSpPr>
          <p:spPr bwMode="auto">
            <a:xfrm>
              <a:off x="4478" y="3112"/>
              <a:ext cx="1016" cy="1051"/>
            </a:xfrm>
            <a:custGeom>
              <a:avLst/>
              <a:gdLst>
                <a:gd name="T0" fmla="*/ 0 w 1016"/>
                <a:gd name="T1" fmla="*/ 774 h 1051"/>
                <a:gd name="T2" fmla="*/ 96 w 1016"/>
                <a:gd name="T3" fmla="*/ 991 h 1051"/>
                <a:gd name="T4" fmla="*/ 556 w 1016"/>
                <a:gd name="T5" fmla="*/ 1016 h 1051"/>
                <a:gd name="T6" fmla="*/ 798 w 1016"/>
                <a:gd name="T7" fmla="*/ 991 h 1051"/>
                <a:gd name="T8" fmla="*/ 919 w 1016"/>
                <a:gd name="T9" fmla="*/ 653 h 1051"/>
                <a:gd name="T10" fmla="*/ 1016 w 1016"/>
                <a:gd name="T11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6" h="1051">
                  <a:moveTo>
                    <a:pt x="0" y="774"/>
                  </a:moveTo>
                  <a:cubicBezTo>
                    <a:pt x="1" y="862"/>
                    <a:pt x="3" y="951"/>
                    <a:pt x="96" y="991"/>
                  </a:cubicBezTo>
                  <a:cubicBezTo>
                    <a:pt x="189" y="1031"/>
                    <a:pt x="439" y="1016"/>
                    <a:pt x="556" y="1016"/>
                  </a:cubicBezTo>
                  <a:cubicBezTo>
                    <a:pt x="673" y="1016"/>
                    <a:pt x="738" y="1051"/>
                    <a:pt x="798" y="991"/>
                  </a:cubicBezTo>
                  <a:cubicBezTo>
                    <a:pt x="858" y="931"/>
                    <a:pt x="883" y="818"/>
                    <a:pt x="919" y="653"/>
                  </a:cubicBezTo>
                  <a:cubicBezTo>
                    <a:pt x="955" y="488"/>
                    <a:pt x="985" y="244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640" name="Freeform 80"/>
            <p:cNvSpPr>
              <a:spLocks/>
            </p:cNvSpPr>
            <p:nvPr/>
          </p:nvSpPr>
          <p:spPr bwMode="auto">
            <a:xfrm>
              <a:off x="4889" y="2700"/>
              <a:ext cx="1" cy="557"/>
            </a:xfrm>
            <a:custGeom>
              <a:avLst/>
              <a:gdLst>
                <a:gd name="T0" fmla="*/ 0 w 1"/>
                <a:gd name="T1" fmla="*/ 557 h 557"/>
                <a:gd name="T2" fmla="*/ 0 w 1"/>
                <a:gd name="T3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57">
                  <a:moveTo>
                    <a:pt x="0" y="557"/>
                  </a:moveTo>
                  <a:cubicBezTo>
                    <a:pt x="0" y="557"/>
                    <a:pt x="0" y="27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641" name="Freeform 81"/>
            <p:cNvSpPr>
              <a:spLocks/>
            </p:cNvSpPr>
            <p:nvPr/>
          </p:nvSpPr>
          <p:spPr bwMode="auto">
            <a:xfrm>
              <a:off x="5131" y="2579"/>
              <a:ext cx="121" cy="1"/>
            </a:xfrm>
            <a:custGeom>
              <a:avLst/>
              <a:gdLst>
                <a:gd name="T0" fmla="*/ 0 w 121"/>
                <a:gd name="T1" fmla="*/ 0 h 1"/>
                <a:gd name="T2" fmla="*/ 121 w 12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1" h="1">
                  <a:moveTo>
                    <a:pt x="0" y="0"/>
                  </a:moveTo>
                  <a:cubicBezTo>
                    <a:pt x="50" y="0"/>
                    <a:pt x="101" y="0"/>
                    <a:pt x="121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645" name="Line 85"/>
            <p:cNvSpPr>
              <a:spLocks noChangeShapeType="1"/>
            </p:cNvSpPr>
            <p:nvPr/>
          </p:nvSpPr>
          <p:spPr bwMode="auto">
            <a:xfrm>
              <a:off x="4380" y="2190"/>
              <a:ext cx="0" cy="66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4" name="Rectangle 83"/>
          <p:cNvSpPr/>
          <p:nvPr/>
        </p:nvSpPr>
        <p:spPr>
          <a:xfrm>
            <a:off x="5292994" y="2084426"/>
            <a:ext cx="335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/>
              <a:t>minimum support threshold</a:t>
            </a:r>
            <a:r>
              <a:rPr lang="en-US" altLang="zh-CN" dirty="0"/>
              <a:t>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20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1 (cont.)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Continue with node </a:t>
            </a:r>
            <a:r>
              <a:rPr lang="en-US" altLang="en-US" i="1" dirty="0"/>
              <a:t>c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Two paths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c</a:t>
            </a:r>
            <a:r>
              <a:rPr lang="en-US" altLang="en-US" dirty="0"/>
              <a:t>’s conditional pattern base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{(</a:t>
            </a:r>
            <a:r>
              <a:rPr lang="en-US" altLang="en-US" i="1" dirty="0"/>
              <a:t>f:3</a:t>
            </a:r>
            <a:r>
              <a:rPr lang="en-US" altLang="en-US" dirty="0"/>
              <a:t>)}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c</a:t>
            </a:r>
            <a:r>
              <a:rPr lang="en-US" altLang="en-US" dirty="0"/>
              <a:t>’s conditional FP-tree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{(</a:t>
            </a:r>
            <a:r>
              <a:rPr lang="en-US" altLang="en-US" i="1" dirty="0"/>
              <a:t>f:3</a:t>
            </a:r>
            <a:r>
              <a:rPr lang="en-US" altLang="en-US" dirty="0"/>
              <a:t>)}</a:t>
            </a:r>
          </a:p>
        </p:txBody>
      </p:sp>
      <p:grpSp>
        <p:nvGrpSpPr>
          <p:cNvPr id="195669" name="Group 85"/>
          <p:cNvGrpSpPr>
            <a:grpSpLocks/>
          </p:cNvGrpSpPr>
          <p:nvPr/>
        </p:nvGrpSpPr>
        <p:grpSpPr bwMode="auto">
          <a:xfrm>
            <a:off x="3244851" y="2738438"/>
            <a:ext cx="5897563" cy="4229100"/>
            <a:chOff x="2020" y="1604"/>
            <a:chExt cx="3715" cy="2664"/>
          </a:xfrm>
        </p:grpSpPr>
        <p:sp>
          <p:nvSpPr>
            <p:cNvPr id="195589" name="Freeform 5"/>
            <p:cNvSpPr>
              <a:spLocks/>
            </p:cNvSpPr>
            <p:nvPr/>
          </p:nvSpPr>
          <p:spPr bwMode="auto">
            <a:xfrm>
              <a:off x="3110" y="3862"/>
              <a:ext cx="1088" cy="310"/>
            </a:xfrm>
            <a:custGeom>
              <a:avLst/>
              <a:gdLst>
                <a:gd name="T0" fmla="*/ 0 w 1088"/>
                <a:gd name="T1" fmla="*/ 266 h 310"/>
                <a:gd name="T2" fmla="*/ 629 w 1088"/>
                <a:gd name="T3" fmla="*/ 266 h 310"/>
                <a:gd name="T4" fmla="*/ 1088 w 1088"/>
                <a:gd name="T5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8" h="310">
                  <a:moveTo>
                    <a:pt x="0" y="266"/>
                  </a:moveTo>
                  <a:cubicBezTo>
                    <a:pt x="224" y="288"/>
                    <a:pt x="448" y="310"/>
                    <a:pt x="629" y="266"/>
                  </a:cubicBezTo>
                  <a:cubicBezTo>
                    <a:pt x="810" y="222"/>
                    <a:pt x="949" y="111"/>
                    <a:pt x="108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590" name="Text Box 6"/>
            <p:cNvSpPr txBox="1">
              <a:spLocks noChangeArrowheads="1"/>
            </p:cNvSpPr>
            <p:nvPr/>
          </p:nvSpPr>
          <p:spPr bwMode="auto">
            <a:xfrm>
              <a:off x="2432" y="2798"/>
              <a:ext cx="8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1800"/>
                <a:t>Header Table</a:t>
              </a:r>
            </a:p>
          </p:txBody>
        </p:sp>
        <p:grpSp>
          <p:nvGrpSpPr>
            <p:cNvPr id="195591" name="Group 7"/>
            <p:cNvGrpSpPr>
              <a:grpSpLocks/>
            </p:cNvGrpSpPr>
            <p:nvPr/>
          </p:nvGrpSpPr>
          <p:grpSpPr bwMode="auto">
            <a:xfrm>
              <a:off x="2020" y="2991"/>
              <a:ext cx="1695" cy="1277"/>
              <a:chOff x="1984" y="2934"/>
              <a:chExt cx="1695" cy="1277"/>
            </a:xfrm>
          </p:grpSpPr>
          <p:sp>
            <p:nvSpPr>
              <p:cNvPr id="195592" name="Line 8"/>
              <p:cNvSpPr>
                <a:spLocks noChangeShapeType="1"/>
              </p:cNvSpPr>
              <p:nvPr/>
            </p:nvSpPr>
            <p:spPr bwMode="auto">
              <a:xfrm>
                <a:off x="2057" y="3136"/>
                <a:ext cx="14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593" name="Line 9"/>
              <p:cNvSpPr>
                <a:spLocks noChangeShapeType="1"/>
              </p:cNvSpPr>
              <p:nvPr/>
            </p:nvSpPr>
            <p:spPr bwMode="auto">
              <a:xfrm>
                <a:off x="2432" y="2934"/>
                <a:ext cx="0" cy="12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594" name="Text Box 10"/>
              <p:cNvSpPr txBox="1">
                <a:spLocks noChangeArrowheads="1"/>
              </p:cNvSpPr>
              <p:nvPr/>
            </p:nvSpPr>
            <p:spPr bwMode="auto">
              <a:xfrm>
                <a:off x="1984" y="2934"/>
                <a:ext cx="4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item</a:t>
                </a:r>
              </a:p>
            </p:txBody>
          </p:sp>
          <p:sp>
            <p:nvSpPr>
              <p:cNvPr id="195595" name="Text Box 11"/>
              <p:cNvSpPr txBox="1">
                <a:spLocks noChangeArrowheads="1"/>
              </p:cNvSpPr>
              <p:nvPr/>
            </p:nvSpPr>
            <p:spPr bwMode="auto">
              <a:xfrm>
                <a:off x="2493" y="2949"/>
                <a:ext cx="118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head of node-links</a:t>
                </a:r>
              </a:p>
            </p:txBody>
          </p:sp>
          <p:grpSp>
            <p:nvGrpSpPr>
              <p:cNvPr id="195596" name="Group 12"/>
              <p:cNvGrpSpPr>
                <a:grpSpLocks/>
              </p:cNvGrpSpPr>
              <p:nvPr/>
            </p:nvGrpSpPr>
            <p:grpSpPr bwMode="auto">
              <a:xfrm>
                <a:off x="2142" y="3189"/>
                <a:ext cx="151" cy="886"/>
                <a:chOff x="2142" y="3189"/>
                <a:chExt cx="151" cy="886"/>
              </a:xfrm>
            </p:grpSpPr>
            <p:sp>
              <p:nvSpPr>
                <p:cNvPr id="19559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160" y="3189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f</a:t>
                  </a:r>
                </a:p>
              </p:txBody>
            </p:sp>
            <p:sp>
              <p:nvSpPr>
                <p:cNvPr id="19559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154" y="334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>
                      <a:solidFill>
                        <a:srgbClr val="FF3300"/>
                      </a:solidFill>
                    </a:rPr>
                    <a:t>c</a:t>
                  </a:r>
                </a:p>
              </p:txBody>
            </p:sp>
            <p:sp>
              <p:nvSpPr>
                <p:cNvPr id="19559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42" y="348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a</a:t>
                  </a:r>
                </a:p>
              </p:txBody>
            </p:sp>
            <p:sp>
              <p:nvSpPr>
                <p:cNvPr id="19560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42" y="3636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b</a:t>
                  </a:r>
                </a:p>
              </p:txBody>
            </p:sp>
            <p:sp>
              <p:nvSpPr>
                <p:cNvPr id="19560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142" y="377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m</a:t>
                  </a:r>
                </a:p>
              </p:txBody>
            </p:sp>
            <p:sp>
              <p:nvSpPr>
                <p:cNvPr id="19560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42" y="390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p</a:t>
                  </a:r>
                </a:p>
              </p:txBody>
            </p:sp>
          </p:grpSp>
        </p:grpSp>
        <p:sp>
          <p:nvSpPr>
            <p:cNvPr id="195603" name="Freeform 19"/>
            <p:cNvSpPr>
              <a:spLocks/>
            </p:cNvSpPr>
            <p:nvPr/>
          </p:nvSpPr>
          <p:spPr bwMode="auto">
            <a:xfrm>
              <a:off x="3061" y="2217"/>
              <a:ext cx="1040" cy="1096"/>
            </a:xfrm>
            <a:custGeom>
              <a:avLst/>
              <a:gdLst>
                <a:gd name="T0" fmla="*/ 0 w 1040"/>
                <a:gd name="T1" fmla="*/ 1089 h 1096"/>
                <a:gd name="T2" fmla="*/ 411 w 1040"/>
                <a:gd name="T3" fmla="*/ 1064 h 1096"/>
                <a:gd name="T4" fmla="*/ 629 w 1040"/>
                <a:gd name="T5" fmla="*/ 895 h 1096"/>
                <a:gd name="T6" fmla="*/ 847 w 1040"/>
                <a:gd name="T7" fmla="*/ 363 h 1096"/>
                <a:gd name="T8" fmla="*/ 1040 w 1040"/>
                <a:gd name="T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1096">
                  <a:moveTo>
                    <a:pt x="0" y="1089"/>
                  </a:moveTo>
                  <a:cubicBezTo>
                    <a:pt x="153" y="1092"/>
                    <a:pt x="306" y="1096"/>
                    <a:pt x="411" y="1064"/>
                  </a:cubicBezTo>
                  <a:cubicBezTo>
                    <a:pt x="516" y="1032"/>
                    <a:pt x="556" y="1012"/>
                    <a:pt x="629" y="895"/>
                  </a:cubicBezTo>
                  <a:cubicBezTo>
                    <a:pt x="702" y="778"/>
                    <a:pt x="779" y="512"/>
                    <a:pt x="847" y="363"/>
                  </a:cubicBezTo>
                  <a:cubicBezTo>
                    <a:pt x="915" y="214"/>
                    <a:pt x="977" y="107"/>
                    <a:pt x="104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604" name="Freeform 20"/>
            <p:cNvSpPr>
              <a:spLocks/>
            </p:cNvSpPr>
            <p:nvPr/>
          </p:nvSpPr>
          <p:spPr bwMode="auto">
            <a:xfrm>
              <a:off x="3085" y="2604"/>
              <a:ext cx="992" cy="875"/>
            </a:xfrm>
            <a:custGeom>
              <a:avLst/>
              <a:gdLst>
                <a:gd name="T0" fmla="*/ 0 w 992"/>
                <a:gd name="T1" fmla="*/ 847 h 875"/>
                <a:gd name="T2" fmla="*/ 363 w 992"/>
                <a:gd name="T3" fmla="*/ 847 h 875"/>
                <a:gd name="T4" fmla="*/ 654 w 992"/>
                <a:gd name="T5" fmla="*/ 677 h 875"/>
                <a:gd name="T6" fmla="*/ 992 w 992"/>
                <a:gd name="T7" fmla="*/ 0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875">
                  <a:moveTo>
                    <a:pt x="0" y="847"/>
                  </a:moveTo>
                  <a:cubicBezTo>
                    <a:pt x="127" y="861"/>
                    <a:pt x="254" y="875"/>
                    <a:pt x="363" y="847"/>
                  </a:cubicBezTo>
                  <a:cubicBezTo>
                    <a:pt x="472" y="819"/>
                    <a:pt x="549" y="818"/>
                    <a:pt x="654" y="677"/>
                  </a:cubicBezTo>
                  <a:cubicBezTo>
                    <a:pt x="759" y="536"/>
                    <a:pt x="936" y="113"/>
                    <a:pt x="992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605" name="Freeform 21"/>
            <p:cNvSpPr>
              <a:spLocks/>
            </p:cNvSpPr>
            <p:nvPr/>
          </p:nvSpPr>
          <p:spPr bwMode="auto">
            <a:xfrm>
              <a:off x="3085" y="3015"/>
              <a:ext cx="1016" cy="629"/>
            </a:xfrm>
            <a:custGeom>
              <a:avLst/>
              <a:gdLst>
                <a:gd name="T0" fmla="*/ 0 w 1016"/>
                <a:gd name="T1" fmla="*/ 605 h 629"/>
                <a:gd name="T2" fmla="*/ 436 w 1016"/>
                <a:gd name="T3" fmla="*/ 605 h 629"/>
                <a:gd name="T4" fmla="*/ 702 w 1016"/>
                <a:gd name="T5" fmla="*/ 460 h 629"/>
                <a:gd name="T6" fmla="*/ 1016 w 1016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" h="629">
                  <a:moveTo>
                    <a:pt x="0" y="605"/>
                  </a:moveTo>
                  <a:cubicBezTo>
                    <a:pt x="159" y="617"/>
                    <a:pt x="319" y="629"/>
                    <a:pt x="436" y="605"/>
                  </a:cubicBezTo>
                  <a:cubicBezTo>
                    <a:pt x="553" y="581"/>
                    <a:pt x="605" y="561"/>
                    <a:pt x="702" y="460"/>
                  </a:cubicBezTo>
                  <a:cubicBezTo>
                    <a:pt x="799" y="359"/>
                    <a:pt x="907" y="179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606" name="Freeform 22"/>
            <p:cNvSpPr>
              <a:spLocks/>
            </p:cNvSpPr>
            <p:nvPr/>
          </p:nvSpPr>
          <p:spPr bwMode="auto">
            <a:xfrm>
              <a:off x="3085" y="3402"/>
              <a:ext cx="1645" cy="456"/>
            </a:xfrm>
            <a:custGeom>
              <a:avLst/>
              <a:gdLst>
                <a:gd name="T0" fmla="*/ 0 w 1645"/>
                <a:gd name="T1" fmla="*/ 412 h 456"/>
                <a:gd name="T2" fmla="*/ 460 w 1645"/>
                <a:gd name="T3" fmla="*/ 412 h 456"/>
                <a:gd name="T4" fmla="*/ 1041 w 1645"/>
                <a:gd name="T5" fmla="*/ 146 h 456"/>
                <a:gd name="T6" fmla="*/ 1645 w 1645"/>
                <a:gd name="T7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5" h="456">
                  <a:moveTo>
                    <a:pt x="0" y="412"/>
                  </a:moveTo>
                  <a:cubicBezTo>
                    <a:pt x="143" y="434"/>
                    <a:pt x="287" y="456"/>
                    <a:pt x="460" y="412"/>
                  </a:cubicBezTo>
                  <a:cubicBezTo>
                    <a:pt x="633" y="368"/>
                    <a:pt x="844" y="215"/>
                    <a:pt x="1041" y="146"/>
                  </a:cubicBezTo>
                  <a:cubicBezTo>
                    <a:pt x="1238" y="77"/>
                    <a:pt x="1441" y="38"/>
                    <a:pt x="164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607" name="Freeform 23"/>
            <p:cNvSpPr>
              <a:spLocks/>
            </p:cNvSpPr>
            <p:nvPr/>
          </p:nvSpPr>
          <p:spPr bwMode="auto">
            <a:xfrm>
              <a:off x="3110" y="3402"/>
              <a:ext cx="1064" cy="597"/>
            </a:xfrm>
            <a:custGeom>
              <a:avLst/>
              <a:gdLst>
                <a:gd name="T0" fmla="*/ 0 w 1064"/>
                <a:gd name="T1" fmla="*/ 581 h 597"/>
                <a:gd name="T2" fmla="*/ 435 w 1064"/>
                <a:gd name="T3" fmla="*/ 581 h 597"/>
                <a:gd name="T4" fmla="*/ 725 w 1064"/>
                <a:gd name="T5" fmla="*/ 484 h 597"/>
                <a:gd name="T6" fmla="*/ 1064 w 1064"/>
                <a:gd name="T7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4" h="597">
                  <a:moveTo>
                    <a:pt x="0" y="581"/>
                  </a:moveTo>
                  <a:cubicBezTo>
                    <a:pt x="157" y="589"/>
                    <a:pt x="314" y="597"/>
                    <a:pt x="435" y="581"/>
                  </a:cubicBezTo>
                  <a:cubicBezTo>
                    <a:pt x="556" y="565"/>
                    <a:pt x="620" y="581"/>
                    <a:pt x="725" y="484"/>
                  </a:cubicBezTo>
                  <a:cubicBezTo>
                    <a:pt x="830" y="387"/>
                    <a:pt x="947" y="193"/>
                    <a:pt x="106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95608" name="Group 24"/>
            <p:cNvGrpSpPr>
              <a:grpSpLocks/>
            </p:cNvGrpSpPr>
            <p:nvPr/>
          </p:nvGrpSpPr>
          <p:grpSpPr bwMode="auto">
            <a:xfrm>
              <a:off x="4095" y="1604"/>
              <a:ext cx="1640" cy="2223"/>
              <a:chOff x="4059" y="1547"/>
              <a:chExt cx="1640" cy="2223"/>
            </a:xfrm>
          </p:grpSpPr>
          <p:grpSp>
            <p:nvGrpSpPr>
              <p:cNvPr id="195609" name="Group 25"/>
              <p:cNvGrpSpPr>
                <a:grpSpLocks/>
              </p:cNvGrpSpPr>
              <p:nvPr/>
            </p:nvGrpSpPr>
            <p:grpSpPr bwMode="auto">
              <a:xfrm>
                <a:off x="4649" y="1547"/>
                <a:ext cx="454" cy="226"/>
                <a:chOff x="4649" y="1547"/>
                <a:chExt cx="454" cy="226"/>
              </a:xfrm>
            </p:grpSpPr>
            <p:sp>
              <p:nvSpPr>
                <p:cNvPr id="195610" name="Oval 26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561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grpSp>
            <p:nvGrpSpPr>
              <p:cNvPr id="195612" name="Group 28"/>
              <p:cNvGrpSpPr>
                <a:grpSpLocks/>
              </p:cNvGrpSpPr>
              <p:nvPr/>
            </p:nvGrpSpPr>
            <p:grpSpPr bwMode="auto">
              <a:xfrm>
                <a:off x="5103" y="1676"/>
                <a:ext cx="596" cy="1277"/>
                <a:chOff x="5103" y="1676"/>
                <a:chExt cx="596" cy="1277"/>
              </a:xfrm>
            </p:grpSpPr>
            <p:sp>
              <p:nvSpPr>
                <p:cNvPr id="195613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5103" y="1676"/>
                  <a:ext cx="369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5614" name="Group 30"/>
                <p:cNvGrpSpPr>
                  <a:grpSpLocks/>
                </p:cNvGrpSpPr>
                <p:nvPr/>
              </p:nvGrpSpPr>
              <p:grpSpPr bwMode="auto">
                <a:xfrm>
                  <a:off x="5245" y="1934"/>
                  <a:ext cx="454" cy="1019"/>
                  <a:chOff x="5245" y="1934"/>
                  <a:chExt cx="454" cy="1019"/>
                </a:xfrm>
              </p:grpSpPr>
              <p:sp>
                <p:nvSpPr>
                  <p:cNvPr id="195615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5616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562"/>
                    <a:ext cx="0" cy="16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561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5245" y="2727"/>
                    <a:ext cx="454" cy="226"/>
                    <a:chOff x="5245" y="2727"/>
                    <a:chExt cx="454" cy="226"/>
                  </a:xfrm>
                </p:grpSpPr>
                <p:sp>
                  <p:nvSpPr>
                    <p:cNvPr id="195618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19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8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1</a:t>
                      </a:r>
                    </a:p>
                  </p:txBody>
                </p:sp>
              </p:grpSp>
              <p:grpSp>
                <p:nvGrpSpPr>
                  <p:cNvPr id="19562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5245" y="1934"/>
                    <a:ext cx="454" cy="226"/>
                    <a:chOff x="5245" y="1934"/>
                    <a:chExt cx="454" cy="226"/>
                  </a:xfrm>
                </p:grpSpPr>
                <p:sp>
                  <p:nvSpPr>
                    <p:cNvPr id="195621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22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196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c : 1</a:t>
                      </a:r>
                    </a:p>
                  </p:txBody>
                </p:sp>
              </p:grpSp>
              <p:grpSp>
                <p:nvGrpSpPr>
                  <p:cNvPr id="19562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245" y="2338"/>
                    <a:ext cx="454" cy="226"/>
                    <a:chOff x="5245" y="2338"/>
                    <a:chExt cx="454" cy="226"/>
                  </a:xfrm>
                </p:grpSpPr>
                <p:sp>
                  <p:nvSpPr>
                    <p:cNvPr id="195624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25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2378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</p:grpSp>
          <p:grpSp>
            <p:nvGrpSpPr>
              <p:cNvPr id="195626" name="Group 42"/>
              <p:cNvGrpSpPr>
                <a:grpSpLocks/>
              </p:cNvGrpSpPr>
              <p:nvPr/>
            </p:nvGrpSpPr>
            <p:grpSpPr bwMode="auto">
              <a:xfrm>
                <a:off x="4059" y="1676"/>
                <a:ext cx="1044" cy="2094"/>
                <a:chOff x="4059" y="1676"/>
                <a:chExt cx="1044" cy="2094"/>
              </a:xfrm>
            </p:grpSpPr>
            <p:sp>
              <p:nvSpPr>
                <p:cNvPr id="195627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425" y="1676"/>
                  <a:ext cx="224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5628" name="Group 44"/>
                <p:cNvGrpSpPr>
                  <a:grpSpLocks/>
                </p:cNvGrpSpPr>
                <p:nvPr/>
              </p:nvGrpSpPr>
              <p:grpSpPr bwMode="auto">
                <a:xfrm>
                  <a:off x="4453" y="2139"/>
                  <a:ext cx="650" cy="425"/>
                  <a:chOff x="4453" y="2139"/>
                  <a:chExt cx="650" cy="425"/>
                </a:xfrm>
              </p:grpSpPr>
              <p:sp>
                <p:nvSpPr>
                  <p:cNvPr id="195629" name="Line 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139"/>
                    <a:ext cx="290" cy="1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5630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4649" y="2338"/>
                    <a:ext cx="454" cy="226"/>
                    <a:chOff x="4649" y="2338"/>
                    <a:chExt cx="454" cy="226"/>
                  </a:xfrm>
                </p:grpSpPr>
                <p:sp>
                  <p:nvSpPr>
                    <p:cNvPr id="195631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32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  <p:grpSp>
              <p:nvGrpSpPr>
                <p:cNvPr id="195633" name="Group 49"/>
                <p:cNvGrpSpPr>
                  <a:grpSpLocks/>
                </p:cNvGrpSpPr>
                <p:nvPr/>
              </p:nvGrpSpPr>
              <p:grpSpPr bwMode="auto">
                <a:xfrm>
                  <a:off x="4453" y="2934"/>
                  <a:ext cx="650" cy="836"/>
                  <a:chOff x="4453" y="2934"/>
                  <a:chExt cx="650" cy="836"/>
                </a:xfrm>
              </p:grpSpPr>
              <p:sp>
                <p:nvSpPr>
                  <p:cNvPr id="195634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934"/>
                    <a:ext cx="290" cy="2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5635" name="Line 5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40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5636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4649" y="3136"/>
                    <a:ext cx="454" cy="226"/>
                    <a:chOff x="4649" y="3136"/>
                    <a:chExt cx="454" cy="226"/>
                  </a:xfrm>
                </p:grpSpPr>
                <p:sp>
                  <p:nvSpPr>
                    <p:cNvPr id="195637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38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17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  <p:grpSp>
                <p:nvGrpSpPr>
                  <p:cNvPr id="195639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649" y="3544"/>
                    <a:ext cx="454" cy="226"/>
                    <a:chOff x="4649" y="3544"/>
                    <a:chExt cx="454" cy="226"/>
                  </a:xfrm>
                </p:grpSpPr>
                <p:sp>
                  <p:nvSpPr>
                    <p:cNvPr id="195640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41" name="Text Box 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584"/>
                      <a:ext cx="336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1</a:t>
                      </a:r>
                    </a:p>
                  </p:txBody>
                </p:sp>
              </p:grpSp>
            </p:grpSp>
            <p:grpSp>
              <p:nvGrpSpPr>
                <p:cNvPr id="195642" name="Group 58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54" cy="1836"/>
                  <a:chOff x="4059" y="1934"/>
                  <a:chExt cx="454" cy="1836"/>
                </a:xfrm>
              </p:grpSpPr>
              <p:sp>
                <p:nvSpPr>
                  <p:cNvPr id="195643" name="Line 5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5644" name="Line 6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564"/>
                    <a:ext cx="0" cy="1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5645" name="Line 6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949"/>
                    <a:ext cx="0" cy="18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5646" name="Line 6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564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226"/>
                    <a:chOff x="4059" y="1934"/>
                    <a:chExt cx="454" cy="226"/>
                  </a:xfrm>
                </p:grpSpPr>
                <p:sp>
                  <p:nvSpPr>
                    <p:cNvPr id="195648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49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1963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f : 4</a:t>
                      </a:r>
                    </a:p>
                  </p:txBody>
                </p:sp>
              </p:grpSp>
              <p:grpSp>
                <p:nvGrpSpPr>
                  <p:cNvPr id="19565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4059" y="2727"/>
                    <a:ext cx="454" cy="226"/>
                    <a:chOff x="4059" y="2727"/>
                    <a:chExt cx="454" cy="226"/>
                  </a:xfrm>
                </p:grpSpPr>
                <p:sp>
                  <p:nvSpPr>
                    <p:cNvPr id="195651" name="Oval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52" name="Text Box 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a : 3</a:t>
                      </a:r>
                    </a:p>
                  </p:txBody>
                </p:sp>
              </p:grpSp>
              <p:grpSp>
                <p:nvGrpSpPr>
                  <p:cNvPr id="19565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4059" y="3136"/>
                    <a:ext cx="454" cy="226"/>
                    <a:chOff x="4059" y="3136"/>
                    <a:chExt cx="454" cy="226"/>
                  </a:xfrm>
                </p:grpSpPr>
                <p:sp>
                  <p:nvSpPr>
                    <p:cNvPr id="195654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55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176"/>
                      <a:ext cx="338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2</a:t>
                      </a:r>
                    </a:p>
                  </p:txBody>
                </p:sp>
              </p:grpSp>
              <p:grpSp>
                <p:nvGrpSpPr>
                  <p:cNvPr id="19565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4059" y="3544"/>
                    <a:ext cx="454" cy="226"/>
                    <a:chOff x="4059" y="3544"/>
                    <a:chExt cx="454" cy="226"/>
                  </a:xfrm>
                </p:grpSpPr>
                <p:sp>
                  <p:nvSpPr>
                    <p:cNvPr id="195657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58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58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2</a:t>
                      </a:r>
                    </a:p>
                  </p:txBody>
                </p:sp>
              </p:grpSp>
              <p:grpSp>
                <p:nvGrpSpPr>
                  <p:cNvPr id="195659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4059" y="2338"/>
                    <a:ext cx="454" cy="226"/>
                    <a:chOff x="4059" y="2338"/>
                    <a:chExt cx="454" cy="226"/>
                  </a:xfrm>
                </p:grpSpPr>
                <p:sp>
                  <p:nvSpPr>
                    <p:cNvPr id="195660" name="Oval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661" name="Text Box 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c : 3</a:t>
                      </a:r>
                    </a:p>
                  </p:txBody>
                </p:sp>
              </p:grpSp>
            </p:grpSp>
          </p:grpSp>
        </p:grpSp>
        <p:sp>
          <p:nvSpPr>
            <p:cNvPr id="195662" name="Freeform 78"/>
            <p:cNvSpPr>
              <a:spLocks/>
            </p:cNvSpPr>
            <p:nvPr/>
          </p:nvSpPr>
          <p:spPr bwMode="auto">
            <a:xfrm>
              <a:off x="4464" y="2118"/>
              <a:ext cx="774" cy="291"/>
            </a:xfrm>
            <a:custGeom>
              <a:avLst/>
              <a:gdLst>
                <a:gd name="T0" fmla="*/ 0 w 774"/>
                <a:gd name="T1" fmla="*/ 291 h 291"/>
                <a:gd name="T2" fmla="*/ 412 w 774"/>
                <a:gd name="T3" fmla="*/ 121 h 291"/>
                <a:gd name="T4" fmla="*/ 774 w 774"/>
                <a:gd name="T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4" h="291">
                  <a:moveTo>
                    <a:pt x="0" y="291"/>
                  </a:moveTo>
                  <a:cubicBezTo>
                    <a:pt x="141" y="230"/>
                    <a:pt x="283" y="170"/>
                    <a:pt x="412" y="121"/>
                  </a:cubicBezTo>
                  <a:cubicBezTo>
                    <a:pt x="541" y="72"/>
                    <a:pt x="657" y="36"/>
                    <a:pt x="774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663" name="Freeform 79"/>
            <p:cNvSpPr>
              <a:spLocks/>
            </p:cNvSpPr>
            <p:nvPr/>
          </p:nvSpPr>
          <p:spPr bwMode="auto">
            <a:xfrm>
              <a:off x="4537" y="3354"/>
              <a:ext cx="218" cy="266"/>
            </a:xfrm>
            <a:custGeom>
              <a:avLst/>
              <a:gdLst>
                <a:gd name="T0" fmla="*/ 0 w 218"/>
                <a:gd name="T1" fmla="*/ 0 h 242"/>
                <a:gd name="T2" fmla="*/ 218 w 218"/>
                <a:gd name="T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8" h="242">
                  <a:moveTo>
                    <a:pt x="0" y="0"/>
                  </a:moveTo>
                  <a:cubicBezTo>
                    <a:pt x="0" y="0"/>
                    <a:pt x="109" y="121"/>
                    <a:pt x="218" y="24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664" name="Freeform 80"/>
            <p:cNvSpPr>
              <a:spLocks/>
            </p:cNvSpPr>
            <p:nvPr/>
          </p:nvSpPr>
          <p:spPr bwMode="auto">
            <a:xfrm>
              <a:off x="4489" y="3040"/>
              <a:ext cx="1016" cy="1051"/>
            </a:xfrm>
            <a:custGeom>
              <a:avLst/>
              <a:gdLst>
                <a:gd name="T0" fmla="*/ 0 w 1016"/>
                <a:gd name="T1" fmla="*/ 774 h 1051"/>
                <a:gd name="T2" fmla="*/ 96 w 1016"/>
                <a:gd name="T3" fmla="*/ 991 h 1051"/>
                <a:gd name="T4" fmla="*/ 556 w 1016"/>
                <a:gd name="T5" fmla="*/ 1016 h 1051"/>
                <a:gd name="T6" fmla="*/ 798 w 1016"/>
                <a:gd name="T7" fmla="*/ 991 h 1051"/>
                <a:gd name="T8" fmla="*/ 919 w 1016"/>
                <a:gd name="T9" fmla="*/ 653 h 1051"/>
                <a:gd name="T10" fmla="*/ 1016 w 1016"/>
                <a:gd name="T11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6" h="1051">
                  <a:moveTo>
                    <a:pt x="0" y="774"/>
                  </a:moveTo>
                  <a:cubicBezTo>
                    <a:pt x="1" y="862"/>
                    <a:pt x="3" y="951"/>
                    <a:pt x="96" y="991"/>
                  </a:cubicBezTo>
                  <a:cubicBezTo>
                    <a:pt x="189" y="1031"/>
                    <a:pt x="439" y="1016"/>
                    <a:pt x="556" y="1016"/>
                  </a:cubicBezTo>
                  <a:cubicBezTo>
                    <a:pt x="673" y="1016"/>
                    <a:pt x="738" y="1051"/>
                    <a:pt x="798" y="991"/>
                  </a:cubicBezTo>
                  <a:cubicBezTo>
                    <a:pt x="858" y="931"/>
                    <a:pt x="883" y="818"/>
                    <a:pt x="919" y="653"/>
                  </a:cubicBezTo>
                  <a:cubicBezTo>
                    <a:pt x="955" y="488"/>
                    <a:pt x="985" y="244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665" name="Freeform 81"/>
            <p:cNvSpPr>
              <a:spLocks/>
            </p:cNvSpPr>
            <p:nvPr/>
          </p:nvSpPr>
          <p:spPr bwMode="auto">
            <a:xfrm>
              <a:off x="4900" y="2628"/>
              <a:ext cx="1" cy="557"/>
            </a:xfrm>
            <a:custGeom>
              <a:avLst/>
              <a:gdLst>
                <a:gd name="T0" fmla="*/ 0 w 1"/>
                <a:gd name="T1" fmla="*/ 557 h 557"/>
                <a:gd name="T2" fmla="*/ 0 w 1"/>
                <a:gd name="T3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57">
                  <a:moveTo>
                    <a:pt x="0" y="557"/>
                  </a:moveTo>
                  <a:cubicBezTo>
                    <a:pt x="0" y="557"/>
                    <a:pt x="0" y="27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666" name="Freeform 82"/>
            <p:cNvSpPr>
              <a:spLocks/>
            </p:cNvSpPr>
            <p:nvPr/>
          </p:nvSpPr>
          <p:spPr bwMode="auto">
            <a:xfrm>
              <a:off x="5142" y="2507"/>
              <a:ext cx="121" cy="1"/>
            </a:xfrm>
            <a:custGeom>
              <a:avLst/>
              <a:gdLst>
                <a:gd name="T0" fmla="*/ 0 w 121"/>
                <a:gd name="T1" fmla="*/ 0 h 1"/>
                <a:gd name="T2" fmla="*/ 121 w 12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1" h="1">
                  <a:moveTo>
                    <a:pt x="0" y="0"/>
                  </a:moveTo>
                  <a:cubicBezTo>
                    <a:pt x="50" y="0"/>
                    <a:pt x="101" y="0"/>
                    <a:pt x="121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667" name="Line 83"/>
            <p:cNvSpPr>
              <a:spLocks noChangeShapeType="1"/>
            </p:cNvSpPr>
            <p:nvPr/>
          </p:nvSpPr>
          <p:spPr bwMode="auto">
            <a:xfrm>
              <a:off x="4391" y="2118"/>
              <a:ext cx="0" cy="27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668" name="Line 84"/>
            <p:cNvSpPr>
              <a:spLocks noChangeShapeType="1"/>
            </p:cNvSpPr>
            <p:nvPr/>
          </p:nvSpPr>
          <p:spPr bwMode="auto">
            <a:xfrm>
              <a:off x="5472" y="1830"/>
              <a:ext cx="0" cy="1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5" name="Rectangle 84"/>
          <p:cNvSpPr/>
          <p:nvPr/>
        </p:nvSpPr>
        <p:spPr>
          <a:xfrm>
            <a:off x="5292994" y="2084426"/>
            <a:ext cx="335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/>
              <a:t>minimum support threshold</a:t>
            </a:r>
            <a:r>
              <a:rPr lang="en-US" altLang="zh-CN" dirty="0"/>
              <a:t>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Introduction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Apriori</a:t>
            </a:r>
            <a:r>
              <a:rPr lang="en-US" altLang="zh-CN" dirty="0"/>
              <a:t>-like Algorithms</a:t>
            </a:r>
          </a:p>
          <a:p>
            <a:pPr lvl="1"/>
            <a:r>
              <a:rPr lang="en-US" altLang="zh-CN" dirty="0"/>
              <a:t>Generate-and-Test </a:t>
            </a:r>
          </a:p>
          <a:p>
            <a:pPr lvl="1"/>
            <a:r>
              <a:rPr lang="en-US" altLang="zh-CN" dirty="0"/>
              <a:t>Cost Bottleneck</a:t>
            </a:r>
          </a:p>
          <a:p>
            <a:r>
              <a:rPr lang="en-US" altLang="zh-CN" dirty="0"/>
              <a:t>FP-Tree and FP-Growth Algorithm</a:t>
            </a:r>
          </a:p>
          <a:p>
            <a:pPr lvl="1"/>
            <a:r>
              <a:rPr lang="en-US" altLang="zh-CN" dirty="0"/>
              <a:t>FP-Tree: Frequent Pattern Tree</a:t>
            </a:r>
          </a:p>
          <a:p>
            <a:pPr lvl="1"/>
            <a:r>
              <a:rPr lang="en-US" altLang="zh-CN" dirty="0"/>
              <a:t>FP-Growth: Mining frequent patterns with FP-Tree </a:t>
            </a:r>
          </a:p>
        </p:txBody>
      </p:sp>
    </p:spTree>
    <p:extLst>
      <p:ext uri="{BB962C8B-B14F-4D97-AF65-F5344CB8AC3E}">
        <p14:creationId xmlns:p14="http://schemas.microsoft.com/office/powerpoint/2010/main" val="2129460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1 (cont.)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Continue with node </a:t>
            </a:r>
            <a:r>
              <a:rPr lang="en-US" altLang="en-US" i="1" dirty="0"/>
              <a:t>f</a:t>
            </a:r>
          </a:p>
          <a:p>
            <a:r>
              <a:rPr lang="en-US" altLang="en-US" dirty="0"/>
              <a:t>One path</a:t>
            </a:r>
          </a:p>
          <a:p>
            <a:r>
              <a:rPr lang="en-US" altLang="en-US" i="1" dirty="0"/>
              <a:t>f</a:t>
            </a:r>
            <a:r>
              <a:rPr lang="en-US" altLang="en-US" dirty="0"/>
              <a:t>’s conditional pattern base</a:t>
            </a:r>
          </a:p>
          <a:p>
            <a:pPr lvl="1"/>
            <a:r>
              <a:rPr lang="en-US" altLang="en-US" dirty="0"/>
              <a:t> </a:t>
            </a:r>
            <a:r>
              <a:rPr lang="el-GR" altLang="en-US" i="1" dirty="0">
                <a:cs typeface="Times New Roman" panose="02020603050405020304" pitchFamily="18" charset="0"/>
              </a:rPr>
              <a:t>Φ</a:t>
            </a:r>
            <a:endParaRPr lang="en-US" altLang="en-US" i="1" dirty="0"/>
          </a:p>
          <a:p>
            <a:r>
              <a:rPr lang="en-US" altLang="en-US" i="1" dirty="0"/>
              <a:t>f</a:t>
            </a:r>
            <a:r>
              <a:rPr lang="en-US" altLang="en-US" dirty="0"/>
              <a:t>’s conditional FP-tree</a:t>
            </a:r>
          </a:p>
          <a:p>
            <a:pPr lvl="1"/>
            <a:r>
              <a:rPr lang="el-GR" altLang="en-US" i="1" dirty="0">
                <a:cs typeface="Times New Roman" panose="02020603050405020304" pitchFamily="18" charset="0"/>
              </a:rPr>
              <a:t>Φ</a:t>
            </a:r>
            <a:endParaRPr lang="en-US" altLang="en-US" i="1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grpSp>
        <p:nvGrpSpPr>
          <p:cNvPr id="196694" name="Group 86"/>
          <p:cNvGrpSpPr>
            <a:grpSpLocks/>
          </p:cNvGrpSpPr>
          <p:nvPr/>
        </p:nvGrpSpPr>
        <p:grpSpPr bwMode="auto">
          <a:xfrm>
            <a:off x="3259138" y="2733675"/>
            <a:ext cx="5883275" cy="4229100"/>
            <a:chOff x="2029" y="1604"/>
            <a:chExt cx="3706" cy="2664"/>
          </a:xfrm>
        </p:grpSpPr>
        <p:sp>
          <p:nvSpPr>
            <p:cNvPr id="196613" name="Freeform 5"/>
            <p:cNvSpPr>
              <a:spLocks/>
            </p:cNvSpPr>
            <p:nvPr/>
          </p:nvSpPr>
          <p:spPr bwMode="auto">
            <a:xfrm>
              <a:off x="3110" y="3862"/>
              <a:ext cx="1088" cy="310"/>
            </a:xfrm>
            <a:custGeom>
              <a:avLst/>
              <a:gdLst>
                <a:gd name="T0" fmla="*/ 0 w 1088"/>
                <a:gd name="T1" fmla="*/ 266 h 310"/>
                <a:gd name="T2" fmla="*/ 629 w 1088"/>
                <a:gd name="T3" fmla="*/ 266 h 310"/>
                <a:gd name="T4" fmla="*/ 1088 w 1088"/>
                <a:gd name="T5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8" h="310">
                  <a:moveTo>
                    <a:pt x="0" y="266"/>
                  </a:moveTo>
                  <a:cubicBezTo>
                    <a:pt x="224" y="288"/>
                    <a:pt x="448" y="310"/>
                    <a:pt x="629" y="266"/>
                  </a:cubicBezTo>
                  <a:cubicBezTo>
                    <a:pt x="810" y="222"/>
                    <a:pt x="949" y="111"/>
                    <a:pt x="108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6614" name="Text Box 6"/>
            <p:cNvSpPr txBox="1">
              <a:spLocks noChangeArrowheads="1"/>
            </p:cNvSpPr>
            <p:nvPr/>
          </p:nvSpPr>
          <p:spPr bwMode="auto">
            <a:xfrm>
              <a:off x="2432" y="2798"/>
              <a:ext cx="8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1800"/>
                <a:t>Header Table</a:t>
              </a:r>
            </a:p>
          </p:txBody>
        </p:sp>
        <p:grpSp>
          <p:nvGrpSpPr>
            <p:cNvPr id="196615" name="Group 7"/>
            <p:cNvGrpSpPr>
              <a:grpSpLocks/>
            </p:cNvGrpSpPr>
            <p:nvPr/>
          </p:nvGrpSpPr>
          <p:grpSpPr bwMode="auto">
            <a:xfrm>
              <a:off x="2029" y="2991"/>
              <a:ext cx="1678" cy="1277"/>
              <a:chOff x="1993" y="2934"/>
              <a:chExt cx="1678" cy="1277"/>
            </a:xfrm>
          </p:grpSpPr>
          <p:sp>
            <p:nvSpPr>
              <p:cNvPr id="196616" name="Line 8"/>
              <p:cNvSpPr>
                <a:spLocks noChangeShapeType="1"/>
              </p:cNvSpPr>
              <p:nvPr/>
            </p:nvSpPr>
            <p:spPr bwMode="auto">
              <a:xfrm>
                <a:off x="2057" y="3136"/>
                <a:ext cx="14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6617" name="Line 9"/>
              <p:cNvSpPr>
                <a:spLocks noChangeShapeType="1"/>
              </p:cNvSpPr>
              <p:nvPr/>
            </p:nvSpPr>
            <p:spPr bwMode="auto">
              <a:xfrm>
                <a:off x="2432" y="2934"/>
                <a:ext cx="0" cy="12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6618" name="Text Box 10"/>
              <p:cNvSpPr txBox="1">
                <a:spLocks noChangeArrowheads="1"/>
              </p:cNvSpPr>
              <p:nvPr/>
            </p:nvSpPr>
            <p:spPr bwMode="auto">
              <a:xfrm>
                <a:off x="1993" y="2934"/>
                <a:ext cx="4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item</a:t>
                </a:r>
              </a:p>
            </p:txBody>
          </p:sp>
          <p:sp>
            <p:nvSpPr>
              <p:cNvPr id="196619" name="Text Box 11"/>
              <p:cNvSpPr txBox="1">
                <a:spLocks noChangeArrowheads="1"/>
              </p:cNvSpPr>
              <p:nvPr/>
            </p:nvSpPr>
            <p:spPr bwMode="auto">
              <a:xfrm>
                <a:off x="2493" y="2949"/>
                <a:ext cx="117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1800" dirty="0"/>
                  <a:t>head of node-links</a:t>
                </a:r>
              </a:p>
            </p:txBody>
          </p:sp>
          <p:grpSp>
            <p:nvGrpSpPr>
              <p:cNvPr id="196620" name="Group 12"/>
              <p:cNvGrpSpPr>
                <a:grpSpLocks/>
              </p:cNvGrpSpPr>
              <p:nvPr/>
            </p:nvGrpSpPr>
            <p:grpSpPr bwMode="auto">
              <a:xfrm>
                <a:off x="2142" y="3189"/>
                <a:ext cx="151" cy="886"/>
                <a:chOff x="2142" y="3189"/>
                <a:chExt cx="151" cy="886"/>
              </a:xfrm>
            </p:grpSpPr>
            <p:sp>
              <p:nvSpPr>
                <p:cNvPr id="19662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160" y="3189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>
                      <a:solidFill>
                        <a:srgbClr val="FF3300"/>
                      </a:solidFill>
                    </a:rPr>
                    <a:t>f</a:t>
                  </a:r>
                </a:p>
              </p:txBody>
            </p:sp>
            <p:sp>
              <p:nvSpPr>
                <p:cNvPr id="1966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154" y="334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c</a:t>
                  </a:r>
                </a:p>
              </p:txBody>
            </p:sp>
            <p:sp>
              <p:nvSpPr>
                <p:cNvPr id="19662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42" y="348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a</a:t>
                  </a:r>
                </a:p>
              </p:txBody>
            </p:sp>
            <p:sp>
              <p:nvSpPr>
                <p:cNvPr id="19662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42" y="3636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b</a:t>
                  </a:r>
                </a:p>
              </p:txBody>
            </p:sp>
            <p:sp>
              <p:nvSpPr>
                <p:cNvPr id="1966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142" y="3777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m</a:t>
                  </a:r>
                </a:p>
              </p:txBody>
            </p:sp>
            <p:sp>
              <p:nvSpPr>
                <p:cNvPr id="19662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42" y="3902"/>
                  <a:ext cx="13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p</a:t>
                  </a:r>
                </a:p>
              </p:txBody>
            </p:sp>
          </p:grpSp>
        </p:grpSp>
        <p:sp>
          <p:nvSpPr>
            <p:cNvPr id="196627" name="Freeform 19"/>
            <p:cNvSpPr>
              <a:spLocks/>
            </p:cNvSpPr>
            <p:nvPr/>
          </p:nvSpPr>
          <p:spPr bwMode="auto">
            <a:xfrm>
              <a:off x="3061" y="2217"/>
              <a:ext cx="1040" cy="1096"/>
            </a:xfrm>
            <a:custGeom>
              <a:avLst/>
              <a:gdLst>
                <a:gd name="T0" fmla="*/ 0 w 1040"/>
                <a:gd name="T1" fmla="*/ 1089 h 1096"/>
                <a:gd name="T2" fmla="*/ 411 w 1040"/>
                <a:gd name="T3" fmla="*/ 1064 h 1096"/>
                <a:gd name="T4" fmla="*/ 629 w 1040"/>
                <a:gd name="T5" fmla="*/ 895 h 1096"/>
                <a:gd name="T6" fmla="*/ 847 w 1040"/>
                <a:gd name="T7" fmla="*/ 363 h 1096"/>
                <a:gd name="T8" fmla="*/ 1040 w 1040"/>
                <a:gd name="T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1096">
                  <a:moveTo>
                    <a:pt x="0" y="1089"/>
                  </a:moveTo>
                  <a:cubicBezTo>
                    <a:pt x="153" y="1092"/>
                    <a:pt x="306" y="1096"/>
                    <a:pt x="411" y="1064"/>
                  </a:cubicBezTo>
                  <a:cubicBezTo>
                    <a:pt x="516" y="1032"/>
                    <a:pt x="556" y="1012"/>
                    <a:pt x="629" y="895"/>
                  </a:cubicBezTo>
                  <a:cubicBezTo>
                    <a:pt x="702" y="778"/>
                    <a:pt x="779" y="512"/>
                    <a:pt x="847" y="363"/>
                  </a:cubicBezTo>
                  <a:cubicBezTo>
                    <a:pt x="915" y="214"/>
                    <a:pt x="977" y="107"/>
                    <a:pt x="104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6628" name="Freeform 20"/>
            <p:cNvSpPr>
              <a:spLocks/>
            </p:cNvSpPr>
            <p:nvPr/>
          </p:nvSpPr>
          <p:spPr bwMode="auto">
            <a:xfrm>
              <a:off x="3085" y="2604"/>
              <a:ext cx="992" cy="875"/>
            </a:xfrm>
            <a:custGeom>
              <a:avLst/>
              <a:gdLst>
                <a:gd name="T0" fmla="*/ 0 w 992"/>
                <a:gd name="T1" fmla="*/ 847 h 875"/>
                <a:gd name="T2" fmla="*/ 363 w 992"/>
                <a:gd name="T3" fmla="*/ 847 h 875"/>
                <a:gd name="T4" fmla="*/ 654 w 992"/>
                <a:gd name="T5" fmla="*/ 677 h 875"/>
                <a:gd name="T6" fmla="*/ 992 w 992"/>
                <a:gd name="T7" fmla="*/ 0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875">
                  <a:moveTo>
                    <a:pt x="0" y="847"/>
                  </a:moveTo>
                  <a:cubicBezTo>
                    <a:pt x="127" y="861"/>
                    <a:pt x="254" y="875"/>
                    <a:pt x="363" y="847"/>
                  </a:cubicBezTo>
                  <a:cubicBezTo>
                    <a:pt x="472" y="819"/>
                    <a:pt x="549" y="818"/>
                    <a:pt x="654" y="677"/>
                  </a:cubicBezTo>
                  <a:cubicBezTo>
                    <a:pt x="759" y="536"/>
                    <a:pt x="936" y="113"/>
                    <a:pt x="992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6629" name="Freeform 21"/>
            <p:cNvSpPr>
              <a:spLocks/>
            </p:cNvSpPr>
            <p:nvPr/>
          </p:nvSpPr>
          <p:spPr bwMode="auto">
            <a:xfrm>
              <a:off x="3085" y="3015"/>
              <a:ext cx="1016" cy="629"/>
            </a:xfrm>
            <a:custGeom>
              <a:avLst/>
              <a:gdLst>
                <a:gd name="T0" fmla="*/ 0 w 1016"/>
                <a:gd name="T1" fmla="*/ 605 h 629"/>
                <a:gd name="T2" fmla="*/ 436 w 1016"/>
                <a:gd name="T3" fmla="*/ 605 h 629"/>
                <a:gd name="T4" fmla="*/ 702 w 1016"/>
                <a:gd name="T5" fmla="*/ 460 h 629"/>
                <a:gd name="T6" fmla="*/ 1016 w 1016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" h="629">
                  <a:moveTo>
                    <a:pt x="0" y="605"/>
                  </a:moveTo>
                  <a:cubicBezTo>
                    <a:pt x="159" y="617"/>
                    <a:pt x="319" y="629"/>
                    <a:pt x="436" y="605"/>
                  </a:cubicBezTo>
                  <a:cubicBezTo>
                    <a:pt x="553" y="581"/>
                    <a:pt x="605" y="561"/>
                    <a:pt x="702" y="460"/>
                  </a:cubicBezTo>
                  <a:cubicBezTo>
                    <a:pt x="799" y="359"/>
                    <a:pt x="907" y="179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6630" name="Freeform 22"/>
            <p:cNvSpPr>
              <a:spLocks/>
            </p:cNvSpPr>
            <p:nvPr/>
          </p:nvSpPr>
          <p:spPr bwMode="auto">
            <a:xfrm>
              <a:off x="3085" y="3402"/>
              <a:ext cx="1645" cy="456"/>
            </a:xfrm>
            <a:custGeom>
              <a:avLst/>
              <a:gdLst>
                <a:gd name="T0" fmla="*/ 0 w 1645"/>
                <a:gd name="T1" fmla="*/ 412 h 456"/>
                <a:gd name="T2" fmla="*/ 460 w 1645"/>
                <a:gd name="T3" fmla="*/ 412 h 456"/>
                <a:gd name="T4" fmla="*/ 1041 w 1645"/>
                <a:gd name="T5" fmla="*/ 146 h 456"/>
                <a:gd name="T6" fmla="*/ 1645 w 1645"/>
                <a:gd name="T7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5" h="456">
                  <a:moveTo>
                    <a:pt x="0" y="412"/>
                  </a:moveTo>
                  <a:cubicBezTo>
                    <a:pt x="143" y="434"/>
                    <a:pt x="287" y="456"/>
                    <a:pt x="460" y="412"/>
                  </a:cubicBezTo>
                  <a:cubicBezTo>
                    <a:pt x="633" y="368"/>
                    <a:pt x="844" y="215"/>
                    <a:pt x="1041" y="146"/>
                  </a:cubicBezTo>
                  <a:cubicBezTo>
                    <a:pt x="1238" y="77"/>
                    <a:pt x="1441" y="38"/>
                    <a:pt x="164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6631" name="Freeform 23"/>
            <p:cNvSpPr>
              <a:spLocks/>
            </p:cNvSpPr>
            <p:nvPr/>
          </p:nvSpPr>
          <p:spPr bwMode="auto">
            <a:xfrm>
              <a:off x="3110" y="3402"/>
              <a:ext cx="1064" cy="597"/>
            </a:xfrm>
            <a:custGeom>
              <a:avLst/>
              <a:gdLst>
                <a:gd name="T0" fmla="*/ 0 w 1064"/>
                <a:gd name="T1" fmla="*/ 581 h 597"/>
                <a:gd name="T2" fmla="*/ 435 w 1064"/>
                <a:gd name="T3" fmla="*/ 581 h 597"/>
                <a:gd name="T4" fmla="*/ 725 w 1064"/>
                <a:gd name="T5" fmla="*/ 484 h 597"/>
                <a:gd name="T6" fmla="*/ 1064 w 1064"/>
                <a:gd name="T7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4" h="597">
                  <a:moveTo>
                    <a:pt x="0" y="581"/>
                  </a:moveTo>
                  <a:cubicBezTo>
                    <a:pt x="157" y="589"/>
                    <a:pt x="314" y="597"/>
                    <a:pt x="435" y="581"/>
                  </a:cubicBezTo>
                  <a:cubicBezTo>
                    <a:pt x="556" y="565"/>
                    <a:pt x="620" y="581"/>
                    <a:pt x="725" y="484"/>
                  </a:cubicBezTo>
                  <a:cubicBezTo>
                    <a:pt x="830" y="387"/>
                    <a:pt x="947" y="193"/>
                    <a:pt x="106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96632" name="Group 24"/>
            <p:cNvGrpSpPr>
              <a:grpSpLocks/>
            </p:cNvGrpSpPr>
            <p:nvPr/>
          </p:nvGrpSpPr>
          <p:grpSpPr bwMode="auto">
            <a:xfrm>
              <a:off x="4095" y="1604"/>
              <a:ext cx="1640" cy="2223"/>
              <a:chOff x="4059" y="1547"/>
              <a:chExt cx="1640" cy="2223"/>
            </a:xfrm>
          </p:grpSpPr>
          <p:grpSp>
            <p:nvGrpSpPr>
              <p:cNvPr id="196633" name="Group 25"/>
              <p:cNvGrpSpPr>
                <a:grpSpLocks/>
              </p:cNvGrpSpPr>
              <p:nvPr/>
            </p:nvGrpSpPr>
            <p:grpSpPr bwMode="auto">
              <a:xfrm>
                <a:off x="4649" y="1547"/>
                <a:ext cx="454" cy="226"/>
                <a:chOff x="4649" y="1547"/>
                <a:chExt cx="454" cy="226"/>
              </a:xfrm>
            </p:grpSpPr>
            <p:sp>
              <p:nvSpPr>
                <p:cNvPr id="196634" name="Oval 26"/>
                <p:cNvSpPr>
                  <a:spLocks noChangeArrowheads="1"/>
                </p:cNvSpPr>
                <p:nvPr/>
              </p:nvSpPr>
              <p:spPr bwMode="auto">
                <a:xfrm>
                  <a:off x="4649" y="1547"/>
                  <a:ext cx="454" cy="22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663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767" y="1579"/>
                  <a:ext cx="29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/>
                    <a:t>root</a:t>
                  </a:r>
                </a:p>
              </p:txBody>
            </p:sp>
          </p:grpSp>
          <p:grpSp>
            <p:nvGrpSpPr>
              <p:cNvPr id="196636" name="Group 28"/>
              <p:cNvGrpSpPr>
                <a:grpSpLocks/>
              </p:cNvGrpSpPr>
              <p:nvPr/>
            </p:nvGrpSpPr>
            <p:grpSpPr bwMode="auto">
              <a:xfrm>
                <a:off x="5103" y="1676"/>
                <a:ext cx="596" cy="1277"/>
                <a:chOff x="5103" y="1676"/>
                <a:chExt cx="596" cy="1277"/>
              </a:xfrm>
            </p:grpSpPr>
            <p:sp>
              <p:nvSpPr>
                <p:cNvPr id="196637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5103" y="1676"/>
                  <a:ext cx="369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6638" name="Group 30"/>
                <p:cNvGrpSpPr>
                  <a:grpSpLocks/>
                </p:cNvGrpSpPr>
                <p:nvPr/>
              </p:nvGrpSpPr>
              <p:grpSpPr bwMode="auto">
                <a:xfrm>
                  <a:off x="5245" y="1934"/>
                  <a:ext cx="454" cy="1019"/>
                  <a:chOff x="5245" y="1934"/>
                  <a:chExt cx="454" cy="1019"/>
                </a:xfrm>
              </p:grpSpPr>
              <p:sp>
                <p:nvSpPr>
                  <p:cNvPr id="196639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6640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69" y="2562"/>
                    <a:ext cx="0" cy="16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6641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5245" y="2727"/>
                    <a:ext cx="454" cy="226"/>
                    <a:chOff x="5245" y="2727"/>
                    <a:chExt cx="454" cy="226"/>
                  </a:xfrm>
                </p:grpSpPr>
                <p:sp>
                  <p:nvSpPr>
                    <p:cNvPr id="196642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43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8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1</a:t>
                      </a:r>
                    </a:p>
                  </p:txBody>
                </p:sp>
              </p:grpSp>
              <p:grpSp>
                <p:nvGrpSpPr>
                  <p:cNvPr id="196644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5245" y="1934"/>
                    <a:ext cx="454" cy="226"/>
                    <a:chOff x="5245" y="1934"/>
                    <a:chExt cx="454" cy="226"/>
                  </a:xfrm>
                </p:grpSpPr>
                <p:sp>
                  <p:nvSpPr>
                    <p:cNvPr id="196645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46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196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1</a:t>
                      </a:r>
                    </a:p>
                  </p:txBody>
                </p:sp>
              </p:grpSp>
              <p:grpSp>
                <p:nvGrpSpPr>
                  <p:cNvPr id="19664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245" y="2338"/>
                    <a:ext cx="454" cy="226"/>
                    <a:chOff x="5245" y="2338"/>
                    <a:chExt cx="454" cy="226"/>
                  </a:xfrm>
                </p:grpSpPr>
                <p:sp>
                  <p:nvSpPr>
                    <p:cNvPr id="196648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45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49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2" y="2378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</p:grpSp>
          <p:grpSp>
            <p:nvGrpSpPr>
              <p:cNvPr id="196650" name="Group 42"/>
              <p:cNvGrpSpPr>
                <a:grpSpLocks/>
              </p:cNvGrpSpPr>
              <p:nvPr/>
            </p:nvGrpSpPr>
            <p:grpSpPr bwMode="auto">
              <a:xfrm>
                <a:off x="4059" y="1676"/>
                <a:ext cx="1064" cy="2094"/>
                <a:chOff x="4059" y="1676"/>
                <a:chExt cx="1064" cy="2094"/>
              </a:xfrm>
            </p:grpSpPr>
            <p:sp>
              <p:nvSpPr>
                <p:cNvPr id="196651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425" y="1676"/>
                  <a:ext cx="224" cy="25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6652" name="Group 44"/>
                <p:cNvGrpSpPr>
                  <a:grpSpLocks/>
                </p:cNvGrpSpPr>
                <p:nvPr/>
              </p:nvGrpSpPr>
              <p:grpSpPr bwMode="auto">
                <a:xfrm>
                  <a:off x="4453" y="2139"/>
                  <a:ext cx="650" cy="425"/>
                  <a:chOff x="4453" y="2139"/>
                  <a:chExt cx="650" cy="425"/>
                </a:xfrm>
              </p:grpSpPr>
              <p:sp>
                <p:nvSpPr>
                  <p:cNvPr id="196653" name="Line 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139"/>
                    <a:ext cx="290" cy="1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6654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4649" y="2338"/>
                    <a:ext cx="454" cy="226"/>
                    <a:chOff x="4649" y="2338"/>
                    <a:chExt cx="454" cy="226"/>
                  </a:xfrm>
                </p:grpSpPr>
                <p:sp>
                  <p:nvSpPr>
                    <p:cNvPr id="196655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56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</p:grpSp>
            <p:grpSp>
              <p:nvGrpSpPr>
                <p:cNvPr id="196657" name="Group 49"/>
                <p:cNvGrpSpPr>
                  <a:grpSpLocks/>
                </p:cNvGrpSpPr>
                <p:nvPr/>
              </p:nvGrpSpPr>
              <p:grpSpPr bwMode="auto">
                <a:xfrm>
                  <a:off x="4453" y="2934"/>
                  <a:ext cx="670" cy="836"/>
                  <a:chOff x="4453" y="2934"/>
                  <a:chExt cx="670" cy="836"/>
                </a:xfrm>
              </p:grpSpPr>
              <p:sp>
                <p:nvSpPr>
                  <p:cNvPr id="196658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53" y="2934"/>
                    <a:ext cx="290" cy="2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6659" name="Line 5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40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6660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4649" y="3136"/>
                    <a:ext cx="454" cy="226"/>
                    <a:chOff x="4649" y="3136"/>
                    <a:chExt cx="454" cy="226"/>
                  </a:xfrm>
                </p:grpSpPr>
                <p:sp>
                  <p:nvSpPr>
                    <p:cNvPr id="196661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62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176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b : 1</a:t>
                      </a:r>
                    </a:p>
                  </p:txBody>
                </p:sp>
              </p:grpSp>
              <p:grpSp>
                <p:nvGrpSpPr>
                  <p:cNvPr id="196663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649" y="3544"/>
                    <a:ext cx="474" cy="226"/>
                    <a:chOff x="4649" y="3544"/>
                    <a:chExt cx="474" cy="226"/>
                  </a:xfrm>
                </p:grpSpPr>
                <p:sp>
                  <p:nvSpPr>
                    <p:cNvPr id="196664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65" name="Text Box 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7" y="3584"/>
                      <a:ext cx="356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1</a:t>
                      </a:r>
                    </a:p>
                  </p:txBody>
                </p:sp>
              </p:grpSp>
            </p:grpSp>
            <p:grpSp>
              <p:nvGrpSpPr>
                <p:cNvPr id="196666" name="Group 58"/>
                <p:cNvGrpSpPr>
                  <a:grpSpLocks/>
                </p:cNvGrpSpPr>
                <p:nvPr/>
              </p:nvGrpSpPr>
              <p:grpSpPr bwMode="auto">
                <a:xfrm>
                  <a:off x="4059" y="1934"/>
                  <a:ext cx="454" cy="1836"/>
                  <a:chOff x="4059" y="1934"/>
                  <a:chExt cx="454" cy="1836"/>
                </a:xfrm>
              </p:grpSpPr>
              <p:sp>
                <p:nvSpPr>
                  <p:cNvPr id="196667" name="Line 5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155"/>
                    <a:ext cx="0" cy="18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6668" name="Line 6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564"/>
                    <a:ext cx="0" cy="1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6669" name="Line 6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2949"/>
                    <a:ext cx="0" cy="18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6670" name="Line 6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9" y="3362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96671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226"/>
                    <a:chOff x="4059" y="1934"/>
                    <a:chExt cx="454" cy="226"/>
                  </a:xfrm>
                </p:grpSpPr>
                <p:sp>
                  <p:nvSpPr>
                    <p:cNvPr id="196672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193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73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1963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f : 4</a:t>
                      </a:r>
                    </a:p>
                  </p:txBody>
                </p:sp>
              </p:grpSp>
              <p:grpSp>
                <p:nvGrpSpPr>
                  <p:cNvPr id="196674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4059" y="2727"/>
                    <a:ext cx="454" cy="226"/>
                    <a:chOff x="4059" y="2727"/>
                    <a:chExt cx="454" cy="226"/>
                  </a:xfrm>
                </p:grpSpPr>
                <p:sp>
                  <p:nvSpPr>
                    <p:cNvPr id="196675" name="Oval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727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76" name="Text Box 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761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a : 3</a:t>
                      </a:r>
                    </a:p>
                  </p:txBody>
                </p:sp>
              </p:grpSp>
              <p:grpSp>
                <p:nvGrpSpPr>
                  <p:cNvPr id="19667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4059" y="3136"/>
                    <a:ext cx="454" cy="226"/>
                    <a:chOff x="4059" y="3136"/>
                    <a:chExt cx="454" cy="226"/>
                  </a:xfrm>
                </p:grpSpPr>
                <p:sp>
                  <p:nvSpPr>
                    <p:cNvPr id="196678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136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79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176"/>
                      <a:ext cx="338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r>
                        <a:rPr lang="en-US" altLang="zh-CN" sz="1800" dirty="0"/>
                        <a:t>m : 2</a:t>
                      </a:r>
                    </a:p>
                  </p:txBody>
                </p:sp>
              </p:grpSp>
              <p:grpSp>
                <p:nvGrpSpPr>
                  <p:cNvPr id="19668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4059" y="3544"/>
                    <a:ext cx="454" cy="226"/>
                    <a:chOff x="4059" y="3544"/>
                    <a:chExt cx="454" cy="226"/>
                  </a:xfrm>
                </p:grpSpPr>
                <p:sp>
                  <p:nvSpPr>
                    <p:cNvPr id="196681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3544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82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358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p : 2</a:t>
                      </a:r>
                    </a:p>
                  </p:txBody>
                </p:sp>
              </p:grpSp>
              <p:grpSp>
                <p:nvGrpSpPr>
                  <p:cNvPr id="196683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4059" y="2338"/>
                    <a:ext cx="454" cy="226"/>
                    <a:chOff x="4059" y="2338"/>
                    <a:chExt cx="454" cy="226"/>
                  </a:xfrm>
                </p:grpSpPr>
                <p:sp>
                  <p:nvSpPr>
                    <p:cNvPr id="196684" name="Oval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9" y="2338"/>
                      <a:ext cx="454" cy="226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85" name="Text Box 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3" y="2374"/>
                      <a:ext cx="29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1800"/>
                        <a:t>c : 3</a:t>
                      </a:r>
                    </a:p>
                  </p:txBody>
                </p:sp>
              </p:grpSp>
            </p:grpSp>
          </p:grpSp>
        </p:grpSp>
        <p:sp>
          <p:nvSpPr>
            <p:cNvPr id="196686" name="Freeform 78"/>
            <p:cNvSpPr>
              <a:spLocks/>
            </p:cNvSpPr>
            <p:nvPr/>
          </p:nvSpPr>
          <p:spPr bwMode="auto">
            <a:xfrm>
              <a:off x="4464" y="2118"/>
              <a:ext cx="774" cy="291"/>
            </a:xfrm>
            <a:custGeom>
              <a:avLst/>
              <a:gdLst>
                <a:gd name="T0" fmla="*/ 0 w 774"/>
                <a:gd name="T1" fmla="*/ 291 h 291"/>
                <a:gd name="T2" fmla="*/ 412 w 774"/>
                <a:gd name="T3" fmla="*/ 121 h 291"/>
                <a:gd name="T4" fmla="*/ 774 w 774"/>
                <a:gd name="T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4" h="291">
                  <a:moveTo>
                    <a:pt x="0" y="291"/>
                  </a:moveTo>
                  <a:cubicBezTo>
                    <a:pt x="141" y="230"/>
                    <a:pt x="283" y="170"/>
                    <a:pt x="412" y="121"/>
                  </a:cubicBezTo>
                  <a:cubicBezTo>
                    <a:pt x="541" y="72"/>
                    <a:pt x="657" y="36"/>
                    <a:pt x="77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6687" name="Freeform 79"/>
            <p:cNvSpPr>
              <a:spLocks/>
            </p:cNvSpPr>
            <p:nvPr/>
          </p:nvSpPr>
          <p:spPr bwMode="auto">
            <a:xfrm>
              <a:off x="4537" y="3354"/>
              <a:ext cx="218" cy="266"/>
            </a:xfrm>
            <a:custGeom>
              <a:avLst/>
              <a:gdLst>
                <a:gd name="T0" fmla="*/ 0 w 218"/>
                <a:gd name="T1" fmla="*/ 0 h 242"/>
                <a:gd name="T2" fmla="*/ 218 w 218"/>
                <a:gd name="T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8" h="242">
                  <a:moveTo>
                    <a:pt x="0" y="0"/>
                  </a:moveTo>
                  <a:cubicBezTo>
                    <a:pt x="0" y="0"/>
                    <a:pt x="109" y="121"/>
                    <a:pt x="218" y="24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6688" name="Freeform 80"/>
            <p:cNvSpPr>
              <a:spLocks/>
            </p:cNvSpPr>
            <p:nvPr/>
          </p:nvSpPr>
          <p:spPr bwMode="auto">
            <a:xfrm>
              <a:off x="4489" y="3040"/>
              <a:ext cx="1016" cy="1051"/>
            </a:xfrm>
            <a:custGeom>
              <a:avLst/>
              <a:gdLst>
                <a:gd name="T0" fmla="*/ 0 w 1016"/>
                <a:gd name="T1" fmla="*/ 774 h 1051"/>
                <a:gd name="T2" fmla="*/ 96 w 1016"/>
                <a:gd name="T3" fmla="*/ 991 h 1051"/>
                <a:gd name="T4" fmla="*/ 556 w 1016"/>
                <a:gd name="T5" fmla="*/ 1016 h 1051"/>
                <a:gd name="T6" fmla="*/ 798 w 1016"/>
                <a:gd name="T7" fmla="*/ 991 h 1051"/>
                <a:gd name="T8" fmla="*/ 919 w 1016"/>
                <a:gd name="T9" fmla="*/ 653 h 1051"/>
                <a:gd name="T10" fmla="*/ 1016 w 1016"/>
                <a:gd name="T11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6" h="1051">
                  <a:moveTo>
                    <a:pt x="0" y="774"/>
                  </a:moveTo>
                  <a:cubicBezTo>
                    <a:pt x="1" y="862"/>
                    <a:pt x="3" y="951"/>
                    <a:pt x="96" y="991"/>
                  </a:cubicBezTo>
                  <a:cubicBezTo>
                    <a:pt x="189" y="1031"/>
                    <a:pt x="439" y="1016"/>
                    <a:pt x="556" y="1016"/>
                  </a:cubicBezTo>
                  <a:cubicBezTo>
                    <a:pt x="673" y="1016"/>
                    <a:pt x="738" y="1051"/>
                    <a:pt x="798" y="991"/>
                  </a:cubicBezTo>
                  <a:cubicBezTo>
                    <a:pt x="858" y="931"/>
                    <a:pt x="883" y="818"/>
                    <a:pt x="919" y="653"/>
                  </a:cubicBezTo>
                  <a:cubicBezTo>
                    <a:pt x="955" y="488"/>
                    <a:pt x="985" y="244"/>
                    <a:pt x="101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6689" name="Freeform 81"/>
            <p:cNvSpPr>
              <a:spLocks/>
            </p:cNvSpPr>
            <p:nvPr/>
          </p:nvSpPr>
          <p:spPr bwMode="auto">
            <a:xfrm>
              <a:off x="4900" y="2628"/>
              <a:ext cx="1" cy="557"/>
            </a:xfrm>
            <a:custGeom>
              <a:avLst/>
              <a:gdLst>
                <a:gd name="T0" fmla="*/ 0 w 1"/>
                <a:gd name="T1" fmla="*/ 557 h 557"/>
                <a:gd name="T2" fmla="*/ 0 w 1"/>
                <a:gd name="T3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57">
                  <a:moveTo>
                    <a:pt x="0" y="557"/>
                  </a:moveTo>
                  <a:cubicBezTo>
                    <a:pt x="0" y="557"/>
                    <a:pt x="0" y="27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6690" name="Freeform 82"/>
            <p:cNvSpPr>
              <a:spLocks/>
            </p:cNvSpPr>
            <p:nvPr/>
          </p:nvSpPr>
          <p:spPr bwMode="auto">
            <a:xfrm>
              <a:off x="5142" y="2507"/>
              <a:ext cx="121" cy="1"/>
            </a:xfrm>
            <a:custGeom>
              <a:avLst/>
              <a:gdLst>
                <a:gd name="T0" fmla="*/ 0 w 121"/>
                <a:gd name="T1" fmla="*/ 0 h 1"/>
                <a:gd name="T2" fmla="*/ 121 w 12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1" h="1">
                  <a:moveTo>
                    <a:pt x="0" y="0"/>
                  </a:moveTo>
                  <a:cubicBezTo>
                    <a:pt x="50" y="0"/>
                    <a:pt x="101" y="0"/>
                    <a:pt x="121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6693" name="Line 85"/>
            <p:cNvSpPr>
              <a:spLocks noChangeShapeType="1"/>
            </p:cNvSpPr>
            <p:nvPr/>
          </p:nvSpPr>
          <p:spPr bwMode="auto">
            <a:xfrm>
              <a:off x="4077" y="1830"/>
              <a:ext cx="218" cy="1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4" name="Rectangle 83"/>
          <p:cNvSpPr/>
          <p:nvPr/>
        </p:nvSpPr>
        <p:spPr>
          <a:xfrm>
            <a:off x="5292994" y="2084426"/>
            <a:ext cx="335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/>
              <a:t>minimum support threshold</a:t>
            </a:r>
            <a:r>
              <a:rPr lang="en-US" altLang="zh-CN" dirty="0"/>
              <a:t>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44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1 (cont.)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dirty="0"/>
              <a:t>Final results: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graphicFrame>
        <p:nvGraphicFramePr>
          <p:cNvPr id="197686" name="Group 5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7912885"/>
              </p:ext>
            </p:extLst>
          </p:nvPr>
        </p:nvGraphicFramePr>
        <p:xfrm>
          <a:off x="457200" y="2295525"/>
          <a:ext cx="8541834" cy="3627300"/>
        </p:xfrm>
        <a:graphic>
          <a:graphicData uri="http://schemas.openxmlformats.org/drawingml/2006/table">
            <a:tbl>
              <a:tblPr/>
              <a:tblGrid>
                <a:gridCol w="620450">
                  <a:extLst>
                    <a:ext uri="{9D8B030D-6E8A-4147-A177-3AD203B41FA5}">
                      <a16:colId xmlns:a16="http://schemas.microsoft.com/office/drawing/2014/main" val="3881543114"/>
                    </a:ext>
                  </a:extLst>
                </a:gridCol>
                <a:gridCol w="3237872">
                  <a:extLst>
                    <a:ext uri="{9D8B030D-6E8A-4147-A177-3AD203B41FA5}">
                      <a16:colId xmlns:a16="http://schemas.microsoft.com/office/drawing/2014/main" val="2818153747"/>
                    </a:ext>
                  </a:extLst>
                </a:gridCol>
                <a:gridCol w="1873405">
                  <a:extLst>
                    <a:ext uri="{9D8B030D-6E8A-4147-A177-3AD203B41FA5}">
                      <a16:colId xmlns:a16="http://schemas.microsoft.com/office/drawing/2014/main" val="1028000180"/>
                    </a:ext>
                  </a:extLst>
                </a:gridCol>
                <a:gridCol w="2810107">
                  <a:extLst>
                    <a:ext uri="{9D8B030D-6E8A-4147-A177-3AD203B41FA5}">
                      <a16:colId xmlns:a16="http://schemas.microsoft.com/office/drawing/2014/main" val="758311556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conditional pattern 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conditional FP-tree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Frequent Pattern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142551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{(f, c, a, m:2), (c, b:1)}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{(c:3)}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cp:3, p:3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599906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{(f, c, a:2),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(f, c, a, b:1)}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{(f:3, c:3, a:3)}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en-US" sz="2000" i="1" dirty="0"/>
                        <a:t>m:3, am:3, cm:3, fm:3, cam:3, fam:3, fcm:3, fcam:3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0844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{(f, c, a:1), (f:1), (c:1)}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b:3</a:t>
                      </a:r>
                      <a:endParaRPr kumimoji="0" lang="el-G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224437"/>
                  </a:ext>
                </a:extLst>
              </a:tr>
              <a:tr h="511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{(f;3, c:3)}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{f:3, c:3}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en-US" sz="2000" i="1" dirty="0"/>
                        <a:t>fca:3, fa:3, ca:3, a3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700138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{(f:3)}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{(f:3)}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>
                        <a:lnSpc>
                          <a:spcPct val="90000"/>
                        </a:lnSpc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c:4, fc:3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89190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Φ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Φ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f:4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68798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742134" y="1600200"/>
            <a:ext cx="4269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/>
              <a:t> L</a:t>
            </a:r>
            <a:r>
              <a:rPr lang="en-US" altLang="zh-CN" dirty="0"/>
              <a:t> = {(</a:t>
            </a:r>
            <a:r>
              <a:rPr lang="en-US" altLang="zh-CN" i="1" dirty="0"/>
              <a:t>f:4</a:t>
            </a:r>
            <a:r>
              <a:rPr lang="en-US" altLang="zh-CN" dirty="0"/>
              <a:t>), (</a:t>
            </a:r>
            <a:r>
              <a:rPr lang="en-US" altLang="zh-CN" i="1" dirty="0"/>
              <a:t>c:4</a:t>
            </a:r>
            <a:r>
              <a:rPr lang="en-US" altLang="zh-CN" dirty="0"/>
              <a:t>), (</a:t>
            </a:r>
            <a:r>
              <a:rPr lang="en-US" altLang="zh-CN" i="1" dirty="0"/>
              <a:t>a:3</a:t>
            </a:r>
            <a:r>
              <a:rPr lang="en-US" altLang="zh-CN" dirty="0"/>
              <a:t>), (</a:t>
            </a:r>
            <a:r>
              <a:rPr lang="en-US" altLang="zh-CN" i="1" dirty="0"/>
              <a:t>b:3</a:t>
            </a:r>
            <a:r>
              <a:rPr lang="en-US" altLang="zh-CN" dirty="0"/>
              <a:t>), (</a:t>
            </a:r>
            <a:r>
              <a:rPr lang="en-US" altLang="zh-CN" i="1" dirty="0"/>
              <a:t>m:3</a:t>
            </a:r>
            <a:r>
              <a:rPr lang="en-US" altLang="zh-CN" dirty="0"/>
              <a:t>), (</a:t>
            </a:r>
            <a:r>
              <a:rPr lang="en-US" altLang="zh-CN" i="1" dirty="0"/>
              <a:t>p:3</a:t>
            </a:r>
            <a:r>
              <a:rPr lang="en-US" altLang="zh-CN" dirty="0"/>
              <a:t>)}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3535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682" y="561109"/>
            <a:ext cx="8151668" cy="1129580"/>
          </a:xfrm>
        </p:spPr>
        <p:txBody>
          <a:bodyPr/>
          <a:lstStyle/>
          <a:p>
            <a:r>
              <a:rPr lang="en-US" dirty="0"/>
              <a:t>FP-</a:t>
            </a:r>
            <a:r>
              <a:rPr lang="en-US" dirty="0" err="1"/>
              <a:t>Grwoth</a:t>
            </a:r>
            <a:r>
              <a:rPr lang="en-US" dirty="0"/>
              <a:t> : Python implementation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0689"/>
            <a:ext cx="8229600" cy="45148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dataset = [['Milk', 'Onion', 'Nutmeg', 'Kidney Beans', 'Eggs', 'Yogurt'],</a:t>
            </a:r>
          </a:p>
          <a:p>
            <a:pPr marL="0" indent="0">
              <a:buNone/>
            </a:pPr>
            <a:r>
              <a:rPr lang="en-US" dirty="0"/>
              <a:t>           ['Dill', 'Onion', 'Nutmeg', 'Kidney Beans', 'Eggs', 'Yogurt'],</a:t>
            </a:r>
          </a:p>
          <a:p>
            <a:pPr marL="0" indent="0">
              <a:buNone/>
            </a:pPr>
            <a:r>
              <a:rPr lang="en-US" dirty="0"/>
              <a:t>           ['Milk', 'Apple', 'Kidney Beans', 'Eggs'],</a:t>
            </a:r>
          </a:p>
          <a:p>
            <a:pPr marL="0" indent="0">
              <a:buNone/>
            </a:pPr>
            <a:r>
              <a:rPr lang="en-US" dirty="0"/>
              <a:t>           ['Milk', 'Unicorn', 'Corn', 'Kidney Beans', 'Yogurt'],</a:t>
            </a:r>
          </a:p>
          <a:p>
            <a:pPr marL="0" indent="0">
              <a:buNone/>
            </a:pPr>
            <a:r>
              <a:rPr lang="en-US" dirty="0"/>
              <a:t>           ['Corn', 'Onion', 'Onion', 'Kidney Beans', 'Ice cream', 'Eggs']]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import pandas as </a:t>
            </a:r>
            <a:r>
              <a:rPr lang="en-US" dirty="0" err="1"/>
              <a:t>pd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 </a:t>
            </a:r>
            <a:r>
              <a:rPr lang="en-US" dirty="0" err="1"/>
              <a:t>mlxtend.preprocessing</a:t>
            </a:r>
            <a:r>
              <a:rPr lang="en-US" dirty="0"/>
              <a:t> import </a:t>
            </a:r>
            <a:r>
              <a:rPr lang="en-US" dirty="0" err="1"/>
              <a:t>TransactionEncoder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 err="1"/>
              <a:t>te</a:t>
            </a:r>
            <a:r>
              <a:rPr lang="en-US" dirty="0"/>
              <a:t> = </a:t>
            </a:r>
            <a:r>
              <a:rPr lang="en-US" dirty="0" err="1"/>
              <a:t>TransactionEncoder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err="1"/>
              <a:t>te_ary</a:t>
            </a:r>
            <a:r>
              <a:rPr lang="en-US" dirty="0"/>
              <a:t> = </a:t>
            </a:r>
            <a:r>
              <a:rPr lang="en-US" dirty="0" err="1"/>
              <a:t>te.fit</a:t>
            </a:r>
            <a:r>
              <a:rPr lang="en-US" dirty="0"/>
              <a:t>(dataset).transform(dataset)</a:t>
            </a:r>
          </a:p>
          <a:p>
            <a:pPr marL="0" indent="0">
              <a:buNone/>
            </a:pPr>
            <a:r>
              <a:rPr lang="en-US" dirty="0" err="1"/>
              <a:t>df</a:t>
            </a:r>
            <a:r>
              <a:rPr lang="en-US" dirty="0"/>
              <a:t> = </a:t>
            </a:r>
            <a:r>
              <a:rPr lang="en-US" dirty="0" err="1"/>
              <a:t>pd.DataFrame</a:t>
            </a:r>
            <a:r>
              <a:rPr lang="en-US" dirty="0"/>
              <a:t>(</a:t>
            </a:r>
            <a:r>
              <a:rPr lang="en-US" dirty="0" err="1"/>
              <a:t>te_ary</a:t>
            </a:r>
            <a:r>
              <a:rPr lang="en-US" dirty="0"/>
              <a:t>, columns=</a:t>
            </a:r>
            <a:r>
              <a:rPr lang="en-US" dirty="0" err="1"/>
              <a:t>te.columns</a:t>
            </a:r>
            <a:r>
              <a:rPr lang="en-US" dirty="0"/>
              <a:t>_)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df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from </a:t>
            </a:r>
            <a:r>
              <a:rPr lang="en-US" dirty="0" err="1"/>
              <a:t>mlxtend.frequent_patterns</a:t>
            </a:r>
            <a:r>
              <a:rPr lang="en-US" dirty="0"/>
              <a:t> import </a:t>
            </a:r>
            <a:r>
              <a:rPr lang="en-US" dirty="0" err="1"/>
              <a:t>fpgrowth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fpgrowth</a:t>
            </a:r>
            <a:r>
              <a:rPr lang="en-US" dirty="0"/>
              <a:t>(</a:t>
            </a:r>
            <a:r>
              <a:rPr lang="en-US" dirty="0" err="1"/>
              <a:t>df</a:t>
            </a:r>
            <a:r>
              <a:rPr lang="en-US" dirty="0"/>
              <a:t>, </a:t>
            </a:r>
            <a:r>
              <a:rPr lang="en-US" dirty="0" err="1"/>
              <a:t>min_support</a:t>
            </a:r>
            <a:r>
              <a:rPr lang="en-US" dirty="0"/>
              <a:t>=0.6)</a:t>
            </a:r>
          </a:p>
        </p:txBody>
      </p:sp>
    </p:spTree>
    <p:extLst>
      <p:ext uri="{BB962C8B-B14F-4D97-AF65-F5344CB8AC3E}">
        <p14:creationId xmlns:p14="http://schemas.microsoft.com/office/powerpoint/2010/main" val="4133715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682" y="561109"/>
            <a:ext cx="8151668" cy="1129580"/>
          </a:xfrm>
        </p:spPr>
        <p:txBody>
          <a:bodyPr/>
          <a:lstStyle/>
          <a:p>
            <a:r>
              <a:rPr lang="en-US" dirty="0"/>
              <a:t>FP-</a:t>
            </a:r>
            <a:r>
              <a:rPr lang="en-US" dirty="0" err="1"/>
              <a:t>Grwoth</a:t>
            </a:r>
            <a:r>
              <a:rPr lang="en-US" dirty="0"/>
              <a:t> : Python implementation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0689"/>
            <a:ext cx="8229600" cy="45148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#pip install </a:t>
            </a:r>
            <a:r>
              <a:rPr lang="en-US" dirty="0" err="1"/>
              <a:t>pyfpgrowth</a:t>
            </a:r>
            <a:r>
              <a:rPr lang="en-US" dirty="0"/>
              <a:t> at Anaconda prompt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pyfpgrowth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transactions = [[1, 2, 5],</a:t>
            </a:r>
          </a:p>
          <a:p>
            <a:pPr marL="0" indent="0">
              <a:buNone/>
            </a:pPr>
            <a:r>
              <a:rPr lang="en-US" dirty="0"/>
              <a:t>                [2, 4],</a:t>
            </a:r>
          </a:p>
          <a:p>
            <a:pPr marL="0" indent="0">
              <a:buNone/>
            </a:pPr>
            <a:r>
              <a:rPr lang="en-US" dirty="0"/>
              <a:t>                [2, 3],</a:t>
            </a:r>
          </a:p>
          <a:p>
            <a:pPr marL="0" indent="0">
              <a:buNone/>
            </a:pPr>
            <a:r>
              <a:rPr lang="en-US" dirty="0"/>
              <a:t>                [1, 2, 4],</a:t>
            </a:r>
          </a:p>
          <a:p>
            <a:pPr marL="0" indent="0">
              <a:buNone/>
            </a:pPr>
            <a:r>
              <a:rPr lang="en-US" dirty="0"/>
              <a:t>                [1, 3],</a:t>
            </a:r>
          </a:p>
          <a:p>
            <a:pPr marL="0" indent="0">
              <a:buNone/>
            </a:pPr>
            <a:r>
              <a:rPr lang="en-US" dirty="0"/>
              <a:t>                [2, 3],</a:t>
            </a:r>
          </a:p>
          <a:p>
            <a:pPr marL="0" indent="0">
              <a:buNone/>
            </a:pPr>
            <a:r>
              <a:rPr lang="en-US" dirty="0"/>
              <a:t>                [1, 3],</a:t>
            </a:r>
          </a:p>
          <a:p>
            <a:pPr marL="0" indent="0">
              <a:buNone/>
            </a:pPr>
            <a:r>
              <a:rPr lang="en-US" dirty="0"/>
              <a:t>                [1, 2, 3, 5],</a:t>
            </a:r>
          </a:p>
          <a:p>
            <a:pPr marL="0" indent="0">
              <a:buNone/>
            </a:pPr>
            <a:r>
              <a:rPr lang="en-US" dirty="0"/>
              <a:t>                [1, 2, 3]]</a:t>
            </a:r>
          </a:p>
          <a:p>
            <a:pPr marL="0" indent="0">
              <a:buNone/>
            </a:pPr>
            <a:r>
              <a:rPr lang="en-US" dirty="0"/>
              <a:t>patterns = </a:t>
            </a:r>
            <a:r>
              <a:rPr lang="en-US" dirty="0" err="1"/>
              <a:t>pyfpgrowth.find_frequent_patterns</a:t>
            </a:r>
            <a:r>
              <a:rPr lang="en-US" dirty="0"/>
              <a:t>(transactions, 2)</a:t>
            </a:r>
          </a:p>
          <a:p>
            <a:pPr marL="0" indent="0">
              <a:buNone/>
            </a:pPr>
            <a:r>
              <a:rPr lang="en-US" dirty="0"/>
              <a:t>rules = </a:t>
            </a:r>
            <a:r>
              <a:rPr lang="en-US" dirty="0" err="1"/>
              <a:t>pyfpgrowth.generate_association_rules</a:t>
            </a:r>
            <a:r>
              <a:rPr lang="en-US" dirty="0"/>
              <a:t>(patterns, 0.7)</a:t>
            </a:r>
          </a:p>
          <a:p>
            <a:pPr marL="0" indent="0">
              <a:buNone/>
            </a:pPr>
            <a:r>
              <a:rPr lang="en-US" dirty="0"/>
              <a:t>print(rules)</a:t>
            </a:r>
          </a:p>
        </p:txBody>
      </p:sp>
    </p:spTree>
    <p:extLst>
      <p:ext uri="{BB962C8B-B14F-4D97-AF65-F5344CB8AC3E}">
        <p14:creationId xmlns:p14="http://schemas.microsoft.com/office/powerpoint/2010/main" val="3202207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18" y="365126"/>
            <a:ext cx="8078932" cy="1325563"/>
          </a:xfrm>
        </p:spPr>
        <p:txBody>
          <a:bodyPr/>
          <a:lstStyle/>
          <a:p>
            <a:r>
              <a:rPr lang="en-US" dirty="0"/>
              <a:t>Activity 11</a:t>
            </a:r>
          </a:p>
        </p:txBody>
      </p:sp>
      <p:sp>
        <p:nvSpPr>
          <p:cNvPr id="1211399" name="Text Box 7"/>
          <p:cNvSpPr txBox="1">
            <a:spLocks noChangeArrowheads="1"/>
          </p:cNvSpPr>
          <p:nvPr/>
        </p:nvSpPr>
        <p:spPr bwMode="auto">
          <a:xfrm>
            <a:off x="436418" y="1317248"/>
            <a:ext cx="79248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2000" dirty="0">
              <a:sym typeface="Symbol" pitchFamily="18" charset="2"/>
            </a:endParaRPr>
          </a:p>
          <a:p>
            <a:r>
              <a:rPr lang="en-US" sz="2000" b="0" dirty="0">
                <a:sym typeface="Symbol" pitchFamily="18" charset="2"/>
              </a:rPr>
              <a:t>For the following market basket, generate frequent itemset for min sup count =2 using FP-Growth Tree. You need to show both the tree and the table that consists of your final results including conditional pattern base, conditional FP-tree, and Frequent patterns.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D6D956-28D9-4C92-8AA1-8B3C4A452E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798" y="3076204"/>
            <a:ext cx="3326004" cy="376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7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Apriori-like Algorithms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Algorithm</a:t>
            </a:r>
          </a:p>
          <a:p>
            <a:pPr lvl="1"/>
            <a:r>
              <a:rPr lang="en-US" altLang="zh-CN" sz="2400"/>
              <a:t>Anti-Monotone Heuristic</a:t>
            </a:r>
          </a:p>
          <a:p>
            <a:pPr lvl="2"/>
            <a:r>
              <a:rPr lang="en-US" altLang="zh-CN" sz="1800"/>
              <a:t>If any length </a:t>
            </a:r>
            <a:r>
              <a:rPr lang="en-US" altLang="zh-CN" sz="1800" i="1"/>
              <a:t>k</a:t>
            </a:r>
            <a:r>
              <a:rPr lang="en-US" altLang="zh-CN" sz="1800"/>
              <a:t> pattern is not in the database, its length </a:t>
            </a:r>
            <a:r>
              <a:rPr lang="en-US" altLang="zh-CN" sz="1800" i="1"/>
              <a:t>(k+1)</a:t>
            </a:r>
            <a:r>
              <a:rPr lang="en-US" altLang="zh-CN" sz="1800"/>
              <a:t> super-pattern can never be frequent</a:t>
            </a:r>
          </a:p>
          <a:p>
            <a:pPr lvl="1"/>
            <a:r>
              <a:rPr lang="en-US" altLang="zh-CN" sz="2400"/>
              <a:t>Generating candidate set</a:t>
            </a:r>
          </a:p>
          <a:p>
            <a:pPr lvl="1"/>
            <a:r>
              <a:rPr lang="en-US" altLang="zh-CN" sz="2400"/>
              <a:t>Testing candidate set </a:t>
            </a:r>
          </a:p>
          <a:p>
            <a:r>
              <a:rPr lang="en-US" altLang="zh-CN" sz="2800"/>
              <a:t>Two non-trivial costs: (Bottleneck)</a:t>
            </a:r>
          </a:p>
          <a:p>
            <a:pPr lvl="1"/>
            <a:r>
              <a:rPr lang="en-US" altLang="zh-CN" sz="2400"/>
              <a:t>Candidate sets are huge. (They are pruned already but still increase exponentially with stage number k). </a:t>
            </a:r>
          </a:p>
          <a:p>
            <a:pPr lvl="1"/>
            <a:r>
              <a:rPr lang="en-US" altLang="zh-CN" sz="2400"/>
              <a:t>Repeated scan the database and test the candidate set by pattern matching.</a:t>
            </a:r>
          </a:p>
        </p:txBody>
      </p:sp>
    </p:spTree>
    <p:extLst>
      <p:ext uri="{BB962C8B-B14F-4D97-AF65-F5344CB8AC3E}">
        <p14:creationId xmlns:p14="http://schemas.microsoft.com/office/powerpoint/2010/main" val="15062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/>
              <a:t>FP-Tree and FP-Growth Algorithm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852988"/>
          </a:xfrm>
        </p:spPr>
        <p:txBody>
          <a:bodyPr/>
          <a:lstStyle/>
          <a:p>
            <a:r>
              <a:rPr lang="en-US" altLang="zh-CN" sz="2800"/>
              <a:t>FP-Tree: Frequent Pattern Tree</a:t>
            </a:r>
          </a:p>
          <a:p>
            <a:pPr lvl="1"/>
            <a:r>
              <a:rPr lang="en-US" altLang="zh-CN" sz="2400"/>
              <a:t>Compact presentation of the DB without information loss.</a:t>
            </a:r>
          </a:p>
          <a:p>
            <a:pPr lvl="1"/>
            <a:r>
              <a:rPr lang="en-US" altLang="zh-CN" sz="2400"/>
              <a:t>Easy to traverse, can quickly find out patterns associated with a certain item. </a:t>
            </a:r>
          </a:p>
          <a:p>
            <a:pPr lvl="1"/>
            <a:r>
              <a:rPr lang="en-US" altLang="zh-CN" sz="2400"/>
              <a:t>Well-ordered by item frequency. </a:t>
            </a:r>
          </a:p>
          <a:p>
            <a:r>
              <a:rPr lang="en-US" altLang="zh-CN" sz="2800"/>
              <a:t>FP-Growth Algorithm</a:t>
            </a:r>
          </a:p>
          <a:p>
            <a:pPr lvl="1"/>
            <a:r>
              <a:rPr lang="en-US" altLang="zh-CN" sz="2400"/>
              <a:t>Start mining from length-1 patterns</a:t>
            </a:r>
          </a:p>
          <a:p>
            <a:pPr lvl="1"/>
            <a:r>
              <a:rPr lang="en-US" altLang="zh-CN" sz="2400"/>
              <a:t>Recursively do the following </a:t>
            </a:r>
          </a:p>
          <a:p>
            <a:pPr lvl="2"/>
            <a:r>
              <a:rPr lang="en-US" altLang="zh-CN" sz="2000"/>
              <a:t>Constructs its conditional FP-tree</a:t>
            </a:r>
          </a:p>
          <a:p>
            <a:pPr lvl="2"/>
            <a:r>
              <a:rPr lang="en-US" altLang="zh-CN" sz="2000"/>
              <a:t>Concatenate patterns from conditional FP-tree with suffix</a:t>
            </a:r>
          </a:p>
          <a:p>
            <a:pPr lvl="1"/>
            <a:r>
              <a:rPr lang="en-US" altLang="zh-CN" sz="2400"/>
              <a:t>Divide-and-Conquer mining technique</a:t>
            </a:r>
          </a:p>
        </p:txBody>
      </p:sp>
    </p:spTree>
    <p:extLst>
      <p:ext uri="{BB962C8B-B14F-4D97-AF65-F5344CB8AC3E}">
        <p14:creationId xmlns:p14="http://schemas.microsoft.com/office/powerpoint/2010/main" val="154957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FP-Tree Definition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91513" cy="4852987"/>
          </a:xfrm>
        </p:spPr>
        <p:txBody>
          <a:bodyPr/>
          <a:lstStyle/>
          <a:p>
            <a:r>
              <a:rPr lang="en-US" altLang="zh-CN"/>
              <a:t>Three components:</a:t>
            </a:r>
          </a:p>
          <a:p>
            <a:pPr lvl="1"/>
            <a:r>
              <a:rPr lang="en-US" altLang="zh-CN"/>
              <a:t>One root: labeled as “null”</a:t>
            </a:r>
          </a:p>
          <a:p>
            <a:pPr lvl="1"/>
            <a:r>
              <a:rPr lang="en-US" altLang="zh-CN"/>
              <a:t>A set of item prefix subtrees</a:t>
            </a:r>
          </a:p>
          <a:p>
            <a:pPr lvl="1"/>
            <a:r>
              <a:rPr lang="en-US" altLang="zh-CN"/>
              <a:t>A frequent-item header table</a:t>
            </a:r>
          </a:p>
        </p:txBody>
      </p:sp>
      <p:grpSp>
        <p:nvGrpSpPr>
          <p:cNvPr id="167011" name="Group 99"/>
          <p:cNvGrpSpPr>
            <a:grpSpLocks/>
          </p:cNvGrpSpPr>
          <p:nvPr/>
        </p:nvGrpSpPr>
        <p:grpSpPr bwMode="auto">
          <a:xfrm>
            <a:off x="3200400" y="2506663"/>
            <a:ext cx="5886450" cy="4229100"/>
            <a:chOff x="1991" y="1547"/>
            <a:chExt cx="3708" cy="2664"/>
          </a:xfrm>
        </p:grpSpPr>
        <p:grpSp>
          <p:nvGrpSpPr>
            <p:cNvPr id="167010" name="Group 98"/>
            <p:cNvGrpSpPr>
              <a:grpSpLocks/>
            </p:cNvGrpSpPr>
            <p:nvPr/>
          </p:nvGrpSpPr>
          <p:grpSpPr bwMode="auto">
            <a:xfrm>
              <a:off x="1991" y="2160"/>
              <a:ext cx="2703" cy="2051"/>
              <a:chOff x="1991" y="2160"/>
              <a:chExt cx="2703" cy="2051"/>
            </a:xfrm>
          </p:grpSpPr>
          <p:sp>
            <p:nvSpPr>
              <p:cNvPr id="166976" name="Text Box 64"/>
              <p:cNvSpPr txBox="1">
                <a:spLocks noChangeArrowheads="1"/>
              </p:cNvSpPr>
              <p:nvPr/>
            </p:nvSpPr>
            <p:spPr bwMode="auto">
              <a:xfrm>
                <a:off x="2396" y="2741"/>
                <a:ext cx="87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1800" dirty="0"/>
                  <a:t>Header Table</a:t>
                </a:r>
              </a:p>
            </p:txBody>
          </p:sp>
          <p:grpSp>
            <p:nvGrpSpPr>
              <p:cNvPr id="166989" name="Group 77"/>
              <p:cNvGrpSpPr>
                <a:grpSpLocks/>
              </p:cNvGrpSpPr>
              <p:nvPr/>
            </p:nvGrpSpPr>
            <p:grpSpPr bwMode="auto">
              <a:xfrm>
                <a:off x="1991" y="2934"/>
                <a:ext cx="1633" cy="1277"/>
                <a:chOff x="1991" y="2934"/>
                <a:chExt cx="1633" cy="1277"/>
              </a:xfrm>
            </p:grpSpPr>
            <p:sp>
              <p:nvSpPr>
                <p:cNvPr id="166974" name="Line 62"/>
                <p:cNvSpPr>
                  <a:spLocks noChangeShapeType="1"/>
                </p:cNvSpPr>
                <p:nvPr/>
              </p:nvSpPr>
              <p:spPr bwMode="auto">
                <a:xfrm>
                  <a:off x="2057" y="3136"/>
                  <a:ext cx="14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975" name="Line 63"/>
                <p:cNvSpPr>
                  <a:spLocks noChangeShapeType="1"/>
                </p:cNvSpPr>
                <p:nvPr/>
              </p:nvSpPr>
              <p:spPr bwMode="auto">
                <a:xfrm>
                  <a:off x="2432" y="2934"/>
                  <a:ext cx="0" cy="127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977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1991" y="2934"/>
                  <a:ext cx="405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zh-CN" sz="1800" dirty="0"/>
                    <a:t>item</a:t>
                  </a:r>
                </a:p>
              </p:txBody>
            </p:sp>
            <p:sp>
              <p:nvSpPr>
                <p:cNvPr id="166978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2493" y="2949"/>
                  <a:ext cx="1131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1800" dirty="0"/>
                    <a:t>head of node-links</a:t>
                  </a:r>
                </a:p>
              </p:txBody>
            </p:sp>
            <p:grpSp>
              <p:nvGrpSpPr>
                <p:cNvPr id="166988" name="Group 76"/>
                <p:cNvGrpSpPr>
                  <a:grpSpLocks/>
                </p:cNvGrpSpPr>
                <p:nvPr/>
              </p:nvGrpSpPr>
              <p:grpSpPr bwMode="auto">
                <a:xfrm>
                  <a:off x="2142" y="3189"/>
                  <a:ext cx="151" cy="886"/>
                  <a:chOff x="2142" y="3189"/>
                  <a:chExt cx="151" cy="886"/>
                </a:xfrm>
              </p:grpSpPr>
              <p:sp>
                <p:nvSpPr>
                  <p:cNvPr id="166981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3189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 dirty="0"/>
                      <a:t>f</a:t>
                    </a:r>
                  </a:p>
                </p:txBody>
              </p:sp>
              <p:sp>
                <p:nvSpPr>
                  <p:cNvPr id="166983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4" y="3342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c</a:t>
                    </a:r>
                  </a:p>
                </p:txBody>
              </p:sp>
              <p:sp>
                <p:nvSpPr>
                  <p:cNvPr id="166984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2" y="3487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a</a:t>
                    </a:r>
                  </a:p>
                </p:txBody>
              </p:sp>
              <p:sp>
                <p:nvSpPr>
                  <p:cNvPr id="166985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2" y="3636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b</a:t>
                    </a:r>
                  </a:p>
                </p:txBody>
              </p:sp>
              <p:sp>
                <p:nvSpPr>
                  <p:cNvPr id="166986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2" y="3777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m</a:t>
                    </a:r>
                  </a:p>
                </p:txBody>
              </p:sp>
              <p:sp>
                <p:nvSpPr>
                  <p:cNvPr id="166987" name="Text Box 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2" y="3902"/>
                    <a:ext cx="133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p</a:t>
                    </a:r>
                  </a:p>
                </p:txBody>
              </p:sp>
            </p:grpSp>
          </p:grpSp>
          <p:grpSp>
            <p:nvGrpSpPr>
              <p:cNvPr id="167007" name="Group 95"/>
              <p:cNvGrpSpPr>
                <a:grpSpLocks/>
              </p:cNvGrpSpPr>
              <p:nvPr/>
            </p:nvGrpSpPr>
            <p:grpSpPr bwMode="auto">
              <a:xfrm>
                <a:off x="3025" y="2160"/>
                <a:ext cx="1669" cy="1931"/>
                <a:chOff x="3025" y="2160"/>
                <a:chExt cx="1669" cy="1931"/>
              </a:xfrm>
            </p:grpSpPr>
            <p:sp>
              <p:nvSpPr>
                <p:cNvPr id="166994" name="Freeform 82"/>
                <p:cNvSpPr>
                  <a:spLocks/>
                </p:cNvSpPr>
                <p:nvPr/>
              </p:nvSpPr>
              <p:spPr bwMode="auto">
                <a:xfrm>
                  <a:off x="3025" y="2160"/>
                  <a:ext cx="1040" cy="1096"/>
                </a:xfrm>
                <a:custGeom>
                  <a:avLst/>
                  <a:gdLst>
                    <a:gd name="T0" fmla="*/ 0 w 1040"/>
                    <a:gd name="T1" fmla="*/ 1089 h 1096"/>
                    <a:gd name="T2" fmla="*/ 411 w 1040"/>
                    <a:gd name="T3" fmla="*/ 1064 h 1096"/>
                    <a:gd name="T4" fmla="*/ 629 w 1040"/>
                    <a:gd name="T5" fmla="*/ 895 h 1096"/>
                    <a:gd name="T6" fmla="*/ 847 w 1040"/>
                    <a:gd name="T7" fmla="*/ 363 h 1096"/>
                    <a:gd name="T8" fmla="*/ 1040 w 1040"/>
                    <a:gd name="T9" fmla="*/ 0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0" h="1096">
                      <a:moveTo>
                        <a:pt x="0" y="1089"/>
                      </a:moveTo>
                      <a:cubicBezTo>
                        <a:pt x="153" y="1092"/>
                        <a:pt x="306" y="1096"/>
                        <a:pt x="411" y="1064"/>
                      </a:cubicBezTo>
                      <a:cubicBezTo>
                        <a:pt x="516" y="1032"/>
                        <a:pt x="556" y="1012"/>
                        <a:pt x="629" y="895"/>
                      </a:cubicBezTo>
                      <a:cubicBezTo>
                        <a:pt x="702" y="778"/>
                        <a:pt x="779" y="512"/>
                        <a:pt x="847" y="363"/>
                      </a:cubicBezTo>
                      <a:cubicBezTo>
                        <a:pt x="915" y="214"/>
                        <a:pt x="977" y="107"/>
                        <a:pt x="1040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995" name="Freeform 83"/>
                <p:cNvSpPr>
                  <a:spLocks/>
                </p:cNvSpPr>
                <p:nvPr/>
              </p:nvSpPr>
              <p:spPr bwMode="auto">
                <a:xfrm>
                  <a:off x="3049" y="2547"/>
                  <a:ext cx="992" cy="875"/>
                </a:xfrm>
                <a:custGeom>
                  <a:avLst/>
                  <a:gdLst>
                    <a:gd name="T0" fmla="*/ 0 w 992"/>
                    <a:gd name="T1" fmla="*/ 847 h 875"/>
                    <a:gd name="T2" fmla="*/ 363 w 992"/>
                    <a:gd name="T3" fmla="*/ 847 h 875"/>
                    <a:gd name="T4" fmla="*/ 654 w 992"/>
                    <a:gd name="T5" fmla="*/ 677 h 875"/>
                    <a:gd name="T6" fmla="*/ 992 w 992"/>
                    <a:gd name="T7" fmla="*/ 0 h 8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92" h="875">
                      <a:moveTo>
                        <a:pt x="0" y="847"/>
                      </a:moveTo>
                      <a:cubicBezTo>
                        <a:pt x="127" y="861"/>
                        <a:pt x="254" y="875"/>
                        <a:pt x="363" y="847"/>
                      </a:cubicBezTo>
                      <a:cubicBezTo>
                        <a:pt x="472" y="819"/>
                        <a:pt x="549" y="818"/>
                        <a:pt x="654" y="677"/>
                      </a:cubicBezTo>
                      <a:cubicBezTo>
                        <a:pt x="759" y="536"/>
                        <a:pt x="936" y="113"/>
                        <a:pt x="992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998" name="Freeform 86"/>
                <p:cNvSpPr>
                  <a:spLocks/>
                </p:cNvSpPr>
                <p:nvPr/>
              </p:nvSpPr>
              <p:spPr bwMode="auto">
                <a:xfrm>
                  <a:off x="3049" y="2958"/>
                  <a:ext cx="1016" cy="629"/>
                </a:xfrm>
                <a:custGeom>
                  <a:avLst/>
                  <a:gdLst>
                    <a:gd name="T0" fmla="*/ 0 w 1016"/>
                    <a:gd name="T1" fmla="*/ 605 h 629"/>
                    <a:gd name="T2" fmla="*/ 436 w 1016"/>
                    <a:gd name="T3" fmla="*/ 605 h 629"/>
                    <a:gd name="T4" fmla="*/ 702 w 1016"/>
                    <a:gd name="T5" fmla="*/ 460 h 629"/>
                    <a:gd name="T6" fmla="*/ 1016 w 1016"/>
                    <a:gd name="T7" fmla="*/ 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16" h="629">
                      <a:moveTo>
                        <a:pt x="0" y="605"/>
                      </a:moveTo>
                      <a:cubicBezTo>
                        <a:pt x="159" y="617"/>
                        <a:pt x="319" y="629"/>
                        <a:pt x="436" y="605"/>
                      </a:cubicBezTo>
                      <a:cubicBezTo>
                        <a:pt x="553" y="581"/>
                        <a:pt x="605" y="561"/>
                        <a:pt x="702" y="460"/>
                      </a:cubicBezTo>
                      <a:cubicBezTo>
                        <a:pt x="799" y="359"/>
                        <a:pt x="907" y="179"/>
                        <a:pt x="101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999" name="Freeform 87"/>
                <p:cNvSpPr>
                  <a:spLocks/>
                </p:cNvSpPr>
                <p:nvPr/>
              </p:nvSpPr>
              <p:spPr bwMode="auto">
                <a:xfrm>
                  <a:off x="3049" y="3345"/>
                  <a:ext cx="1645" cy="456"/>
                </a:xfrm>
                <a:custGeom>
                  <a:avLst/>
                  <a:gdLst>
                    <a:gd name="T0" fmla="*/ 0 w 1645"/>
                    <a:gd name="T1" fmla="*/ 412 h 456"/>
                    <a:gd name="T2" fmla="*/ 460 w 1645"/>
                    <a:gd name="T3" fmla="*/ 412 h 456"/>
                    <a:gd name="T4" fmla="*/ 1041 w 1645"/>
                    <a:gd name="T5" fmla="*/ 146 h 456"/>
                    <a:gd name="T6" fmla="*/ 1645 w 1645"/>
                    <a:gd name="T7" fmla="*/ 0 h 4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45" h="456">
                      <a:moveTo>
                        <a:pt x="0" y="412"/>
                      </a:moveTo>
                      <a:cubicBezTo>
                        <a:pt x="143" y="434"/>
                        <a:pt x="287" y="456"/>
                        <a:pt x="460" y="412"/>
                      </a:cubicBezTo>
                      <a:cubicBezTo>
                        <a:pt x="633" y="368"/>
                        <a:pt x="844" y="215"/>
                        <a:pt x="1041" y="146"/>
                      </a:cubicBezTo>
                      <a:cubicBezTo>
                        <a:pt x="1238" y="77"/>
                        <a:pt x="1441" y="38"/>
                        <a:pt x="1645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7000" name="Freeform 88"/>
                <p:cNvSpPr>
                  <a:spLocks/>
                </p:cNvSpPr>
                <p:nvPr/>
              </p:nvSpPr>
              <p:spPr bwMode="auto">
                <a:xfrm>
                  <a:off x="3074" y="3345"/>
                  <a:ext cx="1064" cy="597"/>
                </a:xfrm>
                <a:custGeom>
                  <a:avLst/>
                  <a:gdLst>
                    <a:gd name="T0" fmla="*/ 0 w 1064"/>
                    <a:gd name="T1" fmla="*/ 581 h 597"/>
                    <a:gd name="T2" fmla="*/ 435 w 1064"/>
                    <a:gd name="T3" fmla="*/ 581 h 597"/>
                    <a:gd name="T4" fmla="*/ 725 w 1064"/>
                    <a:gd name="T5" fmla="*/ 484 h 597"/>
                    <a:gd name="T6" fmla="*/ 1064 w 1064"/>
                    <a:gd name="T7" fmla="*/ 0 h 5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4" h="597">
                      <a:moveTo>
                        <a:pt x="0" y="581"/>
                      </a:moveTo>
                      <a:cubicBezTo>
                        <a:pt x="157" y="589"/>
                        <a:pt x="314" y="597"/>
                        <a:pt x="435" y="581"/>
                      </a:cubicBezTo>
                      <a:cubicBezTo>
                        <a:pt x="556" y="565"/>
                        <a:pt x="620" y="581"/>
                        <a:pt x="725" y="484"/>
                      </a:cubicBezTo>
                      <a:cubicBezTo>
                        <a:pt x="830" y="387"/>
                        <a:pt x="947" y="193"/>
                        <a:pt x="1064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7001" name="Freeform 89"/>
                <p:cNvSpPr>
                  <a:spLocks/>
                </p:cNvSpPr>
                <p:nvPr/>
              </p:nvSpPr>
              <p:spPr bwMode="auto">
                <a:xfrm>
                  <a:off x="3074" y="3781"/>
                  <a:ext cx="1088" cy="310"/>
                </a:xfrm>
                <a:custGeom>
                  <a:avLst/>
                  <a:gdLst>
                    <a:gd name="T0" fmla="*/ 0 w 1088"/>
                    <a:gd name="T1" fmla="*/ 266 h 310"/>
                    <a:gd name="T2" fmla="*/ 629 w 1088"/>
                    <a:gd name="T3" fmla="*/ 266 h 310"/>
                    <a:gd name="T4" fmla="*/ 1088 w 1088"/>
                    <a:gd name="T5" fmla="*/ 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88" h="310">
                      <a:moveTo>
                        <a:pt x="0" y="266"/>
                      </a:moveTo>
                      <a:cubicBezTo>
                        <a:pt x="224" y="288"/>
                        <a:pt x="448" y="310"/>
                        <a:pt x="629" y="266"/>
                      </a:cubicBezTo>
                      <a:cubicBezTo>
                        <a:pt x="810" y="222"/>
                        <a:pt x="949" y="111"/>
                        <a:pt x="1088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67009" name="Group 97"/>
            <p:cNvGrpSpPr>
              <a:grpSpLocks/>
            </p:cNvGrpSpPr>
            <p:nvPr/>
          </p:nvGrpSpPr>
          <p:grpSpPr bwMode="auto">
            <a:xfrm>
              <a:off x="4059" y="1547"/>
              <a:ext cx="1640" cy="2487"/>
              <a:chOff x="4059" y="1547"/>
              <a:chExt cx="1640" cy="2487"/>
            </a:xfrm>
          </p:grpSpPr>
          <p:grpSp>
            <p:nvGrpSpPr>
              <p:cNvPr id="166973" name="Group 61"/>
              <p:cNvGrpSpPr>
                <a:grpSpLocks/>
              </p:cNvGrpSpPr>
              <p:nvPr/>
            </p:nvGrpSpPr>
            <p:grpSpPr bwMode="auto">
              <a:xfrm>
                <a:off x="4059" y="1547"/>
                <a:ext cx="1640" cy="2223"/>
                <a:chOff x="4059" y="1547"/>
                <a:chExt cx="1640" cy="2223"/>
              </a:xfrm>
            </p:grpSpPr>
            <p:grpSp>
              <p:nvGrpSpPr>
                <p:cNvPr id="166963" name="Group 51"/>
                <p:cNvGrpSpPr>
                  <a:grpSpLocks/>
                </p:cNvGrpSpPr>
                <p:nvPr/>
              </p:nvGrpSpPr>
              <p:grpSpPr bwMode="auto">
                <a:xfrm>
                  <a:off x="4649" y="1547"/>
                  <a:ext cx="454" cy="226"/>
                  <a:chOff x="4649" y="1547"/>
                  <a:chExt cx="454" cy="226"/>
                </a:xfrm>
              </p:grpSpPr>
              <p:sp>
                <p:nvSpPr>
                  <p:cNvPr id="166916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4649" y="1547"/>
                    <a:ext cx="454" cy="226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45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7" y="1579"/>
                    <a:ext cx="290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1800"/>
                      <a:t>root</a:t>
                    </a:r>
                  </a:p>
                </p:txBody>
              </p:sp>
            </p:grpSp>
            <p:grpSp>
              <p:nvGrpSpPr>
                <p:cNvPr id="166972" name="Group 60"/>
                <p:cNvGrpSpPr>
                  <a:grpSpLocks/>
                </p:cNvGrpSpPr>
                <p:nvPr/>
              </p:nvGrpSpPr>
              <p:grpSpPr bwMode="auto">
                <a:xfrm>
                  <a:off x="5103" y="1676"/>
                  <a:ext cx="596" cy="1277"/>
                  <a:chOff x="5103" y="1676"/>
                  <a:chExt cx="596" cy="1277"/>
                </a:xfrm>
              </p:grpSpPr>
              <p:sp>
                <p:nvSpPr>
                  <p:cNvPr id="166929" name="Line 1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103" y="1676"/>
                    <a:ext cx="369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6697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5245" y="1934"/>
                    <a:ext cx="454" cy="1019"/>
                    <a:chOff x="5245" y="1934"/>
                    <a:chExt cx="454" cy="1019"/>
                  </a:xfrm>
                </p:grpSpPr>
                <p:sp>
                  <p:nvSpPr>
                    <p:cNvPr id="166936" name="Line 2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5469" y="2155"/>
                      <a:ext cx="0" cy="18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937" name="Line 2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5469" y="2562"/>
                      <a:ext cx="0" cy="16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66966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45" y="2727"/>
                      <a:ext cx="454" cy="226"/>
                      <a:chOff x="5245" y="2727"/>
                      <a:chExt cx="454" cy="226"/>
                    </a:xfrm>
                  </p:grpSpPr>
                  <p:sp>
                    <p:nvSpPr>
                      <p:cNvPr id="166927" name="Oval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45" y="2727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42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348" y="2761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p : 1</a:t>
                        </a:r>
                      </a:p>
                    </p:txBody>
                  </p:sp>
                </p:grpSp>
                <p:grpSp>
                  <p:nvGrpSpPr>
                    <p:cNvPr id="166964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45" y="1934"/>
                      <a:ext cx="454" cy="226"/>
                      <a:chOff x="5245" y="1934"/>
                      <a:chExt cx="454" cy="226"/>
                    </a:xfrm>
                  </p:grpSpPr>
                  <p:sp>
                    <p:nvSpPr>
                      <p:cNvPr id="166921" name="Oval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45" y="1934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46" name="Text Box 3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372" y="1966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c : 1</a:t>
                        </a:r>
                      </a:p>
                    </p:txBody>
                  </p:sp>
                </p:grpSp>
                <p:grpSp>
                  <p:nvGrpSpPr>
                    <p:cNvPr id="166965" name="Group 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45" y="2338"/>
                      <a:ext cx="454" cy="226"/>
                      <a:chOff x="5245" y="2338"/>
                      <a:chExt cx="454" cy="226"/>
                    </a:xfrm>
                  </p:grpSpPr>
                  <p:sp>
                    <p:nvSpPr>
                      <p:cNvPr id="166924" name="Oval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45" y="2338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48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372" y="2378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b : 1</a:t>
                        </a:r>
                      </a:p>
                    </p:txBody>
                  </p:sp>
                </p:grpSp>
              </p:grpSp>
            </p:grpSp>
            <p:grpSp>
              <p:nvGrpSpPr>
                <p:cNvPr id="166971" name="Group 59"/>
                <p:cNvGrpSpPr>
                  <a:grpSpLocks/>
                </p:cNvGrpSpPr>
                <p:nvPr/>
              </p:nvGrpSpPr>
              <p:grpSpPr bwMode="auto">
                <a:xfrm>
                  <a:off x="4059" y="1676"/>
                  <a:ext cx="1044" cy="2094"/>
                  <a:chOff x="4059" y="1676"/>
                  <a:chExt cx="1044" cy="2094"/>
                </a:xfrm>
              </p:grpSpPr>
              <p:sp>
                <p:nvSpPr>
                  <p:cNvPr id="166928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25" y="1676"/>
                    <a:ext cx="224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66968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453" y="2139"/>
                    <a:ext cx="650" cy="425"/>
                    <a:chOff x="4453" y="2139"/>
                    <a:chExt cx="650" cy="425"/>
                  </a:xfrm>
                </p:grpSpPr>
                <p:sp>
                  <p:nvSpPr>
                    <p:cNvPr id="166930" name="Line 1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453" y="2139"/>
                      <a:ext cx="290" cy="19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66960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9" y="2338"/>
                      <a:ext cx="454" cy="226"/>
                      <a:chOff x="4649" y="2338"/>
                      <a:chExt cx="454" cy="226"/>
                    </a:xfrm>
                  </p:grpSpPr>
                  <p:sp>
                    <p:nvSpPr>
                      <p:cNvPr id="166923" name="Oval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49" y="2338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47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67" y="2374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b : 1</a:t>
                        </a:r>
                      </a:p>
                    </p:txBody>
                  </p:sp>
                </p:grpSp>
              </p:grpSp>
              <p:grpSp>
                <p:nvGrpSpPr>
                  <p:cNvPr id="16696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4453" y="2934"/>
                    <a:ext cx="650" cy="836"/>
                    <a:chOff x="4453" y="2934"/>
                    <a:chExt cx="650" cy="836"/>
                  </a:xfrm>
                </p:grpSpPr>
                <p:sp>
                  <p:nvSpPr>
                    <p:cNvPr id="166931" name="Line 1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453" y="2934"/>
                      <a:ext cx="290" cy="20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938" name="Line 2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840" y="3362"/>
                      <a:ext cx="0" cy="18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66961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9" y="3136"/>
                      <a:ext cx="454" cy="226"/>
                      <a:chOff x="4649" y="3136"/>
                      <a:chExt cx="454" cy="226"/>
                    </a:xfrm>
                  </p:grpSpPr>
                  <p:sp>
                    <p:nvSpPr>
                      <p:cNvPr id="166925" name="Oval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49" y="3136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49" name="Text Box 3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67" y="3176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b : 1</a:t>
                        </a:r>
                      </a:p>
                    </p:txBody>
                  </p:sp>
                </p:grpSp>
                <p:grpSp>
                  <p:nvGrpSpPr>
                    <p:cNvPr id="166962" name="Group 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9" y="3544"/>
                      <a:ext cx="454" cy="226"/>
                      <a:chOff x="4649" y="3544"/>
                      <a:chExt cx="454" cy="226"/>
                    </a:xfrm>
                  </p:grpSpPr>
                  <p:sp>
                    <p:nvSpPr>
                      <p:cNvPr id="166926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49" y="3544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53" name="Text Box 4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67" y="3584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m : 1</a:t>
                        </a:r>
                      </a:p>
                    </p:txBody>
                  </p:sp>
                </p:grpSp>
              </p:grpSp>
              <p:grpSp>
                <p:nvGrpSpPr>
                  <p:cNvPr id="166967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059" y="1934"/>
                    <a:ext cx="454" cy="1836"/>
                    <a:chOff x="4059" y="1934"/>
                    <a:chExt cx="454" cy="1836"/>
                  </a:xfrm>
                </p:grpSpPr>
                <p:sp>
                  <p:nvSpPr>
                    <p:cNvPr id="166932" name="Line 2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59" y="2155"/>
                      <a:ext cx="0" cy="18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933" name="Line 2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59" y="2564"/>
                      <a:ext cx="0" cy="16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934" name="Line 2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59" y="2949"/>
                      <a:ext cx="0" cy="187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935" name="Line 2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59" y="3362"/>
                      <a:ext cx="0" cy="18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66943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59" y="1934"/>
                      <a:ext cx="454" cy="226"/>
                      <a:chOff x="4059" y="1934"/>
                      <a:chExt cx="454" cy="226"/>
                    </a:xfrm>
                  </p:grpSpPr>
                  <p:sp>
                    <p:nvSpPr>
                      <p:cNvPr id="166917" name="Oval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59" y="1934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40" name="Text Box 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3" y="1963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f : 4</a:t>
                        </a:r>
                      </a:p>
                    </p:txBody>
                  </p:sp>
                </p:grpSp>
                <p:grpSp>
                  <p:nvGrpSpPr>
                    <p:cNvPr id="166955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59" y="2727"/>
                      <a:ext cx="454" cy="226"/>
                      <a:chOff x="4059" y="2727"/>
                      <a:chExt cx="454" cy="226"/>
                    </a:xfrm>
                  </p:grpSpPr>
                  <p:sp>
                    <p:nvSpPr>
                      <p:cNvPr id="166920" name="Oval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59" y="2727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50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3" y="2761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a : 3</a:t>
                        </a:r>
                      </a:p>
                    </p:txBody>
                  </p:sp>
                </p:grpSp>
                <p:grpSp>
                  <p:nvGrpSpPr>
                    <p:cNvPr id="166956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59" y="3136"/>
                      <a:ext cx="454" cy="226"/>
                      <a:chOff x="4059" y="3136"/>
                      <a:chExt cx="454" cy="226"/>
                    </a:xfrm>
                  </p:grpSpPr>
                  <p:sp>
                    <p:nvSpPr>
                      <p:cNvPr id="166919" name="Oval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59" y="3136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51" name="Text Box 3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3" y="3176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m : 2</a:t>
                        </a:r>
                      </a:p>
                    </p:txBody>
                  </p:sp>
                </p:grpSp>
                <p:grpSp>
                  <p:nvGrpSpPr>
                    <p:cNvPr id="166959" name="Group 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59" y="3544"/>
                      <a:ext cx="454" cy="226"/>
                      <a:chOff x="4059" y="3544"/>
                      <a:chExt cx="454" cy="226"/>
                    </a:xfrm>
                  </p:grpSpPr>
                  <p:sp>
                    <p:nvSpPr>
                      <p:cNvPr id="166922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59" y="3544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52" name="Text Box 4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3" y="3584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p : 2</a:t>
                        </a:r>
                      </a:p>
                    </p:txBody>
                  </p:sp>
                </p:grpSp>
                <p:grpSp>
                  <p:nvGrpSpPr>
                    <p:cNvPr id="166954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59" y="2338"/>
                      <a:ext cx="454" cy="226"/>
                      <a:chOff x="4059" y="2338"/>
                      <a:chExt cx="454" cy="226"/>
                    </a:xfrm>
                  </p:grpSpPr>
                  <p:sp>
                    <p:nvSpPr>
                      <p:cNvPr id="166918" name="Oval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59" y="2338"/>
                        <a:ext cx="454" cy="226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944" name="Text Box 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3" y="2374"/>
                        <a:ext cx="290" cy="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/>
                      <a:p>
                        <a:r>
                          <a:rPr lang="en-US" altLang="zh-CN" sz="1800"/>
                          <a:t>c : 3</a:t>
                        </a:r>
                      </a:p>
                    </p:txBody>
                  </p:sp>
                </p:grpSp>
              </p:grpSp>
            </p:grpSp>
          </p:grpSp>
          <p:grpSp>
            <p:nvGrpSpPr>
              <p:cNvPr id="167008" name="Group 96"/>
              <p:cNvGrpSpPr>
                <a:grpSpLocks/>
              </p:cNvGrpSpPr>
              <p:nvPr/>
            </p:nvGrpSpPr>
            <p:grpSpPr bwMode="auto">
              <a:xfrm>
                <a:off x="4428" y="2061"/>
                <a:ext cx="1041" cy="1973"/>
                <a:chOff x="4428" y="2061"/>
                <a:chExt cx="1041" cy="1973"/>
              </a:xfrm>
            </p:grpSpPr>
            <p:sp>
              <p:nvSpPr>
                <p:cNvPr id="166997" name="Freeform 85"/>
                <p:cNvSpPr>
                  <a:spLocks/>
                </p:cNvSpPr>
                <p:nvPr/>
              </p:nvSpPr>
              <p:spPr bwMode="auto">
                <a:xfrm>
                  <a:off x="4428" y="2061"/>
                  <a:ext cx="774" cy="291"/>
                </a:xfrm>
                <a:custGeom>
                  <a:avLst/>
                  <a:gdLst>
                    <a:gd name="T0" fmla="*/ 0 w 774"/>
                    <a:gd name="T1" fmla="*/ 291 h 291"/>
                    <a:gd name="T2" fmla="*/ 412 w 774"/>
                    <a:gd name="T3" fmla="*/ 121 h 291"/>
                    <a:gd name="T4" fmla="*/ 774 w 774"/>
                    <a:gd name="T5" fmla="*/ 0 h 2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74" h="291">
                      <a:moveTo>
                        <a:pt x="0" y="291"/>
                      </a:moveTo>
                      <a:cubicBezTo>
                        <a:pt x="141" y="230"/>
                        <a:pt x="283" y="170"/>
                        <a:pt x="412" y="121"/>
                      </a:cubicBezTo>
                      <a:cubicBezTo>
                        <a:pt x="541" y="72"/>
                        <a:pt x="657" y="36"/>
                        <a:pt x="774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7002" name="Freeform 90"/>
                <p:cNvSpPr>
                  <a:spLocks/>
                </p:cNvSpPr>
                <p:nvPr/>
              </p:nvSpPr>
              <p:spPr bwMode="auto">
                <a:xfrm>
                  <a:off x="4501" y="3297"/>
                  <a:ext cx="218" cy="266"/>
                </a:xfrm>
                <a:custGeom>
                  <a:avLst/>
                  <a:gdLst>
                    <a:gd name="T0" fmla="*/ 0 w 218"/>
                    <a:gd name="T1" fmla="*/ 0 h 242"/>
                    <a:gd name="T2" fmla="*/ 218 w 218"/>
                    <a:gd name="T3" fmla="*/ 242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18" h="242">
                      <a:moveTo>
                        <a:pt x="0" y="0"/>
                      </a:moveTo>
                      <a:cubicBezTo>
                        <a:pt x="0" y="0"/>
                        <a:pt x="109" y="121"/>
                        <a:pt x="218" y="242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7003" name="Freeform 91"/>
                <p:cNvSpPr>
                  <a:spLocks/>
                </p:cNvSpPr>
                <p:nvPr/>
              </p:nvSpPr>
              <p:spPr bwMode="auto">
                <a:xfrm>
                  <a:off x="4453" y="2983"/>
                  <a:ext cx="1016" cy="1051"/>
                </a:xfrm>
                <a:custGeom>
                  <a:avLst/>
                  <a:gdLst>
                    <a:gd name="T0" fmla="*/ 0 w 1016"/>
                    <a:gd name="T1" fmla="*/ 774 h 1051"/>
                    <a:gd name="T2" fmla="*/ 96 w 1016"/>
                    <a:gd name="T3" fmla="*/ 991 h 1051"/>
                    <a:gd name="T4" fmla="*/ 556 w 1016"/>
                    <a:gd name="T5" fmla="*/ 1016 h 1051"/>
                    <a:gd name="T6" fmla="*/ 798 w 1016"/>
                    <a:gd name="T7" fmla="*/ 991 h 1051"/>
                    <a:gd name="T8" fmla="*/ 919 w 1016"/>
                    <a:gd name="T9" fmla="*/ 653 h 1051"/>
                    <a:gd name="T10" fmla="*/ 1016 w 1016"/>
                    <a:gd name="T11" fmla="*/ 0 h 10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16" h="1051">
                      <a:moveTo>
                        <a:pt x="0" y="774"/>
                      </a:moveTo>
                      <a:cubicBezTo>
                        <a:pt x="1" y="862"/>
                        <a:pt x="3" y="951"/>
                        <a:pt x="96" y="991"/>
                      </a:cubicBezTo>
                      <a:cubicBezTo>
                        <a:pt x="189" y="1031"/>
                        <a:pt x="439" y="1016"/>
                        <a:pt x="556" y="1016"/>
                      </a:cubicBezTo>
                      <a:cubicBezTo>
                        <a:pt x="673" y="1016"/>
                        <a:pt x="738" y="1051"/>
                        <a:pt x="798" y="991"/>
                      </a:cubicBezTo>
                      <a:cubicBezTo>
                        <a:pt x="858" y="931"/>
                        <a:pt x="883" y="818"/>
                        <a:pt x="919" y="653"/>
                      </a:cubicBezTo>
                      <a:cubicBezTo>
                        <a:pt x="955" y="488"/>
                        <a:pt x="985" y="244"/>
                        <a:pt x="101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7004" name="Freeform 92"/>
                <p:cNvSpPr>
                  <a:spLocks/>
                </p:cNvSpPr>
                <p:nvPr/>
              </p:nvSpPr>
              <p:spPr bwMode="auto">
                <a:xfrm>
                  <a:off x="4864" y="2571"/>
                  <a:ext cx="1" cy="557"/>
                </a:xfrm>
                <a:custGeom>
                  <a:avLst/>
                  <a:gdLst>
                    <a:gd name="T0" fmla="*/ 0 w 1"/>
                    <a:gd name="T1" fmla="*/ 557 h 557"/>
                    <a:gd name="T2" fmla="*/ 0 w 1"/>
                    <a:gd name="T3" fmla="*/ 0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557">
                      <a:moveTo>
                        <a:pt x="0" y="557"/>
                      </a:moveTo>
                      <a:cubicBezTo>
                        <a:pt x="0" y="557"/>
                        <a:pt x="0" y="278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7006" name="Freeform 94"/>
                <p:cNvSpPr>
                  <a:spLocks/>
                </p:cNvSpPr>
                <p:nvPr/>
              </p:nvSpPr>
              <p:spPr bwMode="auto">
                <a:xfrm>
                  <a:off x="5106" y="2450"/>
                  <a:ext cx="121" cy="1"/>
                </a:xfrm>
                <a:custGeom>
                  <a:avLst/>
                  <a:gdLst>
                    <a:gd name="T0" fmla="*/ 0 w 121"/>
                    <a:gd name="T1" fmla="*/ 0 h 1"/>
                    <a:gd name="T2" fmla="*/ 121 w 121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21" h="1">
                      <a:moveTo>
                        <a:pt x="0" y="0"/>
                      </a:moveTo>
                      <a:cubicBezTo>
                        <a:pt x="50" y="0"/>
                        <a:pt x="101" y="0"/>
                        <a:pt x="121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67047" name="Group 135"/>
          <p:cNvGrpSpPr>
            <a:grpSpLocks/>
          </p:cNvGrpSpPr>
          <p:nvPr/>
        </p:nvGrpSpPr>
        <p:grpSpPr bwMode="auto">
          <a:xfrm>
            <a:off x="3651251" y="2097089"/>
            <a:ext cx="4711699" cy="1023938"/>
            <a:chOff x="2300" y="1321"/>
            <a:chExt cx="2968" cy="645"/>
          </a:xfrm>
        </p:grpSpPr>
        <p:sp>
          <p:nvSpPr>
            <p:cNvPr id="167012" name="Oval 100"/>
            <p:cNvSpPr>
              <a:spLocks noChangeArrowheads="1"/>
            </p:cNvSpPr>
            <p:nvPr/>
          </p:nvSpPr>
          <p:spPr bwMode="auto">
            <a:xfrm>
              <a:off x="4524" y="1386"/>
              <a:ext cx="744" cy="58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7013" name="Line 101"/>
            <p:cNvSpPr>
              <a:spLocks noChangeShapeType="1"/>
            </p:cNvSpPr>
            <p:nvPr/>
          </p:nvSpPr>
          <p:spPr bwMode="auto">
            <a:xfrm>
              <a:off x="2300" y="1321"/>
              <a:ext cx="2225" cy="38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167044" name="Group 132"/>
          <p:cNvGrpSpPr>
            <a:grpSpLocks/>
          </p:cNvGrpSpPr>
          <p:nvPr/>
        </p:nvGrpSpPr>
        <p:grpSpPr bwMode="auto">
          <a:xfrm>
            <a:off x="3843338" y="2430463"/>
            <a:ext cx="5184775" cy="3875087"/>
            <a:chOff x="2421" y="1531"/>
            <a:chExt cx="3266" cy="2441"/>
          </a:xfrm>
        </p:grpSpPr>
        <p:grpSp>
          <p:nvGrpSpPr>
            <p:cNvPr id="167042" name="Group 130"/>
            <p:cNvGrpSpPr>
              <a:grpSpLocks/>
            </p:cNvGrpSpPr>
            <p:nvPr/>
          </p:nvGrpSpPr>
          <p:grpSpPr bwMode="auto">
            <a:xfrm>
              <a:off x="2421" y="1531"/>
              <a:ext cx="2117" cy="2441"/>
              <a:chOff x="2421" y="1531"/>
              <a:chExt cx="2117" cy="2441"/>
            </a:xfrm>
          </p:grpSpPr>
          <p:sp>
            <p:nvSpPr>
              <p:cNvPr id="167014" name="Oval 102"/>
              <p:cNvSpPr>
                <a:spLocks noChangeArrowheads="1"/>
              </p:cNvSpPr>
              <p:nvPr/>
            </p:nvSpPr>
            <p:spPr bwMode="auto">
              <a:xfrm>
                <a:off x="4066" y="1797"/>
                <a:ext cx="472" cy="2175"/>
              </a:xfrm>
              <a:prstGeom prst="ellips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016" name="Freeform 104"/>
              <p:cNvSpPr>
                <a:spLocks/>
              </p:cNvSpPr>
              <p:nvPr/>
            </p:nvSpPr>
            <p:spPr bwMode="auto">
              <a:xfrm>
                <a:off x="2421" y="1531"/>
                <a:ext cx="1644" cy="788"/>
              </a:xfrm>
              <a:custGeom>
                <a:avLst/>
                <a:gdLst>
                  <a:gd name="T0" fmla="*/ 0 w 653"/>
                  <a:gd name="T1" fmla="*/ 0 h 48"/>
                  <a:gd name="T2" fmla="*/ 653 w 653"/>
                  <a:gd name="T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53" h="48">
                    <a:moveTo>
                      <a:pt x="0" y="0"/>
                    </a:moveTo>
                    <a:cubicBezTo>
                      <a:pt x="272" y="20"/>
                      <a:pt x="544" y="40"/>
                      <a:pt x="653" y="48"/>
                    </a:cubicBez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7043" name="Group 131"/>
            <p:cNvGrpSpPr>
              <a:grpSpLocks/>
            </p:cNvGrpSpPr>
            <p:nvPr/>
          </p:nvGrpSpPr>
          <p:grpSpPr bwMode="auto">
            <a:xfrm>
              <a:off x="2421" y="1531"/>
              <a:ext cx="3266" cy="1667"/>
              <a:chOff x="2421" y="1531"/>
              <a:chExt cx="3266" cy="1667"/>
            </a:xfrm>
          </p:grpSpPr>
          <p:sp>
            <p:nvSpPr>
              <p:cNvPr id="167015" name="Oval 103"/>
              <p:cNvSpPr>
                <a:spLocks noChangeArrowheads="1"/>
              </p:cNvSpPr>
              <p:nvPr/>
            </p:nvSpPr>
            <p:spPr bwMode="auto">
              <a:xfrm>
                <a:off x="5270" y="1797"/>
                <a:ext cx="417" cy="1401"/>
              </a:xfrm>
              <a:prstGeom prst="ellips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017" name="Freeform 105"/>
              <p:cNvSpPr>
                <a:spLocks/>
              </p:cNvSpPr>
              <p:nvPr/>
            </p:nvSpPr>
            <p:spPr bwMode="auto">
              <a:xfrm>
                <a:off x="2421" y="1531"/>
                <a:ext cx="2830" cy="692"/>
              </a:xfrm>
              <a:custGeom>
                <a:avLst/>
                <a:gdLst>
                  <a:gd name="T0" fmla="*/ 0 w 1791"/>
                  <a:gd name="T1" fmla="*/ 0 h 25"/>
                  <a:gd name="T2" fmla="*/ 1791 w 1791"/>
                  <a:gd name="T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91" h="25">
                    <a:moveTo>
                      <a:pt x="0" y="0"/>
                    </a:moveTo>
                    <a:cubicBezTo>
                      <a:pt x="0" y="0"/>
                      <a:pt x="895" y="12"/>
                      <a:pt x="1791" y="25"/>
                    </a:cubicBez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7046" name="Group 134"/>
          <p:cNvGrpSpPr>
            <a:grpSpLocks/>
          </p:cNvGrpSpPr>
          <p:nvPr/>
        </p:nvGrpSpPr>
        <p:grpSpPr bwMode="auto">
          <a:xfrm>
            <a:off x="3113089" y="2770188"/>
            <a:ext cx="2679700" cy="3965576"/>
            <a:chOff x="1961" y="1745"/>
            <a:chExt cx="1688" cy="2498"/>
          </a:xfrm>
        </p:grpSpPr>
        <p:sp>
          <p:nvSpPr>
            <p:cNvPr id="167018" name="Oval 106"/>
            <p:cNvSpPr>
              <a:spLocks noChangeArrowheads="1"/>
            </p:cNvSpPr>
            <p:nvPr/>
          </p:nvSpPr>
          <p:spPr bwMode="auto">
            <a:xfrm>
              <a:off x="1961" y="2759"/>
              <a:ext cx="1688" cy="1484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7045" name="Freeform 133"/>
            <p:cNvSpPr>
              <a:spLocks/>
            </p:cNvSpPr>
            <p:nvPr/>
          </p:nvSpPr>
          <p:spPr bwMode="auto">
            <a:xfrm>
              <a:off x="2518" y="1745"/>
              <a:ext cx="271" cy="929"/>
            </a:xfrm>
            <a:custGeom>
              <a:avLst/>
              <a:gdLst>
                <a:gd name="T0" fmla="*/ 217 w 447"/>
                <a:gd name="T1" fmla="*/ 32 h 661"/>
                <a:gd name="T2" fmla="*/ 411 w 447"/>
                <a:gd name="T3" fmla="*/ 105 h 661"/>
                <a:gd name="T4" fmla="*/ 0 w 447"/>
                <a:gd name="T5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7" h="661">
                  <a:moveTo>
                    <a:pt x="217" y="32"/>
                  </a:moveTo>
                  <a:cubicBezTo>
                    <a:pt x="332" y="16"/>
                    <a:pt x="447" y="0"/>
                    <a:pt x="411" y="105"/>
                  </a:cubicBezTo>
                  <a:cubicBezTo>
                    <a:pt x="375" y="210"/>
                    <a:pt x="187" y="435"/>
                    <a:pt x="0" y="661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191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FP-Tree Definition (cont.)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Each node in the item prefix subtree consists of three fields:</a:t>
            </a:r>
          </a:p>
          <a:p>
            <a:pPr lvl="1"/>
            <a:r>
              <a:rPr lang="en-US" altLang="zh-CN"/>
              <a:t>item-name</a:t>
            </a:r>
          </a:p>
          <a:p>
            <a:pPr lvl="1"/>
            <a:r>
              <a:rPr lang="en-US" altLang="zh-CN"/>
              <a:t>node-link</a:t>
            </a:r>
          </a:p>
          <a:p>
            <a:pPr lvl="1"/>
            <a:r>
              <a:rPr lang="en-US" altLang="zh-CN"/>
              <a:t>count</a:t>
            </a:r>
            <a:endParaRPr lang="en-US" altLang="zh-CN">
              <a:solidFill>
                <a:schemeClr val="accent2"/>
              </a:solidFill>
            </a:endParaRPr>
          </a:p>
          <a:p>
            <a:r>
              <a:rPr lang="en-US" altLang="zh-CN"/>
              <a:t>Each entry in the frequent-item header table consists of two fields:</a:t>
            </a:r>
          </a:p>
          <a:p>
            <a:pPr lvl="1"/>
            <a:r>
              <a:rPr lang="en-US" altLang="zh-CN"/>
              <a:t>item-name</a:t>
            </a:r>
          </a:p>
          <a:p>
            <a:pPr lvl="1"/>
            <a:r>
              <a:rPr lang="en-US" altLang="zh-CN"/>
              <a:t>head of node-link</a:t>
            </a:r>
          </a:p>
        </p:txBody>
      </p:sp>
    </p:spTree>
    <p:extLst>
      <p:ext uri="{BB962C8B-B14F-4D97-AF65-F5344CB8AC3E}">
        <p14:creationId xmlns:p14="http://schemas.microsoft.com/office/powerpoint/2010/main" val="372414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Example 1: FP-Tree Construction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16925" cy="4852988"/>
          </a:xfrm>
        </p:spPr>
        <p:txBody>
          <a:bodyPr/>
          <a:lstStyle/>
          <a:p>
            <a:r>
              <a:rPr lang="en-US" altLang="zh-CN" sz="2800" dirty="0"/>
              <a:t>The transaction database used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i="1" dirty="0"/>
              <a:t>    minimum support threshold</a:t>
            </a:r>
            <a:r>
              <a:rPr lang="en-US" altLang="zh-CN" sz="2800" dirty="0"/>
              <a:t> = 3</a:t>
            </a:r>
          </a:p>
        </p:txBody>
      </p:sp>
      <p:graphicFrame>
        <p:nvGraphicFramePr>
          <p:cNvPr id="167986" name="Group 5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4878195"/>
              </p:ext>
            </p:extLst>
          </p:nvPr>
        </p:nvGraphicFramePr>
        <p:xfrm>
          <a:off x="962025" y="2200275"/>
          <a:ext cx="3033713" cy="2487613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3665692822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136477958"/>
                    </a:ext>
                  </a:extLst>
                </a:gridCol>
              </a:tblGrid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Items Bought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551026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f,a,c,d,g,i,m,p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182734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a,b,c,f,l,m,o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80968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b,f,h,j,o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90680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b,c,k,s,p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289577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a,f,c,e,l,p,m,n</a:t>
                      </a:r>
                      <a:endParaRPr kumimoji="0" lang="en-US" altLang="zh-CN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113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92886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 1 (cont.)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First Scan: count and sort</a:t>
            </a:r>
          </a:p>
          <a:p>
            <a:pPr lvl="1"/>
            <a:r>
              <a:rPr lang="en-US" altLang="zh-CN" dirty="0"/>
              <a:t>count the frequencies of each item</a:t>
            </a:r>
          </a:p>
          <a:p>
            <a:pPr lvl="1"/>
            <a:r>
              <a:rPr lang="en-US" altLang="zh-CN" dirty="0"/>
              <a:t>collect length-1 frequent items, then sort them in support descending order into </a:t>
            </a:r>
            <a:r>
              <a:rPr lang="en-US" altLang="zh-CN" i="1" dirty="0"/>
              <a:t>L</a:t>
            </a:r>
            <a:r>
              <a:rPr lang="en-US" altLang="zh-CN" dirty="0"/>
              <a:t>, </a:t>
            </a:r>
            <a:r>
              <a:rPr lang="en-US" altLang="zh-CN" i="1" dirty="0"/>
              <a:t>frequent item list</a:t>
            </a:r>
            <a:r>
              <a:rPr lang="en-US" altLang="zh-CN" dirty="0"/>
              <a:t>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dirty="0"/>
              <a:t>  </a:t>
            </a:r>
            <a:r>
              <a:rPr lang="en-US" altLang="zh-CN" i="1" dirty="0"/>
              <a:t> L</a:t>
            </a:r>
            <a:r>
              <a:rPr lang="en-US" altLang="zh-CN" dirty="0"/>
              <a:t> = {(</a:t>
            </a:r>
            <a:r>
              <a:rPr lang="en-US" altLang="zh-CN" i="1" dirty="0"/>
              <a:t>f:4</a:t>
            </a:r>
            <a:r>
              <a:rPr lang="en-US" altLang="zh-CN" dirty="0"/>
              <a:t>), (</a:t>
            </a:r>
            <a:r>
              <a:rPr lang="en-US" altLang="zh-CN" i="1" dirty="0"/>
              <a:t>c:4</a:t>
            </a:r>
            <a:r>
              <a:rPr lang="en-US" altLang="zh-CN" dirty="0"/>
              <a:t>), (</a:t>
            </a:r>
            <a:r>
              <a:rPr lang="en-US" altLang="zh-CN" i="1" dirty="0"/>
              <a:t>a:3</a:t>
            </a:r>
            <a:r>
              <a:rPr lang="en-US" altLang="zh-CN" dirty="0"/>
              <a:t>), (</a:t>
            </a:r>
            <a:r>
              <a:rPr lang="en-US" altLang="zh-CN" i="1" dirty="0"/>
              <a:t>b:3</a:t>
            </a:r>
            <a:r>
              <a:rPr lang="en-US" altLang="zh-CN" dirty="0"/>
              <a:t>), (</a:t>
            </a:r>
            <a:r>
              <a:rPr lang="en-US" altLang="zh-CN" i="1" dirty="0"/>
              <a:t>m:3</a:t>
            </a:r>
            <a:r>
              <a:rPr lang="en-US" altLang="zh-CN" dirty="0"/>
              <a:t>), (</a:t>
            </a:r>
            <a:r>
              <a:rPr lang="en-US" altLang="zh-CN" i="1" dirty="0"/>
              <a:t>p:3</a:t>
            </a:r>
            <a:r>
              <a:rPr lang="en-US" altLang="zh-CN" dirty="0"/>
              <a:t>)}</a:t>
            </a:r>
          </a:p>
        </p:txBody>
      </p:sp>
      <p:graphicFrame>
        <p:nvGraphicFramePr>
          <p:cNvPr id="4" name="Group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759856"/>
              </p:ext>
            </p:extLst>
          </p:nvPr>
        </p:nvGraphicFramePr>
        <p:xfrm>
          <a:off x="1149062" y="3680547"/>
          <a:ext cx="5953125" cy="2487613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3665692822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136477958"/>
                    </a:ext>
                  </a:extLst>
                </a:gridCol>
                <a:gridCol w="2919412">
                  <a:extLst>
                    <a:ext uri="{9D8B030D-6E8A-4147-A177-3AD203B41FA5}">
                      <a16:colId xmlns:a16="http://schemas.microsoft.com/office/drawing/2014/main" val="1713642767"/>
                    </a:ext>
                  </a:extLst>
                </a:gridCol>
              </a:tblGrid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Items Bought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(Ordered) Frequent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551026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f,a,c,d,g,i,m,p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f,c,a,m,p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182734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a,b,c,f,l,m,o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f,c,a,b,m</a:t>
                      </a:r>
                      <a:endParaRPr kumimoji="0" lang="en-US" altLang="zh-CN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80968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b,f,h,j,o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90680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b,c,k,s,p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c,b,p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289577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a,f,c,e,l,p,m,n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f,c,a,m,p</a:t>
                      </a:r>
                      <a:endParaRPr kumimoji="0" lang="en-US" altLang="zh-CN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113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76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 1 (cont.)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Second Scan: create the tree and header table</a:t>
            </a:r>
          </a:p>
          <a:p>
            <a:pPr lvl="1"/>
            <a:r>
              <a:rPr lang="en-US" altLang="zh-CN" dirty="0"/>
              <a:t>create the root, label it as “</a:t>
            </a:r>
            <a:r>
              <a:rPr lang="en-US" altLang="zh-CN" i="1" dirty="0"/>
              <a:t>null</a:t>
            </a:r>
            <a:r>
              <a:rPr lang="en-US" altLang="zh-CN" dirty="0"/>
              <a:t>”</a:t>
            </a:r>
          </a:p>
          <a:p>
            <a:pPr lvl="1"/>
            <a:r>
              <a:rPr lang="en-US" altLang="zh-CN" dirty="0"/>
              <a:t>for each transaction </a:t>
            </a:r>
            <a:r>
              <a:rPr lang="en-US" altLang="zh-CN" i="1" dirty="0"/>
              <a:t>Trans</a:t>
            </a:r>
            <a:r>
              <a:rPr lang="en-US" altLang="zh-CN" dirty="0"/>
              <a:t>, do</a:t>
            </a:r>
          </a:p>
          <a:p>
            <a:pPr lvl="2"/>
            <a:r>
              <a:rPr lang="en-US" altLang="zh-CN" dirty="0"/>
              <a:t>select and sort the frequent items in </a:t>
            </a:r>
            <a:r>
              <a:rPr lang="en-US" altLang="zh-CN" i="1" dirty="0"/>
              <a:t>Trans</a:t>
            </a:r>
          </a:p>
          <a:p>
            <a:pPr lvl="2"/>
            <a:r>
              <a:rPr lang="en-US" altLang="zh-CN" dirty="0"/>
              <a:t>increase nodes count or create new nodes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CN" i="1" dirty="0"/>
              <a:t>   If prefix nodes already exist, increase their counts by 1;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CN" i="1" dirty="0"/>
              <a:t>  If no prefix nodes, create it and set count to 1.</a:t>
            </a:r>
          </a:p>
          <a:p>
            <a:pPr lvl="1"/>
            <a:r>
              <a:rPr lang="en-US" altLang="zh-CN" dirty="0"/>
              <a:t>build the item header table</a:t>
            </a:r>
          </a:p>
          <a:p>
            <a:pPr lvl="2"/>
            <a:r>
              <a:rPr lang="en-US" altLang="zh-CN" dirty="0"/>
              <a:t>nodes with the same item-name are linked in sequence via node-links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21295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7497</TotalTime>
  <Words>2249</Words>
  <Application>Microsoft Office PowerPoint</Application>
  <PresentationFormat>On-screen Show (4:3)</PresentationFormat>
  <Paragraphs>499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Lecture 6b – Association Pattern Mining</vt:lpstr>
      <vt:lpstr>Introduction</vt:lpstr>
      <vt:lpstr>Apriori-like Algorithms</vt:lpstr>
      <vt:lpstr>FP-Tree and FP-Growth Algorithm</vt:lpstr>
      <vt:lpstr>FP-Tree Definition</vt:lpstr>
      <vt:lpstr>FP-Tree Definition (cont.)</vt:lpstr>
      <vt:lpstr>Example 1: FP-Tree Construction</vt:lpstr>
      <vt:lpstr>Example 1 (cont.)</vt:lpstr>
      <vt:lpstr>Example 1 (cont.)</vt:lpstr>
      <vt:lpstr>Example 1 (cont.)</vt:lpstr>
      <vt:lpstr>Example 1 (cont.)</vt:lpstr>
      <vt:lpstr>Example 1 (cont.)</vt:lpstr>
      <vt:lpstr>FP-Tree Properties</vt:lpstr>
      <vt:lpstr>FP-Tree Properties (cont.)</vt:lpstr>
      <vt:lpstr>Example 1: Frequent Patterns from FP-tree</vt:lpstr>
      <vt:lpstr>Example 1 (cont.)</vt:lpstr>
      <vt:lpstr>Example 1 (cont.)</vt:lpstr>
      <vt:lpstr>Example 1 (cont.)</vt:lpstr>
      <vt:lpstr>Example 1 (cont.)</vt:lpstr>
      <vt:lpstr>Example 1 (cont.)</vt:lpstr>
      <vt:lpstr>Example 1 (cont.)</vt:lpstr>
      <vt:lpstr>FP-Grwoth : Python implementation</vt:lpstr>
      <vt:lpstr>FP-Grwoth : Python implementation</vt:lpstr>
      <vt:lpstr>Activity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 </dc:title>
  <cp:lastModifiedBy>Administrator</cp:lastModifiedBy>
  <cp:revision>231</cp:revision>
  <dcterms:created xsi:type="dcterms:W3CDTF">2009-12-29T10:39:27Z</dcterms:created>
  <dcterms:modified xsi:type="dcterms:W3CDTF">2020-03-24T06:21:02Z</dcterms:modified>
</cp:coreProperties>
</file>