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Lst>
  <p:notesMasterIdLst>
    <p:notesMasterId r:id="rId33"/>
  </p:notesMasterIdLst>
  <p:sldIdLst>
    <p:sldId id="256" r:id="rId2"/>
    <p:sldId id="257" r:id="rId3"/>
    <p:sldId id="289" r:id="rId4"/>
    <p:sldId id="258" r:id="rId5"/>
    <p:sldId id="259" r:id="rId6"/>
    <p:sldId id="276" r:id="rId7"/>
    <p:sldId id="277" r:id="rId8"/>
    <p:sldId id="278" r:id="rId9"/>
    <p:sldId id="279" r:id="rId10"/>
    <p:sldId id="280" r:id="rId11"/>
    <p:sldId id="281" r:id="rId12"/>
    <p:sldId id="282" r:id="rId13"/>
    <p:sldId id="260" r:id="rId14"/>
    <p:sldId id="261" r:id="rId15"/>
    <p:sldId id="262" r:id="rId16"/>
    <p:sldId id="264" r:id="rId17"/>
    <p:sldId id="265" r:id="rId18"/>
    <p:sldId id="266" r:id="rId19"/>
    <p:sldId id="267" r:id="rId20"/>
    <p:sldId id="268" r:id="rId21"/>
    <p:sldId id="269" r:id="rId22"/>
    <p:sldId id="270" r:id="rId23"/>
    <p:sldId id="271" r:id="rId24"/>
    <p:sldId id="272" r:id="rId25"/>
    <p:sldId id="283" r:id="rId26"/>
    <p:sldId id="284" r:id="rId27"/>
    <p:sldId id="285" r:id="rId28"/>
    <p:sldId id="286" r:id="rId29"/>
    <p:sldId id="274"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18"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31CAA8-891E-4603-AD2E-EF791EF1A1C5}" type="datetimeFigureOut">
              <a:rPr lang="en-US" smtClean="0"/>
              <a:t>10/25/2011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19DFB5-0062-4E2F-AD13-5B0C0158B62F}" type="slidenum">
              <a:rPr lang="en-US" smtClean="0"/>
              <a:t>‹#›</a:t>
            </a:fld>
            <a:endParaRPr lang="en-US"/>
          </a:p>
        </p:txBody>
      </p:sp>
    </p:spTree>
    <p:extLst>
      <p:ext uri="{BB962C8B-B14F-4D97-AF65-F5344CB8AC3E}">
        <p14:creationId xmlns:p14="http://schemas.microsoft.com/office/powerpoint/2010/main" val="416554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19DFB5-0062-4E2F-AD13-5B0C0158B62F}" type="slidenum">
              <a:rPr lang="en-US" smtClean="0"/>
              <a:t>2</a:t>
            </a:fld>
            <a:endParaRPr lang="en-US"/>
          </a:p>
        </p:txBody>
      </p:sp>
    </p:spTree>
    <p:extLst>
      <p:ext uri="{BB962C8B-B14F-4D97-AF65-F5344CB8AC3E}">
        <p14:creationId xmlns:p14="http://schemas.microsoft.com/office/powerpoint/2010/main" val="178419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19DFB5-0062-4E2F-AD13-5B0C0158B62F}" type="slidenum">
              <a:rPr lang="en-US" smtClean="0"/>
              <a:t>23</a:t>
            </a:fld>
            <a:endParaRPr lang="en-US"/>
          </a:p>
        </p:txBody>
      </p:sp>
    </p:spTree>
    <p:extLst>
      <p:ext uri="{BB962C8B-B14F-4D97-AF65-F5344CB8AC3E}">
        <p14:creationId xmlns:p14="http://schemas.microsoft.com/office/powerpoint/2010/main" val="357403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19DFB5-0062-4E2F-AD13-5B0C0158B62F}" type="slidenum">
              <a:rPr lang="en-US" smtClean="0"/>
              <a:t>29</a:t>
            </a:fld>
            <a:endParaRPr lang="en-US"/>
          </a:p>
        </p:txBody>
      </p:sp>
    </p:spTree>
    <p:extLst>
      <p:ext uri="{BB962C8B-B14F-4D97-AF65-F5344CB8AC3E}">
        <p14:creationId xmlns:p14="http://schemas.microsoft.com/office/powerpoint/2010/main" val="2815749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r>
              <a:rPr lang="en-US" smtClean="0"/>
              <a:t>October 23, 2011</a:t>
            </a:r>
            <a:endParaRPr lang="en-US"/>
          </a:p>
        </p:txBody>
      </p:sp>
      <p:sp>
        <p:nvSpPr>
          <p:cNvPr id="5" name="Footer Placeholder 4"/>
          <p:cNvSpPr>
            <a:spLocks noGrp="1"/>
          </p:cNvSpPr>
          <p:nvPr>
            <p:ph type="ftr" sz="quarter" idx="11"/>
          </p:nvPr>
        </p:nvSpPr>
        <p:spPr/>
        <p:txBody>
          <a:bodyPr/>
          <a:lstStyle/>
          <a:p>
            <a:r>
              <a:rPr lang="en-US" smtClean="0"/>
              <a:t>CS 410 - Team Blue - RoadNet</a:t>
            </a:r>
            <a:endParaRPr lang="en-US"/>
          </a:p>
        </p:txBody>
      </p:sp>
      <p:sp>
        <p:nvSpPr>
          <p:cNvPr id="6" name="Slide Number Placeholder 5"/>
          <p:cNvSpPr>
            <a:spLocks noGrp="1"/>
          </p:cNvSpPr>
          <p:nvPr>
            <p:ph type="sldNum" sz="quarter" idx="12"/>
          </p:nvPr>
        </p:nvSpPr>
        <p:spPr/>
        <p:txBody>
          <a:bodyPr/>
          <a:lstStyle/>
          <a:p>
            <a:fld id="{45981F3D-5BB8-4FDF-9B19-823843D679FD}"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October 23, 2011</a:t>
            </a:r>
            <a:endParaRPr lang="en-US"/>
          </a:p>
        </p:txBody>
      </p:sp>
      <p:sp>
        <p:nvSpPr>
          <p:cNvPr id="5" name="Footer Placeholder 4"/>
          <p:cNvSpPr>
            <a:spLocks noGrp="1"/>
          </p:cNvSpPr>
          <p:nvPr>
            <p:ph type="ftr" sz="quarter" idx="11"/>
          </p:nvPr>
        </p:nvSpPr>
        <p:spPr/>
        <p:txBody>
          <a:bodyPr/>
          <a:lstStyle/>
          <a:p>
            <a:r>
              <a:rPr lang="en-US" smtClean="0"/>
              <a:t>CS 410 - Team Blue - RoadNet</a:t>
            </a:r>
            <a:endParaRPr lang="en-US"/>
          </a:p>
        </p:txBody>
      </p:sp>
      <p:sp>
        <p:nvSpPr>
          <p:cNvPr id="6" name="Slide Number Placeholder 5"/>
          <p:cNvSpPr>
            <a:spLocks noGrp="1"/>
          </p:cNvSpPr>
          <p:nvPr>
            <p:ph type="sldNum" sz="quarter" idx="12"/>
          </p:nvPr>
        </p:nvSpPr>
        <p:spPr/>
        <p:txBody>
          <a:bodyPr/>
          <a:lstStyle/>
          <a:p>
            <a:fld id="{45981F3D-5BB8-4FDF-9B19-823843D679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October 23, 2011</a:t>
            </a:r>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CS 410 - Team Blue - RoadNet</a:t>
            </a:r>
            <a:endParaRPr lang="en-US"/>
          </a:p>
        </p:txBody>
      </p:sp>
      <p:sp>
        <p:nvSpPr>
          <p:cNvPr id="6" name="Slide Number Placeholder 5"/>
          <p:cNvSpPr>
            <a:spLocks noGrp="1"/>
          </p:cNvSpPr>
          <p:nvPr>
            <p:ph type="sldNum" sz="quarter" idx="12"/>
          </p:nvPr>
        </p:nvSpPr>
        <p:spPr/>
        <p:txBody>
          <a:bodyPr/>
          <a:lstStyle/>
          <a:p>
            <a:fld id="{45981F3D-5BB8-4FDF-9B19-823843D679F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October 23, 2011</a:t>
            </a:r>
            <a:endParaRPr lang="en-US"/>
          </a:p>
        </p:txBody>
      </p:sp>
      <p:sp>
        <p:nvSpPr>
          <p:cNvPr id="5" name="Footer Placeholder 4"/>
          <p:cNvSpPr>
            <a:spLocks noGrp="1"/>
          </p:cNvSpPr>
          <p:nvPr>
            <p:ph type="ftr" sz="quarter" idx="11"/>
          </p:nvPr>
        </p:nvSpPr>
        <p:spPr/>
        <p:txBody>
          <a:bodyPr/>
          <a:lstStyle/>
          <a:p>
            <a:r>
              <a:rPr lang="en-US" smtClean="0"/>
              <a:t>CS 410 - Team Blue - RoadNet</a:t>
            </a:r>
            <a:endParaRPr lang="en-US"/>
          </a:p>
        </p:txBody>
      </p:sp>
      <p:sp>
        <p:nvSpPr>
          <p:cNvPr id="6" name="Slide Number Placeholder 5"/>
          <p:cNvSpPr>
            <a:spLocks noGrp="1"/>
          </p:cNvSpPr>
          <p:nvPr>
            <p:ph type="sldNum" sz="quarter" idx="12"/>
          </p:nvPr>
        </p:nvSpPr>
        <p:spPr/>
        <p:txBody>
          <a:bodyPr/>
          <a:lstStyle/>
          <a:p>
            <a:fld id="{45981F3D-5BB8-4FDF-9B19-823843D679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October 23, 2011</a:t>
            </a:r>
            <a:endParaRPr lang="en-US"/>
          </a:p>
        </p:txBody>
      </p:sp>
      <p:sp>
        <p:nvSpPr>
          <p:cNvPr id="5" name="Footer Placeholder 4"/>
          <p:cNvSpPr>
            <a:spLocks noGrp="1"/>
          </p:cNvSpPr>
          <p:nvPr>
            <p:ph type="ftr" sz="quarter" idx="11"/>
          </p:nvPr>
        </p:nvSpPr>
        <p:spPr/>
        <p:txBody>
          <a:bodyPr/>
          <a:lstStyle/>
          <a:p>
            <a:r>
              <a:rPr lang="en-US" smtClean="0"/>
              <a:t>CS 410 - Team Blue - RoadNet</a:t>
            </a:r>
            <a:endParaRPr lang="en-US"/>
          </a:p>
        </p:txBody>
      </p:sp>
      <p:sp>
        <p:nvSpPr>
          <p:cNvPr id="6" name="Slide Number Placeholder 5"/>
          <p:cNvSpPr>
            <a:spLocks noGrp="1"/>
          </p:cNvSpPr>
          <p:nvPr>
            <p:ph type="sldNum" sz="quarter" idx="12"/>
          </p:nvPr>
        </p:nvSpPr>
        <p:spPr/>
        <p:txBody>
          <a:bodyPr/>
          <a:lstStyle/>
          <a:p>
            <a:fld id="{45981F3D-5BB8-4FDF-9B19-823843D679F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October 23, 2011</a:t>
            </a:r>
            <a:endParaRPr lang="en-US"/>
          </a:p>
        </p:txBody>
      </p:sp>
      <p:sp>
        <p:nvSpPr>
          <p:cNvPr id="6" name="Footer Placeholder 5"/>
          <p:cNvSpPr>
            <a:spLocks noGrp="1"/>
          </p:cNvSpPr>
          <p:nvPr>
            <p:ph type="ftr" sz="quarter" idx="11"/>
          </p:nvPr>
        </p:nvSpPr>
        <p:spPr/>
        <p:txBody>
          <a:bodyPr/>
          <a:lstStyle/>
          <a:p>
            <a:r>
              <a:rPr lang="en-US" smtClean="0"/>
              <a:t>CS 410 - Team Blue - RoadNet</a:t>
            </a:r>
            <a:endParaRPr lang="en-US"/>
          </a:p>
        </p:txBody>
      </p:sp>
      <p:sp>
        <p:nvSpPr>
          <p:cNvPr id="7" name="Slide Number Placeholder 6"/>
          <p:cNvSpPr>
            <a:spLocks noGrp="1"/>
          </p:cNvSpPr>
          <p:nvPr>
            <p:ph type="sldNum" sz="quarter" idx="12"/>
          </p:nvPr>
        </p:nvSpPr>
        <p:spPr/>
        <p:txBody>
          <a:bodyPr/>
          <a:lstStyle/>
          <a:p>
            <a:fld id="{45981F3D-5BB8-4FDF-9B19-823843D679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October 23, 2011</a:t>
            </a:r>
            <a:endParaRPr lang="en-US"/>
          </a:p>
        </p:txBody>
      </p:sp>
      <p:sp>
        <p:nvSpPr>
          <p:cNvPr id="8" name="Footer Placeholder 7"/>
          <p:cNvSpPr>
            <a:spLocks noGrp="1"/>
          </p:cNvSpPr>
          <p:nvPr>
            <p:ph type="ftr" sz="quarter" idx="11"/>
          </p:nvPr>
        </p:nvSpPr>
        <p:spPr/>
        <p:txBody>
          <a:bodyPr/>
          <a:lstStyle/>
          <a:p>
            <a:r>
              <a:rPr lang="en-US" smtClean="0"/>
              <a:t>CS 410 - Team Blue - RoadNet</a:t>
            </a:r>
            <a:endParaRPr lang="en-US"/>
          </a:p>
        </p:txBody>
      </p:sp>
      <p:sp>
        <p:nvSpPr>
          <p:cNvPr id="9" name="Slide Number Placeholder 8"/>
          <p:cNvSpPr>
            <a:spLocks noGrp="1"/>
          </p:cNvSpPr>
          <p:nvPr>
            <p:ph type="sldNum" sz="quarter" idx="12"/>
          </p:nvPr>
        </p:nvSpPr>
        <p:spPr/>
        <p:txBody>
          <a:bodyPr/>
          <a:lstStyle/>
          <a:p>
            <a:fld id="{45981F3D-5BB8-4FDF-9B19-823843D679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October 23, 2011</a:t>
            </a:r>
            <a:endParaRPr lang="en-US"/>
          </a:p>
        </p:txBody>
      </p:sp>
      <p:sp>
        <p:nvSpPr>
          <p:cNvPr id="4" name="Footer Placeholder 3"/>
          <p:cNvSpPr>
            <a:spLocks noGrp="1"/>
          </p:cNvSpPr>
          <p:nvPr>
            <p:ph type="ftr" sz="quarter" idx="11"/>
          </p:nvPr>
        </p:nvSpPr>
        <p:spPr/>
        <p:txBody>
          <a:bodyPr/>
          <a:lstStyle/>
          <a:p>
            <a:r>
              <a:rPr lang="en-US" smtClean="0"/>
              <a:t>CS 410 - Team Blue - RoadNet</a:t>
            </a:r>
            <a:endParaRPr lang="en-US"/>
          </a:p>
        </p:txBody>
      </p:sp>
      <p:sp>
        <p:nvSpPr>
          <p:cNvPr id="5" name="Slide Number Placeholder 4"/>
          <p:cNvSpPr>
            <a:spLocks noGrp="1"/>
          </p:cNvSpPr>
          <p:nvPr>
            <p:ph type="sldNum" sz="quarter" idx="12"/>
          </p:nvPr>
        </p:nvSpPr>
        <p:spPr/>
        <p:txBody>
          <a:bodyPr/>
          <a:lstStyle/>
          <a:p>
            <a:fld id="{45981F3D-5BB8-4FDF-9B19-823843D679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23, 2011</a:t>
            </a:r>
            <a:endParaRPr lang="en-US"/>
          </a:p>
        </p:txBody>
      </p:sp>
      <p:sp>
        <p:nvSpPr>
          <p:cNvPr id="3" name="Footer Placeholder 2"/>
          <p:cNvSpPr>
            <a:spLocks noGrp="1"/>
          </p:cNvSpPr>
          <p:nvPr>
            <p:ph type="ftr" sz="quarter" idx="11"/>
          </p:nvPr>
        </p:nvSpPr>
        <p:spPr/>
        <p:txBody>
          <a:bodyPr/>
          <a:lstStyle/>
          <a:p>
            <a:r>
              <a:rPr lang="en-US" smtClean="0"/>
              <a:t>CS 410 - Team Blue - RoadNet</a:t>
            </a:r>
            <a:endParaRPr lang="en-US"/>
          </a:p>
        </p:txBody>
      </p:sp>
      <p:sp>
        <p:nvSpPr>
          <p:cNvPr id="4" name="Slide Number Placeholder 3"/>
          <p:cNvSpPr>
            <a:spLocks noGrp="1"/>
          </p:cNvSpPr>
          <p:nvPr>
            <p:ph type="sldNum" sz="quarter" idx="12"/>
          </p:nvPr>
        </p:nvSpPr>
        <p:spPr/>
        <p:txBody>
          <a:bodyPr/>
          <a:lstStyle/>
          <a:p>
            <a:fld id="{45981F3D-5BB8-4FDF-9B19-823843D679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October 23, 2011</a:t>
            </a:r>
            <a:endParaRPr lang="en-US"/>
          </a:p>
        </p:txBody>
      </p:sp>
      <p:sp>
        <p:nvSpPr>
          <p:cNvPr id="6" name="Footer Placeholder 5"/>
          <p:cNvSpPr>
            <a:spLocks noGrp="1"/>
          </p:cNvSpPr>
          <p:nvPr>
            <p:ph type="ftr" sz="quarter" idx="11"/>
          </p:nvPr>
        </p:nvSpPr>
        <p:spPr/>
        <p:txBody>
          <a:bodyPr/>
          <a:lstStyle/>
          <a:p>
            <a:r>
              <a:rPr lang="en-US" smtClean="0"/>
              <a:t>CS 410 - Team Blue - RoadNet</a:t>
            </a:r>
            <a:endParaRPr lang="en-US"/>
          </a:p>
        </p:txBody>
      </p:sp>
      <p:sp>
        <p:nvSpPr>
          <p:cNvPr id="7" name="Slide Number Placeholder 6"/>
          <p:cNvSpPr>
            <a:spLocks noGrp="1"/>
          </p:cNvSpPr>
          <p:nvPr>
            <p:ph type="sldNum" sz="quarter" idx="12"/>
          </p:nvPr>
        </p:nvSpPr>
        <p:spPr/>
        <p:txBody>
          <a:bodyPr/>
          <a:lstStyle/>
          <a:p>
            <a:fld id="{45981F3D-5BB8-4FDF-9B19-823843D679FD}"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r>
              <a:rPr lang="en-US" smtClean="0"/>
              <a:t>October 23, 2011</a:t>
            </a: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CS 410 - Team Blue - RoadNet</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5981F3D-5BB8-4FDF-9B19-823843D679F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r>
              <a:rPr lang="en-US" smtClean="0"/>
              <a:t>October 23, 2011</a:t>
            </a:r>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t>CS 410 - Team Blue - RoadNet</a:t>
            </a: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5981F3D-5BB8-4FDF-9B19-823843D679F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news.cens.com/cens/html/en/news/news_inner_38131.html" TargetMode="External"/><Relationship Id="rId2" Type="http://schemas.openxmlformats.org/officeDocument/2006/relationships/hyperlink" Target="http://www.email-marketing-reports.com/wireless-mobile/smartphone-statistics.htm" TargetMode="External"/><Relationship Id="rId1" Type="http://schemas.openxmlformats.org/officeDocument/2006/relationships/slideLayout" Target="../slideLayouts/slideLayout2.xml"/><Relationship Id="rId6" Type="http://schemas.openxmlformats.org/officeDocument/2006/relationships/hyperlink" Target="http://www.census.gov/compendia/statab/2012/tables/12s1108.pdf" TargetMode="External"/><Relationship Id="rId5" Type="http://schemas.openxmlformats.org/officeDocument/2006/relationships/hyperlink" Target="http://mashable.com/2011/05/19/smartphone-sales-q1-2011-gartner/" TargetMode="External"/><Relationship Id="rId4" Type="http://schemas.openxmlformats.org/officeDocument/2006/relationships/hyperlink" Target="http://mobility.tamu.edu/um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sygic.com/en" TargetMode="External"/><Relationship Id="rId7" Type="http://schemas.openxmlformats.org/officeDocument/2006/relationships/hyperlink" Target="http://itunes.apple.com/us/app/traffic.com/id327245871?mt=8" TargetMode="External"/><Relationship Id="rId2" Type="http://schemas.openxmlformats.org/officeDocument/2006/relationships/hyperlink" Target="http://itunes.apple.com/us/app/beat-the-traffic/id339660839?mt=8" TargetMode="External"/><Relationship Id="rId1" Type="http://schemas.openxmlformats.org/officeDocument/2006/relationships/slideLayout" Target="../slideLayouts/slideLayout7.xml"/><Relationship Id="rId6" Type="http://schemas.openxmlformats.org/officeDocument/2006/relationships/hyperlink" Target="http://itunes.apple.com/gb/app/rac-traffic-plus/id389339076?mt=8" TargetMode="External"/><Relationship Id="rId5" Type="http://schemas.openxmlformats.org/officeDocument/2006/relationships/hyperlink" Target="http://www.tomtom.com/en_gb/products/mobile-navigation/tomtom-app-for-iphone/" TargetMode="External"/><Relationship Id="rId4" Type="http://schemas.openxmlformats.org/officeDocument/2006/relationships/hyperlink" Target="http://www.inrix.com/mobile.as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Arial" pitchFamily="34" charset="0"/>
                <a:cs typeface="Arial" pitchFamily="34" charset="0"/>
              </a:rPr>
              <a:t>RoadNet</a:t>
            </a:r>
            <a:endParaRPr lang="en-US" dirty="0">
              <a:latin typeface="Arial" pitchFamily="34" charset="0"/>
              <a:cs typeface="Arial" pitchFamily="34" charset="0"/>
            </a:endParaRPr>
          </a:p>
        </p:txBody>
      </p:sp>
      <p:sp>
        <p:nvSpPr>
          <p:cNvPr id="3" name="Subtitle 2"/>
          <p:cNvSpPr>
            <a:spLocks noGrp="1"/>
          </p:cNvSpPr>
          <p:nvPr>
            <p:ph type="subTitle" idx="1"/>
          </p:nvPr>
        </p:nvSpPr>
        <p:spPr/>
        <p:txBody>
          <a:bodyPr>
            <a:normAutofit/>
          </a:bodyPr>
          <a:lstStyle/>
          <a:p>
            <a:r>
              <a:rPr lang="en-US" sz="2400" dirty="0" smtClean="0"/>
              <a:t>CS 410 – Blue Team</a:t>
            </a:r>
            <a:endParaRPr lang="en-US" sz="2400" dirty="0"/>
          </a:p>
        </p:txBody>
      </p:sp>
    </p:spTree>
    <p:extLst>
      <p:ext uri="{BB962C8B-B14F-4D97-AF65-F5344CB8AC3E}">
        <p14:creationId xmlns:p14="http://schemas.microsoft.com/office/powerpoint/2010/main" val="93750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23, 2011</a:t>
            </a:r>
            <a:endParaRPr lang="en-US"/>
          </a:p>
        </p:txBody>
      </p:sp>
      <p:sp>
        <p:nvSpPr>
          <p:cNvPr id="3" name="Footer Placeholder 2"/>
          <p:cNvSpPr>
            <a:spLocks noGrp="1"/>
          </p:cNvSpPr>
          <p:nvPr>
            <p:ph type="ftr" sz="quarter" idx="11"/>
          </p:nvPr>
        </p:nvSpPr>
        <p:spPr/>
        <p:txBody>
          <a:bodyPr/>
          <a:lstStyle/>
          <a:p>
            <a:r>
              <a:rPr lang="en-US" smtClean="0"/>
              <a:t>CS 410 - Team Blue - RoadNet</a:t>
            </a:r>
            <a:endParaRPr lang="en-US"/>
          </a:p>
        </p:txBody>
      </p:sp>
      <p:sp>
        <p:nvSpPr>
          <p:cNvPr id="4" name="Slide Number Placeholder 3"/>
          <p:cNvSpPr>
            <a:spLocks noGrp="1"/>
          </p:cNvSpPr>
          <p:nvPr>
            <p:ph type="sldNum" sz="quarter" idx="12"/>
          </p:nvPr>
        </p:nvSpPr>
        <p:spPr/>
        <p:txBody>
          <a:bodyPr/>
          <a:lstStyle/>
          <a:p>
            <a:fld id="{45981F3D-5BB8-4FDF-9B19-823843D679FD}" type="slidenum">
              <a:rPr lang="en-US" smtClean="0"/>
              <a:t>10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8218800" cy="5216400"/>
          </a:xfrm>
          <a:prstGeom prst="rect">
            <a:avLst/>
          </a:prstGeom>
        </p:spPr>
      </p:pic>
    </p:spTree>
    <p:extLst>
      <p:ext uri="{BB962C8B-B14F-4D97-AF65-F5344CB8AC3E}">
        <p14:creationId xmlns:p14="http://schemas.microsoft.com/office/powerpoint/2010/main" val="3347524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23, 2011</a:t>
            </a:r>
            <a:endParaRPr lang="en-US"/>
          </a:p>
        </p:txBody>
      </p:sp>
      <p:sp>
        <p:nvSpPr>
          <p:cNvPr id="3" name="Footer Placeholder 2"/>
          <p:cNvSpPr>
            <a:spLocks noGrp="1"/>
          </p:cNvSpPr>
          <p:nvPr>
            <p:ph type="ftr" sz="quarter" idx="11"/>
          </p:nvPr>
        </p:nvSpPr>
        <p:spPr/>
        <p:txBody>
          <a:bodyPr/>
          <a:lstStyle/>
          <a:p>
            <a:r>
              <a:rPr lang="en-US" smtClean="0"/>
              <a:t>CS 410 - Team Blue - RoadNet</a:t>
            </a:r>
            <a:endParaRPr lang="en-US"/>
          </a:p>
        </p:txBody>
      </p:sp>
      <p:sp>
        <p:nvSpPr>
          <p:cNvPr id="4" name="Slide Number Placeholder 3"/>
          <p:cNvSpPr>
            <a:spLocks noGrp="1"/>
          </p:cNvSpPr>
          <p:nvPr>
            <p:ph type="sldNum" sz="quarter" idx="12"/>
          </p:nvPr>
        </p:nvSpPr>
        <p:spPr/>
        <p:txBody>
          <a:bodyPr/>
          <a:lstStyle/>
          <a:p>
            <a:fld id="{45981F3D-5BB8-4FDF-9B19-823843D679FD}" type="slidenum">
              <a:rPr lang="en-US" smtClean="0"/>
              <a:t>11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8218800" cy="5216400"/>
          </a:xfrm>
          <a:prstGeom prst="rect">
            <a:avLst/>
          </a:prstGeom>
        </p:spPr>
      </p:pic>
    </p:spTree>
    <p:extLst>
      <p:ext uri="{BB962C8B-B14F-4D97-AF65-F5344CB8AC3E}">
        <p14:creationId xmlns:p14="http://schemas.microsoft.com/office/powerpoint/2010/main" val="3890773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23, 2011</a:t>
            </a:r>
            <a:endParaRPr lang="en-US"/>
          </a:p>
        </p:txBody>
      </p:sp>
      <p:sp>
        <p:nvSpPr>
          <p:cNvPr id="3" name="Footer Placeholder 2"/>
          <p:cNvSpPr>
            <a:spLocks noGrp="1"/>
          </p:cNvSpPr>
          <p:nvPr>
            <p:ph type="ftr" sz="quarter" idx="11"/>
          </p:nvPr>
        </p:nvSpPr>
        <p:spPr/>
        <p:txBody>
          <a:bodyPr/>
          <a:lstStyle/>
          <a:p>
            <a:r>
              <a:rPr lang="en-US" smtClean="0"/>
              <a:t>CS 410 - Team Blue - RoadNet</a:t>
            </a:r>
            <a:endParaRPr lang="en-US"/>
          </a:p>
        </p:txBody>
      </p:sp>
      <p:sp>
        <p:nvSpPr>
          <p:cNvPr id="4" name="Slide Number Placeholder 3"/>
          <p:cNvSpPr>
            <a:spLocks noGrp="1"/>
          </p:cNvSpPr>
          <p:nvPr>
            <p:ph type="sldNum" sz="quarter" idx="12"/>
          </p:nvPr>
        </p:nvSpPr>
        <p:spPr/>
        <p:txBody>
          <a:bodyPr/>
          <a:lstStyle/>
          <a:p>
            <a:fld id="{45981F3D-5BB8-4FDF-9B19-823843D679FD}" type="slidenum">
              <a:rPr lang="en-US" smtClean="0"/>
              <a:t>12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8218800" cy="5216400"/>
          </a:xfrm>
          <a:prstGeom prst="rect">
            <a:avLst/>
          </a:prstGeom>
        </p:spPr>
      </p:pic>
    </p:spTree>
    <p:extLst>
      <p:ext uri="{BB962C8B-B14F-4D97-AF65-F5344CB8AC3E}">
        <p14:creationId xmlns:p14="http://schemas.microsoft.com/office/powerpoint/2010/main" val="2500002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Details</a:t>
            </a:r>
            <a:endParaRPr lang="en-US" dirty="0"/>
          </a:p>
        </p:txBody>
      </p:sp>
      <p:sp>
        <p:nvSpPr>
          <p:cNvPr id="12" name="Content Placeholder 11"/>
          <p:cNvSpPr>
            <a:spLocks noGrp="1"/>
          </p:cNvSpPr>
          <p:nvPr>
            <p:ph idx="1"/>
          </p:nvPr>
        </p:nvSpPr>
        <p:spPr/>
        <p:txBody>
          <a:bodyPr>
            <a:normAutofit fontScale="92500" lnSpcReduction="20000"/>
          </a:bodyPr>
          <a:lstStyle/>
          <a:p>
            <a:r>
              <a:rPr lang="en-US" sz="2800" dirty="0" smtClean="0"/>
              <a:t>Drivers unaware of traffic congestion on their intended route are likely to get stuck in that traffic.</a:t>
            </a:r>
          </a:p>
          <a:p>
            <a:r>
              <a:rPr lang="en-US" sz="2800" dirty="0" smtClean="0"/>
              <a:t>“Surprise” road conditions (construction, accidents) can sometimes lead to an accident if a driver does not know of it soon enough.</a:t>
            </a:r>
          </a:p>
          <a:p>
            <a:r>
              <a:rPr lang="en-US" sz="2800" dirty="0" smtClean="0"/>
              <a:t>In 2009, 33,808 people were killed in traffic crashes and over 2.2 million were </a:t>
            </a:r>
            <a:r>
              <a:rPr lang="en-US" sz="2800" dirty="0" smtClean="0"/>
              <a:t>injured.</a:t>
            </a:r>
            <a:r>
              <a:rPr lang="en-US" sz="2800" baseline="30000" dirty="0"/>
              <a:t>6</a:t>
            </a:r>
            <a:endParaRPr lang="en-US" sz="2800" dirty="0"/>
          </a:p>
          <a:p>
            <a:r>
              <a:rPr lang="en-US" sz="2800" dirty="0" smtClean="0"/>
              <a:t>Drivers need to be informed of dangerous conditions before it is too late.</a:t>
            </a:r>
          </a:p>
          <a:p>
            <a:r>
              <a:rPr lang="en-US" sz="2800" dirty="0" smtClean="0"/>
              <a:t>“Security is a hard issue … and nobody has really solved it yet.” – Dr</a:t>
            </a:r>
            <a:r>
              <a:rPr lang="en-US" sz="2800" dirty="0" smtClean="0"/>
              <a:t>. </a:t>
            </a:r>
            <a:r>
              <a:rPr lang="en-US" sz="2800" dirty="0" err="1" smtClean="0"/>
              <a:t>Weigle</a:t>
            </a:r>
            <a:r>
              <a:rPr lang="en-US" sz="2800" dirty="0" smtClean="0"/>
              <a:t> on existing vehicle-to-vehicle </a:t>
            </a:r>
            <a:r>
              <a:rPr lang="en-US" sz="2800" dirty="0" smtClean="0"/>
              <a:t>communication.</a:t>
            </a:r>
            <a:r>
              <a:rPr lang="en-US" sz="2800" baseline="30000" dirty="0"/>
              <a:t> </a:t>
            </a:r>
            <a:r>
              <a:rPr lang="en-US" sz="2800" baseline="30000" dirty="0" smtClean="0"/>
              <a:t>2</a:t>
            </a:r>
          </a:p>
          <a:p>
            <a:pPr marL="118872" indent="0">
              <a:buNone/>
            </a:pPr>
            <a:endParaRPr lang="en-US" sz="2800" b="1" baseline="30000" dirty="0">
              <a:latin typeface="Arial" pitchFamily="34" charset="0"/>
              <a:cs typeface="Arial" pitchFamily="34" charset="0"/>
            </a:endParaRPr>
          </a:p>
          <a:p>
            <a:pPr marL="118872" indent="0">
              <a:buNone/>
            </a:pPr>
            <a:endParaRPr lang="en-US" sz="1400" b="1" baseline="30000" dirty="0" smtClean="0">
              <a:latin typeface="Arial" pitchFamily="34" charset="0"/>
              <a:cs typeface="Arial" pitchFamily="34" charset="0"/>
            </a:endParaRPr>
          </a:p>
          <a:p>
            <a:pPr marL="118872" indent="0" algn="r">
              <a:buNone/>
            </a:pPr>
            <a:r>
              <a:rPr lang="en-US" sz="1400" baseline="30000" dirty="0" smtClean="0">
                <a:latin typeface="Arial" pitchFamily="34" charset="0"/>
                <a:cs typeface="Arial" pitchFamily="34" charset="0"/>
              </a:rPr>
              <a:t>2</a:t>
            </a:r>
            <a:r>
              <a:rPr lang="en-US" sz="1400" dirty="0" smtClean="0">
                <a:latin typeface="Arial" pitchFamily="34" charset="0"/>
                <a:cs typeface="Arial" pitchFamily="34" charset="0"/>
              </a:rPr>
              <a:t>Source</a:t>
            </a:r>
            <a:r>
              <a:rPr lang="en-US" sz="1400" dirty="0" smtClean="0">
                <a:latin typeface="Arial" pitchFamily="34" charset="0"/>
                <a:cs typeface="Arial" pitchFamily="34" charset="0"/>
              </a:rPr>
              <a:t>: </a:t>
            </a:r>
            <a:r>
              <a:rPr lang="en-US" sz="1400" dirty="0" smtClean="0">
                <a:latin typeface="Arial" pitchFamily="34" charset="0"/>
                <a:cs typeface="Arial" pitchFamily="34" charset="0"/>
              </a:rPr>
              <a:t>Interview with Dr. </a:t>
            </a:r>
            <a:r>
              <a:rPr lang="en-US" sz="1400" dirty="0" err="1" smtClean="0">
                <a:latin typeface="Arial" pitchFamily="34" charset="0"/>
                <a:cs typeface="Arial" pitchFamily="34" charset="0"/>
              </a:rPr>
              <a:t>Weigle</a:t>
            </a:r>
            <a:endParaRPr lang="en-US" sz="1400" dirty="0" smtClean="0">
              <a:latin typeface="Arial" pitchFamily="34" charset="0"/>
              <a:cs typeface="Arial" pitchFamily="34" charset="0"/>
            </a:endParaRPr>
          </a:p>
          <a:p>
            <a:pPr marL="118872" indent="0" algn="r">
              <a:buNone/>
            </a:pPr>
            <a:r>
              <a:rPr lang="en-US" sz="1400" baseline="30000" dirty="0"/>
              <a:t>6</a:t>
            </a:r>
            <a:r>
              <a:rPr lang="en-US" sz="1400" dirty="0" smtClean="0">
                <a:latin typeface="Arial" pitchFamily="34" charset="0"/>
                <a:cs typeface="Arial" pitchFamily="34" charset="0"/>
              </a:rPr>
              <a:t>Source: U.S. Census Bureau</a:t>
            </a:r>
            <a:endParaRPr lang="en-US" sz="1400" dirty="0">
              <a:latin typeface="Arial" pitchFamily="34" charset="0"/>
              <a:cs typeface="Arial" pitchFamily="34" charset="0"/>
            </a:endParaRPr>
          </a:p>
        </p:txBody>
      </p:sp>
      <p:sp>
        <p:nvSpPr>
          <p:cNvPr id="5" name="Date Placeholder 4"/>
          <p:cNvSpPr>
            <a:spLocks noGrp="1"/>
          </p:cNvSpPr>
          <p:nvPr>
            <p:ph type="dt" sz="half" idx="10"/>
          </p:nvPr>
        </p:nvSpPr>
        <p:spPr/>
        <p:txBody>
          <a:bodyPr/>
          <a:lstStyle/>
          <a:p>
            <a:r>
              <a:rPr lang="en-US" smtClean="0"/>
              <a:t>October 23, 2011</a:t>
            </a:r>
            <a:endParaRPr lang="en-US"/>
          </a:p>
        </p:txBody>
      </p:sp>
      <p:sp>
        <p:nvSpPr>
          <p:cNvPr id="6" name="Footer Placeholder 5"/>
          <p:cNvSpPr>
            <a:spLocks noGrp="1"/>
          </p:cNvSpPr>
          <p:nvPr>
            <p:ph type="ftr" sz="quarter" idx="11"/>
          </p:nvPr>
        </p:nvSpPr>
        <p:spPr/>
        <p:txBody>
          <a:bodyPr/>
          <a:lstStyle/>
          <a:p>
            <a:r>
              <a:rPr lang="en-US" dirty="0" smtClean="0"/>
              <a:t>CS 410 - Team Blue - </a:t>
            </a:r>
            <a:r>
              <a:rPr lang="en-US" dirty="0" err="1" smtClean="0"/>
              <a:t>RoadNet</a:t>
            </a:r>
            <a:endParaRPr lang="en-US" dirty="0"/>
          </a:p>
        </p:txBody>
      </p:sp>
      <p:sp>
        <p:nvSpPr>
          <p:cNvPr id="7" name="Slide Number Placeholder 6"/>
          <p:cNvSpPr>
            <a:spLocks noGrp="1"/>
          </p:cNvSpPr>
          <p:nvPr>
            <p:ph type="sldNum" sz="quarter" idx="12"/>
          </p:nvPr>
        </p:nvSpPr>
        <p:spPr/>
        <p:txBody>
          <a:bodyPr/>
          <a:lstStyle/>
          <a:p>
            <a:fld id="{45981F3D-5BB8-4FDF-9B19-823843D679FD}" type="slidenum">
              <a:rPr lang="en-US" smtClean="0"/>
              <a:t>13</a:t>
            </a:fld>
            <a:endParaRPr lang="en-US"/>
          </a:p>
        </p:txBody>
      </p:sp>
    </p:spTree>
    <p:extLst>
      <p:ext uri="{BB962C8B-B14F-4D97-AF65-F5344CB8AC3E}">
        <p14:creationId xmlns:p14="http://schemas.microsoft.com/office/powerpoint/2010/main" val="3404818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Data</a:t>
            </a:r>
            <a:endParaRPr lang="en-US" dirty="0"/>
          </a:p>
        </p:txBody>
      </p:sp>
      <p:sp>
        <p:nvSpPr>
          <p:cNvPr id="5" name="Date Placeholder 4"/>
          <p:cNvSpPr>
            <a:spLocks noGrp="1"/>
          </p:cNvSpPr>
          <p:nvPr>
            <p:ph type="dt" sz="half" idx="10"/>
          </p:nvPr>
        </p:nvSpPr>
        <p:spPr/>
        <p:txBody>
          <a:bodyPr/>
          <a:lstStyle/>
          <a:p>
            <a:r>
              <a:rPr lang="en-US" smtClean="0"/>
              <a:t>October 23, 2011</a:t>
            </a:r>
            <a:endParaRPr lang="en-US"/>
          </a:p>
        </p:txBody>
      </p:sp>
      <p:sp>
        <p:nvSpPr>
          <p:cNvPr id="6" name="Footer Placeholder 5"/>
          <p:cNvSpPr>
            <a:spLocks noGrp="1"/>
          </p:cNvSpPr>
          <p:nvPr>
            <p:ph type="ftr" sz="quarter" idx="11"/>
          </p:nvPr>
        </p:nvSpPr>
        <p:spPr/>
        <p:txBody>
          <a:bodyPr/>
          <a:lstStyle/>
          <a:p>
            <a:r>
              <a:rPr lang="en-US" smtClean="0"/>
              <a:t>CS 410 - Team Blue - RoadNet</a:t>
            </a:r>
            <a:endParaRPr lang="en-US" dirty="0"/>
          </a:p>
        </p:txBody>
      </p:sp>
      <p:sp>
        <p:nvSpPr>
          <p:cNvPr id="7" name="Slide Number Placeholder 6"/>
          <p:cNvSpPr>
            <a:spLocks noGrp="1"/>
          </p:cNvSpPr>
          <p:nvPr>
            <p:ph type="sldNum" sz="quarter" idx="12"/>
          </p:nvPr>
        </p:nvSpPr>
        <p:spPr/>
        <p:txBody>
          <a:bodyPr/>
          <a:lstStyle/>
          <a:p>
            <a:fld id="{45981F3D-5BB8-4FDF-9B19-823843D679FD}" type="slidenum">
              <a:rPr lang="en-US" smtClean="0"/>
              <a:t>14</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3889772"/>
            <a:ext cx="31432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9822"/>
            <a:ext cx="329565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399822"/>
            <a:ext cx="35623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867400" y="2286000"/>
            <a:ext cx="3048000" cy="4308872"/>
          </a:xfrm>
          <a:prstGeom prst="rect">
            <a:avLst/>
          </a:prstGeom>
          <a:noFill/>
        </p:spPr>
        <p:txBody>
          <a:bodyPr wrap="square" rtlCol="0">
            <a:spAutoFit/>
          </a:bodyPr>
          <a:lstStyle/>
          <a:p>
            <a:r>
              <a:rPr lang="en-US" sz="2000" dirty="0" smtClean="0"/>
              <a:t>Total Cost: </a:t>
            </a:r>
          </a:p>
          <a:p>
            <a:r>
              <a:rPr lang="en-US" sz="2000" dirty="0" smtClean="0"/>
              <a:t>$100.9 billion</a:t>
            </a:r>
          </a:p>
          <a:p>
            <a:endParaRPr lang="en-US" sz="2000" dirty="0"/>
          </a:p>
          <a:p>
            <a:r>
              <a:rPr lang="en-US" sz="2000" dirty="0" smtClean="0"/>
              <a:t>Total Delay: </a:t>
            </a:r>
          </a:p>
          <a:p>
            <a:r>
              <a:rPr lang="en-US" sz="2000" dirty="0" smtClean="0"/>
              <a:t>4.8 billion hours</a:t>
            </a:r>
          </a:p>
          <a:p>
            <a:endParaRPr lang="en-US" sz="2000" dirty="0"/>
          </a:p>
          <a:p>
            <a:r>
              <a:rPr lang="en-US" sz="2000" dirty="0" smtClean="0"/>
              <a:t>Total Fuel Consumption:</a:t>
            </a:r>
          </a:p>
          <a:p>
            <a:r>
              <a:rPr lang="en-US" sz="2000" dirty="0" smtClean="0"/>
              <a:t>1.9 billion gallons</a:t>
            </a:r>
          </a:p>
          <a:p>
            <a:endParaRPr lang="en-US" sz="2000" dirty="0"/>
          </a:p>
          <a:p>
            <a:endParaRPr lang="en-US" sz="2000" dirty="0" smtClean="0"/>
          </a:p>
          <a:p>
            <a:endParaRPr lang="en-US" sz="2000" dirty="0" smtClean="0"/>
          </a:p>
          <a:p>
            <a:endParaRPr lang="en-US" sz="2000" dirty="0"/>
          </a:p>
          <a:p>
            <a:endParaRPr lang="en-US" sz="2000" dirty="0"/>
          </a:p>
          <a:p>
            <a:r>
              <a:rPr lang="en-US" sz="1400" baseline="30000" dirty="0" smtClean="0"/>
              <a:t>4</a:t>
            </a:r>
            <a:r>
              <a:rPr lang="en-US" sz="1400" dirty="0" smtClean="0"/>
              <a:t>Source</a:t>
            </a:r>
            <a:r>
              <a:rPr lang="en-US" sz="1400" dirty="0" smtClean="0"/>
              <a:t>: Texas Transportation Institute</a:t>
            </a:r>
            <a:endParaRPr lang="en-US" sz="1400" dirty="0"/>
          </a:p>
        </p:txBody>
      </p:sp>
    </p:spTree>
    <p:extLst>
      <p:ext uri="{BB962C8B-B14F-4D97-AF65-F5344CB8AC3E}">
        <p14:creationId xmlns:p14="http://schemas.microsoft.com/office/powerpoint/2010/main" val="919278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Identification</a:t>
            </a:r>
            <a:endParaRPr lang="en-US" dirty="0"/>
          </a:p>
        </p:txBody>
      </p:sp>
      <p:sp>
        <p:nvSpPr>
          <p:cNvPr id="4" name="Date Placeholder 3"/>
          <p:cNvSpPr>
            <a:spLocks noGrp="1"/>
          </p:cNvSpPr>
          <p:nvPr>
            <p:ph type="dt" sz="half" idx="10"/>
          </p:nvPr>
        </p:nvSpPr>
        <p:spPr/>
        <p:txBody>
          <a:bodyPr/>
          <a:lstStyle/>
          <a:p>
            <a:r>
              <a:rPr lang="en-US" smtClean="0"/>
              <a:t>October 23, 2011</a:t>
            </a:r>
            <a:endParaRPr lang="en-US"/>
          </a:p>
        </p:txBody>
      </p:sp>
      <p:sp>
        <p:nvSpPr>
          <p:cNvPr id="5" name="Footer Placeholder 4"/>
          <p:cNvSpPr>
            <a:spLocks noGrp="1"/>
          </p:cNvSpPr>
          <p:nvPr>
            <p:ph type="ftr" sz="quarter" idx="11"/>
          </p:nvPr>
        </p:nvSpPr>
        <p:spPr/>
        <p:txBody>
          <a:bodyPr/>
          <a:lstStyle/>
          <a:p>
            <a:r>
              <a:rPr lang="en-US" smtClean="0"/>
              <a:t>CS 410 - Team Blue - RoadNet</a:t>
            </a:r>
            <a:endParaRPr lang="en-US"/>
          </a:p>
        </p:txBody>
      </p:sp>
      <p:sp>
        <p:nvSpPr>
          <p:cNvPr id="6" name="Slide Number Placeholder 5"/>
          <p:cNvSpPr>
            <a:spLocks noGrp="1"/>
          </p:cNvSpPr>
          <p:nvPr>
            <p:ph type="sldNum" sz="quarter" idx="12"/>
          </p:nvPr>
        </p:nvSpPr>
        <p:spPr/>
        <p:txBody>
          <a:bodyPr/>
          <a:lstStyle/>
          <a:p>
            <a:fld id="{45981F3D-5BB8-4FDF-9B19-823843D679FD}" type="slidenum">
              <a:rPr lang="en-US" smtClean="0"/>
              <a:t>15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88" y="1637251"/>
            <a:ext cx="8229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453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Analysis</a:t>
            </a:r>
            <a:endParaRPr lang="en-US" dirty="0"/>
          </a:p>
        </p:txBody>
      </p:sp>
      <p:sp>
        <p:nvSpPr>
          <p:cNvPr id="4" name="Date Placeholder 3"/>
          <p:cNvSpPr>
            <a:spLocks noGrp="1"/>
          </p:cNvSpPr>
          <p:nvPr>
            <p:ph type="dt" sz="half" idx="10"/>
          </p:nvPr>
        </p:nvSpPr>
        <p:spPr/>
        <p:txBody>
          <a:bodyPr/>
          <a:lstStyle/>
          <a:p>
            <a:r>
              <a:rPr lang="en-US" smtClean="0"/>
              <a:t>October 23, 2011</a:t>
            </a:r>
            <a:endParaRPr lang="en-US"/>
          </a:p>
        </p:txBody>
      </p:sp>
      <p:sp>
        <p:nvSpPr>
          <p:cNvPr id="5" name="Footer Placeholder 4"/>
          <p:cNvSpPr>
            <a:spLocks noGrp="1"/>
          </p:cNvSpPr>
          <p:nvPr>
            <p:ph type="ftr" sz="quarter" idx="11"/>
          </p:nvPr>
        </p:nvSpPr>
        <p:spPr/>
        <p:txBody>
          <a:bodyPr/>
          <a:lstStyle/>
          <a:p>
            <a:r>
              <a:rPr lang="en-US" smtClean="0"/>
              <a:t>CS 410 - Team Blue - RoadNet</a:t>
            </a:r>
            <a:endParaRPr lang="en-US"/>
          </a:p>
        </p:txBody>
      </p:sp>
      <p:sp>
        <p:nvSpPr>
          <p:cNvPr id="6" name="Slide Number Placeholder 5"/>
          <p:cNvSpPr>
            <a:spLocks noGrp="1"/>
          </p:cNvSpPr>
          <p:nvPr>
            <p:ph type="sldNum" sz="quarter" idx="12"/>
          </p:nvPr>
        </p:nvSpPr>
        <p:spPr/>
        <p:txBody>
          <a:bodyPr/>
          <a:lstStyle/>
          <a:p>
            <a:fld id="{45981F3D-5BB8-4FDF-9B19-823843D679FD}" type="slidenum">
              <a:rPr lang="en-US" smtClean="0"/>
              <a:t>16</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02335"/>
            <a:ext cx="8229600" cy="457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4"/>
          <p:cNvSpPr txBox="1">
            <a:spLocks noChangeArrowheads="1"/>
          </p:cNvSpPr>
          <p:nvPr/>
        </p:nvSpPr>
        <p:spPr bwMode="auto">
          <a:xfrm>
            <a:off x="7543800" y="6248400"/>
            <a:ext cx="12111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en-US" sz="1400" baseline="30000" dirty="0" smtClean="0"/>
              <a:t>3</a:t>
            </a:r>
            <a:r>
              <a:rPr lang="en-US" sz="1400" dirty="0" smtClean="0"/>
              <a:t>Source</a:t>
            </a:r>
            <a:r>
              <a:rPr lang="en-US" sz="1400" dirty="0"/>
              <a:t>: CENS</a:t>
            </a:r>
          </a:p>
        </p:txBody>
      </p:sp>
    </p:spTree>
    <p:extLst>
      <p:ext uri="{BB962C8B-B14F-4D97-AF65-F5344CB8AC3E}">
        <p14:creationId xmlns:p14="http://schemas.microsoft.com/office/powerpoint/2010/main" val="4156240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23, 2011</a:t>
            </a:r>
            <a:endParaRPr lang="en-US"/>
          </a:p>
        </p:txBody>
      </p:sp>
      <p:sp>
        <p:nvSpPr>
          <p:cNvPr id="3" name="Footer Placeholder 2"/>
          <p:cNvSpPr>
            <a:spLocks noGrp="1"/>
          </p:cNvSpPr>
          <p:nvPr>
            <p:ph type="ftr" sz="quarter" idx="11"/>
          </p:nvPr>
        </p:nvSpPr>
        <p:spPr/>
        <p:txBody>
          <a:bodyPr/>
          <a:lstStyle/>
          <a:p>
            <a:r>
              <a:rPr lang="en-US" smtClean="0"/>
              <a:t>CS 410 - Team Blue - RoadNet</a:t>
            </a:r>
            <a:endParaRPr lang="en-US"/>
          </a:p>
        </p:txBody>
      </p:sp>
      <p:sp>
        <p:nvSpPr>
          <p:cNvPr id="4" name="Slide Number Placeholder 3"/>
          <p:cNvSpPr>
            <a:spLocks noGrp="1"/>
          </p:cNvSpPr>
          <p:nvPr>
            <p:ph type="sldNum" sz="quarter" idx="12"/>
          </p:nvPr>
        </p:nvSpPr>
        <p:spPr/>
        <p:txBody>
          <a:bodyPr/>
          <a:lstStyle/>
          <a:p>
            <a:fld id="{45981F3D-5BB8-4FDF-9B19-823843D679FD}" type="slidenum">
              <a:rPr lang="en-US" smtClean="0"/>
              <a:t>17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1117600"/>
            <a:ext cx="8332787"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822960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0"/>
          <p:cNvSpPr txBox="1">
            <a:spLocks noChangeArrowheads="1"/>
          </p:cNvSpPr>
          <p:nvPr/>
        </p:nvSpPr>
        <p:spPr bwMode="auto">
          <a:xfrm>
            <a:off x="6862762" y="6248400"/>
            <a:ext cx="19197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en-US" sz="1400" baseline="30000" dirty="0" smtClean="0"/>
              <a:t>5</a:t>
            </a:r>
            <a:r>
              <a:rPr lang="en-US" sz="1400" dirty="0" smtClean="0"/>
              <a:t>Source</a:t>
            </a:r>
            <a:r>
              <a:rPr lang="en-US" sz="1400" dirty="0"/>
              <a:t>: </a:t>
            </a:r>
            <a:r>
              <a:rPr lang="en-US" sz="1400" dirty="0" err="1"/>
              <a:t>Mashable</a:t>
            </a:r>
            <a:r>
              <a:rPr lang="en-US" sz="1400" dirty="0"/>
              <a:t> Tech</a:t>
            </a:r>
          </a:p>
        </p:txBody>
      </p:sp>
    </p:spTree>
    <p:extLst>
      <p:ext uri="{BB962C8B-B14F-4D97-AF65-F5344CB8AC3E}">
        <p14:creationId xmlns:p14="http://schemas.microsoft.com/office/powerpoint/2010/main" val="3486284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23, 2011</a:t>
            </a:r>
            <a:endParaRPr lang="en-US"/>
          </a:p>
        </p:txBody>
      </p:sp>
      <p:sp>
        <p:nvSpPr>
          <p:cNvPr id="3" name="Footer Placeholder 2"/>
          <p:cNvSpPr>
            <a:spLocks noGrp="1"/>
          </p:cNvSpPr>
          <p:nvPr>
            <p:ph type="ftr" sz="quarter" idx="11"/>
          </p:nvPr>
        </p:nvSpPr>
        <p:spPr/>
        <p:txBody>
          <a:bodyPr/>
          <a:lstStyle/>
          <a:p>
            <a:r>
              <a:rPr lang="en-US" smtClean="0"/>
              <a:t>CS 410 - Team Blue - RoadNet</a:t>
            </a:r>
            <a:endParaRPr lang="en-US"/>
          </a:p>
        </p:txBody>
      </p:sp>
      <p:sp>
        <p:nvSpPr>
          <p:cNvPr id="4" name="Slide Number Placeholder 3"/>
          <p:cNvSpPr>
            <a:spLocks noGrp="1"/>
          </p:cNvSpPr>
          <p:nvPr>
            <p:ph type="sldNum" sz="quarter" idx="12"/>
          </p:nvPr>
        </p:nvSpPr>
        <p:spPr/>
        <p:txBody>
          <a:bodyPr/>
          <a:lstStyle/>
          <a:p>
            <a:fld id="{45981F3D-5BB8-4FDF-9B19-823843D679FD}" type="slidenum">
              <a:rPr lang="en-US" smtClean="0"/>
              <a:t>18</a:t>
            </a:fld>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017889"/>
            <a:ext cx="414337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051756"/>
            <a:ext cx="414337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2"/>
          <p:cNvSpPr>
            <a:spLocks noGrp="1"/>
          </p:cNvSpPr>
          <p:nvPr/>
        </p:nvSpPr>
        <p:spPr bwMode="auto">
          <a:xfrm>
            <a:off x="381000" y="1378127"/>
            <a:ext cx="40401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0000" lnSpcReduction="20000"/>
          </a:bodyPr>
          <a:lstStyle>
            <a:lvl1pPr marL="0" indent="0" algn="l" defTabSz="457200" rtl="0" fontAlgn="base">
              <a:spcBef>
                <a:spcPct val="20000"/>
              </a:spcBef>
              <a:spcAft>
                <a:spcPct val="0"/>
              </a:spcAft>
              <a:buFont typeface="Arial" pitchFamily="34" charset="0"/>
              <a:buNone/>
              <a:defRPr sz="2400" b="1" kern="1200">
                <a:solidFill>
                  <a:schemeClr val="tx1"/>
                </a:solidFill>
                <a:latin typeface="+mn-lt"/>
                <a:ea typeface="MS PGothic" pitchFamily="34" charset="-128"/>
                <a:cs typeface="+mn-cs"/>
              </a:defRPr>
            </a:lvl1pPr>
            <a:lvl2pPr marL="457200" indent="0" algn="l" defTabSz="457200" rtl="0" fontAlgn="base">
              <a:spcBef>
                <a:spcPct val="20000"/>
              </a:spcBef>
              <a:spcAft>
                <a:spcPct val="0"/>
              </a:spcAft>
              <a:buFont typeface="Arial" pitchFamily="34" charset="0"/>
              <a:buNone/>
              <a:defRPr sz="2000" b="1" kern="1200">
                <a:solidFill>
                  <a:schemeClr val="tx1"/>
                </a:solidFill>
                <a:latin typeface="+mn-lt"/>
                <a:ea typeface="MS PGothic" pitchFamily="34" charset="-128"/>
                <a:cs typeface="+mn-cs"/>
              </a:defRPr>
            </a:lvl2pPr>
            <a:lvl3pPr marL="914400" indent="0" algn="l" defTabSz="457200" rtl="0" fontAlgn="base">
              <a:spcBef>
                <a:spcPct val="20000"/>
              </a:spcBef>
              <a:spcAft>
                <a:spcPct val="0"/>
              </a:spcAft>
              <a:buFont typeface="Arial" pitchFamily="34" charset="0"/>
              <a:buNone/>
              <a:defRPr sz="1800" b="1" kern="1200">
                <a:solidFill>
                  <a:schemeClr val="tx1"/>
                </a:solidFill>
                <a:latin typeface="+mn-lt"/>
                <a:ea typeface="MS PGothic" pitchFamily="34" charset="-128"/>
                <a:cs typeface="+mn-cs"/>
              </a:defRPr>
            </a:lvl3pPr>
            <a:lvl4pPr marL="1371600" indent="0" algn="l" defTabSz="457200" rtl="0" fontAlgn="base">
              <a:spcBef>
                <a:spcPct val="20000"/>
              </a:spcBef>
              <a:spcAft>
                <a:spcPct val="0"/>
              </a:spcAft>
              <a:buFont typeface="Arial" pitchFamily="34" charset="0"/>
              <a:buNone/>
              <a:defRPr sz="1600" b="1" kern="1200">
                <a:solidFill>
                  <a:schemeClr val="tx1"/>
                </a:solidFill>
                <a:latin typeface="+mn-lt"/>
                <a:ea typeface="MS PGothic" pitchFamily="34" charset="-128"/>
                <a:cs typeface="+mn-cs"/>
              </a:defRPr>
            </a:lvl4pPr>
            <a:lvl5pPr marL="1828800" indent="0" algn="l" defTabSz="457200" rtl="0" fontAlgn="base">
              <a:spcBef>
                <a:spcPct val="20000"/>
              </a:spcBef>
              <a:spcAft>
                <a:spcPct val="0"/>
              </a:spcAft>
              <a:buFont typeface="Arial" pitchFamily="34" charset="0"/>
              <a:buNone/>
              <a:defRPr sz="1600" b="1" kern="1200">
                <a:solidFill>
                  <a:schemeClr val="tx1"/>
                </a:solidFill>
                <a:latin typeface="+mn-lt"/>
                <a:ea typeface="MS PGothic" pitchFamily="34" charset="-128"/>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fontAlgn="auto">
              <a:spcAft>
                <a:spcPts val="0"/>
              </a:spcAft>
              <a:buFont typeface="Arial"/>
              <a:buNone/>
              <a:defRPr/>
            </a:pPr>
            <a:r>
              <a:rPr lang="en-US" dirty="0" smtClean="0">
                <a:ea typeface="+mn-ea"/>
              </a:rPr>
              <a:t>Projected Worldwide Smartphone Sales</a:t>
            </a:r>
          </a:p>
          <a:p>
            <a:pPr algn="ctr" fontAlgn="auto">
              <a:spcAft>
                <a:spcPts val="0"/>
              </a:spcAft>
              <a:buFont typeface="Arial"/>
              <a:buNone/>
              <a:defRPr/>
            </a:pPr>
            <a:r>
              <a:rPr lang="en-US" sz="2000" dirty="0" smtClean="0">
                <a:ea typeface="+mn-ea"/>
              </a:rPr>
              <a:t>(Millions of units)</a:t>
            </a:r>
          </a:p>
        </p:txBody>
      </p:sp>
      <p:sp>
        <p:nvSpPr>
          <p:cNvPr id="9" name="Text Placeholder 4"/>
          <p:cNvSpPr>
            <a:spLocks noGrp="1"/>
          </p:cNvSpPr>
          <p:nvPr/>
        </p:nvSpPr>
        <p:spPr bwMode="auto">
          <a:xfrm>
            <a:off x="4826000" y="1411994"/>
            <a:ext cx="40417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defTabSz="457200" rtl="0" fontAlgn="base">
              <a:spcBef>
                <a:spcPct val="20000"/>
              </a:spcBef>
              <a:spcAft>
                <a:spcPct val="0"/>
              </a:spcAft>
              <a:buFont typeface="Arial" pitchFamily="34" charset="0"/>
              <a:buNone/>
              <a:defRPr sz="2400" b="1" kern="1200">
                <a:solidFill>
                  <a:schemeClr val="tx1"/>
                </a:solidFill>
                <a:latin typeface="+mn-lt"/>
                <a:ea typeface="MS PGothic" pitchFamily="34" charset="-128"/>
                <a:cs typeface="+mn-cs"/>
              </a:defRPr>
            </a:lvl1pPr>
            <a:lvl2pPr marL="457200" indent="0" algn="l" defTabSz="457200" rtl="0" fontAlgn="base">
              <a:spcBef>
                <a:spcPct val="20000"/>
              </a:spcBef>
              <a:spcAft>
                <a:spcPct val="0"/>
              </a:spcAft>
              <a:buFont typeface="Arial" pitchFamily="34" charset="0"/>
              <a:buNone/>
              <a:defRPr sz="2000" b="1" kern="1200">
                <a:solidFill>
                  <a:schemeClr val="tx1"/>
                </a:solidFill>
                <a:latin typeface="+mn-lt"/>
                <a:ea typeface="MS PGothic" pitchFamily="34" charset="-128"/>
                <a:cs typeface="+mn-cs"/>
              </a:defRPr>
            </a:lvl2pPr>
            <a:lvl3pPr marL="914400" indent="0" algn="l" defTabSz="457200" rtl="0" fontAlgn="base">
              <a:spcBef>
                <a:spcPct val="20000"/>
              </a:spcBef>
              <a:spcAft>
                <a:spcPct val="0"/>
              </a:spcAft>
              <a:buFont typeface="Arial" pitchFamily="34" charset="0"/>
              <a:buNone/>
              <a:defRPr sz="1800" b="1" kern="1200">
                <a:solidFill>
                  <a:schemeClr val="tx1"/>
                </a:solidFill>
                <a:latin typeface="+mn-lt"/>
                <a:ea typeface="MS PGothic" pitchFamily="34" charset="-128"/>
                <a:cs typeface="+mn-cs"/>
              </a:defRPr>
            </a:lvl3pPr>
            <a:lvl4pPr marL="1371600" indent="0" algn="l" defTabSz="457200" rtl="0" fontAlgn="base">
              <a:spcBef>
                <a:spcPct val="20000"/>
              </a:spcBef>
              <a:spcAft>
                <a:spcPct val="0"/>
              </a:spcAft>
              <a:buFont typeface="Arial" pitchFamily="34" charset="0"/>
              <a:buNone/>
              <a:defRPr sz="1600" b="1" kern="1200">
                <a:solidFill>
                  <a:schemeClr val="tx1"/>
                </a:solidFill>
                <a:latin typeface="+mn-lt"/>
                <a:ea typeface="MS PGothic" pitchFamily="34" charset="-128"/>
                <a:cs typeface="+mn-cs"/>
              </a:defRPr>
            </a:lvl4pPr>
            <a:lvl5pPr marL="1828800" indent="0" algn="l" defTabSz="457200" rtl="0" fontAlgn="base">
              <a:spcBef>
                <a:spcPct val="20000"/>
              </a:spcBef>
              <a:spcAft>
                <a:spcPct val="0"/>
              </a:spcAft>
              <a:buFont typeface="Arial" pitchFamily="34" charset="0"/>
              <a:buNone/>
              <a:defRPr sz="1600" b="1" kern="1200">
                <a:solidFill>
                  <a:schemeClr val="tx1"/>
                </a:solidFill>
                <a:latin typeface="+mn-lt"/>
                <a:ea typeface="MS PGothic" pitchFamily="34" charset="-128"/>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fontAlgn="auto">
              <a:spcAft>
                <a:spcPts val="0"/>
              </a:spcAft>
              <a:buFont typeface="Arial"/>
              <a:buNone/>
              <a:defRPr/>
            </a:pPr>
            <a:r>
              <a:rPr lang="en-US" sz="1700" dirty="0" smtClean="0">
                <a:ea typeface="+mn-ea"/>
              </a:rPr>
              <a:t>Projected US Smartphone Sales</a:t>
            </a:r>
          </a:p>
          <a:p>
            <a:pPr algn="ctr" fontAlgn="auto">
              <a:spcAft>
                <a:spcPts val="0"/>
              </a:spcAft>
              <a:buFont typeface="Arial"/>
              <a:buNone/>
              <a:defRPr/>
            </a:pPr>
            <a:r>
              <a:rPr lang="en-US" sz="1400" dirty="0" smtClean="0">
                <a:ea typeface="+mn-ea"/>
              </a:rPr>
              <a:t>(Millions of units)</a:t>
            </a:r>
          </a:p>
        </p:txBody>
      </p:sp>
      <p:sp>
        <p:nvSpPr>
          <p:cNvPr id="10" name="Title 1"/>
          <p:cNvSpPr>
            <a:spLocks noGrp="1"/>
          </p:cNvSpPr>
          <p:nvPr/>
        </p:nvSpPr>
        <p:spPr bwMode="auto">
          <a:xfrm>
            <a:off x="1181100" y="609600"/>
            <a:ext cx="7086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34" charset="0"/>
                <a:ea typeface="MS PGothic" pitchFamily="34" charset="-128"/>
              </a:defRPr>
            </a:lvl2pPr>
            <a:lvl3pPr algn="ctr" defTabSz="457200" rtl="0" fontAlgn="base">
              <a:spcBef>
                <a:spcPct val="0"/>
              </a:spcBef>
              <a:spcAft>
                <a:spcPct val="0"/>
              </a:spcAft>
              <a:defRPr sz="4400">
                <a:solidFill>
                  <a:schemeClr val="tx1"/>
                </a:solidFill>
                <a:latin typeface="Calibri" pitchFamily="34" charset="0"/>
                <a:ea typeface="MS PGothic" pitchFamily="34" charset="-128"/>
              </a:defRPr>
            </a:lvl3pPr>
            <a:lvl4pPr algn="ctr" defTabSz="457200" rtl="0" fontAlgn="base">
              <a:spcBef>
                <a:spcPct val="0"/>
              </a:spcBef>
              <a:spcAft>
                <a:spcPct val="0"/>
              </a:spcAft>
              <a:defRPr sz="4400">
                <a:solidFill>
                  <a:schemeClr val="tx1"/>
                </a:solidFill>
                <a:latin typeface="Calibri" pitchFamily="34" charset="0"/>
                <a:ea typeface="MS PGothic" pitchFamily="34" charset="-128"/>
              </a:defRPr>
            </a:lvl4pPr>
            <a:lvl5pPr algn="ctr" defTabSz="457200" rtl="0" fontAlgn="base">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r>
              <a:rPr lang="en-US" dirty="0" smtClean="0"/>
              <a:t>Trends in Smartphone Sales</a:t>
            </a:r>
          </a:p>
        </p:txBody>
      </p:sp>
      <p:sp>
        <p:nvSpPr>
          <p:cNvPr id="11" name="TextBox 7"/>
          <p:cNvSpPr txBox="1">
            <a:spLocks noChangeArrowheads="1"/>
          </p:cNvSpPr>
          <p:nvPr/>
        </p:nvSpPr>
        <p:spPr bwMode="auto">
          <a:xfrm>
            <a:off x="6172200" y="6172200"/>
            <a:ext cx="26279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en-US" sz="1400" baseline="30000" dirty="0" smtClean="0"/>
              <a:t>1</a:t>
            </a:r>
            <a:r>
              <a:rPr lang="en-US" sz="1400" dirty="0" smtClean="0"/>
              <a:t>Source</a:t>
            </a:r>
            <a:r>
              <a:rPr lang="en-US" sz="1400" dirty="0"/>
              <a:t>: Email Marketing Reports</a:t>
            </a:r>
          </a:p>
        </p:txBody>
      </p:sp>
    </p:spTree>
    <p:extLst>
      <p:ext uri="{BB962C8B-B14F-4D97-AF65-F5344CB8AC3E}">
        <p14:creationId xmlns:p14="http://schemas.microsoft.com/office/powerpoint/2010/main" val="2506790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a:t>
            </a:r>
            <a:endParaRPr lang="en-US" dirty="0"/>
          </a:p>
        </p:txBody>
      </p:sp>
      <p:sp>
        <p:nvSpPr>
          <p:cNvPr id="4" name="Date Placeholder 3"/>
          <p:cNvSpPr>
            <a:spLocks noGrp="1"/>
          </p:cNvSpPr>
          <p:nvPr>
            <p:ph type="dt" sz="half" idx="10"/>
          </p:nvPr>
        </p:nvSpPr>
        <p:spPr/>
        <p:txBody>
          <a:bodyPr/>
          <a:lstStyle/>
          <a:p>
            <a:r>
              <a:rPr lang="en-US" smtClean="0"/>
              <a:t>October 23, 2011</a:t>
            </a:r>
            <a:endParaRPr lang="en-US"/>
          </a:p>
        </p:txBody>
      </p:sp>
      <p:sp>
        <p:nvSpPr>
          <p:cNvPr id="5" name="Footer Placeholder 4"/>
          <p:cNvSpPr>
            <a:spLocks noGrp="1"/>
          </p:cNvSpPr>
          <p:nvPr>
            <p:ph type="ftr" sz="quarter" idx="11"/>
          </p:nvPr>
        </p:nvSpPr>
        <p:spPr/>
        <p:txBody>
          <a:bodyPr/>
          <a:lstStyle/>
          <a:p>
            <a:r>
              <a:rPr lang="en-US" smtClean="0"/>
              <a:t>CS 410 - Team Blue - RoadNet</a:t>
            </a:r>
            <a:endParaRPr lang="en-US"/>
          </a:p>
        </p:txBody>
      </p:sp>
      <p:sp>
        <p:nvSpPr>
          <p:cNvPr id="6" name="Slide Number Placeholder 5"/>
          <p:cNvSpPr>
            <a:spLocks noGrp="1"/>
          </p:cNvSpPr>
          <p:nvPr>
            <p:ph type="sldNum" sz="quarter" idx="12"/>
          </p:nvPr>
        </p:nvSpPr>
        <p:spPr/>
        <p:txBody>
          <a:bodyPr/>
          <a:lstStyle/>
          <a:p>
            <a:fld id="{45981F3D-5BB8-4FDF-9B19-823843D679FD}" type="slidenum">
              <a:rPr lang="en-US" smtClean="0"/>
              <a:t>19</a:t>
            </a:fld>
            <a:endParaRPr lang="en-US"/>
          </a:p>
        </p:txBody>
      </p:sp>
      <p:pic>
        <p:nvPicPr>
          <p:cNvPr id="2050" name="Picture 2" descr="C:\Users\Andy\Documents\ODU\Senior (11-12)\Fall 2011\CS 410\compmatrix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664674"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470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Team Blue Staff Chart</a:t>
            </a:r>
          </a:p>
          <a:p>
            <a:r>
              <a:rPr lang="en-US" dirty="0" smtClean="0"/>
              <a:t>Societal </a:t>
            </a:r>
            <a:r>
              <a:rPr lang="en-US" dirty="0" smtClean="0"/>
              <a:t>Problem</a:t>
            </a:r>
          </a:p>
          <a:p>
            <a:r>
              <a:rPr lang="en-US" dirty="0" smtClean="0"/>
              <a:t>Problem Details</a:t>
            </a:r>
          </a:p>
          <a:p>
            <a:r>
              <a:rPr lang="en-US" dirty="0" smtClean="0"/>
              <a:t>Traffic Data</a:t>
            </a:r>
          </a:p>
          <a:p>
            <a:r>
              <a:rPr lang="en-US" dirty="0" smtClean="0"/>
              <a:t>Customer Identification</a:t>
            </a:r>
          </a:p>
          <a:p>
            <a:r>
              <a:rPr lang="en-US" dirty="0" smtClean="0"/>
              <a:t>Market Analysis</a:t>
            </a:r>
          </a:p>
          <a:p>
            <a:r>
              <a:rPr lang="en-US" dirty="0" smtClean="0"/>
              <a:t>Competition</a:t>
            </a:r>
          </a:p>
          <a:p>
            <a:r>
              <a:rPr lang="en-US" dirty="0" err="1" smtClean="0"/>
              <a:t>RoadNet</a:t>
            </a:r>
            <a:r>
              <a:rPr lang="en-US" dirty="0" smtClean="0"/>
              <a:t> Solution</a:t>
            </a:r>
          </a:p>
          <a:p>
            <a:r>
              <a:rPr lang="en-US" dirty="0" smtClean="0"/>
              <a:t>Without </a:t>
            </a:r>
            <a:r>
              <a:rPr lang="en-US" dirty="0" err="1" smtClean="0"/>
              <a:t>RoadNet</a:t>
            </a:r>
            <a:endParaRPr lang="en-US" dirty="0" smtClean="0"/>
          </a:p>
          <a:p>
            <a:r>
              <a:rPr lang="en-US" dirty="0" smtClean="0"/>
              <a:t>With </a:t>
            </a:r>
            <a:r>
              <a:rPr lang="en-US" dirty="0" err="1" smtClean="0"/>
              <a:t>RoadNet</a:t>
            </a:r>
            <a:endParaRPr lang="en-US" dirty="0" smtClean="0"/>
          </a:p>
          <a:p>
            <a:r>
              <a:rPr lang="en-US" dirty="0" smtClean="0"/>
              <a:t>Major Functional Components</a:t>
            </a:r>
          </a:p>
          <a:p>
            <a:r>
              <a:rPr lang="en-US" dirty="0" smtClean="0"/>
              <a:t>Risk </a:t>
            </a:r>
            <a:r>
              <a:rPr lang="en-US" dirty="0" smtClean="0"/>
              <a:t>Assessment</a:t>
            </a:r>
          </a:p>
          <a:p>
            <a:r>
              <a:rPr lang="en-US" dirty="0" smtClean="0"/>
              <a:t>Conclusion</a:t>
            </a:r>
            <a:endParaRPr lang="en-US" dirty="0"/>
          </a:p>
        </p:txBody>
      </p:sp>
      <p:sp>
        <p:nvSpPr>
          <p:cNvPr id="4" name="Date Placeholder 3"/>
          <p:cNvSpPr>
            <a:spLocks noGrp="1"/>
          </p:cNvSpPr>
          <p:nvPr>
            <p:ph type="dt" sz="half" idx="10"/>
          </p:nvPr>
        </p:nvSpPr>
        <p:spPr/>
        <p:txBody>
          <a:bodyPr/>
          <a:lstStyle/>
          <a:p>
            <a:r>
              <a:rPr lang="en-US" smtClean="0"/>
              <a:t>October 23, 2011</a:t>
            </a:r>
            <a:endParaRPr lang="en-US"/>
          </a:p>
        </p:txBody>
      </p:sp>
      <p:sp>
        <p:nvSpPr>
          <p:cNvPr id="5" name="Footer Placeholder 4"/>
          <p:cNvSpPr>
            <a:spLocks noGrp="1"/>
          </p:cNvSpPr>
          <p:nvPr>
            <p:ph type="ftr" sz="quarter" idx="11"/>
          </p:nvPr>
        </p:nvSpPr>
        <p:spPr/>
        <p:txBody>
          <a:bodyPr/>
          <a:lstStyle/>
          <a:p>
            <a:r>
              <a:rPr lang="en-US" smtClean="0"/>
              <a:t>CS 410 - Team Blue - RoadNet</a:t>
            </a:r>
            <a:endParaRPr lang="en-US"/>
          </a:p>
        </p:txBody>
      </p:sp>
      <p:sp>
        <p:nvSpPr>
          <p:cNvPr id="6" name="Slide Number Placeholder 5"/>
          <p:cNvSpPr>
            <a:spLocks noGrp="1"/>
          </p:cNvSpPr>
          <p:nvPr>
            <p:ph type="sldNum" sz="quarter" idx="12"/>
          </p:nvPr>
        </p:nvSpPr>
        <p:spPr/>
        <p:txBody>
          <a:bodyPr/>
          <a:lstStyle/>
          <a:p>
            <a:fld id="{45981F3D-5BB8-4FDF-9B19-823843D679FD}" type="slidenum">
              <a:rPr lang="en-US" smtClean="0"/>
              <a:t>2</a:t>
            </a:fld>
            <a:endParaRPr lang="en-US"/>
          </a:p>
        </p:txBody>
      </p:sp>
    </p:spTree>
    <p:extLst>
      <p:ext uri="{BB962C8B-B14F-4D97-AF65-F5344CB8AC3E}">
        <p14:creationId xmlns:p14="http://schemas.microsoft.com/office/powerpoint/2010/main" val="2248059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RoadNet</a:t>
            </a:r>
            <a:r>
              <a:rPr lang="en-US" dirty="0" smtClean="0"/>
              <a:t> Solution</a:t>
            </a:r>
            <a:endParaRPr lang="en-US" dirty="0"/>
          </a:p>
        </p:txBody>
      </p:sp>
      <p:sp>
        <p:nvSpPr>
          <p:cNvPr id="8" name="Content Placeholder 7"/>
          <p:cNvSpPr>
            <a:spLocks noGrp="1"/>
          </p:cNvSpPr>
          <p:nvPr>
            <p:ph idx="1"/>
          </p:nvPr>
        </p:nvSpPr>
        <p:spPr/>
        <p:txBody>
          <a:bodyPr/>
          <a:lstStyle/>
          <a:p>
            <a:pPr marL="118872" indent="0">
              <a:buNone/>
            </a:pPr>
            <a:r>
              <a:rPr lang="en-US" u="sng" dirty="0" smtClean="0"/>
              <a:t>Goals</a:t>
            </a:r>
            <a:endParaRPr lang="en-US" dirty="0" smtClean="0"/>
          </a:p>
          <a:p>
            <a:pPr marL="118872" indent="0">
              <a:buNone/>
            </a:pPr>
            <a:r>
              <a:rPr lang="en-US" dirty="0" err="1" smtClean="0"/>
              <a:t>RoadNet</a:t>
            </a:r>
            <a:r>
              <a:rPr lang="en-US" dirty="0" smtClean="0"/>
              <a:t> will improve driver awareness of adverse road conditions.</a:t>
            </a:r>
          </a:p>
          <a:p>
            <a:r>
              <a:rPr lang="en-US" dirty="0" smtClean="0"/>
              <a:t>Traffic congestion information/analysis</a:t>
            </a:r>
          </a:p>
          <a:p>
            <a:r>
              <a:rPr lang="en-US" dirty="0" smtClean="0"/>
              <a:t>Real-time traffic update distribution</a:t>
            </a:r>
          </a:p>
          <a:p>
            <a:r>
              <a:rPr lang="en-US" dirty="0" smtClean="0"/>
              <a:t>Accident/construction site notification</a:t>
            </a:r>
          </a:p>
          <a:p>
            <a:r>
              <a:rPr lang="en-US" dirty="0" smtClean="0"/>
              <a:t>Virtual checkpoint system to transmit information with minimal data usage</a:t>
            </a:r>
            <a:endParaRPr lang="en-US" dirty="0"/>
          </a:p>
        </p:txBody>
      </p:sp>
      <p:sp>
        <p:nvSpPr>
          <p:cNvPr id="5" name="Date Placeholder 4"/>
          <p:cNvSpPr>
            <a:spLocks noGrp="1"/>
          </p:cNvSpPr>
          <p:nvPr>
            <p:ph type="dt" sz="half" idx="10"/>
          </p:nvPr>
        </p:nvSpPr>
        <p:spPr/>
        <p:txBody>
          <a:bodyPr/>
          <a:lstStyle/>
          <a:p>
            <a:r>
              <a:rPr lang="en-US" smtClean="0"/>
              <a:t>October 23, 2011</a:t>
            </a:r>
            <a:endParaRPr lang="en-US"/>
          </a:p>
        </p:txBody>
      </p:sp>
      <p:sp>
        <p:nvSpPr>
          <p:cNvPr id="6" name="Footer Placeholder 5"/>
          <p:cNvSpPr>
            <a:spLocks noGrp="1"/>
          </p:cNvSpPr>
          <p:nvPr>
            <p:ph type="ftr" sz="quarter" idx="11"/>
          </p:nvPr>
        </p:nvSpPr>
        <p:spPr/>
        <p:txBody>
          <a:bodyPr/>
          <a:lstStyle/>
          <a:p>
            <a:r>
              <a:rPr lang="en-US" smtClean="0"/>
              <a:t>CS 410 - Team Blue - RoadNet</a:t>
            </a:r>
            <a:endParaRPr lang="en-US"/>
          </a:p>
        </p:txBody>
      </p:sp>
      <p:sp>
        <p:nvSpPr>
          <p:cNvPr id="7" name="Slide Number Placeholder 6"/>
          <p:cNvSpPr>
            <a:spLocks noGrp="1"/>
          </p:cNvSpPr>
          <p:nvPr>
            <p:ph type="sldNum" sz="quarter" idx="12"/>
          </p:nvPr>
        </p:nvSpPr>
        <p:spPr/>
        <p:txBody>
          <a:bodyPr/>
          <a:lstStyle/>
          <a:p>
            <a:fld id="{45981F3D-5BB8-4FDF-9B19-823843D679FD}" type="slidenum">
              <a:rPr lang="en-US" smtClean="0"/>
              <a:t>20</a:t>
            </a:fld>
            <a:endParaRPr lang="en-US"/>
          </a:p>
        </p:txBody>
      </p:sp>
    </p:spTree>
    <p:extLst>
      <p:ext uri="{BB962C8B-B14F-4D97-AF65-F5344CB8AC3E}">
        <p14:creationId xmlns:p14="http://schemas.microsoft.com/office/powerpoint/2010/main" val="2877836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Without </a:t>
            </a:r>
            <a:r>
              <a:rPr lang="en-US" dirty="0" err="1" smtClean="0"/>
              <a:t>RoadNet</a:t>
            </a:r>
            <a:endParaRPr lang="en-US" dirty="0"/>
          </a:p>
        </p:txBody>
      </p:sp>
      <p:sp>
        <p:nvSpPr>
          <p:cNvPr id="4" name="Date Placeholder 3"/>
          <p:cNvSpPr>
            <a:spLocks noGrp="1"/>
          </p:cNvSpPr>
          <p:nvPr>
            <p:ph type="dt" sz="half" idx="10"/>
          </p:nvPr>
        </p:nvSpPr>
        <p:spPr/>
        <p:txBody>
          <a:bodyPr/>
          <a:lstStyle/>
          <a:p>
            <a:r>
              <a:rPr lang="en-US" smtClean="0"/>
              <a:t>October 23, 2011</a:t>
            </a:r>
            <a:endParaRPr lang="en-US"/>
          </a:p>
        </p:txBody>
      </p:sp>
      <p:sp>
        <p:nvSpPr>
          <p:cNvPr id="5" name="Footer Placeholder 4"/>
          <p:cNvSpPr>
            <a:spLocks noGrp="1"/>
          </p:cNvSpPr>
          <p:nvPr>
            <p:ph type="ftr" sz="quarter" idx="11"/>
          </p:nvPr>
        </p:nvSpPr>
        <p:spPr/>
        <p:txBody>
          <a:bodyPr/>
          <a:lstStyle/>
          <a:p>
            <a:r>
              <a:rPr lang="en-US" smtClean="0"/>
              <a:t>CS 410 - Team Blue - RoadNet</a:t>
            </a:r>
            <a:endParaRPr lang="en-US"/>
          </a:p>
        </p:txBody>
      </p:sp>
      <p:sp>
        <p:nvSpPr>
          <p:cNvPr id="6" name="Slide Number Placeholder 5"/>
          <p:cNvSpPr>
            <a:spLocks noGrp="1"/>
          </p:cNvSpPr>
          <p:nvPr>
            <p:ph type="sldNum" sz="quarter" idx="12"/>
          </p:nvPr>
        </p:nvSpPr>
        <p:spPr/>
        <p:txBody>
          <a:bodyPr/>
          <a:lstStyle/>
          <a:p>
            <a:fld id="{45981F3D-5BB8-4FDF-9B19-823843D679FD}" type="slidenum">
              <a:rPr lang="en-US" smtClean="0"/>
              <a:t>21</a:t>
            </a:fld>
            <a:endParaRPr lang="en-US"/>
          </a:p>
        </p:txBody>
      </p:sp>
      <p:pic>
        <p:nvPicPr>
          <p:cNvPr id="7" name="Picture 6" descr="processflowbefor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5786164"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6324600" y="1600200"/>
            <a:ext cx="2362200" cy="4419600"/>
          </a:xfrm>
          <a:prstGeom prst="rect">
            <a:avLst/>
          </a:prstGeom>
        </p:spPr>
        <p:txBody>
          <a:bodyPr lIns="54864" tIns="91440" anchor="ctr">
            <a:normAutofit/>
          </a:bodyPr>
          <a:lstStyle>
            <a:defPPr>
              <a:defRPr lang="en-US"/>
            </a:defPPr>
            <a:lvl1pPr algn="l" rtl="0" fontAlgn="base">
              <a:spcBef>
                <a:spcPct val="0"/>
              </a:spcBef>
              <a:spcAft>
                <a:spcPct val="0"/>
              </a:spcAft>
              <a:defRPr kern="1200">
                <a:solidFill>
                  <a:schemeClr val="tx1"/>
                </a:solidFill>
                <a:latin typeface="Corbe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orbe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orbe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orbe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orbel" pitchFamily="34" charset="0"/>
                <a:ea typeface="MS PGothic" pitchFamily="34" charset="-128"/>
                <a:cs typeface="+mn-cs"/>
              </a:defRPr>
            </a:lvl5pPr>
            <a:lvl6pPr marL="2286000" algn="l" defTabSz="914400" rtl="0" eaLnBrk="1" latinLnBrk="0" hangingPunct="1">
              <a:defRPr kern="1200">
                <a:solidFill>
                  <a:schemeClr val="tx1"/>
                </a:solidFill>
                <a:latin typeface="Corbel" pitchFamily="34" charset="0"/>
                <a:ea typeface="MS PGothic" pitchFamily="34" charset="-128"/>
                <a:cs typeface="+mn-cs"/>
              </a:defRPr>
            </a:lvl6pPr>
            <a:lvl7pPr marL="2743200" algn="l" defTabSz="914400" rtl="0" eaLnBrk="1" latinLnBrk="0" hangingPunct="1">
              <a:defRPr kern="1200">
                <a:solidFill>
                  <a:schemeClr val="tx1"/>
                </a:solidFill>
                <a:latin typeface="Corbel" pitchFamily="34" charset="0"/>
                <a:ea typeface="MS PGothic" pitchFamily="34" charset="-128"/>
                <a:cs typeface="+mn-cs"/>
              </a:defRPr>
            </a:lvl7pPr>
            <a:lvl8pPr marL="3200400" algn="l" defTabSz="914400" rtl="0" eaLnBrk="1" latinLnBrk="0" hangingPunct="1">
              <a:defRPr kern="1200">
                <a:solidFill>
                  <a:schemeClr val="tx1"/>
                </a:solidFill>
                <a:latin typeface="Corbel" pitchFamily="34" charset="0"/>
                <a:ea typeface="MS PGothic" pitchFamily="34" charset="-128"/>
                <a:cs typeface="+mn-cs"/>
              </a:defRPr>
            </a:lvl8pPr>
            <a:lvl9pPr marL="3657600" algn="l" defTabSz="914400" rtl="0" eaLnBrk="1" latinLnBrk="0" hangingPunct="1">
              <a:defRPr kern="1200">
                <a:solidFill>
                  <a:schemeClr val="tx1"/>
                </a:solidFill>
                <a:latin typeface="Corbel" pitchFamily="34" charset="0"/>
                <a:ea typeface="MS PGothic" pitchFamily="34" charset="-128"/>
                <a:cs typeface="+mn-cs"/>
              </a:defRPr>
            </a:lvl9pPr>
          </a:lstStyle>
          <a:p>
            <a:pPr marL="118872" indent="0" algn="ctr" fontAlgn="auto">
              <a:spcAft>
                <a:spcPts val="0"/>
              </a:spcAft>
              <a:buFont typeface="Wingdings 2"/>
              <a:buNone/>
              <a:defRPr/>
            </a:pPr>
            <a:r>
              <a:rPr lang="en-US" sz="2800" dirty="0" smtClean="0">
                <a:latin typeface="Arial" pitchFamily="34" charset="0"/>
                <a:cs typeface="Arial" pitchFamily="34" charset="0"/>
              </a:rPr>
              <a:t>Drivers travel, some even with navigation devices, yet get stuck in unpredicted congestion.</a:t>
            </a:r>
          </a:p>
        </p:txBody>
      </p:sp>
    </p:spTree>
    <p:extLst>
      <p:ext uri="{BB962C8B-B14F-4D97-AF65-F5344CB8AC3E}">
        <p14:creationId xmlns:p14="http://schemas.microsoft.com/office/powerpoint/2010/main" val="1572851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a:t>
            </a:r>
            <a:r>
              <a:rPr lang="en-US" dirty="0" err="1" smtClean="0"/>
              <a:t>RoadNet</a:t>
            </a:r>
            <a:endParaRPr lang="en-US" dirty="0"/>
          </a:p>
        </p:txBody>
      </p:sp>
      <p:sp>
        <p:nvSpPr>
          <p:cNvPr id="3" name="Date Placeholder 2"/>
          <p:cNvSpPr>
            <a:spLocks noGrp="1"/>
          </p:cNvSpPr>
          <p:nvPr>
            <p:ph type="dt" sz="half" idx="10"/>
          </p:nvPr>
        </p:nvSpPr>
        <p:spPr/>
        <p:txBody>
          <a:bodyPr/>
          <a:lstStyle/>
          <a:p>
            <a:r>
              <a:rPr lang="en-US" smtClean="0"/>
              <a:t>October 23, 2011</a:t>
            </a:r>
            <a:endParaRPr lang="en-US"/>
          </a:p>
        </p:txBody>
      </p:sp>
      <p:sp>
        <p:nvSpPr>
          <p:cNvPr id="4" name="Footer Placeholder 3"/>
          <p:cNvSpPr>
            <a:spLocks noGrp="1"/>
          </p:cNvSpPr>
          <p:nvPr>
            <p:ph type="ftr" sz="quarter" idx="11"/>
          </p:nvPr>
        </p:nvSpPr>
        <p:spPr/>
        <p:txBody>
          <a:bodyPr/>
          <a:lstStyle/>
          <a:p>
            <a:r>
              <a:rPr lang="en-US" smtClean="0"/>
              <a:t>CS 410 - Team Blue - RoadNet</a:t>
            </a:r>
            <a:endParaRPr lang="en-US"/>
          </a:p>
        </p:txBody>
      </p:sp>
      <p:sp>
        <p:nvSpPr>
          <p:cNvPr id="5" name="Slide Number Placeholder 4"/>
          <p:cNvSpPr>
            <a:spLocks noGrp="1"/>
          </p:cNvSpPr>
          <p:nvPr>
            <p:ph type="sldNum" sz="quarter" idx="12"/>
          </p:nvPr>
        </p:nvSpPr>
        <p:spPr/>
        <p:txBody>
          <a:bodyPr/>
          <a:lstStyle/>
          <a:p>
            <a:fld id="{45981F3D-5BB8-4FDF-9B19-823843D679FD}" type="slidenum">
              <a:rPr lang="en-US" smtClean="0"/>
              <a:t>22</a:t>
            </a:fld>
            <a:endParaRPr lang="en-US"/>
          </a:p>
        </p:txBody>
      </p:sp>
      <p:pic>
        <p:nvPicPr>
          <p:cNvPr id="7" name="Picture 6" descr="processflowsolu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7921" y="1524001"/>
            <a:ext cx="63817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84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Functional Components</a:t>
            </a:r>
            <a:endParaRPr lang="en-US" dirty="0"/>
          </a:p>
        </p:txBody>
      </p:sp>
      <p:sp>
        <p:nvSpPr>
          <p:cNvPr id="3" name="Date Placeholder 2"/>
          <p:cNvSpPr>
            <a:spLocks noGrp="1"/>
          </p:cNvSpPr>
          <p:nvPr>
            <p:ph type="dt" sz="half" idx="10"/>
          </p:nvPr>
        </p:nvSpPr>
        <p:spPr/>
        <p:txBody>
          <a:bodyPr/>
          <a:lstStyle/>
          <a:p>
            <a:r>
              <a:rPr lang="en-US" smtClean="0"/>
              <a:t>October 23, 2011</a:t>
            </a:r>
            <a:endParaRPr lang="en-US"/>
          </a:p>
        </p:txBody>
      </p:sp>
      <p:sp>
        <p:nvSpPr>
          <p:cNvPr id="4" name="Footer Placeholder 3"/>
          <p:cNvSpPr>
            <a:spLocks noGrp="1"/>
          </p:cNvSpPr>
          <p:nvPr>
            <p:ph type="ftr" sz="quarter" idx="11"/>
          </p:nvPr>
        </p:nvSpPr>
        <p:spPr/>
        <p:txBody>
          <a:bodyPr/>
          <a:lstStyle/>
          <a:p>
            <a:r>
              <a:rPr lang="en-US" smtClean="0"/>
              <a:t>CS 410 - Team Blue - RoadNet</a:t>
            </a:r>
            <a:endParaRPr lang="en-US"/>
          </a:p>
        </p:txBody>
      </p:sp>
      <p:sp>
        <p:nvSpPr>
          <p:cNvPr id="5" name="Slide Number Placeholder 4"/>
          <p:cNvSpPr>
            <a:spLocks noGrp="1"/>
          </p:cNvSpPr>
          <p:nvPr>
            <p:ph type="sldNum" sz="quarter" idx="12"/>
          </p:nvPr>
        </p:nvSpPr>
        <p:spPr/>
        <p:txBody>
          <a:bodyPr/>
          <a:lstStyle/>
          <a:p>
            <a:fld id="{45981F3D-5BB8-4FDF-9B19-823843D679FD}" type="slidenum">
              <a:rPr lang="en-US" smtClean="0"/>
              <a:t>23</a:t>
            </a:fld>
            <a:endParaRPr lang="en-US"/>
          </a:p>
        </p:txBody>
      </p:sp>
      <p:pic>
        <p:nvPicPr>
          <p:cNvPr id="3074" name="Picture 2" descr="C:\Users\Andy\Documents\ODU\Senior (11-12)\Fall 2011\CS 410\mfc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3999"/>
            <a:ext cx="6888760" cy="500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027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a:t>
            </a:r>
            <a:endParaRPr lang="en-US" dirty="0"/>
          </a:p>
        </p:txBody>
      </p:sp>
      <p:sp>
        <p:nvSpPr>
          <p:cNvPr id="3" name="Date Placeholder 2"/>
          <p:cNvSpPr>
            <a:spLocks noGrp="1"/>
          </p:cNvSpPr>
          <p:nvPr>
            <p:ph type="dt" sz="half" idx="10"/>
          </p:nvPr>
        </p:nvSpPr>
        <p:spPr/>
        <p:txBody>
          <a:bodyPr/>
          <a:lstStyle/>
          <a:p>
            <a:r>
              <a:rPr lang="en-US" smtClean="0"/>
              <a:t>October 23, 2011</a:t>
            </a:r>
            <a:endParaRPr lang="en-US"/>
          </a:p>
        </p:txBody>
      </p:sp>
      <p:sp>
        <p:nvSpPr>
          <p:cNvPr id="4" name="Footer Placeholder 3"/>
          <p:cNvSpPr>
            <a:spLocks noGrp="1"/>
          </p:cNvSpPr>
          <p:nvPr>
            <p:ph type="ftr" sz="quarter" idx="11"/>
          </p:nvPr>
        </p:nvSpPr>
        <p:spPr/>
        <p:txBody>
          <a:bodyPr/>
          <a:lstStyle/>
          <a:p>
            <a:r>
              <a:rPr lang="en-US" dirty="0" smtClean="0"/>
              <a:t>CS 410 - Team Blue - </a:t>
            </a:r>
            <a:r>
              <a:rPr lang="en-US" dirty="0" err="1" smtClean="0"/>
              <a:t>RoadNet</a:t>
            </a:r>
            <a:endParaRPr lang="en-US" dirty="0"/>
          </a:p>
        </p:txBody>
      </p:sp>
      <p:sp>
        <p:nvSpPr>
          <p:cNvPr id="5" name="Slide Number Placeholder 4"/>
          <p:cNvSpPr>
            <a:spLocks noGrp="1"/>
          </p:cNvSpPr>
          <p:nvPr>
            <p:ph type="sldNum" sz="quarter" idx="12"/>
          </p:nvPr>
        </p:nvSpPr>
        <p:spPr/>
        <p:txBody>
          <a:bodyPr/>
          <a:lstStyle/>
          <a:p>
            <a:fld id="{45981F3D-5BB8-4FDF-9B19-823843D679FD}" type="slidenum">
              <a:rPr lang="en-US" smtClean="0"/>
              <a:t>24</a:t>
            </a:fld>
            <a:endParaRPr lang="en-US"/>
          </a:p>
        </p:txBody>
      </p:sp>
      <p:sp>
        <p:nvSpPr>
          <p:cNvPr id="7" name="TextBox 6"/>
          <p:cNvSpPr txBox="1"/>
          <p:nvPr/>
        </p:nvSpPr>
        <p:spPr>
          <a:xfrm>
            <a:off x="304800" y="3279422"/>
            <a:ext cx="3886200" cy="1384995"/>
          </a:xfrm>
          <a:prstGeom prst="rect">
            <a:avLst/>
          </a:prstGeom>
          <a:noFill/>
        </p:spPr>
        <p:txBody>
          <a:bodyPr wrap="square" rtlCol="0">
            <a:spAutoFit/>
          </a:bodyPr>
          <a:lstStyle/>
          <a:p>
            <a:r>
              <a:rPr lang="en-US" sz="1400" b="1" u="sng" dirty="0" smtClean="0">
                <a:latin typeface="Arial" pitchFamily="34" charset="0"/>
                <a:cs typeface="Arial" pitchFamily="34" charset="0"/>
              </a:rPr>
              <a:t>Financial Risks</a:t>
            </a:r>
          </a:p>
          <a:p>
            <a:r>
              <a:rPr lang="en-US" sz="1400" b="1" dirty="0" smtClean="0">
                <a:latin typeface="Arial" pitchFamily="34" charset="0"/>
                <a:cs typeface="Arial" pitchFamily="34" charset="0"/>
              </a:rPr>
              <a:t>F1.</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Customer Investment </a:t>
            </a:r>
            <a:r>
              <a:rPr lang="en-US" sz="1400" dirty="0" smtClean="0">
                <a:latin typeface="Arial" pitchFamily="34" charset="0"/>
                <a:cs typeface="Arial" pitchFamily="34" charset="0"/>
              </a:rPr>
              <a:t>– Vital to initial growth and sales</a:t>
            </a:r>
          </a:p>
          <a:p>
            <a:r>
              <a:rPr lang="en-US" sz="1400" b="1" dirty="0" smtClean="0">
                <a:latin typeface="Arial" pitchFamily="34" charset="0"/>
                <a:cs typeface="Arial" pitchFamily="34" charset="0"/>
              </a:rPr>
              <a:t>F2. Hardware/Software Network Maintenance</a:t>
            </a:r>
            <a:r>
              <a:rPr lang="en-US" sz="1400" dirty="0" smtClean="0">
                <a:latin typeface="Arial" pitchFamily="34" charset="0"/>
                <a:cs typeface="Arial" pitchFamily="34" charset="0"/>
              </a:rPr>
              <a:t> - Fixing broken equipment, maintaining network</a:t>
            </a:r>
            <a:endParaRPr lang="en-US" sz="1600" dirty="0">
              <a:latin typeface="Arial" pitchFamily="34" charset="0"/>
              <a:cs typeface="Arial" pitchFamily="34" charset="0"/>
            </a:endParaRPr>
          </a:p>
        </p:txBody>
      </p:sp>
      <p:sp>
        <p:nvSpPr>
          <p:cNvPr id="8" name="TextBox 7"/>
          <p:cNvSpPr txBox="1"/>
          <p:nvPr/>
        </p:nvSpPr>
        <p:spPr>
          <a:xfrm>
            <a:off x="284796" y="4648200"/>
            <a:ext cx="4515804" cy="1815882"/>
          </a:xfrm>
          <a:prstGeom prst="rect">
            <a:avLst/>
          </a:prstGeom>
          <a:noFill/>
        </p:spPr>
        <p:txBody>
          <a:bodyPr wrap="square" rtlCol="0">
            <a:spAutoFit/>
          </a:bodyPr>
          <a:lstStyle/>
          <a:p>
            <a:r>
              <a:rPr lang="en-US" sz="1400" b="1" u="sng" dirty="0" smtClean="0">
                <a:latin typeface="Arial" pitchFamily="34" charset="0"/>
                <a:cs typeface="Arial" pitchFamily="34" charset="0"/>
              </a:rPr>
              <a:t>Customer Risks</a:t>
            </a:r>
          </a:p>
          <a:p>
            <a:r>
              <a:rPr lang="en-US" sz="1400" b="1" dirty="0" smtClean="0">
                <a:latin typeface="Arial" pitchFamily="34" charset="0"/>
                <a:cs typeface="Arial" pitchFamily="34" charset="0"/>
              </a:rPr>
              <a:t>C1. Product Interest</a:t>
            </a:r>
            <a:r>
              <a:rPr lang="en-US" sz="1400" dirty="0" smtClean="0">
                <a:latin typeface="Arial" pitchFamily="34" charset="0"/>
                <a:cs typeface="Arial" pitchFamily="34" charset="0"/>
              </a:rPr>
              <a:t> – Market competition</a:t>
            </a:r>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C2. Ease-of-use to Customer</a:t>
            </a:r>
            <a:r>
              <a:rPr lang="en-US" sz="1400" dirty="0" smtClean="0">
                <a:latin typeface="Arial" pitchFamily="34" charset="0"/>
                <a:cs typeface="Arial" pitchFamily="34" charset="0"/>
              </a:rPr>
              <a:t> – Simple and easy to use interface / installation</a:t>
            </a:r>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C3.</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Driver Distraction</a:t>
            </a:r>
            <a:r>
              <a:rPr lang="en-US" sz="1400" dirty="0" smtClean="0">
                <a:latin typeface="Arial" pitchFamily="34" charset="0"/>
                <a:cs typeface="Arial" pitchFamily="34" charset="0"/>
              </a:rPr>
              <a:t> – Interaction becomes a potential distraction</a:t>
            </a:r>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C4.</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Product Accessibility</a:t>
            </a:r>
            <a:r>
              <a:rPr lang="en-US" sz="1400" dirty="0" smtClean="0">
                <a:latin typeface="Arial" pitchFamily="34" charset="0"/>
                <a:cs typeface="Arial" pitchFamily="34" charset="0"/>
              </a:rPr>
              <a:t> – Requires smartphone / data plan to provide updates</a:t>
            </a:r>
            <a:endParaRPr lang="en-US" sz="1400" b="1" u="sng" dirty="0"/>
          </a:p>
        </p:txBody>
      </p:sp>
      <p:sp>
        <p:nvSpPr>
          <p:cNvPr id="9" name="TextBox 8"/>
          <p:cNvSpPr txBox="1"/>
          <p:nvPr/>
        </p:nvSpPr>
        <p:spPr>
          <a:xfrm>
            <a:off x="4800600" y="3273778"/>
            <a:ext cx="3886200" cy="1384995"/>
          </a:xfrm>
          <a:prstGeom prst="rect">
            <a:avLst/>
          </a:prstGeom>
          <a:noFill/>
        </p:spPr>
        <p:txBody>
          <a:bodyPr wrap="square" rtlCol="0">
            <a:spAutoFit/>
          </a:bodyPr>
          <a:lstStyle/>
          <a:p>
            <a:r>
              <a:rPr lang="en-US" sz="1400" b="1" u="sng" dirty="0" smtClean="0">
                <a:latin typeface="Arial" pitchFamily="34" charset="0"/>
                <a:cs typeface="Arial" pitchFamily="34" charset="0"/>
              </a:rPr>
              <a:t>Technical Risks</a:t>
            </a:r>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T1.</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Hardware Selection</a:t>
            </a:r>
            <a:r>
              <a:rPr lang="en-US" sz="1400" dirty="0" smtClean="0">
                <a:latin typeface="Arial" pitchFamily="34" charset="0"/>
                <a:cs typeface="Arial" pitchFamily="34" charset="0"/>
              </a:rPr>
              <a:t> – Feature limitations</a:t>
            </a:r>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T2. Communication Protocols</a:t>
            </a:r>
            <a:r>
              <a:rPr lang="en-US" sz="1400" dirty="0" smtClean="0">
                <a:latin typeface="Arial" pitchFamily="34" charset="0"/>
                <a:cs typeface="Arial" pitchFamily="34" charset="0"/>
              </a:rPr>
              <a:t> – Usefulness and latency of technology</a:t>
            </a:r>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T3. Server Infrastructure</a:t>
            </a:r>
            <a:r>
              <a:rPr lang="en-US" sz="1400" dirty="0" smtClean="0">
                <a:latin typeface="Arial" pitchFamily="34" charset="0"/>
                <a:cs typeface="Arial" pitchFamily="34" charset="0"/>
              </a:rPr>
              <a:t> – Configuration for distribution (scalability)</a:t>
            </a:r>
            <a:endParaRPr lang="en-US" sz="1400" b="1" dirty="0">
              <a:latin typeface="Arial" pitchFamily="34" charset="0"/>
              <a:cs typeface="Arial" pitchFamily="34" charset="0"/>
            </a:endParaRPr>
          </a:p>
        </p:txBody>
      </p:sp>
      <p:sp>
        <p:nvSpPr>
          <p:cNvPr id="10" name="TextBox 9"/>
          <p:cNvSpPr txBox="1"/>
          <p:nvPr/>
        </p:nvSpPr>
        <p:spPr>
          <a:xfrm>
            <a:off x="4800600" y="4664417"/>
            <a:ext cx="4114800" cy="1384995"/>
          </a:xfrm>
          <a:prstGeom prst="rect">
            <a:avLst/>
          </a:prstGeom>
          <a:noFill/>
        </p:spPr>
        <p:txBody>
          <a:bodyPr wrap="square" rtlCol="0">
            <a:spAutoFit/>
          </a:bodyPr>
          <a:lstStyle/>
          <a:p>
            <a:r>
              <a:rPr lang="en-US" sz="1400" b="1" u="sng" dirty="0" smtClean="0">
                <a:latin typeface="Arial" pitchFamily="34" charset="0"/>
                <a:cs typeface="Arial" pitchFamily="34" charset="0"/>
              </a:rPr>
              <a:t>Schedule Risks</a:t>
            </a:r>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S1. Hardware Selection</a:t>
            </a:r>
            <a:r>
              <a:rPr lang="en-US" sz="1400" dirty="0" smtClean="0">
                <a:latin typeface="Arial" pitchFamily="34" charset="0"/>
                <a:cs typeface="Arial" pitchFamily="34" charset="0"/>
              </a:rPr>
              <a:t> – Platform switching</a:t>
            </a:r>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S2.</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Product Design</a:t>
            </a:r>
            <a:r>
              <a:rPr lang="en-US" sz="1400" dirty="0" smtClean="0">
                <a:latin typeface="Arial" pitchFamily="34" charset="0"/>
                <a:cs typeface="Arial" pitchFamily="34" charset="0"/>
              </a:rPr>
              <a:t> – Oversights in implementation, setting up virtual checkpoints</a:t>
            </a:r>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S3.</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Prototype / Test Phase</a:t>
            </a:r>
            <a:r>
              <a:rPr lang="en-US" sz="1400" dirty="0" smtClean="0">
                <a:latin typeface="Arial" pitchFamily="34" charset="0"/>
                <a:cs typeface="Arial" pitchFamily="34" charset="0"/>
              </a:rPr>
              <a:t> – Dependent on quality, resolving issues</a:t>
            </a:r>
            <a:endParaRPr lang="en-US" sz="1400" b="1" dirty="0">
              <a:latin typeface="Arial" pitchFamily="34" charset="0"/>
              <a:cs typeface="Arial" pitchFamily="34" charset="0"/>
            </a:endParaRPr>
          </a:p>
        </p:txBody>
      </p:sp>
      <p:pic>
        <p:nvPicPr>
          <p:cNvPr id="6146" name="Picture 2" descr="C:\Users\Andy\Documents\Text\ODU\Senior (11-12)\Fall 11\CS 410\riskmatrix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08706"/>
            <a:ext cx="5348112" cy="177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866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October 23, 2011</a:t>
            </a:r>
            <a:endParaRPr lang="en-US"/>
          </a:p>
        </p:txBody>
      </p:sp>
      <p:sp>
        <p:nvSpPr>
          <p:cNvPr id="4" name="Footer Placeholder 3"/>
          <p:cNvSpPr>
            <a:spLocks noGrp="1"/>
          </p:cNvSpPr>
          <p:nvPr>
            <p:ph type="ftr" sz="quarter" idx="11"/>
          </p:nvPr>
        </p:nvSpPr>
        <p:spPr/>
        <p:txBody>
          <a:bodyPr/>
          <a:lstStyle/>
          <a:p>
            <a:r>
              <a:rPr lang="en-US" smtClean="0"/>
              <a:t>CS 410 - Team Blue - RoadNet</a:t>
            </a:r>
            <a:endParaRPr lang="en-US"/>
          </a:p>
        </p:txBody>
      </p:sp>
      <p:sp>
        <p:nvSpPr>
          <p:cNvPr id="5" name="Slide Number Placeholder 4"/>
          <p:cNvSpPr>
            <a:spLocks noGrp="1"/>
          </p:cNvSpPr>
          <p:nvPr>
            <p:ph type="sldNum" sz="quarter" idx="12"/>
          </p:nvPr>
        </p:nvSpPr>
        <p:spPr/>
        <p:txBody>
          <a:bodyPr/>
          <a:lstStyle/>
          <a:p>
            <a:fld id="{45981F3D-5BB8-4FDF-9B19-823843D679FD}" type="slidenum">
              <a:rPr lang="en-US" smtClean="0"/>
              <a:t>25</a:t>
            </a:fld>
            <a:endParaRPr lang="en-US"/>
          </a:p>
        </p:txBody>
      </p:sp>
      <p:sp>
        <p:nvSpPr>
          <p:cNvPr id="8" name="TextBox 7"/>
          <p:cNvSpPr txBox="1"/>
          <p:nvPr/>
        </p:nvSpPr>
        <p:spPr>
          <a:xfrm>
            <a:off x="762000" y="381000"/>
            <a:ext cx="7620000" cy="5078313"/>
          </a:xfrm>
          <a:prstGeom prst="rect">
            <a:avLst/>
          </a:prstGeom>
          <a:noFill/>
        </p:spPr>
        <p:txBody>
          <a:bodyPr wrap="square" rtlCol="0">
            <a:spAutoFit/>
          </a:bodyPr>
          <a:lstStyle/>
          <a:p>
            <a:endParaRPr lang="en-US" b="1" u="sng" dirty="0" smtClean="0">
              <a:latin typeface="Arial" pitchFamily="34" charset="0"/>
              <a:cs typeface="Arial" pitchFamily="34" charset="0"/>
            </a:endParaRPr>
          </a:p>
          <a:p>
            <a:r>
              <a:rPr lang="en-US" b="1" u="sng" dirty="0" smtClean="0">
                <a:latin typeface="Arial" pitchFamily="34" charset="0"/>
                <a:cs typeface="Arial" pitchFamily="34" charset="0"/>
              </a:rPr>
              <a:t>Financial Risks:</a:t>
            </a:r>
            <a:endParaRPr lang="en-US" dirty="0" smtClean="0">
              <a:latin typeface="Arial" pitchFamily="34" charset="0"/>
              <a:cs typeface="Arial" pitchFamily="34" charset="0"/>
            </a:endParaRPr>
          </a:p>
          <a:p>
            <a:endParaRPr lang="en-US" b="1" u="sng" dirty="0">
              <a:latin typeface="Arial" pitchFamily="34" charset="0"/>
              <a:cs typeface="Arial" pitchFamily="34" charset="0"/>
            </a:endParaRPr>
          </a:p>
          <a:p>
            <a:r>
              <a:rPr lang="en-US" b="1" dirty="0">
                <a:latin typeface="Arial" pitchFamily="34" charset="0"/>
                <a:cs typeface="Arial" pitchFamily="34" charset="0"/>
              </a:rPr>
              <a:t>F</a:t>
            </a:r>
            <a:r>
              <a:rPr lang="en-US" b="1" dirty="0" smtClean="0">
                <a:latin typeface="Arial" pitchFamily="34" charset="0"/>
                <a:cs typeface="Arial" pitchFamily="34" charset="0"/>
              </a:rPr>
              <a:t>1. Customer Investment</a:t>
            </a:r>
          </a:p>
          <a:p>
            <a:pPr>
              <a:lnSpc>
                <a:spcPct val="200000"/>
              </a:lnSpc>
            </a:pPr>
            <a:r>
              <a:rPr lang="en-US" b="1" dirty="0">
                <a:latin typeface="Arial" pitchFamily="34" charset="0"/>
                <a:cs typeface="Arial" pitchFamily="34" charset="0"/>
              </a:rPr>
              <a:t>	</a:t>
            </a:r>
            <a:r>
              <a:rPr lang="en-US" i="1" dirty="0" smtClean="0">
                <a:latin typeface="Arial" pitchFamily="34" charset="0"/>
                <a:cs typeface="Arial" pitchFamily="34" charset="0"/>
              </a:rPr>
              <a:t>Probability 5	Impact 5</a:t>
            </a:r>
            <a:endParaRPr lang="en-US" dirty="0" smtClean="0">
              <a:latin typeface="Arial" pitchFamily="34" charset="0"/>
              <a:cs typeface="Arial" pitchFamily="34" charset="0"/>
            </a:endParaRPr>
          </a:p>
          <a:p>
            <a:r>
              <a:rPr lang="en-US" dirty="0" smtClean="0">
                <a:latin typeface="Arial" pitchFamily="34" charset="0"/>
                <a:cs typeface="Arial" pitchFamily="34" charset="0"/>
              </a:rPr>
              <a:t>The </a:t>
            </a:r>
            <a:r>
              <a:rPr lang="en-US" dirty="0" err="1" smtClean="0">
                <a:latin typeface="Arial" pitchFamily="34" charset="0"/>
                <a:cs typeface="Arial" pitchFamily="34" charset="0"/>
              </a:rPr>
              <a:t>RoadNet</a:t>
            </a:r>
            <a:r>
              <a:rPr lang="en-US" dirty="0" smtClean="0">
                <a:latin typeface="Arial" pitchFamily="34" charset="0"/>
                <a:cs typeface="Arial" pitchFamily="34" charset="0"/>
              </a:rPr>
              <a:t> app cannot succeed if customers do not buy into it. This is highly dependent on marketing and can be counter-acted with effective advertising and marketing.</a:t>
            </a: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b="1" dirty="0">
                <a:latin typeface="Arial" pitchFamily="34" charset="0"/>
                <a:cs typeface="Arial" pitchFamily="34" charset="0"/>
              </a:rPr>
              <a:t>F</a:t>
            </a:r>
            <a:r>
              <a:rPr lang="en-US" b="1" dirty="0" smtClean="0">
                <a:latin typeface="Arial" pitchFamily="34" charset="0"/>
                <a:cs typeface="Arial" pitchFamily="34" charset="0"/>
              </a:rPr>
              <a:t>2. Hardware/Software Network Maintenance</a:t>
            </a:r>
          </a:p>
          <a:p>
            <a:pPr>
              <a:lnSpc>
                <a:spcPct val="200000"/>
              </a:lnSpc>
            </a:pPr>
            <a:r>
              <a:rPr lang="en-US" i="1" dirty="0">
                <a:latin typeface="Arial" pitchFamily="34" charset="0"/>
                <a:cs typeface="Arial" pitchFamily="34" charset="0"/>
              </a:rPr>
              <a:t>	</a:t>
            </a:r>
            <a:r>
              <a:rPr lang="en-US" i="1" dirty="0" smtClean="0">
                <a:latin typeface="Arial" pitchFamily="34" charset="0"/>
                <a:cs typeface="Arial" pitchFamily="34" charset="0"/>
              </a:rPr>
              <a:t>Probability 3	Impact 5</a:t>
            </a:r>
            <a:endParaRPr lang="en-US" i="1" dirty="0">
              <a:latin typeface="Arial" pitchFamily="34" charset="0"/>
              <a:cs typeface="Arial" pitchFamily="34" charset="0"/>
            </a:endParaRPr>
          </a:p>
          <a:p>
            <a:r>
              <a:rPr lang="en-US" dirty="0" smtClean="0">
                <a:latin typeface="Arial" pitchFamily="34" charset="0"/>
                <a:cs typeface="Arial" pitchFamily="34" charset="0"/>
              </a:rPr>
              <a:t>Server infrastructure is subject to needing repairs and the network connecting drivers must be maintained. Since the foundation of the app lies in drivers’ smartphones (as opposed to additional hardware), the probability of this decreases.</a:t>
            </a:r>
          </a:p>
        </p:txBody>
      </p:sp>
    </p:spTree>
    <p:extLst>
      <p:ext uri="{BB962C8B-B14F-4D97-AF65-F5344CB8AC3E}">
        <p14:creationId xmlns:p14="http://schemas.microsoft.com/office/powerpoint/2010/main" val="1737927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23, 2011</a:t>
            </a:r>
            <a:endParaRPr lang="en-US"/>
          </a:p>
        </p:txBody>
      </p:sp>
      <p:sp>
        <p:nvSpPr>
          <p:cNvPr id="3" name="Footer Placeholder 2"/>
          <p:cNvSpPr>
            <a:spLocks noGrp="1"/>
          </p:cNvSpPr>
          <p:nvPr>
            <p:ph type="ftr" sz="quarter" idx="11"/>
          </p:nvPr>
        </p:nvSpPr>
        <p:spPr/>
        <p:txBody>
          <a:bodyPr/>
          <a:lstStyle/>
          <a:p>
            <a:r>
              <a:rPr lang="en-US" smtClean="0"/>
              <a:t>CS 410 - Team Blue - RoadNet</a:t>
            </a:r>
            <a:endParaRPr lang="en-US"/>
          </a:p>
        </p:txBody>
      </p:sp>
      <p:sp>
        <p:nvSpPr>
          <p:cNvPr id="4" name="Slide Number Placeholder 3"/>
          <p:cNvSpPr>
            <a:spLocks noGrp="1"/>
          </p:cNvSpPr>
          <p:nvPr>
            <p:ph type="sldNum" sz="quarter" idx="12"/>
          </p:nvPr>
        </p:nvSpPr>
        <p:spPr/>
        <p:txBody>
          <a:bodyPr/>
          <a:lstStyle/>
          <a:p>
            <a:fld id="{45981F3D-5BB8-4FDF-9B19-823843D679FD}" type="slidenum">
              <a:rPr lang="en-US" smtClean="0"/>
              <a:t>26</a:t>
            </a:fld>
            <a:endParaRPr lang="en-US"/>
          </a:p>
        </p:txBody>
      </p:sp>
      <p:sp>
        <p:nvSpPr>
          <p:cNvPr id="5" name="TextBox 4"/>
          <p:cNvSpPr txBox="1"/>
          <p:nvPr/>
        </p:nvSpPr>
        <p:spPr>
          <a:xfrm>
            <a:off x="381000" y="228600"/>
            <a:ext cx="7543800" cy="5755422"/>
          </a:xfrm>
          <a:prstGeom prst="rect">
            <a:avLst/>
          </a:prstGeom>
          <a:noFill/>
        </p:spPr>
        <p:txBody>
          <a:bodyPr wrap="square" rtlCol="0">
            <a:spAutoFit/>
          </a:bodyPr>
          <a:lstStyle/>
          <a:p>
            <a:r>
              <a:rPr lang="en-US" sz="1600" b="1" u="sng" dirty="0" smtClean="0">
                <a:latin typeface="Arial" pitchFamily="34" charset="0"/>
                <a:cs typeface="Arial" pitchFamily="34" charset="0"/>
              </a:rPr>
              <a:t>Customer Risks:</a:t>
            </a:r>
          </a:p>
          <a:p>
            <a:endParaRPr lang="en-US" sz="1600" b="1" u="sng" dirty="0">
              <a:latin typeface="Arial" pitchFamily="34" charset="0"/>
              <a:cs typeface="Arial" pitchFamily="34" charset="0"/>
            </a:endParaRPr>
          </a:p>
          <a:p>
            <a:r>
              <a:rPr lang="en-US" sz="1600" b="1" dirty="0" smtClean="0">
                <a:latin typeface="Arial" pitchFamily="34" charset="0"/>
                <a:cs typeface="Arial" pitchFamily="34" charset="0"/>
              </a:rPr>
              <a:t>C1. Product Interest</a:t>
            </a:r>
          </a:p>
          <a:p>
            <a:pPr>
              <a:lnSpc>
                <a:spcPct val="150000"/>
              </a:lnSpc>
            </a:pPr>
            <a:r>
              <a:rPr lang="en-US" sz="1600" i="1" dirty="0">
                <a:latin typeface="Arial" pitchFamily="34" charset="0"/>
                <a:cs typeface="Arial" pitchFamily="34" charset="0"/>
              </a:rPr>
              <a:t>	</a:t>
            </a:r>
            <a:r>
              <a:rPr lang="en-US" sz="1600" i="1" dirty="0" smtClean="0">
                <a:latin typeface="Arial" pitchFamily="34" charset="0"/>
                <a:cs typeface="Arial" pitchFamily="34" charset="0"/>
              </a:rPr>
              <a:t>Probability 3	Impact 4</a:t>
            </a:r>
            <a:endParaRPr lang="en-US" sz="1600" i="1" dirty="0">
              <a:latin typeface="Arial" pitchFamily="34" charset="0"/>
              <a:cs typeface="Arial" pitchFamily="34" charset="0"/>
            </a:endParaRPr>
          </a:p>
          <a:p>
            <a:r>
              <a:rPr lang="en-US" sz="1600" dirty="0" smtClean="0">
                <a:latin typeface="Arial" pitchFamily="34" charset="0"/>
                <a:cs typeface="Arial" pitchFamily="34" charset="0"/>
              </a:rPr>
              <a:t>With so many products and competition in the market, customers will need to prefer this solution over others. This can be mitigated with effective marketing.</a:t>
            </a:r>
          </a:p>
          <a:p>
            <a:endParaRPr lang="en-US" sz="1600" dirty="0">
              <a:latin typeface="Arial" pitchFamily="34" charset="0"/>
              <a:cs typeface="Arial" pitchFamily="34" charset="0"/>
            </a:endParaRPr>
          </a:p>
          <a:p>
            <a:r>
              <a:rPr lang="en-US" sz="1600" b="1" dirty="0" smtClean="0">
                <a:latin typeface="Arial" pitchFamily="34" charset="0"/>
                <a:cs typeface="Arial" pitchFamily="34" charset="0"/>
              </a:rPr>
              <a:t>C2. Ease-of-use to Customer</a:t>
            </a:r>
            <a:endParaRPr lang="en-US" sz="1600" dirty="0" smtClean="0">
              <a:latin typeface="Arial" pitchFamily="34" charset="0"/>
              <a:cs typeface="Arial" pitchFamily="34" charset="0"/>
            </a:endParaRPr>
          </a:p>
          <a:p>
            <a:pPr>
              <a:lnSpc>
                <a:spcPct val="150000"/>
              </a:lnSpc>
            </a:pPr>
            <a:r>
              <a:rPr lang="en-US" sz="1600" b="1" i="1" dirty="0">
                <a:latin typeface="Arial" pitchFamily="34" charset="0"/>
                <a:cs typeface="Arial" pitchFamily="34" charset="0"/>
              </a:rPr>
              <a:t>	</a:t>
            </a:r>
            <a:r>
              <a:rPr lang="en-US" sz="1600" i="1" dirty="0" smtClean="0">
                <a:latin typeface="Arial" pitchFamily="34" charset="0"/>
                <a:cs typeface="Arial" pitchFamily="34" charset="0"/>
              </a:rPr>
              <a:t>Probability 2	Impact 1</a:t>
            </a:r>
            <a:endParaRPr lang="en-US" sz="1600" b="1" i="1" dirty="0">
              <a:latin typeface="Arial" pitchFamily="34" charset="0"/>
              <a:cs typeface="Arial" pitchFamily="34" charset="0"/>
            </a:endParaRPr>
          </a:p>
          <a:p>
            <a:r>
              <a:rPr lang="en-US" sz="1600" dirty="0" smtClean="0">
                <a:latin typeface="Arial" pitchFamily="34" charset="0"/>
                <a:cs typeface="Arial" pitchFamily="34" charset="0"/>
              </a:rPr>
              <a:t>Low cost, efficient, and easy installation of the product onto drivers’ smartphones.</a:t>
            </a:r>
          </a:p>
          <a:p>
            <a:endParaRPr lang="en-US" sz="1600" dirty="0">
              <a:latin typeface="Arial" pitchFamily="34" charset="0"/>
              <a:cs typeface="Arial" pitchFamily="34" charset="0"/>
            </a:endParaRPr>
          </a:p>
          <a:p>
            <a:r>
              <a:rPr lang="en-US" sz="1600" b="1" dirty="0" smtClean="0">
                <a:latin typeface="Arial" pitchFamily="34" charset="0"/>
                <a:cs typeface="Arial" pitchFamily="34" charset="0"/>
              </a:rPr>
              <a:t>C3. Driver Distraction</a:t>
            </a:r>
            <a:endParaRPr lang="en-US" sz="1600" dirty="0" smtClean="0">
              <a:latin typeface="Arial" pitchFamily="34" charset="0"/>
              <a:cs typeface="Arial" pitchFamily="34" charset="0"/>
            </a:endParaRPr>
          </a:p>
          <a:p>
            <a:pPr>
              <a:lnSpc>
                <a:spcPct val="150000"/>
              </a:lnSpc>
            </a:pPr>
            <a:r>
              <a:rPr lang="en-US" sz="1600" i="1" dirty="0">
                <a:latin typeface="Arial" pitchFamily="34" charset="0"/>
                <a:cs typeface="Arial" pitchFamily="34" charset="0"/>
              </a:rPr>
              <a:t>	</a:t>
            </a:r>
            <a:r>
              <a:rPr lang="en-US" sz="1600" i="1" dirty="0" smtClean="0">
                <a:latin typeface="Arial" pitchFamily="34" charset="0"/>
                <a:cs typeface="Arial" pitchFamily="34" charset="0"/>
              </a:rPr>
              <a:t>Probability 4	Impact 4</a:t>
            </a:r>
            <a:endParaRPr lang="en-US" sz="1600" i="1" u="sng" dirty="0">
              <a:latin typeface="Arial" pitchFamily="34" charset="0"/>
              <a:cs typeface="Arial" pitchFamily="34" charset="0"/>
            </a:endParaRPr>
          </a:p>
          <a:p>
            <a:r>
              <a:rPr lang="en-US" sz="1600" dirty="0" smtClean="0">
                <a:latin typeface="Arial" pitchFamily="34" charset="0"/>
                <a:cs typeface="Arial" pitchFamily="34" charset="0"/>
              </a:rPr>
              <a:t>Interaction with an app while driving is a high distraction risk. This will be counteracted with a minimalistic interface that assists the driver with little to no physical interaction with the device.</a:t>
            </a:r>
          </a:p>
          <a:p>
            <a:endParaRPr lang="en-US" sz="1600" dirty="0">
              <a:latin typeface="Arial" pitchFamily="34" charset="0"/>
              <a:cs typeface="Arial" pitchFamily="34" charset="0"/>
            </a:endParaRPr>
          </a:p>
          <a:p>
            <a:r>
              <a:rPr lang="en-US" sz="1600" b="1" dirty="0" smtClean="0">
                <a:latin typeface="Arial" pitchFamily="34" charset="0"/>
                <a:cs typeface="Arial" pitchFamily="34" charset="0"/>
              </a:rPr>
              <a:t>C4.</a:t>
            </a:r>
            <a:r>
              <a:rPr lang="en-US" sz="1600" b="1" dirty="0">
                <a:latin typeface="Arial" pitchFamily="34" charset="0"/>
                <a:cs typeface="Arial" pitchFamily="34" charset="0"/>
              </a:rPr>
              <a:t> </a:t>
            </a:r>
            <a:r>
              <a:rPr lang="en-US" sz="1600" b="1" dirty="0" smtClean="0">
                <a:latin typeface="Arial" pitchFamily="34" charset="0"/>
                <a:cs typeface="Arial" pitchFamily="34" charset="0"/>
              </a:rPr>
              <a:t>Product Accessibility</a:t>
            </a:r>
            <a:endParaRPr lang="en-US" sz="1600" dirty="0" smtClean="0">
              <a:latin typeface="Arial" pitchFamily="34" charset="0"/>
              <a:cs typeface="Arial" pitchFamily="34" charset="0"/>
            </a:endParaRPr>
          </a:p>
          <a:p>
            <a:pPr>
              <a:lnSpc>
                <a:spcPct val="150000"/>
              </a:lnSpc>
            </a:pPr>
            <a:r>
              <a:rPr lang="en-US" sz="1600" dirty="0">
                <a:latin typeface="Arial" pitchFamily="34" charset="0"/>
                <a:cs typeface="Arial" pitchFamily="34" charset="0"/>
              </a:rPr>
              <a:t>	</a:t>
            </a:r>
            <a:r>
              <a:rPr lang="en-US" sz="1600" i="1" dirty="0" smtClean="0">
                <a:latin typeface="Arial" pitchFamily="34" charset="0"/>
                <a:cs typeface="Arial" pitchFamily="34" charset="0"/>
              </a:rPr>
              <a:t>Probability 3	Impact 5</a:t>
            </a:r>
          </a:p>
          <a:p>
            <a:r>
              <a:rPr lang="en-US" sz="1600" dirty="0" smtClean="0">
                <a:latin typeface="Arial" pitchFamily="34" charset="0"/>
                <a:cs typeface="Arial" pitchFamily="34" charset="0"/>
              </a:rPr>
              <a:t>Not every driver has a smartphone to access and download the app. The smartphone market has been well analyzed and is expected to grow immensely.</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617000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23, 2011</a:t>
            </a:r>
            <a:endParaRPr lang="en-US"/>
          </a:p>
        </p:txBody>
      </p:sp>
      <p:sp>
        <p:nvSpPr>
          <p:cNvPr id="3" name="Footer Placeholder 2"/>
          <p:cNvSpPr>
            <a:spLocks noGrp="1"/>
          </p:cNvSpPr>
          <p:nvPr>
            <p:ph type="ftr" sz="quarter" idx="11"/>
          </p:nvPr>
        </p:nvSpPr>
        <p:spPr/>
        <p:txBody>
          <a:bodyPr/>
          <a:lstStyle/>
          <a:p>
            <a:r>
              <a:rPr lang="en-US" dirty="0" smtClean="0"/>
              <a:t>CS 410 - Team Blue - </a:t>
            </a:r>
            <a:r>
              <a:rPr lang="en-US" dirty="0" err="1" smtClean="0"/>
              <a:t>RoadNet</a:t>
            </a:r>
            <a:endParaRPr lang="en-US" dirty="0"/>
          </a:p>
        </p:txBody>
      </p:sp>
      <p:sp>
        <p:nvSpPr>
          <p:cNvPr id="4" name="Slide Number Placeholder 3"/>
          <p:cNvSpPr>
            <a:spLocks noGrp="1"/>
          </p:cNvSpPr>
          <p:nvPr>
            <p:ph type="sldNum" sz="quarter" idx="12"/>
          </p:nvPr>
        </p:nvSpPr>
        <p:spPr/>
        <p:txBody>
          <a:bodyPr/>
          <a:lstStyle/>
          <a:p>
            <a:fld id="{45981F3D-5BB8-4FDF-9B19-823843D679FD}" type="slidenum">
              <a:rPr lang="en-US" smtClean="0"/>
              <a:t>27</a:t>
            </a:fld>
            <a:endParaRPr lang="en-US"/>
          </a:p>
        </p:txBody>
      </p:sp>
      <p:sp>
        <p:nvSpPr>
          <p:cNvPr id="5" name="TextBox 4"/>
          <p:cNvSpPr txBox="1"/>
          <p:nvPr/>
        </p:nvSpPr>
        <p:spPr>
          <a:xfrm>
            <a:off x="457200" y="228600"/>
            <a:ext cx="8153400" cy="6047809"/>
          </a:xfrm>
          <a:prstGeom prst="rect">
            <a:avLst/>
          </a:prstGeom>
          <a:noFill/>
        </p:spPr>
        <p:txBody>
          <a:bodyPr wrap="square" rtlCol="0">
            <a:spAutoFit/>
          </a:bodyPr>
          <a:lstStyle/>
          <a:p>
            <a:r>
              <a:rPr lang="en-US" b="1" u="sng" dirty="0" smtClean="0">
                <a:latin typeface="Arial" pitchFamily="34" charset="0"/>
                <a:cs typeface="Arial" pitchFamily="34" charset="0"/>
              </a:rPr>
              <a:t>Technical Risks:</a:t>
            </a:r>
            <a:endParaRPr lang="en-US" b="1" dirty="0" smtClean="0">
              <a:latin typeface="Arial" pitchFamily="34" charset="0"/>
              <a:cs typeface="Arial" pitchFamily="34" charset="0"/>
            </a:endParaRPr>
          </a:p>
          <a:p>
            <a:endParaRPr lang="en-US" b="1" u="sng" dirty="0">
              <a:latin typeface="Arial" pitchFamily="34" charset="0"/>
              <a:cs typeface="Arial" pitchFamily="34" charset="0"/>
            </a:endParaRPr>
          </a:p>
          <a:p>
            <a:r>
              <a:rPr lang="en-US" b="1" dirty="0" smtClean="0">
                <a:latin typeface="Arial" pitchFamily="34" charset="0"/>
                <a:cs typeface="Arial" pitchFamily="34" charset="0"/>
              </a:rPr>
              <a:t>T1. Hardware Selection</a:t>
            </a:r>
          </a:p>
          <a:p>
            <a:pPr>
              <a:lnSpc>
                <a:spcPct val="150000"/>
              </a:lnSpc>
            </a:pPr>
            <a:r>
              <a:rPr lang="en-US" i="1" dirty="0">
                <a:latin typeface="Arial" pitchFamily="34" charset="0"/>
                <a:cs typeface="Arial" pitchFamily="34" charset="0"/>
              </a:rPr>
              <a:t>	</a:t>
            </a:r>
            <a:r>
              <a:rPr lang="en-US" i="1" dirty="0" smtClean="0">
                <a:latin typeface="Arial" pitchFamily="34" charset="0"/>
                <a:cs typeface="Arial" pitchFamily="34" charset="0"/>
              </a:rPr>
              <a:t>Probability 1	Impact 5</a:t>
            </a:r>
          </a:p>
          <a:p>
            <a:r>
              <a:rPr lang="en-US" i="1" dirty="0" smtClean="0">
                <a:latin typeface="Arial" pitchFamily="34" charset="0"/>
                <a:cs typeface="Arial" pitchFamily="34" charset="0"/>
              </a:rPr>
              <a:t>The selected hardware will heavily influence the product’s features – limiting the uses of </a:t>
            </a:r>
            <a:r>
              <a:rPr lang="en-US" i="1" dirty="0" err="1" smtClean="0">
                <a:latin typeface="Arial" pitchFamily="34" charset="0"/>
                <a:cs typeface="Arial" pitchFamily="34" charset="0"/>
              </a:rPr>
              <a:t>RoadNet</a:t>
            </a:r>
            <a:r>
              <a:rPr lang="en-US" i="1" dirty="0" smtClean="0">
                <a:latin typeface="Arial" pitchFamily="34" charset="0"/>
                <a:cs typeface="Arial" pitchFamily="34" charset="0"/>
              </a:rPr>
              <a:t>. Smartphones apps are an effective platform to be accessible to drivers and provide lots of functionality.</a:t>
            </a:r>
          </a:p>
          <a:p>
            <a:endParaRPr lang="en-US" i="1" dirty="0">
              <a:latin typeface="Arial" pitchFamily="34" charset="0"/>
              <a:cs typeface="Arial" pitchFamily="34" charset="0"/>
            </a:endParaRPr>
          </a:p>
          <a:p>
            <a:r>
              <a:rPr lang="en-US" b="1" dirty="0" smtClean="0">
                <a:latin typeface="Arial" pitchFamily="34" charset="0"/>
                <a:cs typeface="Arial" pitchFamily="34" charset="0"/>
              </a:rPr>
              <a:t>T2. Communication Protocols</a:t>
            </a:r>
          </a:p>
          <a:p>
            <a:pPr>
              <a:lnSpc>
                <a:spcPct val="150000"/>
              </a:lnSpc>
            </a:pPr>
            <a:r>
              <a:rPr lang="en-US" dirty="0">
                <a:latin typeface="Arial" pitchFamily="34" charset="0"/>
                <a:cs typeface="Arial" pitchFamily="34" charset="0"/>
              </a:rPr>
              <a:t>	</a:t>
            </a:r>
            <a:r>
              <a:rPr lang="en-US" i="1" dirty="0" smtClean="0">
                <a:latin typeface="Arial" pitchFamily="34" charset="0"/>
                <a:cs typeface="Arial" pitchFamily="34" charset="0"/>
              </a:rPr>
              <a:t>Probability 2	Impact 2</a:t>
            </a:r>
          </a:p>
          <a:p>
            <a:r>
              <a:rPr lang="en-US" dirty="0" smtClean="0">
                <a:latin typeface="Arial" pitchFamily="34" charset="0"/>
                <a:cs typeface="Arial" pitchFamily="34" charset="0"/>
              </a:rPr>
              <a:t>Communication between a device and the cloud must occur within small time frames. Latency will negate the usefulness of traffic data. </a:t>
            </a:r>
            <a:r>
              <a:rPr lang="en-US" dirty="0" err="1" smtClean="0">
                <a:latin typeface="Arial" pitchFamily="34" charset="0"/>
                <a:cs typeface="Arial" pitchFamily="34" charset="0"/>
              </a:rPr>
              <a:t>RoadNet’s</a:t>
            </a:r>
            <a:r>
              <a:rPr lang="en-US" dirty="0" smtClean="0">
                <a:latin typeface="Arial" pitchFamily="34" charset="0"/>
                <a:cs typeface="Arial" pitchFamily="34" charset="0"/>
              </a:rPr>
              <a:t> virtual checkpoint system will assist with efficient information exchange.</a:t>
            </a:r>
          </a:p>
          <a:p>
            <a:endParaRPr lang="en-US" dirty="0">
              <a:latin typeface="Arial" pitchFamily="34" charset="0"/>
              <a:cs typeface="Arial" pitchFamily="34" charset="0"/>
            </a:endParaRPr>
          </a:p>
          <a:p>
            <a:r>
              <a:rPr lang="en-US" b="1" dirty="0" smtClean="0">
                <a:latin typeface="Arial" pitchFamily="34" charset="0"/>
                <a:cs typeface="Arial" pitchFamily="34" charset="0"/>
              </a:rPr>
              <a:t>T3. Server Infrastructure</a:t>
            </a:r>
            <a:endParaRPr lang="en-US" dirty="0" smtClean="0">
              <a:latin typeface="Arial" pitchFamily="34" charset="0"/>
              <a:cs typeface="Arial" pitchFamily="34" charset="0"/>
            </a:endParaRPr>
          </a:p>
          <a:p>
            <a:pPr>
              <a:lnSpc>
                <a:spcPct val="150000"/>
              </a:lnSpc>
            </a:pPr>
            <a:r>
              <a:rPr lang="en-US" dirty="0">
                <a:latin typeface="Arial" pitchFamily="34" charset="0"/>
                <a:cs typeface="Arial" pitchFamily="34" charset="0"/>
              </a:rPr>
              <a:t>	</a:t>
            </a:r>
            <a:r>
              <a:rPr lang="en-US" i="1" dirty="0" smtClean="0">
                <a:latin typeface="Arial" pitchFamily="34" charset="0"/>
                <a:cs typeface="Arial" pitchFamily="34" charset="0"/>
              </a:rPr>
              <a:t>Probability 2	Impact 2</a:t>
            </a:r>
          </a:p>
          <a:p>
            <a:r>
              <a:rPr lang="en-US" dirty="0" smtClean="0">
                <a:latin typeface="Arial" pitchFamily="34" charset="0"/>
                <a:cs typeface="Arial" pitchFamily="34" charset="0"/>
              </a:rPr>
              <a:t>The configuration and design of the server infrastructure must be able to compile and distribute data to connected drivers. The server will have to be designed to be efficiently scalable. </a:t>
            </a:r>
            <a:r>
              <a:rPr lang="en-US" dirty="0" err="1" smtClean="0">
                <a:latin typeface="Arial" pitchFamily="34" charset="0"/>
                <a:cs typeface="Arial" pitchFamily="34" charset="0"/>
              </a:rPr>
              <a:t>RoadNet</a:t>
            </a:r>
            <a:r>
              <a:rPr lang="en-US" dirty="0" smtClean="0">
                <a:latin typeface="Arial" pitchFamily="34" charset="0"/>
                <a:cs typeface="Arial" pitchFamily="34" charset="0"/>
              </a:rPr>
              <a:t> will hold the potential to connect with manufacturer telematics to assist with scalability in the future.</a:t>
            </a:r>
            <a:endParaRPr lang="en-US" dirty="0">
              <a:latin typeface="Arial" pitchFamily="34" charset="0"/>
              <a:cs typeface="Arial" pitchFamily="34" charset="0"/>
            </a:endParaRPr>
          </a:p>
        </p:txBody>
      </p:sp>
    </p:spTree>
    <p:extLst>
      <p:ext uri="{BB962C8B-B14F-4D97-AF65-F5344CB8AC3E}">
        <p14:creationId xmlns:p14="http://schemas.microsoft.com/office/powerpoint/2010/main" val="3398959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23, 2011</a:t>
            </a:r>
            <a:endParaRPr lang="en-US"/>
          </a:p>
        </p:txBody>
      </p:sp>
      <p:sp>
        <p:nvSpPr>
          <p:cNvPr id="3" name="Footer Placeholder 2"/>
          <p:cNvSpPr>
            <a:spLocks noGrp="1"/>
          </p:cNvSpPr>
          <p:nvPr>
            <p:ph type="ftr" sz="quarter" idx="11"/>
          </p:nvPr>
        </p:nvSpPr>
        <p:spPr/>
        <p:txBody>
          <a:bodyPr/>
          <a:lstStyle/>
          <a:p>
            <a:r>
              <a:rPr lang="en-US" smtClean="0"/>
              <a:t>CS 410 - Team Blue - RoadNet</a:t>
            </a:r>
            <a:endParaRPr lang="en-US"/>
          </a:p>
        </p:txBody>
      </p:sp>
      <p:sp>
        <p:nvSpPr>
          <p:cNvPr id="4" name="Slide Number Placeholder 3"/>
          <p:cNvSpPr>
            <a:spLocks noGrp="1"/>
          </p:cNvSpPr>
          <p:nvPr>
            <p:ph type="sldNum" sz="quarter" idx="12"/>
          </p:nvPr>
        </p:nvSpPr>
        <p:spPr/>
        <p:txBody>
          <a:bodyPr/>
          <a:lstStyle/>
          <a:p>
            <a:fld id="{45981F3D-5BB8-4FDF-9B19-823843D679FD}" type="slidenum">
              <a:rPr lang="en-US" smtClean="0"/>
              <a:t>28</a:t>
            </a:fld>
            <a:endParaRPr lang="en-US"/>
          </a:p>
        </p:txBody>
      </p:sp>
      <p:sp>
        <p:nvSpPr>
          <p:cNvPr id="5" name="TextBox 4"/>
          <p:cNvSpPr txBox="1"/>
          <p:nvPr/>
        </p:nvSpPr>
        <p:spPr>
          <a:xfrm>
            <a:off x="533400" y="533400"/>
            <a:ext cx="8001000" cy="5770811"/>
          </a:xfrm>
          <a:prstGeom prst="rect">
            <a:avLst/>
          </a:prstGeom>
          <a:noFill/>
        </p:spPr>
        <p:txBody>
          <a:bodyPr wrap="square" rtlCol="0">
            <a:spAutoFit/>
          </a:bodyPr>
          <a:lstStyle/>
          <a:p>
            <a:r>
              <a:rPr lang="en-US" b="1" u="sng" dirty="0" smtClean="0">
                <a:latin typeface="Arial" pitchFamily="34" charset="0"/>
                <a:cs typeface="Arial" pitchFamily="34" charset="0"/>
              </a:rPr>
              <a:t>Schedule Risks:</a:t>
            </a:r>
          </a:p>
          <a:p>
            <a:endParaRPr lang="en-US" b="1" dirty="0">
              <a:latin typeface="Arial" pitchFamily="34" charset="0"/>
              <a:cs typeface="Arial" pitchFamily="34" charset="0"/>
            </a:endParaRPr>
          </a:p>
          <a:p>
            <a:r>
              <a:rPr lang="en-US" b="1" dirty="0" smtClean="0">
                <a:latin typeface="Arial" pitchFamily="34" charset="0"/>
                <a:cs typeface="Arial" pitchFamily="34" charset="0"/>
              </a:rPr>
              <a:t>S1. Hardware Selection</a:t>
            </a:r>
          </a:p>
          <a:p>
            <a:pPr>
              <a:lnSpc>
                <a:spcPct val="150000"/>
              </a:lnSpc>
            </a:pPr>
            <a:r>
              <a:rPr lang="en-US" i="1" dirty="0">
                <a:latin typeface="Arial" pitchFamily="34" charset="0"/>
                <a:cs typeface="Arial" pitchFamily="34" charset="0"/>
              </a:rPr>
              <a:t>	</a:t>
            </a:r>
            <a:r>
              <a:rPr lang="en-US" i="1" dirty="0" smtClean="0">
                <a:latin typeface="Arial" pitchFamily="34" charset="0"/>
                <a:cs typeface="Arial" pitchFamily="34" charset="0"/>
              </a:rPr>
              <a:t>Probability 1	Impact 5</a:t>
            </a:r>
          </a:p>
          <a:p>
            <a:r>
              <a:rPr lang="en-US" dirty="0" smtClean="0">
                <a:latin typeface="Arial" pitchFamily="34" charset="0"/>
                <a:cs typeface="Arial" pitchFamily="34" charset="0"/>
              </a:rPr>
              <a:t>The initial platform selection influences later decisions for product features. </a:t>
            </a:r>
            <a:r>
              <a:rPr lang="en-US" dirty="0" err="1" smtClean="0">
                <a:latin typeface="Arial" pitchFamily="34" charset="0"/>
                <a:cs typeface="Arial" pitchFamily="34" charset="0"/>
              </a:rPr>
              <a:t>RoadNet</a:t>
            </a:r>
            <a:r>
              <a:rPr lang="en-US" dirty="0" smtClean="0">
                <a:latin typeface="Arial" pitchFamily="34" charset="0"/>
                <a:cs typeface="Arial" pitchFamily="34" charset="0"/>
              </a:rPr>
              <a:t>, as a smartphone app, has access to many features that assist in the functionality of this program.</a:t>
            </a:r>
          </a:p>
          <a:p>
            <a:endParaRPr lang="en-US" dirty="0">
              <a:latin typeface="Arial" pitchFamily="34" charset="0"/>
              <a:cs typeface="Arial" pitchFamily="34" charset="0"/>
            </a:endParaRPr>
          </a:p>
          <a:p>
            <a:r>
              <a:rPr lang="en-US" b="1" dirty="0" smtClean="0">
                <a:latin typeface="Arial" pitchFamily="34" charset="0"/>
                <a:cs typeface="Arial" pitchFamily="34" charset="0"/>
              </a:rPr>
              <a:t>S2. Product Design</a:t>
            </a:r>
            <a:endParaRPr lang="en-US" dirty="0" smtClean="0">
              <a:latin typeface="Arial" pitchFamily="34" charset="0"/>
              <a:cs typeface="Arial" pitchFamily="34" charset="0"/>
            </a:endParaRPr>
          </a:p>
          <a:p>
            <a:pPr>
              <a:lnSpc>
                <a:spcPct val="150000"/>
              </a:lnSpc>
            </a:pPr>
            <a:r>
              <a:rPr lang="en-US" b="1" dirty="0">
                <a:latin typeface="Arial" pitchFamily="34" charset="0"/>
                <a:cs typeface="Arial" pitchFamily="34" charset="0"/>
              </a:rPr>
              <a:t>	</a:t>
            </a:r>
            <a:r>
              <a:rPr lang="en-US" i="1" dirty="0" smtClean="0">
                <a:latin typeface="Arial" pitchFamily="34" charset="0"/>
                <a:cs typeface="Arial" pitchFamily="34" charset="0"/>
              </a:rPr>
              <a:t>Probability 2	Impact 4</a:t>
            </a:r>
          </a:p>
          <a:p>
            <a:r>
              <a:rPr lang="en-US" dirty="0" smtClean="0">
                <a:latin typeface="Arial" pitchFamily="34" charset="0"/>
                <a:cs typeface="Arial" pitchFamily="34" charset="0"/>
              </a:rPr>
              <a:t>Oversights in implementation and development can significantly delay progress of the app. The virtual checkpoint system will have to be practiced and polished before being considered useable.</a:t>
            </a:r>
          </a:p>
          <a:p>
            <a:endParaRPr lang="en-US" dirty="0">
              <a:latin typeface="Arial" pitchFamily="34" charset="0"/>
              <a:cs typeface="Arial" pitchFamily="34" charset="0"/>
            </a:endParaRPr>
          </a:p>
          <a:p>
            <a:r>
              <a:rPr lang="en-US" b="1" dirty="0" smtClean="0">
                <a:latin typeface="Arial" pitchFamily="34" charset="0"/>
                <a:cs typeface="Arial" pitchFamily="34" charset="0"/>
              </a:rPr>
              <a:t>S3. Prototype/Testing Phase</a:t>
            </a:r>
          </a:p>
          <a:p>
            <a:pPr>
              <a:lnSpc>
                <a:spcPct val="150000"/>
              </a:lnSpc>
            </a:pPr>
            <a:r>
              <a:rPr lang="en-US" dirty="0">
                <a:latin typeface="Arial" pitchFamily="34" charset="0"/>
                <a:cs typeface="Arial" pitchFamily="34" charset="0"/>
              </a:rPr>
              <a:t>	</a:t>
            </a:r>
            <a:r>
              <a:rPr lang="en-US" i="1" dirty="0" smtClean="0">
                <a:latin typeface="Arial" pitchFamily="34" charset="0"/>
                <a:cs typeface="Arial" pitchFamily="34" charset="0"/>
              </a:rPr>
              <a:t>Probability 5	Impact 3</a:t>
            </a:r>
          </a:p>
          <a:p>
            <a:r>
              <a:rPr lang="en-US" dirty="0" smtClean="0">
                <a:latin typeface="Arial" pitchFamily="34" charset="0"/>
                <a:cs typeface="Arial" pitchFamily="34" charset="0"/>
              </a:rPr>
              <a:t>This phase is directly dependent on the quality of execution of the product. Design issues must be resolved in this stage and the program must be proven to work.</a:t>
            </a:r>
            <a:endParaRPr lang="en-US" dirty="0">
              <a:latin typeface="Arial" pitchFamily="34" charset="0"/>
              <a:cs typeface="Arial" pitchFamily="34" charset="0"/>
            </a:endParaRPr>
          </a:p>
        </p:txBody>
      </p:sp>
    </p:spTree>
    <p:extLst>
      <p:ext uri="{BB962C8B-B14F-4D97-AF65-F5344CB8AC3E}">
        <p14:creationId xmlns:p14="http://schemas.microsoft.com/office/powerpoint/2010/main" val="172530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marL="118872" indent="0" algn="ctr">
              <a:buNone/>
            </a:pPr>
            <a:r>
              <a:rPr lang="en-US" dirty="0" err="1" smtClean="0"/>
              <a:t>RoadNet</a:t>
            </a:r>
            <a:r>
              <a:rPr lang="en-US" dirty="0" smtClean="0"/>
              <a:t> will help decrease the amount of traffic congestion and collisions by providing effective real-time updates on upcoming traffic conditions to a driver before they get there.</a:t>
            </a:r>
          </a:p>
          <a:p>
            <a:pPr marL="118872" indent="0" algn="ctr">
              <a:buNone/>
            </a:pPr>
            <a:endParaRPr lang="en-US" dirty="0" smtClean="0"/>
          </a:p>
          <a:p>
            <a:pPr marL="118872" indent="0" algn="ctr">
              <a:buNone/>
            </a:pPr>
            <a:r>
              <a:rPr lang="en-US" dirty="0" smtClean="0"/>
              <a:t>With </a:t>
            </a:r>
            <a:r>
              <a:rPr lang="en-US" dirty="0" err="1" smtClean="0"/>
              <a:t>RoadNet’s</a:t>
            </a:r>
            <a:r>
              <a:rPr lang="en-US" dirty="0" smtClean="0"/>
              <a:t> virtual checkpoint system and traffic analysis engine, this will be accomplished in a new way that makes these benefits more accessible to drivers.</a:t>
            </a:r>
            <a:endParaRPr lang="en-US" dirty="0"/>
          </a:p>
        </p:txBody>
      </p:sp>
      <p:sp>
        <p:nvSpPr>
          <p:cNvPr id="4" name="Date Placeholder 3"/>
          <p:cNvSpPr>
            <a:spLocks noGrp="1"/>
          </p:cNvSpPr>
          <p:nvPr>
            <p:ph type="dt" sz="half" idx="10"/>
          </p:nvPr>
        </p:nvSpPr>
        <p:spPr/>
        <p:txBody>
          <a:bodyPr/>
          <a:lstStyle/>
          <a:p>
            <a:r>
              <a:rPr lang="en-US" smtClean="0"/>
              <a:t>October 23, 2011</a:t>
            </a:r>
            <a:endParaRPr lang="en-US"/>
          </a:p>
        </p:txBody>
      </p:sp>
      <p:sp>
        <p:nvSpPr>
          <p:cNvPr id="5" name="Footer Placeholder 4"/>
          <p:cNvSpPr>
            <a:spLocks noGrp="1"/>
          </p:cNvSpPr>
          <p:nvPr>
            <p:ph type="ftr" sz="quarter" idx="11"/>
          </p:nvPr>
        </p:nvSpPr>
        <p:spPr/>
        <p:txBody>
          <a:bodyPr/>
          <a:lstStyle/>
          <a:p>
            <a:r>
              <a:rPr lang="en-US" smtClean="0"/>
              <a:t>CS 410 - Team Blue - RoadNet</a:t>
            </a:r>
            <a:endParaRPr lang="en-US"/>
          </a:p>
        </p:txBody>
      </p:sp>
      <p:sp>
        <p:nvSpPr>
          <p:cNvPr id="6" name="Slide Number Placeholder 5"/>
          <p:cNvSpPr>
            <a:spLocks noGrp="1"/>
          </p:cNvSpPr>
          <p:nvPr>
            <p:ph type="sldNum" sz="quarter" idx="12"/>
          </p:nvPr>
        </p:nvSpPr>
        <p:spPr/>
        <p:txBody>
          <a:bodyPr/>
          <a:lstStyle/>
          <a:p>
            <a:fld id="{45981F3D-5BB8-4FDF-9B19-823843D679FD}" type="slidenum">
              <a:rPr lang="en-US" smtClean="0"/>
              <a:t>29</a:t>
            </a:fld>
            <a:endParaRPr lang="en-US"/>
          </a:p>
        </p:txBody>
      </p:sp>
    </p:spTree>
    <p:extLst>
      <p:ext uri="{BB962C8B-B14F-4D97-AF65-F5344CB8AC3E}">
        <p14:creationId xmlns:p14="http://schemas.microsoft.com/office/powerpoint/2010/main" val="282614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Blue Staff Chart</a:t>
            </a:r>
            <a:endParaRPr lang="en-US" dirty="0"/>
          </a:p>
        </p:txBody>
      </p:sp>
      <p:sp>
        <p:nvSpPr>
          <p:cNvPr id="4" name="Date Placeholder 3"/>
          <p:cNvSpPr>
            <a:spLocks noGrp="1"/>
          </p:cNvSpPr>
          <p:nvPr>
            <p:ph type="dt" sz="half" idx="10"/>
          </p:nvPr>
        </p:nvSpPr>
        <p:spPr/>
        <p:txBody>
          <a:bodyPr/>
          <a:lstStyle/>
          <a:p>
            <a:r>
              <a:rPr lang="en-US" smtClean="0"/>
              <a:t>October 23, 2011</a:t>
            </a:r>
            <a:endParaRPr lang="en-US"/>
          </a:p>
        </p:txBody>
      </p:sp>
      <p:sp>
        <p:nvSpPr>
          <p:cNvPr id="5" name="Footer Placeholder 4"/>
          <p:cNvSpPr>
            <a:spLocks noGrp="1"/>
          </p:cNvSpPr>
          <p:nvPr>
            <p:ph type="ftr" sz="quarter" idx="11"/>
          </p:nvPr>
        </p:nvSpPr>
        <p:spPr/>
        <p:txBody>
          <a:bodyPr/>
          <a:lstStyle/>
          <a:p>
            <a:r>
              <a:rPr lang="en-US" smtClean="0"/>
              <a:t>CS 410 - Team Blue - RoadNet</a:t>
            </a:r>
            <a:endParaRPr lang="en-US"/>
          </a:p>
        </p:txBody>
      </p:sp>
      <p:sp>
        <p:nvSpPr>
          <p:cNvPr id="6" name="Slide Number Placeholder 5"/>
          <p:cNvSpPr>
            <a:spLocks noGrp="1"/>
          </p:cNvSpPr>
          <p:nvPr>
            <p:ph type="sldNum" sz="quarter" idx="12"/>
          </p:nvPr>
        </p:nvSpPr>
        <p:spPr/>
        <p:txBody>
          <a:bodyPr/>
          <a:lstStyle/>
          <a:p>
            <a:fld id="{45981F3D-5BB8-4FDF-9B19-823843D679FD}" type="slidenum">
              <a:rPr lang="en-US" smtClean="0"/>
              <a:t>3</a:t>
            </a:fld>
            <a:endParaRPr lang="en-US"/>
          </a:p>
        </p:txBody>
      </p:sp>
      <p:pic>
        <p:nvPicPr>
          <p:cNvPr id="7" name="Picture 4" descr="C:\Users\Andy\Documents\Text\ODU\Senior (11-12)\Fall 11\CS 410\staffing_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7086600" cy="48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315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pPr marL="461772" indent="-342900">
              <a:buFont typeface="+mj-lt"/>
              <a:buAutoNum type="arabicPeriod"/>
            </a:pPr>
            <a:r>
              <a:rPr lang="en-US" sz="1800" dirty="0" smtClean="0">
                <a:latin typeface="Arial" pitchFamily="34" charset="0"/>
                <a:cs typeface="Arial" pitchFamily="34" charset="0"/>
              </a:rPr>
              <a:t>Brownlow</a:t>
            </a:r>
            <a:r>
              <a:rPr lang="en-US" sz="1800" dirty="0">
                <a:latin typeface="Arial" pitchFamily="34" charset="0"/>
                <a:cs typeface="Arial" pitchFamily="34" charset="0"/>
              </a:rPr>
              <a:t>, Mark. "Smartphone Statistics and Market Share." September </a:t>
            </a:r>
            <a:r>
              <a:rPr lang="en-US" sz="1800" dirty="0" smtClean="0">
                <a:latin typeface="Arial" pitchFamily="34" charset="0"/>
                <a:cs typeface="Arial" pitchFamily="34" charset="0"/>
              </a:rPr>
              <a:t>	2011</a:t>
            </a:r>
            <a:r>
              <a:rPr lang="en-US" sz="1800" dirty="0">
                <a:latin typeface="Arial" pitchFamily="34" charset="0"/>
                <a:cs typeface="Arial" pitchFamily="34" charset="0"/>
              </a:rPr>
              <a:t>. Email Marketing </a:t>
            </a:r>
            <a:r>
              <a:rPr lang="en-US" sz="1800" dirty="0" smtClean="0">
                <a:latin typeface="Arial" pitchFamily="34" charset="0"/>
                <a:cs typeface="Arial" pitchFamily="34" charset="0"/>
              </a:rPr>
              <a:t>Reports. Retrieved </a:t>
            </a:r>
            <a:r>
              <a:rPr lang="en-US" sz="1800" dirty="0">
                <a:latin typeface="Arial" pitchFamily="34" charset="0"/>
                <a:cs typeface="Arial" pitchFamily="34" charset="0"/>
              </a:rPr>
              <a:t>from </a:t>
            </a:r>
            <a:r>
              <a:rPr lang="en-US" sz="1800" dirty="0" smtClean="0">
                <a:latin typeface="Arial" pitchFamily="34" charset="0"/>
                <a:cs typeface="Arial" pitchFamily="34" charset="0"/>
              </a:rPr>
              <a:t>	</a:t>
            </a:r>
            <a:r>
              <a:rPr lang="en-US" sz="1800" dirty="0" smtClean="0">
                <a:latin typeface="Arial" pitchFamily="34" charset="0"/>
                <a:cs typeface="Arial" pitchFamily="34" charset="0"/>
                <a:hlinkClick r:id="rId2"/>
              </a:rPr>
              <a:t>http</a:t>
            </a:r>
            <a:r>
              <a:rPr lang="en-US" sz="1800" dirty="0">
                <a:latin typeface="Arial" pitchFamily="34" charset="0"/>
                <a:cs typeface="Arial" pitchFamily="34" charset="0"/>
                <a:hlinkClick r:id="rId2"/>
              </a:rPr>
              <a:t>://</a:t>
            </a:r>
            <a:r>
              <a:rPr lang="en-US" sz="1800" dirty="0" smtClean="0">
                <a:latin typeface="Arial" pitchFamily="34" charset="0"/>
                <a:cs typeface="Arial" pitchFamily="34" charset="0"/>
                <a:hlinkClick r:id="rId2"/>
              </a:rPr>
              <a:t>www.emailmarketing-reports.com/wireless-</a:t>
            </a:r>
            <a:r>
              <a:rPr lang="en-US" sz="1800" dirty="0" smtClean="0">
                <a:latin typeface="Arial" pitchFamily="34" charset="0"/>
                <a:cs typeface="Arial" pitchFamily="34" charset="0"/>
              </a:rPr>
              <a:t>	</a:t>
            </a:r>
            <a:r>
              <a:rPr lang="en-US" sz="1800" dirty="0" smtClean="0">
                <a:latin typeface="Arial" pitchFamily="34" charset="0"/>
                <a:cs typeface="Arial" pitchFamily="34" charset="0"/>
                <a:hlinkClick r:id="rId2"/>
              </a:rPr>
              <a:t>mobile/smartphonestatistics.htm</a:t>
            </a:r>
            <a:endParaRPr lang="en-US" sz="1800" dirty="0" smtClean="0">
              <a:latin typeface="Arial" pitchFamily="34" charset="0"/>
              <a:cs typeface="Arial" pitchFamily="34" charset="0"/>
            </a:endParaRPr>
          </a:p>
          <a:p>
            <a:pPr marL="461772" indent="-342900">
              <a:buFont typeface="+mj-lt"/>
              <a:buAutoNum type="arabicPeriod"/>
            </a:pPr>
            <a:r>
              <a:rPr lang="en-US" sz="1800" dirty="0">
                <a:latin typeface="Arial" pitchFamily="34" charset="0"/>
                <a:cs typeface="Arial" pitchFamily="34" charset="0"/>
              </a:rPr>
              <a:t>Dr. M. </a:t>
            </a:r>
            <a:r>
              <a:rPr lang="en-US" sz="1800" dirty="0" err="1">
                <a:latin typeface="Arial" pitchFamily="34" charset="0"/>
                <a:cs typeface="Arial" pitchFamily="34" charset="0"/>
              </a:rPr>
              <a:t>Weigle</a:t>
            </a:r>
            <a:r>
              <a:rPr lang="en-US" sz="1800" dirty="0">
                <a:latin typeface="Arial" pitchFamily="34" charset="0"/>
                <a:cs typeface="Arial" pitchFamily="34" charset="0"/>
              </a:rPr>
              <a:t>, interview, October 19, 2011</a:t>
            </a:r>
            <a:r>
              <a:rPr lang="en-US" sz="1800" dirty="0" smtClean="0">
                <a:latin typeface="Arial" pitchFamily="34" charset="0"/>
                <a:cs typeface="Arial" pitchFamily="34" charset="0"/>
              </a:rPr>
              <a:t>.</a:t>
            </a:r>
            <a:endParaRPr lang="en-US" sz="1800" dirty="0" smtClean="0">
              <a:latin typeface="Arial" pitchFamily="34" charset="0"/>
              <a:cs typeface="Arial" pitchFamily="34" charset="0"/>
            </a:endParaRPr>
          </a:p>
          <a:p>
            <a:pPr marL="461772" indent="-342900">
              <a:buFont typeface="+mj-lt"/>
              <a:buAutoNum type="arabicPeriod"/>
            </a:pPr>
            <a:r>
              <a:rPr lang="en-US" sz="1800" dirty="0" smtClean="0">
                <a:latin typeface="Arial" pitchFamily="34" charset="0"/>
                <a:cs typeface="Arial" pitchFamily="34" charset="0"/>
              </a:rPr>
              <a:t>Liang</a:t>
            </a:r>
            <a:r>
              <a:rPr lang="en-US" sz="1800" dirty="0">
                <a:latin typeface="Arial" pitchFamily="34" charset="0"/>
                <a:cs typeface="Arial" pitchFamily="34" charset="0"/>
              </a:rPr>
              <a:t>, Quincy. "Worldwide PND Shipments to Peak Around 42 M. in </a:t>
            </a:r>
            <a:r>
              <a:rPr lang="en-US" sz="1800" dirty="0" smtClean="0">
                <a:latin typeface="Arial" pitchFamily="34" charset="0"/>
                <a:cs typeface="Arial" pitchFamily="34" charset="0"/>
              </a:rPr>
              <a:t>2011-	2012</a:t>
            </a:r>
            <a:r>
              <a:rPr lang="en-US" sz="1800" dirty="0">
                <a:latin typeface="Arial" pitchFamily="34" charset="0"/>
                <a:cs typeface="Arial" pitchFamily="34" charset="0"/>
              </a:rPr>
              <a:t>: Berg Insight." October 19, </a:t>
            </a:r>
            <a:r>
              <a:rPr lang="en-US" sz="1800" dirty="0" smtClean="0">
                <a:latin typeface="Arial" pitchFamily="34" charset="0"/>
                <a:cs typeface="Arial" pitchFamily="34" charset="0"/>
              </a:rPr>
              <a:t>2011</a:t>
            </a:r>
            <a:r>
              <a:rPr lang="en-US" sz="1800" dirty="0">
                <a:latin typeface="Arial" pitchFamily="34" charset="0"/>
                <a:cs typeface="Arial" pitchFamily="34" charset="0"/>
              </a:rPr>
              <a:t>. CENS. Retrieved from </a:t>
            </a:r>
            <a:r>
              <a:rPr lang="en-US" sz="1800" dirty="0" smtClean="0">
                <a:latin typeface="Arial" pitchFamily="34" charset="0"/>
                <a:cs typeface="Arial" pitchFamily="34" charset="0"/>
              </a:rPr>
              <a:t>	</a:t>
            </a:r>
            <a:r>
              <a:rPr lang="en-US" sz="1800" dirty="0" smtClean="0">
                <a:latin typeface="Arial" pitchFamily="34" charset="0"/>
                <a:cs typeface="Arial" pitchFamily="34" charset="0"/>
                <a:hlinkClick r:id="rId3"/>
              </a:rPr>
              <a:t>http</a:t>
            </a:r>
            <a:r>
              <a:rPr lang="en-US" sz="1800" dirty="0">
                <a:latin typeface="Arial" pitchFamily="34" charset="0"/>
                <a:cs typeface="Arial" pitchFamily="34" charset="0"/>
                <a:hlinkClick r:id="rId3"/>
              </a:rPr>
              <a:t>://</a:t>
            </a:r>
            <a:r>
              <a:rPr lang="en-US" sz="1800" dirty="0" smtClean="0">
                <a:latin typeface="Arial" pitchFamily="34" charset="0"/>
                <a:cs typeface="Arial" pitchFamily="34" charset="0"/>
                <a:hlinkClick r:id="rId3"/>
              </a:rPr>
              <a:t>news.cens.com/cens/html/en/news/news_inner_38131.html</a:t>
            </a:r>
            <a:endParaRPr lang="en-US" sz="1800" dirty="0" smtClean="0">
              <a:latin typeface="Arial" pitchFamily="34" charset="0"/>
              <a:cs typeface="Arial" pitchFamily="34" charset="0"/>
            </a:endParaRPr>
          </a:p>
          <a:p>
            <a:pPr marL="461772" indent="-342900">
              <a:buFont typeface="+mj-lt"/>
              <a:buAutoNum type="arabicPeriod"/>
            </a:pPr>
            <a:r>
              <a:rPr lang="en-US" sz="1800" dirty="0">
                <a:latin typeface="Arial" pitchFamily="34" charset="0"/>
                <a:cs typeface="Arial" pitchFamily="34" charset="0"/>
              </a:rPr>
              <a:t>Lomax, Time, David </a:t>
            </a:r>
            <a:r>
              <a:rPr lang="en-US" sz="1800" dirty="0" err="1">
                <a:latin typeface="Arial" pitchFamily="34" charset="0"/>
                <a:cs typeface="Arial" pitchFamily="34" charset="0"/>
              </a:rPr>
              <a:t>Schrank</a:t>
            </a:r>
            <a:r>
              <a:rPr lang="en-US" sz="1800" dirty="0">
                <a:latin typeface="Arial" pitchFamily="34" charset="0"/>
                <a:cs typeface="Arial" pitchFamily="34" charset="0"/>
              </a:rPr>
              <a:t> and Shawn Turner. Texas Transportation 	Institute. (2011).  Annual Urban Mobility Report. College Station, TX. 	Retrieved from </a:t>
            </a:r>
            <a:r>
              <a:rPr lang="en-US" sz="1800" dirty="0">
                <a:latin typeface="Arial" pitchFamily="34" charset="0"/>
                <a:cs typeface="Arial" pitchFamily="34" charset="0"/>
                <a:hlinkClick r:id="rId4"/>
              </a:rPr>
              <a:t>http://mobility.tamu.edu/ums</a:t>
            </a:r>
            <a:r>
              <a:rPr lang="en-US" sz="1800" dirty="0" smtClean="0">
                <a:latin typeface="Arial" pitchFamily="34" charset="0"/>
                <a:cs typeface="Arial" pitchFamily="34" charset="0"/>
                <a:hlinkClick r:id="rId4"/>
              </a:rPr>
              <a:t>/</a:t>
            </a:r>
            <a:endParaRPr lang="en-US" sz="1800" dirty="0" smtClean="0">
              <a:latin typeface="Arial" pitchFamily="34" charset="0"/>
              <a:cs typeface="Arial" pitchFamily="34" charset="0"/>
            </a:endParaRPr>
          </a:p>
          <a:p>
            <a:pPr marL="461772" indent="-342900">
              <a:buFont typeface="+mj-lt"/>
              <a:buAutoNum type="arabicPeriod"/>
            </a:pPr>
            <a:r>
              <a:rPr lang="en-US" sz="1800" dirty="0">
                <a:latin typeface="Arial" pitchFamily="34" charset="0"/>
                <a:cs typeface="Arial" pitchFamily="34" charset="0"/>
              </a:rPr>
              <a:t>Schroeder, Stan. "Smartphone Sales Up 85% Year-Over-Year." May 19, </a:t>
            </a:r>
            <a:r>
              <a:rPr lang="en-US" sz="1800" dirty="0" smtClean="0">
                <a:latin typeface="Arial" pitchFamily="34" charset="0"/>
                <a:cs typeface="Arial" pitchFamily="34" charset="0"/>
              </a:rPr>
              <a:t>	2011</a:t>
            </a:r>
            <a:r>
              <a:rPr lang="en-US" sz="1800" dirty="0">
                <a:latin typeface="Arial" pitchFamily="34" charset="0"/>
                <a:cs typeface="Arial" pitchFamily="34" charset="0"/>
              </a:rPr>
              <a:t>. </a:t>
            </a:r>
            <a:r>
              <a:rPr lang="en-US" sz="1800" dirty="0" err="1">
                <a:latin typeface="Arial" pitchFamily="34" charset="0"/>
                <a:cs typeface="Arial" pitchFamily="34" charset="0"/>
              </a:rPr>
              <a:t>Mashable</a:t>
            </a:r>
            <a:r>
              <a:rPr lang="en-US" sz="1800" dirty="0">
                <a:latin typeface="Arial" pitchFamily="34" charset="0"/>
                <a:cs typeface="Arial" pitchFamily="34" charset="0"/>
              </a:rPr>
              <a:t> Tech. Retrieved </a:t>
            </a:r>
            <a:r>
              <a:rPr lang="en-US" sz="1800" dirty="0" smtClean="0">
                <a:latin typeface="Arial" pitchFamily="34" charset="0"/>
                <a:cs typeface="Arial" pitchFamily="34" charset="0"/>
              </a:rPr>
              <a:t>from </a:t>
            </a:r>
            <a:r>
              <a:rPr lang="en-US" sz="1800" dirty="0" smtClean="0">
                <a:latin typeface="Arial" pitchFamily="34" charset="0"/>
                <a:cs typeface="Arial" pitchFamily="34" charset="0"/>
              </a:rPr>
              <a:t>	</a:t>
            </a:r>
            <a:r>
              <a:rPr lang="en-US" sz="1800" dirty="0" smtClean="0">
                <a:latin typeface="Arial" pitchFamily="34" charset="0"/>
                <a:cs typeface="Arial" pitchFamily="34" charset="0"/>
                <a:hlinkClick r:id="rId5"/>
              </a:rPr>
              <a:t>http</a:t>
            </a:r>
            <a:r>
              <a:rPr lang="en-US" sz="1800" dirty="0">
                <a:latin typeface="Arial" pitchFamily="34" charset="0"/>
                <a:cs typeface="Arial" pitchFamily="34" charset="0"/>
                <a:hlinkClick r:id="rId5"/>
              </a:rPr>
              <a:t>://mashable.com/2011/05/19/smartphone-sales-q1-2011-gartner</a:t>
            </a:r>
            <a:r>
              <a:rPr lang="en-US" sz="1800" dirty="0" smtClean="0">
                <a:latin typeface="Arial" pitchFamily="34" charset="0"/>
                <a:cs typeface="Arial" pitchFamily="34" charset="0"/>
                <a:hlinkClick r:id="rId5"/>
              </a:rPr>
              <a:t>/</a:t>
            </a:r>
            <a:endParaRPr lang="en-US" sz="1800" dirty="0" smtClean="0">
              <a:latin typeface="Arial" pitchFamily="34" charset="0"/>
              <a:cs typeface="Arial" pitchFamily="34" charset="0"/>
            </a:endParaRPr>
          </a:p>
          <a:p>
            <a:pPr marL="461772" indent="-342900">
              <a:buFont typeface="+mj-lt"/>
              <a:buAutoNum type="arabicPeriod"/>
            </a:pPr>
            <a:r>
              <a:rPr lang="en-US" sz="1800" dirty="0" smtClean="0">
                <a:latin typeface="Arial" pitchFamily="34" charset="0"/>
                <a:cs typeface="Arial" pitchFamily="34" charset="0"/>
              </a:rPr>
              <a:t>U.S</a:t>
            </a:r>
            <a:r>
              <a:rPr lang="en-US" sz="1800" dirty="0">
                <a:latin typeface="Arial" pitchFamily="34" charset="0"/>
                <a:cs typeface="Arial" pitchFamily="34" charset="0"/>
              </a:rPr>
              <a:t>. National Highway Traffic Safety </a:t>
            </a:r>
            <a:r>
              <a:rPr lang="en-US" sz="1800" dirty="0" err="1">
                <a:latin typeface="Arial" pitchFamily="34" charset="0"/>
                <a:cs typeface="Arial" pitchFamily="34" charset="0"/>
              </a:rPr>
              <a:t>Administation</a:t>
            </a:r>
            <a:r>
              <a:rPr lang="en-US" sz="1800" dirty="0">
                <a:latin typeface="Arial" pitchFamily="34" charset="0"/>
                <a:cs typeface="Arial" pitchFamily="34" charset="0"/>
              </a:rPr>
              <a:t>, Traffic Safety Facts. </a:t>
            </a:r>
            <a:r>
              <a:rPr lang="en-US" sz="1800" dirty="0" smtClean="0">
                <a:latin typeface="Arial" pitchFamily="34" charset="0"/>
                <a:cs typeface="Arial" pitchFamily="34" charset="0"/>
              </a:rPr>
              <a:t>	Retrieved </a:t>
            </a:r>
            <a:r>
              <a:rPr lang="en-US" sz="1800" dirty="0" smtClean="0">
                <a:latin typeface="Arial" pitchFamily="34" charset="0"/>
                <a:cs typeface="Arial" pitchFamily="34" charset="0"/>
              </a:rPr>
              <a:t>from </a:t>
            </a:r>
            <a:r>
              <a:rPr lang="en-US" sz="1800" dirty="0" smtClean="0">
                <a:latin typeface="Arial" pitchFamily="34" charset="0"/>
                <a:cs typeface="Arial" pitchFamily="34" charset="0"/>
              </a:rPr>
              <a:t>	</a:t>
            </a:r>
            <a:r>
              <a:rPr lang="en-US" sz="1800" dirty="0" smtClean="0">
                <a:latin typeface="Arial" pitchFamily="34" charset="0"/>
                <a:cs typeface="Arial" pitchFamily="34" charset="0"/>
                <a:hlinkClick r:id="rId6"/>
              </a:rPr>
              <a:t>http</a:t>
            </a:r>
            <a:r>
              <a:rPr lang="en-US" sz="1800" dirty="0">
                <a:latin typeface="Arial" pitchFamily="34" charset="0"/>
                <a:cs typeface="Arial" pitchFamily="34" charset="0"/>
                <a:hlinkClick r:id="rId6"/>
              </a:rPr>
              <a:t>://</a:t>
            </a:r>
            <a:r>
              <a:rPr lang="en-US" sz="1800" dirty="0" smtClean="0">
                <a:latin typeface="Arial" pitchFamily="34" charset="0"/>
                <a:cs typeface="Arial" pitchFamily="34" charset="0"/>
                <a:hlinkClick r:id="rId6"/>
              </a:rPr>
              <a:t>www.census.gov/compendia/statab/2012/tables/12s1108.pdf</a:t>
            </a:r>
            <a:endParaRPr lang="en-US" sz="1800" dirty="0" smtClean="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October 23, 2011</a:t>
            </a:r>
            <a:endParaRPr lang="en-US"/>
          </a:p>
        </p:txBody>
      </p:sp>
      <p:sp>
        <p:nvSpPr>
          <p:cNvPr id="5" name="Footer Placeholder 4"/>
          <p:cNvSpPr>
            <a:spLocks noGrp="1"/>
          </p:cNvSpPr>
          <p:nvPr>
            <p:ph type="ftr" sz="quarter" idx="11"/>
          </p:nvPr>
        </p:nvSpPr>
        <p:spPr/>
        <p:txBody>
          <a:bodyPr/>
          <a:lstStyle/>
          <a:p>
            <a:r>
              <a:rPr lang="en-US" smtClean="0"/>
              <a:t>CS 410 - Team Blue - RoadNet</a:t>
            </a:r>
            <a:endParaRPr lang="en-US"/>
          </a:p>
        </p:txBody>
      </p:sp>
      <p:sp>
        <p:nvSpPr>
          <p:cNvPr id="6" name="Slide Number Placeholder 5"/>
          <p:cNvSpPr>
            <a:spLocks noGrp="1"/>
          </p:cNvSpPr>
          <p:nvPr>
            <p:ph type="sldNum" sz="quarter" idx="12"/>
          </p:nvPr>
        </p:nvSpPr>
        <p:spPr/>
        <p:txBody>
          <a:bodyPr/>
          <a:lstStyle/>
          <a:p>
            <a:fld id="{45981F3D-5BB8-4FDF-9B19-823843D679FD}" type="slidenum">
              <a:rPr lang="en-US" smtClean="0"/>
              <a:t>30</a:t>
            </a:fld>
            <a:endParaRPr lang="en-US"/>
          </a:p>
        </p:txBody>
      </p:sp>
    </p:spTree>
    <p:extLst>
      <p:ext uri="{BB962C8B-B14F-4D97-AF65-F5344CB8AC3E}">
        <p14:creationId xmlns:p14="http://schemas.microsoft.com/office/powerpoint/2010/main" val="4210369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23, 2011</a:t>
            </a:r>
            <a:endParaRPr lang="en-US"/>
          </a:p>
        </p:txBody>
      </p:sp>
      <p:sp>
        <p:nvSpPr>
          <p:cNvPr id="3" name="Footer Placeholder 2"/>
          <p:cNvSpPr>
            <a:spLocks noGrp="1"/>
          </p:cNvSpPr>
          <p:nvPr>
            <p:ph type="ftr" sz="quarter" idx="11"/>
          </p:nvPr>
        </p:nvSpPr>
        <p:spPr/>
        <p:txBody>
          <a:bodyPr/>
          <a:lstStyle/>
          <a:p>
            <a:r>
              <a:rPr lang="en-US" smtClean="0"/>
              <a:t>CS 410 - Team Blue - RoadNet</a:t>
            </a:r>
            <a:endParaRPr lang="en-US"/>
          </a:p>
        </p:txBody>
      </p:sp>
      <p:sp>
        <p:nvSpPr>
          <p:cNvPr id="4" name="Slide Number Placeholder 3"/>
          <p:cNvSpPr>
            <a:spLocks noGrp="1"/>
          </p:cNvSpPr>
          <p:nvPr>
            <p:ph type="sldNum" sz="quarter" idx="12"/>
          </p:nvPr>
        </p:nvSpPr>
        <p:spPr/>
        <p:txBody>
          <a:bodyPr/>
          <a:lstStyle/>
          <a:p>
            <a:fld id="{45981F3D-5BB8-4FDF-9B19-823843D679FD}" type="slidenum">
              <a:rPr lang="en-US" smtClean="0"/>
              <a:t>31</a:t>
            </a:fld>
            <a:endParaRPr lang="en-US"/>
          </a:p>
        </p:txBody>
      </p:sp>
      <p:sp>
        <p:nvSpPr>
          <p:cNvPr id="5" name="TextBox 4"/>
          <p:cNvSpPr txBox="1"/>
          <p:nvPr/>
        </p:nvSpPr>
        <p:spPr>
          <a:xfrm>
            <a:off x="381000" y="533400"/>
            <a:ext cx="8153400" cy="5909310"/>
          </a:xfrm>
          <a:prstGeom prst="rect">
            <a:avLst/>
          </a:prstGeom>
          <a:noFill/>
        </p:spPr>
        <p:txBody>
          <a:bodyPr wrap="square" rtlCol="0">
            <a:spAutoFit/>
          </a:bodyPr>
          <a:lstStyle/>
          <a:p>
            <a:r>
              <a:rPr lang="en-US" b="1" u="sng" dirty="0" smtClean="0"/>
              <a:t>Competition App Reference Links:</a:t>
            </a:r>
          </a:p>
          <a:p>
            <a:endParaRPr lang="en-US" u="sng" dirty="0"/>
          </a:p>
          <a:p>
            <a:r>
              <a:rPr lang="en-US" b="1" dirty="0"/>
              <a:t>Beat The Traffic: </a:t>
            </a:r>
            <a:endParaRPr lang="en-US" b="1" dirty="0" smtClean="0"/>
          </a:p>
          <a:p>
            <a:r>
              <a:rPr lang="en-US" dirty="0" smtClean="0">
                <a:hlinkClick r:id="rId2"/>
              </a:rPr>
              <a:t>http</a:t>
            </a:r>
            <a:r>
              <a:rPr lang="en-US" dirty="0">
                <a:hlinkClick r:id="rId2"/>
              </a:rPr>
              <a:t>://</a:t>
            </a:r>
            <a:r>
              <a:rPr lang="en-US" dirty="0" smtClean="0">
                <a:hlinkClick r:id="rId2"/>
              </a:rPr>
              <a:t>itunes.apple.com/us/app/beat-the-traffic/id339660839?mt=8</a:t>
            </a:r>
            <a:endParaRPr lang="en-US" dirty="0" smtClean="0"/>
          </a:p>
          <a:p>
            <a:endParaRPr lang="en-US" dirty="0"/>
          </a:p>
          <a:p>
            <a:r>
              <a:rPr lang="en-US" b="1" dirty="0" err="1"/>
              <a:t>Sygic</a:t>
            </a:r>
            <a:r>
              <a:rPr lang="en-US" b="1" dirty="0" smtClean="0"/>
              <a:t>:</a:t>
            </a:r>
          </a:p>
          <a:p>
            <a:r>
              <a:rPr lang="en-US" dirty="0" smtClean="0">
                <a:hlinkClick r:id="rId3"/>
              </a:rPr>
              <a:t>http</a:t>
            </a:r>
            <a:r>
              <a:rPr lang="en-US" dirty="0">
                <a:hlinkClick r:id="rId3"/>
              </a:rPr>
              <a:t>://</a:t>
            </a:r>
            <a:r>
              <a:rPr lang="en-US" dirty="0" smtClean="0">
                <a:hlinkClick r:id="rId3"/>
              </a:rPr>
              <a:t>www.sygic.com/en</a:t>
            </a:r>
            <a:endParaRPr lang="en-US" dirty="0" smtClean="0"/>
          </a:p>
          <a:p>
            <a:endParaRPr lang="en-US" dirty="0"/>
          </a:p>
          <a:p>
            <a:r>
              <a:rPr lang="en-US" b="1" dirty="0"/>
              <a:t>INRIX: </a:t>
            </a:r>
            <a:endParaRPr lang="en-US" b="1" dirty="0" smtClean="0"/>
          </a:p>
          <a:p>
            <a:r>
              <a:rPr lang="en-US" dirty="0" smtClean="0">
                <a:hlinkClick r:id="rId4"/>
              </a:rPr>
              <a:t>http</a:t>
            </a:r>
            <a:r>
              <a:rPr lang="en-US" dirty="0">
                <a:hlinkClick r:id="rId4"/>
              </a:rPr>
              <a:t>://</a:t>
            </a:r>
            <a:r>
              <a:rPr lang="en-US" dirty="0" smtClean="0">
                <a:hlinkClick r:id="rId4"/>
              </a:rPr>
              <a:t>www.inrix.com/mobile.asp</a:t>
            </a:r>
            <a:endParaRPr lang="en-US" dirty="0" smtClean="0"/>
          </a:p>
          <a:p>
            <a:endParaRPr lang="en-US" dirty="0"/>
          </a:p>
          <a:p>
            <a:r>
              <a:rPr lang="en-US" b="1" dirty="0" err="1"/>
              <a:t>TomTom</a:t>
            </a:r>
            <a:r>
              <a:rPr lang="en-US" b="1" dirty="0" smtClean="0"/>
              <a:t>:</a:t>
            </a:r>
          </a:p>
          <a:p>
            <a:r>
              <a:rPr lang="en-US" dirty="0" smtClean="0">
                <a:hlinkClick r:id="rId5"/>
              </a:rPr>
              <a:t>http</a:t>
            </a:r>
            <a:r>
              <a:rPr lang="en-US" dirty="0">
                <a:hlinkClick r:id="rId5"/>
              </a:rPr>
              <a:t>://www.tomtom.com/en_gb/products/mobile-navigation/tomtom-app-for-iphone</a:t>
            </a:r>
            <a:r>
              <a:rPr lang="en-US" dirty="0" smtClean="0">
                <a:hlinkClick r:id="rId5"/>
              </a:rPr>
              <a:t>/</a:t>
            </a:r>
            <a:endParaRPr lang="en-US" dirty="0" smtClean="0"/>
          </a:p>
          <a:p>
            <a:endParaRPr lang="en-US" dirty="0"/>
          </a:p>
          <a:p>
            <a:r>
              <a:rPr lang="en-US" b="1" dirty="0"/>
              <a:t>RAC: </a:t>
            </a:r>
            <a:endParaRPr lang="en-US" b="1" dirty="0" smtClean="0"/>
          </a:p>
          <a:p>
            <a:r>
              <a:rPr lang="en-US" dirty="0" smtClean="0">
                <a:hlinkClick r:id="rId6"/>
              </a:rPr>
              <a:t>http</a:t>
            </a:r>
            <a:r>
              <a:rPr lang="en-US" dirty="0">
                <a:hlinkClick r:id="rId6"/>
              </a:rPr>
              <a:t>://</a:t>
            </a:r>
            <a:r>
              <a:rPr lang="en-US" dirty="0" smtClean="0">
                <a:hlinkClick r:id="rId6"/>
              </a:rPr>
              <a:t>itunes.apple.com/gb/app/rac-traffic-plus/id389339076?mt=8</a:t>
            </a:r>
            <a:endParaRPr lang="en-US" dirty="0" smtClean="0"/>
          </a:p>
          <a:p>
            <a:endParaRPr lang="en-US" dirty="0"/>
          </a:p>
          <a:p>
            <a:r>
              <a:rPr lang="en-US" b="1" dirty="0"/>
              <a:t>Traffic.com: </a:t>
            </a:r>
            <a:endParaRPr lang="en-US" b="1" dirty="0" smtClean="0"/>
          </a:p>
          <a:p>
            <a:r>
              <a:rPr lang="en-US" dirty="0" smtClean="0">
                <a:hlinkClick r:id="rId7"/>
              </a:rPr>
              <a:t>http</a:t>
            </a:r>
            <a:r>
              <a:rPr lang="en-US" dirty="0">
                <a:hlinkClick r:id="rId7"/>
              </a:rPr>
              <a:t>://</a:t>
            </a:r>
            <a:r>
              <a:rPr lang="en-US" dirty="0" smtClean="0">
                <a:hlinkClick r:id="rId7"/>
              </a:rPr>
              <a:t>itunes.apple.com/us/app/traffic.com/id327245871?mt=8</a:t>
            </a:r>
            <a:endParaRPr lang="en-US" dirty="0" smtClean="0"/>
          </a:p>
          <a:p>
            <a:endParaRPr lang="en-US" dirty="0" smtClean="0"/>
          </a:p>
        </p:txBody>
      </p:sp>
    </p:spTree>
    <p:extLst>
      <p:ext uri="{BB962C8B-B14F-4D97-AF65-F5344CB8AC3E}">
        <p14:creationId xmlns:p14="http://schemas.microsoft.com/office/powerpoint/2010/main" val="1963605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Societal Problem</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118872" indent="0" algn="ctr">
              <a:buNone/>
            </a:pPr>
            <a:r>
              <a:rPr lang="en-US" dirty="0" smtClean="0"/>
              <a:t>Drivers’ limited awareness of adverse road conditions increases the potential for traffic congestion and collisions.</a:t>
            </a:r>
            <a:endParaRPr lang="en-US" dirty="0"/>
          </a:p>
        </p:txBody>
      </p:sp>
      <p:sp>
        <p:nvSpPr>
          <p:cNvPr id="4" name="Date Placeholder 3"/>
          <p:cNvSpPr>
            <a:spLocks noGrp="1"/>
          </p:cNvSpPr>
          <p:nvPr>
            <p:ph type="dt" sz="half" idx="10"/>
          </p:nvPr>
        </p:nvSpPr>
        <p:spPr/>
        <p:txBody>
          <a:bodyPr/>
          <a:lstStyle/>
          <a:p>
            <a:r>
              <a:rPr lang="en-US" smtClean="0"/>
              <a:t>October 23, 2011</a:t>
            </a:r>
            <a:endParaRPr lang="en-US" dirty="0"/>
          </a:p>
        </p:txBody>
      </p:sp>
      <p:sp>
        <p:nvSpPr>
          <p:cNvPr id="5" name="Footer Placeholder 4"/>
          <p:cNvSpPr>
            <a:spLocks noGrp="1"/>
          </p:cNvSpPr>
          <p:nvPr>
            <p:ph type="ftr" sz="quarter" idx="11"/>
          </p:nvPr>
        </p:nvSpPr>
        <p:spPr/>
        <p:txBody>
          <a:bodyPr/>
          <a:lstStyle/>
          <a:p>
            <a:r>
              <a:rPr lang="en-US" smtClean="0"/>
              <a:t>CS 410 - Team Blue - RoadNet</a:t>
            </a:r>
            <a:endParaRPr lang="en-US"/>
          </a:p>
        </p:txBody>
      </p:sp>
      <p:sp>
        <p:nvSpPr>
          <p:cNvPr id="6" name="Slide Number Placeholder 5"/>
          <p:cNvSpPr>
            <a:spLocks noGrp="1"/>
          </p:cNvSpPr>
          <p:nvPr>
            <p:ph type="sldNum" sz="quarter" idx="12"/>
          </p:nvPr>
        </p:nvSpPr>
        <p:spPr/>
        <p:txBody>
          <a:bodyPr/>
          <a:lstStyle/>
          <a:p>
            <a:fld id="{45981F3D-5BB8-4FDF-9B19-823843D679FD}" type="slidenum">
              <a:rPr lang="en-US" smtClean="0"/>
              <a:t>4</a:t>
            </a:fld>
            <a:endParaRPr lang="en-US"/>
          </a:p>
        </p:txBody>
      </p:sp>
    </p:spTree>
    <p:extLst>
      <p:ext uri="{BB962C8B-B14F-4D97-AF65-F5344CB8AC3E}">
        <p14:creationId xmlns:p14="http://schemas.microsoft.com/office/powerpoint/2010/main" val="399961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23, 2011</a:t>
            </a:r>
            <a:endParaRPr lang="en-US"/>
          </a:p>
        </p:txBody>
      </p:sp>
      <p:sp>
        <p:nvSpPr>
          <p:cNvPr id="3" name="Footer Placeholder 2"/>
          <p:cNvSpPr>
            <a:spLocks noGrp="1"/>
          </p:cNvSpPr>
          <p:nvPr>
            <p:ph type="ftr" sz="quarter" idx="11"/>
          </p:nvPr>
        </p:nvSpPr>
        <p:spPr/>
        <p:txBody>
          <a:bodyPr/>
          <a:lstStyle/>
          <a:p>
            <a:r>
              <a:rPr lang="en-US" smtClean="0"/>
              <a:t>CS 410 - Team Blue - RoadNet</a:t>
            </a:r>
            <a:endParaRPr lang="en-US"/>
          </a:p>
        </p:txBody>
      </p:sp>
      <p:sp>
        <p:nvSpPr>
          <p:cNvPr id="4" name="Slide Number Placeholder 3"/>
          <p:cNvSpPr>
            <a:spLocks noGrp="1"/>
          </p:cNvSpPr>
          <p:nvPr>
            <p:ph type="sldNum" sz="quarter" idx="12"/>
          </p:nvPr>
        </p:nvSpPr>
        <p:spPr/>
        <p:txBody>
          <a:bodyPr/>
          <a:lstStyle/>
          <a:p>
            <a:fld id="{45981F3D-5BB8-4FDF-9B19-823843D679FD}" type="slidenum">
              <a:rPr lang="en-US" smtClean="0"/>
              <a:t>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8218800" cy="5216400"/>
          </a:xfrm>
          <a:prstGeom prst="rect">
            <a:avLst/>
          </a:prstGeom>
        </p:spPr>
      </p:pic>
    </p:spTree>
    <p:extLst>
      <p:ext uri="{BB962C8B-B14F-4D97-AF65-F5344CB8AC3E}">
        <p14:creationId xmlns:p14="http://schemas.microsoft.com/office/powerpoint/2010/main" val="1527903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23, 2011</a:t>
            </a:r>
            <a:endParaRPr lang="en-US"/>
          </a:p>
        </p:txBody>
      </p:sp>
      <p:sp>
        <p:nvSpPr>
          <p:cNvPr id="3" name="Footer Placeholder 2"/>
          <p:cNvSpPr>
            <a:spLocks noGrp="1"/>
          </p:cNvSpPr>
          <p:nvPr>
            <p:ph type="ftr" sz="quarter" idx="11"/>
          </p:nvPr>
        </p:nvSpPr>
        <p:spPr/>
        <p:txBody>
          <a:bodyPr/>
          <a:lstStyle/>
          <a:p>
            <a:r>
              <a:rPr lang="en-US" smtClean="0"/>
              <a:t>CS 410 - Team Blue - RoadNet</a:t>
            </a:r>
            <a:endParaRPr lang="en-US"/>
          </a:p>
        </p:txBody>
      </p:sp>
      <p:sp>
        <p:nvSpPr>
          <p:cNvPr id="4" name="Slide Number Placeholder 3"/>
          <p:cNvSpPr>
            <a:spLocks noGrp="1"/>
          </p:cNvSpPr>
          <p:nvPr>
            <p:ph type="sldNum" sz="quarter" idx="12"/>
          </p:nvPr>
        </p:nvSpPr>
        <p:spPr/>
        <p:txBody>
          <a:bodyPr/>
          <a:lstStyle/>
          <a:p>
            <a:fld id="{45981F3D-5BB8-4FDF-9B19-823843D679FD}" type="slidenum">
              <a:rPr lang="en-US" smtClean="0"/>
              <a:t>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8218800" cy="5216400"/>
          </a:xfrm>
          <a:prstGeom prst="rect">
            <a:avLst/>
          </a:prstGeom>
        </p:spPr>
      </p:pic>
    </p:spTree>
    <p:extLst>
      <p:ext uri="{BB962C8B-B14F-4D97-AF65-F5344CB8AC3E}">
        <p14:creationId xmlns:p14="http://schemas.microsoft.com/office/powerpoint/2010/main" val="21774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23, 2011</a:t>
            </a:r>
            <a:endParaRPr lang="en-US"/>
          </a:p>
        </p:txBody>
      </p:sp>
      <p:sp>
        <p:nvSpPr>
          <p:cNvPr id="3" name="Footer Placeholder 2"/>
          <p:cNvSpPr>
            <a:spLocks noGrp="1"/>
          </p:cNvSpPr>
          <p:nvPr>
            <p:ph type="ftr" sz="quarter" idx="11"/>
          </p:nvPr>
        </p:nvSpPr>
        <p:spPr/>
        <p:txBody>
          <a:bodyPr/>
          <a:lstStyle/>
          <a:p>
            <a:r>
              <a:rPr lang="en-US" smtClean="0"/>
              <a:t>CS 410 - Team Blue - RoadNet</a:t>
            </a:r>
            <a:endParaRPr lang="en-US"/>
          </a:p>
        </p:txBody>
      </p:sp>
      <p:sp>
        <p:nvSpPr>
          <p:cNvPr id="4" name="Slide Number Placeholder 3"/>
          <p:cNvSpPr>
            <a:spLocks noGrp="1"/>
          </p:cNvSpPr>
          <p:nvPr>
            <p:ph type="sldNum" sz="quarter" idx="12"/>
          </p:nvPr>
        </p:nvSpPr>
        <p:spPr/>
        <p:txBody>
          <a:bodyPr/>
          <a:lstStyle/>
          <a:p>
            <a:fld id="{45981F3D-5BB8-4FDF-9B19-823843D679FD}" type="slidenum">
              <a:rPr lang="en-US" smtClean="0"/>
              <a:t>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8218800" cy="5216400"/>
          </a:xfrm>
          <a:prstGeom prst="rect">
            <a:avLst/>
          </a:prstGeom>
        </p:spPr>
      </p:pic>
    </p:spTree>
    <p:extLst>
      <p:ext uri="{BB962C8B-B14F-4D97-AF65-F5344CB8AC3E}">
        <p14:creationId xmlns:p14="http://schemas.microsoft.com/office/powerpoint/2010/main" val="288241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23, 2011</a:t>
            </a:r>
            <a:endParaRPr lang="en-US"/>
          </a:p>
        </p:txBody>
      </p:sp>
      <p:sp>
        <p:nvSpPr>
          <p:cNvPr id="3" name="Footer Placeholder 2"/>
          <p:cNvSpPr>
            <a:spLocks noGrp="1"/>
          </p:cNvSpPr>
          <p:nvPr>
            <p:ph type="ftr" sz="quarter" idx="11"/>
          </p:nvPr>
        </p:nvSpPr>
        <p:spPr/>
        <p:txBody>
          <a:bodyPr/>
          <a:lstStyle/>
          <a:p>
            <a:r>
              <a:rPr lang="en-US" smtClean="0"/>
              <a:t>CS 410 - Team Blue - RoadNet</a:t>
            </a:r>
            <a:endParaRPr lang="en-US"/>
          </a:p>
        </p:txBody>
      </p:sp>
      <p:sp>
        <p:nvSpPr>
          <p:cNvPr id="4" name="Slide Number Placeholder 3"/>
          <p:cNvSpPr>
            <a:spLocks noGrp="1"/>
          </p:cNvSpPr>
          <p:nvPr>
            <p:ph type="sldNum" sz="quarter" idx="12"/>
          </p:nvPr>
        </p:nvSpPr>
        <p:spPr/>
        <p:txBody>
          <a:bodyPr/>
          <a:lstStyle/>
          <a:p>
            <a:fld id="{45981F3D-5BB8-4FDF-9B19-823843D679FD}" type="slidenum">
              <a:rPr lang="en-US" smtClean="0"/>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8218800" cy="5216400"/>
          </a:xfrm>
          <a:prstGeom prst="rect">
            <a:avLst/>
          </a:prstGeom>
        </p:spPr>
      </p:pic>
    </p:spTree>
    <p:extLst>
      <p:ext uri="{BB962C8B-B14F-4D97-AF65-F5344CB8AC3E}">
        <p14:creationId xmlns:p14="http://schemas.microsoft.com/office/powerpoint/2010/main" val="3597158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23, 2011</a:t>
            </a:r>
            <a:endParaRPr lang="en-US"/>
          </a:p>
        </p:txBody>
      </p:sp>
      <p:sp>
        <p:nvSpPr>
          <p:cNvPr id="3" name="Footer Placeholder 2"/>
          <p:cNvSpPr>
            <a:spLocks noGrp="1"/>
          </p:cNvSpPr>
          <p:nvPr>
            <p:ph type="ftr" sz="quarter" idx="11"/>
          </p:nvPr>
        </p:nvSpPr>
        <p:spPr/>
        <p:txBody>
          <a:bodyPr/>
          <a:lstStyle/>
          <a:p>
            <a:r>
              <a:rPr lang="en-US" smtClean="0"/>
              <a:t>CS 410 - Team Blue - RoadNet</a:t>
            </a:r>
            <a:endParaRPr lang="en-US"/>
          </a:p>
        </p:txBody>
      </p:sp>
      <p:sp>
        <p:nvSpPr>
          <p:cNvPr id="4" name="Slide Number Placeholder 3"/>
          <p:cNvSpPr>
            <a:spLocks noGrp="1"/>
          </p:cNvSpPr>
          <p:nvPr>
            <p:ph type="sldNum" sz="quarter" idx="12"/>
          </p:nvPr>
        </p:nvSpPr>
        <p:spPr/>
        <p:txBody>
          <a:bodyPr/>
          <a:lstStyle/>
          <a:p>
            <a:fld id="{45981F3D-5BB8-4FDF-9B19-823843D679FD}" type="slidenum">
              <a:rPr lang="en-US" smtClean="0"/>
              <a:t>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8218800" cy="5216400"/>
          </a:xfrm>
          <a:prstGeom prst="rect">
            <a:avLst/>
          </a:prstGeom>
        </p:spPr>
      </p:pic>
    </p:spTree>
    <p:extLst>
      <p:ext uri="{BB962C8B-B14F-4D97-AF65-F5344CB8AC3E}">
        <p14:creationId xmlns:p14="http://schemas.microsoft.com/office/powerpoint/2010/main" val="9409824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755</TotalTime>
  <Words>929</Words>
  <Application>Microsoft Office PowerPoint</Application>
  <PresentationFormat>On-screen Show (4:3)</PresentationFormat>
  <Paragraphs>263</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Module</vt:lpstr>
      <vt:lpstr>RoadNet</vt:lpstr>
      <vt:lpstr>Outline</vt:lpstr>
      <vt:lpstr>Team Blue Staff Chart</vt:lpstr>
      <vt:lpstr>Societal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Details</vt:lpstr>
      <vt:lpstr>Traffic Data</vt:lpstr>
      <vt:lpstr>Customer Identification</vt:lpstr>
      <vt:lpstr>Market Analysis</vt:lpstr>
      <vt:lpstr>PowerPoint Presentation</vt:lpstr>
      <vt:lpstr>PowerPoint Presentation</vt:lpstr>
      <vt:lpstr>Competition</vt:lpstr>
      <vt:lpstr>RoadNet Solution</vt:lpstr>
      <vt:lpstr>Without RoadNet</vt:lpstr>
      <vt:lpstr>With RoadNet</vt:lpstr>
      <vt:lpstr>Major Functional Components</vt:lpstr>
      <vt:lpstr>Risk Assessment</vt:lpstr>
      <vt:lpstr>PowerPoint Presentation</vt:lpstr>
      <vt:lpstr>PowerPoint Presentation</vt:lpstr>
      <vt:lpstr>PowerPoint Presentation</vt:lpstr>
      <vt:lpstr>PowerPoint Presentation</vt:lpstr>
      <vt:lpstr>Conclusion</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RoadNet</dc:title>
  <dc:creator>Andy</dc:creator>
  <cp:lastModifiedBy>Andy</cp:lastModifiedBy>
  <cp:revision>39</cp:revision>
  <dcterms:created xsi:type="dcterms:W3CDTF">2011-10-23T18:10:30Z</dcterms:created>
  <dcterms:modified xsi:type="dcterms:W3CDTF">2011-10-25T18:33:11Z</dcterms:modified>
</cp:coreProperties>
</file>