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65" r:id="rId2"/>
    <p:sldId id="266" r:id="rId3"/>
    <p:sldId id="267" r:id="rId4"/>
    <p:sldId id="292" r:id="rId5"/>
    <p:sldId id="294" r:id="rId6"/>
    <p:sldId id="298" r:id="rId7"/>
    <p:sldId id="299" r:id="rId8"/>
    <p:sldId id="295" r:id="rId9"/>
    <p:sldId id="296" r:id="rId10"/>
    <p:sldId id="256" r:id="rId11"/>
    <p:sldId id="257" r:id="rId12"/>
    <p:sldId id="258" r:id="rId13"/>
    <p:sldId id="259" r:id="rId14"/>
    <p:sldId id="269" r:id="rId15"/>
    <p:sldId id="283" r:id="rId16"/>
    <p:sldId id="306" r:id="rId17"/>
    <p:sldId id="284" r:id="rId18"/>
    <p:sldId id="300" r:id="rId19"/>
    <p:sldId id="301" r:id="rId20"/>
    <p:sldId id="302" r:id="rId21"/>
    <p:sldId id="303" r:id="rId22"/>
    <p:sldId id="304" r:id="rId23"/>
    <p:sldId id="305" r:id="rId24"/>
    <p:sldId id="264" r:id="rId25"/>
    <p:sldId id="260" r:id="rId26"/>
    <p:sldId id="261" r:id="rId27"/>
    <p:sldId id="263" r:id="rId28"/>
    <p:sldId id="271" r:id="rId29"/>
    <p:sldId id="276" r:id="rId30"/>
    <p:sldId id="280" r:id="rId31"/>
    <p:sldId id="281" r:id="rId32"/>
    <p:sldId id="273" r:id="rId33"/>
    <p:sldId id="289" r:id="rId34"/>
    <p:sldId id="290" r:id="rId35"/>
    <p:sldId id="291" r:id="rId36"/>
    <p:sldId id="2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72082DB-3005-D249-B839-BFD6EFE91795}">
          <p14:sldIdLst>
            <p14:sldId id="265"/>
            <p14:sldId id="266"/>
            <p14:sldId id="267"/>
            <p14:sldId id="292"/>
            <p14:sldId id="294"/>
            <p14:sldId id="298"/>
            <p14:sldId id="299"/>
            <p14:sldId id="295"/>
            <p14:sldId id="296"/>
            <p14:sldId id="256"/>
            <p14:sldId id="257"/>
            <p14:sldId id="258"/>
            <p14:sldId id="259"/>
            <p14:sldId id="269"/>
            <p14:sldId id="283"/>
            <p14:sldId id="306"/>
            <p14:sldId id="284"/>
            <p14:sldId id="300"/>
            <p14:sldId id="301"/>
            <p14:sldId id="302"/>
            <p14:sldId id="303"/>
            <p14:sldId id="304"/>
            <p14:sldId id="305"/>
            <p14:sldId id="264"/>
            <p14:sldId id="260"/>
            <p14:sldId id="261"/>
            <p14:sldId id="263"/>
            <p14:sldId id="271"/>
            <p14:sldId id="276"/>
            <p14:sldId id="280"/>
            <p14:sldId id="281"/>
            <p14:sldId id="273"/>
            <p14:sldId id="289"/>
            <p14:sldId id="290"/>
            <p14:sldId id="291"/>
            <p14:sldId id="297"/>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D7D7"/>
    <a:srgbClr val="2B1E17"/>
    <a:srgbClr val="FFFFFF"/>
    <a:srgbClr val="645654"/>
    <a:srgbClr val="4F4442"/>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366" autoAdjust="0"/>
    <p:restoredTop sz="94526" autoAdjust="0"/>
  </p:normalViewPr>
  <p:slideViewPr>
    <p:cSldViewPr snapToGrid="0">
      <p:cViewPr>
        <p:scale>
          <a:sx n="55" d="100"/>
          <a:sy n="55" d="100"/>
        </p:scale>
        <p:origin x="-1648" y="-5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2/23/14</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137473-CCF5-9F4C-BF4C-23D88F01831B}" type="slidenum">
              <a:rPr lang="en-US" smtClean="0"/>
              <a:t>‹#›</a:t>
            </a:fld>
            <a:endParaRPr lang="en-US"/>
          </a:p>
        </p:txBody>
      </p:sp>
    </p:spTree>
    <p:extLst>
      <p:ext uri="{BB962C8B-B14F-4D97-AF65-F5344CB8AC3E}">
        <p14:creationId xmlns:p14="http://schemas.microsoft.com/office/powerpoint/2010/main" val="409788047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smtClean="0"/>
              <a:t>2/23/14</a:t>
            </a:r>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4C2D8-C9A7-4853-B531-9E741759BB20}" type="slidenum">
              <a:rPr lang="en-US" smtClean="0"/>
              <a:t>‹#›</a:t>
            </a:fld>
            <a:endParaRPr lang="en-US"/>
          </a:p>
        </p:txBody>
      </p:sp>
    </p:spTree>
    <p:extLst>
      <p:ext uri="{BB962C8B-B14F-4D97-AF65-F5344CB8AC3E}">
        <p14:creationId xmlns:p14="http://schemas.microsoft.com/office/powerpoint/2010/main" val="292154228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A4C2D8-C9A7-4853-B531-9E741759BB20}" type="slidenum">
              <a:rPr lang="en-US" smtClean="0"/>
              <a:t>1</a:t>
            </a:fld>
            <a:endParaRPr lang="en-US"/>
          </a:p>
        </p:txBody>
      </p:sp>
      <p:sp>
        <p:nvSpPr>
          <p:cNvPr id="5" name="Date Placeholder 4"/>
          <p:cNvSpPr>
            <a:spLocks noGrp="1"/>
          </p:cNvSpPr>
          <p:nvPr>
            <p:ph type="dt" idx="11"/>
          </p:nvPr>
        </p:nvSpPr>
        <p:spPr/>
        <p:txBody>
          <a:bodyPr/>
          <a:lstStyle/>
          <a:p>
            <a:r>
              <a:rPr lang="en-US" smtClean="0"/>
              <a:t>2/23/14</a:t>
            </a:r>
            <a:endParaRPr lang="en-US"/>
          </a:p>
        </p:txBody>
      </p:sp>
    </p:spTree>
    <p:extLst>
      <p:ext uri="{BB962C8B-B14F-4D97-AF65-F5344CB8AC3E}">
        <p14:creationId xmlns:p14="http://schemas.microsoft.com/office/powerpoint/2010/main" val="1744784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2A4C2D8-C9A7-4853-B531-9E741759BB20}" type="slidenum">
              <a:rPr lang="en-US" smtClean="0"/>
              <a:t>11</a:t>
            </a:fld>
            <a:endParaRPr lang="en-US"/>
          </a:p>
        </p:txBody>
      </p:sp>
      <p:sp>
        <p:nvSpPr>
          <p:cNvPr id="5" name="Date Placeholder 4"/>
          <p:cNvSpPr>
            <a:spLocks noGrp="1"/>
          </p:cNvSpPr>
          <p:nvPr>
            <p:ph type="dt" idx="11"/>
          </p:nvPr>
        </p:nvSpPr>
        <p:spPr/>
        <p:txBody>
          <a:bodyPr/>
          <a:lstStyle/>
          <a:p>
            <a:r>
              <a:rPr lang="en-US" smtClean="0"/>
              <a:t>2/23/14</a:t>
            </a:r>
            <a:endParaRPr lang="en-US"/>
          </a:p>
        </p:txBody>
      </p:sp>
    </p:spTree>
    <p:extLst>
      <p:ext uri="{BB962C8B-B14F-4D97-AF65-F5344CB8AC3E}">
        <p14:creationId xmlns:p14="http://schemas.microsoft.com/office/powerpoint/2010/main" val="265081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 student enlisted him/herself on the waitlist, the system would check for an open seat. When a seat is opened, the waitlist emails the first student on the list and gives the student a 24 hours period to response. If the student agrees to enroll in the class, the system checks the course’s availability with Banner. If the class is still available, the system would register the student into the class.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Maybe throw a diagram in here to describe</a:t>
            </a:r>
            <a:r>
              <a:rPr lang="en-US" sz="1200" b="1" kern="1200" baseline="0" dirty="0" smtClean="0">
                <a:solidFill>
                  <a:schemeClr val="tx1"/>
                </a:solidFill>
                <a:effectLst/>
                <a:latin typeface="+mn-lt"/>
                <a:ea typeface="+mn-ea"/>
                <a:cs typeface="+mn-cs"/>
              </a:rPr>
              <a:t> this process!!!!!!</a:t>
            </a:r>
            <a:endParaRPr lang="en-US" b="1" dirty="0"/>
          </a:p>
        </p:txBody>
      </p:sp>
      <p:sp>
        <p:nvSpPr>
          <p:cNvPr id="4" name="Slide Number Placeholder 3"/>
          <p:cNvSpPr>
            <a:spLocks noGrp="1"/>
          </p:cNvSpPr>
          <p:nvPr>
            <p:ph type="sldNum" sz="quarter" idx="10"/>
          </p:nvPr>
        </p:nvSpPr>
        <p:spPr/>
        <p:txBody>
          <a:bodyPr/>
          <a:lstStyle/>
          <a:p>
            <a:fld id="{A2A4C2D8-C9A7-4853-B531-9E741759BB20}" type="slidenum">
              <a:rPr lang="en-US" smtClean="0"/>
              <a:t>12</a:t>
            </a:fld>
            <a:endParaRPr lang="en-US"/>
          </a:p>
        </p:txBody>
      </p:sp>
      <p:sp>
        <p:nvSpPr>
          <p:cNvPr id="5" name="Date Placeholder 4"/>
          <p:cNvSpPr>
            <a:spLocks noGrp="1"/>
          </p:cNvSpPr>
          <p:nvPr>
            <p:ph type="dt" idx="11"/>
          </p:nvPr>
        </p:nvSpPr>
        <p:spPr/>
        <p:txBody>
          <a:bodyPr/>
          <a:lstStyle/>
          <a:p>
            <a:r>
              <a:rPr lang="en-US" smtClean="0"/>
              <a:t>2/23/14</a:t>
            </a:r>
            <a:endParaRPr lang="en-US"/>
          </a:p>
        </p:txBody>
      </p:sp>
    </p:spTree>
    <p:extLst>
      <p:ext uri="{BB962C8B-B14F-4D97-AF65-F5344CB8AC3E}">
        <p14:creationId xmlns:p14="http://schemas.microsoft.com/office/powerpoint/2010/main" val="229159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process is simple and has a potential to become a very useful tool for the rest of the university. However, the current solution doesn’t address some of the important issues that comes with class registration process. For an example, what would happen when a student who is not on the waitlist registers for the class during the 24 hours wait period? The visibility of the waitlist is also an issue that need to be address. </a:t>
            </a:r>
          </a:p>
          <a:p>
            <a:endParaRPr lang="en-US" dirty="0"/>
          </a:p>
        </p:txBody>
      </p:sp>
      <p:sp>
        <p:nvSpPr>
          <p:cNvPr id="4" name="Slide Number Placeholder 3"/>
          <p:cNvSpPr>
            <a:spLocks noGrp="1"/>
          </p:cNvSpPr>
          <p:nvPr>
            <p:ph type="sldNum" sz="quarter" idx="10"/>
          </p:nvPr>
        </p:nvSpPr>
        <p:spPr/>
        <p:txBody>
          <a:bodyPr/>
          <a:lstStyle/>
          <a:p>
            <a:fld id="{A2A4C2D8-C9A7-4853-B531-9E741759BB20}" type="slidenum">
              <a:rPr lang="en-US" smtClean="0"/>
              <a:t>13</a:t>
            </a:fld>
            <a:endParaRPr lang="en-US"/>
          </a:p>
        </p:txBody>
      </p:sp>
      <p:sp>
        <p:nvSpPr>
          <p:cNvPr id="5" name="Date Placeholder 4"/>
          <p:cNvSpPr>
            <a:spLocks noGrp="1"/>
          </p:cNvSpPr>
          <p:nvPr>
            <p:ph type="dt" idx="11"/>
          </p:nvPr>
        </p:nvSpPr>
        <p:spPr/>
        <p:txBody>
          <a:bodyPr/>
          <a:lstStyle/>
          <a:p>
            <a:r>
              <a:rPr lang="en-US" smtClean="0"/>
              <a:t>2/23/14</a:t>
            </a:r>
            <a:endParaRPr lang="en-US"/>
          </a:p>
        </p:txBody>
      </p:sp>
    </p:spTree>
    <p:extLst>
      <p:ext uri="{BB962C8B-B14F-4D97-AF65-F5344CB8AC3E}">
        <p14:creationId xmlns:p14="http://schemas.microsoft.com/office/powerpoint/2010/main" val="150335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Confusing: Making</a:t>
            </a:r>
            <a:r>
              <a:rPr lang="en-US" baseline="0" dirty="0" smtClean="0"/>
              <a:t> a wait list more efficient in general is just downright confusing</a:t>
            </a:r>
          </a:p>
          <a:p>
            <a:r>
              <a:rPr lang="en-US" baseline="0" dirty="0" smtClean="0"/>
              <a:t>Time Consuming: This isn’t a cakewalk. A better waitlist implementation is going to take quite a bit of time to develop</a:t>
            </a:r>
          </a:p>
          <a:p>
            <a:r>
              <a:rPr lang="en-US" baseline="0" dirty="0" smtClean="0"/>
              <a:t>Inefficient: Self-explanatory. </a:t>
            </a:r>
          </a:p>
          <a:p>
            <a:endParaRPr lang="en-US" baseline="0" dirty="0" smtClean="0"/>
          </a:p>
          <a:p>
            <a:r>
              <a:rPr lang="en-US" baseline="0" dirty="0" smtClean="0"/>
              <a:t>This appears to be confused with a title slide…..</a:t>
            </a:r>
            <a:endParaRPr lang="en-US" dirty="0"/>
          </a:p>
        </p:txBody>
      </p:sp>
      <p:sp>
        <p:nvSpPr>
          <p:cNvPr id="4" name="Slide Number Placeholder 3"/>
          <p:cNvSpPr>
            <a:spLocks noGrp="1"/>
          </p:cNvSpPr>
          <p:nvPr>
            <p:ph type="sldNum" sz="quarter" idx="10"/>
          </p:nvPr>
        </p:nvSpPr>
        <p:spPr/>
        <p:txBody>
          <a:bodyPr/>
          <a:lstStyle/>
          <a:p>
            <a:fld id="{6669E09E-3544-4871-91E7-9E81584FF1C2}" type="slidenum">
              <a:rPr lang="en-US" smtClean="0"/>
              <a:t>15</a:t>
            </a:fld>
            <a:endParaRPr lang="en-US"/>
          </a:p>
        </p:txBody>
      </p:sp>
      <p:sp>
        <p:nvSpPr>
          <p:cNvPr id="5" name="Date Placeholder 4"/>
          <p:cNvSpPr>
            <a:spLocks noGrp="1"/>
          </p:cNvSpPr>
          <p:nvPr>
            <p:ph type="dt" idx="11"/>
          </p:nvPr>
        </p:nvSpPr>
        <p:spPr/>
        <p:txBody>
          <a:bodyPr/>
          <a:lstStyle/>
          <a:p>
            <a:r>
              <a:rPr lang="en-US" smtClean="0"/>
              <a:t>2/23/14</a:t>
            </a:r>
            <a:endParaRPr lang="en-US"/>
          </a:p>
        </p:txBody>
      </p:sp>
    </p:spTree>
    <p:extLst>
      <p:ext uri="{BB962C8B-B14F-4D97-AF65-F5344CB8AC3E}">
        <p14:creationId xmlns:p14="http://schemas.microsoft.com/office/powerpoint/2010/main" val="340073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Maybe have things</a:t>
            </a:r>
            <a:r>
              <a:rPr lang="en-US" baseline="0" dirty="0" smtClean="0"/>
              <a:t> pop up as they happen</a:t>
            </a:r>
          </a:p>
          <a:p>
            <a:endParaRPr lang="en-US" baseline="0" dirty="0" smtClean="0"/>
          </a:p>
          <a:p>
            <a:r>
              <a:rPr lang="en-US" dirty="0" smtClean="0"/>
              <a:t>Redo this process flow so that it</a:t>
            </a:r>
            <a:r>
              <a:rPr lang="en-US" baseline="0" dirty="0" smtClean="0"/>
              <a:t> shows that it is banner for “overload granted” triangle</a:t>
            </a:r>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17</a:t>
            </a:fld>
            <a:endParaRPr lang="en-US"/>
          </a:p>
        </p:txBody>
      </p:sp>
    </p:spTree>
    <p:extLst>
      <p:ext uri="{BB962C8B-B14F-4D97-AF65-F5344CB8AC3E}">
        <p14:creationId xmlns:p14="http://schemas.microsoft.com/office/powerpoint/2010/main" val="36897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Credit: Dr. </a:t>
            </a:r>
            <a:r>
              <a:rPr lang="en-US" dirty="0" err="1" smtClean="0"/>
              <a:t>Levenstein</a:t>
            </a:r>
            <a:endParaRPr lang="en-US" dirty="0"/>
          </a:p>
        </p:txBody>
      </p:sp>
      <p:sp>
        <p:nvSpPr>
          <p:cNvPr id="4" name="Slide Number Placeholder 3"/>
          <p:cNvSpPr>
            <a:spLocks noGrp="1"/>
          </p:cNvSpPr>
          <p:nvPr>
            <p:ph type="sldNum" sz="quarter" idx="10"/>
          </p:nvPr>
        </p:nvSpPr>
        <p:spPr/>
        <p:txBody>
          <a:bodyPr/>
          <a:lstStyle/>
          <a:p>
            <a:fld id="{6669E09E-3544-4871-91E7-9E81584FF1C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62517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 Dr. </a:t>
            </a:r>
            <a:r>
              <a:rPr lang="en-US" dirty="0" err="1" smtClean="0"/>
              <a:t>Levenstein</a:t>
            </a:r>
            <a:endParaRPr lang="en-US" dirty="0" smtClean="0"/>
          </a:p>
          <a:p>
            <a:endParaRPr lang="en-US" dirty="0"/>
          </a:p>
        </p:txBody>
      </p:sp>
      <p:sp>
        <p:nvSpPr>
          <p:cNvPr id="4" name="Slide Number Placeholder 3"/>
          <p:cNvSpPr>
            <a:spLocks noGrp="1"/>
          </p:cNvSpPr>
          <p:nvPr>
            <p:ph type="sldNum" sz="quarter" idx="10"/>
          </p:nvPr>
        </p:nvSpPr>
        <p:spPr/>
        <p:txBody>
          <a:bodyPr/>
          <a:lstStyle/>
          <a:p>
            <a:fld id="{6669E09E-3544-4871-91E7-9E81584FF1C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552085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 Dr. </a:t>
            </a:r>
            <a:r>
              <a:rPr lang="en-US" dirty="0" err="1" smtClean="0"/>
              <a:t>Levenstein</a:t>
            </a:r>
            <a:endParaRPr lang="en-US" dirty="0" smtClean="0"/>
          </a:p>
          <a:p>
            <a:endParaRPr lang="en-US" dirty="0"/>
          </a:p>
        </p:txBody>
      </p:sp>
      <p:sp>
        <p:nvSpPr>
          <p:cNvPr id="4" name="Slide Number Placeholder 3"/>
          <p:cNvSpPr>
            <a:spLocks noGrp="1"/>
          </p:cNvSpPr>
          <p:nvPr>
            <p:ph type="sldNum" sz="quarter" idx="10"/>
          </p:nvPr>
        </p:nvSpPr>
        <p:spPr/>
        <p:txBody>
          <a:bodyPr/>
          <a:lstStyle/>
          <a:p>
            <a:fld id="{6669E09E-3544-4871-91E7-9E81584FF1C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067190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 Dr. </a:t>
            </a:r>
            <a:r>
              <a:rPr lang="en-US" dirty="0" err="1" smtClean="0"/>
              <a:t>Levenstein</a:t>
            </a:r>
            <a:endParaRPr lang="en-US" dirty="0" smtClean="0"/>
          </a:p>
          <a:p>
            <a:endParaRPr lang="en-US" dirty="0"/>
          </a:p>
        </p:txBody>
      </p:sp>
      <p:sp>
        <p:nvSpPr>
          <p:cNvPr id="4" name="Slide Number Placeholder 3"/>
          <p:cNvSpPr>
            <a:spLocks noGrp="1"/>
          </p:cNvSpPr>
          <p:nvPr>
            <p:ph type="sldNum" sz="quarter" idx="10"/>
          </p:nvPr>
        </p:nvSpPr>
        <p:spPr/>
        <p:txBody>
          <a:bodyPr/>
          <a:lstStyle/>
          <a:p>
            <a:fld id="{6669E09E-3544-4871-91E7-9E81584FF1C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067190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 Dr. </a:t>
            </a:r>
            <a:r>
              <a:rPr lang="en-US" dirty="0" err="1" smtClean="0"/>
              <a:t>Levenstein</a:t>
            </a:r>
            <a:endParaRPr lang="en-US" dirty="0" smtClean="0"/>
          </a:p>
          <a:p>
            <a:endParaRPr lang="en-US" dirty="0"/>
          </a:p>
        </p:txBody>
      </p:sp>
      <p:sp>
        <p:nvSpPr>
          <p:cNvPr id="4" name="Slide Number Placeholder 3"/>
          <p:cNvSpPr>
            <a:spLocks noGrp="1"/>
          </p:cNvSpPr>
          <p:nvPr>
            <p:ph type="sldNum" sz="quarter" idx="10"/>
          </p:nvPr>
        </p:nvSpPr>
        <p:spPr/>
        <p:txBody>
          <a:bodyPr/>
          <a:lstStyle/>
          <a:p>
            <a:fld id="{6669E09E-3544-4871-91E7-9E81584FF1C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06719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2</a:t>
            </a:fld>
            <a:endParaRPr lang="en-US"/>
          </a:p>
        </p:txBody>
      </p:sp>
    </p:spTree>
    <p:extLst>
      <p:ext uri="{BB962C8B-B14F-4D97-AF65-F5344CB8AC3E}">
        <p14:creationId xmlns:p14="http://schemas.microsoft.com/office/powerpoint/2010/main" val="4245903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 Dr. </a:t>
            </a:r>
            <a:r>
              <a:rPr lang="en-US" dirty="0" err="1" smtClean="0"/>
              <a:t>Levenstein</a:t>
            </a:r>
            <a:endParaRPr lang="en-US" dirty="0" smtClean="0"/>
          </a:p>
          <a:p>
            <a:endParaRPr lang="en-US" dirty="0"/>
          </a:p>
        </p:txBody>
      </p:sp>
      <p:sp>
        <p:nvSpPr>
          <p:cNvPr id="4" name="Slide Number Placeholder 3"/>
          <p:cNvSpPr>
            <a:spLocks noGrp="1"/>
          </p:cNvSpPr>
          <p:nvPr>
            <p:ph type="sldNum" sz="quarter" idx="10"/>
          </p:nvPr>
        </p:nvSpPr>
        <p:spPr/>
        <p:txBody>
          <a:bodyPr/>
          <a:lstStyle/>
          <a:p>
            <a:fld id="{6669E09E-3544-4871-91E7-9E81584FF1C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67190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Introduce yourself</a:t>
            </a:r>
          </a:p>
          <a:p>
            <a:endParaRPr lang="en-US" dirty="0" smtClean="0"/>
          </a:p>
          <a:p>
            <a:r>
              <a:rPr lang="en-US" dirty="0" smtClean="0"/>
              <a:t>This is</a:t>
            </a:r>
            <a:r>
              <a:rPr lang="en-US" baseline="0" dirty="0" smtClean="0"/>
              <a:t> Anthony. He’s chill.</a:t>
            </a:r>
            <a:endParaRPr lang="en-US" dirty="0"/>
          </a:p>
        </p:txBody>
      </p:sp>
      <p:sp>
        <p:nvSpPr>
          <p:cNvPr id="4" name="Slide Number Placeholder 3"/>
          <p:cNvSpPr>
            <a:spLocks noGrp="1"/>
          </p:cNvSpPr>
          <p:nvPr>
            <p:ph type="sldNum" sz="quarter" idx="10"/>
          </p:nvPr>
        </p:nvSpPr>
        <p:spPr/>
        <p:txBody>
          <a:bodyPr/>
          <a:lstStyle/>
          <a:p>
            <a:fld id="{A2A4C2D8-C9A7-4853-B531-9E741759BB20}" type="slidenum">
              <a:rPr lang="en-US" smtClean="0"/>
              <a:t>24</a:t>
            </a:fld>
            <a:endParaRPr lang="en-US"/>
          </a:p>
        </p:txBody>
      </p:sp>
      <p:sp>
        <p:nvSpPr>
          <p:cNvPr id="5" name="Date Placeholder 4"/>
          <p:cNvSpPr>
            <a:spLocks noGrp="1"/>
          </p:cNvSpPr>
          <p:nvPr>
            <p:ph type="dt" idx="11"/>
          </p:nvPr>
        </p:nvSpPr>
        <p:spPr/>
        <p:txBody>
          <a:bodyPr/>
          <a:lstStyle/>
          <a:p>
            <a:r>
              <a:rPr lang="en-US" smtClean="0"/>
              <a:t>2/23/14</a:t>
            </a:r>
            <a:endParaRPr lang="en-US"/>
          </a:p>
        </p:txBody>
      </p:sp>
    </p:spTree>
    <p:extLst>
      <p:ext uri="{BB962C8B-B14F-4D97-AF65-F5344CB8AC3E}">
        <p14:creationId xmlns:p14="http://schemas.microsoft.com/office/powerpoint/2010/main" val="1369552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order to solve the overflow problem</a:t>
            </a:r>
            <a:r>
              <a:rPr lang="en-US" baseline="0" dirty="0" smtClean="0"/>
              <a:t> we will implement a waitlist system that manages student sign ups during the enrollment process, if of course that course is full.  We’ve elected to include a communication system in order to reach students when a course opens up.  They will be notified via: email or text; (if number given) giving them an opportunity to sign up for their desired course.</a:t>
            </a:r>
          </a:p>
          <a:p>
            <a:endParaRPr lang="en-US" baseline="0" dirty="0" smtClean="0"/>
          </a:p>
          <a:p>
            <a:r>
              <a:rPr lang="en-US" baseline="0" dirty="0" smtClean="0"/>
              <a:t>But how will the system really work?</a:t>
            </a:r>
          </a:p>
          <a:p>
            <a:endParaRPr lang="en-US" baseline="0" dirty="0" smtClean="0"/>
          </a:p>
          <a:p>
            <a:r>
              <a:rPr lang="en-US" sz="1200" kern="1200" dirty="0" smtClean="0">
                <a:solidFill>
                  <a:schemeClr val="tx1"/>
                </a:solidFill>
                <a:effectLst/>
                <a:latin typeface="+mn-lt"/>
                <a:ea typeface="+mn-ea"/>
                <a:cs typeface="+mn-cs"/>
              </a:rPr>
              <a:t>The waitlist will contain X amount of students on the list (which will be determined at a later date.) The students on the waitlist will receive messages when a spot becomes available, with the option of receiving a phone call, as well. The message will notify the student of their position on the waitlist, let them know when there is an opening in the class, and tell them that they are not guaranteed a seat in the course (as this depends</a:t>
            </a:r>
            <a:r>
              <a:rPr lang="en-US" sz="1200" kern="1200" baseline="0" dirty="0" smtClean="0">
                <a:solidFill>
                  <a:schemeClr val="tx1"/>
                </a:solidFill>
                <a:effectLst/>
                <a:latin typeface="+mn-lt"/>
                <a:ea typeface="+mn-ea"/>
                <a:cs typeface="+mn-cs"/>
              </a:rPr>
              <a:t> on their spot in the list and I will explain what I mean by this shortly)</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the message arrives via email or text, it will contain a link to the appropriate website; if it is a phone call, the call</a:t>
            </a:r>
            <a:r>
              <a:rPr lang="en-US" sz="1200" kern="1200" baseline="0" dirty="0" smtClean="0">
                <a:solidFill>
                  <a:schemeClr val="tx1"/>
                </a:solidFill>
                <a:effectLst/>
                <a:latin typeface="+mn-lt"/>
                <a:ea typeface="+mn-ea"/>
                <a:cs typeface="+mn-cs"/>
              </a:rPr>
              <a:t> system</a:t>
            </a:r>
            <a:r>
              <a:rPr lang="en-US" sz="1200" kern="1200" dirty="0" smtClean="0">
                <a:solidFill>
                  <a:schemeClr val="tx1"/>
                </a:solidFill>
                <a:effectLst/>
                <a:latin typeface="+mn-lt"/>
                <a:ea typeface="+mn-ea"/>
                <a:cs typeface="+mn-cs"/>
              </a:rPr>
              <a:t> will tell the student what the website is.</a:t>
            </a:r>
          </a:p>
          <a:p>
            <a:r>
              <a:rPr lang="en-US" sz="1200" kern="1200" dirty="0" smtClean="0">
                <a:solidFill>
                  <a:schemeClr val="tx1"/>
                </a:solidFill>
                <a:effectLst/>
                <a:latin typeface="+mn-lt"/>
                <a:ea typeface="+mn-ea"/>
                <a:cs typeface="+mn-cs"/>
              </a:rPr>
              <a:t>The waitlist program will function in accordance to strict guidelines and they are as follows: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If a seat opens up the system will send out a message to all the students on the waitlist.</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If student 1 on the waitlist responds within 24 hours and that response is a “YES” they will be enrolled into the class.</a:t>
            </a:r>
          </a:p>
          <a:p>
            <a:endParaRPr lang="en-US" sz="1200" kern="1200" dirty="0" smtClean="0">
              <a:solidFill>
                <a:schemeClr val="tx1"/>
              </a:solidFill>
              <a:effectLst/>
              <a:latin typeface="+mn-lt"/>
              <a:ea typeface="+mn-ea"/>
              <a:cs typeface="+mn-cs"/>
            </a:endParaRPr>
          </a:p>
          <a:p>
            <a:pPr marL="0" indent="0">
              <a:buFontTx/>
              <a:buNone/>
            </a:pPr>
            <a:r>
              <a:rPr lang="en-US" sz="1200" kern="1200" dirty="0" smtClean="0">
                <a:solidFill>
                  <a:schemeClr val="tx1"/>
                </a:solidFill>
                <a:effectLst/>
                <a:latin typeface="+mn-lt"/>
                <a:ea typeface="+mn-ea"/>
                <a:cs typeface="+mn-cs"/>
              </a:rPr>
              <a:t>- If student 1 on the waitlist responds within 24 hours and that response is a “NO” they will not be enrolled into the class and each student on the waitlist will go down by 1 position ( I.E. student 2’s place is now in student’s 1 place.)</a:t>
            </a:r>
          </a:p>
          <a:p>
            <a:pPr marL="171450" indent="-171450">
              <a:buFontTx/>
              <a:buChar char="-"/>
            </a:pPr>
            <a:endParaRPr lang="en-US" sz="1200"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If student 1 on the waitlist does not respond within 24 hours each spot on the waitlist will go down by 1 position.</a:t>
            </a:r>
          </a:p>
          <a:p>
            <a:pPr marL="171450" indent="-171450">
              <a:buFontTx/>
              <a:buChar char="-"/>
            </a:pPr>
            <a:endParaRPr lang="en-US" sz="1200"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If student 1, student 2  (and so on, until someone says “YES”) says “NO” the student who said “YES” will be enrolled into that class.</a:t>
            </a:r>
          </a:p>
          <a:p>
            <a:pPr marL="171450" indent="-171450">
              <a:buFontTx/>
              <a:buChar cha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If student 1 says “NO” and student 2 does not respond but student 3 says “YES” this does not mean that student 3 gets the seat. Student 2 never responded so they still have the chance to enroll into the class, provided their 24</a:t>
            </a:r>
            <a:r>
              <a:rPr lang="en-US" sz="1200" kern="1200" baseline="0" dirty="0" smtClean="0">
                <a:solidFill>
                  <a:schemeClr val="tx1"/>
                </a:solidFill>
                <a:effectLst/>
                <a:latin typeface="+mn-lt"/>
                <a:ea typeface="+mn-ea"/>
                <a:cs typeface="+mn-cs"/>
              </a:rPr>
              <a:t> hour window is still active</a:t>
            </a:r>
            <a:r>
              <a:rPr lang="en-US" sz="1200" kern="1200" dirty="0" smtClean="0">
                <a:solidFill>
                  <a:schemeClr val="tx1"/>
                </a:solidFill>
                <a:effectLst/>
                <a:latin typeface="+mn-lt"/>
                <a:ea typeface="+mn-ea"/>
                <a:cs typeface="+mn-cs"/>
              </a:rPr>
              <a:t>.</a:t>
            </a:r>
          </a:p>
          <a:p>
            <a:endParaRPr lang="en-US" baseline="0" dirty="0" smtClean="0"/>
          </a:p>
          <a:p>
            <a:endParaRPr lang="en-US" baseline="0" dirty="0" smtClean="0"/>
          </a:p>
          <a:p>
            <a:r>
              <a:rPr lang="en-US" baseline="0" dirty="0" smtClean="0"/>
              <a:t>Next slide please….</a:t>
            </a:r>
            <a:endParaRPr lang="en-US" dirty="0"/>
          </a:p>
        </p:txBody>
      </p:sp>
      <p:sp>
        <p:nvSpPr>
          <p:cNvPr id="4" name="Slide Number Placeholder 3"/>
          <p:cNvSpPr>
            <a:spLocks noGrp="1"/>
          </p:cNvSpPr>
          <p:nvPr>
            <p:ph type="sldNum" sz="quarter" idx="10"/>
          </p:nvPr>
        </p:nvSpPr>
        <p:spPr/>
        <p:txBody>
          <a:bodyPr/>
          <a:lstStyle/>
          <a:p>
            <a:fld id="{36CA402F-9E31-4FD6-8E97-57E534E55E7A}" type="slidenum">
              <a:rPr lang="en-US" smtClean="0"/>
              <a:t>25</a:t>
            </a:fld>
            <a:endParaRPr lang="en-US"/>
          </a:p>
        </p:txBody>
      </p:sp>
      <p:sp>
        <p:nvSpPr>
          <p:cNvPr id="5" name="Date Placeholder 4"/>
          <p:cNvSpPr>
            <a:spLocks noGrp="1"/>
          </p:cNvSpPr>
          <p:nvPr>
            <p:ph type="dt" idx="11"/>
          </p:nvPr>
        </p:nvSpPr>
        <p:spPr/>
        <p:txBody>
          <a:bodyPr/>
          <a:lstStyle/>
          <a:p>
            <a:r>
              <a:rPr lang="en-US" smtClean="0"/>
              <a:t>2/23/14</a:t>
            </a:r>
            <a:endParaRPr lang="en-US"/>
          </a:p>
        </p:txBody>
      </p:sp>
    </p:spTree>
    <p:extLst>
      <p:ext uri="{BB962C8B-B14F-4D97-AF65-F5344CB8AC3E}">
        <p14:creationId xmlns:p14="http://schemas.microsoft.com/office/powerpoint/2010/main" val="603419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automated portions of our waitlist</a:t>
            </a:r>
            <a:r>
              <a:rPr lang="en-US" baseline="0" dirty="0" smtClean="0"/>
              <a:t> enrollment system will include the: notification process (where the students are notified of the available space), the checking of course availability, alert system (where student will be updated of progress [i.e. seat is available for course X, you have enrolled in course X, you have been dropped from waitlist, etc.)]</a:t>
            </a:r>
          </a:p>
          <a:p>
            <a:endParaRPr lang="en-US" dirty="0" smtClean="0"/>
          </a:p>
          <a:p>
            <a:r>
              <a:rPr lang="en-US" dirty="0" smtClean="0"/>
              <a:t>Seat opens </a:t>
            </a:r>
            <a:r>
              <a:rPr lang="en-US" dirty="0" err="1" smtClean="0"/>
              <a:t>etc</a:t>
            </a:r>
            <a:endParaRPr lang="en-US" dirty="0"/>
          </a:p>
        </p:txBody>
      </p:sp>
      <p:sp>
        <p:nvSpPr>
          <p:cNvPr id="4" name="Slide Number Placeholder 3"/>
          <p:cNvSpPr>
            <a:spLocks noGrp="1"/>
          </p:cNvSpPr>
          <p:nvPr>
            <p:ph type="sldNum" sz="quarter" idx="10"/>
          </p:nvPr>
        </p:nvSpPr>
        <p:spPr/>
        <p:txBody>
          <a:bodyPr/>
          <a:lstStyle/>
          <a:p>
            <a:fld id="{36CA402F-9E31-4FD6-8E97-57E534E55E7A}" type="slidenum">
              <a:rPr lang="en-US" smtClean="0"/>
              <a:t>26</a:t>
            </a:fld>
            <a:endParaRPr lang="en-US"/>
          </a:p>
        </p:txBody>
      </p:sp>
      <p:sp>
        <p:nvSpPr>
          <p:cNvPr id="5" name="Date Placeholder 4"/>
          <p:cNvSpPr>
            <a:spLocks noGrp="1"/>
          </p:cNvSpPr>
          <p:nvPr>
            <p:ph type="dt" idx="11"/>
          </p:nvPr>
        </p:nvSpPr>
        <p:spPr/>
        <p:txBody>
          <a:bodyPr/>
          <a:lstStyle/>
          <a:p>
            <a:r>
              <a:rPr lang="en-US" smtClean="0"/>
              <a:t>2/23/14</a:t>
            </a:r>
            <a:endParaRPr lang="en-US"/>
          </a:p>
        </p:txBody>
      </p:sp>
    </p:spTree>
    <p:extLst>
      <p:ext uri="{BB962C8B-B14F-4D97-AF65-F5344CB8AC3E}">
        <p14:creationId xmlns:p14="http://schemas.microsoft.com/office/powerpoint/2010/main" val="3243152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2800" dirty="0" smtClean="0"/>
              <a:t>Go over what happens….</a:t>
            </a:r>
          </a:p>
          <a:p>
            <a:pPr lvl="0"/>
            <a:endParaRPr lang="en-US" sz="2800" baseline="0" dirty="0" smtClean="0"/>
          </a:p>
          <a:p>
            <a:pPr lvl="0"/>
            <a:r>
              <a:rPr lang="en-US" sz="2800" baseline="0" dirty="0" smtClean="0"/>
              <a:t>Show information going back to student when student gets notified etc.</a:t>
            </a:r>
            <a:endParaRPr lang="en-US" sz="2800" dirty="0" smtClean="0"/>
          </a:p>
        </p:txBody>
      </p:sp>
      <p:sp>
        <p:nvSpPr>
          <p:cNvPr id="4" name="Slide Number Placeholder 3"/>
          <p:cNvSpPr>
            <a:spLocks noGrp="1"/>
          </p:cNvSpPr>
          <p:nvPr>
            <p:ph type="sldNum" sz="quarter" idx="10"/>
          </p:nvPr>
        </p:nvSpPr>
        <p:spPr/>
        <p:txBody>
          <a:bodyPr/>
          <a:lstStyle/>
          <a:p>
            <a:fld id="{36CA402F-9E31-4FD6-8E97-57E534E55E7A}" type="slidenum">
              <a:rPr lang="en-US" smtClean="0"/>
              <a:t>27</a:t>
            </a:fld>
            <a:endParaRPr lang="en-US"/>
          </a:p>
        </p:txBody>
      </p:sp>
      <p:sp>
        <p:nvSpPr>
          <p:cNvPr id="5" name="Date Placeholder 4"/>
          <p:cNvSpPr>
            <a:spLocks noGrp="1"/>
          </p:cNvSpPr>
          <p:nvPr>
            <p:ph type="dt" idx="11"/>
          </p:nvPr>
        </p:nvSpPr>
        <p:spPr/>
        <p:txBody>
          <a:bodyPr/>
          <a:lstStyle/>
          <a:p>
            <a:r>
              <a:rPr lang="en-US" smtClean="0"/>
              <a:t>2/23/14</a:t>
            </a:r>
            <a:endParaRPr lang="en-US"/>
          </a:p>
        </p:txBody>
      </p:sp>
    </p:spTree>
    <p:extLst>
      <p:ext uri="{BB962C8B-B14F-4D97-AF65-F5344CB8AC3E}">
        <p14:creationId xmlns:p14="http://schemas.microsoft.com/office/powerpoint/2010/main" val="1960659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She liked</a:t>
            </a:r>
            <a:r>
              <a:rPr lang="en-US" baseline="0" dirty="0" smtClean="0"/>
              <a:t> this slide</a:t>
            </a:r>
            <a:endParaRPr lang="en-US" dirty="0"/>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30</a:t>
            </a:fld>
            <a:endParaRPr lang="en-US"/>
          </a:p>
        </p:txBody>
      </p:sp>
    </p:spTree>
    <p:extLst>
      <p:ext uri="{BB962C8B-B14F-4D97-AF65-F5344CB8AC3E}">
        <p14:creationId xmlns:p14="http://schemas.microsoft.com/office/powerpoint/2010/main" val="3568721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Identify the </a:t>
            </a:r>
            <a:r>
              <a:rPr lang="en-US" smtClean="0"/>
              <a:t>algorithms needed (Just names)</a:t>
            </a:r>
            <a:endParaRPr lang="en-US" dirty="0" smtClean="0"/>
          </a:p>
          <a:p>
            <a:endParaRPr lang="en-US" dirty="0" smtClean="0"/>
          </a:p>
          <a:p>
            <a:r>
              <a:rPr lang="en-US" dirty="0" smtClean="0"/>
              <a:t>What tools do we have already available at</a:t>
            </a:r>
            <a:r>
              <a:rPr lang="en-US" baseline="0" dirty="0" smtClean="0"/>
              <a:t> the university</a:t>
            </a:r>
          </a:p>
          <a:p>
            <a:endParaRPr lang="en-US" baseline="0" dirty="0" smtClean="0"/>
          </a:p>
          <a:p>
            <a:r>
              <a:rPr lang="en-US" baseline="0" dirty="0" smtClean="0"/>
              <a:t>Identify a strategy for handling </a:t>
            </a:r>
          </a:p>
          <a:p>
            <a:endParaRPr lang="en-US" baseline="0" dirty="0" smtClean="0"/>
          </a:p>
          <a:p>
            <a:r>
              <a:rPr lang="en-US" baseline="0" dirty="0" smtClean="0"/>
              <a:t>Prediction reports</a:t>
            </a:r>
          </a:p>
          <a:p>
            <a:endParaRPr lang="en-US" baseline="0" dirty="0" smtClean="0"/>
          </a:p>
          <a:p>
            <a:r>
              <a:rPr lang="en-US" baseline="0" dirty="0" smtClean="0"/>
              <a:t>What do we have to build to complete this?</a:t>
            </a:r>
            <a:endParaRPr lang="en-US" dirty="0"/>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31</a:t>
            </a:fld>
            <a:endParaRPr lang="en-US"/>
          </a:p>
        </p:txBody>
      </p:sp>
    </p:spTree>
    <p:extLst>
      <p:ext uri="{BB962C8B-B14F-4D97-AF65-F5344CB8AC3E}">
        <p14:creationId xmlns:p14="http://schemas.microsoft.com/office/powerpoint/2010/main" val="1368691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Expand on this</a:t>
            </a:r>
            <a:endParaRPr lang="en-US" dirty="0"/>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33</a:t>
            </a:fld>
            <a:endParaRPr lang="en-US"/>
          </a:p>
        </p:txBody>
      </p:sp>
    </p:spTree>
    <p:extLst>
      <p:ext uri="{BB962C8B-B14F-4D97-AF65-F5344CB8AC3E}">
        <p14:creationId xmlns:p14="http://schemas.microsoft.com/office/powerpoint/2010/main" val="3531893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34</a:t>
            </a:fld>
            <a:endParaRPr lang="en-US"/>
          </a:p>
        </p:txBody>
      </p:sp>
    </p:spTree>
    <p:extLst>
      <p:ext uri="{BB962C8B-B14F-4D97-AF65-F5344CB8AC3E}">
        <p14:creationId xmlns:p14="http://schemas.microsoft.com/office/powerpoint/2010/main" val="181228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Go</a:t>
            </a:r>
            <a:r>
              <a:rPr lang="en-US" baseline="0" dirty="0" smtClean="0"/>
              <a:t> over total enrollments per semester.</a:t>
            </a:r>
          </a:p>
          <a:p>
            <a:endParaRPr lang="en-US" baseline="0" dirty="0" smtClean="0"/>
          </a:p>
          <a:p>
            <a:r>
              <a:rPr lang="en-US" baseline="0" dirty="0" smtClean="0"/>
              <a:t>Most students take 12 credit hours per semester</a:t>
            </a:r>
          </a:p>
          <a:p>
            <a:r>
              <a:rPr lang="en-US" baseline="0" dirty="0" smtClean="0"/>
              <a:t>Total Students * 4 Courses = Amount of enrollments</a:t>
            </a:r>
          </a:p>
          <a:p>
            <a:endParaRPr lang="en-US" baseline="0" dirty="0" smtClean="0"/>
          </a:p>
          <a:p>
            <a:r>
              <a:rPr lang="en-US" dirty="0" smtClean="0"/>
              <a:t>“Different</a:t>
            </a:r>
            <a:r>
              <a:rPr lang="en-US" baseline="0" dirty="0" smtClean="0"/>
              <a:t> Reasons for enrollment cap”</a:t>
            </a:r>
          </a:p>
          <a:p>
            <a:endParaRPr lang="en-US" baseline="0" dirty="0" smtClean="0"/>
          </a:p>
          <a:p>
            <a:r>
              <a:rPr lang="en-US" baseline="0" dirty="0" smtClean="0"/>
              <a:t>Time / Day of week</a:t>
            </a:r>
          </a:p>
          <a:p>
            <a:r>
              <a:rPr lang="en-US" baseline="0" dirty="0" smtClean="0"/>
              <a:t>Work load on professor (pub speaking couldn’t do 78  students)</a:t>
            </a:r>
          </a:p>
          <a:p>
            <a:r>
              <a:rPr lang="en-US" baseline="0" dirty="0" smtClean="0"/>
              <a:t>Faculty – Different areas of subject expertise (CS can’t teach History)</a:t>
            </a:r>
          </a:p>
          <a:p>
            <a:endParaRPr lang="en-US" baseline="0" dirty="0" smtClean="0"/>
          </a:p>
          <a:p>
            <a:r>
              <a:rPr lang="en-US" baseline="0" dirty="0" smtClean="0"/>
              <a:t>Refer to SAGA’s feasibility presentation to see how they laid out this information</a:t>
            </a:r>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4</a:t>
            </a:fld>
            <a:endParaRPr lang="en-US"/>
          </a:p>
        </p:txBody>
      </p:sp>
    </p:spTree>
    <p:extLst>
      <p:ext uri="{BB962C8B-B14F-4D97-AF65-F5344CB8AC3E}">
        <p14:creationId xmlns:p14="http://schemas.microsoft.com/office/powerpoint/2010/main" val="365805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15 potential</a:t>
            </a:r>
            <a:r>
              <a:rPr lang="en-US" baseline="0" dirty="0" smtClean="0"/>
              <a:t> overrides / expand on how this system looks (ugly) and works for a user (</a:t>
            </a:r>
            <a:r>
              <a:rPr lang="en-US" baseline="0" dirty="0" err="1" smtClean="0"/>
              <a:t>Brunelle</a:t>
            </a:r>
            <a:r>
              <a:rPr lang="en-US" baseline="0" dirty="0" smtClean="0"/>
              <a:t>)</a:t>
            </a:r>
          </a:p>
          <a:p>
            <a:r>
              <a:rPr lang="en-US" baseline="0" dirty="0" smtClean="0"/>
              <a:t>Banner tracks everyone very strictly….warning….warning…warning if you change something it will be logged</a:t>
            </a:r>
            <a:endParaRPr lang="en-US" dirty="0"/>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5</a:t>
            </a:fld>
            <a:endParaRPr lang="en-US"/>
          </a:p>
        </p:txBody>
      </p:sp>
    </p:spTree>
    <p:extLst>
      <p:ext uri="{BB962C8B-B14F-4D97-AF65-F5344CB8AC3E}">
        <p14:creationId xmlns:p14="http://schemas.microsoft.com/office/powerpoint/2010/main" val="1205179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Different portals generate different tools depending on user</a:t>
            </a:r>
          </a:p>
          <a:p>
            <a:endParaRPr lang="en-US" dirty="0" smtClean="0"/>
          </a:p>
          <a:p>
            <a:endParaRPr lang="en-US" dirty="0"/>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6</a:t>
            </a:fld>
            <a:endParaRPr lang="en-US"/>
          </a:p>
        </p:txBody>
      </p:sp>
    </p:spTree>
    <p:extLst>
      <p:ext uri="{BB962C8B-B14F-4D97-AF65-F5344CB8AC3E}">
        <p14:creationId xmlns:p14="http://schemas.microsoft.com/office/powerpoint/2010/main" val="130718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Set up stories “o this could happen</a:t>
            </a:r>
            <a:r>
              <a:rPr lang="en-US" baseline="0" dirty="0" smtClean="0"/>
              <a:t> this could screw stuff up”</a:t>
            </a:r>
          </a:p>
          <a:p>
            <a:endParaRPr lang="en-US" baseline="0" dirty="0" smtClean="0"/>
          </a:p>
          <a:p>
            <a:r>
              <a:rPr lang="en-US" baseline="0" dirty="0" smtClean="0"/>
              <a:t>Kind of justifies the need for our system.</a:t>
            </a:r>
            <a:endParaRPr lang="en-US" dirty="0"/>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7</a:t>
            </a:fld>
            <a:endParaRPr lang="en-US"/>
          </a:p>
        </p:txBody>
      </p:sp>
    </p:spTree>
    <p:extLst>
      <p:ext uri="{BB962C8B-B14F-4D97-AF65-F5344CB8AC3E}">
        <p14:creationId xmlns:p14="http://schemas.microsoft.com/office/powerpoint/2010/main" val="714346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Here is some data on CS 250 </a:t>
            </a:r>
          </a:p>
          <a:p>
            <a:endParaRPr lang="en-US" dirty="0" smtClean="0"/>
          </a:p>
          <a:p>
            <a:r>
              <a:rPr lang="en-US" dirty="0" smtClean="0"/>
              <a:t>Now thanks to previous slides it</a:t>
            </a:r>
            <a:r>
              <a:rPr lang="en-US" baseline="0" dirty="0" smtClean="0"/>
              <a:t> has more meaning</a:t>
            </a:r>
            <a:endParaRPr lang="en-US" dirty="0"/>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8</a:t>
            </a:fld>
            <a:endParaRPr lang="en-US"/>
          </a:p>
        </p:txBody>
      </p:sp>
    </p:spTree>
    <p:extLst>
      <p:ext uri="{BB962C8B-B14F-4D97-AF65-F5344CB8AC3E}">
        <p14:creationId xmlns:p14="http://schemas.microsoft.com/office/powerpoint/2010/main" val="199861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2/23/14</a:t>
            </a:r>
            <a:endParaRPr lang="en-US"/>
          </a:p>
        </p:txBody>
      </p:sp>
      <p:sp>
        <p:nvSpPr>
          <p:cNvPr id="5" name="Slide Number Placeholder 4"/>
          <p:cNvSpPr>
            <a:spLocks noGrp="1"/>
          </p:cNvSpPr>
          <p:nvPr>
            <p:ph type="sldNum" sz="quarter" idx="11"/>
          </p:nvPr>
        </p:nvSpPr>
        <p:spPr/>
        <p:txBody>
          <a:bodyPr/>
          <a:lstStyle/>
          <a:p>
            <a:fld id="{A2A4C2D8-C9A7-4853-B531-9E741759BB20}" type="slidenum">
              <a:rPr lang="en-US" smtClean="0"/>
              <a:t>9</a:t>
            </a:fld>
            <a:endParaRPr lang="en-US"/>
          </a:p>
        </p:txBody>
      </p:sp>
    </p:spTree>
    <p:extLst>
      <p:ext uri="{BB962C8B-B14F-4D97-AF65-F5344CB8AC3E}">
        <p14:creationId xmlns:p14="http://schemas.microsoft.com/office/powerpoint/2010/main" val="3784543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My name is Lookmai and I like cats.</a:t>
            </a:r>
            <a:endParaRPr lang="en-US" dirty="0"/>
          </a:p>
        </p:txBody>
      </p:sp>
      <p:sp>
        <p:nvSpPr>
          <p:cNvPr id="4" name="Slide Number Placeholder 3"/>
          <p:cNvSpPr>
            <a:spLocks noGrp="1"/>
          </p:cNvSpPr>
          <p:nvPr>
            <p:ph type="sldNum" sz="quarter" idx="10"/>
          </p:nvPr>
        </p:nvSpPr>
        <p:spPr/>
        <p:txBody>
          <a:bodyPr/>
          <a:lstStyle/>
          <a:p>
            <a:fld id="{A2A4C2D8-C9A7-4853-B531-9E741759BB20}" type="slidenum">
              <a:rPr lang="en-US" smtClean="0"/>
              <a:t>10</a:t>
            </a:fld>
            <a:endParaRPr lang="en-US"/>
          </a:p>
        </p:txBody>
      </p:sp>
      <p:sp>
        <p:nvSpPr>
          <p:cNvPr id="5" name="Date Placeholder 4"/>
          <p:cNvSpPr>
            <a:spLocks noGrp="1"/>
          </p:cNvSpPr>
          <p:nvPr>
            <p:ph type="dt" idx="11"/>
          </p:nvPr>
        </p:nvSpPr>
        <p:spPr/>
        <p:txBody>
          <a:bodyPr/>
          <a:lstStyle/>
          <a:p>
            <a:r>
              <a:rPr lang="en-US" smtClean="0"/>
              <a:t>2/23/14</a:t>
            </a:r>
            <a:endParaRPr lang="en-US"/>
          </a:p>
        </p:txBody>
      </p:sp>
    </p:spTree>
    <p:extLst>
      <p:ext uri="{BB962C8B-B14F-4D97-AF65-F5344CB8AC3E}">
        <p14:creationId xmlns:p14="http://schemas.microsoft.com/office/powerpoint/2010/main" val="3232390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1" y="2503490"/>
            <a:ext cx="11509375" cy="1258887"/>
          </a:xfrm>
        </p:spPr>
        <p:txBody>
          <a:bodyPr anchor="b"/>
          <a:lstStyle>
            <a:lvl1pPr algn="ctr">
              <a:defRPr sz="6000">
                <a:solidFill>
                  <a:srgbClr val="64565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97290"/>
            <a:ext cx="9144000" cy="1112837"/>
          </a:xfrm>
        </p:spPr>
        <p:txBody>
          <a:bodyPr/>
          <a:lstStyle>
            <a:lvl1pPr marL="0" indent="0" algn="ctr">
              <a:buNone/>
              <a:defRPr sz="2400">
                <a:solidFill>
                  <a:schemeClr val="bg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3CB3777-0403-0642-B634-46AE1ACF6303}" type="datetime1">
              <a:rPr lang="en-US" smtClean="0"/>
              <a:t>3/24/14</a:t>
            </a:fld>
            <a:endParaRPr lang="en-US" dirty="0"/>
          </a:p>
        </p:txBody>
      </p:sp>
      <p:sp>
        <p:nvSpPr>
          <p:cNvPr id="5" name="Footer Placeholder 4"/>
          <p:cNvSpPr>
            <a:spLocks noGrp="1"/>
          </p:cNvSpPr>
          <p:nvPr>
            <p:ph type="ftr" sz="quarter" idx="11"/>
          </p:nvPr>
        </p:nvSpPr>
        <p:spPr/>
        <p:txBody>
          <a:bodyPr/>
          <a:lstStyle/>
          <a:p>
            <a:r>
              <a:rPr lang="en-US" smtClean="0"/>
              <a:t>Patrick DeBerry</a:t>
            </a:r>
            <a:endParaRPr lang="en-US" dirty="0"/>
          </a:p>
        </p:txBody>
      </p:sp>
      <p:sp>
        <p:nvSpPr>
          <p:cNvPr id="6" name="Slide Number Placeholder 5"/>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321651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E6762B-4765-7A46-B96F-54101C2CFFB1}" type="datetime1">
              <a:rPr lang="en-US" smtClean="0"/>
              <a:t>3/24/14</a:t>
            </a:fld>
            <a:endParaRPr lang="en-US" dirty="0"/>
          </a:p>
        </p:txBody>
      </p:sp>
      <p:sp>
        <p:nvSpPr>
          <p:cNvPr id="5" name="Footer Placeholder 4"/>
          <p:cNvSpPr>
            <a:spLocks noGrp="1"/>
          </p:cNvSpPr>
          <p:nvPr>
            <p:ph type="ftr" sz="quarter" idx="11"/>
          </p:nvPr>
        </p:nvSpPr>
        <p:spPr/>
        <p:txBody>
          <a:bodyPr/>
          <a:lstStyle/>
          <a:p>
            <a:r>
              <a:rPr lang="en-US" smtClean="0"/>
              <a:t>Patrick DeBerry</a:t>
            </a:r>
            <a:endParaRPr lang="en-US" dirty="0"/>
          </a:p>
        </p:txBody>
      </p:sp>
      <p:sp>
        <p:nvSpPr>
          <p:cNvPr id="6" name="Slide Number Placeholder 5"/>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302114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2BE15-E6B7-4C48-A31D-9BD3CD3A03E5}" type="datetime1">
              <a:rPr lang="en-US" smtClean="0"/>
              <a:t>3/24/14</a:t>
            </a:fld>
            <a:endParaRPr lang="en-US" dirty="0"/>
          </a:p>
        </p:txBody>
      </p:sp>
      <p:sp>
        <p:nvSpPr>
          <p:cNvPr id="5" name="Footer Placeholder 4"/>
          <p:cNvSpPr>
            <a:spLocks noGrp="1"/>
          </p:cNvSpPr>
          <p:nvPr>
            <p:ph type="ftr" sz="quarter" idx="11"/>
          </p:nvPr>
        </p:nvSpPr>
        <p:spPr/>
        <p:txBody>
          <a:bodyPr/>
          <a:lstStyle/>
          <a:p>
            <a:r>
              <a:rPr lang="en-US" smtClean="0"/>
              <a:t>Patrick DeBerry</a:t>
            </a:r>
            <a:endParaRPr lang="en-US" dirty="0"/>
          </a:p>
        </p:txBody>
      </p:sp>
      <p:sp>
        <p:nvSpPr>
          <p:cNvPr id="6" name="Slide Number Placeholder 5"/>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136882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2CA51-443D-DB48-AD52-931EB8CACCD1}" type="datetime1">
              <a:rPr lang="en-US" smtClean="0"/>
              <a:t>3/24/14</a:t>
            </a:fld>
            <a:endParaRPr lang="en-US" dirty="0"/>
          </a:p>
        </p:txBody>
      </p:sp>
      <p:sp>
        <p:nvSpPr>
          <p:cNvPr id="5" name="Footer Placeholder 4"/>
          <p:cNvSpPr>
            <a:spLocks noGrp="1"/>
          </p:cNvSpPr>
          <p:nvPr>
            <p:ph type="ftr" sz="quarter" idx="11"/>
          </p:nvPr>
        </p:nvSpPr>
        <p:spPr/>
        <p:txBody>
          <a:bodyPr/>
          <a:lstStyle/>
          <a:p>
            <a:r>
              <a:rPr lang="en-US" smtClean="0"/>
              <a:t>Patrick DeBerry</a:t>
            </a:r>
            <a:endParaRPr lang="en-US" dirty="0"/>
          </a:p>
        </p:txBody>
      </p:sp>
      <p:sp>
        <p:nvSpPr>
          <p:cNvPr id="6" name="Slide Number Placeholder 5"/>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4206801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09740"/>
            <a:ext cx="10515600" cy="2852737"/>
          </a:xfrm>
        </p:spPr>
        <p:txBody>
          <a:bodyPr anchor="b">
            <a:normAutofit/>
          </a:bodyPr>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5C757D-53D4-724F-A4FA-807D69DD4FEE}" type="datetime1">
              <a:rPr lang="en-US" smtClean="0"/>
              <a:t>3/24/14</a:t>
            </a:fld>
            <a:endParaRPr lang="en-US" dirty="0"/>
          </a:p>
        </p:txBody>
      </p:sp>
      <p:sp>
        <p:nvSpPr>
          <p:cNvPr id="5" name="Footer Placeholder 4"/>
          <p:cNvSpPr>
            <a:spLocks noGrp="1"/>
          </p:cNvSpPr>
          <p:nvPr>
            <p:ph type="ftr" sz="quarter" idx="11"/>
          </p:nvPr>
        </p:nvSpPr>
        <p:spPr/>
        <p:txBody>
          <a:bodyPr/>
          <a:lstStyle/>
          <a:p>
            <a:r>
              <a:rPr lang="en-US" smtClean="0"/>
              <a:t>Patrick DeBerry</a:t>
            </a:r>
            <a:endParaRPr lang="en-US" dirty="0"/>
          </a:p>
        </p:txBody>
      </p:sp>
      <p:sp>
        <p:nvSpPr>
          <p:cNvPr id="6" name="Slide Number Placeholder 5"/>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2631374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E292A3-56EA-0D4A-804F-CEF9AB52787A}" type="datetime1">
              <a:rPr lang="en-US" smtClean="0"/>
              <a:t>3/24/14</a:t>
            </a:fld>
            <a:endParaRPr lang="en-US" dirty="0"/>
          </a:p>
        </p:txBody>
      </p:sp>
      <p:sp>
        <p:nvSpPr>
          <p:cNvPr id="6" name="Footer Placeholder 5"/>
          <p:cNvSpPr>
            <a:spLocks noGrp="1"/>
          </p:cNvSpPr>
          <p:nvPr>
            <p:ph type="ftr" sz="quarter" idx="11"/>
          </p:nvPr>
        </p:nvSpPr>
        <p:spPr/>
        <p:txBody>
          <a:bodyPr/>
          <a:lstStyle/>
          <a:p>
            <a:r>
              <a:rPr lang="en-US" smtClean="0"/>
              <a:t>Patrick DeBerry</a:t>
            </a:r>
            <a:endParaRPr lang="en-US" dirty="0"/>
          </a:p>
        </p:txBody>
      </p:sp>
      <p:sp>
        <p:nvSpPr>
          <p:cNvPr id="7" name="Slide Number Placeholder 6"/>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2752541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9A975C-BF0B-EF40-BB20-98A2F22341AB}" type="datetime1">
              <a:rPr lang="en-US" smtClean="0"/>
              <a:t>3/24/14</a:t>
            </a:fld>
            <a:endParaRPr lang="en-US" dirty="0"/>
          </a:p>
        </p:txBody>
      </p:sp>
      <p:sp>
        <p:nvSpPr>
          <p:cNvPr id="8" name="Footer Placeholder 7"/>
          <p:cNvSpPr>
            <a:spLocks noGrp="1"/>
          </p:cNvSpPr>
          <p:nvPr>
            <p:ph type="ftr" sz="quarter" idx="11"/>
          </p:nvPr>
        </p:nvSpPr>
        <p:spPr/>
        <p:txBody>
          <a:bodyPr/>
          <a:lstStyle/>
          <a:p>
            <a:r>
              <a:rPr lang="en-US" smtClean="0"/>
              <a:t>Patrick DeBerry</a:t>
            </a:r>
            <a:endParaRPr lang="en-US" dirty="0"/>
          </a:p>
        </p:txBody>
      </p:sp>
      <p:sp>
        <p:nvSpPr>
          <p:cNvPr id="9" name="Slide Number Placeholder 8"/>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129551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84D5E-A819-1641-8B2C-C5D780310ADF}" type="datetime1">
              <a:rPr lang="en-US" smtClean="0"/>
              <a:t>3/24/14</a:t>
            </a:fld>
            <a:endParaRPr lang="en-US" dirty="0"/>
          </a:p>
        </p:txBody>
      </p:sp>
      <p:sp>
        <p:nvSpPr>
          <p:cNvPr id="4" name="Footer Placeholder 3"/>
          <p:cNvSpPr>
            <a:spLocks noGrp="1"/>
          </p:cNvSpPr>
          <p:nvPr>
            <p:ph type="ftr" sz="quarter" idx="11"/>
          </p:nvPr>
        </p:nvSpPr>
        <p:spPr/>
        <p:txBody>
          <a:bodyPr/>
          <a:lstStyle/>
          <a:p>
            <a:r>
              <a:rPr lang="en-US" smtClean="0"/>
              <a:t>Patrick DeBerry</a:t>
            </a:r>
            <a:endParaRPr lang="en-US" dirty="0"/>
          </a:p>
        </p:txBody>
      </p:sp>
      <p:sp>
        <p:nvSpPr>
          <p:cNvPr id="5" name="Slide Number Placeholder 4"/>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3299739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C0616-6DDA-B24A-A5A2-7482ABA63351}" type="datetime1">
              <a:rPr lang="en-US" smtClean="0"/>
              <a:t>3/24/14</a:t>
            </a:fld>
            <a:endParaRPr lang="en-US" dirty="0"/>
          </a:p>
        </p:txBody>
      </p:sp>
      <p:sp>
        <p:nvSpPr>
          <p:cNvPr id="3" name="Footer Placeholder 2"/>
          <p:cNvSpPr>
            <a:spLocks noGrp="1"/>
          </p:cNvSpPr>
          <p:nvPr>
            <p:ph type="ftr" sz="quarter" idx="11"/>
          </p:nvPr>
        </p:nvSpPr>
        <p:spPr/>
        <p:txBody>
          <a:bodyPr/>
          <a:lstStyle/>
          <a:p>
            <a:r>
              <a:rPr lang="en-US" smtClean="0"/>
              <a:t>Patrick DeBerry</a:t>
            </a:r>
            <a:endParaRPr lang="en-US" dirty="0"/>
          </a:p>
        </p:txBody>
      </p:sp>
      <p:sp>
        <p:nvSpPr>
          <p:cNvPr id="4" name="Slide Number Placeholder 3"/>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4265719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345175-E093-3740-8FC2-EDC455B7D30D}" type="datetime1">
              <a:rPr lang="en-US" smtClean="0"/>
              <a:t>3/24/14</a:t>
            </a:fld>
            <a:endParaRPr lang="en-US" dirty="0"/>
          </a:p>
        </p:txBody>
      </p:sp>
      <p:sp>
        <p:nvSpPr>
          <p:cNvPr id="6" name="Footer Placeholder 5"/>
          <p:cNvSpPr>
            <a:spLocks noGrp="1"/>
          </p:cNvSpPr>
          <p:nvPr>
            <p:ph type="ftr" sz="quarter" idx="11"/>
          </p:nvPr>
        </p:nvSpPr>
        <p:spPr/>
        <p:txBody>
          <a:bodyPr/>
          <a:lstStyle/>
          <a:p>
            <a:r>
              <a:rPr lang="en-US" smtClean="0"/>
              <a:t>Patrick DeBerry</a:t>
            </a:r>
            <a:endParaRPr lang="en-US" dirty="0"/>
          </a:p>
        </p:txBody>
      </p:sp>
      <p:sp>
        <p:nvSpPr>
          <p:cNvPr id="7" name="Slide Number Placeholder 6"/>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419698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FF5187-04A9-B149-BC7F-DA2F82A4315D}" type="datetime1">
              <a:rPr lang="en-US" smtClean="0"/>
              <a:t>3/24/14</a:t>
            </a:fld>
            <a:endParaRPr lang="en-US" dirty="0"/>
          </a:p>
        </p:txBody>
      </p:sp>
      <p:sp>
        <p:nvSpPr>
          <p:cNvPr id="6" name="Footer Placeholder 5"/>
          <p:cNvSpPr>
            <a:spLocks noGrp="1"/>
          </p:cNvSpPr>
          <p:nvPr>
            <p:ph type="ftr" sz="quarter" idx="11"/>
          </p:nvPr>
        </p:nvSpPr>
        <p:spPr/>
        <p:txBody>
          <a:bodyPr/>
          <a:lstStyle/>
          <a:p>
            <a:r>
              <a:rPr lang="en-US" smtClean="0"/>
              <a:t>Patrick DeBerry</a:t>
            </a:r>
            <a:endParaRPr lang="en-US" dirty="0"/>
          </a:p>
        </p:txBody>
      </p:sp>
      <p:sp>
        <p:nvSpPr>
          <p:cNvPr id="7" name="Slide Number Placeholder 6"/>
          <p:cNvSpPr>
            <a:spLocks noGrp="1"/>
          </p:cNvSpPr>
          <p:nvPr>
            <p:ph type="sldNum" sz="quarter" idx="12"/>
          </p:nvPr>
        </p:nvSpPr>
        <p:spPr/>
        <p:txBody>
          <a:bodyPr/>
          <a:lstStyle/>
          <a:p>
            <a:fld id="{B7E0417A-1B0E-4C74-A576-3AC878E1BBBB}" type="slidenum">
              <a:rPr lang="en-US" smtClean="0"/>
              <a:t>‹#›</a:t>
            </a:fld>
            <a:endParaRPr lang="en-US" dirty="0"/>
          </a:p>
        </p:txBody>
      </p:sp>
    </p:spTree>
    <p:extLst>
      <p:ext uri="{BB962C8B-B14F-4D97-AF65-F5344CB8AC3E}">
        <p14:creationId xmlns:p14="http://schemas.microsoft.com/office/powerpoint/2010/main" val="19482122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6451" y="222252"/>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6FC3B-71E1-D040-9871-9C4DC170A3F6}" type="datetime1">
              <a:rPr lang="en-US" smtClean="0"/>
              <a:t>3/24/14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Patrick DeBerry</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0417A-1B0E-4C74-A576-3AC878E1BBBB}" type="slidenum">
              <a:rPr lang="en-US" smtClean="0"/>
              <a:t>‹#›</a:t>
            </a:fld>
            <a:endParaRPr lang="en-US" dirty="0"/>
          </a:p>
        </p:txBody>
      </p:sp>
    </p:spTree>
    <p:extLst>
      <p:ext uri="{BB962C8B-B14F-4D97-AF65-F5344CB8AC3E}">
        <p14:creationId xmlns:p14="http://schemas.microsoft.com/office/powerpoint/2010/main" val="3565257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hdr="0" ftr="0"/>
  <p:txStyles>
    <p:titleStyle>
      <a:lvl1pPr algn="l" defTabSz="914400" rtl="0" eaLnBrk="1" latinLnBrk="0" hangingPunct="1">
        <a:lnSpc>
          <a:spcPct val="90000"/>
        </a:lnSpc>
        <a:spcBef>
          <a:spcPct val="0"/>
        </a:spcBef>
        <a:buNone/>
        <a:defRPr sz="5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456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456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456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456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456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0"/>
            <a:ext cx="12192000" cy="2667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381001" y="3730627"/>
            <a:ext cx="11509375" cy="492125"/>
          </a:xfrm>
        </p:spPr>
        <p:txBody>
          <a:bodyPr>
            <a:noAutofit/>
          </a:bodyPr>
          <a:lstStyle/>
          <a:p>
            <a:r>
              <a:rPr lang="en-US" sz="3200" dirty="0" smtClean="0"/>
              <a:t/>
            </a:r>
            <a:br>
              <a:rPr lang="en-US" sz="3200" dirty="0" smtClean="0"/>
            </a:br>
            <a:r>
              <a:rPr lang="en-US" sz="2800" dirty="0" smtClean="0"/>
              <a:t>CS Waitlist Management &amp; Enrollment System</a:t>
            </a:r>
            <a:endParaRPr lang="en-US" sz="2800" dirty="0"/>
          </a:p>
        </p:txBody>
      </p:sp>
      <p:sp>
        <p:nvSpPr>
          <p:cNvPr id="5" name="Subtitle 4"/>
          <p:cNvSpPr>
            <a:spLocks noGrp="1"/>
          </p:cNvSpPr>
          <p:nvPr>
            <p:ph type="subTitle" idx="1"/>
          </p:nvPr>
        </p:nvSpPr>
        <p:spPr>
          <a:xfrm>
            <a:off x="1524000" y="4157665"/>
            <a:ext cx="9144000" cy="1112837"/>
          </a:xfrm>
        </p:spPr>
        <p:txBody>
          <a:bodyPr/>
          <a:lstStyle/>
          <a:p>
            <a:r>
              <a:rPr lang="en-US" dirty="0" smtClean="0"/>
              <a:t>CS410 Red Team</a:t>
            </a:r>
            <a:endParaRPr lang="en-US" dirty="0"/>
          </a:p>
        </p:txBody>
      </p:sp>
      <p:sp>
        <p:nvSpPr>
          <p:cNvPr id="6" name="Slide Number Placeholder 5"/>
          <p:cNvSpPr>
            <a:spLocks noGrp="1"/>
          </p:cNvSpPr>
          <p:nvPr>
            <p:ph type="sldNum" sz="quarter" idx="12"/>
          </p:nvPr>
        </p:nvSpPr>
        <p:spPr/>
        <p:txBody>
          <a:bodyPr/>
          <a:lstStyle/>
          <a:p>
            <a:fld id="{B7E0417A-1B0E-4C74-A576-3AC878E1BBBB}" type="slidenum">
              <a:rPr lang="en-US" smtClean="0"/>
              <a:t>1</a:t>
            </a:fld>
            <a:endParaRPr lang="en-US" dirty="0"/>
          </a:p>
        </p:txBody>
      </p:sp>
      <p:pic>
        <p:nvPicPr>
          <p:cNvPr id="10" name="Picture 9" descr="big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126" y="2359026"/>
            <a:ext cx="6413500" cy="1483122"/>
          </a:xfrm>
          <a:prstGeom prst="rect">
            <a:avLst/>
          </a:prstGeom>
        </p:spPr>
      </p:pic>
      <p:sp>
        <p:nvSpPr>
          <p:cNvPr id="12" name="Date Placeholder 11"/>
          <p:cNvSpPr>
            <a:spLocks noGrp="1"/>
          </p:cNvSpPr>
          <p:nvPr>
            <p:ph type="dt" sz="half" idx="10"/>
          </p:nvPr>
        </p:nvSpPr>
        <p:spPr/>
        <p:txBody>
          <a:bodyPr/>
          <a:lstStyle/>
          <a:p>
            <a:fld id="{B47A5F6E-A55B-5C49-A421-C2E2AC36D0A4}" type="datetime1">
              <a:rPr lang="en-US" smtClean="0"/>
              <a:t>3/24/14</a:t>
            </a:fld>
            <a:endParaRPr lang="en-US" dirty="0"/>
          </a:p>
        </p:txBody>
      </p:sp>
    </p:spTree>
    <p:extLst>
      <p:ext uri="{BB962C8B-B14F-4D97-AF65-F5344CB8AC3E}">
        <p14:creationId xmlns:p14="http://schemas.microsoft.com/office/powerpoint/2010/main" val="15314053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52475" y="1662115"/>
            <a:ext cx="10515600" cy="2852737"/>
          </a:xfrm>
        </p:spPr>
        <p:txBody>
          <a:bodyPr/>
          <a:lstStyle/>
          <a:p>
            <a:r>
              <a:rPr lang="en-US" dirty="0" smtClean="0"/>
              <a:t>CASE STUDY</a:t>
            </a:r>
            <a:endParaRPr lang="en-US" dirty="0"/>
          </a:p>
        </p:txBody>
      </p:sp>
      <p:sp>
        <p:nvSpPr>
          <p:cNvPr id="9" name="Text Placeholder 8"/>
          <p:cNvSpPr>
            <a:spLocks noGrp="1"/>
          </p:cNvSpPr>
          <p:nvPr>
            <p:ph type="body" idx="1"/>
          </p:nvPr>
        </p:nvSpPr>
        <p:spPr/>
        <p:txBody>
          <a:bodyPr/>
          <a:lstStyle/>
          <a:p>
            <a:r>
              <a:rPr lang="en-US" dirty="0" smtClean="0"/>
              <a:t>Lookmai Rattana</a:t>
            </a:r>
            <a:endParaRPr lang="en-US" dirty="0"/>
          </a:p>
        </p:txBody>
      </p:sp>
      <p:sp>
        <p:nvSpPr>
          <p:cNvPr id="2" name="Slide Number Placeholder 1"/>
          <p:cNvSpPr>
            <a:spLocks noGrp="1"/>
          </p:cNvSpPr>
          <p:nvPr>
            <p:ph type="sldNum" sz="quarter" idx="12"/>
          </p:nvPr>
        </p:nvSpPr>
        <p:spPr/>
        <p:txBody>
          <a:bodyPr/>
          <a:lstStyle/>
          <a:p>
            <a:fld id="{B7E0417A-1B0E-4C74-A576-3AC878E1BBBB}" type="slidenum">
              <a:rPr lang="en-US" smtClean="0"/>
              <a:t>10</a:t>
            </a:fld>
            <a:endParaRPr lang="en-US" dirty="0"/>
          </a:p>
        </p:txBody>
      </p:sp>
      <p:sp>
        <p:nvSpPr>
          <p:cNvPr id="3" name="Date Placeholder 2"/>
          <p:cNvSpPr>
            <a:spLocks noGrp="1"/>
          </p:cNvSpPr>
          <p:nvPr>
            <p:ph type="dt" sz="half" idx="10"/>
          </p:nvPr>
        </p:nvSpPr>
        <p:spPr/>
        <p:txBody>
          <a:bodyPr/>
          <a:lstStyle/>
          <a:p>
            <a:fld id="{8FEEBA6A-BD58-D44A-BC5E-59BE9973F6BA}" type="datetime1">
              <a:rPr lang="en-US" smtClean="0"/>
              <a:t>3/24/14</a:t>
            </a:fld>
            <a:endParaRPr lang="en-US" dirty="0"/>
          </a:p>
        </p:txBody>
      </p:sp>
    </p:spTree>
    <p:extLst>
      <p:ext uri="{BB962C8B-B14F-4D97-AF65-F5344CB8AC3E}">
        <p14:creationId xmlns:p14="http://schemas.microsoft.com/office/powerpoint/2010/main" val="17832253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Current</a:t>
            </a:r>
            <a:r>
              <a:rPr lang="en-US" dirty="0" smtClean="0"/>
              <a:t> Waitlist</a:t>
            </a:r>
            <a:endParaRPr lang="en-US" dirty="0"/>
          </a:p>
        </p:txBody>
      </p:sp>
      <p:sp>
        <p:nvSpPr>
          <p:cNvPr id="5" name="Content Placeholder 4"/>
          <p:cNvSpPr>
            <a:spLocks noGrp="1"/>
          </p:cNvSpPr>
          <p:nvPr>
            <p:ph idx="1"/>
          </p:nvPr>
        </p:nvSpPr>
        <p:spPr>
          <a:xfrm>
            <a:off x="727077" y="2314078"/>
            <a:ext cx="10503352" cy="4308065"/>
          </a:xfrm>
        </p:spPr>
        <p:txBody>
          <a:bodyPr>
            <a:normAutofit/>
          </a:bodyPr>
          <a:lstStyle/>
          <a:p>
            <a:pPr marL="460375" indent="-460375"/>
            <a:r>
              <a:rPr lang="en-US" sz="3200" dirty="0" smtClean="0"/>
              <a:t>Available to the entire university</a:t>
            </a:r>
          </a:p>
          <a:p>
            <a:pPr marL="460375" indent="-460375"/>
            <a:r>
              <a:rPr lang="en-US" sz="3200" dirty="0" smtClean="0"/>
              <a:t>The waitlist starts when a class is filled up</a:t>
            </a:r>
            <a:endParaRPr lang="en-US" dirty="0"/>
          </a:p>
          <a:p>
            <a:pPr marL="460375" indent="-460375"/>
            <a:r>
              <a:rPr lang="en-US" sz="3200" dirty="0" smtClean="0"/>
              <a:t>A vacancy appears</a:t>
            </a:r>
            <a:r>
              <a:rPr lang="en-US" sz="3200" dirty="0"/>
              <a:t> </a:t>
            </a:r>
            <a:r>
              <a:rPr lang="en-US" sz="3200" dirty="0" smtClean="0"/>
              <a:t>but the list does not automatically enroll the student on the list</a:t>
            </a:r>
          </a:p>
          <a:p>
            <a:pPr marL="460375" indent="-460375"/>
            <a:endParaRPr lang="en-US" sz="3200" dirty="0" smtClean="0"/>
          </a:p>
          <a:p>
            <a:pPr marL="460375" indent="-460375"/>
            <a:endParaRPr lang="en-US" sz="3200" dirty="0" smtClean="0"/>
          </a:p>
        </p:txBody>
      </p:sp>
      <p:sp>
        <p:nvSpPr>
          <p:cNvPr id="3" name="Slide Number Placeholder 2"/>
          <p:cNvSpPr>
            <a:spLocks noGrp="1"/>
          </p:cNvSpPr>
          <p:nvPr>
            <p:ph type="sldNum" sz="quarter" idx="12"/>
          </p:nvPr>
        </p:nvSpPr>
        <p:spPr/>
        <p:txBody>
          <a:bodyPr/>
          <a:lstStyle/>
          <a:p>
            <a:fld id="{B7E0417A-1B0E-4C74-A576-3AC878E1BBBB}" type="slidenum">
              <a:rPr lang="en-US" smtClean="0"/>
              <a:t>11</a:t>
            </a:fld>
            <a:endParaRPr lang="en-US" dirty="0"/>
          </a:p>
        </p:txBody>
      </p:sp>
      <p:sp>
        <p:nvSpPr>
          <p:cNvPr id="6" name="Date Placeholder 5"/>
          <p:cNvSpPr>
            <a:spLocks noGrp="1"/>
          </p:cNvSpPr>
          <p:nvPr>
            <p:ph type="dt" sz="half" idx="10"/>
          </p:nvPr>
        </p:nvSpPr>
        <p:spPr/>
        <p:txBody>
          <a:bodyPr/>
          <a:lstStyle/>
          <a:p>
            <a:fld id="{52D1AECE-4E73-4540-BC3B-11030D93A39B}" type="datetime1">
              <a:rPr lang="en-US" smtClean="0"/>
              <a:t>3/24/14</a:t>
            </a:fld>
            <a:endParaRPr lang="en-US" dirty="0"/>
          </a:p>
        </p:txBody>
      </p:sp>
      <p:sp>
        <p:nvSpPr>
          <p:cNvPr id="7" name="Rectangle 6"/>
          <p:cNvSpPr/>
          <p:nvPr/>
        </p:nvSpPr>
        <p:spPr>
          <a:xfrm>
            <a:off x="1219200" y="6114142"/>
            <a:ext cx="10501086" cy="369332"/>
          </a:xfrm>
          <a:prstGeom prst="rect">
            <a:avLst/>
          </a:prstGeom>
        </p:spPr>
        <p:txBody>
          <a:bodyPr wrap="square">
            <a:spAutoFit/>
          </a:bodyPr>
          <a:lstStyle/>
          <a:p>
            <a:pPr algn="r"/>
            <a:r>
              <a:rPr lang="en-US" i="1" dirty="0" smtClean="0"/>
              <a:t>Scenarios provided from Waitlist History Log by Dr. </a:t>
            </a:r>
            <a:r>
              <a:rPr lang="en-US" i="1" dirty="0" err="1" smtClean="0"/>
              <a:t>Levinstein</a:t>
            </a:r>
            <a:endParaRPr lang="en-US" dirty="0"/>
          </a:p>
        </p:txBody>
      </p:sp>
    </p:spTree>
    <p:extLst>
      <p:ext uri="{BB962C8B-B14F-4D97-AF65-F5344CB8AC3E}">
        <p14:creationId xmlns:p14="http://schemas.microsoft.com/office/powerpoint/2010/main" val="3165257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sp>
        <p:nvSpPr>
          <p:cNvPr id="3" name="Content Placeholder 2"/>
          <p:cNvSpPr>
            <a:spLocks noGrp="1"/>
          </p:cNvSpPr>
          <p:nvPr>
            <p:ph idx="1"/>
          </p:nvPr>
        </p:nvSpPr>
        <p:spPr>
          <a:xfrm>
            <a:off x="1251857" y="3987066"/>
            <a:ext cx="9958724" cy="4351338"/>
          </a:xfrm>
        </p:spPr>
        <p:txBody>
          <a:bodyPr/>
          <a:lstStyle/>
          <a:p>
            <a:pPr marL="398463" indent="-398463"/>
            <a:r>
              <a:rPr lang="en-US" dirty="0" smtClean="0"/>
              <a:t>Student joins a waitlist for a filled class</a:t>
            </a:r>
          </a:p>
          <a:p>
            <a:pPr marL="398463" indent="-398463"/>
            <a:r>
              <a:rPr lang="en-US" dirty="0" smtClean="0"/>
              <a:t>System checks for available enrollment</a:t>
            </a:r>
          </a:p>
          <a:p>
            <a:pPr marL="398463" indent="-398463"/>
            <a:r>
              <a:rPr lang="en-US" dirty="0" smtClean="0"/>
              <a:t>Student is given 24 hours to response via email</a:t>
            </a:r>
          </a:p>
          <a:p>
            <a:pPr marL="398463" indent="-398463"/>
            <a:r>
              <a:rPr lang="en-US" dirty="0" smtClean="0"/>
              <a:t>The student enrolls his or herself into the class on </a:t>
            </a:r>
            <a:r>
              <a:rPr lang="en-US" dirty="0" err="1" smtClean="0"/>
              <a:t>LeoOnline</a:t>
            </a:r>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697" y="1903263"/>
            <a:ext cx="10058400" cy="2042938"/>
          </a:xfrm>
          <a:prstGeom prst="rect">
            <a:avLst/>
          </a:prstGeom>
        </p:spPr>
      </p:pic>
      <p:cxnSp>
        <p:nvCxnSpPr>
          <p:cNvPr id="6" name="Straight Arrow Connector 5"/>
          <p:cNvCxnSpPr/>
          <p:nvPr/>
        </p:nvCxnSpPr>
        <p:spPr>
          <a:xfrm>
            <a:off x="2025138" y="2829983"/>
            <a:ext cx="38559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874137" y="2829983"/>
            <a:ext cx="38559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669885" y="2829983"/>
            <a:ext cx="38559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465634" y="2829983"/>
            <a:ext cx="38559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9239352" y="2829983"/>
            <a:ext cx="38559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B7E0417A-1B0E-4C74-A576-3AC878E1BBBB}" type="slidenum">
              <a:rPr lang="en-US" smtClean="0"/>
              <a:t>12</a:t>
            </a:fld>
            <a:endParaRPr lang="en-US" dirty="0"/>
          </a:p>
        </p:txBody>
      </p:sp>
      <p:sp>
        <p:nvSpPr>
          <p:cNvPr id="16" name="Date Placeholder 15"/>
          <p:cNvSpPr>
            <a:spLocks noGrp="1"/>
          </p:cNvSpPr>
          <p:nvPr>
            <p:ph type="dt" sz="half" idx="10"/>
          </p:nvPr>
        </p:nvSpPr>
        <p:spPr/>
        <p:txBody>
          <a:bodyPr/>
          <a:lstStyle/>
          <a:p>
            <a:fld id="{93212C0B-0581-674B-9A7A-AEBE3C846E29}" type="datetime1">
              <a:rPr lang="en-US" smtClean="0"/>
              <a:t>3/24/14</a:t>
            </a:fld>
            <a:endParaRPr lang="en-US" dirty="0"/>
          </a:p>
        </p:txBody>
      </p:sp>
    </p:spTree>
    <p:extLst>
      <p:ext uri="{BB962C8B-B14F-4D97-AF65-F5344CB8AC3E}">
        <p14:creationId xmlns:p14="http://schemas.microsoft.com/office/powerpoint/2010/main" val="31679447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544286" y="526143"/>
            <a:ext cx="11157857" cy="5787571"/>
          </a:xfrm>
          <a:prstGeom prst="rect">
            <a:avLst/>
          </a:prstGeom>
          <a:solidFill>
            <a:schemeClr val="tx1">
              <a:alpha val="7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B7E0417A-1B0E-4C74-A576-3AC878E1BBBB}" type="slidenum">
              <a:rPr lang="en-US" smtClean="0"/>
              <a:t>13</a:t>
            </a:fld>
            <a:endParaRPr lang="en-US" dirty="0"/>
          </a:p>
        </p:txBody>
      </p:sp>
      <p:sp>
        <p:nvSpPr>
          <p:cNvPr id="6" name="TextBox 5"/>
          <p:cNvSpPr txBox="1"/>
          <p:nvPr/>
        </p:nvSpPr>
        <p:spPr>
          <a:xfrm>
            <a:off x="968377" y="1143002"/>
            <a:ext cx="10370909" cy="4247317"/>
          </a:xfrm>
          <a:prstGeom prst="rect">
            <a:avLst/>
          </a:prstGeom>
          <a:noFill/>
        </p:spPr>
        <p:txBody>
          <a:bodyPr wrap="square" rtlCol="0">
            <a:spAutoFit/>
          </a:bodyPr>
          <a:lstStyle/>
          <a:p>
            <a:pPr marL="114300" algn="ctr">
              <a:lnSpc>
                <a:spcPct val="90000"/>
              </a:lnSpc>
            </a:pPr>
            <a:r>
              <a:rPr lang="en-US" sz="6000" dirty="0" smtClean="0">
                <a:solidFill>
                  <a:schemeClr val="bg1"/>
                </a:solidFill>
              </a:rPr>
              <a:t>PROBLEMS</a:t>
            </a:r>
            <a:endParaRPr lang="en-US" sz="1600" dirty="0" smtClean="0">
              <a:solidFill>
                <a:schemeClr val="bg1"/>
              </a:solidFill>
            </a:endParaRPr>
          </a:p>
          <a:p>
            <a:pPr marL="1033463" lvl="1" indent="-398463">
              <a:buFont typeface="Arial" panose="020B0604020202020204" pitchFamily="34" charset="0"/>
              <a:buChar char="•"/>
            </a:pPr>
            <a:r>
              <a:rPr lang="en-US" sz="3600" dirty="0" smtClean="0">
                <a:solidFill>
                  <a:schemeClr val="bg1"/>
                </a:solidFill>
              </a:rPr>
              <a:t>A student not on the list can enroll before the student can respond</a:t>
            </a:r>
          </a:p>
          <a:p>
            <a:pPr marL="1033463" lvl="1" indent="-398463">
              <a:buFont typeface="Arial" panose="020B0604020202020204" pitchFamily="34" charset="0"/>
              <a:buChar char="•"/>
            </a:pPr>
            <a:r>
              <a:rPr lang="en-US" sz="3600" dirty="0" smtClean="0">
                <a:solidFill>
                  <a:schemeClr val="bg1"/>
                </a:solidFill>
              </a:rPr>
              <a:t>Lack of response from the first student causes the waitlist to clogged up</a:t>
            </a:r>
            <a:endParaRPr lang="en-US" sz="3600" dirty="0">
              <a:solidFill>
                <a:schemeClr val="bg1"/>
              </a:solidFill>
            </a:endParaRPr>
          </a:p>
          <a:p>
            <a:pPr marL="1033463" lvl="1" indent="-398463">
              <a:buFont typeface="Arial" panose="020B0604020202020204" pitchFamily="34" charset="0"/>
              <a:buChar char="•"/>
            </a:pPr>
            <a:r>
              <a:rPr lang="en-US" sz="3600" dirty="0" smtClean="0">
                <a:solidFill>
                  <a:schemeClr val="bg1"/>
                </a:solidFill>
              </a:rPr>
              <a:t>Rooms for miscommunication</a:t>
            </a:r>
          </a:p>
          <a:p>
            <a:pPr marL="1033463" lvl="1" indent="-398463">
              <a:buFont typeface="Arial" panose="020B0604020202020204" pitchFamily="34" charset="0"/>
              <a:buChar char="•"/>
            </a:pPr>
            <a:r>
              <a:rPr lang="en-US" sz="3600" dirty="0" smtClean="0">
                <a:solidFill>
                  <a:schemeClr val="bg1"/>
                </a:solidFill>
              </a:rPr>
              <a:t>Waitlist’s Visibility</a:t>
            </a:r>
          </a:p>
        </p:txBody>
      </p:sp>
      <p:sp>
        <p:nvSpPr>
          <p:cNvPr id="10" name="Date Placeholder 9"/>
          <p:cNvSpPr>
            <a:spLocks noGrp="1"/>
          </p:cNvSpPr>
          <p:nvPr>
            <p:ph type="dt" sz="half" idx="10"/>
          </p:nvPr>
        </p:nvSpPr>
        <p:spPr/>
        <p:txBody>
          <a:bodyPr/>
          <a:lstStyle/>
          <a:p>
            <a:fld id="{BB632C5C-F09F-474D-9DC1-B6F91453DF90}" type="datetime1">
              <a:rPr lang="en-US" smtClean="0"/>
              <a:t>3/24/14</a:t>
            </a:fld>
            <a:endParaRPr lang="en-US" dirty="0"/>
          </a:p>
        </p:txBody>
      </p:sp>
    </p:spTree>
    <p:extLst>
      <p:ext uri="{BB962C8B-B14F-4D97-AF65-F5344CB8AC3E}">
        <p14:creationId xmlns:p14="http://schemas.microsoft.com/office/powerpoint/2010/main" val="183898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PROBLEM CHARACTERISTICS</a:t>
            </a:r>
            <a:endParaRPr lang="en-US" dirty="0"/>
          </a:p>
        </p:txBody>
      </p:sp>
      <p:sp>
        <p:nvSpPr>
          <p:cNvPr id="6" name="Text Placeholder 5"/>
          <p:cNvSpPr>
            <a:spLocks noGrp="1"/>
          </p:cNvSpPr>
          <p:nvPr>
            <p:ph type="body" idx="1"/>
          </p:nvPr>
        </p:nvSpPr>
        <p:spPr/>
        <p:txBody>
          <a:bodyPr/>
          <a:lstStyle/>
          <a:p>
            <a:r>
              <a:rPr lang="en-US" dirty="0" smtClean="0"/>
              <a:t>Bitaseme </a:t>
            </a:r>
            <a:r>
              <a:rPr lang="en-US" dirty="0" err="1" smtClean="0"/>
              <a:t>Mboe</a:t>
            </a:r>
            <a:endParaRPr lang="en-US" dirty="0"/>
          </a:p>
        </p:txBody>
      </p:sp>
      <p:sp>
        <p:nvSpPr>
          <p:cNvPr id="4" name="Slide Number Placeholder 3"/>
          <p:cNvSpPr>
            <a:spLocks noGrp="1"/>
          </p:cNvSpPr>
          <p:nvPr>
            <p:ph type="sldNum" sz="quarter" idx="12"/>
          </p:nvPr>
        </p:nvSpPr>
        <p:spPr/>
        <p:txBody>
          <a:bodyPr/>
          <a:lstStyle/>
          <a:p>
            <a:fld id="{B7E0417A-1B0E-4C74-A576-3AC878E1BBBB}" type="slidenum">
              <a:rPr lang="en-US" smtClean="0"/>
              <a:t>14</a:t>
            </a:fld>
            <a:endParaRPr lang="en-US" dirty="0"/>
          </a:p>
        </p:txBody>
      </p:sp>
      <p:sp>
        <p:nvSpPr>
          <p:cNvPr id="7" name="Date Placeholder 6"/>
          <p:cNvSpPr>
            <a:spLocks noGrp="1"/>
          </p:cNvSpPr>
          <p:nvPr>
            <p:ph type="dt" sz="half" idx="10"/>
          </p:nvPr>
        </p:nvSpPr>
        <p:spPr/>
        <p:txBody>
          <a:bodyPr/>
          <a:lstStyle/>
          <a:p>
            <a:fld id="{2FD17519-031C-B64F-9635-4F1E0703153C}" type="datetime1">
              <a:rPr lang="en-US" smtClean="0"/>
              <a:t>3/24/14</a:t>
            </a:fld>
            <a:endParaRPr lang="en-US" dirty="0"/>
          </a:p>
        </p:txBody>
      </p:sp>
    </p:spTree>
    <p:extLst>
      <p:ext uri="{BB962C8B-B14F-4D97-AF65-F5344CB8AC3E}">
        <p14:creationId xmlns:p14="http://schemas.microsoft.com/office/powerpoint/2010/main" val="6961169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Problem Characteristics</a:t>
            </a:r>
            <a:endParaRPr lang="en-US" dirty="0"/>
          </a:p>
        </p:txBody>
      </p:sp>
      <p:sp>
        <p:nvSpPr>
          <p:cNvPr id="14" name="Date Placeholder 13"/>
          <p:cNvSpPr>
            <a:spLocks noGrp="1"/>
          </p:cNvSpPr>
          <p:nvPr>
            <p:ph type="dt" sz="half" idx="10"/>
          </p:nvPr>
        </p:nvSpPr>
        <p:spPr/>
        <p:txBody>
          <a:bodyPr/>
          <a:lstStyle/>
          <a:p>
            <a:fld id="{4E728D33-ECE2-0441-8F20-1AFCDAB18350}" type="datetime1">
              <a:rPr lang="en-US" smtClean="0"/>
              <a:t>3/24/14</a:t>
            </a:fld>
            <a:endParaRPr lang="en-US" dirty="0"/>
          </a:p>
        </p:txBody>
      </p:sp>
      <p:sp>
        <p:nvSpPr>
          <p:cNvPr id="16" name="Slide Number Placeholder 15"/>
          <p:cNvSpPr>
            <a:spLocks noGrp="1"/>
          </p:cNvSpPr>
          <p:nvPr>
            <p:ph type="sldNum" sz="quarter" idx="12"/>
          </p:nvPr>
        </p:nvSpPr>
        <p:spPr/>
        <p:txBody>
          <a:bodyPr/>
          <a:lstStyle/>
          <a:p>
            <a:fld id="{B7E0417A-1B0E-4C74-A576-3AC878E1BBBB}" type="slidenum">
              <a:rPr lang="en-US" smtClean="0"/>
              <a:t>15</a:t>
            </a:fld>
            <a:endParaRPr lang="en-US" dirty="0"/>
          </a:p>
        </p:txBody>
      </p:sp>
      <p:pic>
        <p:nvPicPr>
          <p:cNvPr id="9" name="Picture 8" descr="c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0" y="2552700"/>
            <a:ext cx="1524000" cy="1554480"/>
          </a:xfrm>
          <a:prstGeom prst="rect">
            <a:avLst/>
          </a:prstGeom>
        </p:spPr>
      </p:pic>
      <p:pic>
        <p:nvPicPr>
          <p:cNvPr id="10" name="Picture 9" descr="inefficien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221" y="2679700"/>
            <a:ext cx="1655980" cy="1689100"/>
          </a:xfrm>
          <a:prstGeom prst="rect">
            <a:avLst/>
          </a:prstGeom>
        </p:spPr>
      </p:pic>
      <p:pic>
        <p:nvPicPr>
          <p:cNvPr id="11" name="Picture 10" descr="confus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00" y="2374900"/>
            <a:ext cx="1955800" cy="1994916"/>
          </a:xfrm>
          <a:prstGeom prst="rect">
            <a:avLst/>
          </a:prstGeom>
        </p:spPr>
      </p:pic>
      <p:sp>
        <p:nvSpPr>
          <p:cNvPr id="12" name="TextBox 11"/>
          <p:cNvSpPr txBox="1"/>
          <p:nvPr/>
        </p:nvSpPr>
        <p:spPr>
          <a:xfrm>
            <a:off x="1524001" y="4521202"/>
            <a:ext cx="2460429" cy="769441"/>
          </a:xfrm>
          <a:prstGeom prst="rect">
            <a:avLst/>
          </a:prstGeom>
          <a:noFill/>
        </p:spPr>
        <p:txBody>
          <a:bodyPr wrap="none" rtlCol="0">
            <a:spAutoFit/>
          </a:bodyPr>
          <a:lstStyle/>
          <a:p>
            <a:r>
              <a:rPr lang="en-US" sz="4400" dirty="0" smtClean="0">
                <a:solidFill>
                  <a:srgbClr val="800000"/>
                </a:solidFill>
              </a:rPr>
              <a:t>Confusing</a:t>
            </a:r>
            <a:endParaRPr lang="en-US" sz="4400" dirty="0">
              <a:solidFill>
                <a:srgbClr val="800000"/>
              </a:solidFill>
            </a:endParaRPr>
          </a:p>
        </p:txBody>
      </p:sp>
      <p:sp>
        <p:nvSpPr>
          <p:cNvPr id="13" name="TextBox 12"/>
          <p:cNvSpPr txBox="1"/>
          <p:nvPr/>
        </p:nvSpPr>
        <p:spPr>
          <a:xfrm>
            <a:off x="4699000" y="4343402"/>
            <a:ext cx="2738976" cy="1198277"/>
          </a:xfrm>
          <a:prstGeom prst="rect">
            <a:avLst/>
          </a:prstGeom>
          <a:noFill/>
        </p:spPr>
        <p:txBody>
          <a:bodyPr wrap="none" rtlCol="0">
            <a:spAutoFit/>
          </a:bodyPr>
          <a:lstStyle/>
          <a:p>
            <a:pPr algn="ctr">
              <a:lnSpc>
                <a:spcPct val="80000"/>
              </a:lnSpc>
            </a:pPr>
            <a:r>
              <a:rPr lang="en-US" sz="4400" dirty="0" smtClean="0">
                <a:solidFill>
                  <a:srgbClr val="800000"/>
                </a:solidFill>
              </a:rPr>
              <a:t>Time</a:t>
            </a:r>
          </a:p>
          <a:p>
            <a:pPr algn="ctr">
              <a:lnSpc>
                <a:spcPct val="80000"/>
              </a:lnSpc>
            </a:pPr>
            <a:r>
              <a:rPr lang="en-US" sz="4400" dirty="0" smtClean="0">
                <a:solidFill>
                  <a:srgbClr val="800000"/>
                </a:solidFill>
              </a:rPr>
              <a:t>Consuming</a:t>
            </a:r>
            <a:endParaRPr lang="en-US" sz="4400" dirty="0">
              <a:solidFill>
                <a:srgbClr val="800000"/>
              </a:solidFill>
            </a:endParaRPr>
          </a:p>
        </p:txBody>
      </p:sp>
      <p:sp>
        <p:nvSpPr>
          <p:cNvPr id="15" name="TextBox 14"/>
          <p:cNvSpPr txBox="1"/>
          <p:nvPr/>
        </p:nvSpPr>
        <p:spPr>
          <a:xfrm>
            <a:off x="8026400" y="4521202"/>
            <a:ext cx="2494042" cy="769441"/>
          </a:xfrm>
          <a:prstGeom prst="rect">
            <a:avLst/>
          </a:prstGeom>
          <a:noFill/>
        </p:spPr>
        <p:txBody>
          <a:bodyPr wrap="none" rtlCol="0">
            <a:spAutoFit/>
          </a:bodyPr>
          <a:lstStyle/>
          <a:p>
            <a:r>
              <a:rPr lang="en-US" sz="4400" dirty="0" smtClean="0">
                <a:solidFill>
                  <a:srgbClr val="800000"/>
                </a:solidFill>
              </a:rPr>
              <a:t>Inefficient</a:t>
            </a:r>
            <a:endParaRPr lang="en-US" sz="4400" dirty="0">
              <a:solidFill>
                <a:srgbClr val="800000"/>
              </a:solidFill>
            </a:endParaRPr>
          </a:p>
        </p:txBody>
      </p:sp>
    </p:spTree>
    <p:extLst>
      <p:ext uri="{BB962C8B-B14F-4D97-AF65-F5344CB8AC3E}">
        <p14:creationId xmlns:p14="http://schemas.microsoft.com/office/powerpoint/2010/main" val="39117474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BA62CA51-443D-DB48-AD52-931EB8CACCD1}" type="datetime1">
              <a:rPr lang="en-US" smtClean="0"/>
              <a:t>3/24/14</a:t>
            </a:fld>
            <a:endParaRPr lang="en-US" dirty="0"/>
          </a:p>
        </p:txBody>
      </p:sp>
      <p:sp>
        <p:nvSpPr>
          <p:cNvPr id="5" name="Slide Number Placeholder 4"/>
          <p:cNvSpPr>
            <a:spLocks noGrp="1"/>
          </p:cNvSpPr>
          <p:nvPr>
            <p:ph type="sldNum" sz="quarter" idx="12"/>
          </p:nvPr>
        </p:nvSpPr>
        <p:spPr/>
        <p:txBody>
          <a:bodyPr/>
          <a:lstStyle/>
          <a:p>
            <a:fld id="{B7E0417A-1B0E-4C74-A576-3AC878E1BBBB}" type="slidenum">
              <a:rPr lang="en-US" smtClean="0"/>
              <a:t>16</a:t>
            </a:fld>
            <a:endParaRPr lang="en-US" dirty="0"/>
          </a:p>
        </p:txBody>
      </p:sp>
      <p:sp>
        <p:nvSpPr>
          <p:cNvPr id="6" name="Rectangle 5"/>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urrentflowsig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41" y="1816101"/>
            <a:ext cx="11123459" cy="3263900"/>
          </a:xfrm>
          <a:prstGeom prst="rect">
            <a:avLst/>
          </a:prstGeom>
        </p:spPr>
      </p:pic>
    </p:spTree>
    <p:extLst>
      <p:ext uri="{BB962C8B-B14F-4D97-AF65-F5344CB8AC3E}">
        <p14:creationId xmlns:p14="http://schemas.microsoft.com/office/powerpoint/2010/main" val="9176122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Process Flow</a:t>
            </a:r>
            <a:endParaRPr lang="en-US" dirty="0"/>
          </a:p>
        </p:txBody>
      </p:sp>
      <p:sp>
        <p:nvSpPr>
          <p:cNvPr id="6" name="TextBox 5"/>
          <p:cNvSpPr txBox="1"/>
          <p:nvPr/>
        </p:nvSpPr>
        <p:spPr>
          <a:xfrm>
            <a:off x="16992600" y="3962400"/>
            <a:ext cx="184666" cy="369332"/>
          </a:xfrm>
          <a:prstGeom prst="rect">
            <a:avLst/>
          </a:prstGeom>
          <a:noFill/>
        </p:spPr>
        <p:txBody>
          <a:bodyPr wrap="none" rtlCol="0">
            <a:spAutoFit/>
          </a:bodyPr>
          <a:lstStyle/>
          <a:p>
            <a:endParaRPr lang="en-US" dirty="0"/>
          </a:p>
        </p:txBody>
      </p:sp>
      <p:sp>
        <p:nvSpPr>
          <p:cNvPr id="7" name="TextBox 6"/>
          <p:cNvSpPr txBox="1"/>
          <p:nvPr/>
        </p:nvSpPr>
        <p:spPr>
          <a:xfrm>
            <a:off x="-3200400" y="1854200"/>
            <a:ext cx="184666" cy="369332"/>
          </a:xfrm>
          <a:prstGeom prst="rect">
            <a:avLst/>
          </a:prstGeom>
          <a:noFill/>
        </p:spPr>
        <p:txBody>
          <a:bodyPr wrap="none" rtlCol="0">
            <a:spAutoFit/>
          </a:bodyPr>
          <a:lstStyle/>
          <a:p>
            <a:endParaRPr lang="en-US" dirty="0"/>
          </a:p>
        </p:txBody>
      </p:sp>
      <p:sp>
        <p:nvSpPr>
          <p:cNvPr id="16" name="Date Placeholder 15"/>
          <p:cNvSpPr>
            <a:spLocks noGrp="1"/>
          </p:cNvSpPr>
          <p:nvPr>
            <p:ph type="dt" sz="half" idx="10"/>
          </p:nvPr>
        </p:nvSpPr>
        <p:spPr/>
        <p:txBody>
          <a:bodyPr/>
          <a:lstStyle/>
          <a:p>
            <a:fld id="{6954B417-303D-3447-AD62-7449E09608DA}" type="datetime1">
              <a:rPr lang="en-US" smtClean="0"/>
              <a:t>3/24/14</a:t>
            </a:fld>
            <a:endParaRPr lang="en-US" dirty="0"/>
          </a:p>
        </p:txBody>
      </p:sp>
      <p:sp>
        <p:nvSpPr>
          <p:cNvPr id="18" name="Slide Number Placeholder 17"/>
          <p:cNvSpPr>
            <a:spLocks noGrp="1"/>
          </p:cNvSpPr>
          <p:nvPr>
            <p:ph type="sldNum" sz="quarter" idx="12"/>
          </p:nvPr>
        </p:nvSpPr>
        <p:spPr/>
        <p:txBody>
          <a:bodyPr/>
          <a:lstStyle/>
          <a:p>
            <a:fld id="{B7E0417A-1B0E-4C74-A576-3AC878E1BBBB}" type="slidenum">
              <a:rPr lang="en-US" smtClean="0"/>
              <a:t>17</a:t>
            </a:fld>
            <a:endParaRPr lang="en-US" dirty="0"/>
          </a:p>
        </p:txBody>
      </p:sp>
      <p:grpSp>
        <p:nvGrpSpPr>
          <p:cNvPr id="21" name="Group 20"/>
          <p:cNvGrpSpPr/>
          <p:nvPr/>
        </p:nvGrpSpPr>
        <p:grpSpPr>
          <a:xfrm>
            <a:off x="0" y="0"/>
            <a:ext cx="12192000" cy="6894286"/>
            <a:chOff x="0" y="-36286"/>
            <a:chExt cx="12192000" cy="6894286"/>
          </a:xfrm>
        </p:grpSpPr>
        <p:sp>
          <p:nvSpPr>
            <p:cNvPr id="19" name="Rectangle 18"/>
            <p:cNvSpPr/>
            <p:nvPr/>
          </p:nvSpPr>
          <p:spPr>
            <a:xfrm>
              <a:off x="0" y="-36286"/>
              <a:ext cx="12192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flow_before-0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100" y="0"/>
              <a:ext cx="10313933" cy="6858000"/>
            </a:xfrm>
            <a:prstGeom prst="rect">
              <a:avLst/>
            </a:prstGeom>
          </p:spPr>
        </p:pic>
      </p:grpSp>
    </p:spTree>
    <p:extLst>
      <p:ext uri="{BB962C8B-B14F-4D97-AF65-F5344CB8AC3E}">
        <p14:creationId xmlns:p14="http://schemas.microsoft.com/office/powerpoint/2010/main" val="1180995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Waitlist History Log</a:t>
            </a:r>
            <a:endParaRPr lang="en-US" dirty="0"/>
          </a:p>
        </p:txBody>
      </p:sp>
      <p:sp>
        <p:nvSpPr>
          <p:cNvPr id="5" name="Content Placeholder 4"/>
          <p:cNvSpPr>
            <a:spLocks noGrp="1"/>
          </p:cNvSpPr>
          <p:nvPr>
            <p:ph idx="1"/>
          </p:nvPr>
        </p:nvSpPr>
        <p:spPr/>
        <p:txBody>
          <a:bodyPr>
            <a:normAutofit lnSpcReduction="10000"/>
          </a:bodyPr>
          <a:lstStyle/>
          <a:p>
            <a:r>
              <a:rPr lang="en-US" dirty="0">
                <a:solidFill>
                  <a:srgbClr val="AA4040"/>
                </a:solidFill>
                <a:latin typeface="AR CENA" pitchFamily="2" charset="0"/>
              </a:rPr>
              <a:t>No one ever goes from the waitlist to the course. They just drop off the head of the waitlist, leaving vacancies in the course. In what follows, entries like </a:t>
            </a:r>
            <a:r>
              <a:rPr lang="en-US" dirty="0" smtClean="0">
                <a:solidFill>
                  <a:srgbClr val="AA4040"/>
                </a:solidFill>
                <a:latin typeface="AR CENA" pitchFamily="2" charset="0"/>
              </a:rPr>
              <a:t>this</a:t>
            </a:r>
          </a:p>
          <a:p>
            <a:pPr marL="0" indent="0">
              <a:buNone/>
            </a:pPr>
            <a:r>
              <a:rPr lang="en-US" b="1" dirty="0" smtClean="0">
                <a:solidFill>
                  <a:srgbClr val="884088"/>
                </a:solidFill>
              </a:rPr>
              <a:t>12</a:t>
            </a:r>
            <a:r>
              <a:rPr lang="en-US" dirty="0" smtClean="0">
                <a:solidFill>
                  <a:srgbClr val="AA4040"/>
                </a:solidFill>
              </a:rPr>
              <a:t>/</a:t>
            </a:r>
            <a:r>
              <a:rPr lang="en-US" b="1" dirty="0" smtClean="0">
                <a:solidFill>
                  <a:srgbClr val="884088"/>
                </a:solidFill>
              </a:rPr>
              <a:t>02</a:t>
            </a:r>
            <a:r>
              <a:rPr lang="en-US" dirty="0">
                <a:solidFill>
                  <a:srgbClr val="AA4040"/>
                </a:solidFill>
              </a:rPr>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70</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r>
              <a:rPr lang="en-US" dirty="0">
                <a:solidFill>
                  <a:srgbClr val="AA4040"/>
                </a:solidFill>
              </a:rPr>
              <a:t> </a:t>
            </a:r>
            <a:endParaRPr lang="en-US" dirty="0" smtClean="0">
              <a:solidFill>
                <a:srgbClr val="AA4040"/>
              </a:solidFill>
            </a:endParaRPr>
          </a:p>
          <a:p>
            <a:r>
              <a:rPr lang="en-US" dirty="0" smtClean="0">
                <a:solidFill>
                  <a:srgbClr val="AA4040"/>
                </a:solidFill>
                <a:latin typeface="AR CENA" pitchFamily="2" charset="0"/>
              </a:rPr>
              <a:t>show </a:t>
            </a:r>
            <a:r>
              <a:rPr lang="en-US" dirty="0">
                <a:solidFill>
                  <a:srgbClr val="AA4040"/>
                </a:solidFill>
                <a:latin typeface="AR CENA" pitchFamily="2" charset="0"/>
              </a:rPr>
              <a:t>enrollment/cap (here </a:t>
            </a:r>
            <a:r>
              <a:rPr lang="en-US" b="1" dirty="0">
                <a:solidFill>
                  <a:srgbClr val="884088"/>
                </a:solidFill>
                <a:latin typeface="AR CENA" pitchFamily="2" charset="0"/>
              </a:rPr>
              <a:t>70</a:t>
            </a:r>
            <a:r>
              <a:rPr lang="en-US" dirty="0">
                <a:solidFill>
                  <a:srgbClr val="AA4040"/>
                </a:solidFill>
                <a:latin typeface="AR CENA" pitchFamily="2" charset="0"/>
              </a:rPr>
              <a:t>/</a:t>
            </a:r>
            <a:r>
              <a:rPr lang="en-US" b="1" dirty="0">
                <a:solidFill>
                  <a:srgbClr val="884088"/>
                </a:solidFill>
                <a:latin typeface="AR CENA" pitchFamily="2" charset="0"/>
              </a:rPr>
              <a:t>70</a:t>
            </a:r>
            <a:r>
              <a:rPr lang="en-US" dirty="0">
                <a:solidFill>
                  <a:srgbClr val="AA4040"/>
                </a:solidFill>
                <a:latin typeface="AR CENA" pitchFamily="2" charset="0"/>
              </a:rPr>
              <a:t>) on the given </a:t>
            </a:r>
            <a:r>
              <a:rPr lang="en-US" dirty="0" smtClean="0">
                <a:solidFill>
                  <a:srgbClr val="AA4040"/>
                </a:solidFill>
                <a:latin typeface="AR CENA" pitchFamily="2" charset="0"/>
              </a:rPr>
              <a:t>date. </a:t>
            </a:r>
            <a:r>
              <a:rPr lang="en-US" dirty="0">
                <a:solidFill>
                  <a:srgbClr val="AA4040"/>
                </a:solidFill>
                <a:latin typeface="AR CENA" pitchFamily="2" charset="0"/>
              </a:rPr>
              <a:t>Entries like this </a:t>
            </a:r>
            <a:endParaRPr lang="en-US" dirty="0" smtClean="0">
              <a:solidFill>
                <a:srgbClr val="AA4040"/>
              </a:solidFill>
              <a:latin typeface="AR CENA" pitchFamily="2" charset="0"/>
            </a:endParaRPr>
          </a:p>
          <a:p>
            <a:pPr marL="0" indent="0">
              <a:buNone/>
            </a:pPr>
            <a:r>
              <a:rPr lang="en-US" dirty="0" smtClean="0">
                <a:solidFill>
                  <a:srgbClr val="AA4040"/>
                </a:solidFill>
              </a:rPr>
              <a:t>	Dec </a:t>
            </a:r>
            <a:r>
              <a:rPr lang="en-US" b="1" dirty="0">
                <a:solidFill>
                  <a:srgbClr val="884088"/>
                </a:solidFill>
              </a:rPr>
              <a:t>5</a:t>
            </a:r>
            <a:r>
              <a:rPr lang="en-US" dirty="0">
                <a:solidFill>
                  <a:srgbClr val="AA4040"/>
                </a:solidFill>
              </a:rPr>
              <a:t> </a:t>
            </a:r>
            <a:r>
              <a:rPr lang="en-US" b="1" dirty="0">
                <a:solidFill>
                  <a:srgbClr val="884088"/>
                </a:solidFill>
              </a:rPr>
              <a:t>10</a:t>
            </a:r>
            <a:r>
              <a:rPr lang="en-US" dirty="0">
                <a:solidFill>
                  <a:srgbClr val="AA4040"/>
                </a:solidFill>
              </a:rPr>
              <a:t>:</a:t>
            </a:r>
            <a:r>
              <a:rPr lang="en-US" b="1" dirty="0">
                <a:solidFill>
                  <a:srgbClr val="884088"/>
                </a:solidFill>
              </a:rPr>
              <a:t>30</a:t>
            </a:r>
            <a:r>
              <a:rPr lang="en-US" dirty="0">
                <a:solidFill>
                  <a:srgbClr val="AA4040"/>
                </a:solidFill>
              </a:rPr>
              <a:t> </a:t>
            </a:r>
            <a:r>
              <a:rPr lang="en-US" b="1" dirty="0">
                <a:solidFill>
                  <a:srgbClr val="884088"/>
                </a:solidFill>
              </a:rPr>
              <a:t>3</a:t>
            </a:r>
            <a:r>
              <a:rPr lang="en-US" dirty="0">
                <a:solidFill>
                  <a:srgbClr val="AA4040"/>
                </a:solidFill>
              </a:rPr>
              <a:t>/</a:t>
            </a:r>
            <a:r>
              <a:rPr lang="en-US" b="1" dirty="0">
                <a:solidFill>
                  <a:srgbClr val="884088"/>
                </a:solidFill>
              </a:rPr>
              <a:t>10</a:t>
            </a:r>
            <a:r>
              <a:rPr lang="en-US" dirty="0">
                <a:solidFill>
                  <a:srgbClr val="AA4040"/>
                </a:solidFill>
              </a:rPr>
              <a:t> ( </a:t>
            </a:r>
            <a:r>
              <a:rPr lang="en-US" b="1" dirty="0">
                <a:solidFill>
                  <a:srgbClr val="884088"/>
                </a:solidFill>
              </a:rPr>
              <a:t>7</a:t>
            </a:r>
            <a:r>
              <a:rPr lang="en-US" dirty="0">
                <a:solidFill>
                  <a:srgbClr val="AA4040"/>
                </a:solidFill>
              </a:rPr>
              <a:t>) </a:t>
            </a:r>
            <a:endParaRPr lang="en-US" dirty="0" smtClean="0">
              <a:solidFill>
                <a:srgbClr val="AA4040"/>
              </a:solidFill>
            </a:endParaRPr>
          </a:p>
          <a:p>
            <a:r>
              <a:rPr lang="en-US" dirty="0" smtClean="0">
                <a:solidFill>
                  <a:srgbClr val="AA4040"/>
                </a:solidFill>
                <a:latin typeface="AR CENA" pitchFamily="2" charset="0"/>
              </a:rPr>
              <a:t>show </a:t>
            </a:r>
            <a:r>
              <a:rPr lang="en-US" dirty="0">
                <a:solidFill>
                  <a:srgbClr val="AA4040"/>
                </a:solidFill>
                <a:latin typeface="AR CENA" pitchFamily="2" charset="0"/>
              </a:rPr>
              <a:t>waiting list length/cap (available), here </a:t>
            </a:r>
            <a:r>
              <a:rPr lang="en-US" b="1" dirty="0">
                <a:solidFill>
                  <a:srgbClr val="884088"/>
                </a:solidFill>
                <a:latin typeface="AR CENA" pitchFamily="2" charset="0"/>
              </a:rPr>
              <a:t>3</a:t>
            </a:r>
            <a:r>
              <a:rPr lang="en-US" dirty="0">
                <a:solidFill>
                  <a:srgbClr val="AA4040"/>
                </a:solidFill>
                <a:latin typeface="AR CENA" pitchFamily="2" charset="0"/>
              </a:rPr>
              <a:t>/</a:t>
            </a:r>
            <a:r>
              <a:rPr lang="en-US" b="1" dirty="0">
                <a:solidFill>
                  <a:srgbClr val="884088"/>
                </a:solidFill>
                <a:latin typeface="AR CENA" pitchFamily="2" charset="0"/>
              </a:rPr>
              <a:t>10</a:t>
            </a:r>
            <a:r>
              <a:rPr lang="en-US" dirty="0">
                <a:solidFill>
                  <a:srgbClr val="AA4040"/>
                </a:solidFill>
                <a:latin typeface="AR CENA" pitchFamily="2" charset="0"/>
              </a:rPr>
              <a:t> ( </a:t>
            </a:r>
            <a:r>
              <a:rPr lang="en-US" b="1" dirty="0">
                <a:solidFill>
                  <a:srgbClr val="884088"/>
                </a:solidFill>
                <a:latin typeface="AR CENA" pitchFamily="2" charset="0"/>
              </a:rPr>
              <a:t>7</a:t>
            </a:r>
            <a:r>
              <a:rPr lang="en-US" dirty="0">
                <a:solidFill>
                  <a:srgbClr val="AA4040"/>
                </a:solidFill>
                <a:latin typeface="AR CENA" pitchFamily="2" charset="0"/>
              </a:rPr>
              <a:t>) at the given date and </a:t>
            </a:r>
            <a:r>
              <a:rPr lang="en-US" b="1" dirty="0">
                <a:solidFill>
                  <a:srgbClr val="884088"/>
                </a:solidFill>
                <a:latin typeface="AR CENA" pitchFamily="2" charset="0"/>
              </a:rPr>
              <a:t>24</a:t>
            </a:r>
            <a:r>
              <a:rPr lang="en-US" dirty="0">
                <a:solidFill>
                  <a:srgbClr val="AA4040"/>
                </a:solidFill>
                <a:latin typeface="AR CENA" pitchFamily="2" charset="0"/>
              </a:rPr>
              <a:t> hour time. entries beginning with -- are comments</a:t>
            </a:r>
            <a:r>
              <a:rPr lang="en-US" dirty="0">
                <a:solidFill>
                  <a:srgbClr val="AA4040"/>
                </a:solidFill>
              </a:rPr>
              <a:t>.</a:t>
            </a:r>
            <a:endParaRPr lang="en-US" dirty="0"/>
          </a:p>
        </p:txBody>
      </p:sp>
    </p:spTree>
    <p:extLst>
      <p:ext uri="{BB962C8B-B14F-4D97-AF65-F5344CB8AC3E}">
        <p14:creationId xmlns:p14="http://schemas.microsoft.com/office/powerpoint/2010/main" val="38346864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Waitlist History Log</a:t>
            </a:r>
          </a:p>
        </p:txBody>
      </p:sp>
      <p:sp>
        <p:nvSpPr>
          <p:cNvPr id="5" name="Content Placeholder 4"/>
          <p:cNvSpPr>
            <a:spLocks noGrp="1"/>
          </p:cNvSpPr>
          <p:nvPr>
            <p:ph idx="1"/>
          </p:nvPr>
        </p:nvSpPr>
        <p:spPr>
          <a:xfrm>
            <a:off x="838200" y="1825624"/>
            <a:ext cx="10515600" cy="4033309"/>
          </a:xfrm>
        </p:spPr>
        <p:txBody>
          <a:bodyPr>
            <a:noAutofit/>
          </a:bodyPr>
          <a:lstStyle/>
          <a:p>
            <a:pPr marL="0" indent="0">
              <a:buNone/>
            </a:pPr>
            <a:r>
              <a:rPr lang="en-US" dirty="0">
                <a:solidFill>
                  <a:srgbClr val="AA4040"/>
                </a:solidFill>
              </a:rPr>
              <a:t>-- </a:t>
            </a:r>
            <a:r>
              <a:rPr lang="en-US" dirty="0">
                <a:solidFill>
                  <a:srgbClr val="AA4040"/>
                </a:solidFill>
                <a:latin typeface="AR CENA" pitchFamily="2" charset="0"/>
              </a:rPr>
              <a:t>we start with a full class and </a:t>
            </a:r>
            <a:r>
              <a:rPr lang="en-US" b="1" dirty="0">
                <a:solidFill>
                  <a:srgbClr val="884088"/>
                </a:solidFill>
                <a:latin typeface="AR CENA" pitchFamily="2" charset="0"/>
              </a:rPr>
              <a:t>2</a:t>
            </a:r>
            <a:r>
              <a:rPr lang="en-US" dirty="0">
                <a:solidFill>
                  <a:srgbClr val="AA4040"/>
                </a:solidFill>
                <a:latin typeface="AR CENA" pitchFamily="2" charset="0"/>
              </a:rPr>
              <a:t> on the WL</a:t>
            </a:r>
            <a:r>
              <a:rPr lang="en-US" dirty="0" smtClean="0">
                <a:solidFill>
                  <a:srgbClr val="AA4040"/>
                </a:solidFill>
                <a:latin typeface="AR CENA" pitchFamily="2" charset="0"/>
              </a:rPr>
              <a:t>.</a:t>
            </a:r>
          </a:p>
          <a:p>
            <a:pPr marL="0" indent="0">
              <a:buNone/>
            </a:pPr>
            <a:r>
              <a:rPr lang="en-US" dirty="0" smtClean="0"/>
              <a:t> 	Nov </a:t>
            </a:r>
            <a:r>
              <a:rPr lang="en-US" b="1" dirty="0">
                <a:solidFill>
                  <a:srgbClr val="884088"/>
                </a:solidFill>
              </a:rPr>
              <a:t>24</a:t>
            </a:r>
            <a:r>
              <a:rPr lang="en-US" dirty="0"/>
              <a:t> </a:t>
            </a:r>
            <a:r>
              <a:rPr lang="en-US" b="1" dirty="0">
                <a:solidFill>
                  <a:srgbClr val="884088"/>
                </a:solidFill>
              </a:rPr>
              <a:t>16</a:t>
            </a:r>
            <a:r>
              <a:rPr lang="en-US" dirty="0"/>
              <a:t>:</a:t>
            </a:r>
            <a:r>
              <a:rPr lang="en-US" b="1" dirty="0">
                <a:solidFill>
                  <a:srgbClr val="884088"/>
                </a:solidFill>
              </a:rPr>
              <a:t>30</a:t>
            </a:r>
            <a:r>
              <a:rPr lang="en-US" dirty="0"/>
              <a:t> </a:t>
            </a:r>
            <a:r>
              <a:rPr lang="en-US" b="1" dirty="0">
                <a:solidFill>
                  <a:srgbClr val="884088"/>
                </a:solidFill>
              </a:rPr>
              <a:t>2</a:t>
            </a:r>
            <a:r>
              <a:rPr lang="en-US" dirty="0"/>
              <a:t>/</a:t>
            </a:r>
            <a:r>
              <a:rPr lang="en-US" b="1" dirty="0">
                <a:solidFill>
                  <a:srgbClr val="884088"/>
                </a:solidFill>
              </a:rPr>
              <a:t>10</a:t>
            </a:r>
            <a:r>
              <a:rPr lang="en-US" dirty="0"/>
              <a:t> ( </a:t>
            </a:r>
            <a:r>
              <a:rPr lang="en-US" b="1" dirty="0">
                <a:solidFill>
                  <a:srgbClr val="884088"/>
                </a:solidFill>
              </a:rPr>
              <a:t>8</a:t>
            </a:r>
            <a:r>
              <a:rPr lang="en-US" dirty="0"/>
              <a:t>) </a:t>
            </a:r>
            <a:endParaRPr lang="en-US" dirty="0" smtClean="0"/>
          </a:p>
          <a:p>
            <a:pPr marL="0" indent="0">
              <a:buNone/>
            </a:pPr>
            <a:r>
              <a:rPr lang="en-US" b="1" dirty="0" smtClean="0">
                <a:solidFill>
                  <a:srgbClr val="884088"/>
                </a:solidFill>
              </a:rPr>
              <a:t>12</a:t>
            </a:r>
            <a:r>
              <a:rPr lang="en-US" dirty="0" smtClean="0"/>
              <a:t>/</a:t>
            </a:r>
            <a:r>
              <a:rPr lang="en-US" b="1" dirty="0" smtClean="0">
                <a:solidFill>
                  <a:srgbClr val="884088"/>
                </a:solidFill>
              </a:rPr>
              <a:t>02</a:t>
            </a:r>
            <a:r>
              <a:rPr lang="en-US" dirty="0"/>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70</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r>
              <a:rPr lang="en-US" dirty="0" smtClean="0">
                <a:solidFill>
                  <a:srgbClr val="008888"/>
                </a:solidFill>
              </a:rPr>
              <a:t>,</a:t>
            </a:r>
          </a:p>
          <a:p>
            <a:pPr marL="0" indent="0">
              <a:buNone/>
            </a:pPr>
            <a:r>
              <a:rPr lang="en-US" dirty="0" smtClean="0">
                <a:solidFill>
                  <a:srgbClr val="AA4040"/>
                </a:solidFill>
              </a:rPr>
              <a:t>-- </a:t>
            </a:r>
            <a:r>
              <a:rPr lang="en-US" dirty="0">
                <a:solidFill>
                  <a:srgbClr val="AA4040"/>
                </a:solidFill>
                <a:latin typeface="AR CENA" pitchFamily="2" charset="0"/>
              </a:rPr>
              <a:t>an opening appears by </a:t>
            </a:r>
            <a:r>
              <a:rPr lang="en-US" b="1" dirty="0">
                <a:solidFill>
                  <a:srgbClr val="884088"/>
                </a:solidFill>
                <a:latin typeface="AR CENA" pitchFamily="2" charset="0"/>
              </a:rPr>
              <a:t>12</a:t>
            </a:r>
            <a:r>
              <a:rPr lang="en-US" dirty="0">
                <a:solidFill>
                  <a:srgbClr val="AA4040"/>
                </a:solidFill>
                <a:latin typeface="AR CENA" pitchFamily="2" charset="0"/>
              </a:rPr>
              <a:t>/</a:t>
            </a:r>
            <a:r>
              <a:rPr lang="en-US" b="1" dirty="0">
                <a:solidFill>
                  <a:srgbClr val="884088"/>
                </a:solidFill>
                <a:latin typeface="AR CENA" pitchFamily="2" charset="0"/>
              </a:rPr>
              <a:t>04</a:t>
            </a:r>
            <a:r>
              <a:rPr lang="en-US" dirty="0">
                <a:solidFill>
                  <a:srgbClr val="AA4040"/>
                </a:solidFill>
                <a:latin typeface="AR CENA" pitchFamily="2" charset="0"/>
              </a:rPr>
              <a:t> ...</a:t>
            </a:r>
            <a:r>
              <a:rPr lang="en-US" dirty="0">
                <a:latin typeface="AR CENA" pitchFamily="2" charset="0"/>
              </a:rPr>
              <a:t> </a:t>
            </a:r>
            <a:endParaRPr lang="en-US" dirty="0" smtClean="0">
              <a:latin typeface="AR CENA" pitchFamily="2" charset="0"/>
            </a:endParaRPr>
          </a:p>
          <a:p>
            <a:pPr marL="0" indent="0">
              <a:buNone/>
            </a:pPr>
            <a:r>
              <a:rPr lang="en-US" b="1" dirty="0" smtClean="0">
                <a:solidFill>
                  <a:srgbClr val="884088"/>
                </a:solidFill>
              </a:rPr>
              <a:t>12</a:t>
            </a:r>
            <a:r>
              <a:rPr lang="en-US" dirty="0" smtClean="0"/>
              <a:t>/</a:t>
            </a:r>
            <a:r>
              <a:rPr lang="en-US" b="1" dirty="0" smtClean="0">
                <a:solidFill>
                  <a:srgbClr val="884088"/>
                </a:solidFill>
              </a:rPr>
              <a:t>04</a:t>
            </a:r>
            <a:r>
              <a:rPr lang="en-US" dirty="0"/>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69</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r>
              <a:rPr lang="en-US" dirty="0"/>
              <a:t> </a:t>
            </a:r>
            <a:endParaRPr lang="en-US" dirty="0" smtClean="0"/>
          </a:p>
          <a:p>
            <a:pPr marL="0" indent="0">
              <a:buNone/>
            </a:pPr>
            <a:r>
              <a:rPr lang="en-US" dirty="0" smtClean="0">
                <a:solidFill>
                  <a:srgbClr val="AA4040"/>
                </a:solidFill>
              </a:rPr>
              <a:t>-- </a:t>
            </a:r>
            <a:r>
              <a:rPr lang="en-US" dirty="0">
                <a:solidFill>
                  <a:srgbClr val="AA4040"/>
                </a:solidFill>
                <a:latin typeface="AR CENA" pitchFamily="2" charset="0"/>
              </a:rPr>
              <a:t>... and the WL grows ...</a:t>
            </a:r>
            <a:r>
              <a:rPr lang="en-US" dirty="0">
                <a:latin typeface="AR CENA" pitchFamily="2" charset="0"/>
              </a:rPr>
              <a:t> </a:t>
            </a:r>
          </a:p>
          <a:p>
            <a:pPr marL="0" indent="0">
              <a:buNone/>
            </a:pPr>
            <a:r>
              <a:rPr lang="en-US" dirty="0" smtClean="0"/>
              <a:t>	Dec </a:t>
            </a:r>
            <a:r>
              <a:rPr lang="en-US" b="1" dirty="0">
                <a:solidFill>
                  <a:srgbClr val="884088"/>
                </a:solidFill>
              </a:rPr>
              <a:t>5</a:t>
            </a:r>
            <a:r>
              <a:rPr lang="en-US" dirty="0"/>
              <a:t> </a:t>
            </a:r>
            <a:r>
              <a:rPr lang="en-US" b="1" dirty="0">
                <a:solidFill>
                  <a:srgbClr val="884088"/>
                </a:solidFill>
              </a:rPr>
              <a:t>10</a:t>
            </a:r>
            <a:r>
              <a:rPr lang="en-US" dirty="0"/>
              <a:t>:</a:t>
            </a:r>
            <a:r>
              <a:rPr lang="en-US" b="1" dirty="0">
                <a:solidFill>
                  <a:srgbClr val="884088"/>
                </a:solidFill>
              </a:rPr>
              <a:t>30</a:t>
            </a:r>
            <a:r>
              <a:rPr lang="en-US" dirty="0"/>
              <a:t> </a:t>
            </a:r>
            <a:r>
              <a:rPr lang="en-US" b="1" dirty="0">
                <a:solidFill>
                  <a:srgbClr val="884088"/>
                </a:solidFill>
              </a:rPr>
              <a:t>3</a:t>
            </a:r>
            <a:r>
              <a:rPr lang="en-US" dirty="0"/>
              <a:t>/</a:t>
            </a:r>
            <a:r>
              <a:rPr lang="en-US" b="1" dirty="0">
                <a:solidFill>
                  <a:srgbClr val="884088"/>
                </a:solidFill>
              </a:rPr>
              <a:t>10</a:t>
            </a:r>
            <a:r>
              <a:rPr lang="en-US" dirty="0"/>
              <a:t> ( </a:t>
            </a:r>
            <a:r>
              <a:rPr lang="en-US" b="1" dirty="0">
                <a:solidFill>
                  <a:srgbClr val="884088"/>
                </a:solidFill>
              </a:rPr>
              <a:t>7</a:t>
            </a:r>
            <a:r>
              <a:rPr lang="en-US" dirty="0"/>
              <a:t>) </a:t>
            </a:r>
            <a:endParaRPr lang="en-US" dirty="0" smtClean="0"/>
          </a:p>
          <a:p>
            <a:pPr marL="0" indent="0">
              <a:buNone/>
            </a:pPr>
            <a:r>
              <a:rPr lang="en-US" dirty="0"/>
              <a:t>	</a:t>
            </a:r>
            <a:r>
              <a:rPr lang="en-US" dirty="0" smtClean="0"/>
              <a:t>Dec </a:t>
            </a:r>
            <a:r>
              <a:rPr lang="en-US" b="1" dirty="0">
                <a:solidFill>
                  <a:srgbClr val="884088"/>
                </a:solidFill>
              </a:rPr>
              <a:t>5</a:t>
            </a:r>
            <a:r>
              <a:rPr lang="en-US" dirty="0"/>
              <a:t> </a:t>
            </a:r>
            <a:r>
              <a:rPr lang="en-US" b="1" dirty="0">
                <a:solidFill>
                  <a:srgbClr val="884088"/>
                </a:solidFill>
              </a:rPr>
              <a:t>13</a:t>
            </a:r>
            <a:r>
              <a:rPr lang="en-US" dirty="0"/>
              <a:t>:</a:t>
            </a:r>
            <a:r>
              <a:rPr lang="en-US" b="1" dirty="0">
                <a:solidFill>
                  <a:srgbClr val="884088"/>
                </a:solidFill>
              </a:rPr>
              <a:t>30</a:t>
            </a:r>
            <a:r>
              <a:rPr lang="en-US" dirty="0"/>
              <a:t> </a:t>
            </a:r>
            <a:r>
              <a:rPr lang="en-US" b="1" dirty="0">
                <a:solidFill>
                  <a:srgbClr val="884088"/>
                </a:solidFill>
              </a:rPr>
              <a:t>5</a:t>
            </a:r>
            <a:r>
              <a:rPr lang="en-US" dirty="0"/>
              <a:t>/</a:t>
            </a:r>
            <a:r>
              <a:rPr lang="en-US" b="1" dirty="0">
                <a:solidFill>
                  <a:srgbClr val="884088"/>
                </a:solidFill>
              </a:rPr>
              <a:t>10</a:t>
            </a:r>
            <a:r>
              <a:rPr lang="en-US" dirty="0"/>
              <a:t> ( </a:t>
            </a:r>
            <a:r>
              <a:rPr lang="en-US" b="1" dirty="0">
                <a:solidFill>
                  <a:srgbClr val="884088"/>
                </a:solidFill>
              </a:rPr>
              <a:t>5</a:t>
            </a:r>
            <a:r>
              <a:rPr lang="en-US" dirty="0"/>
              <a:t>) </a:t>
            </a:r>
            <a:endParaRPr lang="en-US" dirty="0" smtClean="0"/>
          </a:p>
        </p:txBody>
      </p:sp>
    </p:spTree>
    <p:extLst>
      <p:ext uri="{BB962C8B-B14F-4D97-AF65-F5344CB8AC3E}">
        <p14:creationId xmlns:p14="http://schemas.microsoft.com/office/powerpoint/2010/main" val="29431891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812800" y="2054225"/>
            <a:ext cx="10972800" cy="4351338"/>
          </a:xfrm>
        </p:spPr>
        <p:txBody>
          <a:bodyPr/>
          <a:lstStyle/>
          <a:p>
            <a:pPr marL="460375" indent="-460375">
              <a:tabLst>
                <a:tab pos="9779000" algn="l"/>
              </a:tabLst>
            </a:pPr>
            <a:r>
              <a:rPr lang="en-US" dirty="0" smtClean="0"/>
              <a:t>Problem and Historical Data	3</a:t>
            </a:r>
          </a:p>
          <a:p>
            <a:pPr marL="460375" indent="-460375">
              <a:tabLst>
                <a:tab pos="9779000" algn="l"/>
              </a:tabLst>
            </a:pPr>
            <a:r>
              <a:rPr lang="en-US" dirty="0" smtClean="0"/>
              <a:t>Case Study	10</a:t>
            </a:r>
          </a:p>
          <a:p>
            <a:pPr marL="460375" indent="-460375">
              <a:tabLst>
                <a:tab pos="9779000" algn="l"/>
              </a:tabLst>
            </a:pPr>
            <a:r>
              <a:rPr lang="en-US" dirty="0" smtClean="0"/>
              <a:t>Problem Characteristics &amp; Problem Statement	14</a:t>
            </a:r>
          </a:p>
          <a:p>
            <a:pPr marL="460375" indent="-460375">
              <a:tabLst>
                <a:tab pos="9779000" algn="l"/>
              </a:tabLst>
            </a:pPr>
            <a:r>
              <a:rPr lang="en-US" dirty="0" smtClean="0"/>
              <a:t>Solution	24</a:t>
            </a:r>
          </a:p>
          <a:p>
            <a:pPr marL="460375" indent="-460375">
              <a:tabLst>
                <a:tab pos="9779000" algn="l"/>
              </a:tabLst>
            </a:pPr>
            <a:r>
              <a:rPr lang="en-US" dirty="0" smtClean="0"/>
              <a:t>Competition and Component Diagram	28</a:t>
            </a:r>
          </a:p>
          <a:p>
            <a:pPr marL="460375" indent="-460375">
              <a:tabLst>
                <a:tab pos="9779000" algn="l"/>
              </a:tabLst>
            </a:pPr>
            <a:r>
              <a:rPr lang="en-US" dirty="0" smtClean="0"/>
              <a:t>Benefits of Solution and Problems with our Solution	32</a:t>
            </a:r>
            <a:endParaRPr lang="en-US" dirty="0"/>
          </a:p>
        </p:txBody>
      </p:sp>
      <p:sp>
        <p:nvSpPr>
          <p:cNvPr id="5" name="Slide Number Placeholder 4"/>
          <p:cNvSpPr>
            <a:spLocks noGrp="1"/>
          </p:cNvSpPr>
          <p:nvPr>
            <p:ph type="sldNum" sz="quarter" idx="12"/>
          </p:nvPr>
        </p:nvSpPr>
        <p:spPr/>
        <p:txBody>
          <a:bodyPr/>
          <a:lstStyle/>
          <a:p>
            <a:fld id="{B7E0417A-1B0E-4C74-A576-3AC878E1BBBB}" type="slidenum">
              <a:rPr lang="en-US" smtClean="0"/>
              <a:t>2</a:t>
            </a:fld>
            <a:endParaRPr lang="en-US" dirty="0"/>
          </a:p>
        </p:txBody>
      </p:sp>
      <p:sp>
        <p:nvSpPr>
          <p:cNvPr id="6" name="Date Placeholder 5"/>
          <p:cNvSpPr>
            <a:spLocks noGrp="1"/>
          </p:cNvSpPr>
          <p:nvPr>
            <p:ph type="dt" sz="half" idx="10"/>
          </p:nvPr>
        </p:nvSpPr>
        <p:spPr/>
        <p:txBody>
          <a:bodyPr/>
          <a:lstStyle/>
          <a:p>
            <a:fld id="{4D99E718-1492-054F-A090-C41E45834F4F}" type="datetime1">
              <a:rPr lang="en-US" smtClean="0"/>
              <a:t>3/24/14</a:t>
            </a:fld>
            <a:endParaRPr lang="en-US" dirty="0"/>
          </a:p>
        </p:txBody>
      </p:sp>
    </p:spTree>
    <p:extLst>
      <p:ext uri="{BB962C8B-B14F-4D97-AF65-F5344CB8AC3E}">
        <p14:creationId xmlns:p14="http://schemas.microsoft.com/office/powerpoint/2010/main" val="13004448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Waitlist History Log</a:t>
            </a:r>
          </a:p>
        </p:txBody>
      </p:sp>
      <p:sp>
        <p:nvSpPr>
          <p:cNvPr id="5" name="Content Placeholder 4"/>
          <p:cNvSpPr>
            <a:spLocks noGrp="1"/>
          </p:cNvSpPr>
          <p:nvPr>
            <p:ph idx="1"/>
          </p:nvPr>
        </p:nvSpPr>
        <p:spPr>
          <a:xfrm>
            <a:off x="838200" y="1678867"/>
            <a:ext cx="10515600" cy="5060600"/>
          </a:xfrm>
        </p:spPr>
        <p:txBody>
          <a:bodyPr>
            <a:noAutofit/>
          </a:bodyPr>
          <a:lstStyle/>
          <a:p>
            <a:pPr marL="0" indent="0">
              <a:buNone/>
            </a:pPr>
            <a:r>
              <a:rPr lang="en-US" dirty="0" smtClean="0">
                <a:solidFill>
                  <a:srgbClr val="AA4040"/>
                </a:solidFill>
              </a:rPr>
              <a:t>-- </a:t>
            </a:r>
            <a:r>
              <a:rPr lang="en-US" dirty="0">
                <a:solidFill>
                  <a:srgbClr val="AA4040"/>
                </a:solidFill>
                <a:latin typeface="AR CENA" pitchFamily="2" charset="0"/>
              </a:rPr>
              <a:t>... but the vacancy does not fill</a:t>
            </a:r>
            <a:r>
              <a:rPr lang="en-US" dirty="0" smtClean="0">
                <a:solidFill>
                  <a:srgbClr val="AA4040"/>
                </a:solidFill>
                <a:latin typeface="AR CENA" pitchFamily="2" charset="0"/>
              </a:rPr>
              <a:t>.</a:t>
            </a:r>
            <a:endParaRPr lang="en-US" b="1" dirty="0" smtClean="0">
              <a:solidFill>
                <a:srgbClr val="884088"/>
              </a:solidFill>
              <a:latin typeface="AR CENA" pitchFamily="2" charset="0"/>
            </a:endParaRPr>
          </a:p>
          <a:p>
            <a:pPr marL="0" indent="0">
              <a:buNone/>
            </a:pPr>
            <a:r>
              <a:rPr lang="en-US" b="1" dirty="0" smtClean="0">
                <a:solidFill>
                  <a:srgbClr val="884088"/>
                </a:solidFill>
              </a:rPr>
              <a:t>12</a:t>
            </a:r>
            <a:r>
              <a:rPr lang="en-US" dirty="0" smtClean="0"/>
              <a:t>/</a:t>
            </a:r>
            <a:r>
              <a:rPr lang="en-US" b="1" dirty="0" smtClean="0">
                <a:solidFill>
                  <a:srgbClr val="884088"/>
                </a:solidFill>
              </a:rPr>
              <a:t>06</a:t>
            </a:r>
            <a:r>
              <a:rPr lang="en-US" dirty="0"/>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69</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p>
          <a:p>
            <a:pPr marL="0" indent="0">
              <a:buNone/>
            </a:pPr>
            <a:r>
              <a:rPr lang="en-US" dirty="0">
                <a:solidFill>
                  <a:srgbClr val="008888"/>
                </a:solidFill>
              </a:rPr>
              <a:t>	</a:t>
            </a:r>
            <a:r>
              <a:rPr lang="en-US" dirty="0"/>
              <a:t>Dec </a:t>
            </a:r>
            <a:r>
              <a:rPr lang="en-US" b="1" dirty="0">
                <a:solidFill>
                  <a:srgbClr val="884088"/>
                </a:solidFill>
              </a:rPr>
              <a:t>7</a:t>
            </a:r>
            <a:r>
              <a:rPr lang="en-US" dirty="0"/>
              <a:t> </a:t>
            </a:r>
            <a:r>
              <a:rPr lang="en-US" b="1" dirty="0">
                <a:solidFill>
                  <a:srgbClr val="884088"/>
                </a:solidFill>
              </a:rPr>
              <a:t>08</a:t>
            </a:r>
            <a:r>
              <a:rPr lang="en-US" dirty="0"/>
              <a:t>:</a:t>
            </a:r>
            <a:r>
              <a:rPr lang="en-US" b="1" dirty="0">
                <a:solidFill>
                  <a:srgbClr val="884088"/>
                </a:solidFill>
              </a:rPr>
              <a:t>30</a:t>
            </a:r>
            <a:r>
              <a:rPr lang="en-US" dirty="0"/>
              <a:t> </a:t>
            </a:r>
            <a:r>
              <a:rPr lang="en-US" b="1" dirty="0">
                <a:solidFill>
                  <a:srgbClr val="884088"/>
                </a:solidFill>
              </a:rPr>
              <a:t>7</a:t>
            </a:r>
            <a:r>
              <a:rPr lang="en-US" dirty="0"/>
              <a:t>/</a:t>
            </a:r>
            <a:r>
              <a:rPr lang="en-US" b="1" dirty="0">
                <a:solidFill>
                  <a:srgbClr val="884088"/>
                </a:solidFill>
              </a:rPr>
              <a:t>10</a:t>
            </a:r>
            <a:r>
              <a:rPr lang="en-US" dirty="0"/>
              <a:t> ( </a:t>
            </a:r>
            <a:r>
              <a:rPr lang="en-US" b="1" dirty="0">
                <a:solidFill>
                  <a:srgbClr val="884088"/>
                </a:solidFill>
              </a:rPr>
              <a:t>3</a:t>
            </a:r>
            <a:r>
              <a:rPr lang="en-US" dirty="0"/>
              <a:t>) </a:t>
            </a:r>
          </a:p>
          <a:p>
            <a:pPr marL="0" indent="0">
              <a:buNone/>
            </a:pPr>
            <a:r>
              <a:rPr lang="en-US" dirty="0"/>
              <a:t>	Dec </a:t>
            </a:r>
            <a:r>
              <a:rPr lang="en-US" b="1" dirty="0">
                <a:solidFill>
                  <a:srgbClr val="884088"/>
                </a:solidFill>
              </a:rPr>
              <a:t>7</a:t>
            </a:r>
            <a:r>
              <a:rPr lang="en-US" dirty="0"/>
              <a:t> </a:t>
            </a:r>
            <a:r>
              <a:rPr lang="en-US" b="1" dirty="0">
                <a:solidFill>
                  <a:srgbClr val="884088"/>
                </a:solidFill>
              </a:rPr>
              <a:t>11</a:t>
            </a:r>
            <a:r>
              <a:rPr lang="en-US" dirty="0"/>
              <a:t>:</a:t>
            </a:r>
            <a:r>
              <a:rPr lang="en-US" b="1" dirty="0">
                <a:solidFill>
                  <a:srgbClr val="884088"/>
                </a:solidFill>
              </a:rPr>
              <a:t>30</a:t>
            </a:r>
            <a:r>
              <a:rPr lang="en-US" dirty="0"/>
              <a:t> </a:t>
            </a:r>
            <a:r>
              <a:rPr lang="en-US" b="1" dirty="0">
                <a:solidFill>
                  <a:srgbClr val="884088"/>
                </a:solidFill>
              </a:rPr>
              <a:t>8</a:t>
            </a:r>
            <a:r>
              <a:rPr lang="en-US" dirty="0"/>
              <a:t>/</a:t>
            </a:r>
            <a:r>
              <a:rPr lang="en-US" b="1" dirty="0">
                <a:solidFill>
                  <a:srgbClr val="884088"/>
                </a:solidFill>
              </a:rPr>
              <a:t>10</a:t>
            </a:r>
            <a:r>
              <a:rPr lang="en-US" dirty="0"/>
              <a:t> ( </a:t>
            </a:r>
            <a:r>
              <a:rPr lang="en-US" b="1" dirty="0">
                <a:solidFill>
                  <a:srgbClr val="884088"/>
                </a:solidFill>
              </a:rPr>
              <a:t>2</a:t>
            </a:r>
            <a:r>
              <a:rPr lang="en-US" dirty="0"/>
              <a:t>) </a:t>
            </a:r>
          </a:p>
          <a:p>
            <a:pPr marL="0" indent="0">
              <a:buNone/>
            </a:pPr>
            <a:r>
              <a:rPr lang="en-US" b="1" dirty="0">
                <a:solidFill>
                  <a:srgbClr val="884088"/>
                </a:solidFill>
              </a:rPr>
              <a:t>12</a:t>
            </a:r>
            <a:r>
              <a:rPr lang="en-US" dirty="0"/>
              <a:t>/</a:t>
            </a:r>
            <a:r>
              <a:rPr lang="en-US" b="1" dirty="0">
                <a:solidFill>
                  <a:srgbClr val="884088"/>
                </a:solidFill>
              </a:rPr>
              <a:t>08</a:t>
            </a:r>
            <a:r>
              <a:rPr lang="en-US" dirty="0"/>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69</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r>
              <a:rPr lang="en-US" dirty="0"/>
              <a:t> </a:t>
            </a:r>
          </a:p>
          <a:p>
            <a:pPr marL="0" indent="0">
              <a:buNone/>
            </a:pPr>
            <a:r>
              <a:rPr lang="en-US" dirty="0"/>
              <a:t>	Dec </a:t>
            </a:r>
            <a:r>
              <a:rPr lang="en-US" b="1" dirty="0">
                <a:solidFill>
                  <a:srgbClr val="884088"/>
                </a:solidFill>
              </a:rPr>
              <a:t>9</a:t>
            </a:r>
            <a:r>
              <a:rPr lang="en-US" dirty="0"/>
              <a:t> </a:t>
            </a:r>
            <a:r>
              <a:rPr lang="en-US" b="1" dirty="0">
                <a:solidFill>
                  <a:srgbClr val="884088"/>
                </a:solidFill>
              </a:rPr>
              <a:t>08</a:t>
            </a:r>
            <a:r>
              <a:rPr lang="en-US" dirty="0"/>
              <a:t>:</a:t>
            </a:r>
            <a:r>
              <a:rPr lang="en-US" b="1" dirty="0">
                <a:solidFill>
                  <a:srgbClr val="884088"/>
                </a:solidFill>
              </a:rPr>
              <a:t>30</a:t>
            </a:r>
            <a:r>
              <a:rPr lang="en-US" dirty="0"/>
              <a:t> </a:t>
            </a:r>
            <a:r>
              <a:rPr lang="en-US" b="1" dirty="0">
                <a:solidFill>
                  <a:srgbClr val="884088"/>
                </a:solidFill>
              </a:rPr>
              <a:t>9</a:t>
            </a:r>
            <a:r>
              <a:rPr lang="en-US" dirty="0"/>
              <a:t>/</a:t>
            </a:r>
            <a:r>
              <a:rPr lang="en-US" b="1" dirty="0">
                <a:solidFill>
                  <a:srgbClr val="884088"/>
                </a:solidFill>
              </a:rPr>
              <a:t>10</a:t>
            </a:r>
            <a:r>
              <a:rPr lang="en-US" dirty="0"/>
              <a:t> ( </a:t>
            </a:r>
            <a:r>
              <a:rPr lang="en-US" b="1" dirty="0">
                <a:solidFill>
                  <a:srgbClr val="884088"/>
                </a:solidFill>
              </a:rPr>
              <a:t>1</a:t>
            </a:r>
            <a:r>
              <a:rPr lang="en-US" dirty="0"/>
              <a:t>) </a:t>
            </a:r>
          </a:p>
          <a:p>
            <a:pPr marL="0" indent="0">
              <a:buNone/>
            </a:pPr>
            <a:r>
              <a:rPr lang="en-US" dirty="0"/>
              <a:t>	Dec </a:t>
            </a:r>
            <a:r>
              <a:rPr lang="en-US" b="1" dirty="0">
                <a:solidFill>
                  <a:srgbClr val="884088"/>
                </a:solidFill>
              </a:rPr>
              <a:t>10</a:t>
            </a:r>
            <a:r>
              <a:rPr lang="en-US" dirty="0"/>
              <a:t> </a:t>
            </a:r>
            <a:r>
              <a:rPr lang="en-US" b="1" dirty="0">
                <a:solidFill>
                  <a:srgbClr val="884088"/>
                </a:solidFill>
              </a:rPr>
              <a:t>18</a:t>
            </a:r>
            <a:r>
              <a:rPr lang="en-US" dirty="0"/>
              <a:t>:</a:t>
            </a:r>
            <a:r>
              <a:rPr lang="en-US" b="1" dirty="0">
                <a:solidFill>
                  <a:srgbClr val="884088"/>
                </a:solidFill>
              </a:rPr>
              <a:t>30</a:t>
            </a:r>
            <a:r>
              <a:rPr lang="en-US" dirty="0"/>
              <a:t> </a:t>
            </a:r>
            <a:r>
              <a:rPr lang="en-US" b="1" dirty="0">
                <a:solidFill>
                  <a:srgbClr val="884088"/>
                </a:solidFill>
              </a:rPr>
              <a:t>10</a:t>
            </a:r>
            <a:r>
              <a:rPr lang="en-US" dirty="0"/>
              <a:t>/</a:t>
            </a:r>
            <a:r>
              <a:rPr lang="en-US" b="1" dirty="0">
                <a:solidFill>
                  <a:srgbClr val="884088"/>
                </a:solidFill>
              </a:rPr>
              <a:t>10</a:t>
            </a:r>
            <a:r>
              <a:rPr lang="en-US" dirty="0"/>
              <a:t> ( </a:t>
            </a:r>
            <a:r>
              <a:rPr lang="en-US" b="1" dirty="0">
                <a:solidFill>
                  <a:srgbClr val="884088"/>
                </a:solidFill>
              </a:rPr>
              <a:t>0</a:t>
            </a:r>
            <a:r>
              <a:rPr lang="en-US" dirty="0"/>
              <a:t>) </a:t>
            </a:r>
          </a:p>
          <a:p>
            <a:pPr marL="0" indent="0">
              <a:buNone/>
            </a:pPr>
            <a:r>
              <a:rPr lang="en-US" dirty="0">
                <a:solidFill>
                  <a:srgbClr val="AA4040"/>
                </a:solidFill>
              </a:rPr>
              <a:t>-- </a:t>
            </a:r>
            <a:r>
              <a:rPr lang="en-US" dirty="0">
                <a:solidFill>
                  <a:srgbClr val="AA4040"/>
                </a:solidFill>
                <a:latin typeface="AR CENA" pitchFamily="2" charset="0"/>
              </a:rPr>
              <a:t>Meanwhile the WL grows and fills up.</a:t>
            </a:r>
          </a:p>
          <a:p>
            <a:pPr marL="0" indent="0">
              <a:buNone/>
            </a:pPr>
            <a:r>
              <a:rPr lang="en-US" b="1" dirty="0">
                <a:solidFill>
                  <a:srgbClr val="884088"/>
                </a:solidFill>
              </a:rPr>
              <a:t>12</a:t>
            </a:r>
            <a:r>
              <a:rPr lang="en-US" dirty="0"/>
              <a:t>/</a:t>
            </a:r>
            <a:r>
              <a:rPr lang="en-US" b="1" dirty="0">
                <a:solidFill>
                  <a:srgbClr val="884088"/>
                </a:solidFill>
              </a:rPr>
              <a:t>10</a:t>
            </a:r>
            <a:r>
              <a:rPr lang="en-US" dirty="0"/>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69</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r>
              <a:rPr lang="en-US" dirty="0"/>
              <a:t> </a:t>
            </a:r>
          </a:p>
        </p:txBody>
      </p:sp>
    </p:spTree>
    <p:extLst>
      <p:ext uri="{BB962C8B-B14F-4D97-AF65-F5344CB8AC3E}">
        <p14:creationId xmlns:p14="http://schemas.microsoft.com/office/powerpoint/2010/main" val="3708482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Waitlist History Log</a:t>
            </a:r>
          </a:p>
        </p:txBody>
      </p:sp>
      <p:sp>
        <p:nvSpPr>
          <p:cNvPr id="5" name="Content Placeholder 4"/>
          <p:cNvSpPr>
            <a:spLocks noGrp="1"/>
          </p:cNvSpPr>
          <p:nvPr>
            <p:ph idx="1"/>
          </p:nvPr>
        </p:nvSpPr>
        <p:spPr>
          <a:xfrm>
            <a:off x="838200" y="1678867"/>
            <a:ext cx="10515600" cy="5060600"/>
          </a:xfrm>
        </p:spPr>
        <p:txBody>
          <a:bodyPr>
            <a:noAutofit/>
          </a:bodyPr>
          <a:lstStyle/>
          <a:p>
            <a:pPr marL="0" indent="0">
              <a:buNone/>
            </a:pPr>
            <a:r>
              <a:rPr lang="en-US" dirty="0">
                <a:solidFill>
                  <a:srgbClr val="AA4040"/>
                </a:solidFill>
              </a:rPr>
              <a:t>-- </a:t>
            </a:r>
            <a:r>
              <a:rPr lang="en-US" dirty="0">
                <a:solidFill>
                  <a:srgbClr val="AA4040"/>
                </a:solidFill>
                <a:latin typeface="AR CENA" pitchFamily="2" charset="0"/>
              </a:rPr>
              <a:t>Another </a:t>
            </a:r>
            <a:r>
              <a:rPr lang="en-US" dirty="0" smtClean="0">
                <a:solidFill>
                  <a:srgbClr val="AA4040"/>
                </a:solidFill>
                <a:latin typeface="AR CENA" pitchFamily="2" charset="0"/>
              </a:rPr>
              <a:t>vacancy </a:t>
            </a:r>
            <a:r>
              <a:rPr lang="en-US" dirty="0">
                <a:solidFill>
                  <a:srgbClr val="AA4040"/>
                </a:solidFill>
                <a:latin typeface="AR CENA" pitchFamily="2" charset="0"/>
              </a:rPr>
              <a:t>appears ...</a:t>
            </a:r>
            <a:r>
              <a:rPr lang="en-US" dirty="0">
                <a:latin typeface="AR CENA" pitchFamily="2" charset="0"/>
              </a:rPr>
              <a:t> </a:t>
            </a:r>
          </a:p>
          <a:p>
            <a:pPr marL="0" indent="0">
              <a:buNone/>
            </a:pPr>
            <a:r>
              <a:rPr lang="en-US" b="1" dirty="0">
                <a:solidFill>
                  <a:srgbClr val="884088"/>
                </a:solidFill>
              </a:rPr>
              <a:t>12</a:t>
            </a:r>
            <a:r>
              <a:rPr lang="en-US" dirty="0"/>
              <a:t>/</a:t>
            </a:r>
            <a:r>
              <a:rPr lang="en-US" b="1" dirty="0">
                <a:solidFill>
                  <a:srgbClr val="884088"/>
                </a:solidFill>
              </a:rPr>
              <a:t>12</a:t>
            </a:r>
            <a:r>
              <a:rPr lang="en-US" dirty="0"/>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68</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r>
              <a:rPr lang="en-US" dirty="0"/>
              <a:t> </a:t>
            </a:r>
          </a:p>
          <a:p>
            <a:pPr marL="0" indent="0">
              <a:buNone/>
            </a:pPr>
            <a:r>
              <a:rPr lang="en-US" dirty="0"/>
              <a:t>	Dec </a:t>
            </a:r>
            <a:r>
              <a:rPr lang="en-US" b="1" dirty="0">
                <a:solidFill>
                  <a:srgbClr val="884088"/>
                </a:solidFill>
              </a:rPr>
              <a:t>13</a:t>
            </a:r>
            <a:r>
              <a:rPr lang="en-US" dirty="0"/>
              <a:t> </a:t>
            </a:r>
            <a:r>
              <a:rPr lang="en-US" b="1" dirty="0">
                <a:solidFill>
                  <a:srgbClr val="884088"/>
                </a:solidFill>
              </a:rPr>
              <a:t>17</a:t>
            </a:r>
            <a:r>
              <a:rPr lang="en-US" dirty="0"/>
              <a:t>:</a:t>
            </a:r>
            <a:r>
              <a:rPr lang="en-US" b="1" dirty="0">
                <a:solidFill>
                  <a:srgbClr val="884088"/>
                </a:solidFill>
              </a:rPr>
              <a:t>30</a:t>
            </a:r>
            <a:r>
              <a:rPr lang="en-US" dirty="0"/>
              <a:t> </a:t>
            </a:r>
            <a:r>
              <a:rPr lang="en-US" b="1" dirty="0">
                <a:solidFill>
                  <a:srgbClr val="884088"/>
                </a:solidFill>
              </a:rPr>
              <a:t>9</a:t>
            </a:r>
            <a:r>
              <a:rPr lang="en-US" dirty="0"/>
              <a:t>/</a:t>
            </a:r>
            <a:r>
              <a:rPr lang="en-US" b="1" dirty="0">
                <a:solidFill>
                  <a:srgbClr val="884088"/>
                </a:solidFill>
              </a:rPr>
              <a:t>10</a:t>
            </a:r>
            <a:r>
              <a:rPr lang="en-US" dirty="0"/>
              <a:t> ( </a:t>
            </a:r>
            <a:r>
              <a:rPr lang="en-US" b="1" dirty="0">
                <a:solidFill>
                  <a:srgbClr val="884088"/>
                </a:solidFill>
              </a:rPr>
              <a:t>1</a:t>
            </a:r>
            <a:r>
              <a:rPr lang="en-US" dirty="0"/>
              <a:t>) </a:t>
            </a:r>
          </a:p>
          <a:p>
            <a:pPr marL="0" indent="0">
              <a:buNone/>
            </a:pPr>
            <a:r>
              <a:rPr lang="en-US" dirty="0"/>
              <a:t>	Dec </a:t>
            </a:r>
            <a:r>
              <a:rPr lang="en-US" b="1" dirty="0">
                <a:solidFill>
                  <a:srgbClr val="884088"/>
                </a:solidFill>
              </a:rPr>
              <a:t>13</a:t>
            </a:r>
            <a:r>
              <a:rPr lang="en-US" dirty="0"/>
              <a:t> </a:t>
            </a:r>
            <a:r>
              <a:rPr lang="en-US" b="1" dirty="0">
                <a:solidFill>
                  <a:srgbClr val="884088"/>
                </a:solidFill>
              </a:rPr>
              <a:t>18</a:t>
            </a:r>
            <a:r>
              <a:rPr lang="en-US" dirty="0"/>
              <a:t>:</a:t>
            </a:r>
            <a:r>
              <a:rPr lang="en-US" b="1" dirty="0">
                <a:solidFill>
                  <a:srgbClr val="884088"/>
                </a:solidFill>
              </a:rPr>
              <a:t>30</a:t>
            </a:r>
            <a:r>
              <a:rPr lang="en-US" dirty="0"/>
              <a:t> </a:t>
            </a:r>
            <a:r>
              <a:rPr lang="en-US" b="1" dirty="0">
                <a:solidFill>
                  <a:srgbClr val="884088"/>
                </a:solidFill>
              </a:rPr>
              <a:t>10</a:t>
            </a:r>
            <a:r>
              <a:rPr lang="en-US" dirty="0"/>
              <a:t>/</a:t>
            </a:r>
            <a:r>
              <a:rPr lang="en-US" b="1" dirty="0">
                <a:solidFill>
                  <a:srgbClr val="884088"/>
                </a:solidFill>
              </a:rPr>
              <a:t>10</a:t>
            </a:r>
            <a:r>
              <a:rPr lang="en-US" dirty="0"/>
              <a:t> ( </a:t>
            </a:r>
            <a:r>
              <a:rPr lang="en-US" b="1" dirty="0">
                <a:solidFill>
                  <a:srgbClr val="884088"/>
                </a:solidFill>
              </a:rPr>
              <a:t>0</a:t>
            </a:r>
            <a:r>
              <a:rPr lang="en-US" dirty="0" smtClean="0"/>
              <a:t>)</a:t>
            </a:r>
          </a:p>
          <a:p>
            <a:pPr marL="0" indent="0">
              <a:buNone/>
            </a:pPr>
            <a:r>
              <a:rPr lang="en-US" dirty="0">
                <a:solidFill>
                  <a:srgbClr val="AA4040"/>
                </a:solidFill>
              </a:rPr>
              <a:t>-- </a:t>
            </a:r>
            <a:r>
              <a:rPr lang="en-US" dirty="0">
                <a:solidFill>
                  <a:srgbClr val="AA4040"/>
                </a:solidFill>
                <a:latin typeface="AR CENA" pitchFamily="2" charset="0"/>
              </a:rPr>
              <a:t>... and it appears that someone makes use of it, but actually</a:t>
            </a:r>
            <a:r>
              <a:rPr lang="en-US" dirty="0">
                <a:latin typeface="AR CENA" pitchFamily="2" charset="0"/>
              </a:rPr>
              <a:t> </a:t>
            </a:r>
            <a:endParaRPr lang="en-US" dirty="0" smtClean="0">
              <a:latin typeface="AR CENA" pitchFamily="2" charset="0"/>
            </a:endParaRPr>
          </a:p>
          <a:p>
            <a:pPr marL="0" indent="0">
              <a:buNone/>
            </a:pPr>
            <a:r>
              <a:rPr lang="en-US" dirty="0" smtClean="0">
                <a:solidFill>
                  <a:srgbClr val="AA4040"/>
                </a:solidFill>
              </a:rPr>
              <a:t>-- </a:t>
            </a:r>
            <a:r>
              <a:rPr lang="en-US" dirty="0">
                <a:solidFill>
                  <a:srgbClr val="AA4040"/>
                </a:solidFill>
                <a:latin typeface="AR CENA" pitchFamily="2" charset="0"/>
              </a:rPr>
              <a:t>the person at the head of the list does not respond to email</a:t>
            </a:r>
            <a:r>
              <a:rPr lang="en-US" dirty="0">
                <a:latin typeface="AR CENA" pitchFamily="2" charset="0"/>
              </a:rPr>
              <a:t> </a:t>
            </a:r>
            <a:endParaRPr lang="en-US" dirty="0" smtClean="0">
              <a:latin typeface="AR CENA" pitchFamily="2" charset="0"/>
            </a:endParaRPr>
          </a:p>
          <a:p>
            <a:pPr marL="0" indent="0">
              <a:buNone/>
            </a:pPr>
            <a:r>
              <a:rPr lang="en-US" dirty="0" smtClean="0">
                <a:solidFill>
                  <a:srgbClr val="AA4040"/>
                </a:solidFill>
              </a:rPr>
              <a:t>-- </a:t>
            </a:r>
            <a:r>
              <a:rPr lang="en-US" dirty="0">
                <a:solidFill>
                  <a:srgbClr val="AA4040"/>
                </a:solidFill>
                <a:latin typeface="AR CENA" pitchFamily="2" charset="0"/>
              </a:rPr>
              <a:t>(my theory) and another person jumps on the WL.</a:t>
            </a:r>
            <a:r>
              <a:rPr lang="en-US" dirty="0">
                <a:latin typeface="AR CENA" pitchFamily="2" charset="0"/>
              </a:rPr>
              <a:t> </a:t>
            </a:r>
            <a:endParaRPr lang="en-US" dirty="0" smtClean="0">
              <a:latin typeface="AR CENA" pitchFamily="2" charset="0"/>
            </a:endParaRPr>
          </a:p>
        </p:txBody>
      </p:sp>
    </p:spTree>
    <p:extLst>
      <p:ext uri="{BB962C8B-B14F-4D97-AF65-F5344CB8AC3E}">
        <p14:creationId xmlns:p14="http://schemas.microsoft.com/office/powerpoint/2010/main" val="4115893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Waitlist History Log</a:t>
            </a:r>
          </a:p>
        </p:txBody>
      </p:sp>
      <p:sp>
        <p:nvSpPr>
          <p:cNvPr id="5" name="Content Placeholder 4"/>
          <p:cNvSpPr>
            <a:spLocks noGrp="1"/>
          </p:cNvSpPr>
          <p:nvPr>
            <p:ph idx="1"/>
          </p:nvPr>
        </p:nvSpPr>
        <p:spPr>
          <a:xfrm>
            <a:off x="812803" y="1678867"/>
            <a:ext cx="11379199" cy="5060600"/>
          </a:xfrm>
        </p:spPr>
        <p:txBody>
          <a:bodyPr>
            <a:noAutofit/>
          </a:bodyPr>
          <a:lstStyle/>
          <a:p>
            <a:pPr marL="0" indent="0">
              <a:buNone/>
            </a:pPr>
            <a:r>
              <a:rPr lang="en-US" sz="2700" dirty="0">
                <a:solidFill>
                  <a:srgbClr val="AA4040"/>
                </a:solidFill>
              </a:rPr>
              <a:t>-- </a:t>
            </a:r>
            <a:r>
              <a:rPr lang="en-US" sz="2700" dirty="0">
                <a:solidFill>
                  <a:srgbClr val="AA4040"/>
                </a:solidFill>
                <a:latin typeface="AR CENA" pitchFamily="2" charset="0"/>
              </a:rPr>
              <a:t>Meanwhile, a third vacancy appears</a:t>
            </a:r>
            <a:r>
              <a:rPr lang="en-US" sz="2700" dirty="0">
                <a:solidFill>
                  <a:srgbClr val="AA4040"/>
                </a:solidFill>
              </a:rPr>
              <a:t>.</a:t>
            </a:r>
            <a:r>
              <a:rPr lang="en-US" sz="2700" dirty="0"/>
              <a:t> </a:t>
            </a:r>
          </a:p>
          <a:p>
            <a:pPr marL="0" indent="0">
              <a:buNone/>
            </a:pPr>
            <a:r>
              <a:rPr lang="en-US" sz="2700" dirty="0">
                <a:solidFill>
                  <a:srgbClr val="AA4040"/>
                </a:solidFill>
              </a:rPr>
              <a:t>-- </a:t>
            </a:r>
            <a:r>
              <a:rPr lang="en-US" sz="2700" dirty="0">
                <a:solidFill>
                  <a:srgbClr val="AA4040"/>
                </a:solidFill>
                <a:latin typeface="AR CENA" pitchFamily="2" charset="0"/>
              </a:rPr>
              <a:t>From other sources: no one new registered from </a:t>
            </a:r>
            <a:r>
              <a:rPr lang="en-US" sz="2700" b="1" dirty="0">
                <a:solidFill>
                  <a:srgbClr val="884088"/>
                </a:solidFill>
                <a:latin typeface="AR CENA" pitchFamily="2" charset="0"/>
              </a:rPr>
              <a:t>23441</a:t>
            </a:r>
            <a:r>
              <a:rPr lang="en-US" sz="2700" dirty="0">
                <a:solidFill>
                  <a:srgbClr val="AA4040"/>
                </a:solidFill>
                <a:latin typeface="AR CENA" pitchFamily="2" charset="0"/>
              </a:rPr>
              <a:t> between </a:t>
            </a:r>
            <a:r>
              <a:rPr lang="en-US" sz="2700" b="1" dirty="0">
                <a:solidFill>
                  <a:srgbClr val="884088"/>
                </a:solidFill>
                <a:latin typeface="AR CENA" pitchFamily="2" charset="0"/>
              </a:rPr>
              <a:t>12</a:t>
            </a:r>
            <a:r>
              <a:rPr lang="en-US" sz="2700" dirty="0">
                <a:solidFill>
                  <a:srgbClr val="AA4040"/>
                </a:solidFill>
                <a:latin typeface="AR CENA" pitchFamily="2" charset="0"/>
              </a:rPr>
              <a:t>/</a:t>
            </a:r>
            <a:r>
              <a:rPr lang="en-US" sz="2700" b="1" dirty="0">
                <a:solidFill>
                  <a:srgbClr val="884088"/>
                </a:solidFill>
                <a:latin typeface="AR CENA" pitchFamily="2" charset="0"/>
              </a:rPr>
              <a:t>07</a:t>
            </a:r>
            <a:r>
              <a:rPr lang="en-US" sz="2700" dirty="0">
                <a:solidFill>
                  <a:srgbClr val="AA4040"/>
                </a:solidFill>
                <a:latin typeface="AR CENA" pitchFamily="2" charset="0"/>
              </a:rPr>
              <a:t> and </a:t>
            </a:r>
            <a:r>
              <a:rPr lang="en-US" sz="2700" b="1" dirty="0">
                <a:solidFill>
                  <a:srgbClr val="884088"/>
                </a:solidFill>
                <a:latin typeface="AR CENA" pitchFamily="2" charset="0"/>
              </a:rPr>
              <a:t>12</a:t>
            </a:r>
            <a:r>
              <a:rPr lang="en-US" sz="2700" dirty="0">
                <a:solidFill>
                  <a:srgbClr val="AA4040"/>
                </a:solidFill>
                <a:latin typeface="AR CENA" pitchFamily="2" charset="0"/>
              </a:rPr>
              <a:t>/</a:t>
            </a:r>
            <a:r>
              <a:rPr lang="en-US" sz="2700" b="1" dirty="0">
                <a:solidFill>
                  <a:srgbClr val="884088"/>
                </a:solidFill>
                <a:latin typeface="AR CENA" pitchFamily="2" charset="0"/>
              </a:rPr>
              <a:t>14</a:t>
            </a:r>
            <a:r>
              <a:rPr lang="en-US" sz="2700" dirty="0">
                <a:latin typeface="AR CENA" pitchFamily="2" charset="0"/>
              </a:rPr>
              <a:t> </a:t>
            </a:r>
            <a:endParaRPr lang="en-US" sz="2700" dirty="0" smtClean="0">
              <a:latin typeface="AR CENA" pitchFamily="2" charset="0"/>
            </a:endParaRPr>
          </a:p>
          <a:p>
            <a:pPr marL="0" indent="0">
              <a:buNone/>
            </a:pPr>
            <a:r>
              <a:rPr lang="en-US" sz="2700" b="1" dirty="0" smtClean="0">
                <a:solidFill>
                  <a:srgbClr val="884088"/>
                </a:solidFill>
              </a:rPr>
              <a:t>12</a:t>
            </a:r>
            <a:r>
              <a:rPr lang="en-US" sz="2700" dirty="0" smtClean="0"/>
              <a:t>/</a:t>
            </a:r>
            <a:r>
              <a:rPr lang="en-US" sz="2700" b="1" dirty="0" smtClean="0">
                <a:solidFill>
                  <a:srgbClr val="884088"/>
                </a:solidFill>
              </a:rPr>
              <a:t>14</a:t>
            </a:r>
            <a:r>
              <a:rPr lang="en-US" sz="2700" dirty="0"/>
              <a:t>: </a:t>
            </a:r>
            <a:r>
              <a:rPr lang="en-US" sz="2700" dirty="0">
                <a:solidFill>
                  <a:srgbClr val="008888"/>
                </a:solidFill>
              </a:rPr>
              <a:t>#</a:t>
            </a:r>
            <a:r>
              <a:rPr lang="en-US" sz="2700" b="1" dirty="0">
                <a:solidFill>
                  <a:srgbClr val="884088"/>
                </a:solidFill>
              </a:rPr>
              <a:t>23441</a:t>
            </a:r>
            <a:r>
              <a:rPr lang="en-US" sz="2700" dirty="0">
                <a:solidFill>
                  <a:srgbClr val="008888"/>
                </a:solidFill>
              </a:rPr>
              <a:t> </a:t>
            </a:r>
            <a:r>
              <a:rPr lang="en-US" sz="2700" b="1" dirty="0">
                <a:solidFill>
                  <a:srgbClr val="884088"/>
                </a:solidFill>
              </a:rPr>
              <a:t>67</a:t>
            </a:r>
            <a:r>
              <a:rPr lang="en-US" sz="2700" dirty="0">
                <a:solidFill>
                  <a:srgbClr val="008888"/>
                </a:solidFill>
              </a:rPr>
              <a:t>/ </a:t>
            </a:r>
            <a:r>
              <a:rPr lang="en-US" sz="2700" b="1" dirty="0">
                <a:solidFill>
                  <a:srgbClr val="884088"/>
                </a:solidFill>
              </a:rPr>
              <a:t>70</a:t>
            </a:r>
            <a:r>
              <a:rPr lang="en-US" sz="2700" dirty="0">
                <a:solidFill>
                  <a:srgbClr val="008888"/>
                </a:solidFill>
              </a:rPr>
              <a:t> cr:</a:t>
            </a:r>
            <a:r>
              <a:rPr lang="en-US" sz="2700" b="1" dirty="0">
                <a:solidFill>
                  <a:srgbClr val="884088"/>
                </a:solidFill>
              </a:rPr>
              <a:t>3</a:t>
            </a:r>
            <a:r>
              <a:rPr lang="en-US" sz="2700" dirty="0">
                <a:solidFill>
                  <a:srgbClr val="008888"/>
                </a:solidFill>
              </a:rPr>
              <a:t> &lt;OCNPS&gt; </a:t>
            </a:r>
            <a:r>
              <a:rPr lang="en-US" sz="2700" b="1" dirty="0">
                <a:solidFill>
                  <a:srgbClr val="884088"/>
                </a:solidFill>
              </a:rPr>
              <a:t>0930</a:t>
            </a:r>
            <a:r>
              <a:rPr lang="en-US" sz="2700" dirty="0">
                <a:solidFill>
                  <a:srgbClr val="008888"/>
                </a:solidFill>
              </a:rPr>
              <a:t> TR STAFF,</a:t>
            </a:r>
            <a:r>
              <a:rPr lang="en-US" sz="2700" dirty="0"/>
              <a:t> </a:t>
            </a:r>
            <a:endParaRPr lang="en-US" sz="2700" dirty="0" smtClean="0"/>
          </a:p>
          <a:p>
            <a:pPr marL="0" indent="0">
              <a:buNone/>
            </a:pPr>
            <a:r>
              <a:rPr lang="en-US" sz="2700" b="1" dirty="0" smtClean="0">
                <a:solidFill>
                  <a:srgbClr val="884088"/>
                </a:solidFill>
              </a:rPr>
              <a:t>12</a:t>
            </a:r>
            <a:r>
              <a:rPr lang="en-US" sz="2700" dirty="0" smtClean="0"/>
              <a:t>/</a:t>
            </a:r>
            <a:r>
              <a:rPr lang="en-US" sz="2700" b="1" dirty="0" smtClean="0">
                <a:solidFill>
                  <a:srgbClr val="884088"/>
                </a:solidFill>
              </a:rPr>
              <a:t>16</a:t>
            </a:r>
            <a:r>
              <a:rPr lang="en-US" sz="2700" dirty="0"/>
              <a:t>: </a:t>
            </a:r>
            <a:r>
              <a:rPr lang="en-US" sz="2700" dirty="0">
                <a:solidFill>
                  <a:srgbClr val="008888"/>
                </a:solidFill>
              </a:rPr>
              <a:t>#</a:t>
            </a:r>
            <a:r>
              <a:rPr lang="en-US" sz="2700" b="1" dirty="0">
                <a:solidFill>
                  <a:srgbClr val="884088"/>
                </a:solidFill>
              </a:rPr>
              <a:t>23441</a:t>
            </a:r>
            <a:r>
              <a:rPr lang="en-US" sz="2700" dirty="0">
                <a:solidFill>
                  <a:srgbClr val="008888"/>
                </a:solidFill>
              </a:rPr>
              <a:t> </a:t>
            </a:r>
            <a:r>
              <a:rPr lang="en-US" sz="2700" b="1" dirty="0">
                <a:solidFill>
                  <a:srgbClr val="884088"/>
                </a:solidFill>
              </a:rPr>
              <a:t>67</a:t>
            </a:r>
            <a:r>
              <a:rPr lang="en-US" sz="2700" dirty="0">
                <a:solidFill>
                  <a:srgbClr val="008888"/>
                </a:solidFill>
              </a:rPr>
              <a:t>/ </a:t>
            </a:r>
            <a:r>
              <a:rPr lang="en-US" sz="2700" b="1" dirty="0">
                <a:solidFill>
                  <a:srgbClr val="884088"/>
                </a:solidFill>
              </a:rPr>
              <a:t>70</a:t>
            </a:r>
            <a:r>
              <a:rPr lang="en-US" sz="2700" dirty="0">
                <a:solidFill>
                  <a:srgbClr val="008888"/>
                </a:solidFill>
              </a:rPr>
              <a:t> cr:</a:t>
            </a:r>
            <a:r>
              <a:rPr lang="en-US" sz="2700" b="1" dirty="0">
                <a:solidFill>
                  <a:srgbClr val="884088"/>
                </a:solidFill>
              </a:rPr>
              <a:t>3</a:t>
            </a:r>
            <a:r>
              <a:rPr lang="en-US" sz="2700" dirty="0">
                <a:solidFill>
                  <a:srgbClr val="008888"/>
                </a:solidFill>
              </a:rPr>
              <a:t> &lt;OCNPS&gt; </a:t>
            </a:r>
            <a:r>
              <a:rPr lang="en-US" sz="2700" b="1" dirty="0">
                <a:solidFill>
                  <a:srgbClr val="884088"/>
                </a:solidFill>
              </a:rPr>
              <a:t>0930</a:t>
            </a:r>
            <a:r>
              <a:rPr lang="en-US" sz="2700" dirty="0">
                <a:solidFill>
                  <a:srgbClr val="008888"/>
                </a:solidFill>
              </a:rPr>
              <a:t> TR STAFF,</a:t>
            </a:r>
            <a:r>
              <a:rPr lang="en-US" sz="2700" dirty="0"/>
              <a:t> </a:t>
            </a:r>
            <a:endParaRPr lang="en-US" sz="2700" dirty="0" smtClean="0"/>
          </a:p>
          <a:p>
            <a:pPr marL="0" indent="0">
              <a:buNone/>
            </a:pPr>
            <a:r>
              <a:rPr lang="en-US" sz="2700" dirty="0" smtClean="0">
                <a:solidFill>
                  <a:srgbClr val="AA4040"/>
                </a:solidFill>
              </a:rPr>
              <a:t>-- </a:t>
            </a:r>
            <a:r>
              <a:rPr lang="en-US" sz="2700" dirty="0">
                <a:solidFill>
                  <a:srgbClr val="AA4040"/>
                </a:solidFill>
                <a:latin typeface="AR CENA" pitchFamily="2" charset="0"/>
              </a:rPr>
              <a:t>another person who was notified did not respond and was dropped from WL</a:t>
            </a:r>
            <a:r>
              <a:rPr lang="en-US" sz="2700" dirty="0">
                <a:latin typeface="AR CENA" pitchFamily="2" charset="0"/>
              </a:rPr>
              <a:t> </a:t>
            </a:r>
            <a:endParaRPr lang="en-US" sz="2700" dirty="0" smtClean="0">
              <a:latin typeface="AR CENA" pitchFamily="2" charset="0"/>
            </a:endParaRPr>
          </a:p>
          <a:p>
            <a:pPr marL="0" indent="0">
              <a:buNone/>
            </a:pPr>
            <a:r>
              <a:rPr lang="en-US" sz="2700" dirty="0"/>
              <a:t>	</a:t>
            </a:r>
            <a:r>
              <a:rPr lang="en-US" sz="2700" dirty="0" smtClean="0"/>
              <a:t>Dec </a:t>
            </a:r>
            <a:r>
              <a:rPr lang="en-US" sz="2700" b="1" dirty="0">
                <a:solidFill>
                  <a:srgbClr val="884088"/>
                </a:solidFill>
              </a:rPr>
              <a:t>18</a:t>
            </a:r>
            <a:r>
              <a:rPr lang="en-US" sz="2700" dirty="0"/>
              <a:t> </a:t>
            </a:r>
            <a:r>
              <a:rPr lang="en-US" sz="2700" b="1" dirty="0">
                <a:solidFill>
                  <a:srgbClr val="884088"/>
                </a:solidFill>
              </a:rPr>
              <a:t>16</a:t>
            </a:r>
            <a:r>
              <a:rPr lang="en-US" sz="2700" dirty="0"/>
              <a:t>:</a:t>
            </a:r>
            <a:r>
              <a:rPr lang="en-US" sz="2700" b="1" dirty="0">
                <a:solidFill>
                  <a:srgbClr val="884088"/>
                </a:solidFill>
              </a:rPr>
              <a:t>30</a:t>
            </a:r>
            <a:r>
              <a:rPr lang="en-US" sz="2700" dirty="0"/>
              <a:t> </a:t>
            </a:r>
            <a:r>
              <a:rPr lang="en-US" sz="2700" b="1" dirty="0">
                <a:solidFill>
                  <a:srgbClr val="884088"/>
                </a:solidFill>
              </a:rPr>
              <a:t>9</a:t>
            </a:r>
            <a:r>
              <a:rPr lang="en-US" sz="2700" dirty="0"/>
              <a:t>/</a:t>
            </a:r>
            <a:r>
              <a:rPr lang="en-US" sz="2700" b="1" dirty="0">
                <a:solidFill>
                  <a:srgbClr val="884088"/>
                </a:solidFill>
              </a:rPr>
              <a:t>10</a:t>
            </a:r>
            <a:r>
              <a:rPr lang="en-US" sz="2700" dirty="0"/>
              <a:t> ( </a:t>
            </a:r>
            <a:r>
              <a:rPr lang="en-US" sz="2700" b="1" dirty="0">
                <a:solidFill>
                  <a:srgbClr val="884088"/>
                </a:solidFill>
              </a:rPr>
              <a:t>1</a:t>
            </a:r>
            <a:r>
              <a:rPr lang="en-US" sz="2700" dirty="0"/>
              <a:t>) </a:t>
            </a:r>
            <a:endParaRPr lang="en-US" sz="2700" dirty="0" smtClean="0"/>
          </a:p>
          <a:p>
            <a:pPr marL="0" indent="0">
              <a:buNone/>
            </a:pPr>
            <a:r>
              <a:rPr lang="en-US" sz="2700" b="1" dirty="0" smtClean="0">
                <a:solidFill>
                  <a:srgbClr val="884088"/>
                </a:solidFill>
              </a:rPr>
              <a:t>12</a:t>
            </a:r>
            <a:r>
              <a:rPr lang="en-US" sz="2700" dirty="0" smtClean="0"/>
              <a:t>/</a:t>
            </a:r>
            <a:r>
              <a:rPr lang="en-US" sz="2700" b="1" dirty="0" smtClean="0">
                <a:solidFill>
                  <a:srgbClr val="884088"/>
                </a:solidFill>
              </a:rPr>
              <a:t>18</a:t>
            </a:r>
            <a:r>
              <a:rPr lang="en-US" sz="2700" dirty="0"/>
              <a:t>: </a:t>
            </a:r>
            <a:r>
              <a:rPr lang="en-US" sz="2700" dirty="0">
                <a:solidFill>
                  <a:srgbClr val="008888"/>
                </a:solidFill>
              </a:rPr>
              <a:t>#</a:t>
            </a:r>
            <a:r>
              <a:rPr lang="en-US" sz="2700" b="1" dirty="0">
                <a:solidFill>
                  <a:srgbClr val="884088"/>
                </a:solidFill>
              </a:rPr>
              <a:t>23441</a:t>
            </a:r>
            <a:r>
              <a:rPr lang="en-US" sz="2700" dirty="0">
                <a:solidFill>
                  <a:srgbClr val="008888"/>
                </a:solidFill>
              </a:rPr>
              <a:t> </a:t>
            </a:r>
            <a:r>
              <a:rPr lang="en-US" sz="2700" b="1" dirty="0">
                <a:solidFill>
                  <a:srgbClr val="884088"/>
                </a:solidFill>
              </a:rPr>
              <a:t>67</a:t>
            </a:r>
            <a:r>
              <a:rPr lang="en-US" sz="2700" dirty="0">
                <a:solidFill>
                  <a:srgbClr val="008888"/>
                </a:solidFill>
              </a:rPr>
              <a:t>/ </a:t>
            </a:r>
            <a:r>
              <a:rPr lang="en-US" sz="2700" b="1" dirty="0">
                <a:solidFill>
                  <a:srgbClr val="884088"/>
                </a:solidFill>
              </a:rPr>
              <a:t>70</a:t>
            </a:r>
            <a:r>
              <a:rPr lang="en-US" sz="2700" dirty="0">
                <a:solidFill>
                  <a:srgbClr val="008888"/>
                </a:solidFill>
              </a:rPr>
              <a:t> cr:</a:t>
            </a:r>
            <a:r>
              <a:rPr lang="en-US" sz="2700" b="1" dirty="0">
                <a:solidFill>
                  <a:srgbClr val="884088"/>
                </a:solidFill>
              </a:rPr>
              <a:t>3</a:t>
            </a:r>
            <a:r>
              <a:rPr lang="en-US" sz="2700" dirty="0">
                <a:solidFill>
                  <a:srgbClr val="008888"/>
                </a:solidFill>
              </a:rPr>
              <a:t> &lt;OCNPS&gt; </a:t>
            </a:r>
            <a:r>
              <a:rPr lang="en-US" sz="2700" b="1" dirty="0">
                <a:solidFill>
                  <a:srgbClr val="884088"/>
                </a:solidFill>
              </a:rPr>
              <a:t>0930</a:t>
            </a:r>
            <a:r>
              <a:rPr lang="en-US" sz="2700" dirty="0">
                <a:solidFill>
                  <a:srgbClr val="008888"/>
                </a:solidFill>
              </a:rPr>
              <a:t> TR STAFF,</a:t>
            </a:r>
            <a:r>
              <a:rPr lang="en-US" sz="2700" dirty="0"/>
              <a:t> </a:t>
            </a:r>
            <a:endParaRPr lang="en-US" sz="2700" dirty="0" smtClean="0"/>
          </a:p>
          <a:p>
            <a:pPr marL="0" indent="0">
              <a:buNone/>
            </a:pPr>
            <a:r>
              <a:rPr lang="en-US" sz="2700" dirty="0"/>
              <a:t>	</a:t>
            </a:r>
            <a:r>
              <a:rPr lang="en-US" sz="2700" dirty="0" smtClean="0"/>
              <a:t>Dec </a:t>
            </a:r>
            <a:r>
              <a:rPr lang="en-US" sz="2700" b="1" dirty="0">
                <a:solidFill>
                  <a:srgbClr val="884088"/>
                </a:solidFill>
              </a:rPr>
              <a:t>19</a:t>
            </a:r>
            <a:r>
              <a:rPr lang="en-US" sz="2700" dirty="0"/>
              <a:t> </a:t>
            </a:r>
            <a:r>
              <a:rPr lang="en-US" sz="2700" b="1" dirty="0">
                <a:solidFill>
                  <a:srgbClr val="884088"/>
                </a:solidFill>
              </a:rPr>
              <a:t>08</a:t>
            </a:r>
            <a:r>
              <a:rPr lang="en-US" sz="2700" dirty="0"/>
              <a:t>:</a:t>
            </a:r>
            <a:r>
              <a:rPr lang="en-US" sz="2700" b="1" dirty="0">
                <a:solidFill>
                  <a:srgbClr val="884088"/>
                </a:solidFill>
              </a:rPr>
              <a:t>30</a:t>
            </a:r>
            <a:r>
              <a:rPr lang="en-US" sz="2700" dirty="0"/>
              <a:t> </a:t>
            </a:r>
            <a:r>
              <a:rPr lang="en-US" sz="2700" b="1" dirty="0">
                <a:solidFill>
                  <a:srgbClr val="884088"/>
                </a:solidFill>
              </a:rPr>
              <a:t>10</a:t>
            </a:r>
            <a:r>
              <a:rPr lang="en-US" sz="2700" dirty="0"/>
              <a:t>/</a:t>
            </a:r>
            <a:r>
              <a:rPr lang="en-US" sz="2700" b="1" dirty="0">
                <a:solidFill>
                  <a:srgbClr val="884088"/>
                </a:solidFill>
              </a:rPr>
              <a:t>10</a:t>
            </a:r>
            <a:r>
              <a:rPr lang="en-US" sz="2700" dirty="0"/>
              <a:t> ( </a:t>
            </a:r>
            <a:r>
              <a:rPr lang="en-US" sz="2700" b="1" dirty="0">
                <a:solidFill>
                  <a:srgbClr val="884088"/>
                </a:solidFill>
              </a:rPr>
              <a:t>0</a:t>
            </a:r>
            <a:r>
              <a:rPr lang="en-US" sz="2700" dirty="0" smtClean="0"/>
              <a:t>)</a:t>
            </a:r>
            <a:endParaRPr lang="en-US" sz="2700" dirty="0"/>
          </a:p>
        </p:txBody>
      </p:sp>
    </p:spTree>
    <p:extLst>
      <p:ext uri="{BB962C8B-B14F-4D97-AF65-F5344CB8AC3E}">
        <p14:creationId xmlns:p14="http://schemas.microsoft.com/office/powerpoint/2010/main" val="27244223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Waitlist History Log</a:t>
            </a:r>
          </a:p>
        </p:txBody>
      </p:sp>
      <p:sp>
        <p:nvSpPr>
          <p:cNvPr id="5" name="Content Placeholder 4"/>
          <p:cNvSpPr>
            <a:spLocks noGrp="1"/>
          </p:cNvSpPr>
          <p:nvPr>
            <p:ph idx="1"/>
          </p:nvPr>
        </p:nvSpPr>
        <p:spPr>
          <a:xfrm>
            <a:off x="838200" y="1678867"/>
            <a:ext cx="10992557" cy="5060600"/>
          </a:xfrm>
        </p:spPr>
        <p:txBody>
          <a:bodyPr>
            <a:noAutofit/>
          </a:bodyPr>
          <a:lstStyle/>
          <a:p>
            <a:pPr marL="0" indent="0">
              <a:buNone/>
            </a:pPr>
            <a:r>
              <a:rPr lang="en-US" dirty="0">
                <a:solidFill>
                  <a:srgbClr val="AA4040"/>
                </a:solidFill>
              </a:rPr>
              <a:t>-- </a:t>
            </a:r>
            <a:r>
              <a:rPr lang="en-US" dirty="0">
                <a:solidFill>
                  <a:srgbClr val="AA4040"/>
                </a:solidFill>
                <a:latin typeface="AR CENA" pitchFamily="2" charset="0"/>
              </a:rPr>
              <a:t>the WL fills again, but no new registrations</a:t>
            </a:r>
            <a:r>
              <a:rPr lang="en-US" dirty="0">
                <a:latin typeface="AR CENA" pitchFamily="2" charset="0"/>
              </a:rPr>
              <a:t> </a:t>
            </a:r>
            <a:endParaRPr lang="en-US" dirty="0" smtClean="0">
              <a:latin typeface="AR CENA" pitchFamily="2" charset="0"/>
            </a:endParaRPr>
          </a:p>
          <a:p>
            <a:pPr marL="0" indent="0">
              <a:buNone/>
            </a:pPr>
            <a:r>
              <a:rPr lang="en-US" b="1" dirty="0" smtClean="0">
                <a:solidFill>
                  <a:srgbClr val="884088"/>
                </a:solidFill>
              </a:rPr>
              <a:t>12</a:t>
            </a:r>
            <a:r>
              <a:rPr lang="en-US" dirty="0" smtClean="0"/>
              <a:t>/</a:t>
            </a:r>
            <a:r>
              <a:rPr lang="en-US" b="1" dirty="0" smtClean="0">
                <a:solidFill>
                  <a:srgbClr val="884088"/>
                </a:solidFill>
              </a:rPr>
              <a:t>20</a:t>
            </a:r>
            <a:r>
              <a:rPr lang="en-US" dirty="0"/>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67</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r>
              <a:rPr lang="en-US" dirty="0" smtClean="0">
                <a:solidFill>
                  <a:srgbClr val="008888"/>
                </a:solidFill>
              </a:rPr>
              <a:t>,</a:t>
            </a:r>
          </a:p>
          <a:p>
            <a:pPr marL="0" indent="0">
              <a:buNone/>
            </a:pPr>
            <a:r>
              <a:rPr lang="en-US" dirty="0">
                <a:solidFill>
                  <a:srgbClr val="AA4040"/>
                </a:solidFill>
              </a:rPr>
              <a:t>-- </a:t>
            </a:r>
            <a:r>
              <a:rPr lang="en-US" dirty="0">
                <a:solidFill>
                  <a:srgbClr val="AA4040"/>
                </a:solidFill>
                <a:latin typeface="AR CENA" pitchFamily="2" charset="0"/>
              </a:rPr>
              <a:t>From other sources: no one new registered from </a:t>
            </a:r>
            <a:r>
              <a:rPr lang="en-US" b="1" dirty="0">
                <a:solidFill>
                  <a:srgbClr val="884088"/>
                </a:solidFill>
                <a:latin typeface="AR CENA" pitchFamily="2" charset="0"/>
              </a:rPr>
              <a:t>23441</a:t>
            </a:r>
            <a:r>
              <a:rPr lang="en-US" dirty="0">
                <a:solidFill>
                  <a:srgbClr val="AA4040"/>
                </a:solidFill>
                <a:latin typeface="AR CENA" pitchFamily="2" charset="0"/>
              </a:rPr>
              <a:t> between </a:t>
            </a:r>
            <a:r>
              <a:rPr lang="en-US" b="1" dirty="0">
                <a:solidFill>
                  <a:srgbClr val="884088"/>
                </a:solidFill>
                <a:latin typeface="AR CENA" pitchFamily="2" charset="0"/>
              </a:rPr>
              <a:t>12</a:t>
            </a:r>
            <a:r>
              <a:rPr lang="en-US" dirty="0">
                <a:solidFill>
                  <a:srgbClr val="AA4040"/>
                </a:solidFill>
                <a:latin typeface="AR CENA" pitchFamily="2" charset="0"/>
              </a:rPr>
              <a:t>/</a:t>
            </a:r>
            <a:r>
              <a:rPr lang="en-US" b="1" dirty="0">
                <a:solidFill>
                  <a:srgbClr val="884088"/>
                </a:solidFill>
                <a:latin typeface="AR CENA" pitchFamily="2" charset="0"/>
              </a:rPr>
              <a:t>14</a:t>
            </a:r>
            <a:r>
              <a:rPr lang="en-US" dirty="0">
                <a:solidFill>
                  <a:srgbClr val="AA4040"/>
                </a:solidFill>
                <a:latin typeface="AR CENA" pitchFamily="2" charset="0"/>
              </a:rPr>
              <a:t> and </a:t>
            </a:r>
            <a:r>
              <a:rPr lang="en-US" b="1" dirty="0">
                <a:solidFill>
                  <a:srgbClr val="884088"/>
                </a:solidFill>
                <a:latin typeface="AR CENA" pitchFamily="2" charset="0"/>
              </a:rPr>
              <a:t>12</a:t>
            </a:r>
            <a:r>
              <a:rPr lang="en-US" dirty="0">
                <a:solidFill>
                  <a:srgbClr val="AA4040"/>
                </a:solidFill>
                <a:latin typeface="AR CENA" pitchFamily="2" charset="0"/>
              </a:rPr>
              <a:t>/</a:t>
            </a:r>
            <a:r>
              <a:rPr lang="en-US" b="1" dirty="0">
                <a:solidFill>
                  <a:srgbClr val="884088"/>
                </a:solidFill>
                <a:latin typeface="AR CENA" pitchFamily="2" charset="0"/>
              </a:rPr>
              <a:t>21</a:t>
            </a:r>
            <a:r>
              <a:rPr lang="en-US" dirty="0">
                <a:latin typeface="AR CENA" pitchFamily="2" charset="0"/>
              </a:rPr>
              <a:t> </a:t>
            </a:r>
            <a:endParaRPr lang="en-US" dirty="0" smtClean="0">
              <a:latin typeface="AR CENA" pitchFamily="2" charset="0"/>
            </a:endParaRPr>
          </a:p>
          <a:p>
            <a:pPr marL="0" indent="0">
              <a:buNone/>
            </a:pPr>
            <a:r>
              <a:rPr lang="en-US" b="1" dirty="0" smtClean="0">
                <a:solidFill>
                  <a:srgbClr val="884088"/>
                </a:solidFill>
              </a:rPr>
              <a:t>12</a:t>
            </a:r>
            <a:r>
              <a:rPr lang="en-US" dirty="0" smtClean="0"/>
              <a:t>/</a:t>
            </a:r>
            <a:r>
              <a:rPr lang="en-US" b="1" dirty="0" smtClean="0">
                <a:solidFill>
                  <a:srgbClr val="884088"/>
                </a:solidFill>
              </a:rPr>
              <a:t>22</a:t>
            </a:r>
            <a:r>
              <a:rPr lang="en-US" dirty="0"/>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67</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r>
              <a:rPr lang="en-US" dirty="0"/>
              <a:t> </a:t>
            </a:r>
            <a:endParaRPr lang="en-US" dirty="0" smtClean="0"/>
          </a:p>
          <a:p>
            <a:pPr marL="0" indent="0">
              <a:buNone/>
            </a:pPr>
            <a:r>
              <a:rPr lang="en-US" b="1" dirty="0" smtClean="0">
                <a:solidFill>
                  <a:srgbClr val="884088"/>
                </a:solidFill>
              </a:rPr>
              <a:t>12</a:t>
            </a:r>
            <a:r>
              <a:rPr lang="en-US" dirty="0" smtClean="0"/>
              <a:t>/</a:t>
            </a:r>
            <a:r>
              <a:rPr lang="en-US" b="1" dirty="0" smtClean="0">
                <a:solidFill>
                  <a:srgbClr val="884088"/>
                </a:solidFill>
              </a:rPr>
              <a:t>24</a:t>
            </a:r>
            <a:r>
              <a:rPr lang="en-US" dirty="0"/>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67</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r>
              <a:rPr lang="en-US" dirty="0"/>
              <a:t> </a:t>
            </a:r>
            <a:endParaRPr lang="en-US" dirty="0" smtClean="0"/>
          </a:p>
          <a:p>
            <a:pPr marL="0" indent="0">
              <a:buNone/>
            </a:pPr>
            <a:r>
              <a:rPr lang="en-US" b="1" dirty="0" smtClean="0">
                <a:solidFill>
                  <a:srgbClr val="884088"/>
                </a:solidFill>
              </a:rPr>
              <a:t>12</a:t>
            </a:r>
            <a:r>
              <a:rPr lang="en-US" dirty="0" smtClean="0"/>
              <a:t>/</a:t>
            </a:r>
            <a:r>
              <a:rPr lang="en-US" b="1" dirty="0" smtClean="0">
                <a:solidFill>
                  <a:srgbClr val="884088"/>
                </a:solidFill>
              </a:rPr>
              <a:t>26</a:t>
            </a:r>
            <a:r>
              <a:rPr lang="en-US" dirty="0"/>
              <a:t>: </a:t>
            </a:r>
            <a:r>
              <a:rPr lang="en-US" dirty="0">
                <a:solidFill>
                  <a:srgbClr val="008888"/>
                </a:solidFill>
              </a:rPr>
              <a:t>#</a:t>
            </a:r>
            <a:r>
              <a:rPr lang="en-US" b="1" dirty="0">
                <a:solidFill>
                  <a:srgbClr val="884088"/>
                </a:solidFill>
              </a:rPr>
              <a:t>23441</a:t>
            </a:r>
            <a:r>
              <a:rPr lang="en-US" dirty="0">
                <a:solidFill>
                  <a:srgbClr val="008888"/>
                </a:solidFill>
              </a:rPr>
              <a:t> </a:t>
            </a:r>
            <a:r>
              <a:rPr lang="en-US" b="1" dirty="0">
                <a:solidFill>
                  <a:srgbClr val="884088"/>
                </a:solidFill>
              </a:rPr>
              <a:t>67</a:t>
            </a:r>
            <a:r>
              <a:rPr lang="en-US" dirty="0">
                <a:solidFill>
                  <a:srgbClr val="008888"/>
                </a:solidFill>
              </a:rPr>
              <a:t>/ </a:t>
            </a:r>
            <a:r>
              <a:rPr lang="en-US" b="1" dirty="0">
                <a:solidFill>
                  <a:srgbClr val="884088"/>
                </a:solidFill>
              </a:rPr>
              <a:t>70</a:t>
            </a:r>
            <a:r>
              <a:rPr lang="en-US" dirty="0">
                <a:solidFill>
                  <a:srgbClr val="008888"/>
                </a:solidFill>
              </a:rPr>
              <a:t> cr:</a:t>
            </a:r>
            <a:r>
              <a:rPr lang="en-US" b="1" dirty="0">
                <a:solidFill>
                  <a:srgbClr val="884088"/>
                </a:solidFill>
              </a:rPr>
              <a:t>3</a:t>
            </a:r>
            <a:r>
              <a:rPr lang="en-US" dirty="0">
                <a:solidFill>
                  <a:srgbClr val="008888"/>
                </a:solidFill>
              </a:rPr>
              <a:t> &lt;OCNPS&gt; </a:t>
            </a:r>
            <a:r>
              <a:rPr lang="en-US" b="1" dirty="0">
                <a:solidFill>
                  <a:srgbClr val="884088"/>
                </a:solidFill>
              </a:rPr>
              <a:t>0930</a:t>
            </a:r>
            <a:r>
              <a:rPr lang="en-US" dirty="0">
                <a:solidFill>
                  <a:srgbClr val="008888"/>
                </a:solidFill>
              </a:rPr>
              <a:t> TR STAFF,</a:t>
            </a:r>
            <a:r>
              <a:rPr lang="en-US" dirty="0"/>
              <a:t> </a:t>
            </a:r>
            <a:endParaRPr lang="en-US" dirty="0" smtClean="0"/>
          </a:p>
          <a:p>
            <a:pPr marL="0" indent="0">
              <a:buNone/>
            </a:pPr>
            <a:r>
              <a:rPr lang="en-US" dirty="0"/>
              <a:t>	</a:t>
            </a:r>
            <a:r>
              <a:rPr lang="en-US" dirty="0" smtClean="0"/>
              <a:t>Dec </a:t>
            </a:r>
            <a:r>
              <a:rPr lang="en-US" b="1" dirty="0">
                <a:solidFill>
                  <a:srgbClr val="884088"/>
                </a:solidFill>
              </a:rPr>
              <a:t>27</a:t>
            </a:r>
            <a:r>
              <a:rPr lang="en-US" dirty="0"/>
              <a:t> </a:t>
            </a:r>
            <a:r>
              <a:rPr lang="en-US" b="1" dirty="0">
                <a:solidFill>
                  <a:srgbClr val="884088"/>
                </a:solidFill>
              </a:rPr>
              <a:t>11</a:t>
            </a:r>
            <a:r>
              <a:rPr lang="en-US" dirty="0"/>
              <a:t>:</a:t>
            </a:r>
            <a:r>
              <a:rPr lang="en-US" b="1" dirty="0">
                <a:solidFill>
                  <a:srgbClr val="884088"/>
                </a:solidFill>
              </a:rPr>
              <a:t>30</a:t>
            </a:r>
            <a:r>
              <a:rPr lang="en-US" dirty="0"/>
              <a:t> </a:t>
            </a:r>
            <a:r>
              <a:rPr lang="en-US" b="1" dirty="0">
                <a:solidFill>
                  <a:srgbClr val="884088"/>
                </a:solidFill>
              </a:rPr>
              <a:t>9</a:t>
            </a:r>
            <a:r>
              <a:rPr lang="en-US" dirty="0"/>
              <a:t>/</a:t>
            </a:r>
            <a:r>
              <a:rPr lang="en-US" b="1" dirty="0">
                <a:solidFill>
                  <a:srgbClr val="884088"/>
                </a:solidFill>
              </a:rPr>
              <a:t>10</a:t>
            </a:r>
            <a:r>
              <a:rPr lang="en-US" dirty="0"/>
              <a:t> ( </a:t>
            </a:r>
            <a:r>
              <a:rPr lang="en-US" b="1" dirty="0">
                <a:solidFill>
                  <a:srgbClr val="884088"/>
                </a:solidFill>
              </a:rPr>
              <a:t>1</a:t>
            </a:r>
            <a:r>
              <a:rPr lang="en-US" dirty="0" smtClean="0"/>
              <a:t>)</a:t>
            </a:r>
            <a:endParaRPr lang="en-US" dirty="0"/>
          </a:p>
        </p:txBody>
      </p:sp>
    </p:spTree>
    <p:extLst>
      <p:ext uri="{BB962C8B-B14F-4D97-AF65-F5344CB8AC3E}">
        <p14:creationId xmlns:p14="http://schemas.microsoft.com/office/powerpoint/2010/main" val="20633849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SOLUTION</a:t>
            </a:r>
            <a:endParaRPr lang="en-US" dirty="0"/>
          </a:p>
        </p:txBody>
      </p:sp>
      <p:sp>
        <p:nvSpPr>
          <p:cNvPr id="5" name="Text Placeholder 4"/>
          <p:cNvSpPr>
            <a:spLocks noGrp="1"/>
          </p:cNvSpPr>
          <p:nvPr>
            <p:ph type="body" idx="1"/>
          </p:nvPr>
        </p:nvSpPr>
        <p:spPr/>
        <p:txBody>
          <a:bodyPr/>
          <a:lstStyle/>
          <a:p>
            <a:r>
              <a:rPr lang="en-US" dirty="0" smtClean="0"/>
              <a:t>Anthony Baron</a:t>
            </a:r>
            <a:endParaRPr lang="en-US" dirty="0"/>
          </a:p>
        </p:txBody>
      </p:sp>
      <p:sp>
        <p:nvSpPr>
          <p:cNvPr id="6" name="Slide Number Placeholder 5"/>
          <p:cNvSpPr>
            <a:spLocks noGrp="1"/>
          </p:cNvSpPr>
          <p:nvPr>
            <p:ph type="sldNum" sz="quarter" idx="12"/>
          </p:nvPr>
        </p:nvSpPr>
        <p:spPr/>
        <p:txBody>
          <a:bodyPr/>
          <a:lstStyle/>
          <a:p>
            <a:fld id="{B7E0417A-1B0E-4C74-A576-3AC878E1BBBB}" type="slidenum">
              <a:rPr lang="en-US" smtClean="0"/>
              <a:t>24</a:t>
            </a:fld>
            <a:endParaRPr lang="en-US" dirty="0"/>
          </a:p>
        </p:txBody>
      </p:sp>
      <p:sp>
        <p:nvSpPr>
          <p:cNvPr id="7" name="Date Placeholder 6"/>
          <p:cNvSpPr>
            <a:spLocks noGrp="1"/>
          </p:cNvSpPr>
          <p:nvPr>
            <p:ph type="dt" sz="half" idx="10"/>
          </p:nvPr>
        </p:nvSpPr>
        <p:spPr/>
        <p:txBody>
          <a:bodyPr/>
          <a:lstStyle/>
          <a:p>
            <a:fld id="{FEF8474A-46FC-5540-BD8D-9F463B751B48}" type="datetime1">
              <a:rPr lang="en-US" smtClean="0"/>
              <a:t>3/24/14</a:t>
            </a:fld>
            <a:endParaRPr lang="en-US" dirty="0"/>
          </a:p>
        </p:txBody>
      </p:sp>
    </p:spTree>
    <p:extLst>
      <p:ext uri="{BB962C8B-B14F-4D97-AF65-F5344CB8AC3E}">
        <p14:creationId xmlns:p14="http://schemas.microsoft.com/office/powerpoint/2010/main" val="3875140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a:t>
            </a:r>
            <a:r>
              <a:rPr lang="en-US" dirty="0" smtClean="0"/>
              <a:t>Statement</a:t>
            </a:r>
            <a:endParaRPr lang="en-US" dirty="0"/>
          </a:p>
        </p:txBody>
      </p:sp>
      <p:sp>
        <p:nvSpPr>
          <p:cNvPr id="3" name="Content Placeholder 2"/>
          <p:cNvSpPr>
            <a:spLocks noGrp="1"/>
          </p:cNvSpPr>
          <p:nvPr>
            <p:ph sz="quarter" idx="1"/>
          </p:nvPr>
        </p:nvSpPr>
        <p:spPr/>
        <p:txBody>
          <a:bodyPr/>
          <a:lstStyle/>
          <a:p>
            <a:pPr marL="460375" indent="-460375">
              <a:lnSpc>
                <a:spcPct val="110000"/>
              </a:lnSpc>
            </a:pPr>
            <a:r>
              <a:rPr lang="en-US" sz="3600" dirty="0"/>
              <a:t>CORSICA </a:t>
            </a:r>
            <a:r>
              <a:rPr lang="en-US" sz="3600" dirty="0" smtClean="0"/>
              <a:t>will </a:t>
            </a:r>
            <a:r>
              <a:rPr lang="en-US" sz="3600" dirty="0"/>
              <a:t>cause the enrollment process to </a:t>
            </a:r>
            <a:r>
              <a:rPr lang="en-US" sz="3600" dirty="0" smtClean="0"/>
              <a:t>become </a:t>
            </a:r>
            <a:r>
              <a:rPr lang="en-US" sz="3600" dirty="0"/>
              <a:t>more efficient and streamline </a:t>
            </a:r>
            <a:r>
              <a:rPr lang="en-US" sz="3600" dirty="0" smtClean="0"/>
              <a:t>by</a:t>
            </a:r>
          </a:p>
          <a:p>
            <a:pPr marL="920750" lvl="1" indent="-463550">
              <a:lnSpc>
                <a:spcPct val="110000"/>
              </a:lnSpc>
            </a:pPr>
            <a:r>
              <a:rPr lang="en-US" sz="3200" dirty="0"/>
              <a:t>Emplacing course waitlist</a:t>
            </a:r>
          </a:p>
          <a:p>
            <a:pPr marL="1365250" lvl="2" indent="-450850">
              <a:lnSpc>
                <a:spcPct val="110000"/>
              </a:lnSpc>
            </a:pPr>
            <a:r>
              <a:rPr lang="en-US" sz="2800" dirty="0"/>
              <a:t>To handle course fill ups during enrollment process</a:t>
            </a:r>
          </a:p>
          <a:p>
            <a:pPr marL="920750" lvl="1" indent="-463550">
              <a:lnSpc>
                <a:spcPct val="110000"/>
              </a:lnSpc>
            </a:pPr>
            <a:r>
              <a:rPr lang="en-US" sz="3200" dirty="0"/>
              <a:t>Having a waitlist communication system</a:t>
            </a:r>
          </a:p>
          <a:p>
            <a:pPr marL="1365250" lvl="2" indent="-450850">
              <a:lnSpc>
                <a:spcPct val="110000"/>
              </a:lnSpc>
            </a:pPr>
            <a:r>
              <a:rPr lang="en-US" sz="2800" dirty="0"/>
              <a:t>Let students know a course has open by email, call, or </a:t>
            </a:r>
            <a:r>
              <a:rPr lang="en-US" sz="2800" dirty="0" smtClean="0"/>
              <a:t>text</a:t>
            </a:r>
            <a:endParaRPr lang="en-US" sz="2800" dirty="0"/>
          </a:p>
          <a:p>
            <a:pPr marL="1365250" lvl="1" indent="-450850">
              <a:buNone/>
            </a:pPr>
            <a:endParaRPr lang="en-US" dirty="0"/>
          </a:p>
        </p:txBody>
      </p:sp>
      <p:sp>
        <p:nvSpPr>
          <p:cNvPr id="4" name="Slide Number Placeholder 3"/>
          <p:cNvSpPr>
            <a:spLocks noGrp="1"/>
          </p:cNvSpPr>
          <p:nvPr>
            <p:ph type="sldNum" sz="quarter" idx="12"/>
          </p:nvPr>
        </p:nvSpPr>
        <p:spPr/>
        <p:txBody>
          <a:bodyPr/>
          <a:lstStyle/>
          <a:p>
            <a:fld id="{B7E0417A-1B0E-4C74-A576-3AC878E1BBBB}" type="slidenum">
              <a:rPr lang="en-US" smtClean="0"/>
              <a:t>25</a:t>
            </a:fld>
            <a:endParaRPr lang="en-US" dirty="0"/>
          </a:p>
        </p:txBody>
      </p:sp>
      <p:sp>
        <p:nvSpPr>
          <p:cNvPr id="5" name="Date Placeholder 4"/>
          <p:cNvSpPr>
            <a:spLocks noGrp="1"/>
          </p:cNvSpPr>
          <p:nvPr>
            <p:ph type="dt" sz="half" idx="10"/>
          </p:nvPr>
        </p:nvSpPr>
        <p:spPr/>
        <p:txBody>
          <a:bodyPr/>
          <a:lstStyle/>
          <a:p>
            <a:fld id="{BDD94BE7-0B95-344E-A7F2-4526CBAAED7B}" type="datetime1">
              <a:rPr lang="en-US" smtClean="0"/>
              <a:t>3/24/14</a:t>
            </a:fld>
            <a:endParaRPr lang="en-US" dirty="0"/>
          </a:p>
        </p:txBody>
      </p:sp>
    </p:spTree>
    <p:extLst>
      <p:ext uri="{BB962C8B-B14F-4D97-AF65-F5344CB8AC3E}">
        <p14:creationId xmlns:p14="http://schemas.microsoft.com/office/powerpoint/2010/main" val="9341708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 y="295278"/>
            <a:ext cx="9572625" cy="1244599"/>
          </a:xfrm>
          <a:prstGeom prst="rect">
            <a:avLst/>
          </a:prstGeom>
          <a:solidFill>
            <a:srgbClr val="0000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333501" y="1857376"/>
            <a:ext cx="10858500" cy="3873499"/>
          </a:xfrm>
          <a:prstGeom prst="rect">
            <a:avLst/>
          </a:prstGeom>
          <a:solidFill>
            <a:srgbClr val="FFFFFF">
              <a:alpha val="7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6575" y="222252"/>
            <a:ext cx="8528051" cy="1325563"/>
          </a:xfrm>
        </p:spPr>
        <p:txBody>
          <a:bodyPr>
            <a:normAutofit/>
          </a:bodyPr>
          <a:lstStyle/>
          <a:p>
            <a:r>
              <a:rPr lang="en-US" sz="4800" dirty="0"/>
              <a:t>Solution Goals and </a:t>
            </a:r>
            <a:r>
              <a:rPr lang="en-US" sz="4800" dirty="0" smtClean="0"/>
              <a:t>Objectives</a:t>
            </a:r>
            <a:endParaRPr lang="en-US" sz="4800" dirty="0"/>
          </a:p>
        </p:txBody>
      </p:sp>
      <p:sp>
        <p:nvSpPr>
          <p:cNvPr id="3" name="Content Placeholder 2"/>
          <p:cNvSpPr>
            <a:spLocks noGrp="1"/>
          </p:cNvSpPr>
          <p:nvPr>
            <p:ph sz="quarter" idx="1"/>
          </p:nvPr>
        </p:nvSpPr>
        <p:spPr>
          <a:xfrm>
            <a:off x="1841501" y="2301875"/>
            <a:ext cx="9911772" cy="4351338"/>
          </a:xfrm>
        </p:spPr>
        <p:txBody>
          <a:bodyPr>
            <a:normAutofit/>
          </a:bodyPr>
          <a:lstStyle/>
          <a:p>
            <a:r>
              <a:rPr lang="en-US" sz="3600" dirty="0" smtClean="0"/>
              <a:t>Provide automated system through which:</a:t>
            </a:r>
          </a:p>
          <a:p>
            <a:pPr lvl="1"/>
            <a:r>
              <a:rPr lang="en-US" sz="3200" dirty="0" smtClean="0"/>
              <a:t>Faculty and students can be notified of available seats</a:t>
            </a:r>
          </a:p>
          <a:p>
            <a:pPr lvl="1"/>
            <a:r>
              <a:rPr lang="en-US" sz="3200" dirty="0" smtClean="0"/>
              <a:t>Reserves the available seats for student on waitlist</a:t>
            </a:r>
          </a:p>
          <a:p>
            <a:pPr lvl="1"/>
            <a:r>
              <a:rPr lang="en-US" sz="3200" dirty="0" smtClean="0"/>
              <a:t>Ensures fair process</a:t>
            </a:r>
          </a:p>
          <a:p>
            <a:pPr lvl="1"/>
            <a:r>
              <a:rPr lang="en-US" sz="3200" dirty="0" smtClean="0"/>
              <a:t>Triggers alerts for enrollment aspects</a:t>
            </a:r>
            <a:endParaRPr lang="en-US" sz="3200" dirty="0"/>
          </a:p>
        </p:txBody>
      </p:sp>
      <p:sp>
        <p:nvSpPr>
          <p:cNvPr id="4" name="Slide Number Placeholder 3"/>
          <p:cNvSpPr>
            <a:spLocks noGrp="1"/>
          </p:cNvSpPr>
          <p:nvPr>
            <p:ph type="sldNum" sz="quarter" idx="12"/>
          </p:nvPr>
        </p:nvSpPr>
        <p:spPr/>
        <p:txBody>
          <a:bodyPr/>
          <a:lstStyle/>
          <a:p>
            <a:fld id="{B7E0417A-1B0E-4C74-A576-3AC878E1BBBB}" type="slidenum">
              <a:rPr lang="en-US" smtClean="0"/>
              <a:t>26</a:t>
            </a:fld>
            <a:endParaRPr lang="en-US" dirty="0"/>
          </a:p>
        </p:txBody>
      </p:sp>
      <p:sp>
        <p:nvSpPr>
          <p:cNvPr id="7" name="Date Placeholder 6"/>
          <p:cNvSpPr>
            <a:spLocks noGrp="1"/>
          </p:cNvSpPr>
          <p:nvPr>
            <p:ph type="dt" sz="half" idx="10"/>
          </p:nvPr>
        </p:nvSpPr>
        <p:spPr/>
        <p:txBody>
          <a:bodyPr/>
          <a:lstStyle/>
          <a:p>
            <a:fld id="{FF30DBDA-F064-274D-8AA9-6DCB091F0312}" type="datetime1">
              <a:rPr lang="en-US" smtClean="0"/>
              <a:t>3/24/14</a:t>
            </a:fld>
            <a:endParaRPr lang="en-US" dirty="0"/>
          </a:p>
        </p:txBody>
      </p:sp>
    </p:spTree>
    <p:extLst>
      <p:ext uri="{BB962C8B-B14F-4D97-AF65-F5344CB8AC3E}">
        <p14:creationId xmlns:p14="http://schemas.microsoft.com/office/powerpoint/2010/main" val="1487033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withcorsic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2247900"/>
            <a:ext cx="10160000" cy="2349500"/>
          </a:xfrm>
          <a:prstGeom prst="rect">
            <a:avLst/>
          </a:prstGeom>
        </p:spPr>
      </p:pic>
      <p:sp>
        <p:nvSpPr>
          <p:cNvPr id="2" name="Title 1"/>
          <p:cNvSpPr>
            <a:spLocks noGrp="1"/>
          </p:cNvSpPr>
          <p:nvPr>
            <p:ph type="title"/>
          </p:nvPr>
        </p:nvSpPr>
        <p:spPr/>
        <p:txBody>
          <a:bodyPr>
            <a:normAutofit fontScale="90000"/>
          </a:bodyPr>
          <a:lstStyle/>
          <a:p>
            <a:pPr algn="ctr"/>
            <a:r>
              <a:rPr lang="en-US" dirty="0"/>
              <a:t>Improved </a:t>
            </a:r>
            <a:r>
              <a:rPr lang="en-US" dirty="0" smtClean="0"/>
              <a:t>Process</a:t>
            </a:r>
            <a:r>
              <a:rPr lang="en-US" dirty="0"/>
              <a:t/>
            </a:r>
            <a:br>
              <a:rPr lang="en-US" dirty="0"/>
            </a:br>
            <a:endParaRPr lang="en-US" dirty="0"/>
          </a:p>
        </p:txBody>
      </p:sp>
      <p:sp>
        <p:nvSpPr>
          <p:cNvPr id="7" name="Slide Number Placeholder 6"/>
          <p:cNvSpPr>
            <a:spLocks noGrp="1"/>
          </p:cNvSpPr>
          <p:nvPr>
            <p:ph type="sldNum" sz="quarter" idx="12"/>
          </p:nvPr>
        </p:nvSpPr>
        <p:spPr/>
        <p:txBody>
          <a:bodyPr/>
          <a:lstStyle/>
          <a:p>
            <a:fld id="{B7E0417A-1B0E-4C74-A576-3AC878E1BBBB}" type="slidenum">
              <a:rPr lang="en-US" smtClean="0"/>
              <a:t>27</a:t>
            </a:fld>
            <a:endParaRPr lang="en-US" dirty="0"/>
          </a:p>
        </p:txBody>
      </p:sp>
      <p:sp>
        <p:nvSpPr>
          <p:cNvPr id="13" name="Date Placeholder 12"/>
          <p:cNvSpPr>
            <a:spLocks noGrp="1"/>
          </p:cNvSpPr>
          <p:nvPr>
            <p:ph type="dt" sz="half" idx="10"/>
          </p:nvPr>
        </p:nvSpPr>
        <p:spPr/>
        <p:txBody>
          <a:bodyPr/>
          <a:lstStyle/>
          <a:p>
            <a:fld id="{73B92CC8-DB2A-4940-ADCA-18A0A8458231}" type="datetime1">
              <a:rPr lang="en-US" smtClean="0"/>
              <a:t>3/24/14</a:t>
            </a:fld>
            <a:endParaRPr lang="en-US" dirty="0"/>
          </a:p>
        </p:txBody>
      </p:sp>
      <p:grpSp>
        <p:nvGrpSpPr>
          <p:cNvPr id="6" name="Group 5"/>
          <p:cNvGrpSpPr/>
          <p:nvPr/>
        </p:nvGrpSpPr>
        <p:grpSpPr>
          <a:xfrm>
            <a:off x="0" y="-36286"/>
            <a:ext cx="12192000" cy="6858000"/>
            <a:chOff x="0" y="0"/>
            <a:chExt cx="12192000" cy="6858000"/>
          </a:xfrm>
        </p:grpSpPr>
        <p:sp>
          <p:nvSpPr>
            <p:cNvPr id="5" name="Rectangle 4"/>
            <p:cNvSpPr/>
            <p:nvPr/>
          </p:nvSpPr>
          <p:spPr>
            <a:xfrm>
              <a:off x="0" y="0"/>
              <a:ext cx="12192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flow_after-0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100" y="0"/>
              <a:ext cx="11088624" cy="6858000"/>
            </a:xfrm>
            <a:prstGeom prst="rect">
              <a:avLst/>
            </a:prstGeom>
          </p:spPr>
        </p:pic>
      </p:grpSp>
      <p:cxnSp>
        <p:nvCxnSpPr>
          <p:cNvPr id="18" name="Elbow Connector 17"/>
          <p:cNvCxnSpPr/>
          <p:nvPr/>
        </p:nvCxnSpPr>
        <p:spPr>
          <a:xfrm flipV="1">
            <a:off x="1542143" y="907144"/>
            <a:ext cx="5515428" cy="3374570"/>
          </a:xfrm>
          <a:prstGeom prst="bentConnector3">
            <a:avLst>
              <a:gd name="adj1" fmla="val -10855"/>
            </a:avLst>
          </a:prstGeom>
          <a:ln w="38100" cmpd="sng">
            <a:solidFill>
              <a:schemeClr val="tx1">
                <a:lumMod val="85000"/>
                <a:lumOff val="1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6248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&amp; </a:t>
            </a:r>
            <a:br>
              <a:rPr lang="en-US" dirty="0" smtClean="0"/>
            </a:br>
            <a:r>
              <a:rPr lang="en-US" sz="4400" dirty="0" smtClean="0"/>
              <a:t>MAJOR FUNCTIONAL COMPONENTS</a:t>
            </a:r>
            <a:endParaRPr lang="en-US" sz="4400" dirty="0"/>
          </a:p>
        </p:txBody>
      </p:sp>
      <p:sp>
        <p:nvSpPr>
          <p:cNvPr id="3" name="Text Placeholder 2"/>
          <p:cNvSpPr>
            <a:spLocks noGrp="1"/>
          </p:cNvSpPr>
          <p:nvPr>
            <p:ph type="body" idx="1"/>
          </p:nvPr>
        </p:nvSpPr>
        <p:spPr/>
        <p:txBody>
          <a:bodyPr/>
          <a:lstStyle/>
          <a:p>
            <a:r>
              <a:rPr lang="en-US" dirty="0" smtClean="0"/>
              <a:t>Latimer </a:t>
            </a:r>
            <a:r>
              <a:rPr lang="en-US" dirty="0" err="1" smtClean="0"/>
              <a:t>Gerle</a:t>
            </a:r>
            <a:endParaRPr lang="en-US" dirty="0"/>
          </a:p>
        </p:txBody>
      </p:sp>
      <p:sp>
        <p:nvSpPr>
          <p:cNvPr id="4" name="Slide Number Placeholder 3"/>
          <p:cNvSpPr>
            <a:spLocks noGrp="1"/>
          </p:cNvSpPr>
          <p:nvPr>
            <p:ph type="sldNum" sz="quarter" idx="12"/>
          </p:nvPr>
        </p:nvSpPr>
        <p:spPr/>
        <p:txBody>
          <a:bodyPr/>
          <a:lstStyle/>
          <a:p>
            <a:fld id="{B7E0417A-1B0E-4C74-A576-3AC878E1BBBB}" type="slidenum">
              <a:rPr lang="en-US" smtClean="0"/>
              <a:t>28</a:t>
            </a:fld>
            <a:endParaRPr lang="en-US" dirty="0"/>
          </a:p>
        </p:txBody>
      </p:sp>
      <p:sp>
        <p:nvSpPr>
          <p:cNvPr id="5" name="Date Placeholder 4"/>
          <p:cNvSpPr>
            <a:spLocks noGrp="1"/>
          </p:cNvSpPr>
          <p:nvPr>
            <p:ph type="dt" sz="half" idx="10"/>
          </p:nvPr>
        </p:nvSpPr>
        <p:spPr/>
        <p:txBody>
          <a:bodyPr/>
          <a:lstStyle/>
          <a:p>
            <a:fld id="{7D8D9020-3AD0-0443-A6FD-A8173C19C619}" type="datetime1">
              <a:rPr lang="en-US" smtClean="0"/>
              <a:t>3/24/14</a:t>
            </a:fld>
            <a:endParaRPr lang="en-US" dirty="0"/>
          </a:p>
        </p:txBody>
      </p:sp>
    </p:spTree>
    <p:extLst>
      <p:ext uri="{BB962C8B-B14F-4D97-AF65-F5344CB8AC3E}">
        <p14:creationId xmlns:p14="http://schemas.microsoft.com/office/powerpoint/2010/main" val="34747886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35" y="183174"/>
            <a:ext cx="10515600" cy="793750"/>
          </a:xfrm>
        </p:spPr>
        <p:txBody>
          <a:bodyPr>
            <a:normAutofit fontScale="90000"/>
          </a:bodyPr>
          <a:lstStyle/>
          <a:p>
            <a:r>
              <a:rPr lang="en-US" dirty="0" smtClean="0"/>
              <a:t>Competition Part I</a:t>
            </a:r>
            <a:endParaRPr lang="en-US" dirty="0"/>
          </a:p>
        </p:txBody>
      </p:sp>
      <p:sp>
        <p:nvSpPr>
          <p:cNvPr id="4" name="Date Placeholder 3"/>
          <p:cNvSpPr>
            <a:spLocks noGrp="1"/>
          </p:cNvSpPr>
          <p:nvPr>
            <p:ph type="dt" sz="half" idx="10"/>
          </p:nvPr>
        </p:nvSpPr>
        <p:spPr/>
        <p:txBody>
          <a:bodyPr/>
          <a:lstStyle/>
          <a:p>
            <a:fld id="{E5EC598A-206B-C54D-AB09-CA8075AC66AF}" type="datetime1">
              <a:rPr lang="en-US" smtClean="0"/>
              <a:t>3/24/14</a:t>
            </a:fld>
            <a:endParaRPr lang="en-US"/>
          </a:p>
        </p:txBody>
      </p:sp>
      <p:sp>
        <p:nvSpPr>
          <p:cNvPr id="5" name="Slide Number Placeholder 4"/>
          <p:cNvSpPr>
            <a:spLocks noGrp="1"/>
          </p:cNvSpPr>
          <p:nvPr>
            <p:ph type="sldNum" sz="quarter" idx="12"/>
          </p:nvPr>
        </p:nvSpPr>
        <p:spPr/>
        <p:txBody>
          <a:bodyPr/>
          <a:lstStyle/>
          <a:p>
            <a:fld id="{2E79DDA7-CFFF-7841-A188-6EED878CDE17}" type="slidenum">
              <a:rPr lang="en-US" smtClean="0"/>
              <a:t>29</a:t>
            </a:fld>
            <a:endParaRPr lang="en-US"/>
          </a:p>
        </p:txBody>
      </p:sp>
      <p:sp>
        <p:nvSpPr>
          <p:cNvPr id="8" name="Rectangle 7"/>
          <p:cNvSpPr/>
          <p:nvPr/>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961639097"/>
              </p:ext>
            </p:extLst>
          </p:nvPr>
        </p:nvGraphicFramePr>
        <p:xfrm>
          <a:off x="450852" y="40368"/>
          <a:ext cx="11274425" cy="6796088"/>
        </p:xfrm>
        <a:graphic>
          <a:graphicData uri="http://schemas.openxmlformats.org/presentationml/2006/ole">
            <mc:AlternateContent xmlns:mc="http://schemas.openxmlformats.org/markup-compatibility/2006">
              <mc:Choice xmlns:v="urn:schemas-microsoft-com:vml" Requires="v">
                <p:oleObj spid="_x0000_s1111" name="Document" r:id="rId3" imgW="8978900" imgH="5410200" progId="Word.Document.12">
                  <p:embed/>
                </p:oleObj>
              </mc:Choice>
              <mc:Fallback>
                <p:oleObj name="Document" r:id="rId3" imgW="8978900" imgH="5410200" progId="Word.Document.12">
                  <p:embed/>
                  <p:pic>
                    <p:nvPicPr>
                      <p:cNvPr id="0" name=""/>
                      <p:cNvPicPr/>
                      <p:nvPr/>
                    </p:nvPicPr>
                    <p:blipFill>
                      <a:blip r:embed="rId4"/>
                      <a:stretch>
                        <a:fillRect/>
                      </a:stretch>
                    </p:blipFill>
                    <p:spPr>
                      <a:xfrm>
                        <a:off x="450852" y="40368"/>
                        <a:ext cx="11274425" cy="6796088"/>
                      </a:xfrm>
                      <a:prstGeom prst="rect">
                        <a:avLst/>
                      </a:prstGeom>
                    </p:spPr>
                  </p:pic>
                </p:oleObj>
              </mc:Fallback>
            </mc:AlternateContent>
          </a:graphicData>
        </a:graphic>
      </p:graphicFrame>
    </p:spTree>
    <p:extLst>
      <p:ext uri="{BB962C8B-B14F-4D97-AF65-F5344CB8AC3E}">
        <p14:creationId xmlns:p14="http://schemas.microsoft.com/office/powerpoint/2010/main" val="16014500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PROBLEM &amp; </a:t>
            </a:r>
            <a:br>
              <a:rPr lang="en-US" dirty="0" smtClean="0"/>
            </a:br>
            <a:r>
              <a:rPr lang="en-US" sz="5400" dirty="0" smtClean="0"/>
              <a:t>HISTORICAL DATA</a:t>
            </a:r>
            <a:endParaRPr lang="en-US" sz="5400" dirty="0"/>
          </a:p>
        </p:txBody>
      </p:sp>
      <p:sp>
        <p:nvSpPr>
          <p:cNvPr id="6" name="Text Placeholder 5"/>
          <p:cNvSpPr>
            <a:spLocks noGrp="1"/>
          </p:cNvSpPr>
          <p:nvPr>
            <p:ph type="body" idx="1"/>
          </p:nvPr>
        </p:nvSpPr>
        <p:spPr/>
        <p:txBody>
          <a:bodyPr/>
          <a:lstStyle/>
          <a:p>
            <a:r>
              <a:rPr lang="en-US" dirty="0" smtClean="0"/>
              <a:t>Patrick </a:t>
            </a:r>
            <a:r>
              <a:rPr lang="en-US" dirty="0" err="1" smtClean="0"/>
              <a:t>DeBerry</a:t>
            </a:r>
            <a:endParaRPr lang="en-US" dirty="0"/>
          </a:p>
        </p:txBody>
      </p:sp>
      <p:sp>
        <p:nvSpPr>
          <p:cNvPr id="4" name="Slide Number Placeholder 3"/>
          <p:cNvSpPr>
            <a:spLocks noGrp="1"/>
          </p:cNvSpPr>
          <p:nvPr>
            <p:ph type="sldNum" sz="quarter" idx="12"/>
          </p:nvPr>
        </p:nvSpPr>
        <p:spPr/>
        <p:txBody>
          <a:bodyPr/>
          <a:lstStyle/>
          <a:p>
            <a:fld id="{B7E0417A-1B0E-4C74-A576-3AC878E1BBBB}" type="slidenum">
              <a:rPr lang="en-US" smtClean="0"/>
              <a:t>3</a:t>
            </a:fld>
            <a:endParaRPr lang="en-US" dirty="0"/>
          </a:p>
        </p:txBody>
      </p:sp>
      <p:sp>
        <p:nvSpPr>
          <p:cNvPr id="7" name="Date Placeholder 6"/>
          <p:cNvSpPr>
            <a:spLocks noGrp="1"/>
          </p:cNvSpPr>
          <p:nvPr>
            <p:ph type="dt" sz="half" idx="10"/>
          </p:nvPr>
        </p:nvSpPr>
        <p:spPr/>
        <p:txBody>
          <a:bodyPr/>
          <a:lstStyle/>
          <a:p>
            <a:fld id="{30C3BFC9-3EF3-A740-8E13-4D0FFF105480}" type="datetime1">
              <a:rPr lang="en-US" smtClean="0"/>
              <a:t>3/24/14</a:t>
            </a:fld>
            <a:endParaRPr lang="en-US" dirty="0"/>
          </a:p>
        </p:txBody>
      </p:sp>
    </p:spTree>
    <p:extLst>
      <p:ext uri="{BB962C8B-B14F-4D97-AF65-F5344CB8AC3E}">
        <p14:creationId xmlns:p14="http://schemas.microsoft.com/office/powerpoint/2010/main" val="6402239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Major Functional Component Diagram</a:t>
            </a:r>
            <a:endParaRPr lang="en-US" dirty="0"/>
          </a:p>
        </p:txBody>
      </p:sp>
      <p:sp>
        <p:nvSpPr>
          <p:cNvPr id="7" name="Rectangle 6"/>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fcdsig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78" y="1716455"/>
            <a:ext cx="11156463" cy="3273584"/>
          </a:xfrm>
          <a:prstGeom prst="rect">
            <a:avLst/>
          </a:prstGeom>
        </p:spPr>
      </p:pic>
      <p:sp>
        <p:nvSpPr>
          <p:cNvPr id="12" name="Rectangle 11"/>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MFCD_presentation-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500" y="0"/>
            <a:ext cx="6963296" cy="6858000"/>
          </a:xfrm>
          <a:prstGeom prst="rect">
            <a:avLst/>
          </a:prstGeom>
        </p:spPr>
      </p:pic>
      <p:sp>
        <p:nvSpPr>
          <p:cNvPr id="5" name="Date Placeholder 4"/>
          <p:cNvSpPr>
            <a:spLocks noGrp="1"/>
          </p:cNvSpPr>
          <p:nvPr>
            <p:ph type="dt" sz="half" idx="10"/>
          </p:nvPr>
        </p:nvSpPr>
        <p:spPr/>
        <p:txBody>
          <a:bodyPr/>
          <a:lstStyle/>
          <a:p>
            <a:fld id="{6960157C-0CBE-CF45-9AC0-570CC3ACB6ED}" type="datetime1">
              <a:rPr lang="en-US" smtClean="0"/>
              <a:t>3/24/14</a:t>
            </a:fld>
            <a:endParaRPr lang="en-US"/>
          </a:p>
        </p:txBody>
      </p:sp>
      <p:sp>
        <p:nvSpPr>
          <p:cNvPr id="6" name="Slide Number Placeholder 5"/>
          <p:cNvSpPr>
            <a:spLocks noGrp="1"/>
          </p:cNvSpPr>
          <p:nvPr>
            <p:ph type="sldNum" sz="quarter" idx="12"/>
          </p:nvPr>
        </p:nvSpPr>
        <p:spPr/>
        <p:txBody>
          <a:bodyPr/>
          <a:lstStyle/>
          <a:p>
            <a:fld id="{2E79DDA7-CFFF-7841-A188-6EED878CDE17}" type="slidenum">
              <a:rPr lang="en-US" smtClean="0"/>
              <a:t>30</a:t>
            </a:fld>
            <a:endParaRPr lang="en-US"/>
          </a:p>
        </p:txBody>
      </p:sp>
    </p:spTree>
    <p:extLst>
      <p:ext uri="{BB962C8B-B14F-4D97-AF65-F5344CB8AC3E}">
        <p14:creationId xmlns:p14="http://schemas.microsoft.com/office/powerpoint/2010/main" val="2835076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 y="468912"/>
            <a:ext cx="8264769" cy="1426312"/>
          </a:xfrm>
          <a:prstGeom prst="rect">
            <a:avLst/>
          </a:prstGeom>
          <a:solidFill>
            <a:schemeClr val="tx1">
              <a:lumMod val="95000"/>
              <a:lumOff val="5000"/>
              <a:alpha val="4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6451" y="495784"/>
            <a:ext cx="10515600" cy="1325563"/>
          </a:xfrm>
        </p:spPr>
        <p:txBody>
          <a:bodyPr/>
          <a:lstStyle/>
          <a:p>
            <a:r>
              <a:rPr lang="en-US" dirty="0" smtClean="0"/>
              <a:t>Required Components</a:t>
            </a:r>
            <a:endParaRPr lang="en-US" dirty="0"/>
          </a:p>
        </p:txBody>
      </p:sp>
      <p:sp>
        <p:nvSpPr>
          <p:cNvPr id="7" name="Rectangle 6"/>
          <p:cNvSpPr/>
          <p:nvPr/>
        </p:nvSpPr>
        <p:spPr>
          <a:xfrm>
            <a:off x="1797538" y="2637682"/>
            <a:ext cx="10394463" cy="3207056"/>
          </a:xfrm>
          <a:prstGeom prst="rect">
            <a:avLst/>
          </a:prstGeom>
          <a:solidFill>
            <a:srgbClr val="FFFFFF">
              <a:alpha val="7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992925" y="2911223"/>
            <a:ext cx="10042771" cy="2568221"/>
          </a:xfrm>
        </p:spPr>
        <p:txBody>
          <a:bodyPr numCol="2">
            <a:noAutofit/>
          </a:bodyPr>
          <a:lstStyle/>
          <a:p>
            <a:pPr marL="277813" lvl="0" indent="-277813"/>
            <a:r>
              <a:rPr lang="en-US" sz="3200" dirty="0" smtClean="0">
                <a:solidFill>
                  <a:schemeClr val="bg2">
                    <a:lumMod val="25000"/>
                  </a:schemeClr>
                </a:solidFill>
              </a:rPr>
              <a:t>Back</a:t>
            </a:r>
            <a:r>
              <a:rPr lang="en-US" sz="3200" dirty="0">
                <a:solidFill>
                  <a:schemeClr val="bg2">
                    <a:lumMod val="25000"/>
                  </a:schemeClr>
                </a:solidFill>
              </a:rPr>
              <a:t>-end algorithms</a:t>
            </a:r>
            <a:endParaRPr lang="en-US" dirty="0">
              <a:solidFill>
                <a:schemeClr val="bg2">
                  <a:lumMod val="25000"/>
                </a:schemeClr>
              </a:solidFill>
            </a:endParaRPr>
          </a:p>
          <a:p>
            <a:pPr marL="277813" lvl="0" indent="-277813"/>
            <a:r>
              <a:rPr lang="en-US" sz="3200" dirty="0">
                <a:solidFill>
                  <a:schemeClr val="bg2">
                    <a:lumMod val="25000"/>
                  </a:schemeClr>
                </a:solidFill>
              </a:rPr>
              <a:t>Open seat identification</a:t>
            </a:r>
            <a:endParaRPr lang="en-US" dirty="0">
              <a:solidFill>
                <a:schemeClr val="bg2">
                  <a:lumMod val="25000"/>
                </a:schemeClr>
              </a:solidFill>
            </a:endParaRPr>
          </a:p>
          <a:p>
            <a:pPr marL="277813" lvl="0" indent="-277813"/>
            <a:r>
              <a:rPr lang="en-US" sz="3200" dirty="0">
                <a:solidFill>
                  <a:schemeClr val="bg2">
                    <a:lumMod val="25000"/>
                  </a:schemeClr>
                </a:solidFill>
              </a:rPr>
              <a:t>Class database</a:t>
            </a:r>
            <a:endParaRPr lang="en-US" dirty="0">
              <a:solidFill>
                <a:schemeClr val="bg2">
                  <a:lumMod val="25000"/>
                </a:schemeClr>
              </a:solidFill>
            </a:endParaRPr>
          </a:p>
          <a:p>
            <a:pPr marL="277813" lvl="0" indent="-277813"/>
            <a:r>
              <a:rPr lang="en-US" sz="3200" dirty="0">
                <a:solidFill>
                  <a:schemeClr val="bg2">
                    <a:lumMod val="25000"/>
                  </a:schemeClr>
                </a:solidFill>
              </a:rPr>
              <a:t>Lab/recitation handling</a:t>
            </a:r>
            <a:endParaRPr lang="en-US" dirty="0">
              <a:solidFill>
                <a:schemeClr val="bg2">
                  <a:lumMod val="25000"/>
                </a:schemeClr>
              </a:solidFill>
            </a:endParaRPr>
          </a:p>
          <a:p>
            <a:pPr marL="277813" lvl="0" indent="-277813"/>
            <a:r>
              <a:rPr lang="en-US" sz="3200" dirty="0">
                <a:solidFill>
                  <a:schemeClr val="bg2">
                    <a:lumMod val="25000"/>
                  </a:schemeClr>
                </a:solidFill>
              </a:rPr>
              <a:t>Future class analyses</a:t>
            </a:r>
            <a:endParaRPr lang="en-US" dirty="0">
              <a:solidFill>
                <a:schemeClr val="bg2">
                  <a:lumMod val="25000"/>
                </a:schemeClr>
              </a:solidFill>
            </a:endParaRPr>
          </a:p>
          <a:p>
            <a:pPr marL="347663" lvl="0" indent="-347663"/>
            <a:r>
              <a:rPr lang="en-US" sz="3200" dirty="0">
                <a:solidFill>
                  <a:schemeClr val="bg2">
                    <a:lumMod val="25000"/>
                  </a:schemeClr>
                </a:solidFill>
              </a:rPr>
              <a:t>User interface</a:t>
            </a:r>
            <a:endParaRPr lang="en-US" dirty="0">
              <a:solidFill>
                <a:schemeClr val="bg2">
                  <a:lumMod val="25000"/>
                </a:schemeClr>
              </a:solidFill>
            </a:endParaRPr>
          </a:p>
          <a:p>
            <a:pPr marL="347663" lvl="0" indent="-347663"/>
            <a:r>
              <a:rPr lang="en-US" sz="3200" dirty="0">
                <a:solidFill>
                  <a:schemeClr val="bg2">
                    <a:lumMod val="25000"/>
                  </a:schemeClr>
                </a:solidFill>
              </a:rPr>
              <a:t>Notification system</a:t>
            </a:r>
            <a:endParaRPr lang="en-US" dirty="0">
              <a:solidFill>
                <a:schemeClr val="bg2">
                  <a:lumMod val="25000"/>
                </a:schemeClr>
              </a:solidFill>
            </a:endParaRPr>
          </a:p>
          <a:p>
            <a:pPr lvl="1"/>
            <a:r>
              <a:rPr lang="en-US" sz="2800" dirty="0">
                <a:solidFill>
                  <a:schemeClr val="bg2">
                    <a:lumMod val="25000"/>
                  </a:schemeClr>
                </a:solidFill>
              </a:rPr>
              <a:t>Email</a:t>
            </a:r>
            <a:endParaRPr lang="en-US" dirty="0">
              <a:solidFill>
                <a:schemeClr val="bg2">
                  <a:lumMod val="25000"/>
                </a:schemeClr>
              </a:solidFill>
            </a:endParaRPr>
          </a:p>
          <a:p>
            <a:pPr lvl="1"/>
            <a:r>
              <a:rPr lang="en-US" sz="2800" dirty="0">
                <a:solidFill>
                  <a:schemeClr val="bg2">
                    <a:lumMod val="25000"/>
                  </a:schemeClr>
                </a:solidFill>
              </a:rPr>
              <a:t>Text</a:t>
            </a:r>
            <a:endParaRPr lang="en-US" dirty="0">
              <a:solidFill>
                <a:schemeClr val="bg2">
                  <a:lumMod val="25000"/>
                </a:schemeClr>
              </a:solidFill>
            </a:endParaRPr>
          </a:p>
          <a:p>
            <a:endParaRPr lang="en-US" sz="4000" dirty="0">
              <a:solidFill>
                <a:schemeClr val="bg2">
                  <a:lumMod val="25000"/>
                </a:schemeClr>
              </a:solidFill>
            </a:endParaRPr>
          </a:p>
        </p:txBody>
      </p:sp>
      <p:sp>
        <p:nvSpPr>
          <p:cNvPr id="4" name="Date Placeholder 3"/>
          <p:cNvSpPr>
            <a:spLocks noGrp="1"/>
          </p:cNvSpPr>
          <p:nvPr>
            <p:ph type="dt" sz="half" idx="10"/>
          </p:nvPr>
        </p:nvSpPr>
        <p:spPr/>
        <p:txBody>
          <a:bodyPr/>
          <a:lstStyle/>
          <a:p>
            <a:fld id="{841AA760-8592-3844-A906-93D34DC9F094}" type="datetime1">
              <a:rPr lang="en-US" smtClean="0"/>
              <a:t>3/24/14</a:t>
            </a:fld>
            <a:endParaRPr lang="en-US"/>
          </a:p>
        </p:txBody>
      </p:sp>
      <p:sp>
        <p:nvSpPr>
          <p:cNvPr id="5" name="Slide Number Placeholder 4"/>
          <p:cNvSpPr>
            <a:spLocks noGrp="1"/>
          </p:cNvSpPr>
          <p:nvPr>
            <p:ph type="sldNum" sz="quarter" idx="12"/>
          </p:nvPr>
        </p:nvSpPr>
        <p:spPr/>
        <p:txBody>
          <a:bodyPr/>
          <a:lstStyle/>
          <a:p>
            <a:fld id="{2E79DDA7-CFFF-7841-A188-6EED878CDE17}" type="slidenum">
              <a:rPr lang="en-US" smtClean="0"/>
              <a:t>31</a:t>
            </a:fld>
            <a:endParaRPr lang="en-US" dirty="0"/>
          </a:p>
        </p:txBody>
      </p:sp>
    </p:spTree>
    <p:extLst>
      <p:ext uri="{BB962C8B-B14F-4D97-AF65-F5344CB8AC3E}">
        <p14:creationId xmlns:p14="http://schemas.microsoft.com/office/powerpoint/2010/main" val="477340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additive="base">
                                        <p:cTn id="5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3">
                                            <p:txEl>
                                              <p:pRg st="6" end="6"/>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additive="base">
                                        <p:cTn id="61"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7" end="7"/>
                                            </p:txEl>
                                          </p:spTgt>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 calcmode="lin" valueType="num">
                                      <p:cBhvr additive="base">
                                        <p:cTn id="65"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7" grpId="0" animBg="1"/>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CORSICA</a:t>
            </a:r>
            <a:endParaRPr lang="en-US" dirty="0"/>
          </a:p>
        </p:txBody>
      </p:sp>
      <p:sp>
        <p:nvSpPr>
          <p:cNvPr id="3" name="Text Placeholder 2"/>
          <p:cNvSpPr>
            <a:spLocks noGrp="1"/>
          </p:cNvSpPr>
          <p:nvPr>
            <p:ph type="body" idx="1"/>
          </p:nvPr>
        </p:nvSpPr>
        <p:spPr/>
        <p:txBody>
          <a:bodyPr/>
          <a:lstStyle/>
          <a:p>
            <a:r>
              <a:rPr lang="en-US" dirty="0" smtClean="0"/>
              <a:t>Nicholas </a:t>
            </a:r>
            <a:r>
              <a:rPr lang="en-US" dirty="0" err="1" smtClean="0"/>
              <a:t>LoGioco</a:t>
            </a:r>
            <a:endParaRPr lang="en-US" dirty="0"/>
          </a:p>
        </p:txBody>
      </p:sp>
      <p:sp>
        <p:nvSpPr>
          <p:cNvPr id="4" name="Slide Number Placeholder 3"/>
          <p:cNvSpPr>
            <a:spLocks noGrp="1"/>
          </p:cNvSpPr>
          <p:nvPr>
            <p:ph type="sldNum" sz="quarter" idx="12"/>
          </p:nvPr>
        </p:nvSpPr>
        <p:spPr/>
        <p:txBody>
          <a:bodyPr/>
          <a:lstStyle/>
          <a:p>
            <a:fld id="{B7E0417A-1B0E-4C74-A576-3AC878E1BBBB}" type="slidenum">
              <a:rPr lang="en-US" smtClean="0"/>
              <a:t>32</a:t>
            </a:fld>
            <a:endParaRPr lang="en-US" dirty="0"/>
          </a:p>
        </p:txBody>
      </p:sp>
      <p:sp>
        <p:nvSpPr>
          <p:cNvPr id="5" name="Date Placeholder 4"/>
          <p:cNvSpPr>
            <a:spLocks noGrp="1"/>
          </p:cNvSpPr>
          <p:nvPr>
            <p:ph type="dt" sz="half" idx="10"/>
          </p:nvPr>
        </p:nvSpPr>
        <p:spPr/>
        <p:txBody>
          <a:bodyPr/>
          <a:lstStyle/>
          <a:p>
            <a:fld id="{FDB19502-9866-DC4B-85F1-5F8269A7C63A}" type="datetime1">
              <a:rPr lang="en-US" smtClean="0"/>
              <a:t>3/24/14</a:t>
            </a:fld>
            <a:endParaRPr lang="en-US" dirty="0"/>
          </a:p>
        </p:txBody>
      </p:sp>
    </p:spTree>
    <p:extLst>
      <p:ext uri="{BB962C8B-B14F-4D97-AF65-F5344CB8AC3E}">
        <p14:creationId xmlns:p14="http://schemas.microsoft.com/office/powerpoint/2010/main" val="31638677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 y="468912"/>
            <a:ext cx="8264769" cy="1426312"/>
          </a:xfrm>
          <a:prstGeom prst="rect">
            <a:avLst/>
          </a:prstGeom>
          <a:solidFill>
            <a:schemeClr val="tx1">
              <a:lumMod val="95000"/>
              <a:lumOff val="5000"/>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4051" y="552452"/>
            <a:ext cx="10515600" cy="1325563"/>
          </a:xfrm>
        </p:spPr>
        <p:txBody>
          <a:bodyPr/>
          <a:lstStyle/>
          <a:p>
            <a:r>
              <a:rPr lang="en-US" dirty="0" smtClean="0"/>
              <a:t>Benefits of CORSICA</a:t>
            </a:r>
            <a:endParaRPr lang="en-US" dirty="0"/>
          </a:p>
        </p:txBody>
      </p:sp>
      <p:sp>
        <p:nvSpPr>
          <p:cNvPr id="6" name="Rectangle 5"/>
          <p:cNvSpPr/>
          <p:nvPr/>
        </p:nvSpPr>
        <p:spPr>
          <a:xfrm>
            <a:off x="1833824" y="2655825"/>
            <a:ext cx="10394463" cy="2989396"/>
          </a:xfrm>
          <a:prstGeom prst="rect">
            <a:avLst/>
          </a:prstGeom>
          <a:solidFill>
            <a:srgbClr val="FFFFFF">
              <a:alpha val="9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184400" y="2906941"/>
            <a:ext cx="9804400" cy="2517775"/>
          </a:xfrm>
        </p:spPr>
        <p:txBody>
          <a:bodyPr>
            <a:normAutofit/>
          </a:bodyPr>
          <a:lstStyle/>
          <a:p>
            <a:pPr marL="344488" indent="-344488"/>
            <a:r>
              <a:rPr lang="en-US" dirty="0"/>
              <a:t>Track the demand for certain courses which will help better manage curriculum offerings </a:t>
            </a:r>
            <a:endParaRPr lang="en-US" dirty="0" smtClean="0"/>
          </a:p>
          <a:p>
            <a:pPr marL="344488" indent="-344488"/>
            <a:r>
              <a:rPr lang="en-US" dirty="0" smtClean="0"/>
              <a:t>One </a:t>
            </a:r>
            <a:r>
              <a:rPr lang="en-US" dirty="0"/>
              <a:t>location for </a:t>
            </a:r>
            <a:r>
              <a:rPr lang="en-US" dirty="0" smtClean="0"/>
              <a:t>students </a:t>
            </a:r>
            <a:r>
              <a:rPr lang="en-US" dirty="0"/>
              <a:t>to sign up for every course</a:t>
            </a:r>
          </a:p>
          <a:p>
            <a:pPr marL="344488" indent="-344488"/>
            <a:r>
              <a:rPr lang="en-US" dirty="0" smtClean="0"/>
              <a:t>Decrease </a:t>
            </a:r>
            <a:r>
              <a:rPr lang="en-US" dirty="0"/>
              <a:t>stress on faculty and students</a:t>
            </a:r>
          </a:p>
          <a:p>
            <a:pPr marL="344488" indent="-344488"/>
            <a:r>
              <a:rPr lang="en-US" dirty="0" smtClean="0"/>
              <a:t>Increase </a:t>
            </a:r>
            <a:r>
              <a:rPr lang="en-US" dirty="0"/>
              <a:t>the amount of students enrolling into courses</a:t>
            </a:r>
          </a:p>
          <a:p>
            <a:endParaRPr lang="en-US" dirty="0" smtClean="0"/>
          </a:p>
        </p:txBody>
      </p:sp>
      <p:sp>
        <p:nvSpPr>
          <p:cNvPr id="4" name="Slide Number Placeholder 3"/>
          <p:cNvSpPr>
            <a:spLocks noGrp="1"/>
          </p:cNvSpPr>
          <p:nvPr>
            <p:ph type="sldNum" sz="quarter" idx="12"/>
          </p:nvPr>
        </p:nvSpPr>
        <p:spPr/>
        <p:txBody>
          <a:bodyPr/>
          <a:lstStyle/>
          <a:p>
            <a:fld id="{B7E0417A-1B0E-4C74-A576-3AC878E1BBBB}" type="slidenum">
              <a:rPr lang="en-US" smtClean="0"/>
              <a:t>33</a:t>
            </a:fld>
            <a:endParaRPr lang="en-US" dirty="0"/>
          </a:p>
        </p:txBody>
      </p:sp>
      <p:sp>
        <p:nvSpPr>
          <p:cNvPr id="7" name="Date Placeholder 6"/>
          <p:cNvSpPr>
            <a:spLocks noGrp="1"/>
          </p:cNvSpPr>
          <p:nvPr>
            <p:ph type="dt" sz="half" idx="10"/>
          </p:nvPr>
        </p:nvSpPr>
        <p:spPr/>
        <p:txBody>
          <a:bodyPr/>
          <a:lstStyle/>
          <a:p>
            <a:fld id="{5344F949-1ADF-B341-9453-B064B0B08B87}" type="datetime1">
              <a:rPr lang="en-US" smtClean="0"/>
              <a:t>3/24/14</a:t>
            </a:fld>
            <a:endParaRPr lang="en-US" dirty="0"/>
          </a:p>
        </p:txBody>
      </p:sp>
    </p:spTree>
    <p:extLst>
      <p:ext uri="{BB962C8B-B14F-4D97-AF65-F5344CB8AC3E}">
        <p14:creationId xmlns:p14="http://schemas.microsoft.com/office/powerpoint/2010/main" val="1763357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6" grpId="0" animBg="1"/>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Solution</a:t>
            </a:r>
            <a:endParaRPr lang="en-US" dirty="0"/>
          </a:p>
        </p:txBody>
      </p:sp>
      <p:sp>
        <p:nvSpPr>
          <p:cNvPr id="3" name="Content Placeholder 2"/>
          <p:cNvSpPr>
            <a:spLocks noGrp="1"/>
          </p:cNvSpPr>
          <p:nvPr>
            <p:ph idx="1"/>
          </p:nvPr>
        </p:nvSpPr>
        <p:spPr>
          <a:xfrm>
            <a:off x="4318000" y="2562227"/>
            <a:ext cx="7239000" cy="3736975"/>
          </a:xfrm>
        </p:spPr>
        <p:txBody>
          <a:bodyPr/>
          <a:lstStyle/>
          <a:p>
            <a:pPr marL="344488" indent="-344488"/>
            <a:r>
              <a:rPr lang="en-US" dirty="0" smtClean="0"/>
              <a:t>Time </a:t>
            </a:r>
            <a:r>
              <a:rPr lang="en-US" dirty="0"/>
              <a:t>issues with courses</a:t>
            </a:r>
          </a:p>
          <a:p>
            <a:pPr marL="344488" indent="-344488"/>
            <a:r>
              <a:rPr lang="en-US" dirty="0" smtClean="0"/>
              <a:t>Does </a:t>
            </a:r>
            <a:r>
              <a:rPr lang="en-US" dirty="0"/>
              <a:t>a course require a lab / </a:t>
            </a:r>
            <a:r>
              <a:rPr lang="en-US" dirty="0" smtClean="0"/>
              <a:t>recitation?</a:t>
            </a:r>
            <a:endParaRPr lang="en-US" dirty="0"/>
          </a:p>
          <a:p>
            <a:pPr marL="344488" indent="-344488"/>
            <a:r>
              <a:rPr lang="en-US" dirty="0" smtClean="0"/>
              <a:t>Do </a:t>
            </a:r>
            <a:r>
              <a:rPr lang="en-US" dirty="0"/>
              <a:t>we have a max waitlist </a:t>
            </a:r>
            <a:r>
              <a:rPr lang="en-US" dirty="0" smtClean="0"/>
              <a:t>cap?</a:t>
            </a:r>
            <a:endParaRPr lang="en-US" dirty="0"/>
          </a:p>
          <a:p>
            <a:pPr marL="344488" indent="-344488"/>
            <a:r>
              <a:rPr lang="en-US" dirty="0" smtClean="0"/>
              <a:t>Allow </a:t>
            </a:r>
            <a:r>
              <a:rPr lang="en-US" dirty="0"/>
              <a:t>overriding of the waitlist for advisors</a:t>
            </a:r>
          </a:p>
          <a:p>
            <a:endParaRPr lang="en-US" dirty="0"/>
          </a:p>
        </p:txBody>
      </p:sp>
      <p:sp>
        <p:nvSpPr>
          <p:cNvPr id="4" name="Slide Number Placeholder 3"/>
          <p:cNvSpPr>
            <a:spLocks noGrp="1"/>
          </p:cNvSpPr>
          <p:nvPr>
            <p:ph type="sldNum" sz="quarter" idx="12"/>
          </p:nvPr>
        </p:nvSpPr>
        <p:spPr/>
        <p:txBody>
          <a:bodyPr/>
          <a:lstStyle/>
          <a:p>
            <a:fld id="{B7E0417A-1B0E-4C74-A576-3AC878E1BBBB}" type="slidenum">
              <a:rPr lang="en-US" smtClean="0"/>
              <a:t>34</a:t>
            </a:fld>
            <a:endParaRPr lang="en-US" dirty="0"/>
          </a:p>
        </p:txBody>
      </p:sp>
      <p:pic>
        <p:nvPicPr>
          <p:cNvPr id="5" name="Picture 4" descr="wait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2565400"/>
            <a:ext cx="3022600" cy="3022600"/>
          </a:xfrm>
          <a:prstGeom prst="rect">
            <a:avLst/>
          </a:prstGeom>
        </p:spPr>
      </p:pic>
      <p:sp>
        <p:nvSpPr>
          <p:cNvPr id="6" name="Date Placeholder 5"/>
          <p:cNvSpPr>
            <a:spLocks noGrp="1"/>
          </p:cNvSpPr>
          <p:nvPr>
            <p:ph type="dt" sz="half" idx="10"/>
          </p:nvPr>
        </p:nvSpPr>
        <p:spPr/>
        <p:txBody>
          <a:bodyPr/>
          <a:lstStyle/>
          <a:p>
            <a:fld id="{8E29F59F-516D-944B-ADAA-C5B220729050}" type="datetime1">
              <a:rPr lang="en-US" smtClean="0"/>
              <a:t>3/24/14</a:t>
            </a:fld>
            <a:endParaRPr lang="en-US" dirty="0"/>
          </a:p>
        </p:txBody>
      </p:sp>
    </p:spTree>
    <p:extLst>
      <p:ext uri="{BB962C8B-B14F-4D97-AF65-F5344CB8AC3E}">
        <p14:creationId xmlns:p14="http://schemas.microsoft.com/office/powerpoint/2010/main" val="3041476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863600" y="2003425"/>
            <a:ext cx="10515600" cy="4351338"/>
          </a:xfrm>
        </p:spPr>
        <p:txBody>
          <a:bodyPr>
            <a:normAutofit fontScale="77500" lnSpcReduction="20000"/>
          </a:bodyPr>
          <a:lstStyle/>
          <a:p>
            <a:pPr marL="355600" indent="-355600"/>
            <a:r>
              <a:rPr lang="en-US" dirty="0"/>
              <a:t>http://</a:t>
            </a:r>
            <a:r>
              <a:rPr lang="en-US" dirty="0" err="1"/>
              <a:t>colleges.usnews.rankingsandreviews.com</a:t>
            </a:r>
            <a:r>
              <a:rPr lang="en-US" dirty="0"/>
              <a:t>/best-colleges/old-dominion-university-3728 </a:t>
            </a:r>
          </a:p>
          <a:p>
            <a:pPr marL="355600" indent="-355600"/>
            <a:r>
              <a:rPr lang="en-US" dirty="0"/>
              <a:t>http://</a:t>
            </a:r>
            <a:r>
              <a:rPr lang="en-US" dirty="0" err="1"/>
              <a:t>colleges.usnews.rankingsandreviews.com</a:t>
            </a:r>
            <a:r>
              <a:rPr lang="en-US" dirty="0"/>
              <a:t>/best-colleges/columbia-university-2707 </a:t>
            </a:r>
            <a:endParaRPr lang="en-US" dirty="0" smtClean="0"/>
          </a:p>
          <a:p>
            <a:pPr marL="355600" indent="-355600"/>
            <a:r>
              <a:rPr lang="en-US" dirty="0" smtClean="0"/>
              <a:t>http</a:t>
            </a:r>
            <a:r>
              <a:rPr lang="en-US" dirty="0"/>
              <a:t>://</a:t>
            </a:r>
            <a:r>
              <a:rPr lang="en-US" dirty="0" err="1"/>
              <a:t>colleges.usnews.rankingsandreviews.com</a:t>
            </a:r>
            <a:r>
              <a:rPr lang="en-US" dirty="0"/>
              <a:t>/best-colleges/university-of-denver-1371 </a:t>
            </a:r>
          </a:p>
          <a:p>
            <a:pPr marL="355600" indent="-355600"/>
            <a:r>
              <a:rPr lang="en-US" dirty="0"/>
              <a:t>http://</a:t>
            </a:r>
            <a:r>
              <a:rPr lang="en-US" dirty="0" err="1"/>
              <a:t>colleges.usnews.rankingsandreviews.com</a:t>
            </a:r>
            <a:r>
              <a:rPr lang="en-US" dirty="0"/>
              <a:t>/best-colleges/university-of-</a:t>
            </a:r>
            <a:r>
              <a:rPr lang="en-US" dirty="0" err="1"/>
              <a:t>michigan</a:t>
            </a:r>
            <a:r>
              <a:rPr lang="en-US" dirty="0"/>
              <a:t>-</a:t>
            </a:r>
            <a:r>
              <a:rPr lang="en-US" dirty="0" err="1"/>
              <a:t>ann</a:t>
            </a:r>
            <a:r>
              <a:rPr lang="en-US" dirty="0"/>
              <a:t>-arbor- 9092 </a:t>
            </a:r>
            <a:endParaRPr lang="en-US" dirty="0" smtClean="0"/>
          </a:p>
          <a:p>
            <a:pPr marL="355600" indent="-355600"/>
            <a:r>
              <a:rPr lang="en-US" dirty="0" smtClean="0"/>
              <a:t>http</a:t>
            </a:r>
            <a:r>
              <a:rPr lang="en-US" dirty="0"/>
              <a:t>://</a:t>
            </a:r>
            <a:r>
              <a:rPr lang="en-US" dirty="0" err="1"/>
              <a:t>colleges.usnews.rankingsandreviews.com</a:t>
            </a:r>
            <a:r>
              <a:rPr lang="en-US" dirty="0"/>
              <a:t>/best-colleges/university-of-texas-austin-3658 </a:t>
            </a:r>
            <a:endParaRPr lang="en-US" dirty="0" smtClean="0"/>
          </a:p>
          <a:p>
            <a:pPr marL="355600" indent="-355600"/>
            <a:r>
              <a:rPr lang="en-US" dirty="0" smtClean="0"/>
              <a:t>http</a:t>
            </a:r>
            <a:r>
              <a:rPr lang="en-US" dirty="0"/>
              <a:t>://</a:t>
            </a:r>
            <a:r>
              <a:rPr lang="en-US" dirty="0" err="1"/>
              <a:t>colleges.usnews.rankingsandreviews.com</a:t>
            </a:r>
            <a:r>
              <a:rPr lang="en-US" dirty="0"/>
              <a:t>/best-colleges/university-of-</a:t>
            </a:r>
            <a:r>
              <a:rPr lang="en-US" dirty="0" err="1"/>
              <a:t>maryland</a:t>
            </a:r>
            <a:r>
              <a:rPr lang="en-US" dirty="0"/>
              <a:t>-college- park-</a:t>
            </a:r>
            <a:r>
              <a:rPr lang="en-US" dirty="0" smtClean="0"/>
              <a:t>2103</a:t>
            </a:r>
          </a:p>
          <a:p>
            <a:pPr marL="355600" indent="-355600"/>
            <a:r>
              <a:rPr lang="en-US" dirty="0" smtClean="0"/>
              <a:t> </a:t>
            </a:r>
            <a:r>
              <a:rPr lang="en-US" dirty="0"/>
              <a:t>http://</a:t>
            </a:r>
            <a:r>
              <a:rPr lang="en-US" dirty="0" err="1"/>
              <a:t>colleges.usnews.rankingsandreviews.com</a:t>
            </a:r>
            <a:r>
              <a:rPr lang="en-US" dirty="0"/>
              <a:t>/best-colleges/university-of-</a:t>
            </a:r>
            <a:r>
              <a:rPr lang="en-US" dirty="0" err="1"/>
              <a:t>minnesota</a:t>
            </a:r>
            <a:r>
              <a:rPr lang="en-US" dirty="0"/>
              <a:t>-twin- cities-3969 </a:t>
            </a:r>
          </a:p>
          <a:p>
            <a:endParaRPr lang="en-US" dirty="0"/>
          </a:p>
        </p:txBody>
      </p:sp>
      <p:sp>
        <p:nvSpPr>
          <p:cNvPr id="4" name="Slide Number Placeholder 3"/>
          <p:cNvSpPr>
            <a:spLocks noGrp="1"/>
          </p:cNvSpPr>
          <p:nvPr>
            <p:ph type="sldNum" sz="quarter" idx="12"/>
          </p:nvPr>
        </p:nvSpPr>
        <p:spPr/>
        <p:txBody>
          <a:bodyPr/>
          <a:lstStyle/>
          <a:p>
            <a:fld id="{B7E0417A-1B0E-4C74-A576-3AC878E1BBBB}" type="slidenum">
              <a:rPr lang="en-US" smtClean="0"/>
              <a:t>35</a:t>
            </a:fld>
            <a:endParaRPr lang="en-US" dirty="0"/>
          </a:p>
        </p:txBody>
      </p:sp>
      <p:sp>
        <p:nvSpPr>
          <p:cNvPr id="5" name="Date Placeholder 4"/>
          <p:cNvSpPr>
            <a:spLocks noGrp="1"/>
          </p:cNvSpPr>
          <p:nvPr>
            <p:ph type="dt" sz="half" idx="10"/>
          </p:nvPr>
        </p:nvSpPr>
        <p:spPr/>
        <p:txBody>
          <a:bodyPr/>
          <a:lstStyle/>
          <a:p>
            <a:fld id="{3F0C1867-42EA-B544-B501-E93F96732EDB}" type="datetime1">
              <a:rPr lang="en-US" smtClean="0"/>
              <a:t>3/24/14</a:t>
            </a:fld>
            <a:endParaRPr lang="en-US" dirty="0"/>
          </a:p>
        </p:txBody>
      </p:sp>
    </p:spTree>
    <p:extLst>
      <p:ext uri="{BB962C8B-B14F-4D97-AF65-F5344CB8AC3E}">
        <p14:creationId xmlns:p14="http://schemas.microsoft.com/office/powerpoint/2010/main" val="33319198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Team CORSICA</a:t>
            </a:r>
            <a:endParaRPr lang="en-US" dirty="0"/>
          </a:p>
        </p:txBody>
      </p:sp>
      <p:sp>
        <p:nvSpPr>
          <p:cNvPr id="4" name="Slide Number Placeholder 3"/>
          <p:cNvSpPr>
            <a:spLocks noGrp="1"/>
          </p:cNvSpPr>
          <p:nvPr>
            <p:ph type="sldNum" sz="quarter" idx="12"/>
          </p:nvPr>
        </p:nvSpPr>
        <p:spPr/>
        <p:txBody>
          <a:bodyPr/>
          <a:lstStyle/>
          <a:p>
            <a:fld id="{B7E0417A-1B0E-4C74-A576-3AC878E1BBBB}" type="slidenum">
              <a:rPr lang="en-US" smtClean="0"/>
              <a:t>36</a:t>
            </a:fld>
            <a:endParaRPr lang="en-US" dirty="0"/>
          </a:p>
        </p:txBody>
      </p:sp>
      <p:sp>
        <p:nvSpPr>
          <p:cNvPr id="5" name="TextBox 4"/>
          <p:cNvSpPr txBox="1"/>
          <p:nvPr/>
        </p:nvSpPr>
        <p:spPr>
          <a:xfrm>
            <a:off x="385814" y="3778526"/>
            <a:ext cx="1609901" cy="615553"/>
          </a:xfrm>
          <a:prstGeom prst="rect">
            <a:avLst/>
          </a:prstGeom>
          <a:noFill/>
        </p:spPr>
        <p:txBody>
          <a:bodyPr wrap="square" rtlCol="0">
            <a:spAutoFit/>
          </a:bodyPr>
          <a:lstStyle/>
          <a:p>
            <a:pPr algn="ctr"/>
            <a:r>
              <a:rPr lang="en-US" dirty="0" smtClean="0"/>
              <a:t>Anthony Baron</a:t>
            </a:r>
          </a:p>
          <a:p>
            <a:pPr algn="ctr"/>
            <a:r>
              <a:rPr lang="en-US" sz="1600" dirty="0" smtClean="0"/>
              <a:t>Web Master</a:t>
            </a:r>
            <a:endParaRPr lang="en-US" sz="1600" dirty="0"/>
          </a:p>
        </p:txBody>
      </p:sp>
      <p:sp>
        <p:nvSpPr>
          <p:cNvPr id="7" name="TextBox 6"/>
          <p:cNvSpPr txBox="1"/>
          <p:nvPr/>
        </p:nvSpPr>
        <p:spPr>
          <a:xfrm>
            <a:off x="5921707" y="3734710"/>
            <a:ext cx="1851395" cy="615553"/>
          </a:xfrm>
          <a:prstGeom prst="rect">
            <a:avLst/>
          </a:prstGeom>
          <a:noFill/>
        </p:spPr>
        <p:txBody>
          <a:bodyPr wrap="square" rtlCol="0">
            <a:spAutoFit/>
          </a:bodyPr>
          <a:lstStyle/>
          <a:p>
            <a:pPr algn="ctr"/>
            <a:r>
              <a:rPr lang="en-US" dirty="0" smtClean="0"/>
              <a:t>Nicholas </a:t>
            </a:r>
            <a:r>
              <a:rPr lang="en-US" dirty="0" err="1" smtClean="0"/>
              <a:t>LoGioco</a:t>
            </a:r>
            <a:endParaRPr lang="en-US" dirty="0" smtClean="0"/>
          </a:p>
          <a:p>
            <a:pPr algn="ctr"/>
            <a:r>
              <a:rPr lang="en-US" sz="1600" dirty="0" smtClean="0"/>
              <a:t>Algorithms</a:t>
            </a:r>
            <a:endParaRPr lang="en-US" sz="1600" dirty="0"/>
          </a:p>
        </p:txBody>
      </p:sp>
      <p:sp>
        <p:nvSpPr>
          <p:cNvPr id="9" name="TextBox 8"/>
          <p:cNvSpPr txBox="1"/>
          <p:nvPr/>
        </p:nvSpPr>
        <p:spPr>
          <a:xfrm>
            <a:off x="8003017" y="3718492"/>
            <a:ext cx="1718835" cy="615553"/>
          </a:xfrm>
          <a:prstGeom prst="rect">
            <a:avLst/>
          </a:prstGeom>
          <a:noFill/>
        </p:spPr>
        <p:txBody>
          <a:bodyPr wrap="square" rtlCol="0">
            <a:spAutoFit/>
          </a:bodyPr>
          <a:lstStyle/>
          <a:p>
            <a:pPr algn="ctr"/>
            <a:r>
              <a:rPr lang="en-US" dirty="0" err="1" smtClean="0"/>
              <a:t>Bitaseme</a:t>
            </a:r>
            <a:r>
              <a:rPr lang="en-US" dirty="0" smtClean="0"/>
              <a:t> </a:t>
            </a:r>
            <a:r>
              <a:rPr lang="en-US" dirty="0" err="1" smtClean="0"/>
              <a:t>Mboe</a:t>
            </a:r>
            <a:endParaRPr lang="en-US" dirty="0" smtClean="0"/>
          </a:p>
          <a:p>
            <a:pPr algn="ctr"/>
            <a:r>
              <a:rPr lang="en-US" sz="1600" dirty="0" smtClean="0"/>
              <a:t>Interface</a:t>
            </a:r>
            <a:endParaRPr lang="en-US" sz="1600" dirty="0"/>
          </a:p>
        </p:txBody>
      </p:sp>
      <p:sp>
        <p:nvSpPr>
          <p:cNvPr id="11" name="TextBox 10"/>
          <p:cNvSpPr txBox="1"/>
          <p:nvPr/>
        </p:nvSpPr>
        <p:spPr>
          <a:xfrm>
            <a:off x="9845905" y="3734711"/>
            <a:ext cx="2021761" cy="861774"/>
          </a:xfrm>
          <a:prstGeom prst="rect">
            <a:avLst/>
          </a:prstGeom>
          <a:noFill/>
        </p:spPr>
        <p:txBody>
          <a:bodyPr wrap="square" rtlCol="0">
            <a:spAutoFit/>
          </a:bodyPr>
          <a:lstStyle/>
          <a:p>
            <a:pPr algn="ctr"/>
            <a:r>
              <a:rPr lang="en-US" dirty="0" smtClean="0"/>
              <a:t>Lookmai Rattana</a:t>
            </a:r>
          </a:p>
          <a:p>
            <a:pPr algn="ctr"/>
            <a:r>
              <a:rPr lang="en-US" sz="1600" dirty="0" smtClean="0"/>
              <a:t>Front End </a:t>
            </a:r>
            <a:r>
              <a:rPr lang="en-US" sz="1600" dirty="0" smtClean="0"/>
              <a:t>Developer &amp; User Interface</a:t>
            </a:r>
            <a:endParaRPr lang="en-US" sz="1600" dirty="0"/>
          </a:p>
        </p:txBody>
      </p:sp>
      <p:sp>
        <p:nvSpPr>
          <p:cNvPr id="13" name="TextBox 12"/>
          <p:cNvSpPr txBox="1"/>
          <p:nvPr/>
        </p:nvSpPr>
        <p:spPr>
          <a:xfrm>
            <a:off x="4111545" y="3761803"/>
            <a:ext cx="1701859" cy="861774"/>
          </a:xfrm>
          <a:prstGeom prst="rect">
            <a:avLst/>
          </a:prstGeom>
          <a:noFill/>
        </p:spPr>
        <p:txBody>
          <a:bodyPr wrap="square" rtlCol="0">
            <a:spAutoFit/>
          </a:bodyPr>
          <a:lstStyle/>
          <a:p>
            <a:pPr algn="ctr"/>
            <a:r>
              <a:rPr lang="en-US" dirty="0" smtClean="0"/>
              <a:t>Latimer </a:t>
            </a:r>
            <a:r>
              <a:rPr lang="en-US" dirty="0" err="1" smtClean="0"/>
              <a:t>Gerle</a:t>
            </a:r>
            <a:endParaRPr lang="en-US" dirty="0" smtClean="0"/>
          </a:p>
          <a:p>
            <a:pPr algn="ctr"/>
            <a:r>
              <a:rPr lang="en-US" sz="1600" dirty="0" smtClean="0"/>
              <a:t>Database &amp; </a:t>
            </a:r>
            <a:endParaRPr lang="en-US" sz="1600" dirty="0" smtClean="0"/>
          </a:p>
          <a:p>
            <a:pPr algn="ctr"/>
            <a:r>
              <a:rPr lang="en-US" sz="1600" dirty="0" smtClean="0"/>
              <a:t>Project Manager</a:t>
            </a:r>
            <a:endParaRPr lang="en-US" sz="1600" dirty="0"/>
          </a:p>
        </p:txBody>
      </p:sp>
      <p:pic>
        <p:nvPicPr>
          <p:cNvPr id="16" name="Picture 15" descr="lookma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3459" y="2060364"/>
            <a:ext cx="1592384" cy="159238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7" name="Picture 16" descr="placehold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609" y="1968116"/>
            <a:ext cx="1642945" cy="1675804"/>
          </a:xfrm>
          <a:prstGeom prst="rect">
            <a:avLst/>
          </a:prstGeom>
        </p:spPr>
      </p:pic>
      <p:pic>
        <p:nvPicPr>
          <p:cNvPr id="18" name="Picture 17" descr="anthon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87" y="2058943"/>
            <a:ext cx="1570188" cy="157018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9" name="Picture 18" descr="bitasem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187" y="2048819"/>
            <a:ext cx="1592384" cy="159238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0" name="TextBox 19"/>
          <p:cNvSpPr txBox="1"/>
          <p:nvPr/>
        </p:nvSpPr>
        <p:spPr>
          <a:xfrm>
            <a:off x="2293130" y="3769886"/>
            <a:ext cx="1659111" cy="861774"/>
          </a:xfrm>
          <a:prstGeom prst="rect">
            <a:avLst/>
          </a:prstGeom>
          <a:noFill/>
        </p:spPr>
        <p:txBody>
          <a:bodyPr wrap="square" rtlCol="0">
            <a:spAutoFit/>
          </a:bodyPr>
          <a:lstStyle/>
          <a:p>
            <a:pPr algn="ctr"/>
            <a:r>
              <a:rPr lang="en-US" dirty="0" smtClean="0"/>
              <a:t>Patrick </a:t>
            </a:r>
            <a:r>
              <a:rPr lang="en-US" dirty="0" err="1" smtClean="0"/>
              <a:t>DeBerry</a:t>
            </a:r>
          </a:p>
          <a:p>
            <a:pPr algn="ctr"/>
            <a:r>
              <a:rPr lang="en-US" sz="1600" dirty="0" smtClean="0"/>
              <a:t>Reporting</a:t>
            </a:r>
            <a:r>
              <a:rPr lang="en-US" sz="1600" dirty="0"/>
              <a:t> </a:t>
            </a:r>
            <a:r>
              <a:rPr lang="en-US" sz="1600" dirty="0" smtClean="0"/>
              <a:t>&amp; </a:t>
            </a:r>
            <a:r>
              <a:rPr lang="en-US" sz="1600" dirty="0" smtClean="0"/>
              <a:t>Analyses</a:t>
            </a:r>
            <a:endParaRPr lang="en-US" sz="1600" dirty="0"/>
          </a:p>
        </p:txBody>
      </p:sp>
      <p:pic>
        <p:nvPicPr>
          <p:cNvPr id="21" name="Picture 20" descr="nic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469" y="2004859"/>
            <a:ext cx="1592385" cy="159238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2" name="Picture 21" descr="lin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96" y="4741840"/>
            <a:ext cx="12192000" cy="2069888"/>
          </a:xfrm>
          <a:prstGeom prst="rect">
            <a:avLst/>
          </a:prstGeom>
        </p:spPr>
      </p:pic>
      <p:sp>
        <p:nvSpPr>
          <p:cNvPr id="23" name="Date Placeholder 22"/>
          <p:cNvSpPr>
            <a:spLocks noGrp="1"/>
          </p:cNvSpPr>
          <p:nvPr>
            <p:ph type="dt" sz="half" idx="10"/>
          </p:nvPr>
        </p:nvSpPr>
        <p:spPr/>
        <p:txBody>
          <a:bodyPr/>
          <a:lstStyle/>
          <a:p>
            <a:fld id="{6FC30F34-3278-184E-9E17-FD38EA1DC7EB}" type="datetime1">
              <a:rPr lang="en-US" smtClean="0"/>
              <a:t>3/24/14</a:t>
            </a:fld>
            <a:endParaRPr lang="en-US" dirty="0"/>
          </a:p>
        </p:txBody>
      </p:sp>
      <p:pic>
        <p:nvPicPr>
          <p:cNvPr id="25" name="Picture 24" descr="IMG_0351.JPG"/>
          <p:cNvPicPr>
            <a:picLocks noChangeAspect="1"/>
          </p:cNvPicPr>
          <p:nvPr/>
        </p:nvPicPr>
        <p:blipFill rotWithShape="1">
          <a:blip r:embed="rId8" cstate="print">
            <a:extLst>
              <a:ext uri="{28A0092B-C50C-407E-A947-70E740481C1C}">
                <a14:useLocalDpi xmlns:a14="http://schemas.microsoft.com/office/drawing/2010/main" val="0"/>
              </a:ext>
            </a:extLst>
          </a:blip>
          <a:srcRect l="3127" t="6618" b="20687"/>
          <a:stretch/>
        </p:blipFill>
        <p:spPr>
          <a:xfrm>
            <a:off x="2306516" y="1995098"/>
            <a:ext cx="1640349" cy="164123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949652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685800"/>
            <a:ext cx="3911600" cy="1346200"/>
          </a:xfrm>
          <a:prstGeom prst="rect">
            <a:avLst/>
          </a:prstGeom>
          <a:solidFill>
            <a:schemeClr val="tx1">
              <a:lumMod val="85000"/>
              <a:lumOff val="15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5651" y="704852"/>
            <a:ext cx="10515600" cy="1325563"/>
          </a:xfrm>
        </p:spPr>
        <p:txBody>
          <a:bodyPr>
            <a:normAutofit/>
          </a:bodyPr>
          <a:lstStyle/>
          <a:p>
            <a:r>
              <a:rPr lang="en-US" dirty="0" smtClean="0"/>
              <a:t>History</a:t>
            </a:r>
            <a:endParaRPr lang="en-US" dirty="0"/>
          </a:p>
        </p:txBody>
      </p:sp>
      <p:sp>
        <p:nvSpPr>
          <p:cNvPr id="4" name="Rectangle 3"/>
          <p:cNvSpPr/>
          <p:nvPr/>
        </p:nvSpPr>
        <p:spPr>
          <a:xfrm>
            <a:off x="0" y="2260599"/>
            <a:ext cx="12192000" cy="3604491"/>
          </a:xfrm>
          <a:prstGeom prst="rect">
            <a:avLst/>
          </a:prstGeom>
          <a:solidFill>
            <a:srgbClr val="FFFFFF">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89000" y="2689227"/>
            <a:ext cx="10515600" cy="2847975"/>
          </a:xfrm>
        </p:spPr>
        <p:txBody>
          <a:bodyPr numCol="2">
            <a:normAutofit fontScale="92500" lnSpcReduction="20000"/>
          </a:bodyPr>
          <a:lstStyle/>
          <a:p>
            <a:pPr marL="457200" indent="-457200"/>
            <a:r>
              <a:rPr lang="en-US" sz="3600" dirty="0" smtClean="0">
                <a:solidFill>
                  <a:srgbClr val="2B1E17"/>
                </a:solidFill>
              </a:rPr>
              <a:t>Old Dominion University</a:t>
            </a:r>
          </a:p>
          <a:p>
            <a:pPr marL="863600" lvl="1" indent="-406400"/>
            <a:r>
              <a:rPr lang="en-US" sz="3200" dirty="0" smtClean="0">
                <a:solidFill>
                  <a:srgbClr val="2B1E17"/>
                </a:solidFill>
              </a:rPr>
              <a:t>Founded in 1930</a:t>
            </a:r>
          </a:p>
          <a:p>
            <a:pPr marL="863600" lvl="1" indent="-406400"/>
            <a:r>
              <a:rPr lang="en-US" sz="3200" dirty="0" smtClean="0">
                <a:solidFill>
                  <a:srgbClr val="2B1E17"/>
                </a:solidFill>
              </a:rPr>
              <a:t>Undergraduate enrolled: </a:t>
            </a:r>
            <a:r>
              <a:rPr lang="en-US" sz="4800" dirty="0" smtClean="0">
                <a:solidFill>
                  <a:srgbClr val="2B1E17"/>
                </a:solidFill>
              </a:rPr>
              <a:t>19,612</a:t>
            </a:r>
          </a:p>
          <a:p>
            <a:pPr marL="1320800" lvl="2" indent="-406400"/>
            <a:r>
              <a:rPr lang="en-US" sz="2200" dirty="0" smtClean="0">
                <a:solidFill>
                  <a:srgbClr val="2B1E17"/>
                </a:solidFill>
              </a:rPr>
              <a:t>19,612 * 4 = 78,448 course enrollments</a:t>
            </a:r>
          </a:p>
          <a:p>
            <a:pPr lvl="1"/>
            <a:endParaRPr lang="en-US" sz="3200" dirty="0" smtClean="0">
              <a:solidFill>
                <a:srgbClr val="2B1E17"/>
              </a:solidFill>
            </a:endParaRPr>
          </a:p>
          <a:p>
            <a:pPr marL="863600" lvl="1" indent="-406400"/>
            <a:r>
              <a:rPr lang="en-US" sz="3200" dirty="0" smtClean="0">
                <a:solidFill>
                  <a:srgbClr val="2B1E17"/>
                </a:solidFill>
              </a:rPr>
              <a:t>Computer Science students enrolled: </a:t>
            </a:r>
          </a:p>
          <a:p>
            <a:pPr lvl="2"/>
            <a:r>
              <a:rPr lang="en-US" sz="2800" i="1" u="sng" dirty="0" smtClean="0">
                <a:solidFill>
                  <a:srgbClr val="2B1E17"/>
                </a:solidFill>
              </a:rPr>
              <a:t>Undergrad: 456</a:t>
            </a:r>
          </a:p>
          <a:p>
            <a:pPr lvl="2"/>
            <a:r>
              <a:rPr lang="en-US" sz="2800" i="1" u="sng" dirty="0" smtClean="0">
                <a:solidFill>
                  <a:srgbClr val="2B1E17"/>
                </a:solidFill>
              </a:rPr>
              <a:t>Master: 80</a:t>
            </a:r>
          </a:p>
          <a:p>
            <a:pPr lvl="2"/>
            <a:r>
              <a:rPr lang="en-US" sz="2800" i="1" u="sng" dirty="0" smtClean="0">
                <a:solidFill>
                  <a:srgbClr val="2B1E17"/>
                </a:solidFill>
              </a:rPr>
              <a:t>Doctorate: 42</a:t>
            </a:r>
            <a:endParaRPr lang="en-US" sz="2800" i="1" u="sng" dirty="0" smtClean="0">
              <a:solidFill>
                <a:srgbClr val="2B1E17"/>
              </a:solidFill>
            </a:endParaRPr>
          </a:p>
          <a:p>
            <a:pPr marL="914400" lvl="1" indent="-457200"/>
            <a:r>
              <a:rPr lang="en-US" sz="3200" dirty="0" smtClean="0">
                <a:solidFill>
                  <a:srgbClr val="2B1E17"/>
                </a:solidFill>
              </a:rPr>
              <a:t>Record Systems:</a:t>
            </a:r>
          </a:p>
          <a:p>
            <a:pPr marL="1371600" lvl="2" indent="-457200"/>
            <a:r>
              <a:rPr lang="en-US" sz="2800" dirty="0" smtClean="0">
                <a:solidFill>
                  <a:srgbClr val="2B1E17"/>
                </a:solidFill>
              </a:rPr>
              <a:t>Banner </a:t>
            </a:r>
            <a:endParaRPr lang="en-US" sz="2800" dirty="0">
              <a:solidFill>
                <a:srgbClr val="2B1E17"/>
              </a:solidFill>
            </a:endParaRPr>
          </a:p>
          <a:p>
            <a:pPr marL="1371600" lvl="2" indent="-457200"/>
            <a:r>
              <a:rPr lang="en-US" sz="2800" dirty="0" err="1" smtClean="0">
                <a:solidFill>
                  <a:srgbClr val="2B1E17"/>
                </a:solidFill>
              </a:rPr>
              <a:t>LeoOnline</a:t>
            </a:r>
            <a:endParaRPr lang="en-US" sz="2800" dirty="0" smtClean="0"/>
          </a:p>
        </p:txBody>
      </p:sp>
      <p:sp>
        <p:nvSpPr>
          <p:cNvPr id="6" name="Date Placeholder 5"/>
          <p:cNvSpPr>
            <a:spLocks noGrp="1"/>
          </p:cNvSpPr>
          <p:nvPr>
            <p:ph type="dt" sz="half" idx="10"/>
          </p:nvPr>
        </p:nvSpPr>
        <p:spPr/>
        <p:txBody>
          <a:bodyPr/>
          <a:lstStyle/>
          <a:p>
            <a:fld id="{BBBDFFC6-B80C-9A41-BA93-5BE75B53F7FA}" type="datetime1">
              <a:rPr lang="en-US" smtClean="0"/>
              <a:t>3/25/14</a:t>
            </a:fld>
            <a:endParaRPr lang="en-US" dirty="0"/>
          </a:p>
        </p:txBody>
      </p:sp>
      <p:sp>
        <p:nvSpPr>
          <p:cNvPr id="8" name="Slide Number Placeholder 7"/>
          <p:cNvSpPr>
            <a:spLocks noGrp="1"/>
          </p:cNvSpPr>
          <p:nvPr>
            <p:ph type="sldNum" sz="quarter" idx="12"/>
          </p:nvPr>
        </p:nvSpPr>
        <p:spPr/>
        <p:txBody>
          <a:bodyPr/>
          <a:lstStyle/>
          <a:p>
            <a:fld id="{B7E0417A-1B0E-4C74-A576-3AC878E1BBBB}" type="slidenum">
              <a:rPr lang="en-US" smtClean="0"/>
              <a:t>4</a:t>
            </a:fld>
            <a:endParaRPr lang="en-US" dirty="0"/>
          </a:p>
        </p:txBody>
      </p:sp>
    </p:spTree>
    <p:extLst>
      <p:ext uri="{BB962C8B-B14F-4D97-AF65-F5344CB8AC3E}">
        <p14:creationId xmlns:p14="http://schemas.microsoft.com/office/powerpoint/2010/main" val="3016158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4"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Banner</a:t>
            </a:r>
            <a:endParaRPr lang="en-US" dirty="0"/>
          </a:p>
        </p:txBody>
      </p:sp>
      <p:sp>
        <p:nvSpPr>
          <p:cNvPr id="3" name="Content Placeholder 2"/>
          <p:cNvSpPr>
            <a:spLocks noGrp="1"/>
          </p:cNvSpPr>
          <p:nvPr>
            <p:ph idx="1"/>
          </p:nvPr>
        </p:nvSpPr>
        <p:spPr>
          <a:xfrm>
            <a:off x="5028167" y="2141366"/>
            <a:ext cx="6482220" cy="4351338"/>
          </a:xfrm>
        </p:spPr>
        <p:txBody>
          <a:bodyPr/>
          <a:lstStyle/>
          <a:p>
            <a:pPr marL="457200" indent="-457200"/>
            <a:r>
              <a:rPr lang="en-US" dirty="0" smtClean="0"/>
              <a:t>Limited GUI</a:t>
            </a:r>
          </a:p>
          <a:p>
            <a:pPr marL="457200" indent="-457200"/>
            <a:r>
              <a:rPr lang="en-US" dirty="0" smtClean="0"/>
              <a:t>ODU’s centralized academic and administrative records system</a:t>
            </a:r>
          </a:p>
          <a:p>
            <a:pPr marL="457200" indent="-457200"/>
            <a:r>
              <a:rPr lang="en-US" dirty="0" smtClean="0"/>
              <a:t>Allows overrides to be made by upper administration</a:t>
            </a:r>
          </a:p>
        </p:txBody>
      </p:sp>
      <p:sp>
        <p:nvSpPr>
          <p:cNvPr id="4" name="Rectangle 3"/>
          <p:cNvSpPr/>
          <p:nvPr/>
        </p:nvSpPr>
        <p:spPr>
          <a:xfrm>
            <a:off x="7594600" y="6096001"/>
            <a:ext cx="5080000" cy="369332"/>
          </a:xfrm>
          <a:prstGeom prst="rect">
            <a:avLst/>
          </a:prstGeom>
        </p:spPr>
        <p:txBody>
          <a:bodyPr wrap="square">
            <a:spAutoFit/>
          </a:bodyPr>
          <a:lstStyle/>
          <a:p>
            <a:r>
              <a:rPr lang="en-US" i="1" dirty="0" smtClean="0"/>
              <a:t>Source: Old Dominion University Website</a:t>
            </a:r>
          </a:p>
        </p:txBody>
      </p:sp>
      <p:sp>
        <p:nvSpPr>
          <p:cNvPr id="6" name="Date Placeholder 5"/>
          <p:cNvSpPr>
            <a:spLocks noGrp="1"/>
          </p:cNvSpPr>
          <p:nvPr>
            <p:ph type="dt" sz="half" idx="10"/>
          </p:nvPr>
        </p:nvSpPr>
        <p:spPr/>
        <p:txBody>
          <a:bodyPr/>
          <a:lstStyle/>
          <a:p>
            <a:fld id="{E3FB7BF5-E158-854F-B528-A64582869D30}" type="datetime1">
              <a:rPr lang="en-US" smtClean="0"/>
              <a:t>3/24/14</a:t>
            </a:fld>
            <a:endParaRPr lang="en-US" dirty="0"/>
          </a:p>
        </p:txBody>
      </p:sp>
      <p:sp>
        <p:nvSpPr>
          <p:cNvPr id="8" name="Slide Number Placeholder 7"/>
          <p:cNvSpPr>
            <a:spLocks noGrp="1"/>
          </p:cNvSpPr>
          <p:nvPr>
            <p:ph type="sldNum" sz="quarter" idx="12"/>
          </p:nvPr>
        </p:nvSpPr>
        <p:spPr/>
        <p:txBody>
          <a:bodyPr/>
          <a:lstStyle/>
          <a:p>
            <a:fld id="{B7E0417A-1B0E-4C74-A576-3AC878E1BBBB}" type="slidenum">
              <a:rPr lang="en-US" smtClean="0"/>
              <a:t>5</a:t>
            </a:fld>
            <a:endParaRPr lang="en-US" dirty="0"/>
          </a:p>
        </p:txBody>
      </p:sp>
      <p:pic>
        <p:nvPicPr>
          <p:cNvPr id="9" name="Picture 8"/>
          <p:cNvPicPr>
            <a:picLocks noChangeAspect="1"/>
          </p:cNvPicPr>
          <p:nvPr/>
        </p:nvPicPr>
        <p:blipFill>
          <a:blip r:embed="rId3"/>
          <a:stretch>
            <a:fillRect/>
          </a:stretch>
        </p:blipFill>
        <p:spPr>
          <a:xfrm>
            <a:off x="937479" y="2128132"/>
            <a:ext cx="3810000" cy="3784600"/>
          </a:xfrm>
          <a:prstGeom prst="rect">
            <a:avLst/>
          </a:prstGeom>
        </p:spPr>
      </p:pic>
    </p:spTree>
    <p:extLst>
      <p:ext uri="{BB962C8B-B14F-4D97-AF65-F5344CB8AC3E}">
        <p14:creationId xmlns:p14="http://schemas.microsoft.com/office/powerpoint/2010/main" val="231031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LeoOnline</a:t>
            </a:r>
            <a:endParaRPr lang="en-US" dirty="0"/>
          </a:p>
        </p:txBody>
      </p:sp>
      <p:sp>
        <p:nvSpPr>
          <p:cNvPr id="3" name="Content Placeholder 2"/>
          <p:cNvSpPr>
            <a:spLocks noGrp="1"/>
          </p:cNvSpPr>
          <p:nvPr>
            <p:ph idx="1"/>
          </p:nvPr>
        </p:nvSpPr>
        <p:spPr>
          <a:xfrm>
            <a:off x="838201" y="1860415"/>
            <a:ext cx="7147712" cy="4351338"/>
          </a:xfrm>
        </p:spPr>
        <p:txBody>
          <a:bodyPr/>
          <a:lstStyle/>
          <a:p>
            <a:pPr marL="277813" indent="-277813"/>
            <a:r>
              <a:rPr lang="en-US" dirty="0" smtClean="0"/>
              <a:t>Web-based graphical user interface</a:t>
            </a:r>
          </a:p>
          <a:p>
            <a:pPr marL="277813" indent="-277813"/>
            <a:r>
              <a:rPr lang="en-US" dirty="0"/>
              <a:t>Maintains all the academic and financial data for students</a:t>
            </a:r>
          </a:p>
          <a:p>
            <a:pPr marL="277813" indent="-277813"/>
            <a:r>
              <a:rPr lang="en-US" dirty="0" smtClean="0"/>
              <a:t>Allows Degree Works </a:t>
            </a:r>
          </a:p>
          <a:p>
            <a:pPr marL="277813" indent="-277813"/>
            <a:r>
              <a:rPr lang="en-US" dirty="0" smtClean="0"/>
              <a:t>Different portals based on user</a:t>
            </a:r>
          </a:p>
          <a:p>
            <a:pPr marL="800100" lvl="1" indent="-342900"/>
            <a:r>
              <a:rPr lang="en-US" dirty="0" smtClean="0"/>
              <a:t>Student</a:t>
            </a:r>
          </a:p>
          <a:p>
            <a:pPr marL="800100" lvl="1" indent="-342900"/>
            <a:r>
              <a:rPr lang="en-US" dirty="0" smtClean="0"/>
              <a:t>Administrator</a:t>
            </a:r>
          </a:p>
          <a:p>
            <a:pPr marL="800100" lvl="1" indent="-342900"/>
            <a:r>
              <a:rPr lang="en-US" dirty="0" smtClean="0"/>
              <a:t>Advisor</a:t>
            </a:r>
          </a:p>
          <a:p>
            <a:pPr marL="800100" lvl="1" indent="-342900"/>
            <a:r>
              <a:rPr lang="en-US" dirty="0" smtClean="0"/>
              <a:t>Faculty / Staff</a:t>
            </a:r>
          </a:p>
          <a:p>
            <a:pPr lvl="1"/>
            <a:endParaRPr lang="en-US" dirty="0" smtClean="0"/>
          </a:p>
          <a:p>
            <a:endParaRPr lang="en-US" dirty="0"/>
          </a:p>
        </p:txBody>
      </p:sp>
      <p:sp>
        <p:nvSpPr>
          <p:cNvPr id="4" name="Date Placeholder 3"/>
          <p:cNvSpPr>
            <a:spLocks noGrp="1"/>
          </p:cNvSpPr>
          <p:nvPr>
            <p:ph type="dt" sz="half" idx="10"/>
          </p:nvPr>
        </p:nvSpPr>
        <p:spPr/>
        <p:txBody>
          <a:bodyPr/>
          <a:lstStyle/>
          <a:p>
            <a:fld id="{242D5447-7CC5-E140-A5F4-01B51E6BC202}" type="datetime1">
              <a:rPr lang="en-US" smtClean="0"/>
              <a:t>3/24/14</a:t>
            </a:fld>
            <a:endParaRPr lang="en-US" dirty="0"/>
          </a:p>
        </p:txBody>
      </p:sp>
      <p:sp>
        <p:nvSpPr>
          <p:cNvPr id="6" name="Slide Number Placeholder 5"/>
          <p:cNvSpPr>
            <a:spLocks noGrp="1"/>
          </p:cNvSpPr>
          <p:nvPr>
            <p:ph type="sldNum" sz="quarter" idx="12"/>
          </p:nvPr>
        </p:nvSpPr>
        <p:spPr/>
        <p:txBody>
          <a:bodyPr/>
          <a:lstStyle/>
          <a:p>
            <a:fld id="{B7E0417A-1B0E-4C74-A576-3AC878E1BBBB}" type="slidenum">
              <a:rPr lang="en-US" smtClean="0"/>
              <a:t>6</a:t>
            </a:fld>
            <a:endParaRPr lang="en-US" dirty="0"/>
          </a:p>
        </p:txBody>
      </p:sp>
      <p:pic>
        <p:nvPicPr>
          <p:cNvPr id="7" name="Picture 6" descr="leoonline-0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157" y="1989204"/>
            <a:ext cx="3633216" cy="4349496"/>
          </a:xfrm>
          <a:prstGeom prst="rect">
            <a:avLst/>
          </a:prstGeom>
        </p:spPr>
      </p:pic>
    </p:spTree>
    <p:extLst>
      <p:ext uri="{BB962C8B-B14F-4D97-AF65-F5344CB8AC3E}">
        <p14:creationId xmlns:p14="http://schemas.microsoft.com/office/powerpoint/2010/main" val="290079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Bob and Latimer</a:t>
            </a:r>
            <a:endParaRPr lang="en-US" dirty="0"/>
          </a:p>
        </p:txBody>
      </p:sp>
      <p:sp>
        <p:nvSpPr>
          <p:cNvPr id="3" name="Content Placeholder 2"/>
          <p:cNvSpPr>
            <a:spLocks noGrp="1"/>
          </p:cNvSpPr>
          <p:nvPr>
            <p:ph idx="1"/>
          </p:nvPr>
        </p:nvSpPr>
        <p:spPr>
          <a:xfrm>
            <a:off x="838200" y="2079628"/>
            <a:ext cx="10515600" cy="4143373"/>
          </a:xfrm>
        </p:spPr>
        <p:txBody>
          <a:bodyPr>
            <a:normAutofit lnSpcReduction="10000"/>
          </a:bodyPr>
          <a:lstStyle/>
          <a:p>
            <a:r>
              <a:rPr lang="en-US" dirty="0" smtClean="0"/>
              <a:t>A scenario:</a:t>
            </a:r>
          </a:p>
          <a:p>
            <a:pPr lvl="1"/>
            <a:r>
              <a:rPr lang="en-US" dirty="0" smtClean="0"/>
              <a:t>Latimer, a CS senior needs 8 courses to graduate</a:t>
            </a:r>
          </a:p>
          <a:p>
            <a:pPr lvl="2"/>
            <a:r>
              <a:rPr lang="en-US" dirty="0" smtClean="0"/>
              <a:t>Included: CS 410, CS 330, etc.</a:t>
            </a:r>
          </a:p>
          <a:p>
            <a:pPr lvl="2"/>
            <a:r>
              <a:rPr lang="en-US" dirty="0" smtClean="0"/>
              <a:t>She met all prerequisite so there was no problem</a:t>
            </a:r>
          </a:p>
          <a:p>
            <a:pPr lvl="1"/>
            <a:r>
              <a:rPr lang="en-US" dirty="0" smtClean="0"/>
              <a:t>Bob, a CS Freshman needs to sign up but must wait until Friday</a:t>
            </a:r>
          </a:p>
          <a:p>
            <a:pPr lvl="2"/>
            <a:r>
              <a:rPr lang="en-US" dirty="0" smtClean="0"/>
              <a:t>Works, </a:t>
            </a:r>
            <a:r>
              <a:rPr lang="en-US" dirty="0"/>
              <a:t>c</a:t>
            </a:r>
            <a:r>
              <a:rPr lang="en-US" dirty="0" smtClean="0"/>
              <a:t>ommutes… no time to sign up!!!</a:t>
            </a:r>
          </a:p>
          <a:p>
            <a:pPr lvl="2"/>
            <a:r>
              <a:rPr lang="en-US" dirty="0" smtClean="0"/>
              <a:t> All courses fill up due to time issues</a:t>
            </a:r>
          </a:p>
          <a:p>
            <a:pPr lvl="2"/>
            <a:endParaRPr lang="en-US" dirty="0"/>
          </a:p>
          <a:p>
            <a:pPr marL="0" indent="0" algn="ctr">
              <a:buNone/>
            </a:pPr>
            <a:r>
              <a:rPr lang="en-US" sz="4000" dirty="0" smtClean="0"/>
              <a:t>This is an example of complications that could arise during student enrollment</a:t>
            </a:r>
          </a:p>
        </p:txBody>
      </p:sp>
      <p:sp>
        <p:nvSpPr>
          <p:cNvPr id="4" name="Date Placeholder 3"/>
          <p:cNvSpPr>
            <a:spLocks noGrp="1"/>
          </p:cNvSpPr>
          <p:nvPr>
            <p:ph type="dt" sz="half" idx="10"/>
          </p:nvPr>
        </p:nvSpPr>
        <p:spPr/>
        <p:txBody>
          <a:bodyPr/>
          <a:lstStyle/>
          <a:p>
            <a:fld id="{77314540-5069-D34C-8741-3F1D5AFDD13D}" type="datetime1">
              <a:rPr lang="en-US" smtClean="0"/>
              <a:t>3/24/14</a:t>
            </a:fld>
            <a:endParaRPr lang="en-US" dirty="0"/>
          </a:p>
        </p:txBody>
      </p:sp>
      <p:sp>
        <p:nvSpPr>
          <p:cNvPr id="6" name="Slide Number Placeholder 5"/>
          <p:cNvSpPr>
            <a:spLocks noGrp="1"/>
          </p:cNvSpPr>
          <p:nvPr>
            <p:ph type="sldNum" sz="quarter" idx="12"/>
          </p:nvPr>
        </p:nvSpPr>
        <p:spPr/>
        <p:txBody>
          <a:bodyPr/>
          <a:lstStyle/>
          <a:p>
            <a:fld id="{B7E0417A-1B0E-4C74-A576-3AC878E1BBBB}" type="slidenum">
              <a:rPr lang="en-US" smtClean="0"/>
              <a:t>7</a:t>
            </a:fld>
            <a:endParaRPr lang="en-US" dirty="0"/>
          </a:p>
        </p:txBody>
      </p:sp>
    </p:spTree>
    <p:extLst>
      <p:ext uri="{BB962C8B-B14F-4D97-AF65-F5344CB8AC3E}">
        <p14:creationId xmlns:p14="http://schemas.microsoft.com/office/powerpoint/2010/main" val="28959696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Stufor</a:t>
            </a:r>
            <a:r>
              <a:rPr lang="en-US" dirty="0" smtClean="0"/>
              <a:t> C</a:t>
            </a:r>
            <a:endParaRPr lang="en-US" dirty="0"/>
          </a:p>
        </p:txBody>
      </p:sp>
      <p:sp>
        <p:nvSpPr>
          <p:cNvPr id="2" name="Title 1"/>
          <p:cNvSpPr>
            <a:spLocks noGrp="1"/>
          </p:cNvSpPr>
          <p:nvPr>
            <p:ph type="title"/>
          </p:nvPr>
        </p:nvSpPr>
        <p:spPr/>
        <p:txBody>
          <a:bodyPr/>
          <a:lstStyle/>
          <a:p>
            <a:r>
              <a:rPr lang="en-US" dirty="0" smtClean="0"/>
              <a:t>Student Enrollment for CS250</a:t>
            </a:r>
            <a:endParaRPr lang="en-US" dirty="0"/>
          </a:p>
        </p:txBody>
      </p:sp>
      <p:pic>
        <p:nvPicPr>
          <p:cNvPr id="3" name="Picture 2" descr="enrollmentsig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2146301"/>
            <a:ext cx="10896600" cy="3197334"/>
          </a:xfrm>
          <a:prstGeom prst="rect">
            <a:avLst/>
          </a:prstGeom>
        </p:spPr>
      </p:pic>
      <p:pic>
        <p:nvPicPr>
          <p:cNvPr id="9" name="Picture 8" descr="graph.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91" y="-685"/>
            <a:ext cx="12192647" cy="6535411"/>
          </a:xfrm>
          <a:prstGeom prst="rect">
            <a:avLst/>
          </a:prstGeom>
        </p:spPr>
      </p:pic>
      <p:sp>
        <p:nvSpPr>
          <p:cNvPr id="4" name="Rectangle 3"/>
          <p:cNvSpPr/>
          <p:nvPr/>
        </p:nvSpPr>
        <p:spPr>
          <a:xfrm>
            <a:off x="1854200" y="6416096"/>
            <a:ext cx="9245600" cy="369332"/>
          </a:xfrm>
          <a:prstGeom prst="rect">
            <a:avLst/>
          </a:prstGeom>
        </p:spPr>
        <p:txBody>
          <a:bodyPr wrap="square">
            <a:spAutoFit/>
          </a:bodyPr>
          <a:lstStyle/>
          <a:p>
            <a:pPr algn="r"/>
            <a:r>
              <a:rPr lang="en-US" i="1" dirty="0"/>
              <a:t>Data provided from </a:t>
            </a:r>
            <a:r>
              <a:rPr lang="en-US" i="1" dirty="0" err="1"/>
              <a:t>LeoOnline</a:t>
            </a:r>
            <a:r>
              <a:rPr lang="en-US" i="1" dirty="0"/>
              <a:t>, ODU's student information system</a:t>
            </a:r>
            <a:endParaRPr lang="en-US" dirty="0"/>
          </a:p>
        </p:txBody>
      </p:sp>
      <p:sp>
        <p:nvSpPr>
          <p:cNvPr id="6" name="Date Placeholder 5"/>
          <p:cNvSpPr>
            <a:spLocks noGrp="1"/>
          </p:cNvSpPr>
          <p:nvPr>
            <p:ph type="dt" sz="half" idx="10"/>
          </p:nvPr>
        </p:nvSpPr>
        <p:spPr/>
        <p:txBody>
          <a:bodyPr/>
          <a:lstStyle/>
          <a:p>
            <a:fld id="{29ADA19E-28C5-6F4C-BD83-3722A165E121}" type="datetime1">
              <a:rPr lang="en-US" smtClean="0"/>
              <a:t>3/24/14</a:t>
            </a:fld>
            <a:endParaRPr lang="en-US" dirty="0"/>
          </a:p>
        </p:txBody>
      </p:sp>
      <p:sp>
        <p:nvSpPr>
          <p:cNvPr id="8" name="Slide Number Placeholder 7"/>
          <p:cNvSpPr>
            <a:spLocks noGrp="1"/>
          </p:cNvSpPr>
          <p:nvPr>
            <p:ph type="sldNum" sz="quarter" idx="12"/>
          </p:nvPr>
        </p:nvSpPr>
        <p:spPr/>
        <p:txBody>
          <a:bodyPr/>
          <a:lstStyle/>
          <a:p>
            <a:fld id="{B7E0417A-1B0E-4C74-A576-3AC878E1BBBB}" type="slidenum">
              <a:rPr lang="en-US" smtClean="0"/>
              <a:t>8</a:t>
            </a:fld>
            <a:endParaRPr lang="en-US" dirty="0"/>
          </a:p>
        </p:txBody>
      </p:sp>
    </p:spTree>
    <p:extLst>
      <p:ext uri="{BB962C8B-B14F-4D97-AF65-F5344CB8AC3E}">
        <p14:creationId xmlns:p14="http://schemas.microsoft.com/office/powerpoint/2010/main" val="2540627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387600"/>
            <a:ext cx="12192000" cy="2489200"/>
          </a:xfrm>
          <a:prstGeom prst="rect">
            <a:avLst/>
          </a:prstGeom>
          <a:solidFill>
            <a:srgbClr val="FFFFFF">
              <a:alpha val="8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type="subTitle" idx="1"/>
          </p:nvPr>
        </p:nvSpPr>
        <p:spPr>
          <a:xfrm>
            <a:off x="711200" y="2590800"/>
            <a:ext cx="10947400" cy="3530600"/>
          </a:xfrm>
        </p:spPr>
        <p:txBody>
          <a:bodyPr>
            <a:normAutofit/>
          </a:bodyPr>
          <a:lstStyle/>
          <a:p>
            <a:r>
              <a:rPr lang="en-US" sz="6600" dirty="0" smtClean="0">
                <a:solidFill>
                  <a:srgbClr val="2B1E17"/>
                </a:solidFill>
              </a:rPr>
              <a:t>Limited course availability during enrollment</a:t>
            </a:r>
          </a:p>
          <a:p>
            <a:endParaRPr lang="en-US" dirty="0" smtClean="0"/>
          </a:p>
          <a:p>
            <a:endParaRPr lang="en-US" dirty="0"/>
          </a:p>
        </p:txBody>
      </p:sp>
      <p:sp>
        <p:nvSpPr>
          <p:cNvPr id="7" name="Content Placeholder 2"/>
          <p:cNvSpPr txBox="1">
            <a:spLocks/>
          </p:cNvSpPr>
          <p:nvPr/>
        </p:nvSpPr>
        <p:spPr>
          <a:xfrm>
            <a:off x="787400" y="3073400"/>
            <a:ext cx="10947400" cy="1346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2">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45654"/>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4565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45654"/>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4565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Date Placeholder 7"/>
          <p:cNvSpPr>
            <a:spLocks noGrp="1"/>
          </p:cNvSpPr>
          <p:nvPr>
            <p:ph type="dt" sz="half" idx="10"/>
          </p:nvPr>
        </p:nvSpPr>
        <p:spPr/>
        <p:txBody>
          <a:bodyPr/>
          <a:lstStyle/>
          <a:p>
            <a:fld id="{9E95DFAE-D255-994A-BE9B-E0D87F16AB73}" type="datetime1">
              <a:rPr lang="en-US" smtClean="0"/>
              <a:t>3/24/14</a:t>
            </a:fld>
            <a:endParaRPr lang="en-US" dirty="0"/>
          </a:p>
        </p:txBody>
      </p:sp>
      <p:sp>
        <p:nvSpPr>
          <p:cNvPr id="10" name="Slide Number Placeholder 9"/>
          <p:cNvSpPr>
            <a:spLocks noGrp="1"/>
          </p:cNvSpPr>
          <p:nvPr>
            <p:ph type="sldNum" sz="quarter" idx="12"/>
          </p:nvPr>
        </p:nvSpPr>
        <p:spPr/>
        <p:txBody>
          <a:bodyPr/>
          <a:lstStyle/>
          <a:p>
            <a:fld id="{B7E0417A-1B0E-4C74-A576-3AC878E1BBBB}" type="slidenum">
              <a:rPr lang="en-US" smtClean="0"/>
              <a:t>9</a:t>
            </a:fld>
            <a:endParaRPr lang="en-US" dirty="0"/>
          </a:p>
        </p:txBody>
      </p:sp>
    </p:spTree>
    <p:extLst>
      <p:ext uri="{BB962C8B-B14F-4D97-AF65-F5344CB8AC3E}">
        <p14:creationId xmlns:p14="http://schemas.microsoft.com/office/powerpoint/2010/main" val="2504927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nodePh="1">
                                  <p:stCondLst>
                                    <p:cond delay="0"/>
                                  </p:stCondLst>
                                  <p:endCondLst>
                                    <p:cond evt="begin" delay="0">
                                      <p:tn val="5"/>
                                    </p:cond>
                                  </p:end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10690</TotalTime>
  <Words>2111</Words>
  <Application>Microsoft Macintosh PowerPoint</Application>
  <PresentationFormat>Custom</PresentationFormat>
  <Paragraphs>382</Paragraphs>
  <Slides>36</Slides>
  <Notes>28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Document</vt:lpstr>
      <vt:lpstr> CS Waitlist Management &amp; Enrollment System</vt:lpstr>
      <vt:lpstr>Outline</vt:lpstr>
      <vt:lpstr>PROBLEM &amp;  HISTORICAL DATA</vt:lpstr>
      <vt:lpstr>History</vt:lpstr>
      <vt:lpstr>Banner</vt:lpstr>
      <vt:lpstr>LeoOnline</vt:lpstr>
      <vt:lpstr>Bob and Latimer</vt:lpstr>
      <vt:lpstr>Student Enrollment for CS250</vt:lpstr>
      <vt:lpstr>PowerPoint Presentation</vt:lpstr>
      <vt:lpstr>CASE STUDY</vt:lpstr>
      <vt:lpstr>Current Waitlist</vt:lpstr>
      <vt:lpstr>Process</vt:lpstr>
      <vt:lpstr>PowerPoint Presentation</vt:lpstr>
      <vt:lpstr>PROBLEM CHARACTERISTICS</vt:lpstr>
      <vt:lpstr>Problem Characteristics</vt:lpstr>
      <vt:lpstr>PowerPoint Presentation</vt:lpstr>
      <vt:lpstr>Current Process Flow</vt:lpstr>
      <vt:lpstr>Waitlist History Log</vt:lpstr>
      <vt:lpstr>Waitlist History Log</vt:lpstr>
      <vt:lpstr>Waitlist History Log</vt:lpstr>
      <vt:lpstr>Waitlist History Log</vt:lpstr>
      <vt:lpstr>Waitlist History Log</vt:lpstr>
      <vt:lpstr>Waitlist History Log</vt:lpstr>
      <vt:lpstr>SOLUTION</vt:lpstr>
      <vt:lpstr>Solution Statement</vt:lpstr>
      <vt:lpstr>Solution Goals and Objectives</vt:lpstr>
      <vt:lpstr>Improved Process </vt:lpstr>
      <vt:lpstr>COMPETITION &amp;  MAJOR FUNCTIONAL COMPONENTS</vt:lpstr>
      <vt:lpstr>Competition Part I</vt:lpstr>
      <vt:lpstr>Major Functional Component Diagram</vt:lpstr>
      <vt:lpstr>Required Components</vt:lpstr>
      <vt:lpstr>BENEFITS OF CORSICA</vt:lpstr>
      <vt:lpstr>Benefits of CORSICA</vt:lpstr>
      <vt:lpstr>Problems with Solution</vt:lpstr>
      <vt:lpstr>References</vt:lpstr>
      <vt:lpstr>Team CORSICA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dc:title>
  <dc:creator>Lookmai Rattana</dc:creator>
  <cp:lastModifiedBy>Lookmai Rattana</cp:lastModifiedBy>
  <cp:revision>102</cp:revision>
  <dcterms:created xsi:type="dcterms:W3CDTF">2014-02-23T19:42:25Z</dcterms:created>
  <dcterms:modified xsi:type="dcterms:W3CDTF">2014-03-25T06:26:48Z</dcterms:modified>
</cp:coreProperties>
</file>