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3.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showSpecialPlsOnTitleSld="0">
  <p:sldMasterIdLst>
    <p:sldMasterId id="2147483659"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Lst>
  <p:sldSz cy="5143500" cx="9144000"/>
  <p:notesSz cx="6858000" cy="9144000"/>
  <p:embeddedFontLst>
    <p:embeddedFont>
      <p:font typeface="Raleway"/>
      <p:regular r:id="rId35"/>
      <p:bold r:id="rId36"/>
      <p:italic r:id="rId37"/>
      <p:boldItalic r:id="rId38"/>
    </p:embeddedFont>
    <p:embeddedFont>
      <p:font typeface="Lato"/>
      <p:regular r:id="rId39"/>
      <p:bold r:id="rId40"/>
      <p:italic r:id="rId41"/>
      <p:boldItalic r:id="rId4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3" name="DANIELLE LUCKRAFT"/>
  <p:cmAuthor clrIdx="1" id="1" initials="" lastIdx="3" name="ALPHA DIN GABISI"/>
  <p:cmAuthor clrIdx="2" id="2" initials="" lastIdx="3" name="JEFFREY MCATEER"/>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665E9AFC-3FEE-4FCE-BBE9-B742E669170F}">
  <a:tblStyle styleId="{665E9AFC-3FEE-4FCE-BBE9-B742E669170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Lato-bold.fntdata"/><Relationship Id="rId20" Type="http://schemas.openxmlformats.org/officeDocument/2006/relationships/slide" Target="slides/slide13.xml"/><Relationship Id="rId42" Type="http://schemas.openxmlformats.org/officeDocument/2006/relationships/font" Target="fonts/Lato-boldItalic.fntdata"/><Relationship Id="rId41" Type="http://schemas.openxmlformats.org/officeDocument/2006/relationships/font" Target="fonts/Lato-italic.fntdata"/><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5" Type="http://schemas.openxmlformats.org/officeDocument/2006/relationships/commentAuthors" Target="commentAuthors.xml"/><Relationship Id="rId6" Type="http://schemas.openxmlformats.org/officeDocument/2006/relationships/slideMaster" Target="slideMasters/slideMaster1.xml"/><Relationship Id="rId29" Type="http://schemas.openxmlformats.org/officeDocument/2006/relationships/slide" Target="slides/slide2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11" Type="http://schemas.openxmlformats.org/officeDocument/2006/relationships/slide" Target="slides/slide4.xml"/><Relationship Id="rId33" Type="http://schemas.openxmlformats.org/officeDocument/2006/relationships/slide" Target="slides/slide26.xml"/><Relationship Id="rId10" Type="http://schemas.openxmlformats.org/officeDocument/2006/relationships/slide" Target="slides/slide3.xml"/><Relationship Id="rId32" Type="http://schemas.openxmlformats.org/officeDocument/2006/relationships/slide" Target="slides/slide25.xml"/><Relationship Id="rId13" Type="http://schemas.openxmlformats.org/officeDocument/2006/relationships/slide" Target="slides/slide6.xml"/><Relationship Id="rId35" Type="http://schemas.openxmlformats.org/officeDocument/2006/relationships/font" Target="fonts/Raleway-regular.fntdata"/><Relationship Id="rId12" Type="http://schemas.openxmlformats.org/officeDocument/2006/relationships/slide" Target="slides/slide5.xml"/><Relationship Id="rId34" Type="http://schemas.openxmlformats.org/officeDocument/2006/relationships/slide" Target="slides/slide27.xml"/><Relationship Id="rId15" Type="http://schemas.openxmlformats.org/officeDocument/2006/relationships/slide" Target="slides/slide8.xml"/><Relationship Id="rId37" Type="http://schemas.openxmlformats.org/officeDocument/2006/relationships/font" Target="fonts/Raleway-italic.fntdata"/><Relationship Id="rId14" Type="http://schemas.openxmlformats.org/officeDocument/2006/relationships/slide" Target="slides/slide7.xml"/><Relationship Id="rId36" Type="http://schemas.openxmlformats.org/officeDocument/2006/relationships/font" Target="fonts/Raleway-bold.fntdata"/><Relationship Id="rId17" Type="http://schemas.openxmlformats.org/officeDocument/2006/relationships/slide" Target="slides/slide10.xml"/><Relationship Id="rId39" Type="http://schemas.openxmlformats.org/officeDocument/2006/relationships/font" Target="fonts/Lato-regular.fntdata"/><Relationship Id="rId16" Type="http://schemas.openxmlformats.org/officeDocument/2006/relationships/slide" Target="slides/slide9.xml"/><Relationship Id="rId38" Type="http://schemas.openxmlformats.org/officeDocument/2006/relationships/font" Target="fonts/Raleway-boldItalic.fntdata"/><Relationship Id="rId19" Type="http://schemas.openxmlformats.org/officeDocument/2006/relationships/slide" Target="slides/slide12.xml"/><Relationship Id="rId18" Type="http://schemas.openxmlformats.org/officeDocument/2006/relationships/slide" Target="slides/slide11.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9-03-02T00:41:20.648">
    <p:pos x="6000" y="0"/>
    <p:text>Did we want to break these down like I did? Not sure if #1 under freedom should be under freedom or its own bullet. I almost want to label that section "freedom and personalization" 
^renaming it to that for now.</p:text>
  </p:cm>
  <p:cm authorId="1" idx="1" dt="2019-03-02T00:41:20.648">
    <p:pos x="6000" y="0"/>
    <p:text>This is good</p:text>
  </p:cm>
  <p:cm authorId="2" idx="1" dt="2019-03-15T17:58:00.296">
    <p:pos x="458" y="815"/>
    <p:text>There is a slight detail here - we should offer an OPTIONAL subscription to our server for continuous improvements to the machine learning algorithm.</p:text>
  </p:cm>
  <p:cm authorId="2" idx="2" dt="2019-03-15T17:50:25.824">
    <p:pos x="458" y="815"/>
    <p:text>We can also make the server-side open-source and self-deployable</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1" idx="2" dt="2019-03-02T01:44:34.169">
    <p:pos x="6000" y="0"/>
    <p:text>I added this slide because some previous presentations also had this</p:text>
  </p:cm>
  <p:cm authorId="0" idx="2" dt="2019-03-02T01:44:34.169">
    <p:pos x="6000" y="0"/>
    <p:text>yes, professor mentioned in the lecture and it was written somewhere - i think the slides.</p:text>
  </p:cm>
  <p:cm authorId="1" idx="3" dt="2019-03-04T00:46:48.482">
    <p:pos x="6000" y="100"/>
    <p:text>I moved this slide based on proffessor comment</p:text>
  </p:cm>
  <p:cm authorId="2" idx="3" dt="2019-03-15T18:24:55.655">
    <p:pos x="414" y="834"/>
    <p:text>Was there any reason why this had numbers instead of bullets? I changed them to bullets match the rest of the presentation.</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9-03-17T18:20:33.522">
    <p:pos x="458" y="284"/>
    <p:text>I think we should rename?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cloud.google.com/edge-tpu/" TargetMode="Externa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83" name="Google Shape;83;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Hi everyone, my name is Abel, and today my team and i will be presenting our feasibility </a:t>
            </a:r>
            <a:r>
              <a:rPr lang="en" sz="1800"/>
              <a:t>assessment of a product we have proposed, that will be able to detect, track and report epileptic seizures in real time, using current technology.</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Let me tell you a little bit about epilepsy, epilepsy is a neurological disorder that occurs in a particular part of the brain, as you can see in the illustration, in which the main symptom is epileptic seizures throughout the individual's lifetime</a:t>
            </a:r>
            <a:endParaRPr sz="1800"/>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1" name="Shape 171"/>
        <p:cNvGrpSpPr/>
        <p:nvPr/>
      </p:nvGrpSpPr>
      <p:grpSpPr>
        <a:xfrm>
          <a:off x="0" y="0"/>
          <a:ext cx="0" cy="0"/>
          <a:chOff x="0" y="0"/>
          <a:chExt cx="0" cy="0"/>
        </a:xfrm>
      </p:grpSpPr>
      <p:sp>
        <p:nvSpPr>
          <p:cNvPr id="172" name="Google Shape;172;g522301c6e3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522301c6e3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Google Shape;193;g500fa68f3e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500fa68f3e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How do we fix these problems?</a:t>
            </a:r>
            <a:endParaRPr sz="2200"/>
          </a:p>
          <a:p>
            <a:pPr indent="0" lvl="0" marL="0" rtl="0" algn="l">
              <a:spcBef>
                <a:spcPts val="0"/>
              </a:spcBef>
              <a:spcAft>
                <a:spcPts val="0"/>
              </a:spcAft>
              <a:buNone/>
            </a:pPr>
            <a:r>
              <a:rPr lang="en" sz="2200"/>
              <a:t>We propose SeizSmart, software which runs on any off-the-shelf smartwatch.</a:t>
            </a:r>
            <a:endParaRPr sz="2200"/>
          </a:p>
          <a:p>
            <a:pPr indent="0" lvl="0" marL="0" rtl="0" algn="l">
              <a:spcBef>
                <a:spcPts val="0"/>
              </a:spcBef>
              <a:spcAft>
                <a:spcPts val="0"/>
              </a:spcAft>
              <a:buNone/>
            </a:pPr>
            <a:r>
              <a:rPr lang="en" sz="2200"/>
              <a:t>The system detects seizures using both HR and Motion,</a:t>
            </a:r>
            <a:endParaRPr sz="2200"/>
          </a:p>
          <a:p>
            <a:pPr indent="0" lvl="0" marL="0" rtl="0" algn="l">
              <a:spcBef>
                <a:spcPts val="0"/>
              </a:spcBef>
              <a:spcAft>
                <a:spcPts val="0"/>
              </a:spcAft>
              <a:buNone/>
            </a:pPr>
            <a:r>
              <a:rPr lang="en" sz="2200"/>
              <a:t>tunes detection to individual patients,</a:t>
            </a:r>
            <a:endParaRPr sz="2200"/>
          </a:p>
          <a:p>
            <a:pPr indent="0" lvl="0" marL="0" rtl="0" algn="l">
              <a:spcBef>
                <a:spcPts val="0"/>
              </a:spcBef>
              <a:spcAft>
                <a:spcPts val="0"/>
              </a:spcAft>
              <a:buNone/>
            </a:pPr>
            <a:r>
              <a:rPr lang="en" sz="2200"/>
              <a:t>records valuable metadata surrounding seizure events,</a:t>
            </a:r>
            <a:endParaRPr sz="2200"/>
          </a:p>
          <a:p>
            <a:pPr indent="0" lvl="0" marL="0" rtl="0" algn="l">
              <a:spcBef>
                <a:spcPts val="0"/>
              </a:spcBef>
              <a:spcAft>
                <a:spcPts val="0"/>
              </a:spcAft>
              <a:buNone/>
            </a:pPr>
            <a:r>
              <a:rPr lang="en" sz="2200"/>
              <a:t>and provides notifications without a relay device.</a:t>
            </a:r>
            <a:endParaRPr sz="2200"/>
          </a:p>
          <a:p>
            <a:pPr indent="0" lvl="0" marL="0" rtl="0" algn="l">
              <a:spcBef>
                <a:spcPts val="0"/>
              </a:spcBef>
              <a:spcAft>
                <a:spcPts val="0"/>
              </a:spcAft>
              <a:buNone/>
            </a:pPr>
            <a:r>
              <a:t/>
            </a:r>
            <a:endParaRPr sz="220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Google Shape;200;g500fa68f3e_0_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1" name="Google Shape;201;g500fa68f3e_0_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2200"/>
              <a:t>Off-the-shelf smartwatch hardware is used,</a:t>
            </a:r>
            <a:endParaRPr sz="2200"/>
          </a:p>
          <a:p>
            <a:pPr indent="0" lvl="0" marL="0" rtl="0" algn="l">
              <a:lnSpc>
                <a:spcPct val="100000"/>
              </a:lnSpc>
              <a:spcBef>
                <a:spcPts val="0"/>
              </a:spcBef>
              <a:spcAft>
                <a:spcPts val="0"/>
              </a:spcAft>
              <a:buNone/>
            </a:pPr>
            <a:r>
              <a:rPr lang="en" sz="2200"/>
              <a:t>ML takes in both HR and motion and creates a unique seizure profile for each patient</a:t>
            </a:r>
            <a:endParaRPr sz="2200"/>
          </a:p>
          <a:p>
            <a:pPr indent="0" lvl="0" marL="0" rtl="0" algn="l">
              <a:lnSpc>
                <a:spcPct val="100000"/>
              </a:lnSpc>
              <a:spcBef>
                <a:spcPts val="0"/>
              </a:spcBef>
              <a:spcAft>
                <a:spcPts val="0"/>
              </a:spcAft>
              <a:buNone/>
            </a:pPr>
            <a:r>
              <a:rPr lang="en" sz="2200"/>
              <a:t>This training data is recorded continuously and uploaded in batches for training to the user’s learning server.</a:t>
            </a:r>
            <a:endParaRPr sz="2200"/>
          </a:p>
          <a:p>
            <a:pPr indent="0" lvl="0" marL="0" rtl="0" algn="l">
              <a:lnSpc>
                <a:spcPct val="100000"/>
              </a:lnSpc>
              <a:spcBef>
                <a:spcPts val="0"/>
              </a:spcBef>
              <a:spcAft>
                <a:spcPts val="0"/>
              </a:spcAft>
              <a:buNone/>
            </a:pPr>
            <a:r>
              <a:rPr lang="en" sz="2200"/>
              <a:t>Notifications are tiered - first the patient and their EC, finally a 911 alert if neither respond within a time window.</a:t>
            </a:r>
            <a:endParaRPr sz="2200"/>
          </a:p>
          <a:p>
            <a:pPr indent="0" lvl="0" marL="0" rtl="0" algn="l">
              <a:lnSpc>
                <a:spcPct val="100000"/>
              </a:lnSpc>
              <a:spcBef>
                <a:spcPts val="0"/>
              </a:spcBef>
              <a:spcAft>
                <a:spcPts val="0"/>
              </a:spcAft>
              <a:buNone/>
            </a:pPr>
            <a:r>
              <a:rPr lang="en" sz="2200"/>
              <a:t>(Learning server may not be in cloud, see </a:t>
            </a:r>
            <a:r>
              <a:rPr lang="en" sz="2200" u="sng">
                <a:hlinkClick r:id="rId2"/>
              </a:rPr>
              <a:t>https://cloud.google.com/edge-tpu/</a:t>
            </a:r>
            <a:r>
              <a:rPr lang="en" sz="2200"/>
              <a:t>)</a:t>
            </a:r>
            <a:endParaRPr sz="2200"/>
          </a:p>
          <a:p>
            <a:pPr indent="0" lvl="0" marL="0" rtl="0" algn="l">
              <a:lnSpc>
                <a:spcPct val="100000"/>
              </a:lnSpc>
              <a:spcBef>
                <a:spcPts val="0"/>
              </a:spcBef>
              <a:spcAft>
                <a:spcPts val="0"/>
              </a:spcAft>
              <a:buNone/>
            </a:pPr>
            <a:r>
              <a:t/>
            </a:r>
            <a:endParaRPr sz="2200"/>
          </a:p>
          <a:p>
            <a:pPr indent="0" lvl="0" marL="0" rtl="0" algn="l">
              <a:lnSpc>
                <a:spcPct val="100000"/>
              </a:lnSpc>
              <a:spcBef>
                <a:spcPts val="0"/>
              </a:spcBef>
              <a:spcAft>
                <a:spcPts val="0"/>
              </a:spcAft>
              <a:buNone/>
            </a:pPr>
            <a:r>
              <a:t/>
            </a:r>
            <a:endParaRPr sz="2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500fa68f3e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8" name="Google Shape;208;g500fa68f3e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Our solution process flow begins by measuring HR and motion,</a:t>
            </a:r>
            <a:endParaRPr sz="2200"/>
          </a:p>
          <a:p>
            <a:pPr indent="0" lvl="0" marL="0" rtl="0" algn="l">
              <a:spcBef>
                <a:spcPts val="0"/>
              </a:spcBef>
              <a:spcAft>
                <a:spcPts val="0"/>
              </a:spcAft>
              <a:buNone/>
            </a:pPr>
            <a:r>
              <a:rPr lang="en" sz="2200"/>
              <a:t>which is fed into the trained NN. If the biometrics match seizure characteristics,</a:t>
            </a:r>
            <a:endParaRPr sz="2200"/>
          </a:p>
          <a:p>
            <a:pPr indent="0" lvl="0" marL="0" rtl="0" algn="l">
              <a:spcBef>
                <a:spcPts val="0"/>
              </a:spcBef>
              <a:spcAft>
                <a:spcPts val="0"/>
              </a:spcAft>
              <a:buNone/>
            </a:pPr>
            <a:r>
              <a:rPr lang="en" sz="2200"/>
              <a:t>We alert the patient, their emergency contact, and queue a 911 call. If the patient responds, we</a:t>
            </a:r>
            <a:endParaRPr sz="2200"/>
          </a:p>
          <a:p>
            <a:pPr indent="0" lvl="0" marL="0" rtl="0" algn="l">
              <a:spcBef>
                <a:spcPts val="0"/>
              </a:spcBef>
              <a:spcAft>
                <a:spcPts val="0"/>
              </a:spcAft>
              <a:buNone/>
            </a:pPr>
            <a:r>
              <a:rPr lang="en" sz="2200"/>
              <a:t>clear the 911 call and tell their EC they are OK. If the EC responds, we clear the 911 call.</a:t>
            </a:r>
            <a:endParaRPr sz="2200"/>
          </a:p>
          <a:p>
            <a:pPr indent="0" lvl="0" marL="0" rtl="0" algn="l">
              <a:spcBef>
                <a:spcPts val="0"/>
              </a:spcBef>
              <a:spcAft>
                <a:spcPts val="0"/>
              </a:spcAft>
              <a:buNone/>
            </a:pPr>
            <a:r>
              <a:rPr lang="en" sz="2200"/>
              <a:t>If neither respond the 911 is dispatched directly from the smart watch.</a:t>
            </a:r>
            <a:endParaRPr sz="2200"/>
          </a:p>
          <a:p>
            <a:pPr indent="0" lvl="0" marL="0" rtl="0" algn="l">
              <a:spcBef>
                <a:spcPts val="0"/>
              </a:spcBef>
              <a:spcAft>
                <a:spcPts val="0"/>
              </a:spcAft>
              <a:buNone/>
            </a:pPr>
            <a:r>
              <a:t/>
            </a:r>
            <a:endParaRPr sz="2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4" name="Shape 214"/>
        <p:cNvGrpSpPr/>
        <p:nvPr/>
      </p:nvGrpSpPr>
      <p:grpSpPr>
        <a:xfrm>
          <a:off x="0" y="0"/>
          <a:ext cx="0" cy="0"/>
          <a:chOff x="0" y="0"/>
          <a:chExt cx="0" cy="0"/>
        </a:xfrm>
      </p:grpSpPr>
      <p:sp>
        <p:nvSpPr>
          <p:cNvPr id="215" name="Google Shape;215;g52a3f7ba4e_1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6" name="Google Shape;216;g52a3f7ba4e_1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Let’s recap the differences in process flow:</a:t>
            </a:r>
            <a:endParaRPr sz="2200"/>
          </a:p>
          <a:p>
            <a:pPr indent="0" lvl="0" marL="0" rtl="0" algn="l">
              <a:spcBef>
                <a:spcPts val="0"/>
              </a:spcBef>
              <a:spcAft>
                <a:spcPts val="0"/>
              </a:spcAft>
              <a:buNone/>
            </a:pPr>
            <a:r>
              <a:rPr lang="en" sz="2200"/>
              <a:t>We collect more than 1 type of biometric reading,</a:t>
            </a:r>
            <a:endParaRPr sz="2200"/>
          </a:p>
          <a:p>
            <a:pPr indent="0" lvl="0" marL="0" rtl="0" algn="l">
              <a:spcBef>
                <a:spcPts val="0"/>
              </a:spcBef>
              <a:spcAft>
                <a:spcPts val="0"/>
              </a:spcAft>
              <a:buNone/>
            </a:pPr>
            <a:r>
              <a:rPr lang="en" sz="2200"/>
              <a:t>We use modern ML instead of a simple </a:t>
            </a:r>
            <a:r>
              <a:rPr lang="en" sz="2200"/>
              <a:t>threshold</a:t>
            </a:r>
            <a:r>
              <a:rPr lang="en" sz="2200"/>
              <a:t>,</a:t>
            </a:r>
            <a:endParaRPr sz="2200"/>
          </a:p>
          <a:p>
            <a:pPr indent="0" lvl="0" marL="0" rtl="0" algn="l">
              <a:spcBef>
                <a:spcPts val="0"/>
              </a:spcBef>
              <a:spcAft>
                <a:spcPts val="0"/>
              </a:spcAft>
              <a:buNone/>
            </a:pPr>
            <a:r>
              <a:rPr lang="en" sz="2200"/>
              <a:t>And our notifications alert both caregivers and first responders without requiring a relay.</a:t>
            </a:r>
            <a:endParaRPr sz="2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8" name="Shape 238"/>
        <p:cNvGrpSpPr/>
        <p:nvPr/>
      </p:nvGrpSpPr>
      <p:grpSpPr>
        <a:xfrm>
          <a:off x="0" y="0"/>
          <a:ext cx="0" cy="0"/>
          <a:chOff x="0" y="0"/>
          <a:chExt cx="0" cy="0"/>
        </a:xfrm>
      </p:grpSpPr>
      <p:sp>
        <p:nvSpPr>
          <p:cNvPr id="239" name="Google Shape;239;g500fa68f3e_0_5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0" name="Google Shape;240;g500fa68f3e_0_5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200"/>
              <a:t>SeizSmart has three cycles of data flow:</a:t>
            </a:r>
            <a:endParaRPr sz="2200"/>
          </a:p>
          <a:p>
            <a:pPr indent="0" lvl="0" marL="0" rtl="0" algn="l">
              <a:spcBef>
                <a:spcPts val="0"/>
              </a:spcBef>
              <a:spcAft>
                <a:spcPts val="0"/>
              </a:spcAft>
              <a:buNone/>
            </a:pPr>
            <a:r>
              <a:rPr lang="en" sz="2200"/>
              <a:t>  A passive biometric collection and batch upload to train a neural network,</a:t>
            </a:r>
            <a:endParaRPr sz="2200"/>
          </a:p>
          <a:p>
            <a:pPr indent="0" lvl="0" marL="0" rtl="0" algn="l">
              <a:spcBef>
                <a:spcPts val="0"/>
              </a:spcBef>
              <a:spcAft>
                <a:spcPts val="0"/>
              </a:spcAft>
              <a:buNone/>
            </a:pPr>
            <a:r>
              <a:rPr lang="en" sz="2200"/>
              <a:t>  An active biometric testing against a known seizure profile using a trained neural network,</a:t>
            </a:r>
            <a:endParaRPr sz="2200"/>
          </a:p>
          <a:p>
            <a:pPr indent="0" lvl="0" marL="0" rtl="0" algn="l">
              <a:spcBef>
                <a:spcPts val="0"/>
              </a:spcBef>
              <a:spcAft>
                <a:spcPts val="0"/>
              </a:spcAft>
              <a:buNone/>
            </a:pPr>
            <a:r>
              <a:rPr lang="en" sz="2200"/>
              <a:t>  And an on-demand configuration for emergency contacts and reporting preferences through a web browser (possibly your</a:t>
            </a:r>
            <a:r>
              <a:rPr lang="en" sz="2200"/>
              <a:t> </a:t>
            </a:r>
            <a:r>
              <a:rPr lang="en" sz="2200"/>
              <a:t>phone -&gt; )</a:t>
            </a:r>
            <a:endParaRPr sz="2200"/>
          </a:p>
          <a:p>
            <a:pPr indent="0" lvl="0" marL="0" rtl="0" algn="l">
              <a:spcBef>
                <a:spcPts val="0"/>
              </a:spcBef>
              <a:spcAft>
                <a:spcPts val="0"/>
              </a:spcAft>
              <a:buNone/>
            </a:pPr>
            <a:r>
              <a:t/>
            </a:r>
            <a:endParaRPr sz="2200"/>
          </a:p>
          <a:p>
            <a:pPr indent="0" lvl="0" marL="0" rtl="0" algn="l">
              <a:spcBef>
                <a:spcPts val="0"/>
              </a:spcBef>
              <a:spcAft>
                <a:spcPts val="0"/>
              </a:spcAft>
              <a:buNone/>
            </a:pPr>
            <a:r>
              <a:rPr lang="en" sz="2200"/>
              <a:t>Notice how the smartphone is on the </a:t>
            </a:r>
            <a:r>
              <a:rPr lang="en" sz="2200"/>
              <a:t>periphery and it not necessary,</a:t>
            </a:r>
            <a:endParaRPr sz="2200"/>
          </a:p>
          <a:p>
            <a:pPr indent="0" lvl="0" marL="0" rtl="0" algn="l">
              <a:spcBef>
                <a:spcPts val="0"/>
              </a:spcBef>
              <a:spcAft>
                <a:spcPts val="0"/>
              </a:spcAft>
              <a:buNone/>
            </a:pPr>
            <a:r>
              <a:rPr lang="en" sz="2200"/>
              <a:t>the passive collection and training cycle needs only be intermittent,</a:t>
            </a:r>
            <a:endParaRPr sz="2200"/>
          </a:p>
          <a:p>
            <a:pPr indent="0" lvl="0" marL="0" rtl="0" algn="l">
              <a:spcBef>
                <a:spcPts val="0"/>
              </a:spcBef>
              <a:spcAft>
                <a:spcPts val="0"/>
              </a:spcAft>
              <a:buNone/>
            </a:pPr>
            <a:r>
              <a:rPr lang="en" sz="2200"/>
              <a:t>and the critical flow happens entirely within the watch and needs only a cellular network to issue notifications.</a:t>
            </a:r>
            <a:endParaRPr sz="2200"/>
          </a:p>
          <a:p>
            <a:pPr indent="0" lvl="0" marL="0" rtl="0" algn="l">
              <a:spcBef>
                <a:spcPts val="0"/>
              </a:spcBef>
              <a:spcAft>
                <a:spcPts val="0"/>
              </a:spcAft>
              <a:buNone/>
            </a:pPr>
            <a:r>
              <a:t/>
            </a:r>
            <a:endParaRPr sz="2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Google Shape;246;g4d1b2a37e5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7" name="Google Shape;247;g4d1b2a37e5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g500fa68f3e_0_6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9" name="Google Shape;259;g500fa68f3e_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offer two main benefits to our users Detection Performance and Hardware flexibility. Users have a seizure profile tailored to their lifestyle. So they can tweak emergency response notification as desired. IOS and Android smartwatches are compatible no need for specialized hardware. No </a:t>
            </a:r>
            <a:r>
              <a:rPr lang="en" sz="1600"/>
              <a:t>prescription</a:t>
            </a:r>
            <a:r>
              <a:rPr lang="en" sz="1600"/>
              <a:t> or subscription is required. </a:t>
            </a:r>
            <a:endParaRPr sz="1600"/>
          </a:p>
          <a:p>
            <a:pPr indent="0" lvl="0" marL="0" rtl="0" algn="l">
              <a:spcBef>
                <a:spcPts val="0"/>
              </a:spcBef>
              <a:spcAft>
                <a:spcPts val="0"/>
              </a:spcAft>
              <a:buNone/>
            </a:pPr>
            <a:r>
              <a:t/>
            </a:r>
            <a:endParaRPr sz="1600"/>
          </a:p>
          <a:p>
            <a:pPr indent="0" lvl="0" marL="0" rtl="0" algn="l">
              <a:spcBef>
                <a:spcPts val="0"/>
              </a:spcBef>
              <a:spcAft>
                <a:spcPts val="0"/>
              </a:spcAft>
              <a:buNone/>
            </a:pPr>
            <a:r>
              <a:rPr lang="en" sz="1600"/>
              <a:t>Peace of mind is also offered to the user. So they do need to always be in proximity to their smartphone for notification of emergency contacts. Seizsmart can contact emergency contact as required</a:t>
            </a:r>
            <a:endParaRPr sz="1600"/>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g50a89ff562_6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6" name="Google Shape;266;g50a89ff562_6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We do not predict seizures </a:t>
            </a:r>
            <a:endParaRPr sz="1600"/>
          </a:p>
          <a:p>
            <a:pPr indent="0" lvl="0" marL="0" rtl="0" algn="l">
              <a:spcBef>
                <a:spcPts val="0"/>
              </a:spcBef>
              <a:spcAft>
                <a:spcPts val="0"/>
              </a:spcAft>
              <a:buNone/>
            </a:pPr>
            <a:r>
              <a:rPr lang="en" sz="1600"/>
              <a:t>We can detect every type of generalized seizures except for absence seizures. These seizures are seizures in which an individual blanks out or stares into space</a:t>
            </a:r>
            <a:endParaRPr sz="1600"/>
          </a:p>
          <a:p>
            <a:pPr indent="0" lvl="0" marL="0" rtl="0" algn="l">
              <a:spcBef>
                <a:spcPts val="0"/>
              </a:spcBef>
              <a:spcAft>
                <a:spcPts val="0"/>
              </a:spcAft>
              <a:buNone/>
            </a:pPr>
            <a:r>
              <a:rPr lang="en" sz="1600"/>
              <a:t>We are not a medical application so there is no need for FDA approval</a:t>
            </a:r>
            <a:endParaRPr sz="1600"/>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g500fa68f3e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3" name="Google Shape;273;g500fa68f3e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600"/>
              <a:t>As we all know our competitors check for an increase in heart rate or rapid body movement. Some of their devices require a prescription or a subscription to work and a smartphone must be next to the user</a:t>
            </a:r>
            <a:endParaRPr sz="1600"/>
          </a:p>
          <a:p>
            <a:pPr indent="0" lvl="0" marL="0" rtl="0" algn="l">
              <a:spcBef>
                <a:spcPts val="0"/>
              </a:spcBef>
              <a:spcAft>
                <a:spcPts val="0"/>
              </a:spcAft>
              <a:buNone/>
            </a:pPr>
            <a:r>
              <a:rPr lang="en" sz="1600"/>
              <a:t>We aim to provide </a:t>
            </a:r>
            <a:r>
              <a:rPr lang="en" sz="1600"/>
              <a:t>maximum</a:t>
            </a:r>
            <a:r>
              <a:rPr lang="en" sz="1600"/>
              <a:t> benefit to the user by monitoring both heart rates and body movement we use this data to build a unique profile for each individual user. We dont require the smartwatch to be in proximity to the user</a:t>
            </a:r>
            <a:endParaRPr sz="160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1" name="Shape 91"/>
        <p:cNvGrpSpPr/>
        <p:nvPr/>
      </p:nvGrpSpPr>
      <p:grpSpPr>
        <a:xfrm>
          <a:off x="0" y="0"/>
          <a:ext cx="0" cy="0"/>
          <a:chOff x="0" y="0"/>
          <a:chExt cx="0" cy="0"/>
        </a:xfrm>
      </p:grpSpPr>
      <p:sp>
        <p:nvSpPr>
          <p:cNvPr id="92" name="Google Shape;92;g500fa68f3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3" name="Google Shape;93;g500fa68f3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Here is what we are going to talk to you about,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We will first discuss the problem, and the </a:t>
            </a:r>
            <a:r>
              <a:rPr lang="en" sz="1800"/>
              <a:t>characteristics</a:t>
            </a:r>
            <a:r>
              <a:rPr lang="en" sz="1800"/>
              <a:t> associated with the problem, then we will discuss our proposed solution, and how we realize that solution, both in hardware and software</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Then we will discuss the competing systems, both direct and indirect,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Then we will close out with the customer base, which includes not only people directly affected by epilepsy, but also their loved ones, </a:t>
            </a:r>
            <a:r>
              <a:rPr lang="en" sz="1800"/>
              <a:t>friends</a:t>
            </a:r>
            <a:r>
              <a:rPr lang="en" sz="1800"/>
              <a:t>, and the medical community that can benefit as well</a:t>
            </a:r>
            <a:endParaRPr sz="1800"/>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g500fa68f3e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0" name="Google Shape;280;g500fa68f3e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30200" lvl="1" marL="9144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The people who suffer from generalized seizure and the people who support them</a:t>
            </a:r>
            <a:endParaRPr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Our application provide users with ability to record and detect their seizure accurately using a seizure profile tailored to them</a:t>
            </a:r>
            <a:endParaRPr sz="1600">
              <a:solidFill>
                <a:schemeClr val="accent1"/>
              </a:solidFill>
              <a:latin typeface="Lato"/>
              <a:ea typeface="Lato"/>
              <a:cs typeface="Lato"/>
              <a:sym typeface="Lato"/>
            </a:endParaRPr>
          </a:p>
          <a:p>
            <a:pPr indent="-330200" lvl="1" marL="914400" rtl="0" algn="l">
              <a:lnSpc>
                <a:spcPct val="115000"/>
              </a:lnSpc>
              <a:spcBef>
                <a:spcPts val="0"/>
              </a:spcBef>
              <a:spcAft>
                <a:spcPts val="0"/>
              </a:spcAft>
              <a:buClr>
                <a:schemeClr val="accent1"/>
              </a:buClr>
              <a:buSzPts val="1600"/>
              <a:buFont typeface="Lato"/>
              <a:buChar char="○"/>
            </a:pPr>
            <a:r>
              <a:rPr lang="en" sz="1600">
                <a:solidFill>
                  <a:schemeClr val="accent1"/>
                </a:solidFill>
                <a:latin typeface="Lato"/>
                <a:ea typeface="Lato"/>
                <a:cs typeface="Lato"/>
                <a:sym typeface="Lato"/>
              </a:rPr>
              <a:t>We</a:t>
            </a:r>
            <a:r>
              <a:rPr lang="en" sz="1600">
                <a:solidFill>
                  <a:schemeClr val="accent1"/>
                </a:solidFill>
                <a:latin typeface="Lato"/>
                <a:ea typeface="Lato"/>
                <a:cs typeface="Lato"/>
                <a:sym typeface="Lato"/>
              </a:rPr>
              <a:t> use existing technology to track and record seizures by storing collected data about the end-user into a database and providing a web interface for users to view the collected data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5" name="Shape 285"/>
        <p:cNvGrpSpPr/>
        <p:nvPr/>
      </p:nvGrpSpPr>
      <p:grpSpPr>
        <a:xfrm>
          <a:off x="0" y="0"/>
          <a:ext cx="0" cy="0"/>
          <a:chOff x="0" y="0"/>
          <a:chExt cx="0" cy="0"/>
        </a:xfrm>
      </p:grpSpPr>
      <p:sp>
        <p:nvSpPr>
          <p:cNvPr id="286" name="Google Shape;286;g50a89ff562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87" name="Google Shape;287;g50a89ff562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1" name="Shape 291"/>
        <p:cNvGrpSpPr/>
        <p:nvPr/>
      </p:nvGrpSpPr>
      <p:grpSpPr>
        <a:xfrm>
          <a:off x="0" y="0"/>
          <a:ext cx="0" cy="0"/>
          <a:chOff x="0" y="0"/>
          <a:chExt cx="0" cy="0"/>
        </a:xfrm>
      </p:grpSpPr>
      <p:sp>
        <p:nvSpPr>
          <p:cNvPr id="292" name="Google Shape;292;g500fa68f3e_0_7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3" name="Google Shape;293;g500fa68f3e_0_7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8" name="Shape 298"/>
        <p:cNvGrpSpPr/>
        <p:nvPr/>
      </p:nvGrpSpPr>
      <p:grpSpPr>
        <a:xfrm>
          <a:off x="0" y="0"/>
          <a:ext cx="0" cy="0"/>
          <a:chOff x="0" y="0"/>
          <a:chExt cx="0" cy="0"/>
        </a:xfrm>
      </p:grpSpPr>
      <p:sp>
        <p:nvSpPr>
          <p:cNvPr id="299" name="Google Shape;299;g52a555b1bf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0" name="Google Shape;300;g52a555b1bf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g52a555b1bf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7" name="Google Shape;307;g52a555b1bf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2" name="Shape 312"/>
        <p:cNvGrpSpPr/>
        <p:nvPr/>
      </p:nvGrpSpPr>
      <p:grpSpPr>
        <a:xfrm>
          <a:off x="0" y="0"/>
          <a:ext cx="0" cy="0"/>
          <a:chOff x="0" y="0"/>
          <a:chExt cx="0" cy="0"/>
        </a:xfrm>
      </p:grpSpPr>
      <p:sp>
        <p:nvSpPr>
          <p:cNvPr id="313" name="Google Shape;313;g50a89ff562_27_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4" name="Google Shape;314;g50a89ff562_27_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9" name="Shape 319"/>
        <p:cNvGrpSpPr/>
        <p:nvPr/>
      </p:nvGrpSpPr>
      <p:grpSpPr>
        <a:xfrm>
          <a:off x="0" y="0"/>
          <a:ext cx="0" cy="0"/>
          <a:chOff x="0" y="0"/>
          <a:chExt cx="0" cy="0"/>
        </a:xfrm>
      </p:grpSpPr>
      <p:sp>
        <p:nvSpPr>
          <p:cNvPr id="320" name="Google Shape;320;g52a555b1bf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52a555b1bf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6" name="Shape 326"/>
        <p:cNvGrpSpPr/>
        <p:nvPr/>
      </p:nvGrpSpPr>
      <p:grpSpPr>
        <a:xfrm>
          <a:off x="0" y="0"/>
          <a:ext cx="0" cy="0"/>
          <a:chOff x="0" y="0"/>
          <a:chExt cx="0" cy="0"/>
        </a:xfrm>
      </p:grpSpPr>
      <p:sp>
        <p:nvSpPr>
          <p:cNvPr id="327" name="Google Shape;327;g52a555b1b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8" name="Google Shape;328;g52a555b1b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g500fa68f3e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0" name="Google Shape;100;g500fa68f3e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Here is our team,</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I will be </a:t>
            </a:r>
            <a:r>
              <a:rPr lang="en" sz="1800"/>
              <a:t>discussing</a:t>
            </a:r>
            <a:r>
              <a:rPr lang="en" sz="1800"/>
              <a:t> the background and the problem, and i will be graduating in the spring of 2020</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And we have jeffery, who will be graduating this december, and will be presenting the solution</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And we have alpha, who will be graduating in the fall of 2020, and will be presenting our </a:t>
            </a:r>
            <a:r>
              <a:rPr lang="en" sz="1800"/>
              <a:t>competition</a:t>
            </a:r>
            <a:r>
              <a:rPr lang="en" sz="1800"/>
              <a:t> and customers</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And we have danielle, who is a senior and is our webmaster,</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And we have kevin and peter who are both seniors and have been doing research and developing for us</a:t>
            </a:r>
            <a:endParaRPr sz="18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Google Shape;119;g500fa68f3e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0" name="Google Shape;120;g500fa68f3e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Now let me tell you some facts about epilepsy,</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Epilepsy has affected more than 50 million people worldwide, making it one of the most common neurological disease in the world,</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People with epilepsy are 3-6 times greater at risk of premature death</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And 80 % live in low or middle income countries </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And 75% do not get treatment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Cases in epilepsy have also consistently increased in the US from 2014-2019, and are predicted to increase in 2020</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The ability to detect and track epileptic seizures is essential to minimizing </a:t>
            </a:r>
            <a:r>
              <a:rPr lang="en" sz="1800"/>
              <a:t>bodily</a:t>
            </a:r>
            <a:r>
              <a:rPr lang="en" sz="1800"/>
              <a:t> injuries or death</a:t>
            </a:r>
            <a:endParaRPr sz="1800"/>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6" name="Shape 126"/>
        <p:cNvGrpSpPr/>
        <p:nvPr/>
      </p:nvGrpSpPr>
      <p:grpSpPr>
        <a:xfrm>
          <a:off x="0" y="0"/>
          <a:ext cx="0" cy="0"/>
          <a:chOff x="0" y="0"/>
          <a:chExt cx="0" cy="0"/>
        </a:xfrm>
      </p:grpSpPr>
      <p:sp>
        <p:nvSpPr>
          <p:cNvPr id="127" name="Google Shape;127;g50a89ff562_27_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50a89ff562_27_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Lato"/>
                <a:ea typeface="Lato"/>
                <a:cs typeface="Lato"/>
                <a:sym typeface="Lato"/>
              </a:rPr>
              <a:t>Here are the characteristics of generalized seizures</a:t>
            </a:r>
            <a:endParaRPr sz="1800">
              <a:latin typeface="Lato"/>
              <a:ea typeface="Lato"/>
              <a:cs typeface="Lato"/>
              <a:sym typeface="Lato"/>
            </a:endParaRPr>
          </a:p>
          <a:p>
            <a:pPr indent="0" lvl="0" marL="0" rtl="0" algn="l">
              <a:lnSpc>
                <a:spcPct val="115000"/>
              </a:lnSpc>
              <a:spcBef>
                <a:spcPts val="1600"/>
              </a:spcBef>
              <a:spcAft>
                <a:spcPts val="0"/>
              </a:spcAft>
              <a:buNone/>
            </a:pPr>
            <a:r>
              <a:rPr lang="en" sz="1800">
                <a:latin typeface="Lato"/>
                <a:ea typeface="Lato"/>
                <a:cs typeface="Lato"/>
                <a:sym typeface="Lato"/>
              </a:rPr>
              <a:t>There is an increase in heart rate, </a:t>
            </a:r>
            <a:r>
              <a:rPr lang="en" sz="1800">
                <a:latin typeface="Lato"/>
                <a:ea typeface="Lato"/>
                <a:cs typeface="Lato"/>
                <a:sym typeface="Lato"/>
              </a:rPr>
              <a:t>repetitive</a:t>
            </a:r>
            <a:r>
              <a:rPr lang="en" sz="1800">
                <a:latin typeface="Lato"/>
                <a:ea typeface="Lato"/>
                <a:cs typeface="Lato"/>
                <a:sym typeface="Lato"/>
              </a:rPr>
              <a:t> body movements, and loss of </a:t>
            </a:r>
            <a:r>
              <a:rPr lang="en" sz="1800">
                <a:latin typeface="Lato"/>
                <a:ea typeface="Lato"/>
                <a:cs typeface="Lato"/>
                <a:sym typeface="Lato"/>
              </a:rPr>
              <a:t>consciousness</a:t>
            </a:r>
            <a:r>
              <a:rPr lang="en" sz="1800">
                <a:latin typeface="Lato"/>
                <a:ea typeface="Lato"/>
                <a:cs typeface="Lato"/>
                <a:sym typeface="Lato"/>
              </a:rPr>
              <a:t> </a:t>
            </a:r>
            <a:endParaRPr sz="1800">
              <a:latin typeface="Lato"/>
              <a:ea typeface="Lato"/>
              <a:cs typeface="Lato"/>
              <a:sym typeface="Lato"/>
            </a:endParaRPr>
          </a:p>
          <a:p>
            <a:pPr indent="0" lvl="0" marL="0" rtl="0" algn="l">
              <a:lnSpc>
                <a:spcPct val="115000"/>
              </a:lnSpc>
              <a:spcBef>
                <a:spcPts val="1600"/>
              </a:spcBef>
              <a:spcAft>
                <a:spcPts val="1600"/>
              </a:spcAft>
              <a:buNone/>
            </a:pPr>
            <a:r>
              <a:rPr lang="en" sz="1800">
                <a:latin typeface="Lato"/>
                <a:ea typeface="Lato"/>
                <a:cs typeface="Lato"/>
                <a:sym typeface="Lato"/>
              </a:rPr>
              <a:t>Now let me tell you about the timeline of a generalized seizure</a:t>
            </a:r>
            <a:endParaRPr sz="1800">
              <a:latin typeface="Lato"/>
              <a:ea typeface="Lato"/>
              <a:cs typeface="Lato"/>
              <a:sym typeface="Lato"/>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2" name="Shape 142"/>
        <p:cNvGrpSpPr/>
        <p:nvPr/>
      </p:nvGrpSpPr>
      <p:grpSpPr>
        <a:xfrm>
          <a:off x="0" y="0"/>
          <a:ext cx="0" cy="0"/>
          <a:chOff x="0" y="0"/>
          <a:chExt cx="0" cy="0"/>
        </a:xfrm>
      </p:grpSpPr>
      <p:sp>
        <p:nvSpPr>
          <p:cNvPr id="143" name="Google Shape;143;g500fa68f3e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500fa68f3e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t>-They only </a:t>
            </a:r>
            <a:r>
              <a:rPr b="1" lang="en" sz="1800"/>
              <a:t>measure</a:t>
            </a:r>
            <a:r>
              <a:rPr b="1" lang="en" sz="1800"/>
              <a:t> one metric </a:t>
            </a:r>
            <a:endParaRPr b="1"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a:t>
            </a:r>
            <a:r>
              <a:rPr lang="en" sz="1800"/>
              <a:t>Don't</a:t>
            </a:r>
            <a:r>
              <a:rPr lang="en" sz="1800"/>
              <a:t> provide the </a:t>
            </a:r>
            <a:r>
              <a:rPr lang="en" sz="1800"/>
              <a:t>capability</a:t>
            </a:r>
            <a:r>
              <a:rPr lang="en" sz="1800"/>
              <a:t> to make the </a:t>
            </a:r>
            <a:r>
              <a:rPr b="1" lang="en" sz="1800"/>
              <a:t>detection process unique</a:t>
            </a:r>
            <a:r>
              <a:rPr lang="en" sz="1800"/>
              <a:t> for each patient</a:t>
            </a:r>
            <a:endParaRPr sz="1800"/>
          </a:p>
          <a:p>
            <a:pPr indent="0" lvl="0" marL="0" rtl="0" algn="l">
              <a:spcBef>
                <a:spcPts val="0"/>
              </a:spcBef>
              <a:spcAft>
                <a:spcPts val="0"/>
              </a:spcAft>
              <a:buNone/>
            </a:pPr>
            <a:r>
              <a:t/>
            </a:r>
            <a:endParaRPr sz="1800"/>
          </a:p>
          <a:p>
            <a:pPr indent="0" lvl="0" marL="0" rtl="0" algn="l">
              <a:spcBef>
                <a:spcPts val="0"/>
              </a:spcBef>
              <a:spcAft>
                <a:spcPts val="0"/>
              </a:spcAft>
              <a:buNone/>
            </a:pPr>
            <a:r>
              <a:rPr lang="en" sz="1800"/>
              <a:t>-require the patient to be in </a:t>
            </a:r>
            <a:r>
              <a:rPr b="1" lang="en" sz="1800"/>
              <a:t>close proximity of the smartphone</a:t>
            </a:r>
            <a:r>
              <a:rPr lang="en" sz="1800"/>
              <a:t> to send a notification to emergency contacts</a:t>
            </a:r>
            <a:endParaRPr sz="18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9" name="Shape 149"/>
        <p:cNvGrpSpPr/>
        <p:nvPr/>
      </p:nvGrpSpPr>
      <p:grpSpPr>
        <a:xfrm>
          <a:off x="0" y="0"/>
          <a:ext cx="0" cy="0"/>
          <a:chOff x="0" y="0"/>
          <a:chExt cx="0" cy="0"/>
        </a:xfrm>
      </p:grpSpPr>
      <p:sp>
        <p:nvSpPr>
          <p:cNvPr id="150" name="Google Shape;150;g500fa68f3e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500fa68f3e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800">
                <a:latin typeface="Lato"/>
                <a:ea typeface="Lato"/>
                <a:cs typeface="Lato"/>
                <a:sym typeface="Lato"/>
              </a:rPr>
              <a:t>-It can affect anyone from young children to adults</a:t>
            </a:r>
            <a:endParaRPr sz="1800">
              <a:latin typeface="Lato"/>
              <a:ea typeface="Lato"/>
              <a:cs typeface="Lato"/>
              <a:sym typeface="Lato"/>
            </a:endParaRPr>
          </a:p>
          <a:p>
            <a:pPr indent="0" lvl="0" marL="0" rtl="0" algn="l">
              <a:lnSpc>
                <a:spcPct val="115000"/>
              </a:lnSpc>
              <a:spcBef>
                <a:spcPts val="1600"/>
              </a:spcBef>
              <a:spcAft>
                <a:spcPts val="0"/>
              </a:spcAft>
              <a:buNone/>
            </a:pPr>
            <a:r>
              <a:rPr lang="en" sz="1800">
                <a:latin typeface="Lato"/>
                <a:ea typeface="Lato"/>
                <a:cs typeface="Lato"/>
                <a:sym typeface="Lato"/>
              </a:rPr>
              <a:t>-and about 25% of patients with epilepsy suffer from generalized seizures, which is the most common and most observable </a:t>
            </a:r>
            <a:endParaRPr sz="1800">
              <a:latin typeface="Lato"/>
              <a:ea typeface="Lato"/>
              <a:cs typeface="Lato"/>
              <a:sym typeface="Lato"/>
            </a:endParaRPr>
          </a:p>
          <a:p>
            <a:pPr indent="0" lvl="0" marL="0" rtl="0" algn="l">
              <a:lnSpc>
                <a:spcPct val="115000"/>
              </a:lnSpc>
              <a:spcBef>
                <a:spcPts val="1600"/>
              </a:spcBef>
              <a:spcAft>
                <a:spcPts val="0"/>
              </a:spcAft>
              <a:buNone/>
            </a:pPr>
            <a:r>
              <a:rPr lang="en" sz="1800">
                <a:latin typeface="Lato"/>
                <a:ea typeface="Lato"/>
                <a:cs typeface="Lato"/>
                <a:sym typeface="Lato"/>
              </a:rPr>
              <a:t>- it can also affect people who are </a:t>
            </a:r>
            <a:endParaRPr sz="1800">
              <a:latin typeface="Lato"/>
              <a:ea typeface="Lato"/>
              <a:cs typeface="Lato"/>
              <a:sym typeface="Lato"/>
            </a:endParaRPr>
          </a:p>
          <a:p>
            <a:pPr indent="0" lvl="0" marL="0" rtl="0" algn="l">
              <a:lnSpc>
                <a:spcPct val="115000"/>
              </a:lnSpc>
              <a:spcBef>
                <a:spcPts val="1600"/>
              </a:spcBef>
              <a:spcAft>
                <a:spcPts val="0"/>
              </a:spcAft>
              <a:buNone/>
            </a:pPr>
            <a:r>
              <a:rPr lang="en" sz="1800">
                <a:latin typeface="Lato"/>
                <a:ea typeface="Lato"/>
                <a:cs typeface="Lato"/>
                <a:sym typeface="Lato"/>
              </a:rPr>
              <a:t>a</a:t>
            </a:r>
            <a:r>
              <a:rPr lang="en" sz="1800">
                <a:latin typeface="Lato"/>
                <a:ea typeface="Lato"/>
                <a:cs typeface="Lato"/>
                <a:sym typeface="Lato"/>
              </a:rPr>
              <a:t>utistic </a:t>
            </a:r>
            <a:endParaRPr sz="1800">
              <a:latin typeface="Lato"/>
              <a:ea typeface="Lato"/>
              <a:cs typeface="Lato"/>
              <a:sym typeface="Lato"/>
            </a:endParaRPr>
          </a:p>
          <a:p>
            <a:pPr indent="0" lvl="0" marL="0" rtl="0" algn="l">
              <a:lnSpc>
                <a:spcPct val="115000"/>
              </a:lnSpc>
              <a:spcBef>
                <a:spcPts val="1600"/>
              </a:spcBef>
              <a:spcAft>
                <a:spcPts val="0"/>
              </a:spcAft>
              <a:buNone/>
            </a:pPr>
            <a:r>
              <a:rPr lang="en" sz="1800">
                <a:latin typeface="Lato"/>
                <a:ea typeface="Lato"/>
                <a:cs typeface="Lato"/>
                <a:sym typeface="Lato"/>
              </a:rPr>
              <a:t>Experienced a stroke</a:t>
            </a:r>
            <a:endParaRPr sz="1800">
              <a:latin typeface="Lato"/>
              <a:ea typeface="Lato"/>
              <a:cs typeface="Lato"/>
              <a:sym typeface="Lato"/>
            </a:endParaRPr>
          </a:p>
          <a:p>
            <a:pPr indent="0" lvl="0" marL="0" rtl="0" algn="l">
              <a:lnSpc>
                <a:spcPct val="115000"/>
              </a:lnSpc>
              <a:spcBef>
                <a:spcPts val="1600"/>
              </a:spcBef>
              <a:spcAft>
                <a:spcPts val="1600"/>
              </a:spcAft>
              <a:buNone/>
            </a:pPr>
            <a:r>
              <a:rPr lang="en" sz="1800">
                <a:latin typeface="Lato"/>
                <a:ea typeface="Lato"/>
                <a:cs typeface="Lato"/>
                <a:sym typeface="Lato"/>
              </a:rPr>
              <a:t>Or have suffered a </a:t>
            </a:r>
            <a:r>
              <a:rPr lang="en" sz="1800">
                <a:latin typeface="Lato"/>
                <a:ea typeface="Lato"/>
                <a:cs typeface="Lato"/>
                <a:sym typeface="Lato"/>
              </a:rPr>
              <a:t>significant</a:t>
            </a:r>
            <a:r>
              <a:rPr lang="en" sz="1800">
                <a:latin typeface="Lato"/>
                <a:ea typeface="Lato"/>
                <a:cs typeface="Lato"/>
                <a:sym typeface="Lato"/>
              </a:rPr>
              <a:t> infection or head </a:t>
            </a:r>
            <a:r>
              <a:rPr lang="en" sz="1800">
                <a:latin typeface="Lato"/>
                <a:ea typeface="Lato"/>
                <a:cs typeface="Lato"/>
                <a:sym typeface="Lato"/>
              </a:rPr>
              <a:t>trauma</a:t>
            </a:r>
            <a:endParaRPr sz="1800">
              <a:latin typeface="Lato"/>
              <a:ea typeface="Lato"/>
              <a:cs typeface="Lato"/>
              <a:sym typeface="Lato"/>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6" name="Shape 156"/>
        <p:cNvGrpSpPr/>
        <p:nvPr/>
      </p:nvGrpSpPr>
      <p:grpSpPr>
        <a:xfrm>
          <a:off x="0" y="0"/>
          <a:ext cx="0" cy="0"/>
          <a:chOff x="0" y="0"/>
          <a:chExt cx="0" cy="0"/>
        </a:xfrm>
      </p:grpSpPr>
      <p:sp>
        <p:nvSpPr>
          <p:cNvPr id="157" name="Google Shape;157;g500fa68f3e_0_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500fa68f3e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42900" lvl="0" marL="457200" rtl="0" algn="l">
              <a:lnSpc>
                <a:spcPct val="115000"/>
              </a:lnSpc>
              <a:spcBef>
                <a:spcPts val="0"/>
              </a:spcBef>
              <a:spcAft>
                <a:spcPts val="0"/>
              </a:spcAft>
              <a:buClr>
                <a:srgbClr val="333333"/>
              </a:buClr>
              <a:buSzPts val="1800"/>
              <a:buChar char="●"/>
            </a:pPr>
            <a:r>
              <a:rPr lang="en" sz="1800">
                <a:solidFill>
                  <a:srgbClr val="333333"/>
                </a:solidFill>
              </a:rPr>
              <a:t>Current solutions rely on an increase in heart rate or repetitive body movements in order to detect the onset of a seizure, instead of a combination of both, </a:t>
            </a:r>
            <a:r>
              <a:rPr b="1" lang="en" sz="1800">
                <a:solidFill>
                  <a:srgbClr val="333333"/>
                </a:solidFill>
              </a:rPr>
              <a:t>which impacts the accuracy of the detection process</a:t>
            </a:r>
            <a:endParaRPr b="1" sz="1800">
              <a:solidFill>
                <a:srgbClr val="333333"/>
              </a:solidFill>
            </a:endParaRPr>
          </a:p>
          <a:p>
            <a:pPr indent="0" lvl="0" marL="457200" rtl="0" algn="l">
              <a:lnSpc>
                <a:spcPct val="115000"/>
              </a:lnSpc>
              <a:spcBef>
                <a:spcPts val="800"/>
              </a:spcBef>
              <a:spcAft>
                <a:spcPts val="0"/>
              </a:spcAft>
              <a:buNone/>
            </a:pPr>
            <a:r>
              <a:t/>
            </a:r>
            <a:endParaRPr sz="1800">
              <a:solidFill>
                <a:srgbClr val="333333"/>
              </a:solidFill>
            </a:endParaRPr>
          </a:p>
          <a:p>
            <a:pPr indent="-342900" lvl="0" marL="457200" rtl="0" algn="l">
              <a:lnSpc>
                <a:spcPct val="115000"/>
              </a:lnSpc>
              <a:spcBef>
                <a:spcPts val="800"/>
              </a:spcBef>
              <a:spcAft>
                <a:spcPts val="0"/>
              </a:spcAft>
              <a:buClr>
                <a:srgbClr val="333333"/>
              </a:buClr>
              <a:buSzPts val="1800"/>
              <a:buChar char="●"/>
            </a:pPr>
            <a:r>
              <a:rPr lang="en" sz="1800">
                <a:solidFill>
                  <a:srgbClr val="333333"/>
                </a:solidFill>
              </a:rPr>
              <a:t>restricts the smartwatch to be in close proximity of a smartphone to send a notification to emergency personnel, </a:t>
            </a:r>
            <a:r>
              <a:rPr b="1" lang="en" sz="1800">
                <a:solidFill>
                  <a:srgbClr val="333333"/>
                </a:solidFill>
              </a:rPr>
              <a:t>which impacts the mobility of the patient</a:t>
            </a:r>
            <a:endParaRPr b="1" sz="1800">
              <a:solidFill>
                <a:srgbClr val="333333"/>
              </a:solidFill>
            </a:endParaRPr>
          </a:p>
          <a:p>
            <a:pPr indent="0" lvl="0" marL="457200" rtl="0" algn="l">
              <a:lnSpc>
                <a:spcPct val="115000"/>
              </a:lnSpc>
              <a:spcBef>
                <a:spcPts val="800"/>
              </a:spcBef>
              <a:spcAft>
                <a:spcPts val="0"/>
              </a:spcAft>
              <a:buNone/>
            </a:pPr>
            <a:r>
              <a:t/>
            </a:r>
            <a:endParaRPr sz="1800">
              <a:solidFill>
                <a:srgbClr val="333333"/>
              </a:solidFill>
            </a:endParaRPr>
          </a:p>
          <a:p>
            <a:pPr indent="-342900" lvl="0" marL="457200" rtl="0" algn="l">
              <a:lnSpc>
                <a:spcPct val="115000"/>
              </a:lnSpc>
              <a:spcBef>
                <a:spcPts val="800"/>
              </a:spcBef>
              <a:spcAft>
                <a:spcPts val="0"/>
              </a:spcAft>
              <a:buClr>
                <a:srgbClr val="333333"/>
              </a:buClr>
              <a:buSzPts val="1800"/>
              <a:buChar char="●"/>
            </a:pPr>
            <a:r>
              <a:rPr lang="en" sz="1800">
                <a:solidFill>
                  <a:srgbClr val="333333"/>
                </a:solidFill>
              </a:rPr>
              <a:t>Available solutions that have the potential of tracking and recording seizures </a:t>
            </a:r>
            <a:r>
              <a:rPr b="1" lang="en" sz="1800">
                <a:solidFill>
                  <a:srgbClr val="333333"/>
                </a:solidFill>
              </a:rPr>
              <a:t>require subscription, prescription, or in some cases a combination of both.</a:t>
            </a:r>
            <a:endParaRPr b="1" sz="18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3" name="Shape 163"/>
        <p:cNvGrpSpPr/>
        <p:nvPr/>
      </p:nvGrpSpPr>
      <p:grpSpPr>
        <a:xfrm>
          <a:off x="0" y="0"/>
          <a:ext cx="0" cy="0"/>
          <a:chOff x="0" y="0"/>
          <a:chExt cx="0" cy="0"/>
        </a:xfrm>
      </p:grpSpPr>
      <p:sp>
        <p:nvSpPr>
          <p:cNvPr id="164" name="Google Shape;164;g500fa68f3e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5" name="Google Shape;165;g500fa68f3e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lt2"/>
        </a:solidFill>
      </p:bgPr>
    </p:bg>
    <p:spTree>
      <p:nvGrpSpPr>
        <p:cNvPr id="9" name="Shape 9"/>
        <p:cNvGrpSpPr/>
        <p:nvPr/>
      </p:nvGrpSpPr>
      <p:grpSpPr>
        <a:xfrm>
          <a:off x="0" y="0"/>
          <a:ext cx="0" cy="0"/>
          <a:chOff x="0" y="0"/>
          <a:chExt cx="0" cy="0"/>
        </a:xfrm>
      </p:grpSpPr>
      <p:sp>
        <p:nvSpPr>
          <p:cNvPr id="10" name="Google Shape;10;p2"/>
          <p:cNvSpPr/>
          <p:nvPr/>
        </p:nvSpPr>
        <p:spPr>
          <a:xfrm>
            <a:off x="0" y="0"/>
            <a:ext cx="9144000" cy="4878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 name="Google Shape;11;p2"/>
          <p:cNvGrpSpPr/>
          <p:nvPr/>
        </p:nvGrpSpPr>
        <p:grpSpPr>
          <a:xfrm>
            <a:off x="830392" y="1191256"/>
            <a:ext cx="745763" cy="45826"/>
            <a:chOff x="4580561" y="2589004"/>
            <a:chExt cx="1064464" cy="25200"/>
          </a:xfrm>
        </p:grpSpPr>
        <p:sp>
          <p:nvSpPr>
            <p:cNvPr id="12" name="Google Shape;12;p2"/>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4" name="Google Shape;14;p2"/>
          <p:cNvSpPr txBox="1"/>
          <p:nvPr>
            <p:ph type="ctrTitle"/>
          </p:nvPr>
        </p:nvSpPr>
        <p:spPr>
          <a:xfrm>
            <a:off x="729450" y="1322450"/>
            <a:ext cx="7688100" cy="16647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p:txBody>
      </p:sp>
      <p:sp>
        <p:nvSpPr>
          <p:cNvPr id="15" name="Google Shape;15;p2"/>
          <p:cNvSpPr txBox="1"/>
          <p:nvPr>
            <p:ph idx="1" type="subTitle"/>
          </p:nvPr>
        </p:nvSpPr>
        <p:spPr>
          <a:xfrm>
            <a:off x="729627" y="3172900"/>
            <a:ext cx="7688100" cy="5412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16" name="Google Shape;16;p2"/>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bg>
      <p:bgPr>
        <a:solidFill>
          <a:schemeClr val="dk1"/>
        </a:solidFill>
      </p:bgPr>
    </p:bg>
    <p:spTree>
      <p:nvGrpSpPr>
        <p:cNvPr id="72" name="Shape 72"/>
        <p:cNvGrpSpPr/>
        <p:nvPr/>
      </p:nvGrpSpPr>
      <p:grpSpPr>
        <a:xfrm>
          <a:off x="0" y="0"/>
          <a:ext cx="0" cy="0"/>
          <a:chOff x="0" y="0"/>
          <a:chExt cx="0" cy="0"/>
        </a:xfrm>
      </p:grpSpPr>
      <p:grpSp>
        <p:nvGrpSpPr>
          <p:cNvPr id="73" name="Google Shape;73;p11"/>
          <p:cNvGrpSpPr/>
          <p:nvPr/>
        </p:nvGrpSpPr>
        <p:grpSpPr>
          <a:xfrm>
            <a:off x="830392" y="4169130"/>
            <a:ext cx="745763" cy="45826"/>
            <a:chOff x="4580561" y="2589004"/>
            <a:chExt cx="1064464" cy="25200"/>
          </a:xfrm>
        </p:grpSpPr>
        <p:sp>
          <p:nvSpPr>
            <p:cNvPr id="74" name="Google Shape;74;p11"/>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 name="Google Shape;75;p11"/>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6" name="Google Shape;76;p11"/>
          <p:cNvSpPr txBox="1"/>
          <p:nvPr>
            <p:ph hasCustomPrompt="1" type="title"/>
          </p:nvPr>
        </p:nvSpPr>
        <p:spPr>
          <a:xfrm>
            <a:off x="729450" y="733950"/>
            <a:ext cx="7688400" cy="12447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77" name="Google Shape;77;p11"/>
          <p:cNvSpPr txBox="1"/>
          <p:nvPr>
            <p:ph idx="1" type="body"/>
          </p:nvPr>
        </p:nvSpPr>
        <p:spPr>
          <a:xfrm>
            <a:off x="729450" y="2272888"/>
            <a:ext cx="7688400" cy="1580400"/>
          </a:xfrm>
          <a:prstGeom prst="rect">
            <a:avLst/>
          </a:prstGeom>
        </p:spPr>
        <p:txBody>
          <a:bodyPr anchorCtr="0" anchor="t" bIns="91425" lIns="91425" spcFirstLastPara="1" rIns="91425" wrap="square" tIns="91425"/>
          <a:lstStyle>
            <a:lvl1pPr indent="-311150" lvl="0" marL="457200">
              <a:spcBef>
                <a:spcPts val="0"/>
              </a:spcBef>
              <a:spcAft>
                <a:spcPts val="0"/>
              </a:spcAft>
              <a:buClr>
                <a:schemeClr val="lt1"/>
              </a:buClr>
              <a:buSzPts val="1300"/>
              <a:buChar char="●"/>
              <a:defRPr>
                <a:solidFill>
                  <a:schemeClr val="lt1"/>
                </a:solidFill>
              </a:defRPr>
            </a:lvl1pPr>
            <a:lvl2pPr indent="-298450" lvl="1" marL="914400">
              <a:spcBef>
                <a:spcPts val="1600"/>
              </a:spcBef>
              <a:spcAft>
                <a:spcPts val="0"/>
              </a:spcAft>
              <a:buClr>
                <a:schemeClr val="lt1"/>
              </a:buClr>
              <a:buSzPts val="1100"/>
              <a:buChar char="○"/>
              <a:defRPr>
                <a:solidFill>
                  <a:schemeClr val="lt1"/>
                </a:solidFill>
              </a:defRPr>
            </a:lvl2pPr>
            <a:lvl3pPr indent="-298450" lvl="2" marL="1371600">
              <a:spcBef>
                <a:spcPts val="1600"/>
              </a:spcBef>
              <a:spcAft>
                <a:spcPts val="0"/>
              </a:spcAft>
              <a:buClr>
                <a:schemeClr val="lt1"/>
              </a:buClr>
              <a:buSzPts val="1100"/>
              <a:buChar char="■"/>
              <a:defRPr>
                <a:solidFill>
                  <a:schemeClr val="lt1"/>
                </a:solidFill>
              </a:defRPr>
            </a:lvl3pPr>
            <a:lvl4pPr indent="-298450" lvl="3" marL="1828800">
              <a:spcBef>
                <a:spcPts val="1600"/>
              </a:spcBef>
              <a:spcAft>
                <a:spcPts val="0"/>
              </a:spcAft>
              <a:buClr>
                <a:schemeClr val="lt1"/>
              </a:buClr>
              <a:buSzPts val="1100"/>
              <a:buChar char="●"/>
              <a:defRPr>
                <a:solidFill>
                  <a:schemeClr val="lt1"/>
                </a:solidFill>
              </a:defRPr>
            </a:lvl4pPr>
            <a:lvl5pPr indent="-298450" lvl="4" marL="2286000">
              <a:spcBef>
                <a:spcPts val="1600"/>
              </a:spcBef>
              <a:spcAft>
                <a:spcPts val="0"/>
              </a:spcAft>
              <a:buClr>
                <a:schemeClr val="lt1"/>
              </a:buClr>
              <a:buSzPts val="1100"/>
              <a:buChar char="○"/>
              <a:defRPr>
                <a:solidFill>
                  <a:schemeClr val="lt1"/>
                </a:solidFill>
              </a:defRPr>
            </a:lvl5pPr>
            <a:lvl6pPr indent="-298450" lvl="5" marL="2743200">
              <a:spcBef>
                <a:spcPts val="1600"/>
              </a:spcBef>
              <a:spcAft>
                <a:spcPts val="0"/>
              </a:spcAft>
              <a:buClr>
                <a:schemeClr val="lt1"/>
              </a:buClr>
              <a:buSzPts val="1100"/>
              <a:buChar char="■"/>
              <a:defRPr>
                <a:solidFill>
                  <a:schemeClr val="lt1"/>
                </a:solidFill>
              </a:defRPr>
            </a:lvl6pPr>
            <a:lvl7pPr indent="-298450" lvl="6" marL="3200400">
              <a:spcBef>
                <a:spcPts val="1600"/>
              </a:spcBef>
              <a:spcAft>
                <a:spcPts val="0"/>
              </a:spcAft>
              <a:buClr>
                <a:schemeClr val="lt1"/>
              </a:buClr>
              <a:buSzPts val="1100"/>
              <a:buChar char="●"/>
              <a:defRPr>
                <a:solidFill>
                  <a:schemeClr val="lt1"/>
                </a:solidFill>
              </a:defRPr>
            </a:lvl7pPr>
            <a:lvl8pPr indent="-298450" lvl="7" marL="3657600">
              <a:spcBef>
                <a:spcPts val="1600"/>
              </a:spcBef>
              <a:spcAft>
                <a:spcPts val="0"/>
              </a:spcAft>
              <a:buClr>
                <a:schemeClr val="lt1"/>
              </a:buClr>
              <a:buSzPts val="1100"/>
              <a:buChar char="○"/>
              <a:defRPr>
                <a:solidFill>
                  <a:schemeClr val="lt1"/>
                </a:solidFill>
              </a:defRPr>
            </a:lvl8pPr>
            <a:lvl9pPr indent="-298450" lvl="8" marL="4114800">
              <a:spcBef>
                <a:spcPts val="1600"/>
              </a:spcBef>
              <a:spcAft>
                <a:spcPts val="1600"/>
              </a:spcAft>
              <a:buClr>
                <a:schemeClr val="lt1"/>
              </a:buClr>
              <a:buSzPts val="1100"/>
              <a:buChar char="■"/>
              <a:defRPr>
                <a:solidFill>
                  <a:schemeClr val="lt1"/>
                </a:solidFill>
              </a:defRPr>
            </a:lvl9pPr>
          </a:lstStyle>
          <a:p/>
        </p:txBody>
      </p:sp>
      <p:sp>
        <p:nvSpPr>
          <p:cNvPr id="78" name="Google Shape;78;p11"/>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79" name="Shape 79"/>
        <p:cNvGrpSpPr/>
        <p:nvPr/>
      </p:nvGrpSpPr>
      <p:grpSpPr>
        <a:xfrm>
          <a:off x="0" y="0"/>
          <a:ext cx="0" cy="0"/>
          <a:chOff x="0" y="0"/>
          <a:chExt cx="0" cy="0"/>
        </a:xfrm>
      </p:grpSpPr>
      <p:sp>
        <p:nvSpPr>
          <p:cNvPr id="80" name="Google Shape;80;p12"/>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7" name="Shape 17"/>
        <p:cNvGrpSpPr/>
        <p:nvPr/>
      </p:nvGrpSpPr>
      <p:grpSpPr>
        <a:xfrm>
          <a:off x="0" y="0"/>
          <a:ext cx="0" cy="0"/>
          <a:chOff x="0" y="0"/>
          <a:chExt cx="0" cy="0"/>
        </a:xfrm>
      </p:grpSpPr>
      <p:grpSp>
        <p:nvGrpSpPr>
          <p:cNvPr id="18" name="Google Shape;18;p3"/>
          <p:cNvGrpSpPr/>
          <p:nvPr/>
        </p:nvGrpSpPr>
        <p:grpSpPr>
          <a:xfrm>
            <a:off x="830392" y="1191256"/>
            <a:ext cx="745763" cy="45826"/>
            <a:chOff x="4580561" y="2589004"/>
            <a:chExt cx="1064464" cy="25200"/>
          </a:xfrm>
        </p:grpSpPr>
        <p:sp>
          <p:nvSpPr>
            <p:cNvPr id="19" name="Google Shape;19;p3"/>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3"/>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1" name="Google Shape;21;p3"/>
          <p:cNvSpPr txBox="1"/>
          <p:nvPr>
            <p:ph type="title"/>
          </p:nvPr>
        </p:nvSpPr>
        <p:spPr>
          <a:xfrm>
            <a:off x="729450" y="1322450"/>
            <a:ext cx="7688400" cy="1518600"/>
          </a:xfrm>
          <a:prstGeom prst="rect">
            <a:avLst/>
          </a:prstGeom>
        </p:spPr>
        <p:txBody>
          <a:bodyPr anchorCtr="0" anchor="t"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22" name="Google Shape;22;p3"/>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3" name="Shape 23"/>
        <p:cNvGrpSpPr/>
        <p:nvPr/>
      </p:nvGrpSpPr>
      <p:grpSpPr>
        <a:xfrm>
          <a:off x="0" y="0"/>
          <a:ext cx="0" cy="0"/>
          <a:chOff x="0" y="0"/>
          <a:chExt cx="0" cy="0"/>
        </a:xfrm>
      </p:grpSpPr>
      <p:sp>
        <p:nvSpPr>
          <p:cNvPr id="24" name="Google Shape;24;p4"/>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25" name="Google Shape;25;p4"/>
          <p:cNvGrpSpPr/>
          <p:nvPr/>
        </p:nvGrpSpPr>
        <p:grpSpPr>
          <a:xfrm>
            <a:off x="811592" y="936718"/>
            <a:ext cx="745763" cy="45826"/>
            <a:chOff x="4580561" y="2589004"/>
            <a:chExt cx="1064464" cy="25200"/>
          </a:xfrm>
        </p:grpSpPr>
        <p:sp>
          <p:nvSpPr>
            <p:cNvPr id="26" name="Google Shape;26;p4"/>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28" name="Google Shape;28;p4"/>
          <p:cNvSpPr txBox="1"/>
          <p:nvPr>
            <p:ph type="title"/>
          </p:nvPr>
        </p:nvSpPr>
        <p:spPr>
          <a:xfrm>
            <a:off x="729450" y="1318650"/>
            <a:ext cx="76887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29" name="Google Shape;29;p4"/>
          <p:cNvSpPr txBox="1"/>
          <p:nvPr>
            <p:ph idx="1" type="body"/>
          </p:nvPr>
        </p:nvSpPr>
        <p:spPr>
          <a:xfrm>
            <a:off x="729450" y="2078875"/>
            <a:ext cx="76887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2" name="Google Shape;32;p5"/>
          <p:cNvGrpSpPr/>
          <p:nvPr/>
        </p:nvGrpSpPr>
        <p:grpSpPr>
          <a:xfrm>
            <a:off x="783417" y="918731"/>
            <a:ext cx="745763" cy="45826"/>
            <a:chOff x="4580561" y="2589004"/>
            <a:chExt cx="1064464" cy="25200"/>
          </a:xfrm>
        </p:grpSpPr>
        <p:sp>
          <p:nvSpPr>
            <p:cNvPr id="33" name="Google Shape;33;p5"/>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5"/>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 name="Google Shape;35;p5"/>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36" name="Google Shape;36;p5"/>
          <p:cNvSpPr txBox="1"/>
          <p:nvPr>
            <p:ph idx="1" type="body"/>
          </p:nvPr>
        </p:nvSpPr>
        <p:spPr>
          <a:xfrm>
            <a:off x="729325"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7" name="Google Shape;37;p5"/>
          <p:cNvSpPr txBox="1"/>
          <p:nvPr>
            <p:ph idx="2" type="body"/>
          </p:nvPr>
        </p:nvSpPr>
        <p:spPr>
          <a:xfrm>
            <a:off x="4643604" y="2078875"/>
            <a:ext cx="3774300" cy="22611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38" name="Google Shape;38;p5"/>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9" name="Shape 39"/>
        <p:cNvGrpSpPr/>
        <p:nvPr/>
      </p:nvGrpSpPr>
      <p:grpSpPr>
        <a:xfrm>
          <a:off x="0" y="0"/>
          <a:ext cx="0" cy="0"/>
          <a:chOff x="0" y="0"/>
          <a:chExt cx="0" cy="0"/>
        </a:xfrm>
      </p:grpSpPr>
      <p:sp>
        <p:nvSpPr>
          <p:cNvPr id="40" name="Google Shape;40;p6"/>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1" name="Google Shape;41;p6"/>
          <p:cNvGrpSpPr/>
          <p:nvPr/>
        </p:nvGrpSpPr>
        <p:grpSpPr>
          <a:xfrm>
            <a:off x="830392" y="1191256"/>
            <a:ext cx="745763" cy="45826"/>
            <a:chOff x="4580561" y="2589004"/>
            <a:chExt cx="1064464" cy="25200"/>
          </a:xfrm>
        </p:grpSpPr>
        <p:sp>
          <p:nvSpPr>
            <p:cNvPr id="42" name="Google Shape;42;p6"/>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 name="Google Shape;43;p6"/>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4" name="Google Shape;44;p6"/>
          <p:cNvSpPr txBox="1"/>
          <p:nvPr>
            <p:ph type="title"/>
          </p:nvPr>
        </p:nvSpPr>
        <p:spPr>
          <a:xfrm>
            <a:off x="729450" y="1318650"/>
            <a:ext cx="7688400" cy="535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45" name="Google Shape;45;p6"/>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46" name="Shape 46"/>
        <p:cNvGrpSpPr/>
        <p:nvPr/>
      </p:nvGrpSpPr>
      <p:grpSpPr>
        <a:xfrm>
          <a:off x="0" y="0"/>
          <a:ext cx="0" cy="0"/>
          <a:chOff x="0" y="0"/>
          <a:chExt cx="0" cy="0"/>
        </a:xfrm>
      </p:grpSpPr>
      <p:sp>
        <p:nvSpPr>
          <p:cNvPr id="47" name="Google Shape;47;p7"/>
          <p:cNvSpPr/>
          <p:nvPr/>
        </p:nvSpPr>
        <p:spPr>
          <a:xfrm>
            <a:off x="0" y="0"/>
            <a:ext cx="9144000" cy="48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48" name="Google Shape;48;p7"/>
          <p:cNvGrpSpPr/>
          <p:nvPr/>
        </p:nvGrpSpPr>
        <p:grpSpPr>
          <a:xfrm>
            <a:off x="830392" y="1191256"/>
            <a:ext cx="745763" cy="45826"/>
            <a:chOff x="4580561" y="2589004"/>
            <a:chExt cx="1064464" cy="25200"/>
          </a:xfrm>
        </p:grpSpPr>
        <p:sp>
          <p:nvSpPr>
            <p:cNvPr id="49" name="Google Shape;49;p7"/>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0" name="Google Shape;50;p7"/>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1" name="Google Shape;51;p7"/>
          <p:cNvSpPr txBox="1"/>
          <p:nvPr>
            <p:ph type="title"/>
          </p:nvPr>
        </p:nvSpPr>
        <p:spPr>
          <a:xfrm>
            <a:off x="730000" y="1318650"/>
            <a:ext cx="3300900" cy="13815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52" name="Google Shape;52;p7"/>
          <p:cNvSpPr txBox="1"/>
          <p:nvPr>
            <p:ph idx="1" type="body"/>
          </p:nvPr>
        </p:nvSpPr>
        <p:spPr>
          <a:xfrm>
            <a:off x="721225" y="2781725"/>
            <a:ext cx="3300900" cy="1597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53" name="Google Shape;53;p7"/>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accent3"/>
        </a:solidFill>
      </p:bgPr>
    </p:bg>
    <p:spTree>
      <p:nvGrpSpPr>
        <p:cNvPr id="54" name="Shape 54"/>
        <p:cNvGrpSpPr/>
        <p:nvPr/>
      </p:nvGrpSpPr>
      <p:grpSpPr>
        <a:xfrm>
          <a:off x="0" y="0"/>
          <a:ext cx="0" cy="0"/>
          <a:chOff x="0" y="0"/>
          <a:chExt cx="0" cy="0"/>
        </a:xfrm>
      </p:grpSpPr>
      <p:grpSp>
        <p:nvGrpSpPr>
          <p:cNvPr id="55" name="Google Shape;55;p8"/>
          <p:cNvGrpSpPr/>
          <p:nvPr/>
        </p:nvGrpSpPr>
        <p:grpSpPr>
          <a:xfrm>
            <a:off x="830392" y="4169130"/>
            <a:ext cx="745763" cy="45826"/>
            <a:chOff x="4580561" y="2589004"/>
            <a:chExt cx="1064464" cy="25200"/>
          </a:xfrm>
        </p:grpSpPr>
        <p:sp>
          <p:nvSpPr>
            <p:cNvPr id="56" name="Google Shape;56;p8"/>
            <p:cNvSpPr/>
            <p:nvPr/>
          </p:nvSpPr>
          <p:spPr>
            <a:xfrm rot="-5400000">
              <a:off x="5366325" y="2335504"/>
              <a:ext cx="25200" cy="5322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8"/>
            <p:cNvSpPr/>
            <p:nvPr/>
          </p:nvSpPr>
          <p:spPr>
            <a:xfrm rot="-5400000">
              <a:off x="4836311" y="2333254"/>
              <a:ext cx="25200" cy="5367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58" name="Google Shape;58;p8"/>
          <p:cNvSpPr txBox="1"/>
          <p:nvPr>
            <p:ph type="title"/>
          </p:nvPr>
        </p:nvSpPr>
        <p:spPr>
          <a:xfrm>
            <a:off x="729450" y="864300"/>
            <a:ext cx="7021200" cy="2985000"/>
          </a:xfrm>
          <a:prstGeom prst="rect">
            <a:avLst/>
          </a:prstGeom>
        </p:spPr>
        <p:txBody>
          <a:bodyPr anchorCtr="0" anchor="ctr" bIns="91425" lIns="91425" spcFirstLastPara="1" rIns="91425" wrap="square" tIns="91425"/>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p:txBody>
      </p:sp>
      <p:sp>
        <p:nvSpPr>
          <p:cNvPr id="59" name="Google Shape;59;p8"/>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60" name="Shape 60"/>
        <p:cNvGrpSpPr/>
        <p:nvPr/>
      </p:nvGrpSpPr>
      <p:grpSpPr>
        <a:xfrm>
          <a:off x="0" y="0"/>
          <a:ext cx="0" cy="0"/>
          <a:chOff x="0" y="0"/>
          <a:chExt cx="0" cy="0"/>
        </a:xfrm>
      </p:grpSpPr>
      <p:sp>
        <p:nvSpPr>
          <p:cNvPr id="61" name="Google Shape;61;p9"/>
          <p:cNvSpPr/>
          <p:nvPr/>
        </p:nvSpPr>
        <p:spPr>
          <a:xfrm>
            <a:off x="0" y="0"/>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62" name="Google Shape;62;p9"/>
          <p:cNvGrpSpPr/>
          <p:nvPr/>
        </p:nvGrpSpPr>
        <p:grpSpPr>
          <a:xfrm>
            <a:off x="830392" y="1191256"/>
            <a:ext cx="745763" cy="45826"/>
            <a:chOff x="4580561" y="2589004"/>
            <a:chExt cx="1064464" cy="25200"/>
          </a:xfrm>
        </p:grpSpPr>
        <p:sp>
          <p:nvSpPr>
            <p:cNvPr id="63" name="Google Shape;63;p9"/>
            <p:cNvSpPr/>
            <p:nvPr/>
          </p:nvSpPr>
          <p:spPr>
            <a:xfrm rot="-5400000">
              <a:off x="5366325" y="2335504"/>
              <a:ext cx="25200" cy="5322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 name="Google Shape;64;p9"/>
            <p:cNvSpPr/>
            <p:nvPr/>
          </p:nvSpPr>
          <p:spPr>
            <a:xfrm rot="-5400000">
              <a:off x="4836311" y="2333254"/>
              <a:ext cx="25200" cy="5367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5" name="Google Shape;65;p9"/>
          <p:cNvSpPr txBox="1"/>
          <p:nvPr>
            <p:ph type="title"/>
          </p:nvPr>
        </p:nvSpPr>
        <p:spPr>
          <a:xfrm>
            <a:off x="730000" y="1318650"/>
            <a:ext cx="3300900" cy="1687200"/>
          </a:xfrm>
          <a:prstGeom prst="rect">
            <a:avLst/>
          </a:prstGeom>
        </p:spPr>
        <p:txBody>
          <a:bodyPr anchorCtr="0" anchor="t" bIns="91425" lIns="91425" spcFirstLastPara="1" rIns="91425" wrap="square" tIns="91425"/>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p:txBody>
      </p:sp>
      <p:sp>
        <p:nvSpPr>
          <p:cNvPr id="66" name="Google Shape;66;p9"/>
          <p:cNvSpPr txBox="1"/>
          <p:nvPr>
            <p:ph idx="1" type="subTitle"/>
          </p:nvPr>
        </p:nvSpPr>
        <p:spPr>
          <a:xfrm>
            <a:off x="724950" y="3161525"/>
            <a:ext cx="3300900" cy="759000"/>
          </a:xfrm>
          <a:prstGeom prst="rect">
            <a:avLst/>
          </a:prstGeom>
        </p:spPr>
        <p:txBody>
          <a:bodyPr anchorCtr="0" anchor="t" bIns="91425" lIns="91425" spcFirstLastPara="1" rIns="91425" wrap="square" tIns="91425"/>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p:txBody>
      </p:sp>
      <p:sp>
        <p:nvSpPr>
          <p:cNvPr id="67" name="Google Shape;67;p9"/>
          <p:cNvSpPr txBox="1"/>
          <p:nvPr>
            <p:ph idx="2" type="body"/>
          </p:nvPr>
        </p:nvSpPr>
        <p:spPr>
          <a:xfrm>
            <a:off x="5174225" y="1352625"/>
            <a:ext cx="3374400" cy="3025500"/>
          </a:xfrm>
          <a:prstGeom prst="rect">
            <a:avLst/>
          </a:prstGeom>
        </p:spPr>
        <p:txBody>
          <a:bodyPr anchorCtr="0" anchor="t" bIns="91425" lIns="91425" spcFirstLastPara="1" rIns="91425" wrap="square" tIns="91425"/>
          <a:lstStyle>
            <a:lvl1pPr indent="-311150" lvl="0" marL="457200">
              <a:spcBef>
                <a:spcPts val="0"/>
              </a:spcBef>
              <a:spcAft>
                <a:spcPts val="0"/>
              </a:spcAft>
              <a:buSzPts val="1300"/>
              <a:buChar char="●"/>
              <a:defRPr/>
            </a:lvl1pPr>
            <a:lvl2pPr indent="-298450" lvl="1" marL="914400">
              <a:spcBef>
                <a:spcPts val="1600"/>
              </a:spcBef>
              <a:spcAft>
                <a:spcPts val="0"/>
              </a:spcAft>
              <a:buSzPts val="1100"/>
              <a:buChar char="○"/>
              <a:defRPr/>
            </a:lvl2pPr>
            <a:lvl3pPr indent="-298450" lvl="2" marL="1371600">
              <a:spcBef>
                <a:spcPts val="1600"/>
              </a:spcBef>
              <a:spcAft>
                <a:spcPts val="0"/>
              </a:spcAft>
              <a:buSzPts val="1100"/>
              <a:buChar char="■"/>
              <a:defRPr/>
            </a:lvl3pPr>
            <a:lvl4pPr indent="-298450" lvl="3" marL="1828800">
              <a:spcBef>
                <a:spcPts val="1600"/>
              </a:spcBef>
              <a:spcAft>
                <a:spcPts val="0"/>
              </a:spcAft>
              <a:buSzPts val="1100"/>
              <a:buChar char="●"/>
              <a:defRPr/>
            </a:lvl4pPr>
            <a:lvl5pPr indent="-298450" lvl="4" marL="2286000">
              <a:spcBef>
                <a:spcPts val="1600"/>
              </a:spcBef>
              <a:spcAft>
                <a:spcPts val="0"/>
              </a:spcAft>
              <a:buSzPts val="1100"/>
              <a:buChar char="○"/>
              <a:defRPr/>
            </a:lvl5pPr>
            <a:lvl6pPr indent="-298450" lvl="5" marL="2743200">
              <a:spcBef>
                <a:spcPts val="1600"/>
              </a:spcBef>
              <a:spcAft>
                <a:spcPts val="0"/>
              </a:spcAft>
              <a:buSzPts val="1100"/>
              <a:buChar char="■"/>
              <a:defRPr/>
            </a:lvl6pPr>
            <a:lvl7pPr indent="-298450" lvl="6" marL="3200400">
              <a:spcBef>
                <a:spcPts val="1600"/>
              </a:spcBef>
              <a:spcAft>
                <a:spcPts val="0"/>
              </a:spcAft>
              <a:buSzPts val="1100"/>
              <a:buChar char="●"/>
              <a:defRPr/>
            </a:lvl7pPr>
            <a:lvl8pPr indent="-298450" lvl="7" marL="3657600">
              <a:spcBef>
                <a:spcPts val="1600"/>
              </a:spcBef>
              <a:spcAft>
                <a:spcPts val="0"/>
              </a:spcAft>
              <a:buSzPts val="1100"/>
              <a:buChar char="○"/>
              <a:defRPr/>
            </a:lvl8pPr>
            <a:lvl9pPr indent="-298450" lvl="8" marL="4114800">
              <a:spcBef>
                <a:spcPts val="1600"/>
              </a:spcBef>
              <a:spcAft>
                <a:spcPts val="1600"/>
              </a:spcAft>
              <a:buSzPts val="1100"/>
              <a:buChar char="■"/>
              <a:defRPr/>
            </a:lvl9pPr>
          </a:lstStyle>
          <a:p/>
        </p:txBody>
      </p:sp>
      <p:sp>
        <p:nvSpPr>
          <p:cNvPr id="68" name="Google Shape;68;p9"/>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69" name="Shape 69"/>
        <p:cNvGrpSpPr/>
        <p:nvPr/>
      </p:nvGrpSpPr>
      <p:grpSpPr>
        <a:xfrm>
          <a:off x="0" y="0"/>
          <a:ext cx="0" cy="0"/>
          <a:chOff x="0" y="0"/>
          <a:chExt cx="0" cy="0"/>
        </a:xfrm>
      </p:grpSpPr>
      <p:sp>
        <p:nvSpPr>
          <p:cNvPr id="70" name="Google Shape;70;p10"/>
          <p:cNvSpPr txBox="1"/>
          <p:nvPr>
            <p:ph idx="1" type="body"/>
          </p:nvPr>
        </p:nvSpPr>
        <p:spPr>
          <a:xfrm>
            <a:off x="724950" y="4372551"/>
            <a:ext cx="7697400" cy="4605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300"/>
              <a:buNone/>
              <a:defRPr/>
            </a:lvl1pPr>
          </a:lstStyle>
          <a:p/>
        </p:txBody>
      </p:sp>
      <p:sp>
        <p:nvSpPr>
          <p:cNvPr id="71" name="Google Shape;71;p10"/>
          <p:cNvSpPr txBox="1"/>
          <p:nvPr>
            <p:ph idx="12" type="sldNum"/>
          </p:nvPr>
        </p:nvSpPr>
        <p:spPr>
          <a:xfrm>
            <a:off x="8385927" y="4242376"/>
            <a:ext cx="548700" cy="393600"/>
          </a:xfrm>
          <a:prstGeom prst="rect">
            <a:avLst/>
          </a:prstGeom>
          <a:noFill/>
          <a:ln>
            <a:noFill/>
          </a:ln>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l">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treamline">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SzPts val="2800"/>
              <a:buFont typeface="Raleway"/>
              <a:buNone/>
              <a:defRPr b="1" sz="2800">
                <a:latin typeface="Raleway"/>
                <a:ea typeface="Raleway"/>
                <a:cs typeface="Raleway"/>
                <a:sym typeface="Raleway"/>
              </a:defRPr>
            </a:lvl1pPr>
            <a:lvl2pPr lvl="1">
              <a:spcBef>
                <a:spcPts val="0"/>
              </a:spcBef>
              <a:spcAft>
                <a:spcPts val="0"/>
              </a:spcAft>
              <a:buSzPts val="2800"/>
              <a:buFont typeface="Raleway"/>
              <a:buNone/>
              <a:defRPr b="1" sz="2800">
                <a:latin typeface="Raleway"/>
                <a:ea typeface="Raleway"/>
                <a:cs typeface="Raleway"/>
                <a:sym typeface="Raleway"/>
              </a:defRPr>
            </a:lvl2pPr>
            <a:lvl3pPr lvl="2">
              <a:spcBef>
                <a:spcPts val="0"/>
              </a:spcBef>
              <a:spcAft>
                <a:spcPts val="0"/>
              </a:spcAft>
              <a:buSzPts val="2800"/>
              <a:buFont typeface="Raleway"/>
              <a:buNone/>
              <a:defRPr b="1" sz="2800">
                <a:latin typeface="Raleway"/>
                <a:ea typeface="Raleway"/>
                <a:cs typeface="Raleway"/>
                <a:sym typeface="Raleway"/>
              </a:defRPr>
            </a:lvl3pPr>
            <a:lvl4pPr lvl="3">
              <a:spcBef>
                <a:spcPts val="0"/>
              </a:spcBef>
              <a:spcAft>
                <a:spcPts val="0"/>
              </a:spcAft>
              <a:buSzPts val="2800"/>
              <a:buFont typeface="Raleway"/>
              <a:buNone/>
              <a:defRPr b="1" sz="2800">
                <a:latin typeface="Raleway"/>
                <a:ea typeface="Raleway"/>
                <a:cs typeface="Raleway"/>
                <a:sym typeface="Raleway"/>
              </a:defRPr>
            </a:lvl4pPr>
            <a:lvl5pPr lvl="4">
              <a:spcBef>
                <a:spcPts val="0"/>
              </a:spcBef>
              <a:spcAft>
                <a:spcPts val="0"/>
              </a:spcAft>
              <a:buSzPts val="2800"/>
              <a:buFont typeface="Raleway"/>
              <a:buNone/>
              <a:defRPr b="1" sz="2800">
                <a:latin typeface="Raleway"/>
                <a:ea typeface="Raleway"/>
                <a:cs typeface="Raleway"/>
                <a:sym typeface="Raleway"/>
              </a:defRPr>
            </a:lvl5pPr>
            <a:lvl6pPr lvl="5">
              <a:spcBef>
                <a:spcPts val="0"/>
              </a:spcBef>
              <a:spcAft>
                <a:spcPts val="0"/>
              </a:spcAft>
              <a:buSzPts val="2800"/>
              <a:buFont typeface="Raleway"/>
              <a:buNone/>
              <a:defRPr b="1" sz="2800">
                <a:latin typeface="Raleway"/>
                <a:ea typeface="Raleway"/>
                <a:cs typeface="Raleway"/>
                <a:sym typeface="Raleway"/>
              </a:defRPr>
            </a:lvl6pPr>
            <a:lvl7pPr lvl="6">
              <a:spcBef>
                <a:spcPts val="0"/>
              </a:spcBef>
              <a:spcAft>
                <a:spcPts val="0"/>
              </a:spcAft>
              <a:buSzPts val="2800"/>
              <a:buFont typeface="Raleway"/>
              <a:buNone/>
              <a:defRPr b="1" sz="2800">
                <a:latin typeface="Raleway"/>
                <a:ea typeface="Raleway"/>
                <a:cs typeface="Raleway"/>
                <a:sym typeface="Raleway"/>
              </a:defRPr>
            </a:lvl7pPr>
            <a:lvl8pPr lvl="7">
              <a:spcBef>
                <a:spcPts val="0"/>
              </a:spcBef>
              <a:spcAft>
                <a:spcPts val="0"/>
              </a:spcAft>
              <a:buSzPts val="2800"/>
              <a:buFont typeface="Raleway"/>
              <a:buNone/>
              <a:defRPr b="1" sz="2800">
                <a:latin typeface="Raleway"/>
                <a:ea typeface="Raleway"/>
                <a:cs typeface="Raleway"/>
                <a:sym typeface="Raleway"/>
              </a:defRPr>
            </a:lvl8pPr>
            <a:lvl9pPr lvl="8">
              <a:spcBef>
                <a:spcPts val="0"/>
              </a:spcBef>
              <a:spcAft>
                <a:spcPts val="0"/>
              </a:spcAft>
              <a:buSzPts val="2800"/>
              <a:buFont typeface="Raleway"/>
              <a:buNone/>
              <a:defRPr b="1" sz="2800">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11150" lvl="0" marL="45720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indent="-298450" lvl="1" marL="914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indent="-298450" lvl="2" marL="1371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indent="-298450" lvl="3" marL="18288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indent="-298450" lvl="4" marL="22860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indent="-298450" lvl="5" marL="27432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indent="-298450" lvl="6" marL="32004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indent="-298450" lvl="7" marL="365760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indent="-298450" lvl="8" marL="411480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p:txBody>
      </p:sp>
      <p:sp>
        <p:nvSpPr>
          <p:cNvPr id="8" name="Google Shape;8;p1"/>
          <p:cNvSpPr txBox="1"/>
          <p:nvPr/>
        </p:nvSpPr>
        <p:spPr>
          <a:xfrm>
            <a:off x="0" y="4903100"/>
            <a:ext cx="9144000" cy="240300"/>
          </a:xfrm>
          <a:prstGeom prst="rect">
            <a:avLst/>
          </a:prstGeom>
          <a:solidFill>
            <a:srgbClr val="FFFFF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1200">
                <a:latin typeface="Lato"/>
                <a:ea typeface="Lato"/>
                <a:cs typeface="Lato"/>
                <a:sym typeface="Lato"/>
              </a:rPr>
              <a:t>CS 410 - Team Silver,  Spring 2019                                       OLD DOMINION UNIVERSITY</a:t>
            </a:r>
            <a:r>
              <a:rPr lang="en" sz="1200">
                <a:latin typeface="Lato"/>
                <a:ea typeface="Lato"/>
                <a:cs typeface="Lato"/>
                <a:sym typeface="Lato"/>
              </a:rPr>
              <a:t>                                       </a:t>
            </a:r>
            <a:r>
              <a:rPr lang="en" sz="1200">
                <a:latin typeface="Lato"/>
                <a:ea typeface="Lato"/>
                <a:cs typeface="Lato"/>
                <a:sym typeface="Lato"/>
              </a:rPr>
              <a:t>03/19/2019</a:t>
            </a:r>
            <a:r>
              <a:rPr lang="en" sz="1200">
                <a:latin typeface="Lato"/>
                <a:ea typeface="Lato"/>
                <a:cs typeface="Lato"/>
                <a:sym typeface="Lato"/>
              </a:rPr>
              <a:t>                                       </a:t>
            </a:r>
            <a:r>
              <a:rPr lang="en" sz="1200">
                <a:latin typeface="Lato"/>
                <a:ea typeface="Lato"/>
                <a:cs typeface="Lato"/>
                <a:sym typeface="Lato"/>
              </a:rPr>
              <a:t> </a:t>
            </a:r>
            <a:fld id="{00000000-1234-1234-1234-123412341234}" type="slidenum">
              <a:rPr lang="en" sz="1200">
                <a:solidFill>
                  <a:schemeClr val="accent1"/>
                </a:solidFill>
                <a:latin typeface="Lato"/>
                <a:ea typeface="Lato"/>
                <a:cs typeface="Lato"/>
                <a:sym typeface="Lato"/>
              </a:rPr>
              <a:t>‹#›</a:t>
            </a:fld>
            <a:endParaRPr sz="1200">
              <a:latin typeface="Lato"/>
              <a:ea typeface="Lato"/>
              <a:cs typeface="Lato"/>
              <a:sym typeface="Lato"/>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1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png"/><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24.png"/><Relationship Id="rId5" Type="http://schemas.openxmlformats.org/officeDocument/2006/relationships/image" Target="../media/image2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21.png"/><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11" Type="http://schemas.openxmlformats.org/officeDocument/2006/relationships/hyperlink" Target="https://itunes.apple.com/us/app/seizalarm-seizure-detection/id978475280" TargetMode="External"/><Relationship Id="rId10" Type="http://schemas.openxmlformats.org/officeDocument/2006/relationships/hyperlink" Target="https://itunes.apple.com/us/app/seizalarm-seizure-detection/id978475280" TargetMode="External"/><Relationship Id="rId13" Type="http://schemas.openxmlformats.org/officeDocument/2006/relationships/hyperlink" Target="https://play.google.com/store/apps/details?id=com.ollytreeapplications.epilepsyjournal" TargetMode="External"/><Relationship Id="rId12" Type="http://schemas.openxmlformats.org/officeDocument/2006/relationships/hyperlink" Target="https://play.google.com/store/apps/details?id=com.ollytreeapplications.epilepsyjournal" TargetMode="External"/><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6.png"/><Relationship Id="rId4" Type="http://schemas.openxmlformats.org/officeDocument/2006/relationships/hyperlink" Target="https://www.cs.odu.edu/~410silver/index.html" TargetMode="External"/><Relationship Id="rId9" Type="http://schemas.openxmlformats.org/officeDocument/2006/relationships/hyperlink" Target="https://www.empatica.com/embrace2/" TargetMode="External"/><Relationship Id="rId15" Type="http://schemas.openxmlformats.org/officeDocument/2006/relationships/hyperlink" Target="https://play.google.com/store/apps/details?id=com.selfcarecatalyst.healthstorylines.epilepsy" TargetMode="External"/><Relationship Id="rId14" Type="http://schemas.openxmlformats.org/officeDocument/2006/relationships/hyperlink" Target="https://play.google.com/store/apps/details?id=com.selfcarecatalyst.healthstorylines.epilepsy" TargetMode="External"/><Relationship Id="rId5" Type="http://schemas.openxmlformats.org/officeDocument/2006/relationships/hyperlink" Target="https://www.cs.odu.edu/~410silver/index.html" TargetMode="External"/><Relationship Id="rId6" Type="http://schemas.openxmlformats.org/officeDocument/2006/relationships/hyperlink" Target="https://smart-monitor.com/about-smartwatch-inspyre-by-smart-monitor/" TargetMode="External"/><Relationship Id="rId7" Type="http://schemas.openxmlformats.org/officeDocument/2006/relationships/hyperlink" Target="https://smart-monitor.com/about-smartwatch-inspyre-by-smart-monitor/" TargetMode="External"/><Relationship Id="rId8" Type="http://schemas.openxmlformats.org/officeDocument/2006/relationships/hyperlink" Target="https://www.empatica.com/embrace2/"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comments" Target="../comments/comment1.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comments" Target="../comments/comment2.xml"/><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comments" Target="../comments/comment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https://www.intechopen.com/books/epilepsy-histological-electroencephalographic-and-psychological-aspects/automated-epileptic-seizure-detection-methods-a-review-study" TargetMode="External"/><Relationship Id="rId4" Type="http://schemas.openxmlformats.org/officeDocument/2006/relationships/hyperlink" Target="https://link.springer.com/protocol/10.1007/7657_2014_68" TargetMode="External"/><Relationship Id="rId5" Type="http://schemas.openxmlformats.org/officeDocument/2006/relationships/hyperlink" Target="https://www.dannydid.org/epilepsy-sudep/devices-technology/" TargetMode="External"/><Relationship Id="rId6" Type="http://schemas.openxmlformats.org/officeDocument/2006/relationships/hyperlink" Target="https://www.mdedge.com/neurology/epilepsyresourcecenter/article/130162/epilepsy-seizures/mobile-devices-may-provide" TargetMode="External"/><Relationship Id="rId7" Type="http://schemas.openxmlformats.org/officeDocument/2006/relationships/image" Target="../media/image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hyperlink" Target="http://www.ncbi.nlm.nih.gov/pubmed/16828317" TargetMode="External"/><Relationship Id="rId4" Type="http://schemas.openxmlformats.org/officeDocument/2006/relationships/hyperlink" Target="http://www.ncbi.nlm.nih.gov/pmc/articles/PMC3788195/" TargetMode="External"/><Relationship Id="rId5"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ncbi.nlm.nih.gov/pubmed/28523469" TargetMode="External"/><Relationship Id="rId4" Type="http://schemas.openxmlformats.org/officeDocument/2006/relationships/hyperlink" Target="http://www.ncbi.nlm.nih.gov/pubmed/12181003" TargetMode="External"/><Relationship Id="rId5" Type="http://schemas.openxmlformats.org/officeDocument/2006/relationships/image" Target="../media/image3.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hyperlink" Target="http://www.epilepsy.com/" TargetMode="Externa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hyperlink" Target="http://www.empatica.com/embrace2/" TargetMode="Externa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hyperlink" Target="http://www.epilepsy-journal.com/" TargetMode="External"/><Relationship Id="rId4" Type="http://schemas.openxmlformats.org/officeDocument/2006/relationships/hyperlink" Target="http://www.healthstorylines.com/" TargetMode="External"/><Relationship Id="rId5" Type="http://schemas.openxmlformats.org/officeDocument/2006/relationships/image" Target="../media/image3.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0.png"/><Relationship Id="rId4" Type="http://schemas.openxmlformats.org/officeDocument/2006/relationships/image" Target="../media/image7.png"/><Relationship Id="rId10" Type="http://schemas.openxmlformats.org/officeDocument/2006/relationships/image" Target="../media/image3.png"/><Relationship Id="rId9" Type="http://schemas.openxmlformats.org/officeDocument/2006/relationships/image" Target="../media/image2.png"/><Relationship Id="rId5" Type="http://schemas.openxmlformats.org/officeDocument/2006/relationships/image" Target="../media/image11.png"/><Relationship Id="rId6" Type="http://schemas.openxmlformats.org/officeDocument/2006/relationships/image" Target="../media/image1.png"/><Relationship Id="rId7" Type="http://schemas.openxmlformats.org/officeDocument/2006/relationships/image" Target="../media/image8.png"/><Relationship Id="rId8"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5.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8.png"/><Relationship Id="rId4" Type="http://schemas.openxmlformats.org/officeDocument/2006/relationships/image" Target="../media/image20.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 Id="rId3" Type="http://schemas.openxmlformats.org/officeDocument/2006/relationships/image" Target="../media/image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9.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4" name="Shape 84"/>
        <p:cNvGrpSpPr/>
        <p:nvPr/>
      </p:nvGrpSpPr>
      <p:grpSpPr>
        <a:xfrm>
          <a:off x="0" y="0"/>
          <a:ext cx="0" cy="0"/>
          <a:chOff x="0" y="0"/>
          <a:chExt cx="0" cy="0"/>
        </a:xfrm>
      </p:grpSpPr>
      <p:sp>
        <p:nvSpPr>
          <p:cNvPr id="85" name="Google Shape;85;p13"/>
          <p:cNvSpPr txBox="1"/>
          <p:nvPr>
            <p:ph type="ctrTitle"/>
          </p:nvPr>
        </p:nvSpPr>
        <p:spPr>
          <a:xfrm>
            <a:off x="727950" y="1308675"/>
            <a:ext cx="7688100" cy="1664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SeizSmart</a:t>
            </a:r>
            <a:endParaRPr/>
          </a:p>
          <a:p>
            <a:pPr indent="0" lvl="0" marL="0" rtl="0" algn="l">
              <a:spcBef>
                <a:spcPts val="0"/>
              </a:spcBef>
              <a:spcAft>
                <a:spcPts val="0"/>
              </a:spcAft>
              <a:buNone/>
            </a:pPr>
            <a:r>
              <a:rPr lang="en" sz="1200"/>
              <a:t>A mobile application for detecting, tracking, and reporting seizures in real time.</a:t>
            </a:r>
            <a:endParaRPr sz="1200"/>
          </a:p>
        </p:txBody>
      </p:sp>
      <p:sp>
        <p:nvSpPr>
          <p:cNvPr id="86" name="Google Shape;86;p13"/>
          <p:cNvSpPr txBox="1"/>
          <p:nvPr>
            <p:ph idx="1" type="subTitle"/>
          </p:nvPr>
        </p:nvSpPr>
        <p:spPr>
          <a:xfrm>
            <a:off x="727950" y="2811525"/>
            <a:ext cx="4007700" cy="177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a:solidFill>
                  <a:srgbClr val="000000"/>
                </a:solidFill>
              </a:rPr>
              <a:t>Feasibility Presentation </a:t>
            </a:r>
            <a:endParaRPr b="1">
              <a:solidFill>
                <a:srgbClr val="000000"/>
              </a:solidFill>
            </a:endParaRPr>
          </a:p>
          <a:p>
            <a:pPr indent="0" lvl="0" marL="0" rtl="0" algn="l">
              <a:lnSpc>
                <a:spcPct val="115000"/>
              </a:lnSpc>
              <a:spcBef>
                <a:spcPts val="0"/>
              </a:spcBef>
              <a:spcAft>
                <a:spcPts val="0"/>
              </a:spcAft>
              <a:buNone/>
            </a:pPr>
            <a:r>
              <a:rPr lang="en">
                <a:solidFill>
                  <a:srgbClr val="000000"/>
                </a:solidFill>
              </a:rPr>
              <a:t>CS 410 Spring 2019</a:t>
            </a:r>
            <a:endParaRPr>
              <a:solidFill>
                <a:srgbClr val="000000"/>
              </a:solidFill>
            </a:endParaRPr>
          </a:p>
          <a:p>
            <a:pPr indent="0" lvl="0" marL="0" rtl="0" algn="l">
              <a:lnSpc>
                <a:spcPct val="115000"/>
              </a:lnSpc>
              <a:spcBef>
                <a:spcPts val="0"/>
              </a:spcBef>
              <a:spcAft>
                <a:spcPts val="0"/>
              </a:spcAft>
              <a:buNone/>
            </a:pPr>
            <a:r>
              <a:rPr lang="en">
                <a:solidFill>
                  <a:srgbClr val="000000"/>
                </a:solidFill>
              </a:rPr>
              <a:t>Team Silver </a:t>
            </a:r>
            <a:endParaRPr>
              <a:solidFill>
                <a:srgbClr val="000000"/>
              </a:solidFill>
            </a:endParaRPr>
          </a:p>
          <a:p>
            <a:pPr indent="0" lvl="0" marL="0" rtl="0" algn="l">
              <a:lnSpc>
                <a:spcPct val="115000"/>
              </a:lnSpc>
              <a:spcBef>
                <a:spcPts val="0"/>
              </a:spcBef>
              <a:spcAft>
                <a:spcPts val="0"/>
              </a:spcAft>
              <a:buNone/>
            </a:pPr>
            <a:r>
              <a:rPr lang="en">
                <a:solidFill>
                  <a:srgbClr val="000000"/>
                </a:solidFill>
              </a:rPr>
              <a:t>Abel Weldergay, Kevin Sokol</a:t>
            </a:r>
            <a:endParaRPr>
              <a:solidFill>
                <a:srgbClr val="000000"/>
              </a:solidFill>
            </a:endParaRPr>
          </a:p>
          <a:p>
            <a:pPr indent="0" lvl="0" marL="0" rtl="0" algn="l">
              <a:lnSpc>
                <a:spcPct val="115000"/>
              </a:lnSpc>
              <a:spcBef>
                <a:spcPts val="0"/>
              </a:spcBef>
              <a:spcAft>
                <a:spcPts val="0"/>
              </a:spcAft>
              <a:buNone/>
            </a:pPr>
            <a:r>
              <a:rPr lang="en">
                <a:solidFill>
                  <a:srgbClr val="000000"/>
                </a:solidFill>
              </a:rPr>
              <a:t>Alpha Din Gabisi, Jeffrey McAteer</a:t>
            </a:r>
            <a:endParaRPr>
              <a:solidFill>
                <a:srgbClr val="000000"/>
              </a:solidFill>
            </a:endParaRPr>
          </a:p>
          <a:p>
            <a:pPr indent="0" lvl="0" marL="0" rtl="0" algn="l">
              <a:lnSpc>
                <a:spcPct val="115000"/>
              </a:lnSpc>
              <a:spcBef>
                <a:spcPts val="0"/>
              </a:spcBef>
              <a:spcAft>
                <a:spcPts val="0"/>
              </a:spcAft>
              <a:buNone/>
            </a:pPr>
            <a:r>
              <a:rPr lang="en">
                <a:solidFill>
                  <a:srgbClr val="000000"/>
                </a:solidFill>
              </a:rPr>
              <a:t>Danielle Luckraft, Peter Scheible</a:t>
            </a:r>
            <a:endParaRPr>
              <a:solidFill>
                <a:srgbClr val="000000"/>
              </a:solidFill>
            </a:endParaRPr>
          </a:p>
          <a:p>
            <a:pPr indent="0" lvl="0" marL="0" rtl="0" algn="l">
              <a:spcBef>
                <a:spcPts val="0"/>
              </a:spcBef>
              <a:spcAft>
                <a:spcPts val="0"/>
              </a:spcAft>
              <a:buNone/>
            </a:pPr>
            <a:r>
              <a:t/>
            </a:r>
            <a:endParaRPr>
              <a:solidFill>
                <a:srgbClr val="000000"/>
              </a:solidFill>
            </a:endParaRPr>
          </a:p>
        </p:txBody>
      </p:sp>
      <p:pic>
        <p:nvPicPr>
          <p:cNvPr id="87" name="Google Shape;87;p13"/>
          <p:cNvPicPr preferRelativeResize="0"/>
          <p:nvPr/>
        </p:nvPicPr>
        <p:blipFill rotWithShape="1">
          <a:blip r:embed="rId3">
            <a:alphaModFix/>
          </a:blip>
          <a:srcRect b="0" l="0" r="0" t="0"/>
          <a:stretch/>
        </p:blipFill>
        <p:spPr>
          <a:xfrm>
            <a:off x="4572000" y="2068254"/>
            <a:ext cx="4572001" cy="2772697"/>
          </a:xfrm>
          <a:prstGeom prst="rect">
            <a:avLst/>
          </a:prstGeom>
          <a:noFill/>
          <a:ln>
            <a:noFill/>
          </a:ln>
        </p:spPr>
      </p:pic>
      <p:pic>
        <p:nvPicPr>
          <p:cNvPr id="88" name="Google Shape;88;p13"/>
          <p:cNvPicPr preferRelativeResize="0"/>
          <p:nvPr/>
        </p:nvPicPr>
        <p:blipFill>
          <a:blip r:embed="rId4">
            <a:alphaModFix/>
          </a:blip>
          <a:stretch>
            <a:fillRect/>
          </a:stretch>
        </p:blipFill>
        <p:spPr>
          <a:xfrm>
            <a:off x="8572450" y="31725"/>
            <a:ext cx="523975" cy="420325"/>
          </a:xfrm>
          <a:prstGeom prst="rect">
            <a:avLst/>
          </a:prstGeom>
          <a:noFill/>
          <a:ln>
            <a:noFill/>
          </a:ln>
        </p:spPr>
      </p:pic>
      <p:pic>
        <p:nvPicPr>
          <p:cNvPr id="89" name="Google Shape;89;p13"/>
          <p:cNvPicPr preferRelativeResize="0"/>
          <p:nvPr/>
        </p:nvPicPr>
        <p:blipFill>
          <a:blip r:embed="rId5">
            <a:alphaModFix/>
          </a:blip>
          <a:stretch>
            <a:fillRect/>
          </a:stretch>
        </p:blipFill>
        <p:spPr>
          <a:xfrm>
            <a:off x="777019" y="309286"/>
            <a:ext cx="938625" cy="938625"/>
          </a:xfrm>
          <a:prstGeom prst="rect">
            <a:avLst/>
          </a:prstGeom>
          <a:noFill/>
          <a:ln>
            <a:noFill/>
          </a:ln>
        </p:spPr>
      </p:pic>
      <p:sp>
        <p:nvSpPr>
          <p:cNvPr id="90" name="Google Shape;90;p13"/>
          <p:cNvSpPr txBox="1"/>
          <p:nvPr/>
        </p:nvSpPr>
        <p:spPr>
          <a:xfrm>
            <a:off x="0" y="4895875"/>
            <a:ext cx="9144000" cy="247500"/>
          </a:xfrm>
          <a:prstGeom prst="rect">
            <a:avLst/>
          </a:prstGeom>
          <a:solidFill>
            <a:srgbClr val="EFEFE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4" name="Shape 174"/>
        <p:cNvGrpSpPr/>
        <p:nvPr/>
      </p:nvGrpSpPr>
      <p:grpSpPr>
        <a:xfrm>
          <a:off x="0" y="0"/>
          <a:ext cx="0" cy="0"/>
          <a:chOff x="0" y="0"/>
          <a:chExt cx="0" cy="0"/>
        </a:xfrm>
      </p:grpSpPr>
      <p:sp>
        <p:nvSpPr>
          <p:cNvPr id="175" name="Google Shape;175;p22"/>
          <p:cNvSpPr/>
          <p:nvPr/>
        </p:nvSpPr>
        <p:spPr>
          <a:xfrm rot="10800000">
            <a:off x="2651025" y="2166525"/>
            <a:ext cx="1197000" cy="971400"/>
          </a:xfrm>
          <a:prstGeom prst="rtTriangl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2"/>
          <p:cNvSpPr/>
          <p:nvPr/>
        </p:nvSpPr>
        <p:spPr>
          <a:xfrm rot="-5400000">
            <a:off x="3181350" y="3455725"/>
            <a:ext cx="566100" cy="517500"/>
          </a:xfrm>
          <a:prstGeom prst="rtTriangle">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7" name="Google Shape;177;p22"/>
          <p:cNvSpPr/>
          <p:nvPr/>
        </p:nvSpPr>
        <p:spPr>
          <a:xfrm>
            <a:off x="3644850" y="3532300"/>
            <a:ext cx="3321300" cy="8400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2"/>
          <p:cNvSpPr/>
          <p:nvPr/>
        </p:nvSpPr>
        <p:spPr>
          <a:xfrm>
            <a:off x="539950" y="3914775"/>
            <a:ext cx="6426300" cy="6525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9" name="Google Shape;179;p22"/>
          <p:cNvSpPr/>
          <p:nvPr/>
        </p:nvSpPr>
        <p:spPr>
          <a:xfrm>
            <a:off x="3019000" y="2897875"/>
            <a:ext cx="812700" cy="621600"/>
          </a:xfrm>
          <a:prstGeom prst="rtTriangle">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sp>
        <p:nvSpPr>
          <p:cNvPr id="180" name="Google Shape;180;p22"/>
          <p:cNvSpPr/>
          <p:nvPr/>
        </p:nvSpPr>
        <p:spPr>
          <a:xfrm>
            <a:off x="2942800" y="3126500"/>
            <a:ext cx="6201300" cy="4203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2"/>
          <p:cNvSpPr/>
          <p:nvPr/>
        </p:nvSpPr>
        <p:spPr>
          <a:xfrm>
            <a:off x="539950" y="2876525"/>
            <a:ext cx="2517900" cy="9618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2"/>
          <p:cNvSpPr/>
          <p:nvPr/>
        </p:nvSpPr>
        <p:spPr>
          <a:xfrm>
            <a:off x="3841000" y="2163725"/>
            <a:ext cx="1494300" cy="9909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3" name="Google Shape;183;p22"/>
          <p:cNvSpPr/>
          <p:nvPr/>
        </p:nvSpPr>
        <p:spPr>
          <a:xfrm>
            <a:off x="539950" y="2163725"/>
            <a:ext cx="2871300" cy="621600"/>
          </a:xfrm>
          <a:prstGeom prst="rect">
            <a:avLst/>
          </a:prstGeom>
          <a:solidFill>
            <a:srgbClr val="E0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2"/>
          <p:cNvSpPr/>
          <p:nvPr/>
        </p:nvSpPr>
        <p:spPr>
          <a:xfrm>
            <a:off x="3841000" y="1159200"/>
            <a:ext cx="1658100" cy="9132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5" name="Google Shape;185;p22"/>
          <p:cNvSpPr/>
          <p:nvPr/>
        </p:nvSpPr>
        <p:spPr>
          <a:xfrm flipH="1">
            <a:off x="2942800" y="1159200"/>
            <a:ext cx="898200" cy="322500"/>
          </a:xfrm>
          <a:prstGeom prst="rtTriangle">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6" name="Google Shape;186;p22"/>
          <p:cNvSpPr/>
          <p:nvPr/>
        </p:nvSpPr>
        <p:spPr>
          <a:xfrm>
            <a:off x="539950" y="1450925"/>
            <a:ext cx="4882500" cy="6216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2"/>
          <p:cNvSpPr txBox="1"/>
          <p:nvPr/>
        </p:nvSpPr>
        <p:spPr>
          <a:xfrm>
            <a:off x="727650" y="452050"/>
            <a:ext cx="36849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1A1A1A"/>
                </a:solidFill>
                <a:latin typeface="Raleway"/>
                <a:ea typeface="Raleway"/>
                <a:cs typeface="Raleway"/>
                <a:sym typeface="Raleway"/>
              </a:rPr>
              <a:t>Current Process Flow</a:t>
            </a:r>
            <a:endParaRPr b="1" sz="2600">
              <a:solidFill>
                <a:srgbClr val="1A1A1A"/>
              </a:solidFill>
              <a:latin typeface="Raleway"/>
              <a:ea typeface="Raleway"/>
              <a:cs typeface="Raleway"/>
              <a:sym typeface="Raleway"/>
            </a:endParaRPr>
          </a:p>
        </p:txBody>
      </p:sp>
      <p:sp>
        <p:nvSpPr>
          <p:cNvPr id="188" name="Google Shape;188;p22"/>
          <p:cNvSpPr/>
          <p:nvPr/>
        </p:nvSpPr>
        <p:spPr>
          <a:xfrm rot="5400000">
            <a:off x="3058875" y="3549200"/>
            <a:ext cx="291600" cy="287100"/>
          </a:xfrm>
          <a:prstGeom prst="rtTriangle">
            <a:avLst/>
          </a:prstGeom>
          <a:solidFill>
            <a:srgbClr val="F4CCCC"/>
          </a:solidFill>
          <a:ln cap="flat" cmpd="sng" w="9525">
            <a:solidFill>
              <a:srgbClr val="F4CCCC"/>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sz="1300"/>
          </a:p>
        </p:txBody>
      </p:sp>
      <p:pic>
        <p:nvPicPr>
          <p:cNvPr id="189" name="Google Shape;189;p22"/>
          <p:cNvPicPr preferRelativeResize="0"/>
          <p:nvPr/>
        </p:nvPicPr>
        <p:blipFill>
          <a:blip r:embed="rId3">
            <a:alphaModFix/>
          </a:blip>
          <a:stretch>
            <a:fillRect/>
          </a:stretch>
        </p:blipFill>
        <p:spPr>
          <a:xfrm>
            <a:off x="8572450" y="31725"/>
            <a:ext cx="523975" cy="420325"/>
          </a:xfrm>
          <a:prstGeom prst="rect">
            <a:avLst/>
          </a:prstGeom>
          <a:noFill/>
          <a:ln>
            <a:noFill/>
          </a:ln>
        </p:spPr>
      </p:pic>
      <p:sp>
        <p:nvSpPr>
          <p:cNvPr id="190" name="Google Shape;190;p22"/>
          <p:cNvSpPr txBox="1"/>
          <p:nvPr/>
        </p:nvSpPr>
        <p:spPr>
          <a:xfrm>
            <a:off x="539950" y="1365925"/>
            <a:ext cx="3004200" cy="35910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latin typeface="Lato"/>
                <a:ea typeface="Lato"/>
                <a:cs typeface="Lato"/>
                <a:sym typeface="Lato"/>
              </a:rPr>
              <a:t>Wearables may access more data than HR/Motion.</a:t>
            </a:r>
            <a:endParaRPr sz="1800">
              <a:latin typeface="Lato"/>
              <a:ea typeface="Lato"/>
              <a:cs typeface="Lato"/>
              <a:sym typeface="Lato"/>
            </a:endParaRPr>
          </a:p>
          <a:p>
            <a:pPr indent="0" lvl="0" marL="0" rtl="0" algn="l">
              <a:spcBef>
                <a:spcPts val="1600"/>
              </a:spcBef>
              <a:spcAft>
                <a:spcPts val="0"/>
              </a:spcAft>
              <a:buNone/>
            </a:pPr>
            <a:r>
              <a:rPr lang="en" sz="1800">
                <a:solidFill>
                  <a:srgbClr val="FFFFFF"/>
                </a:solidFill>
                <a:latin typeface="Lato"/>
                <a:ea typeface="Lato"/>
                <a:cs typeface="Lato"/>
                <a:sym typeface="Lato"/>
              </a:rPr>
              <a:t>Not all patients respond to seizures in the same way.</a:t>
            </a:r>
            <a:endParaRPr sz="1800">
              <a:solidFill>
                <a:srgbClr val="FFFFFF"/>
              </a:solidFill>
              <a:latin typeface="Lato"/>
              <a:ea typeface="Lato"/>
              <a:cs typeface="Lato"/>
              <a:sym typeface="Lato"/>
            </a:endParaRPr>
          </a:p>
          <a:p>
            <a:pPr indent="0" lvl="0" marL="0" rtl="0" algn="l">
              <a:spcBef>
                <a:spcPts val="1600"/>
              </a:spcBef>
              <a:spcAft>
                <a:spcPts val="0"/>
              </a:spcAft>
              <a:buNone/>
            </a:pPr>
            <a:r>
              <a:rPr lang="en" sz="1800">
                <a:latin typeface="Lato"/>
                <a:ea typeface="Lato"/>
                <a:cs typeface="Lato"/>
                <a:sym typeface="Lato"/>
              </a:rPr>
              <a:t>Current processes only   begins recording seizure  data after detection</a:t>
            </a:r>
            <a:r>
              <a:rPr lang="en" sz="1800">
                <a:latin typeface="Lato"/>
                <a:ea typeface="Lato"/>
                <a:cs typeface="Lato"/>
                <a:sym typeface="Lato"/>
              </a:rPr>
              <a:t> time</a:t>
            </a:r>
            <a:r>
              <a:rPr lang="en" sz="1800">
                <a:latin typeface="Lato"/>
                <a:ea typeface="Lato"/>
                <a:cs typeface="Lato"/>
                <a:sym typeface="Lato"/>
              </a:rPr>
              <a:t>.</a:t>
            </a:r>
            <a:endParaRPr sz="1800">
              <a:latin typeface="Lato"/>
              <a:ea typeface="Lato"/>
              <a:cs typeface="Lato"/>
              <a:sym typeface="Lato"/>
            </a:endParaRPr>
          </a:p>
          <a:p>
            <a:pPr indent="0" lvl="0" marL="0" rtl="0" algn="l">
              <a:spcBef>
                <a:spcPts val="1600"/>
              </a:spcBef>
              <a:spcAft>
                <a:spcPts val="1600"/>
              </a:spcAft>
              <a:buNone/>
            </a:pPr>
            <a:r>
              <a:rPr lang="en" sz="1800">
                <a:solidFill>
                  <a:srgbClr val="FFFFFF"/>
                </a:solidFill>
                <a:latin typeface="Lato"/>
                <a:ea typeface="Lato"/>
                <a:cs typeface="Lato"/>
                <a:sym typeface="Lato"/>
              </a:rPr>
              <a:t>Simpler notification capability is needed.</a:t>
            </a:r>
            <a:endParaRPr sz="1800">
              <a:solidFill>
                <a:srgbClr val="FFFFFF"/>
              </a:solidFill>
              <a:latin typeface="Lato"/>
              <a:ea typeface="Lato"/>
              <a:cs typeface="Lato"/>
              <a:sym typeface="Lato"/>
            </a:endParaRPr>
          </a:p>
        </p:txBody>
      </p:sp>
      <p:pic>
        <p:nvPicPr>
          <p:cNvPr id="191" name="Google Shape;191;p22"/>
          <p:cNvPicPr preferRelativeResize="0"/>
          <p:nvPr/>
        </p:nvPicPr>
        <p:blipFill>
          <a:blip r:embed="rId4">
            <a:alphaModFix/>
          </a:blip>
          <a:stretch>
            <a:fillRect/>
          </a:stretch>
        </p:blipFill>
        <p:spPr>
          <a:xfrm>
            <a:off x="3057850" y="1052175"/>
            <a:ext cx="6086099" cy="3904901"/>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sp>
        <p:nvSpPr>
          <p:cNvPr id="196" name="Google Shape;196;p23"/>
          <p:cNvSpPr txBox="1"/>
          <p:nvPr>
            <p:ph type="title"/>
          </p:nvPr>
        </p:nvSpPr>
        <p:spPr>
          <a:xfrm>
            <a:off x="727650" y="452050"/>
            <a:ext cx="32562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Statement </a:t>
            </a:r>
            <a:endParaRPr/>
          </a:p>
        </p:txBody>
      </p:sp>
      <p:sp>
        <p:nvSpPr>
          <p:cNvPr id="197" name="Google Shape;197;p23"/>
          <p:cNvSpPr txBox="1"/>
          <p:nvPr>
            <p:ph idx="1" type="body"/>
          </p:nvPr>
        </p:nvSpPr>
        <p:spPr>
          <a:xfrm>
            <a:off x="658800" y="1312150"/>
            <a:ext cx="8485200" cy="3437700"/>
          </a:xfrm>
          <a:prstGeom prst="rect">
            <a:avLst/>
          </a:prstGeom>
        </p:spPr>
        <p:txBody>
          <a:bodyPr anchorCtr="0" anchor="t" bIns="91425" lIns="91425" spcFirstLastPara="1" rIns="91425" wrap="square" tIns="91425">
            <a:noAutofit/>
          </a:bodyPr>
          <a:lstStyle/>
          <a:p>
            <a:pPr indent="0" lvl="0" marL="0" rtl="0" algn="l">
              <a:lnSpc>
                <a:spcPct val="100000"/>
              </a:lnSpc>
              <a:spcBef>
                <a:spcPts val="1000"/>
              </a:spcBef>
              <a:spcAft>
                <a:spcPts val="0"/>
              </a:spcAft>
              <a:buNone/>
            </a:pPr>
            <a:r>
              <a:rPr lang="en" sz="1600">
                <a:solidFill>
                  <a:srgbClr val="000000"/>
                </a:solidFill>
              </a:rPr>
              <a:t>Our proposed solution, SeizSmart, implements an advanced, wearable seizure detection capability using off-the-shelf smartwatch technology that is able to:</a:t>
            </a:r>
            <a:endParaRPr sz="1600">
              <a:solidFill>
                <a:srgbClr val="000000"/>
              </a:solidFill>
            </a:endParaRPr>
          </a:p>
          <a:p>
            <a:pPr indent="-330200" lvl="0" marL="457200" rtl="0" algn="l">
              <a:lnSpc>
                <a:spcPct val="100000"/>
              </a:lnSpc>
              <a:spcBef>
                <a:spcPts val="1600"/>
              </a:spcBef>
              <a:spcAft>
                <a:spcPts val="0"/>
              </a:spcAft>
              <a:buClr>
                <a:srgbClr val="000000"/>
              </a:buClr>
              <a:buSzPts val="1600"/>
              <a:buChar char="●"/>
            </a:pPr>
            <a:r>
              <a:rPr lang="en" sz="1600">
                <a:solidFill>
                  <a:srgbClr val="000000"/>
                </a:solidFill>
              </a:rPr>
              <a:t>automatically</a:t>
            </a:r>
            <a:r>
              <a:rPr lang="en" sz="1600">
                <a:solidFill>
                  <a:srgbClr val="000000"/>
                </a:solidFill>
              </a:rPr>
              <a:t> detect epileptic seizures using heart rate </a:t>
            </a:r>
            <a:r>
              <a:rPr b="1" lang="en" sz="1600">
                <a:solidFill>
                  <a:srgbClr val="000000"/>
                </a:solidFill>
              </a:rPr>
              <a:t>and</a:t>
            </a:r>
            <a:r>
              <a:rPr lang="en" sz="1600">
                <a:solidFill>
                  <a:srgbClr val="000000"/>
                </a:solidFill>
              </a:rPr>
              <a:t> motion metrics,</a:t>
            </a:r>
            <a:endParaRPr sz="1600">
              <a:solidFill>
                <a:srgbClr val="000000"/>
              </a:solidFill>
            </a:endParaRPr>
          </a:p>
          <a:p>
            <a:pPr indent="-330200" lvl="0" marL="457200" rtl="0" algn="l">
              <a:lnSpc>
                <a:spcPct val="100000"/>
              </a:lnSpc>
              <a:spcBef>
                <a:spcPts val="1600"/>
              </a:spcBef>
              <a:spcAft>
                <a:spcPts val="0"/>
              </a:spcAft>
              <a:buClr>
                <a:srgbClr val="000000"/>
              </a:buClr>
              <a:buSzPts val="1600"/>
              <a:buChar char="●"/>
            </a:pPr>
            <a:r>
              <a:rPr lang="en" sz="1600">
                <a:solidFill>
                  <a:srgbClr val="000000"/>
                </a:solidFill>
              </a:rPr>
              <a:t>tune a detection algorithm to match individual patient seizure characteristics,</a:t>
            </a:r>
            <a:endParaRPr sz="1600">
              <a:solidFill>
                <a:srgbClr val="000000"/>
              </a:solidFill>
            </a:endParaRPr>
          </a:p>
          <a:p>
            <a:pPr indent="-330200" lvl="0" marL="457200" rtl="0" algn="l">
              <a:lnSpc>
                <a:spcPct val="100000"/>
              </a:lnSpc>
              <a:spcBef>
                <a:spcPts val="1600"/>
              </a:spcBef>
              <a:spcAft>
                <a:spcPts val="0"/>
              </a:spcAft>
              <a:buClr>
                <a:srgbClr val="000000"/>
              </a:buClr>
              <a:buSzPts val="1600"/>
              <a:buChar char="●"/>
            </a:pPr>
            <a:r>
              <a:rPr lang="en" sz="1600">
                <a:solidFill>
                  <a:srgbClr val="000000"/>
                </a:solidFill>
              </a:rPr>
              <a:t>track and record all information surrounding seizure events,</a:t>
            </a:r>
            <a:endParaRPr sz="1600">
              <a:solidFill>
                <a:srgbClr val="000000"/>
              </a:solidFill>
            </a:endParaRPr>
          </a:p>
          <a:p>
            <a:pPr indent="-330200" lvl="0" marL="457200" rtl="0" algn="l">
              <a:lnSpc>
                <a:spcPct val="100000"/>
              </a:lnSpc>
              <a:spcBef>
                <a:spcPts val="1600"/>
              </a:spcBef>
              <a:spcAft>
                <a:spcPts val="1600"/>
              </a:spcAft>
              <a:buClr>
                <a:srgbClr val="000000"/>
              </a:buClr>
              <a:buSzPts val="1600"/>
              <a:buChar char="●"/>
            </a:pPr>
            <a:r>
              <a:rPr lang="en" sz="1600">
                <a:solidFill>
                  <a:srgbClr val="000000"/>
                </a:solidFill>
              </a:rPr>
              <a:t>and provide automatic notification to emergency contacts without requiring a relay.</a:t>
            </a:r>
            <a:endParaRPr sz="1600">
              <a:solidFill>
                <a:srgbClr val="000000"/>
              </a:solidFill>
            </a:endParaRPr>
          </a:p>
        </p:txBody>
      </p:sp>
      <p:pic>
        <p:nvPicPr>
          <p:cNvPr id="198" name="Google Shape;198;p23"/>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Solution Characteristics </a:t>
            </a:r>
            <a:endParaRPr/>
          </a:p>
          <a:p>
            <a:pPr indent="0" lvl="0" marL="0" rtl="0" algn="l">
              <a:spcBef>
                <a:spcPts val="0"/>
              </a:spcBef>
              <a:spcAft>
                <a:spcPts val="0"/>
              </a:spcAft>
              <a:buNone/>
            </a:pPr>
            <a:r>
              <a:t/>
            </a:r>
            <a:endParaRPr/>
          </a:p>
        </p:txBody>
      </p:sp>
      <p:sp>
        <p:nvSpPr>
          <p:cNvPr id="204" name="Google Shape;204;p24"/>
          <p:cNvSpPr txBox="1"/>
          <p:nvPr>
            <p:ph idx="1" type="body"/>
          </p:nvPr>
        </p:nvSpPr>
        <p:spPr>
          <a:xfrm>
            <a:off x="727650" y="1386325"/>
            <a:ext cx="8273700" cy="32097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Char char="●"/>
            </a:pPr>
            <a:r>
              <a:rPr lang="en" sz="1600">
                <a:solidFill>
                  <a:srgbClr val="000000"/>
                </a:solidFill>
              </a:rPr>
              <a:t>Smartwatch technology is used for detection, tracking, and recording of generalized seizures.</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Machine learning technology is used to evaluate heart rate and body motion characteristics to establish a seizure profile for each patient.</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Heart rate performance and body motion are </a:t>
            </a:r>
            <a:r>
              <a:rPr lang="en" sz="1600">
                <a:solidFill>
                  <a:srgbClr val="000000"/>
                </a:solidFill>
              </a:rPr>
              <a:t>continuously</a:t>
            </a:r>
            <a:r>
              <a:rPr lang="en" sz="1600">
                <a:solidFill>
                  <a:srgbClr val="000000"/>
                </a:solidFill>
              </a:rPr>
              <a:t> monitored.</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Both heart rate and body motion information is used to indicate a detection.</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Available data about the </a:t>
            </a:r>
            <a:r>
              <a:rPr lang="en" sz="1600">
                <a:solidFill>
                  <a:srgbClr val="000000"/>
                </a:solidFill>
              </a:rPr>
              <a:t>environment</a:t>
            </a:r>
            <a:r>
              <a:rPr lang="en" sz="1600">
                <a:solidFill>
                  <a:srgbClr val="000000"/>
                </a:solidFill>
              </a:rPr>
              <a:t> during the onset of a seizure is collected.</a:t>
            </a:r>
            <a:endParaRPr sz="1600">
              <a:solidFill>
                <a:srgbClr val="000000"/>
              </a:solidFill>
            </a:endParaRPr>
          </a:p>
          <a:p>
            <a:pPr indent="-330200" lvl="0" marL="457200" rtl="0" algn="l">
              <a:lnSpc>
                <a:spcPct val="100000"/>
              </a:lnSpc>
              <a:spcBef>
                <a:spcPts val="1000"/>
              </a:spcBef>
              <a:spcAft>
                <a:spcPts val="1000"/>
              </a:spcAft>
              <a:buClr>
                <a:srgbClr val="000000"/>
              </a:buClr>
              <a:buSzPts val="1600"/>
              <a:buChar char="●"/>
            </a:pPr>
            <a:r>
              <a:rPr lang="en" sz="1600">
                <a:solidFill>
                  <a:srgbClr val="000000"/>
                </a:solidFill>
              </a:rPr>
              <a:t>Automatic notification to emergency contacts or first responders is available when appropriate</a:t>
            </a:r>
            <a:r>
              <a:rPr lang="en" sz="1600">
                <a:solidFill>
                  <a:srgbClr val="000000"/>
                </a:solidFill>
              </a:rPr>
              <a:t>.</a:t>
            </a:r>
            <a:endParaRPr sz="1600">
              <a:solidFill>
                <a:srgbClr val="000000"/>
              </a:solidFill>
            </a:endParaRPr>
          </a:p>
        </p:txBody>
      </p:sp>
      <p:pic>
        <p:nvPicPr>
          <p:cNvPr id="205" name="Google Shape;205;p24"/>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Google Shape;210;p25"/>
          <p:cNvSpPr txBox="1"/>
          <p:nvPr/>
        </p:nvSpPr>
        <p:spPr>
          <a:xfrm>
            <a:off x="731100" y="1461550"/>
            <a:ext cx="3202200" cy="30000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Lato"/>
              <a:buChar char="●"/>
            </a:pPr>
            <a:r>
              <a:rPr lang="en" sz="1600">
                <a:latin typeface="Lato"/>
                <a:ea typeface="Lato"/>
                <a:cs typeface="Lato"/>
                <a:sym typeface="Lato"/>
              </a:rPr>
              <a:t>Detection is based on a combination of heart rate and body motion characteristics. </a:t>
            </a:r>
            <a:endParaRPr sz="1600">
              <a:latin typeface="Lato"/>
              <a:ea typeface="Lato"/>
              <a:cs typeface="Lato"/>
              <a:sym typeface="Lato"/>
            </a:endParaRPr>
          </a:p>
          <a:p>
            <a:pPr indent="-330200" lvl="0" marL="457200" rtl="0" algn="l">
              <a:lnSpc>
                <a:spcPct val="100000"/>
              </a:lnSpc>
              <a:spcBef>
                <a:spcPts val="1000"/>
              </a:spcBef>
              <a:spcAft>
                <a:spcPts val="0"/>
              </a:spcAft>
              <a:buSzPts val="1600"/>
              <a:buFont typeface="Lato"/>
              <a:buChar char="●"/>
            </a:pPr>
            <a:r>
              <a:rPr lang="en" sz="1600">
                <a:latin typeface="Lato"/>
                <a:ea typeface="Lato"/>
                <a:cs typeface="Lato"/>
                <a:sym typeface="Lato"/>
              </a:rPr>
              <a:t>Detection performance is enhanced using a trained machine learning approach.</a:t>
            </a:r>
            <a:endParaRPr sz="1600">
              <a:latin typeface="Lato"/>
              <a:ea typeface="Lato"/>
              <a:cs typeface="Lato"/>
              <a:sym typeface="Lato"/>
            </a:endParaRPr>
          </a:p>
          <a:p>
            <a:pPr indent="-330200" lvl="0" marL="457200" rtl="0" algn="l">
              <a:lnSpc>
                <a:spcPct val="100000"/>
              </a:lnSpc>
              <a:spcBef>
                <a:spcPts val="1000"/>
              </a:spcBef>
              <a:spcAft>
                <a:spcPts val="1000"/>
              </a:spcAft>
              <a:buSzPts val="1600"/>
              <a:buFont typeface="Lato"/>
              <a:buChar char="●"/>
            </a:pPr>
            <a:r>
              <a:rPr lang="en" sz="1600">
                <a:latin typeface="Lato"/>
                <a:ea typeface="Lato"/>
                <a:cs typeface="Lato"/>
                <a:sym typeface="Lato"/>
              </a:rPr>
              <a:t>Emergency notification is issued directly from the user’s smartwatch.</a:t>
            </a:r>
            <a:endParaRPr sz="1600">
              <a:latin typeface="Lato"/>
              <a:ea typeface="Lato"/>
              <a:cs typeface="Lato"/>
              <a:sym typeface="Lato"/>
            </a:endParaRPr>
          </a:p>
        </p:txBody>
      </p:sp>
      <p:pic>
        <p:nvPicPr>
          <p:cNvPr id="211" name="Google Shape;211;p25"/>
          <p:cNvPicPr preferRelativeResize="0"/>
          <p:nvPr/>
        </p:nvPicPr>
        <p:blipFill>
          <a:blip r:embed="rId3">
            <a:alphaModFix/>
          </a:blip>
          <a:stretch>
            <a:fillRect/>
          </a:stretch>
        </p:blipFill>
        <p:spPr>
          <a:xfrm>
            <a:off x="8572450" y="31725"/>
            <a:ext cx="523975" cy="420325"/>
          </a:xfrm>
          <a:prstGeom prst="rect">
            <a:avLst/>
          </a:prstGeom>
          <a:noFill/>
          <a:ln>
            <a:noFill/>
          </a:ln>
        </p:spPr>
      </p:pic>
      <p:pic>
        <p:nvPicPr>
          <p:cNvPr id="212" name="Google Shape;212;p25"/>
          <p:cNvPicPr preferRelativeResize="0"/>
          <p:nvPr/>
        </p:nvPicPr>
        <p:blipFill>
          <a:blip r:embed="rId4">
            <a:alphaModFix/>
          </a:blip>
          <a:stretch>
            <a:fillRect/>
          </a:stretch>
        </p:blipFill>
        <p:spPr>
          <a:xfrm>
            <a:off x="3933250" y="452038"/>
            <a:ext cx="4301814" cy="4405974"/>
          </a:xfrm>
          <a:prstGeom prst="rect">
            <a:avLst/>
          </a:prstGeom>
          <a:noFill/>
          <a:ln>
            <a:noFill/>
          </a:ln>
        </p:spPr>
      </p:pic>
      <p:sp>
        <p:nvSpPr>
          <p:cNvPr id="213" name="Google Shape;213;p25"/>
          <p:cNvSpPr txBox="1"/>
          <p:nvPr>
            <p:ph type="title"/>
          </p:nvPr>
        </p:nvSpPr>
        <p:spPr>
          <a:xfrm>
            <a:off x="731100" y="494750"/>
            <a:ext cx="5169000" cy="4875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a:t>Solution Process Flow</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7" name="Shape 217"/>
        <p:cNvGrpSpPr/>
        <p:nvPr/>
      </p:nvGrpSpPr>
      <p:grpSpPr>
        <a:xfrm>
          <a:off x="0" y="0"/>
          <a:ext cx="0" cy="0"/>
          <a:chOff x="0" y="0"/>
          <a:chExt cx="0" cy="0"/>
        </a:xfrm>
      </p:grpSpPr>
      <p:sp>
        <p:nvSpPr>
          <p:cNvPr id="218" name="Google Shape;218;p26"/>
          <p:cNvSpPr/>
          <p:nvPr/>
        </p:nvSpPr>
        <p:spPr>
          <a:xfrm>
            <a:off x="753375" y="4250275"/>
            <a:ext cx="2807100" cy="2811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26"/>
          <p:cNvSpPr/>
          <p:nvPr/>
        </p:nvSpPr>
        <p:spPr>
          <a:xfrm>
            <a:off x="753375" y="4511831"/>
            <a:ext cx="2807100" cy="281100"/>
          </a:xfrm>
          <a:prstGeom prst="rect">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0" name="Google Shape;220;p26"/>
          <p:cNvSpPr/>
          <p:nvPr/>
        </p:nvSpPr>
        <p:spPr>
          <a:xfrm>
            <a:off x="3560475" y="4511825"/>
            <a:ext cx="2807100" cy="2811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6"/>
          <p:cNvSpPr/>
          <p:nvPr/>
        </p:nvSpPr>
        <p:spPr>
          <a:xfrm>
            <a:off x="3560475" y="4250275"/>
            <a:ext cx="2807100" cy="2811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2" name="Google Shape;222;p26"/>
          <p:cNvSpPr/>
          <p:nvPr/>
        </p:nvSpPr>
        <p:spPr>
          <a:xfrm>
            <a:off x="3560475" y="3938600"/>
            <a:ext cx="2807100" cy="3117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3" name="Google Shape;223;p26"/>
          <p:cNvSpPr txBox="1"/>
          <p:nvPr/>
        </p:nvSpPr>
        <p:spPr>
          <a:xfrm>
            <a:off x="753375" y="4250300"/>
            <a:ext cx="2807100" cy="700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800">
                <a:latin typeface="Lato"/>
                <a:ea typeface="Lato"/>
                <a:cs typeface="Lato"/>
                <a:sym typeface="Lato"/>
              </a:rPr>
              <a:t>Measures &gt;1 Data Point  </a:t>
            </a:r>
            <a:r>
              <a:rPr lang="en" sz="1800">
                <a:latin typeface="Lato"/>
                <a:ea typeface="Lato"/>
                <a:cs typeface="Lato"/>
                <a:sym typeface="Lato"/>
              </a:rPr>
              <a:t>                      Records all event data</a:t>
            </a:r>
            <a:endParaRPr sz="1800">
              <a:latin typeface="Lato"/>
              <a:ea typeface="Lato"/>
              <a:cs typeface="Lato"/>
              <a:sym typeface="Lato"/>
            </a:endParaRPr>
          </a:p>
        </p:txBody>
      </p:sp>
      <p:sp>
        <p:nvSpPr>
          <p:cNvPr id="224" name="Google Shape;224;p26"/>
          <p:cNvSpPr txBox="1"/>
          <p:nvPr/>
        </p:nvSpPr>
        <p:spPr>
          <a:xfrm>
            <a:off x="3560700" y="3938600"/>
            <a:ext cx="2807100" cy="1012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1600"/>
              </a:spcAft>
              <a:buNone/>
            </a:pPr>
            <a:r>
              <a:rPr lang="en" sz="1800">
                <a:latin typeface="Lato"/>
                <a:ea typeface="Lato"/>
                <a:cs typeface="Lato"/>
                <a:sym typeface="Lato"/>
              </a:rPr>
              <a:t>ML Detection Technique   Tiered Notifications               Fewer components</a:t>
            </a:r>
            <a:endParaRPr sz="1800">
              <a:latin typeface="Lato"/>
              <a:ea typeface="Lato"/>
              <a:cs typeface="Lato"/>
              <a:sym typeface="Lato"/>
            </a:endParaRPr>
          </a:p>
        </p:txBody>
      </p:sp>
      <p:sp>
        <p:nvSpPr>
          <p:cNvPr id="225" name="Google Shape;225;p26"/>
          <p:cNvSpPr/>
          <p:nvPr/>
        </p:nvSpPr>
        <p:spPr>
          <a:xfrm>
            <a:off x="34725" y="1087275"/>
            <a:ext cx="1540500" cy="7947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6" name="Google Shape;226;p26"/>
          <p:cNvSpPr/>
          <p:nvPr/>
        </p:nvSpPr>
        <p:spPr>
          <a:xfrm>
            <a:off x="4977725" y="1053650"/>
            <a:ext cx="1540500" cy="794700"/>
          </a:xfrm>
          <a:prstGeom prst="rect">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6"/>
          <p:cNvSpPr/>
          <p:nvPr/>
        </p:nvSpPr>
        <p:spPr>
          <a:xfrm>
            <a:off x="5272175" y="1974075"/>
            <a:ext cx="1023900" cy="7947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8" name="Google Shape;228;p26"/>
          <p:cNvSpPr/>
          <p:nvPr/>
        </p:nvSpPr>
        <p:spPr>
          <a:xfrm>
            <a:off x="1442477" y="1915849"/>
            <a:ext cx="1922700" cy="9795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29" name="Google Shape;229;p26"/>
          <p:cNvSpPr/>
          <p:nvPr/>
        </p:nvSpPr>
        <p:spPr>
          <a:xfrm>
            <a:off x="6625025" y="1195625"/>
            <a:ext cx="2048400" cy="35349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0" name="Google Shape;230;p26"/>
          <p:cNvSpPr/>
          <p:nvPr/>
        </p:nvSpPr>
        <p:spPr>
          <a:xfrm>
            <a:off x="6625025" y="703325"/>
            <a:ext cx="1591500" cy="492300"/>
          </a:xfrm>
          <a:prstGeom prst="rect">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26"/>
          <p:cNvSpPr/>
          <p:nvPr/>
        </p:nvSpPr>
        <p:spPr>
          <a:xfrm>
            <a:off x="3090700" y="2768750"/>
            <a:ext cx="1078200" cy="420300"/>
          </a:xfrm>
          <a:prstGeom prst="rect">
            <a:avLst/>
          </a:prstGeom>
          <a:solidFill>
            <a:srgbClr val="A2C4C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2" name="Google Shape;232;p26"/>
          <p:cNvPicPr preferRelativeResize="0"/>
          <p:nvPr/>
        </p:nvPicPr>
        <p:blipFill>
          <a:blip r:embed="rId3">
            <a:alphaModFix/>
          </a:blip>
          <a:stretch>
            <a:fillRect/>
          </a:stretch>
        </p:blipFill>
        <p:spPr>
          <a:xfrm>
            <a:off x="8572450" y="31725"/>
            <a:ext cx="523975" cy="420325"/>
          </a:xfrm>
          <a:prstGeom prst="rect">
            <a:avLst/>
          </a:prstGeom>
          <a:noFill/>
          <a:ln>
            <a:noFill/>
          </a:ln>
        </p:spPr>
      </p:pic>
      <p:sp>
        <p:nvSpPr>
          <p:cNvPr id="233" name="Google Shape;233;p26"/>
          <p:cNvSpPr/>
          <p:nvPr/>
        </p:nvSpPr>
        <p:spPr>
          <a:xfrm>
            <a:off x="220725" y="3078325"/>
            <a:ext cx="2438400" cy="979500"/>
          </a:xfrm>
          <a:prstGeom prst="rect">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4" name="Google Shape;234;p26"/>
          <p:cNvSpPr/>
          <p:nvPr/>
        </p:nvSpPr>
        <p:spPr>
          <a:xfrm>
            <a:off x="293025" y="1935798"/>
            <a:ext cx="1023900" cy="877800"/>
          </a:xfrm>
          <a:prstGeom prst="rect">
            <a:avLst/>
          </a:prstGeom>
          <a:solidFill>
            <a:srgbClr val="F4CC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35" name="Google Shape;235;p26"/>
          <p:cNvPicPr preferRelativeResize="0"/>
          <p:nvPr/>
        </p:nvPicPr>
        <p:blipFill rotWithShape="1">
          <a:blip r:embed="rId4">
            <a:alphaModFix/>
          </a:blip>
          <a:srcRect b="7019" l="6866" r="3027" t="-1742"/>
          <a:stretch/>
        </p:blipFill>
        <p:spPr>
          <a:xfrm>
            <a:off x="-25275" y="1022700"/>
            <a:ext cx="4194025" cy="3119401"/>
          </a:xfrm>
          <a:prstGeom prst="rect">
            <a:avLst/>
          </a:prstGeom>
          <a:noFill/>
          <a:ln>
            <a:noFill/>
          </a:ln>
        </p:spPr>
      </p:pic>
      <p:pic>
        <p:nvPicPr>
          <p:cNvPr id="236" name="Google Shape;236;p26"/>
          <p:cNvPicPr preferRelativeResize="0"/>
          <p:nvPr/>
        </p:nvPicPr>
        <p:blipFill rotWithShape="1">
          <a:blip r:embed="rId5">
            <a:alphaModFix/>
          </a:blip>
          <a:srcRect b="1991" l="3660" r="0" t="2725"/>
          <a:stretch/>
        </p:blipFill>
        <p:spPr>
          <a:xfrm>
            <a:off x="4906025" y="568900"/>
            <a:ext cx="4335174" cy="4098026"/>
          </a:xfrm>
          <a:prstGeom prst="rect">
            <a:avLst/>
          </a:prstGeom>
          <a:noFill/>
          <a:ln>
            <a:noFill/>
          </a:ln>
        </p:spPr>
      </p:pic>
      <p:sp>
        <p:nvSpPr>
          <p:cNvPr id="237" name="Google Shape;237;p26"/>
          <p:cNvSpPr txBox="1"/>
          <p:nvPr>
            <p:ph type="title"/>
          </p:nvPr>
        </p:nvSpPr>
        <p:spPr>
          <a:xfrm>
            <a:off x="731100" y="494750"/>
            <a:ext cx="5169000" cy="487500"/>
          </a:xfrm>
          <a:prstGeom prst="rect">
            <a:avLst/>
          </a:prstGeom>
          <a:noFill/>
        </p:spPr>
        <p:txBody>
          <a:bodyPr anchorCtr="0" anchor="ctr" bIns="91425" lIns="91425" spcFirstLastPara="1" rIns="91425" wrap="square" tIns="91425">
            <a:noAutofit/>
          </a:bodyPr>
          <a:lstStyle/>
          <a:p>
            <a:pPr indent="0" lvl="0" marL="0" rtl="0" algn="l">
              <a:spcBef>
                <a:spcPts val="0"/>
              </a:spcBef>
              <a:spcAft>
                <a:spcPts val="0"/>
              </a:spcAft>
              <a:buNone/>
            </a:pPr>
            <a:r>
              <a:rPr lang="en"/>
              <a:t>Process Flow Comparison</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1" name="Shape 241"/>
        <p:cNvGrpSpPr/>
        <p:nvPr/>
      </p:nvGrpSpPr>
      <p:grpSpPr>
        <a:xfrm>
          <a:off x="0" y="0"/>
          <a:ext cx="0" cy="0"/>
          <a:chOff x="0" y="0"/>
          <a:chExt cx="0" cy="0"/>
        </a:xfrm>
      </p:grpSpPr>
      <p:sp>
        <p:nvSpPr>
          <p:cNvPr id="242" name="Google Shape;242;p27"/>
          <p:cNvSpPr txBox="1"/>
          <p:nvPr>
            <p:ph type="title"/>
          </p:nvPr>
        </p:nvSpPr>
        <p:spPr>
          <a:xfrm>
            <a:off x="685625" y="421450"/>
            <a:ext cx="7688700" cy="459900"/>
          </a:xfrm>
          <a:prstGeom prst="rect">
            <a:avLst/>
          </a:prstGeom>
          <a:noFill/>
        </p:spPr>
        <p:txBody>
          <a:bodyPr anchorCtr="0" anchor="t" bIns="91425" lIns="91425" spcFirstLastPara="1" rIns="91425" wrap="square" tIns="91425">
            <a:noAutofit/>
          </a:bodyPr>
          <a:lstStyle/>
          <a:p>
            <a:pPr indent="0" lvl="0" marL="0" rtl="0" algn="l">
              <a:spcBef>
                <a:spcPts val="0"/>
              </a:spcBef>
              <a:spcAft>
                <a:spcPts val="0"/>
              </a:spcAft>
              <a:buNone/>
            </a:pPr>
            <a:r>
              <a:rPr lang="en"/>
              <a:t>Major Functional Component Diagram</a:t>
            </a:r>
            <a:endParaRPr/>
          </a:p>
        </p:txBody>
      </p:sp>
      <p:pic>
        <p:nvPicPr>
          <p:cNvPr id="243" name="Google Shape;243;p27"/>
          <p:cNvPicPr preferRelativeResize="0"/>
          <p:nvPr/>
        </p:nvPicPr>
        <p:blipFill>
          <a:blip r:embed="rId3">
            <a:alphaModFix/>
          </a:blip>
          <a:stretch>
            <a:fillRect/>
          </a:stretch>
        </p:blipFill>
        <p:spPr>
          <a:xfrm>
            <a:off x="857450" y="816100"/>
            <a:ext cx="7151899" cy="4226624"/>
          </a:xfrm>
          <a:prstGeom prst="rect">
            <a:avLst/>
          </a:prstGeom>
          <a:noFill/>
          <a:ln>
            <a:noFill/>
          </a:ln>
        </p:spPr>
      </p:pic>
      <p:pic>
        <p:nvPicPr>
          <p:cNvPr id="244" name="Google Shape;244;p27"/>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sp>
        <p:nvSpPr>
          <p:cNvPr id="249" name="Google Shape;249;p28"/>
          <p:cNvSpPr/>
          <p:nvPr/>
        </p:nvSpPr>
        <p:spPr>
          <a:xfrm>
            <a:off x="4009825" y="0"/>
            <a:ext cx="3329100" cy="667800"/>
          </a:xfrm>
          <a:prstGeom prst="rect">
            <a:avLst/>
          </a:prstGeom>
          <a:solidFill>
            <a:srgbClr val="C9DAF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0" name="Google Shape;250;p28"/>
          <p:cNvSpPr txBox="1"/>
          <p:nvPr/>
        </p:nvSpPr>
        <p:spPr>
          <a:xfrm>
            <a:off x="4086925" y="79800"/>
            <a:ext cx="3185400" cy="22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Direct</a:t>
            </a:r>
            <a:endParaRPr b="1" sz="1600">
              <a:latin typeface="Lato"/>
              <a:ea typeface="Lato"/>
              <a:cs typeface="Lato"/>
              <a:sym typeface="Lato"/>
            </a:endParaRPr>
          </a:p>
        </p:txBody>
      </p:sp>
      <p:sp>
        <p:nvSpPr>
          <p:cNvPr id="251" name="Google Shape;251;p28"/>
          <p:cNvSpPr/>
          <p:nvPr/>
        </p:nvSpPr>
        <p:spPr>
          <a:xfrm>
            <a:off x="3079200" y="0"/>
            <a:ext cx="930600" cy="667800"/>
          </a:xfrm>
          <a:prstGeom prst="rect">
            <a:avLst/>
          </a:pr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52" name="Google Shape;252;p28"/>
          <p:cNvPicPr preferRelativeResize="0"/>
          <p:nvPr/>
        </p:nvPicPr>
        <p:blipFill>
          <a:blip r:embed="rId3">
            <a:alphaModFix/>
          </a:blip>
          <a:stretch>
            <a:fillRect/>
          </a:stretch>
        </p:blipFill>
        <p:spPr>
          <a:xfrm>
            <a:off x="238325" y="764475"/>
            <a:ext cx="2324100" cy="1143000"/>
          </a:xfrm>
          <a:prstGeom prst="rect">
            <a:avLst/>
          </a:prstGeom>
          <a:noFill/>
          <a:ln>
            <a:noFill/>
          </a:ln>
        </p:spPr>
      </p:pic>
      <p:sp>
        <p:nvSpPr>
          <p:cNvPr id="253" name="Google Shape;253;p28"/>
          <p:cNvSpPr/>
          <p:nvPr/>
        </p:nvSpPr>
        <p:spPr>
          <a:xfrm>
            <a:off x="7338800" y="0"/>
            <a:ext cx="1805400" cy="667800"/>
          </a:xfrm>
          <a:prstGeom prst="rect">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28"/>
          <p:cNvSpPr txBox="1"/>
          <p:nvPr/>
        </p:nvSpPr>
        <p:spPr>
          <a:xfrm>
            <a:off x="7386050" y="79800"/>
            <a:ext cx="1633800" cy="22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latin typeface="Lato"/>
                <a:ea typeface="Lato"/>
                <a:cs typeface="Lato"/>
                <a:sym typeface="Lato"/>
              </a:rPr>
              <a:t>Indirect</a:t>
            </a:r>
            <a:endParaRPr b="1" sz="1600">
              <a:latin typeface="Lato"/>
              <a:ea typeface="Lato"/>
              <a:cs typeface="Lato"/>
              <a:sym typeface="Lato"/>
            </a:endParaRPr>
          </a:p>
        </p:txBody>
      </p:sp>
      <p:graphicFrame>
        <p:nvGraphicFramePr>
          <p:cNvPr id="255" name="Google Shape;255;p28"/>
          <p:cNvGraphicFramePr/>
          <p:nvPr/>
        </p:nvGraphicFramePr>
        <p:xfrm>
          <a:off x="152400" y="152400"/>
          <a:ext cx="3000000" cy="3000000"/>
        </p:xfrm>
        <a:graphic>
          <a:graphicData uri="http://schemas.openxmlformats.org/drawingml/2006/table">
            <a:tbl>
              <a:tblPr>
                <a:noFill/>
                <a:tableStyleId>{665E9AFC-3FEE-4FCE-BBE9-B742E669170F}</a:tableStyleId>
              </a:tblPr>
              <a:tblGrid>
                <a:gridCol w="2926800"/>
                <a:gridCol w="957800"/>
                <a:gridCol w="1294225"/>
                <a:gridCol w="885950"/>
                <a:gridCol w="1121625"/>
                <a:gridCol w="635925"/>
                <a:gridCol w="1169250"/>
              </a:tblGrid>
              <a:tr h="515475">
                <a:tc>
                  <a:txBody>
                    <a:bodyPr>
                      <a:noAutofit/>
                    </a:bodyPr>
                    <a:lstStyle/>
                    <a:p>
                      <a:pPr indent="0" lvl="0" marL="0" rtl="0" algn="ctr">
                        <a:lnSpc>
                          <a:spcPct val="115000"/>
                        </a:lnSpc>
                        <a:spcBef>
                          <a:spcPts val="0"/>
                        </a:spcBef>
                        <a:spcAft>
                          <a:spcPts val="0"/>
                        </a:spcAft>
                        <a:buNone/>
                      </a:pPr>
                      <a:r>
                        <a:t/>
                      </a:r>
                      <a:endParaRPr b="1" sz="1000"/>
                    </a:p>
                  </a:txBody>
                  <a:tcPr marT="19050" marB="19050" marR="28575" marL="28575" anchor="b"/>
                </a:tc>
                <a:tc>
                  <a:txBody>
                    <a:bodyPr>
                      <a:noAutofit/>
                    </a:bodyPr>
                    <a:lstStyle/>
                    <a:p>
                      <a:pPr indent="0" lvl="0" marL="0" rtl="0" algn="ctr">
                        <a:lnSpc>
                          <a:spcPct val="115000"/>
                        </a:lnSpc>
                        <a:spcBef>
                          <a:spcPts val="0"/>
                        </a:spcBef>
                        <a:spcAft>
                          <a:spcPts val="0"/>
                        </a:spcAft>
                        <a:buNone/>
                      </a:pPr>
                      <a:r>
                        <a:rPr b="1" lang="en" sz="1000" u="sng">
                          <a:solidFill>
                            <a:srgbClr val="1C3678"/>
                          </a:solidFill>
                          <a:hlinkClick r:id="rId4"/>
                        </a:rPr>
                        <a:t>SeizSmart</a:t>
                      </a:r>
                      <a:endParaRPr b="1" sz="1000" u="sng">
                        <a:solidFill>
                          <a:srgbClr val="1C3678"/>
                        </a:solidFill>
                        <a:hlinkClick r:id="rId5"/>
                      </a:endParaRPr>
                    </a:p>
                  </a:txBody>
                  <a:tcPr marT="19050" marB="19050" marR="28575" marL="28575" anchor="b"/>
                </a:tc>
                <a:tc>
                  <a:txBody>
                    <a:bodyPr>
                      <a:noAutofit/>
                    </a:bodyPr>
                    <a:lstStyle/>
                    <a:p>
                      <a:pPr indent="0" lvl="0" marL="0" rtl="0" algn="ctr">
                        <a:lnSpc>
                          <a:spcPct val="115000"/>
                        </a:lnSpc>
                        <a:spcBef>
                          <a:spcPts val="0"/>
                        </a:spcBef>
                        <a:spcAft>
                          <a:spcPts val="0"/>
                        </a:spcAft>
                        <a:buNone/>
                      </a:pPr>
                      <a:r>
                        <a:rPr b="1" lang="en" sz="1000" u="sng">
                          <a:solidFill>
                            <a:srgbClr val="1C3678"/>
                          </a:solidFill>
                          <a:hlinkClick r:id="rId6"/>
                        </a:rPr>
                        <a:t>SmartMonitor</a:t>
                      </a:r>
                      <a:endParaRPr b="1" sz="1000" u="sng">
                        <a:solidFill>
                          <a:srgbClr val="1C3678"/>
                        </a:solidFill>
                        <a:hlinkClick r:id="rId7"/>
                      </a:endParaRPr>
                    </a:p>
                  </a:txBody>
                  <a:tcPr marT="19050" marB="19050" marR="28575" marL="28575" anchor="b"/>
                </a:tc>
                <a:tc>
                  <a:txBody>
                    <a:bodyPr>
                      <a:noAutofit/>
                    </a:bodyPr>
                    <a:lstStyle/>
                    <a:p>
                      <a:pPr indent="0" lvl="0" marL="0" rtl="0" algn="ctr">
                        <a:lnSpc>
                          <a:spcPct val="115000"/>
                        </a:lnSpc>
                        <a:spcBef>
                          <a:spcPts val="0"/>
                        </a:spcBef>
                        <a:spcAft>
                          <a:spcPts val="0"/>
                        </a:spcAft>
                        <a:buNone/>
                      </a:pPr>
                      <a:r>
                        <a:rPr b="1" lang="en" sz="1000" u="sng">
                          <a:solidFill>
                            <a:srgbClr val="1C3678"/>
                          </a:solidFill>
                          <a:hlinkClick r:id="rId8"/>
                        </a:rPr>
                        <a:t>empatica embrace 2</a:t>
                      </a:r>
                      <a:endParaRPr b="1" sz="1000" u="sng">
                        <a:solidFill>
                          <a:srgbClr val="1C3678"/>
                        </a:solidFill>
                        <a:hlinkClick r:id="rId9"/>
                      </a:endParaRPr>
                    </a:p>
                  </a:txBody>
                  <a:tcPr marT="19050" marB="19050" marR="28575" marL="28575" anchor="b"/>
                </a:tc>
                <a:tc>
                  <a:txBody>
                    <a:bodyPr>
                      <a:noAutofit/>
                    </a:bodyPr>
                    <a:lstStyle/>
                    <a:p>
                      <a:pPr indent="0" lvl="0" marL="0" rtl="0" algn="ctr">
                        <a:lnSpc>
                          <a:spcPct val="115000"/>
                        </a:lnSpc>
                        <a:spcBef>
                          <a:spcPts val="0"/>
                        </a:spcBef>
                        <a:spcAft>
                          <a:spcPts val="0"/>
                        </a:spcAft>
                        <a:buNone/>
                      </a:pPr>
                      <a:r>
                        <a:rPr b="1" lang="en" sz="1000" u="sng">
                          <a:solidFill>
                            <a:srgbClr val="1C3678"/>
                          </a:solidFill>
                          <a:hlinkClick r:id="rId10"/>
                        </a:rPr>
                        <a:t>SeizAlarm</a:t>
                      </a:r>
                      <a:endParaRPr b="1" sz="1000" u="sng">
                        <a:solidFill>
                          <a:srgbClr val="1C3678"/>
                        </a:solidFill>
                        <a:hlinkClick r:id="rId11"/>
                      </a:endParaRPr>
                    </a:p>
                  </a:txBody>
                  <a:tcPr marT="19050" marB="19050" marR="28575" marL="28575" anchor="b"/>
                </a:tc>
                <a:tc>
                  <a:txBody>
                    <a:bodyPr>
                      <a:noAutofit/>
                    </a:bodyPr>
                    <a:lstStyle/>
                    <a:p>
                      <a:pPr indent="0" lvl="0" marL="0" rtl="0" algn="ctr">
                        <a:lnSpc>
                          <a:spcPct val="115000"/>
                        </a:lnSpc>
                        <a:spcBef>
                          <a:spcPts val="0"/>
                        </a:spcBef>
                        <a:spcAft>
                          <a:spcPts val="0"/>
                        </a:spcAft>
                        <a:buNone/>
                      </a:pPr>
                      <a:r>
                        <a:rPr b="1" lang="en" sz="1000" u="sng">
                          <a:solidFill>
                            <a:srgbClr val="1C3678"/>
                          </a:solidFill>
                          <a:hlinkClick r:id="rId12"/>
                        </a:rPr>
                        <a:t>Epilepsy Journal</a:t>
                      </a:r>
                      <a:endParaRPr b="1" sz="1000" u="sng">
                        <a:solidFill>
                          <a:srgbClr val="1C3678"/>
                        </a:solidFill>
                        <a:hlinkClick r:id="rId13"/>
                      </a:endParaRPr>
                    </a:p>
                  </a:txBody>
                  <a:tcPr marT="19050" marB="19050" marR="28575" marL="28575" anchor="b"/>
                </a:tc>
                <a:tc>
                  <a:txBody>
                    <a:bodyPr>
                      <a:noAutofit/>
                    </a:bodyPr>
                    <a:lstStyle/>
                    <a:p>
                      <a:pPr indent="0" lvl="0" marL="0" rtl="0" algn="ctr">
                        <a:lnSpc>
                          <a:spcPct val="115000"/>
                        </a:lnSpc>
                        <a:spcBef>
                          <a:spcPts val="0"/>
                        </a:spcBef>
                        <a:spcAft>
                          <a:spcPts val="0"/>
                        </a:spcAft>
                        <a:buNone/>
                      </a:pPr>
                      <a:r>
                        <a:rPr b="1" lang="en" sz="1000" u="sng">
                          <a:solidFill>
                            <a:srgbClr val="1C3678"/>
                          </a:solidFill>
                          <a:hlinkClick r:id="rId14"/>
                        </a:rPr>
                        <a:t>Epilepsy Health Storylines</a:t>
                      </a:r>
                      <a:endParaRPr b="1" sz="1000" u="sng">
                        <a:solidFill>
                          <a:srgbClr val="1C3678"/>
                        </a:solidFill>
                        <a:hlinkClick r:id="rId15"/>
                      </a:endParaRPr>
                    </a:p>
                  </a:txBody>
                  <a:tcPr marT="19050" marB="19050" marR="28575" marL="28575" anchor="b"/>
                </a:tc>
              </a:tr>
              <a:tr h="508575">
                <a:tc>
                  <a:txBody>
                    <a:bodyPr>
                      <a:noAutofit/>
                    </a:bodyPr>
                    <a:lstStyle/>
                    <a:p>
                      <a:pPr indent="0" lvl="0" marL="0" rtl="0" algn="l">
                        <a:lnSpc>
                          <a:spcPct val="100000"/>
                        </a:lnSpc>
                        <a:spcBef>
                          <a:spcPts val="0"/>
                        </a:spcBef>
                        <a:spcAft>
                          <a:spcPts val="0"/>
                        </a:spcAft>
                        <a:buNone/>
                      </a:pPr>
                      <a:r>
                        <a:rPr b="1" lang="en" sz="1000"/>
                        <a:t>Detect, record and track generalized seizures </a:t>
                      </a:r>
                      <a:endParaRPr b="1" sz="1000"/>
                    </a:p>
                    <a:p>
                      <a:pPr indent="0" lvl="0" marL="0" rtl="0" algn="l">
                        <a:lnSpc>
                          <a:spcPct val="100000"/>
                        </a:lnSpc>
                        <a:spcBef>
                          <a:spcPts val="0"/>
                        </a:spcBef>
                        <a:spcAft>
                          <a:spcPts val="0"/>
                        </a:spcAft>
                        <a:buNone/>
                      </a:pPr>
                      <a:r>
                        <a:rPr b="1" lang="en" sz="1000"/>
                        <a:t>in real time</a:t>
                      </a:r>
                      <a:endParaRPr b="1"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b="1" lang="en" sz="1000"/>
                        <a:t>Monitor repetitive shaking motion</a:t>
                      </a:r>
                      <a:endParaRPr b="1"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lang="en" sz="1000"/>
                        <a:t>Continuously monitor the user's heart rate</a:t>
                      </a:r>
                      <a:endParaRPr b="1"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l">
                        <a:lnSpc>
                          <a:spcPct val="115000"/>
                        </a:lnSpc>
                        <a:spcBef>
                          <a:spcPts val="0"/>
                        </a:spcBef>
                        <a:spcAft>
                          <a:spcPts val="0"/>
                        </a:spcAft>
                        <a:buNone/>
                      </a:pPr>
                      <a:r>
                        <a:rPr lang="en" sz="1000"/>
                        <a:t>Only checks for elevated heart rate</a:t>
                      </a:r>
                      <a:endParaRPr b="1" sz="1000">
                        <a:solidFill>
                          <a:srgbClr val="008000"/>
                        </a:solidFill>
                      </a:endParaRPr>
                    </a:p>
                  </a:txBody>
                  <a:tcPr marT="19050" marB="19050" marR="28575" marL="28575" anchor="b">
                    <a:solidFill>
                      <a:srgbClr val="FCE5CD"/>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lang="en" sz="1000"/>
                        <a:t>Alert emergency contact</a:t>
                      </a:r>
                      <a:endParaRPr sz="1000"/>
                    </a:p>
                    <a:p>
                      <a:pPr indent="0" lvl="0" marL="0" rtl="0" algn="l">
                        <a:lnSpc>
                          <a:spcPct val="100000"/>
                        </a:lnSpc>
                        <a:spcBef>
                          <a:spcPts val="0"/>
                        </a:spcBef>
                        <a:spcAft>
                          <a:spcPts val="0"/>
                        </a:spcAft>
                        <a:buNone/>
                      </a:pPr>
                      <a:r>
                        <a:rPr lang="en" sz="1000"/>
                        <a:t>when the user does not respond</a:t>
                      </a:r>
                      <a:endParaRPr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lang="en" sz="1000"/>
                        <a:t>Collect data about the environment</a:t>
                      </a:r>
                      <a:endParaRPr sz="1000"/>
                    </a:p>
                    <a:p>
                      <a:pPr indent="0" lvl="0" marL="0" rtl="0" algn="l">
                        <a:lnSpc>
                          <a:spcPct val="100000"/>
                        </a:lnSpc>
                        <a:spcBef>
                          <a:spcPts val="0"/>
                        </a:spcBef>
                        <a:spcAft>
                          <a:spcPts val="0"/>
                        </a:spcAft>
                        <a:buNone/>
                      </a:pPr>
                      <a:r>
                        <a:rPr lang="en" sz="1000"/>
                        <a:t>at the onset of a seizure being detected</a:t>
                      </a:r>
                      <a:endParaRPr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b="1" lang="en" sz="1000"/>
                        <a:t>F</a:t>
                      </a:r>
                      <a:r>
                        <a:rPr b="1" lang="en" sz="1000"/>
                        <a:t>unction fully without dependence on a smartphone or external device</a:t>
                      </a:r>
                      <a:endParaRPr b="1"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b="1" lang="en" sz="1000"/>
                        <a:t>Use machine learning</a:t>
                      </a:r>
                      <a:endParaRPr b="1" sz="1000"/>
                    </a:p>
                    <a:p>
                      <a:pPr indent="0" lvl="0" marL="0" rtl="0" algn="l">
                        <a:lnSpc>
                          <a:spcPct val="100000"/>
                        </a:lnSpc>
                        <a:spcBef>
                          <a:spcPts val="0"/>
                        </a:spcBef>
                        <a:spcAft>
                          <a:spcPts val="0"/>
                        </a:spcAft>
                        <a:buNone/>
                      </a:pPr>
                      <a:r>
                        <a:rPr b="1" lang="en" sz="1000"/>
                        <a:t>to detect generalized seizures</a:t>
                      </a:r>
                      <a:endParaRPr b="1" sz="1000"/>
                    </a:p>
                  </a:txBody>
                  <a:tcPr marT="19050" marB="19050" marR="28575" marL="28575" anchor="ct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r h="508575">
                <a:tc>
                  <a:txBody>
                    <a:bodyPr>
                      <a:noAutofit/>
                    </a:bodyPr>
                    <a:lstStyle/>
                    <a:p>
                      <a:pPr indent="0" lvl="0" marL="0" rtl="0" algn="l">
                        <a:lnSpc>
                          <a:spcPct val="100000"/>
                        </a:lnSpc>
                        <a:spcBef>
                          <a:spcPts val="0"/>
                        </a:spcBef>
                        <a:spcAft>
                          <a:spcPts val="0"/>
                        </a:spcAft>
                        <a:buNone/>
                      </a:pPr>
                      <a:r>
                        <a:rPr lang="en" sz="1000"/>
                        <a:t>Require a s</a:t>
                      </a:r>
                      <a:r>
                        <a:rPr lang="en" sz="1000"/>
                        <a:t>ubscription or prescription</a:t>
                      </a:r>
                      <a:endParaRPr sz="1000"/>
                    </a:p>
                  </a:txBody>
                  <a:tcPr marT="19050" marB="19050" marR="28575" marL="28575" anchor="ctr"/>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1500">
                          <a:solidFill>
                            <a:srgbClr val="FF0000"/>
                          </a:solidFill>
                        </a:rPr>
                        <a:t>❌</a:t>
                      </a:r>
                      <a:endParaRPr b="1" sz="1500">
                        <a:solidFill>
                          <a:srgbClr val="008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1500">
                          <a:solidFill>
                            <a:srgbClr val="008000"/>
                          </a:solidFill>
                        </a:rPr>
                        <a:t>✔</a:t>
                      </a:r>
                      <a:endParaRPr b="1" sz="1500">
                        <a:solidFill>
                          <a:srgbClr val="FF0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1500">
                          <a:solidFill>
                            <a:srgbClr val="008000"/>
                          </a:solidFill>
                        </a:rPr>
                        <a:t>✔</a:t>
                      </a:r>
                      <a:endParaRPr b="1" sz="1500">
                        <a:solidFill>
                          <a:srgbClr val="008000"/>
                        </a:solidFill>
                      </a:endParaRPr>
                    </a:p>
                  </a:txBody>
                  <a:tcPr marT="19050" marB="19050" marR="28575" marL="28575" anchor="b">
                    <a:solidFill>
                      <a:srgbClr val="D9EAD3"/>
                    </a:solidFill>
                  </a:tcPr>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c>
                  <a:txBody>
                    <a:bodyPr>
                      <a:noAutofit/>
                    </a:bodyPr>
                    <a:lstStyle/>
                    <a:p>
                      <a:pPr indent="0" lvl="0" marL="0" rtl="0" algn="ctr">
                        <a:lnSpc>
                          <a:spcPct val="115000"/>
                        </a:lnSpc>
                        <a:spcBef>
                          <a:spcPts val="0"/>
                        </a:spcBef>
                        <a:spcAft>
                          <a:spcPts val="0"/>
                        </a:spcAft>
                        <a:buClr>
                          <a:srgbClr val="000000"/>
                        </a:buClr>
                        <a:buSzPts val="1100"/>
                        <a:buFont typeface="Arial"/>
                        <a:buNone/>
                      </a:pPr>
                      <a:r>
                        <a:rPr b="1" lang="en" sz="1500">
                          <a:solidFill>
                            <a:srgbClr val="FF0000"/>
                          </a:solidFill>
                        </a:rPr>
                        <a:t>❌</a:t>
                      </a:r>
                      <a:endParaRPr b="1" sz="1500">
                        <a:solidFill>
                          <a:srgbClr val="FF0000"/>
                        </a:solidFill>
                      </a:endParaRPr>
                    </a:p>
                  </a:txBody>
                  <a:tcPr marT="19050" marB="19050" marR="28575" marL="28575" anchor="b">
                    <a:solidFill>
                      <a:srgbClr val="F4CCCC"/>
                    </a:solidFill>
                  </a:tcPr>
                </a:tc>
              </a:tr>
            </a:tbl>
          </a:graphicData>
        </a:graphic>
      </p:graphicFrame>
      <p:sp>
        <p:nvSpPr>
          <p:cNvPr id="256" name="Google Shape;256;p28"/>
          <p:cNvSpPr txBox="1"/>
          <p:nvPr/>
        </p:nvSpPr>
        <p:spPr>
          <a:xfrm>
            <a:off x="0" y="0"/>
            <a:ext cx="3079200" cy="641700"/>
          </a:xfrm>
          <a:prstGeom prst="rect">
            <a:avLst/>
          </a:prstGeom>
          <a:solidFill>
            <a:srgbClr val="FFFFFF"/>
          </a:solidFill>
          <a:ln>
            <a:noFill/>
          </a:ln>
        </p:spPr>
        <p:txBody>
          <a:bodyPr anchorCtr="0" anchor="t" bIns="91425" lIns="91425" spcFirstLastPara="1" rIns="91425" wrap="square" tIns="91425">
            <a:noAutofit/>
          </a:bodyPr>
          <a:lstStyle/>
          <a:p>
            <a:pPr indent="0" lvl="0" marL="0" rtl="0" algn="ctr">
              <a:lnSpc>
                <a:spcPct val="150000"/>
              </a:lnSpc>
              <a:spcBef>
                <a:spcPts val="0"/>
              </a:spcBef>
              <a:spcAft>
                <a:spcPts val="0"/>
              </a:spcAft>
              <a:buNone/>
            </a:pPr>
            <a:r>
              <a:rPr b="1" lang="en" sz="2400">
                <a:latin typeface="Raleway"/>
                <a:ea typeface="Raleway"/>
                <a:cs typeface="Raleway"/>
                <a:sym typeface="Raleway"/>
              </a:rPr>
              <a:t>Competition Matrix</a:t>
            </a:r>
            <a:endParaRPr b="1" sz="2400">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9"/>
          <p:cNvSpPr txBox="1"/>
          <p:nvPr>
            <p:ph type="title"/>
          </p:nvPr>
        </p:nvSpPr>
        <p:spPr>
          <a:xfrm>
            <a:off x="727650" y="49680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Benefits to Customer Base</a:t>
            </a:r>
            <a:endParaRPr/>
          </a:p>
        </p:txBody>
      </p:sp>
      <p:sp>
        <p:nvSpPr>
          <p:cNvPr id="262" name="Google Shape;262;p29"/>
          <p:cNvSpPr txBox="1"/>
          <p:nvPr>
            <p:ph idx="1" type="body"/>
          </p:nvPr>
        </p:nvSpPr>
        <p:spPr>
          <a:xfrm>
            <a:off x="727650" y="1293950"/>
            <a:ext cx="8223600" cy="36390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lang="en" sz="1600">
                <a:solidFill>
                  <a:srgbClr val="000000"/>
                </a:solidFill>
              </a:rPr>
              <a:t>Detection Performance and Hardware Flexibility</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Each user’s individual seizure profile provides more accurate and customized seizure detection.</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The user may configure emergency response notifications as desired.</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SeizSmart is compatible with both android and iOS smartwatch technology without the need for specialized hardware.</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SeizSmart will be </a:t>
            </a:r>
            <a:r>
              <a:rPr lang="en" sz="1600">
                <a:solidFill>
                  <a:srgbClr val="000000"/>
                </a:solidFill>
              </a:rPr>
              <a:t>available without a subscription</a:t>
            </a:r>
            <a:r>
              <a:rPr lang="en" sz="1600">
                <a:solidFill>
                  <a:srgbClr val="000000"/>
                </a:solidFill>
              </a:rPr>
              <a:t> and a prescription will not be required</a:t>
            </a:r>
            <a:r>
              <a:rPr lang="en" sz="1600">
                <a:solidFill>
                  <a:srgbClr val="000000"/>
                </a:solidFill>
              </a:rPr>
              <a:t>.</a:t>
            </a:r>
            <a:endParaRPr sz="1600">
              <a:solidFill>
                <a:srgbClr val="000000"/>
              </a:solidFill>
            </a:endParaRPr>
          </a:p>
          <a:p>
            <a:pPr indent="-330200" lvl="0" marL="457200" rtl="0" algn="l">
              <a:spcBef>
                <a:spcPts val="0"/>
              </a:spcBef>
              <a:spcAft>
                <a:spcPts val="0"/>
              </a:spcAft>
              <a:buClr>
                <a:srgbClr val="000000"/>
              </a:buClr>
              <a:buSzPts val="1600"/>
              <a:buChar char="●"/>
            </a:pPr>
            <a:r>
              <a:rPr lang="en" sz="1600">
                <a:solidFill>
                  <a:srgbClr val="000000"/>
                </a:solidFill>
              </a:rPr>
              <a:t>Peace of Mind</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A smartphone does not need to be in close proximity to the smartwatch for detection and notification of emergency contacts.</a:t>
            </a:r>
            <a:endParaRPr sz="1600">
              <a:solidFill>
                <a:srgbClr val="000000"/>
              </a:solidFill>
            </a:endParaRPr>
          </a:p>
          <a:p>
            <a:pPr indent="-330200" lvl="1" marL="914400" rtl="0" algn="l">
              <a:spcBef>
                <a:spcPts val="0"/>
              </a:spcBef>
              <a:spcAft>
                <a:spcPts val="0"/>
              </a:spcAft>
              <a:buClr>
                <a:srgbClr val="000000"/>
              </a:buClr>
              <a:buSzPts val="1600"/>
              <a:buChar char="○"/>
            </a:pPr>
            <a:r>
              <a:rPr lang="en" sz="1600">
                <a:solidFill>
                  <a:srgbClr val="000000"/>
                </a:solidFill>
              </a:rPr>
              <a:t>SeizSmart is capable of notifying emergency personnel in extreme situations.</a:t>
            </a:r>
            <a:endParaRPr sz="1600">
              <a:solidFill>
                <a:srgbClr val="000000"/>
              </a:solidFill>
            </a:endParaRPr>
          </a:p>
          <a:p>
            <a:pPr indent="0" lvl="0" marL="457200" rtl="0" algn="l">
              <a:spcBef>
                <a:spcPts val="1600"/>
              </a:spcBef>
              <a:spcAft>
                <a:spcPts val="0"/>
              </a:spcAft>
              <a:buNone/>
            </a:pPr>
            <a:r>
              <a:t/>
            </a:r>
            <a:endParaRPr sz="1600">
              <a:solidFill>
                <a:srgbClr val="000000"/>
              </a:solidFill>
            </a:endParaRPr>
          </a:p>
          <a:p>
            <a:pPr indent="0" lvl="0" marL="457200" marR="0" rtl="0" algn="l">
              <a:lnSpc>
                <a:spcPct val="115000"/>
              </a:lnSpc>
              <a:spcBef>
                <a:spcPts val="1600"/>
              </a:spcBef>
              <a:spcAft>
                <a:spcPts val="1600"/>
              </a:spcAft>
              <a:buNone/>
            </a:pPr>
            <a:r>
              <a:t/>
            </a:r>
            <a:endParaRPr sz="1300">
              <a:solidFill>
                <a:srgbClr val="000000"/>
              </a:solidFill>
            </a:endParaRPr>
          </a:p>
        </p:txBody>
      </p:sp>
      <p:pic>
        <p:nvPicPr>
          <p:cNvPr id="263" name="Google Shape;263;p29"/>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30"/>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What SeizSmart Will Not Do</a:t>
            </a:r>
            <a:endParaRPr/>
          </a:p>
        </p:txBody>
      </p:sp>
      <p:sp>
        <p:nvSpPr>
          <p:cNvPr id="269" name="Google Shape;269;p30"/>
          <p:cNvSpPr txBox="1"/>
          <p:nvPr>
            <p:ph idx="1" type="body"/>
          </p:nvPr>
        </p:nvSpPr>
        <p:spPr>
          <a:xfrm>
            <a:off x="658800" y="1324675"/>
            <a:ext cx="8361300" cy="22611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Char char="●"/>
            </a:pPr>
            <a:r>
              <a:rPr lang="en" sz="1600">
                <a:solidFill>
                  <a:srgbClr val="000000"/>
                </a:solidFill>
              </a:rPr>
              <a:t>It w</a:t>
            </a:r>
            <a:r>
              <a:rPr lang="en" sz="1600">
                <a:solidFill>
                  <a:srgbClr val="000000"/>
                </a:solidFill>
              </a:rPr>
              <a:t>ill not predict seizures </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It detects all types of generalized seizures </a:t>
            </a:r>
            <a:r>
              <a:rPr lang="en" sz="1600">
                <a:solidFill>
                  <a:srgbClr val="000000"/>
                </a:solidFill>
              </a:rPr>
              <a:t>except</a:t>
            </a:r>
            <a:r>
              <a:rPr lang="en" sz="1600">
                <a:solidFill>
                  <a:srgbClr val="000000"/>
                </a:solidFill>
              </a:rPr>
              <a:t> for absence seizures </a:t>
            </a:r>
            <a:endParaRPr sz="1600">
              <a:solidFill>
                <a:srgbClr val="000000"/>
              </a:solidFill>
            </a:endParaRPr>
          </a:p>
          <a:p>
            <a:pPr indent="-330200" lvl="0" marL="457200" rtl="0" algn="l">
              <a:lnSpc>
                <a:spcPct val="100000"/>
              </a:lnSpc>
              <a:spcBef>
                <a:spcPts val="1000"/>
              </a:spcBef>
              <a:spcAft>
                <a:spcPts val="1000"/>
              </a:spcAft>
              <a:buClr>
                <a:srgbClr val="000000"/>
              </a:buClr>
              <a:buSzPts val="1600"/>
              <a:buChar char="●"/>
            </a:pPr>
            <a:r>
              <a:rPr lang="en" sz="1600">
                <a:solidFill>
                  <a:srgbClr val="000000"/>
                </a:solidFill>
              </a:rPr>
              <a:t>It</a:t>
            </a:r>
            <a:r>
              <a:rPr lang="en" sz="1600">
                <a:solidFill>
                  <a:srgbClr val="000000"/>
                </a:solidFill>
              </a:rPr>
              <a:t> is not a medical application and is not intended to be used in the diagnosis, monitoring, prevention, or treatment of epileptic seizures.</a:t>
            </a:r>
            <a:endParaRPr>
              <a:solidFill>
                <a:srgbClr val="000000"/>
              </a:solidFill>
            </a:endParaRPr>
          </a:p>
        </p:txBody>
      </p:sp>
      <p:pic>
        <p:nvPicPr>
          <p:cNvPr id="270" name="Google Shape;270;p30"/>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1"/>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Key Points Summary</a:t>
            </a:r>
            <a:endParaRPr/>
          </a:p>
        </p:txBody>
      </p:sp>
      <p:sp>
        <p:nvSpPr>
          <p:cNvPr id="276" name="Google Shape;276;p31"/>
          <p:cNvSpPr txBox="1"/>
          <p:nvPr>
            <p:ph idx="1" type="body"/>
          </p:nvPr>
        </p:nvSpPr>
        <p:spPr>
          <a:xfrm>
            <a:off x="727650" y="1285875"/>
            <a:ext cx="8223600" cy="38577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Clr>
                <a:srgbClr val="000000"/>
              </a:buClr>
              <a:buSzPts val="1300"/>
              <a:buChar char="●"/>
            </a:pPr>
            <a:r>
              <a:rPr lang="en">
                <a:solidFill>
                  <a:srgbClr val="000000"/>
                </a:solidFill>
              </a:rPr>
              <a:t>SeizSmart is a mobile application based on smartwatch technology that is designed to improve the detection, tracking, and reporting of generalized </a:t>
            </a:r>
            <a:r>
              <a:rPr lang="en">
                <a:solidFill>
                  <a:srgbClr val="000000"/>
                </a:solidFill>
              </a:rPr>
              <a:t>seizures.</a:t>
            </a:r>
            <a:endParaRPr>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The Problem</a:t>
            </a:r>
            <a:endParaRPr>
              <a:solidFill>
                <a:srgbClr val="000000"/>
              </a:solidFill>
            </a:endParaRPr>
          </a:p>
          <a:p>
            <a:pPr indent="-311150" lvl="1" marL="914400" rtl="0" algn="l">
              <a:spcBef>
                <a:spcPts val="0"/>
              </a:spcBef>
              <a:spcAft>
                <a:spcPts val="0"/>
              </a:spcAft>
              <a:buClr>
                <a:srgbClr val="000000"/>
              </a:buClr>
              <a:buSzPts val="1300"/>
              <a:buChar char="○"/>
            </a:pPr>
            <a:r>
              <a:rPr lang="en" sz="1300">
                <a:solidFill>
                  <a:srgbClr val="000000"/>
                </a:solidFill>
              </a:rPr>
              <a:t>Current applications only check for an increase in heart rate or rapid body movements.</a:t>
            </a:r>
            <a:endParaRPr sz="1300">
              <a:solidFill>
                <a:srgbClr val="000000"/>
              </a:solidFill>
            </a:endParaRPr>
          </a:p>
          <a:p>
            <a:pPr indent="-311150" lvl="1" marL="914400" rtl="0" algn="l">
              <a:spcBef>
                <a:spcPts val="0"/>
              </a:spcBef>
              <a:spcAft>
                <a:spcPts val="0"/>
              </a:spcAft>
              <a:buClr>
                <a:srgbClr val="000000"/>
              </a:buClr>
              <a:buSzPts val="1300"/>
              <a:buChar char="○"/>
            </a:pPr>
            <a:r>
              <a:rPr lang="en" sz="1300">
                <a:solidFill>
                  <a:srgbClr val="000000"/>
                </a:solidFill>
              </a:rPr>
              <a:t>Current applications require a prescription or subscription plan in order to detect and track seizures.</a:t>
            </a:r>
            <a:endParaRPr sz="1300">
              <a:solidFill>
                <a:srgbClr val="000000"/>
              </a:solidFill>
            </a:endParaRPr>
          </a:p>
          <a:p>
            <a:pPr indent="-311150" lvl="1" marL="914400" rtl="0" algn="l">
              <a:spcBef>
                <a:spcPts val="0"/>
              </a:spcBef>
              <a:spcAft>
                <a:spcPts val="0"/>
              </a:spcAft>
              <a:buClr>
                <a:srgbClr val="000000"/>
              </a:buClr>
              <a:buSzPts val="1300"/>
              <a:buChar char="○"/>
            </a:pPr>
            <a:r>
              <a:rPr lang="en" sz="1300">
                <a:solidFill>
                  <a:srgbClr val="000000"/>
                </a:solidFill>
              </a:rPr>
              <a:t>Current applications require the smartwatch to be in close proximity to the relay device to transmit alerts and notifications.</a:t>
            </a:r>
            <a:endParaRPr sz="1300">
              <a:solidFill>
                <a:srgbClr val="000000"/>
              </a:solidFill>
            </a:endParaRPr>
          </a:p>
          <a:p>
            <a:pPr indent="-311150" lvl="0" marL="457200" rtl="0" algn="l">
              <a:spcBef>
                <a:spcPts val="0"/>
              </a:spcBef>
              <a:spcAft>
                <a:spcPts val="0"/>
              </a:spcAft>
              <a:buClr>
                <a:srgbClr val="000000"/>
              </a:buClr>
              <a:buSzPts val="1300"/>
              <a:buChar char="●"/>
            </a:pPr>
            <a:r>
              <a:rPr lang="en">
                <a:solidFill>
                  <a:srgbClr val="000000"/>
                </a:solidFill>
              </a:rPr>
              <a:t>The Solution</a:t>
            </a:r>
            <a:endParaRPr>
              <a:solidFill>
                <a:srgbClr val="000000"/>
              </a:solidFill>
            </a:endParaRPr>
          </a:p>
          <a:p>
            <a:pPr indent="-311150" lvl="1" marL="914400" rtl="0" algn="l">
              <a:spcBef>
                <a:spcPts val="0"/>
              </a:spcBef>
              <a:spcAft>
                <a:spcPts val="0"/>
              </a:spcAft>
              <a:buClr>
                <a:srgbClr val="000000"/>
              </a:buClr>
              <a:buSzPts val="1300"/>
              <a:buChar char="○"/>
            </a:pPr>
            <a:r>
              <a:rPr lang="en" sz="1300">
                <a:solidFill>
                  <a:srgbClr val="000000"/>
                </a:solidFill>
              </a:rPr>
              <a:t>Continuously monitor the end-user’s heart rate and body movements.</a:t>
            </a:r>
            <a:endParaRPr sz="1300">
              <a:solidFill>
                <a:srgbClr val="000000"/>
              </a:solidFill>
            </a:endParaRPr>
          </a:p>
          <a:p>
            <a:pPr indent="-311150" lvl="1" marL="914400" rtl="0" algn="l">
              <a:spcBef>
                <a:spcPts val="0"/>
              </a:spcBef>
              <a:spcAft>
                <a:spcPts val="0"/>
              </a:spcAft>
              <a:buClr>
                <a:srgbClr val="000000"/>
              </a:buClr>
              <a:buSzPts val="1300"/>
              <a:buChar char="○"/>
            </a:pPr>
            <a:r>
              <a:rPr lang="en" sz="1300">
                <a:solidFill>
                  <a:srgbClr val="000000"/>
                </a:solidFill>
              </a:rPr>
              <a:t>Apply machine learning to the collected data about the end-user’s seizures to build a unique, personalized, more accurate seizure profile.</a:t>
            </a:r>
            <a:endParaRPr sz="1300">
              <a:solidFill>
                <a:srgbClr val="000000"/>
              </a:solidFill>
            </a:endParaRPr>
          </a:p>
          <a:p>
            <a:pPr indent="-311150" lvl="1" marL="914400" rtl="0" algn="l">
              <a:spcBef>
                <a:spcPts val="0"/>
              </a:spcBef>
              <a:spcAft>
                <a:spcPts val="0"/>
              </a:spcAft>
              <a:buClr>
                <a:srgbClr val="000000"/>
              </a:buClr>
              <a:buSzPts val="1300"/>
              <a:buChar char="○"/>
            </a:pPr>
            <a:r>
              <a:rPr lang="en" sz="1300">
                <a:solidFill>
                  <a:srgbClr val="000000"/>
                </a:solidFill>
              </a:rPr>
              <a:t>Execute within the smartwatch itself to  enable independent </a:t>
            </a:r>
            <a:r>
              <a:rPr lang="en" sz="1300">
                <a:solidFill>
                  <a:srgbClr val="000000"/>
                </a:solidFill>
              </a:rPr>
              <a:t>operation without requiring proximity to a relay device.</a:t>
            </a:r>
            <a:endParaRPr sz="1300">
              <a:solidFill>
                <a:srgbClr val="000000"/>
              </a:solidFill>
            </a:endParaRPr>
          </a:p>
        </p:txBody>
      </p:sp>
      <p:pic>
        <p:nvPicPr>
          <p:cNvPr id="277" name="Google Shape;277;p31"/>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4"/>
          <p:cNvSpPr txBox="1"/>
          <p:nvPr>
            <p:ph type="title"/>
          </p:nvPr>
        </p:nvSpPr>
        <p:spPr>
          <a:xfrm>
            <a:off x="663875"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Table of contents </a:t>
            </a:r>
            <a:endParaRPr/>
          </a:p>
        </p:txBody>
      </p:sp>
      <p:sp>
        <p:nvSpPr>
          <p:cNvPr id="96" name="Google Shape;96;p14"/>
          <p:cNvSpPr txBox="1"/>
          <p:nvPr>
            <p:ph idx="1" type="body"/>
          </p:nvPr>
        </p:nvSpPr>
        <p:spPr>
          <a:xfrm>
            <a:off x="727650" y="1258750"/>
            <a:ext cx="7688700" cy="3491100"/>
          </a:xfrm>
          <a:prstGeom prst="rect">
            <a:avLst/>
          </a:prstGeom>
        </p:spPr>
        <p:txBody>
          <a:bodyPr anchorCtr="0" anchor="t" bIns="91425" lIns="91425" spcFirstLastPara="1" rIns="91425" wrap="square" tIns="91425">
            <a:noAutofit/>
          </a:bodyPr>
          <a:lstStyle/>
          <a:p>
            <a:pPr indent="-381000" lvl="0" marL="457200" rtl="0" algn="l">
              <a:spcBef>
                <a:spcPts val="0"/>
              </a:spcBef>
              <a:spcAft>
                <a:spcPts val="0"/>
              </a:spcAft>
              <a:buClr>
                <a:srgbClr val="000000"/>
              </a:buClr>
              <a:buSzPts val="2400"/>
              <a:buAutoNum type="arabicPeriod"/>
            </a:pPr>
            <a:r>
              <a:rPr lang="en" sz="2400">
                <a:solidFill>
                  <a:srgbClr val="000000"/>
                </a:solidFill>
              </a:rPr>
              <a:t>Team …………………………………………………</a:t>
            </a:r>
            <a:r>
              <a:rPr lang="en" sz="2400">
                <a:solidFill>
                  <a:srgbClr val="000000"/>
                </a:solidFill>
              </a:rPr>
              <a:t>...</a:t>
            </a:r>
            <a:r>
              <a:rPr lang="en" sz="2400">
                <a:solidFill>
                  <a:srgbClr val="000000"/>
                </a:solidFill>
              </a:rPr>
              <a:t>.…….3</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Background </a:t>
            </a:r>
            <a:r>
              <a:rPr lang="en" sz="2400">
                <a:solidFill>
                  <a:srgbClr val="000000"/>
                </a:solidFill>
              </a:rPr>
              <a:t>………………………………………………..4-5</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Problem ……………………………………………………..6-10</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Solution ……………………………………………</a:t>
            </a:r>
            <a:r>
              <a:rPr lang="en" sz="2400">
                <a:solidFill>
                  <a:srgbClr val="000000"/>
                </a:solidFill>
              </a:rPr>
              <a:t>...</a:t>
            </a:r>
            <a:r>
              <a:rPr lang="en" sz="2400">
                <a:solidFill>
                  <a:srgbClr val="000000"/>
                </a:solidFill>
              </a:rPr>
              <a:t>.…….11-15</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Competition .……………………………………….…….16</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Customers ………………………………………………...17</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Conclusion ……………………………………………......18-20</a:t>
            </a:r>
            <a:endParaRPr sz="2400">
              <a:solidFill>
                <a:srgbClr val="000000"/>
              </a:solidFill>
            </a:endParaRPr>
          </a:p>
          <a:p>
            <a:pPr indent="-381000" lvl="0" marL="457200" rtl="0" algn="l">
              <a:spcBef>
                <a:spcPts val="0"/>
              </a:spcBef>
              <a:spcAft>
                <a:spcPts val="0"/>
              </a:spcAft>
              <a:buClr>
                <a:srgbClr val="000000"/>
              </a:buClr>
              <a:buSzPts val="2400"/>
              <a:buAutoNum type="arabicPeriod"/>
            </a:pPr>
            <a:r>
              <a:rPr lang="en" sz="2400">
                <a:solidFill>
                  <a:srgbClr val="000000"/>
                </a:solidFill>
              </a:rPr>
              <a:t>References ……………………………………………….. 22-27</a:t>
            </a:r>
            <a:endParaRPr sz="2400">
              <a:solidFill>
                <a:srgbClr val="000000"/>
              </a:solidFill>
            </a:endParaRPr>
          </a:p>
        </p:txBody>
      </p:sp>
      <p:pic>
        <p:nvPicPr>
          <p:cNvPr id="97" name="Google Shape;97;p14"/>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32"/>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Benefits/Why Important/Why </a:t>
            </a:r>
            <a:r>
              <a:rPr lang="en"/>
              <a:t>F</a:t>
            </a:r>
            <a:r>
              <a:rPr lang="en"/>
              <a:t>easible</a:t>
            </a:r>
            <a:r>
              <a:rPr lang="en"/>
              <a:t> </a:t>
            </a:r>
            <a:endParaRPr/>
          </a:p>
        </p:txBody>
      </p:sp>
      <p:sp>
        <p:nvSpPr>
          <p:cNvPr id="283" name="Google Shape;283;p32"/>
          <p:cNvSpPr txBox="1"/>
          <p:nvPr>
            <p:ph idx="1" type="body"/>
          </p:nvPr>
        </p:nvSpPr>
        <p:spPr>
          <a:xfrm>
            <a:off x="727650" y="1349025"/>
            <a:ext cx="8168400" cy="36855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Char char="●"/>
            </a:pPr>
            <a:r>
              <a:rPr lang="en" sz="1600">
                <a:solidFill>
                  <a:srgbClr val="000000"/>
                </a:solidFill>
              </a:rPr>
              <a:t>Who benefits?</a:t>
            </a:r>
            <a:endParaRPr sz="1600">
              <a:solidFill>
                <a:srgbClr val="000000"/>
              </a:solidFill>
            </a:endParaRPr>
          </a:p>
          <a:p>
            <a:pPr indent="-330200" lvl="1" marL="914400" rtl="0" algn="l">
              <a:lnSpc>
                <a:spcPct val="100000"/>
              </a:lnSpc>
              <a:spcBef>
                <a:spcPts val="1000"/>
              </a:spcBef>
              <a:spcAft>
                <a:spcPts val="0"/>
              </a:spcAft>
              <a:buClr>
                <a:srgbClr val="000000"/>
              </a:buClr>
              <a:buSzPts val="1600"/>
              <a:buChar char="○"/>
            </a:pPr>
            <a:r>
              <a:rPr lang="en" sz="1600">
                <a:solidFill>
                  <a:srgbClr val="000000"/>
                </a:solidFill>
              </a:rPr>
              <a:t>Anyone who suffers from generalized seizures.</a:t>
            </a:r>
            <a:endParaRPr sz="1600">
              <a:solidFill>
                <a:srgbClr val="000000"/>
              </a:solidFill>
            </a:endParaRPr>
          </a:p>
          <a:p>
            <a:pPr indent="-330200" lvl="1" marL="914400" rtl="0" algn="l">
              <a:lnSpc>
                <a:spcPct val="100000"/>
              </a:lnSpc>
              <a:spcBef>
                <a:spcPts val="1000"/>
              </a:spcBef>
              <a:spcAft>
                <a:spcPts val="0"/>
              </a:spcAft>
              <a:buClr>
                <a:srgbClr val="000000"/>
              </a:buClr>
              <a:buSzPts val="1600"/>
              <a:buChar char="○"/>
            </a:pPr>
            <a:r>
              <a:rPr lang="en" sz="1600">
                <a:solidFill>
                  <a:srgbClr val="000000"/>
                </a:solidFill>
              </a:rPr>
              <a:t>Medical/research teams looking for data about epilepsy.</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Why important?</a:t>
            </a:r>
            <a:endParaRPr sz="1600">
              <a:solidFill>
                <a:srgbClr val="000000"/>
              </a:solidFill>
            </a:endParaRPr>
          </a:p>
          <a:p>
            <a:pPr indent="-330200" lvl="1" marL="914400" rtl="0" algn="l">
              <a:lnSpc>
                <a:spcPct val="100000"/>
              </a:lnSpc>
              <a:spcBef>
                <a:spcPts val="1000"/>
              </a:spcBef>
              <a:spcAft>
                <a:spcPts val="0"/>
              </a:spcAft>
              <a:buClr>
                <a:srgbClr val="000000"/>
              </a:buClr>
              <a:buSzPts val="1600"/>
              <a:buChar char="○"/>
            </a:pPr>
            <a:r>
              <a:rPr lang="en" sz="1600">
                <a:solidFill>
                  <a:srgbClr val="000000"/>
                </a:solidFill>
              </a:rPr>
              <a:t>Provides end-users with the ability to detect, track, and record seizures using a seizure profile uniquely crafted for them. </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Why feasible?</a:t>
            </a:r>
            <a:endParaRPr sz="1600">
              <a:solidFill>
                <a:srgbClr val="000000"/>
              </a:solidFill>
            </a:endParaRPr>
          </a:p>
          <a:p>
            <a:pPr indent="-330200" lvl="1" marL="914400" rtl="0" algn="l">
              <a:lnSpc>
                <a:spcPct val="100000"/>
              </a:lnSpc>
              <a:spcBef>
                <a:spcPts val="1000"/>
              </a:spcBef>
              <a:spcAft>
                <a:spcPts val="0"/>
              </a:spcAft>
              <a:buClr>
                <a:srgbClr val="000000"/>
              </a:buClr>
              <a:buSzPts val="1600"/>
              <a:buChar char="○"/>
            </a:pPr>
            <a:r>
              <a:rPr lang="en" sz="1600">
                <a:solidFill>
                  <a:srgbClr val="000000"/>
                </a:solidFill>
              </a:rPr>
              <a:t>Seizmart leverages advancements in existing smartwatch  and machine learning technology to  detect seizures in real time.</a:t>
            </a:r>
            <a:endParaRPr sz="1600">
              <a:solidFill>
                <a:srgbClr val="000000"/>
              </a:solidFill>
            </a:endParaRPr>
          </a:p>
          <a:p>
            <a:pPr indent="0" lvl="0" marL="914400" rtl="0" algn="l">
              <a:spcBef>
                <a:spcPts val="1000"/>
              </a:spcBef>
              <a:spcAft>
                <a:spcPts val="0"/>
              </a:spcAft>
              <a:buNone/>
            </a:pPr>
            <a:r>
              <a:t/>
            </a:r>
            <a:endParaRPr>
              <a:solidFill>
                <a:srgbClr val="000000"/>
              </a:solidFill>
            </a:endParaRPr>
          </a:p>
          <a:p>
            <a:pPr indent="0" lvl="0" marL="457200" rtl="0" algn="l">
              <a:spcBef>
                <a:spcPts val="1600"/>
              </a:spcBef>
              <a:spcAft>
                <a:spcPts val="1600"/>
              </a:spcAft>
              <a:buNone/>
            </a:pPr>
            <a:r>
              <a:t/>
            </a:r>
            <a:endParaRPr>
              <a:solidFill>
                <a:srgbClr val="000000"/>
              </a:solidFill>
            </a:endParaRPr>
          </a:p>
        </p:txBody>
      </p:sp>
      <p:pic>
        <p:nvPicPr>
          <p:cNvPr id="284" name="Google Shape;284;p32"/>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8" name="Shape 288"/>
        <p:cNvGrpSpPr/>
        <p:nvPr/>
      </p:nvGrpSpPr>
      <p:grpSpPr>
        <a:xfrm>
          <a:off x="0" y="0"/>
          <a:ext cx="0" cy="0"/>
          <a:chOff x="0" y="0"/>
          <a:chExt cx="0" cy="0"/>
        </a:xfrm>
      </p:grpSpPr>
      <p:sp>
        <p:nvSpPr>
          <p:cNvPr id="289" name="Google Shape;289;p33"/>
          <p:cNvSpPr/>
          <p:nvPr/>
        </p:nvSpPr>
        <p:spPr>
          <a:xfrm>
            <a:off x="0" y="0"/>
            <a:ext cx="9144000" cy="4749900"/>
          </a:xfrm>
          <a:prstGeom prst="rect">
            <a:avLst/>
          </a:prstGeom>
          <a:solidFill>
            <a:srgbClr val="E9ED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290" name="Google Shape;290;p33"/>
          <p:cNvPicPr preferRelativeResize="0"/>
          <p:nvPr/>
        </p:nvPicPr>
        <p:blipFill>
          <a:blip r:embed="rId3">
            <a:alphaModFix/>
          </a:blip>
          <a:stretch>
            <a:fillRect/>
          </a:stretch>
        </p:blipFill>
        <p:spPr>
          <a:xfrm>
            <a:off x="1340913" y="803738"/>
            <a:ext cx="6462175" cy="39400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4"/>
          <p:cNvSpPr txBox="1"/>
          <p:nvPr>
            <p:ph type="title"/>
          </p:nvPr>
        </p:nvSpPr>
        <p:spPr>
          <a:xfrm>
            <a:off x="7294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Epileptic Seizure Detection </a:t>
            </a:r>
            <a:endParaRPr/>
          </a:p>
        </p:txBody>
      </p:sp>
      <p:sp>
        <p:nvSpPr>
          <p:cNvPr id="296" name="Google Shape;296;p34"/>
          <p:cNvSpPr txBox="1"/>
          <p:nvPr>
            <p:ph idx="1" type="body"/>
          </p:nvPr>
        </p:nvSpPr>
        <p:spPr>
          <a:xfrm>
            <a:off x="729450" y="1407100"/>
            <a:ext cx="7688700" cy="28920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solidFill>
                  <a:srgbClr val="333333"/>
                </a:solidFill>
                <a:highlight>
                  <a:srgbClr val="FFFFFF"/>
                </a:highlight>
              </a:rPr>
              <a:t>Tzallas, A. T., Tsipouras, M. G., Tsalikakis, D. G., Karvounis, E. C., Astrakas, L., Konitsiotis, S., &amp; Tzaphlidou, M. (2012, February 29). Automated Epileptic Seizure Detection Methods: A Review Study. Retrieved from </a:t>
            </a:r>
            <a:r>
              <a:rPr lang="en" sz="1200" u="sng">
                <a:solidFill>
                  <a:schemeClr val="hlink"/>
                </a:solidFill>
                <a:highlight>
                  <a:srgbClr val="FFFFFF"/>
                </a:highlight>
                <a:hlinkClick r:id="rId3"/>
              </a:rPr>
              <a:t>https://www.intechopen.com/books/epilepsy-histological-electroencephalographic-and-psychological-aspects/automated-epileptic-seizure-detection-methods-a-review-study</a:t>
            </a:r>
            <a:r>
              <a:rPr lang="en" sz="1200">
                <a:solidFill>
                  <a:srgbClr val="333333"/>
                </a:solidFill>
                <a:highlight>
                  <a:srgbClr val="FFFFFF"/>
                </a:highlight>
              </a:rPr>
              <a:t> </a:t>
            </a:r>
            <a:endParaRPr sz="1200"/>
          </a:p>
          <a:p>
            <a:pPr indent="-304800" lvl="0" marL="457200" rtl="0" algn="l">
              <a:spcBef>
                <a:spcPts val="0"/>
              </a:spcBef>
              <a:spcAft>
                <a:spcPts val="0"/>
              </a:spcAft>
              <a:buSzPts val="1200"/>
              <a:buAutoNum type="arabicPeriod"/>
            </a:pPr>
            <a:r>
              <a:rPr lang="en" sz="1200">
                <a:solidFill>
                  <a:srgbClr val="333333"/>
                </a:solidFill>
                <a:highlight>
                  <a:srgbClr val="FFFFFF"/>
                </a:highlight>
              </a:rPr>
              <a:t>Giannakakis, G., Sakkalis, V., Pediaditis, M., &amp; Tsiknakis, M. (1970, January 01). Methods for Seizure Detection and Prediction: An Overview. Retrieved from </a:t>
            </a:r>
            <a:r>
              <a:rPr lang="en" sz="1200" u="sng">
                <a:solidFill>
                  <a:schemeClr val="hlink"/>
                </a:solidFill>
                <a:highlight>
                  <a:srgbClr val="FFFFFF"/>
                </a:highlight>
                <a:hlinkClick r:id="rId4"/>
              </a:rPr>
              <a:t>https://link.springer.com/protocol/10.1007/7657_2014_68</a:t>
            </a:r>
            <a:r>
              <a:rPr lang="en" sz="1200">
                <a:solidFill>
                  <a:srgbClr val="333333"/>
                </a:solidFill>
                <a:highlight>
                  <a:srgbClr val="FFFFFF"/>
                </a:highlight>
              </a:rPr>
              <a:t>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chemeClr val="lt1"/>
                </a:highlight>
              </a:rPr>
              <a:t>Devices &amp; Technology. (n.d.). Retrieved from </a:t>
            </a:r>
            <a:r>
              <a:rPr lang="en" sz="1200" u="sng">
                <a:solidFill>
                  <a:schemeClr val="accent5"/>
                </a:solidFill>
                <a:highlight>
                  <a:schemeClr val="lt1"/>
                </a:highlight>
                <a:hlinkClick r:id="rId5"/>
              </a:rPr>
              <a:t>https://www.dannydid.org/epilepsy-sudep/devices-technology/</a:t>
            </a:r>
            <a:r>
              <a:rPr lang="en" sz="1200">
                <a:solidFill>
                  <a:srgbClr val="333333"/>
                </a:solidFill>
                <a:highlight>
                  <a:schemeClr val="lt1"/>
                </a:highlight>
              </a:rPr>
              <a:t> </a:t>
            </a:r>
            <a:endParaRPr sz="1200">
              <a:solidFill>
                <a:srgbClr val="333333"/>
              </a:solidFill>
              <a:highlight>
                <a:schemeClr val="lt1"/>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chemeClr val="lt1"/>
                </a:highlight>
              </a:rPr>
              <a:t>February;25(2):28-29, N. R., Publish date: December 6, 2., &amp; Publish date: December 18, 2. (2019, January 07). Mobile Devices May Provide Accurate Seizure Detection and Help Prevent SUDEP. Retrieved from </a:t>
            </a:r>
            <a:r>
              <a:rPr lang="en" sz="1200" u="sng">
                <a:solidFill>
                  <a:schemeClr val="accent5"/>
                </a:solidFill>
                <a:highlight>
                  <a:schemeClr val="lt1"/>
                </a:highlight>
                <a:hlinkClick r:id="rId6"/>
              </a:rPr>
              <a:t>https://www.mdedge.com/neurology/epilepsyresourcecenter/article/130162/epilepsy-seizures/mobile-devices-may-provide</a:t>
            </a:r>
            <a:r>
              <a:rPr lang="en" sz="1200">
                <a:solidFill>
                  <a:srgbClr val="333333"/>
                </a:solidFill>
                <a:highlight>
                  <a:schemeClr val="lt1"/>
                </a:highlight>
              </a:rPr>
              <a:t> </a:t>
            </a:r>
            <a:endParaRPr sz="1200">
              <a:solidFill>
                <a:srgbClr val="333333"/>
              </a:solidFill>
              <a:highlight>
                <a:schemeClr val="lt1"/>
              </a:highlight>
            </a:endParaRPr>
          </a:p>
          <a:p>
            <a:pPr indent="0" lvl="0" marL="457200" rtl="0" algn="l">
              <a:spcBef>
                <a:spcPts val="1600"/>
              </a:spcBef>
              <a:spcAft>
                <a:spcPts val="0"/>
              </a:spcAft>
              <a:buNone/>
            </a:pPr>
            <a:r>
              <a:t/>
            </a:r>
            <a:endParaRPr sz="1200"/>
          </a:p>
          <a:p>
            <a:pPr indent="0" lvl="0" marL="0" rtl="0" algn="l">
              <a:spcBef>
                <a:spcPts val="1600"/>
              </a:spcBef>
              <a:spcAft>
                <a:spcPts val="1600"/>
              </a:spcAft>
              <a:buNone/>
            </a:pPr>
            <a:r>
              <a:t/>
            </a:r>
            <a:endParaRPr sz="1200"/>
          </a:p>
        </p:txBody>
      </p:sp>
      <p:pic>
        <p:nvPicPr>
          <p:cNvPr id="297" name="Google Shape;297;p34"/>
          <p:cNvPicPr preferRelativeResize="0"/>
          <p:nvPr/>
        </p:nvPicPr>
        <p:blipFill>
          <a:blip r:embed="rId7">
            <a:alphaModFix/>
          </a:blip>
          <a:stretch>
            <a:fillRect/>
          </a:stretch>
        </p:blipFill>
        <p:spPr>
          <a:xfrm>
            <a:off x="8572450" y="31725"/>
            <a:ext cx="523975" cy="42032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1" name="Shape 301"/>
        <p:cNvGrpSpPr/>
        <p:nvPr/>
      </p:nvGrpSpPr>
      <p:grpSpPr>
        <a:xfrm>
          <a:off x="0" y="0"/>
          <a:ext cx="0" cy="0"/>
          <a:chOff x="0" y="0"/>
          <a:chExt cx="0" cy="0"/>
        </a:xfrm>
      </p:grpSpPr>
      <p:sp>
        <p:nvSpPr>
          <p:cNvPr id="302" name="Google Shape;302;p35"/>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van Elmpt, Wouter J C, et al. “A Model of Heart Rate Changes to Detect Seizures in Severe Epilepsy.” </a:t>
            </a:r>
            <a:r>
              <a:rPr i="1" lang="en" sz="1200">
                <a:solidFill>
                  <a:srgbClr val="333333"/>
                </a:solidFill>
              </a:rPr>
              <a:t>Seizure</a:t>
            </a:r>
            <a:r>
              <a:rPr lang="en" sz="1200">
                <a:solidFill>
                  <a:srgbClr val="333333"/>
                </a:solidFill>
                <a:highlight>
                  <a:srgbClr val="FFFFFF"/>
                </a:highlight>
              </a:rPr>
              <a:t>, U.S. National Library of Medicine, Sept. 2006, </a:t>
            </a:r>
            <a:r>
              <a:rPr lang="en" sz="1200" u="sng">
                <a:solidFill>
                  <a:schemeClr val="hlink"/>
                </a:solidFill>
                <a:highlight>
                  <a:srgbClr val="FFFFFF"/>
                </a:highlight>
                <a:hlinkClick r:id="rId3"/>
              </a:rPr>
              <a:t>www.ncbi.nlm.nih.gov/pubmed/16828317</a:t>
            </a:r>
            <a:r>
              <a:rPr lang="en" sz="1200">
                <a:solidFill>
                  <a:srgbClr val="333333"/>
                </a:solidFill>
                <a:highlight>
                  <a:srgbClr val="FFFFFF"/>
                </a:highlight>
              </a:rPr>
              <a:t>.</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Borujeny, Golshan Taheri, et al. “Detection of Epileptic Seizure Using Wireless Sensor Networks.” </a:t>
            </a:r>
            <a:r>
              <a:rPr i="1" lang="en" sz="1200">
                <a:solidFill>
                  <a:srgbClr val="333333"/>
                </a:solidFill>
              </a:rPr>
              <a:t>Journal of Medical Signals and Sensors</a:t>
            </a:r>
            <a:r>
              <a:rPr lang="en" sz="1200">
                <a:solidFill>
                  <a:srgbClr val="333333"/>
                </a:solidFill>
                <a:highlight>
                  <a:srgbClr val="FFFFFF"/>
                </a:highlight>
              </a:rPr>
              <a:t>, Medknow Publications &amp; Media Pvt Ltd, 2013, </a:t>
            </a:r>
            <a:r>
              <a:rPr lang="en" sz="1200" u="sng">
                <a:solidFill>
                  <a:schemeClr val="hlink"/>
                </a:solidFill>
                <a:highlight>
                  <a:srgbClr val="FFFFFF"/>
                </a:highlight>
                <a:hlinkClick r:id="rId4"/>
              </a:rPr>
              <a:t>www.ncbi.nlm.nih.gov/pmc/articles/PMC3788195/</a:t>
            </a:r>
            <a:r>
              <a:rPr lang="en" sz="1200">
                <a:solidFill>
                  <a:srgbClr val="333333"/>
                </a:solidFill>
                <a:highlight>
                  <a:srgbClr val="FFFFFF"/>
                </a:highlight>
              </a:rPr>
              <a:t>.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Velez, Mariel, et al. “Tracking Generalized Tonic-Clonic Seizures with a Wrist Accelerometer Linked to an Online Database.” </a:t>
            </a:r>
            <a:r>
              <a:rPr i="1" lang="en" sz="1200">
                <a:solidFill>
                  <a:srgbClr val="333333"/>
                </a:solidFill>
              </a:rPr>
              <a:t>Seizure</a:t>
            </a:r>
            <a:r>
              <a:rPr lang="en" sz="1200">
                <a:solidFill>
                  <a:srgbClr val="333333"/>
                </a:solidFill>
                <a:highlight>
                  <a:srgbClr val="FFFFFF"/>
                </a:highlight>
              </a:rPr>
              <a:t>, U.S. National Library of Medicine, July 2016, www.ncbi.nlm.nih.gov/pubmed/27205871.</a:t>
            </a:r>
            <a:endParaRPr sz="1200">
              <a:solidFill>
                <a:srgbClr val="333333"/>
              </a:solidFill>
              <a:highlight>
                <a:srgbClr val="FFFFFF"/>
              </a:highlight>
            </a:endParaRPr>
          </a:p>
        </p:txBody>
      </p:sp>
      <p:sp>
        <p:nvSpPr>
          <p:cNvPr id="303" name="Google Shape;303;p35"/>
          <p:cNvSpPr txBox="1"/>
          <p:nvPr>
            <p:ph type="title"/>
          </p:nvPr>
        </p:nvSpPr>
        <p:spPr>
          <a:xfrm>
            <a:off x="727650" y="452050"/>
            <a:ext cx="91440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Epileptic Seizure Detection Continued</a:t>
            </a:r>
            <a:endParaRPr/>
          </a:p>
        </p:txBody>
      </p:sp>
      <p:pic>
        <p:nvPicPr>
          <p:cNvPr id="304" name="Google Shape;304;p35"/>
          <p:cNvPicPr preferRelativeResize="0"/>
          <p:nvPr/>
        </p:nvPicPr>
        <p:blipFill>
          <a:blip r:embed="rId5">
            <a:alphaModFix/>
          </a:blip>
          <a:stretch>
            <a:fillRect/>
          </a:stretch>
        </p:blipFill>
        <p:spPr>
          <a:xfrm>
            <a:off x="8572450" y="31725"/>
            <a:ext cx="523975" cy="420325"/>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Google Shape;309;p36"/>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Heart rate and Epileptic Seizures</a:t>
            </a:r>
            <a:endParaRPr/>
          </a:p>
        </p:txBody>
      </p:sp>
      <p:sp>
        <p:nvSpPr>
          <p:cNvPr id="310" name="Google Shape;310;p36"/>
          <p:cNvSpPr txBox="1"/>
          <p:nvPr>
            <p:ph idx="1" type="body"/>
          </p:nvPr>
        </p:nvSpPr>
        <p:spPr>
          <a:xfrm>
            <a:off x="727650" y="1441200"/>
            <a:ext cx="7688700" cy="2261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SzPts val="1200"/>
              <a:buAutoNum type="arabicPeriod"/>
            </a:pPr>
            <a:r>
              <a:rPr lang="en" sz="1200">
                <a:solidFill>
                  <a:srgbClr val="333333"/>
                </a:solidFill>
                <a:highlight>
                  <a:schemeClr val="lt1"/>
                </a:highlight>
              </a:rPr>
              <a:t>Kołodziej, M., Majkowski, A., Rak, R. J., Świderski, B., &amp; Rysz, A. (2017, September). System for automatic heart rate calculation in epileptic seizures. Retrieved from </a:t>
            </a:r>
            <a:r>
              <a:rPr lang="en" sz="1200" u="sng">
                <a:solidFill>
                  <a:schemeClr val="accent5"/>
                </a:solidFill>
                <a:highlight>
                  <a:schemeClr val="lt1"/>
                </a:highlight>
                <a:hlinkClick r:id="rId3"/>
              </a:rPr>
              <a:t>https://www.ncbi.nlm.nih.gov/pubmed/28523469</a:t>
            </a:r>
            <a:r>
              <a:rPr lang="en" sz="1200">
                <a:solidFill>
                  <a:srgbClr val="333333"/>
                </a:solidFill>
                <a:highlight>
                  <a:schemeClr val="lt1"/>
                </a:highlight>
              </a:rPr>
              <a:t> </a:t>
            </a:r>
            <a:endParaRPr sz="1200"/>
          </a:p>
          <a:p>
            <a:pPr indent="-304800" lvl="0" marL="457200" rtl="0" algn="l">
              <a:spcBef>
                <a:spcPts val="0"/>
              </a:spcBef>
              <a:spcAft>
                <a:spcPts val="0"/>
              </a:spcAft>
              <a:buSzPts val="1200"/>
              <a:buAutoNum type="arabicPeriod"/>
            </a:pPr>
            <a:r>
              <a:rPr lang="en" sz="1200"/>
              <a:t>Nei, M. (2019). Cardiac Effects of Seizures. American Epilepsy Society. </a:t>
            </a:r>
            <a:endParaRPr sz="1200"/>
          </a:p>
          <a:p>
            <a:pPr indent="-304800" lvl="0" marL="457200" rtl="0" algn="l">
              <a:spcBef>
                <a:spcPts val="0"/>
              </a:spcBef>
              <a:spcAft>
                <a:spcPts val="0"/>
              </a:spcAft>
              <a:buSzPts val="1200"/>
              <a:buAutoNum type="arabicPeriod"/>
            </a:pPr>
            <a:r>
              <a:rPr lang="en" sz="1200">
                <a:solidFill>
                  <a:srgbClr val="333333"/>
                </a:solidFill>
                <a:highlight>
                  <a:srgbClr val="FFFFFF"/>
                </a:highlight>
              </a:rPr>
              <a:t>Zijlmans, Maeike, et al. “Heart Rate Changes and ECG Abnormalities during Epileptic Seizures: Prevalence and Definition of an Objective Clinical Sign.” </a:t>
            </a:r>
            <a:r>
              <a:rPr i="1" lang="en" sz="1200">
                <a:solidFill>
                  <a:srgbClr val="333333"/>
                </a:solidFill>
              </a:rPr>
              <a:t>Epilepsia</a:t>
            </a:r>
            <a:r>
              <a:rPr lang="en" sz="1200">
                <a:solidFill>
                  <a:srgbClr val="333333"/>
                </a:solidFill>
                <a:highlight>
                  <a:srgbClr val="FFFFFF"/>
                </a:highlight>
              </a:rPr>
              <a:t>, U.S. National Library of Medicine, Aug. 2002, </a:t>
            </a:r>
            <a:r>
              <a:rPr lang="en" sz="1200" u="sng">
                <a:solidFill>
                  <a:schemeClr val="hlink"/>
                </a:solidFill>
                <a:highlight>
                  <a:srgbClr val="FFFFFF"/>
                </a:highlight>
                <a:hlinkClick r:id="rId4"/>
              </a:rPr>
              <a:t>www.ncbi.nlm.nih.gov/pubmed/12181003</a:t>
            </a:r>
            <a:r>
              <a:rPr lang="en" sz="1200">
                <a:solidFill>
                  <a:srgbClr val="333333"/>
                </a:solidFill>
                <a:highlight>
                  <a:srgbClr val="FFFFFF"/>
                </a:highlight>
              </a:rPr>
              <a:t>. </a:t>
            </a:r>
            <a:endParaRPr sz="1200"/>
          </a:p>
        </p:txBody>
      </p:sp>
      <p:pic>
        <p:nvPicPr>
          <p:cNvPr id="311" name="Google Shape;311;p36"/>
          <p:cNvPicPr preferRelativeResize="0"/>
          <p:nvPr/>
        </p:nvPicPr>
        <p:blipFill>
          <a:blip r:embed="rId5">
            <a:alphaModFix/>
          </a:blip>
          <a:stretch>
            <a:fillRect/>
          </a:stretch>
        </p:blipFill>
        <p:spPr>
          <a:xfrm>
            <a:off x="8572450" y="31725"/>
            <a:ext cx="523975" cy="42032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5" name="Shape 315"/>
        <p:cNvGrpSpPr/>
        <p:nvPr/>
      </p:nvGrpSpPr>
      <p:grpSpPr>
        <a:xfrm>
          <a:off x="0" y="0"/>
          <a:ext cx="0" cy="0"/>
          <a:chOff x="0" y="0"/>
          <a:chExt cx="0" cy="0"/>
        </a:xfrm>
      </p:grpSpPr>
      <p:sp>
        <p:nvSpPr>
          <p:cNvPr id="316" name="Google Shape;316;p37"/>
          <p:cNvSpPr txBox="1"/>
          <p:nvPr>
            <p:ph type="title"/>
          </p:nvPr>
        </p:nvSpPr>
        <p:spPr>
          <a:xfrm>
            <a:off x="7294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rgbClr val="000000"/>
              </a:buClr>
              <a:buSzPts val="1100"/>
              <a:buFont typeface="Arial"/>
              <a:buNone/>
            </a:pPr>
            <a:r>
              <a:rPr lang="en"/>
              <a:t>References - Epilepsy</a:t>
            </a:r>
            <a:endParaRPr/>
          </a:p>
        </p:txBody>
      </p:sp>
      <p:sp>
        <p:nvSpPr>
          <p:cNvPr id="317" name="Google Shape;317;p37"/>
          <p:cNvSpPr txBox="1"/>
          <p:nvPr>
            <p:ph idx="1" type="body"/>
          </p:nvPr>
        </p:nvSpPr>
        <p:spPr>
          <a:xfrm>
            <a:off x="729450" y="1377025"/>
            <a:ext cx="7688700" cy="2261100"/>
          </a:xfrm>
          <a:prstGeom prst="rect">
            <a:avLst/>
          </a:prstGeom>
        </p:spPr>
        <p:txBody>
          <a:bodyPr anchorCtr="0" anchor="t" bIns="91425" lIns="91425" spcFirstLastPara="1" rIns="91425" wrap="square" tIns="91425">
            <a:noAutofit/>
          </a:bodyPr>
          <a:lstStyle/>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“Demystifying Epilepsy and Increasing Awareness.” </a:t>
            </a:r>
            <a:r>
              <a:rPr i="1" lang="en" sz="1200">
                <a:solidFill>
                  <a:srgbClr val="333333"/>
                </a:solidFill>
              </a:rPr>
              <a:t>Mayo Clinic</a:t>
            </a:r>
            <a:r>
              <a:rPr lang="en" sz="1200">
                <a:solidFill>
                  <a:srgbClr val="333333"/>
                </a:solidFill>
                <a:highlight>
                  <a:srgbClr val="FFFFFF"/>
                </a:highlight>
              </a:rPr>
              <a:t>, Mayo Foundation for Medical Education and Research, https://newsnetwork.mayoclinic.org/discussion/epilepsy-demystify-disease-and-increase-awareness/.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“Epilepsy Foundation.” </a:t>
            </a:r>
            <a:r>
              <a:rPr i="1" lang="en" sz="1200">
                <a:solidFill>
                  <a:srgbClr val="333333"/>
                </a:solidFill>
              </a:rPr>
              <a:t>Epilepsy Foundation</a:t>
            </a:r>
            <a:r>
              <a:rPr lang="en" sz="1200">
                <a:solidFill>
                  <a:srgbClr val="333333"/>
                </a:solidFill>
                <a:highlight>
                  <a:srgbClr val="FFFFFF"/>
                </a:highlight>
              </a:rPr>
              <a:t>, 13 Mar. 2019, </a:t>
            </a:r>
            <a:r>
              <a:rPr lang="en" sz="1200" u="sng">
                <a:solidFill>
                  <a:schemeClr val="accent5"/>
                </a:solidFill>
                <a:highlight>
                  <a:srgbClr val="FFFFFF"/>
                </a:highlight>
                <a:hlinkClick r:id="rId3"/>
              </a:rPr>
              <a:t>www.epilepsy.com/</a:t>
            </a:r>
            <a:r>
              <a:rPr lang="en" sz="1200">
                <a:solidFill>
                  <a:srgbClr val="333333"/>
                </a:solidFill>
                <a:highlight>
                  <a:srgbClr val="FFFFFF"/>
                </a:highlight>
              </a:rPr>
              <a:t>. </a:t>
            </a:r>
            <a:endParaRPr sz="1200">
              <a:solidFill>
                <a:srgbClr val="333333"/>
              </a:solidFill>
              <a:highlight>
                <a:srgbClr val="FFFFFF"/>
              </a:highlight>
            </a:endParaRPr>
          </a:p>
        </p:txBody>
      </p:sp>
      <p:pic>
        <p:nvPicPr>
          <p:cNvPr id="318" name="Google Shape;318;p37"/>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2" name="Shape 322"/>
        <p:cNvGrpSpPr/>
        <p:nvPr/>
      </p:nvGrpSpPr>
      <p:grpSpPr>
        <a:xfrm>
          <a:off x="0" y="0"/>
          <a:ext cx="0" cy="0"/>
          <a:chOff x="0" y="0"/>
          <a:chExt cx="0" cy="0"/>
        </a:xfrm>
      </p:grpSpPr>
      <p:sp>
        <p:nvSpPr>
          <p:cNvPr id="323" name="Google Shape;323;p38"/>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Direct Competitors </a:t>
            </a:r>
            <a:endParaRPr/>
          </a:p>
        </p:txBody>
      </p:sp>
      <p:sp>
        <p:nvSpPr>
          <p:cNvPr id="324" name="Google Shape;324;p38"/>
          <p:cNvSpPr txBox="1"/>
          <p:nvPr>
            <p:ph idx="1" type="body"/>
          </p:nvPr>
        </p:nvSpPr>
        <p:spPr>
          <a:xfrm>
            <a:off x="727650" y="13916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200">
                <a:solidFill>
                  <a:srgbClr val="333333"/>
                </a:solidFill>
                <a:highlight>
                  <a:srgbClr val="FFFFFF"/>
                </a:highlight>
              </a:rPr>
              <a:t>“About SmartWatch Inspyre™ by Smart Monitor – Smart-Monitor.” </a:t>
            </a:r>
            <a:r>
              <a:rPr i="1" lang="en" sz="1200">
                <a:solidFill>
                  <a:srgbClr val="333333"/>
                </a:solidFill>
              </a:rPr>
              <a:t>Smart</a:t>
            </a:r>
            <a:r>
              <a:rPr lang="en" sz="1200">
                <a:solidFill>
                  <a:srgbClr val="333333"/>
                </a:solidFill>
                <a:highlight>
                  <a:srgbClr val="FFFFFF"/>
                </a:highlight>
              </a:rPr>
              <a:t>, smart-monitor.com/about-smartwatch-inspyre-by-smart-monitor/.</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“Embrace2 Seizure Monitoring | Smarter Epilepsy Management | Embrace Watch.” </a:t>
            </a:r>
            <a:r>
              <a:rPr i="1" lang="en" sz="1200">
                <a:solidFill>
                  <a:srgbClr val="333333"/>
                </a:solidFill>
              </a:rPr>
              <a:t>Empatica</a:t>
            </a:r>
            <a:r>
              <a:rPr lang="en" sz="1200">
                <a:solidFill>
                  <a:srgbClr val="333333"/>
                </a:solidFill>
                <a:highlight>
                  <a:srgbClr val="FFFFFF"/>
                </a:highlight>
              </a:rPr>
              <a:t>, </a:t>
            </a:r>
            <a:r>
              <a:rPr lang="en" sz="1200" u="sng">
                <a:solidFill>
                  <a:schemeClr val="hlink"/>
                </a:solidFill>
                <a:highlight>
                  <a:srgbClr val="FFFFFF"/>
                </a:highlight>
                <a:hlinkClick r:id="rId3"/>
              </a:rPr>
              <a:t>www.empatica.com/embrace2/</a:t>
            </a:r>
            <a:r>
              <a:rPr lang="en" sz="1200">
                <a:solidFill>
                  <a:srgbClr val="333333"/>
                </a:solidFill>
                <a:highlight>
                  <a:srgbClr val="FFFFFF"/>
                </a:highlight>
              </a:rPr>
              <a:t>. </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“SeizAlarm Epilepsy Seizure Detection.” </a:t>
            </a:r>
            <a:r>
              <a:rPr i="1" lang="en" sz="1200">
                <a:solidFill>
                  <a:srgbClr val="333333"/>
                </a:solidFill>
              </a:rPr>
              <a:t>SeizAlarm Epilepsy Seizure Detection</a:t>
            </a:r>
            <a:r>
              <a:rPr lang="en" sz="1200">
                <a:solidFill>
                  <a:srgbClr val="333333"/>
                </a:solidFill>
                <a:highlight>
                  <a:srgbClr val="FFFFFF"/>
                </a:highlight>
              </a:rPr>
              <a:t>, seizalarm.com/.</a:t>
            </a:r>
            <a:endParaRPr sz="1200">
              <a:solidFill>
                <a:srgbClr val="333333"/>
              </a:solidFill>
              <a:highlight>
                <a:srgbClr val="FFFFFF"/>
              </a:highlight>
            </a:endParaRPr>
          </a:p>
          <a:p>
            <a:pPr indent="0" lvl="0" marL="0" rtl="0" algn="l">
              <a:spcBef>
                <a:spcPts val="1600"/>
              </a:spcBef>
              <a:spcAft>
                <a:spcPts val="1600"/>
              </a:spcAft>
              <a:buNone/>
            </a:pPr>
            <a:r>
              <a:t/>
            </a:r>
            <a:endParaRPr sz="1200">
              <a:solidFill>
                <a:srgbClr val="333333"/>
              </a:solidFill>
              <a:highlight>
                <a:srgbClr val="FFFFFF"/>
              </a:highlight>
            </a:endParaRPr>
          </a:p>
        </p:txBody>
      </p:sp>
      <p:pic>
        <p:nvPicPr>
          <p:cNvPr id="325" name="Google Shape;325;p38"/>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9" name="Shape 329"/>
        <p:cNvGrpSpPr/>
        <p:nvPr/>
      </p:nvGrpSpPr>
      <p:grpSpPr>
        <a:xfrm>
          <a:off x="0" y="0"/>
          <a:ext cx="0" cy="0"/>
          <a:chOff x="0" y="0"/>
          <a:chExt cx="0" cy="0"/>
        </a:xfrm>
      </p:grpSpPr>
      <p:sp>
        <p:nvSpPr>
          <p:cNvPr id="330" name="Google Shape;330;p39"/>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References - Indirect Competitors</a:t>
            </a:r>
            <a:endParaRPr/>
          </a:p>
        </p:txBody>
      </p:sp>
      <p:sp>
        <p:nvSpPr>
          <p:cNvPr id="331" name="Google Shape;331;p39"/>
          <p:cNvSpPr txBox="1"/>
          <p:nvPr>
            <p:ph idx="1" type="body"/>
          </p:nvPr>
        </p:nvSpPr>
        <p:spPr>
          <a:xfrm>
            <a:off x="727650" y="1509750"/>
            <a:ext cx="7688700" cy="2261100"/>
          </a:xfrm>
          <a:prstGeom prst="rect">
            <a:avLst/>
          </a:prstGeom>
        </p:spPr>
        <p:txBody>
          <a:bodyPr anchorCtr="0" anchor="t" bIns="91425" lIns="91425" spcFirstLastPara="1" rIns="91425" wrap="square" tIns="91425">
            <a:noAutofit/>
          </a:bodyPr>
          <a:lstStyle/>
          <a:p>
            <a:pPr indent="-311150" lvl="0" marL="457200" rtl="0" algn="l">
              <a:spcBef>
                <a:spcPts val="0"/>
              </a:spcBef>
              <a:spcAft>
                <a:spcPts val="0"/>
              </a:spcAft>
              <a:buSzPts val="1300"/>
              <a:buAutoNum type="arabicPeriod"/>
            </a:pPr>
            <a:r>
              <a:rPr lang="en" sz="1200">
                <a:solidFill>
                  <a:srgbClr val="333333"/>
                </a:solidFill>
                <a:highlight>
                  <a:srgbClr val="FFFFFF"/>
                </a:highlight>
              </a:rPr>
              <a:t>“Epilepsy Journal App | OllyTree Applications.” </a:t>
            </a:r>
            <a:r>
              <a:rPr i="1" lang="en" sz="1200">
                <a:solidFill>
                  <a:srgbClr val="333333"/>
                </a:solidFill>
              </a:rPr>
              <a:t>Epilepsy Journal</a:t>
            </a:r>
            <a:r>
              <a:rPr lang="en" sz="1200">
                <a:solidFill>
                  <a:srgbClr val="333333"/>
                </a:solidFill>
                <a:highlight>
                  <a:srgbClr val="FFFFFF"/>
                </a:highlight>
              </a:rPr>
              <a:t>, </a:t>
            </a:r>
            <a:r>
              <a:rPr lang="en" sz="1200" u="sng">
                <a:solidFill>
                  <a:schemeClr val="hlink"/>
                </a:solidFill>
                <a:highlight>
                  <a:srgbClr val="FFFFFF"/>
                </a:highlight>
                <a:hlinkClick r:id="rId3"/>
              </a:rPr>
              <a:t>www.epilepsy-journal.com/</a:t>
            </a:r>
            <a:r>
              <a:rPr lang="en" sz="1200">
                <a:solidFill>
                  <a:srgbClr val="333333"/>
                </a:solidFill>
                <a:highlight>
                  <a:srgbClr val="FFFFFF"/>
                </a:highlight>
              </a:rPr>
              <a:t>.</a:t>
            </a:r>
            <a:endParaRPr sz="1200">
              <a:solidFill>
                <a:srgbClr val="333333"/>
              </a:solidFill>
              <a:highlight>
                <a:srgbClr val="FFFFFF"/>
              </a:highlight>
            </a:endParaRPr>
          </a:p>
          <a:p>
            <a:pPr indent="-304800" lvl="0" marL="457200" rtl="0" algn="l">
              <a:spcBef>
                <a:spcPts val="0"/>
              </a:spcBef>
              <a:spcAft>
                <a:spcPts val="0"/>
              </a:spcAft>
              <a:buClr>
                <a:srgbClr val="333333"/>
              </a:buClr>
              <a:buSzPts val="1200"/>
              <a:buAutoNum type="arabicPeriod"/>
            </a:pPr>
            <a:r>
              <a:rPr lang="en" sz="1200">
                <a:solidFill>
                  <a:srgbClr val="333333"/>
                </a:solidFill>
                <a:highlight>
                  <a:srgbClr val="FFFFFF"/>
                </a:highlight>
              </a:rPr>
              <a:t>“Health Storylines™.” </a:t>
            </a:r>
            <a:r>
              <a:rPr i="1" lang="en" sz="1200">
                <a:solidFill>
                  <a:srgbClr val="333333"/>
                </a:solidFill>
              </a:rPr>
              <a:t>Health Storylines™</a:t>
            </a:r>
            <a:r>
              <a:rPr lang="en" sz="1200">
                <a:solidFill>
                  <a:srgbClr val="333333"/>
                </a:solidFill>
                <a:highlight>
                  <a:srgbClr val="FFFFFF"/>
                </a:highlight>
              </a:rPr>
              <a:t>, </a:t>
            </a:r>
            <a:r>
              <a:rPr lang="en" sz="1200" u="sng">
                <a:solidFill>
                  <a:schemeClr val="hlink"/>
                </a:solidFill>
                <a:highlight>
                  <a:srgbClr val="FFFFFF"/>
                </a:highlight>
                <a:hlinkClick r:id="rId4"/>
              </a:rPr>
              <a:t>www.healthstorylines.com/</a:t>
            </a:r>
            <a:r>
              <a:rPr lang="en" sz="1200">
                <a:solidFill>
                  <a:srgbClr val="333333"/>
                </a:solidFill>
                <a:highlight>
                  <a:srgbClr val="FFFFFF"/>
                </a:highlight>
              </a:rPr>
              <a:t>. </a:t>
            </a:r>
            <a:endParaRPr sz="1200">
              <a:solidFill>
                <a:srgbClr val="333333"/>
              </a:solidFill>
              <a:highlight>
                <a:srgbClr val="FFFFFF"/>
              </a:highlight>
            </a:endParaRPr>
          </a:p>
        </p:txBody>
      </p:sp>
      <p:pic>
        <p:nvPicPr>
          <p:cNvPr id="332" name="Google Shape;332;p39"/>
          <p:cNvPicPr preferRelativeResize="0"/>
          <p:nvPr/>
        </p:nvPicPr>
        <p:blipFill>
          <a:blip r:embed="rId5">
            <a:alphaModFix/>
          </a:blip>
          <a:stretch>
            <a:fillRect/>
          </a:stretch>
        </p:blipFill>
        <p:spPr>
          <a:xfrm>
            <a:off x="8572450" y="31725"/>
            <a:ext cx="523975" cy="42032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15"/>
          <p:cNvSpPr/>
          <p:nvPr/>
        </p:nvSpPr>
        <p:spPr>
          <a:xfrm>
            <a:off x="2574800" y="0"/>
            <a:ext cx="6669600" cy="4770000"/>
          </a:xfrm>
          <a:prstGeom prst="rect">
            <a:avLst/>
          </a:prstGeom>
          <a:solidFill>
            <a:srgbClr val="E9EDE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15"/>
          <p:cNvSpPr txBox="1"/>
          <p:nvPr>
            <p:ph idx="4294967295" type="title"/>
          </p:nvPr>
        </p:nvSpPr>
        <p:spPr>
          <a:xfrm>
            <a:off x="558000" y="1575825"/>
            <a:ext cx="1905000" cy="422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4800">
                <a:solidFill>
                  <a:schemeClr val="accent5"/>
                </a:solidFill>
              </a:rPr>
              <a:t>The Team</a:t>
            </a:r>
            <a:endParaRPr sz="4800">
              <a:solidFill>
                <a:schemeClr val="accent5"/>
              </a:solidFill>
            </a:endParaRPr>
          </a:p>
        </p:txBody>
      </p:sp>
      <p:pic>
        <p:nvPicPr>
          <p:cNvPr id="104" name="Google Shape;104;p15"/>
          <p:cNvPicPr preferRelativeResize="0"/>
          <p:nvPr/>
        </p:nvPicPr>
        <p:blipFill>
          <a:blip r:embed="rId3">
            <a:alphaModFix/>
          </a:blip>
          <a:stretch>
            <a:fillRect/>
          </a:stretch>
        </p:blipFill>
        <p:spPr>
          <a:xfrm>
            <a:off x="7124784" y="2326109"/>
            <a:ext cx="1515516" cy="1958478"/>
          </a:xfrm>
          <a:prstGeom prst="rect">
            <a:avLst/>
          </a:prstGeom>
          <a:noFill/>
          <a:ln>
            <a:noFill/>
          </a:ln>
        </p:spPr>
      </p:pic>
      <p:pic>
        <p:nvPicPr>
          <p:cNvPr id="105" name="Google Shape;105;p15"/>
          <p:cNvPicPr preferRelativeResize="0"/>
          <p:nvPr/>
        </p:nvPicPr>
        <p:blipFill>
          <a:blip r:embed="rId4">
            <a:alphaModFix/>
          </a:blip>
          <a:stretch>
            <a:fillRect/>
          </a:stretch>
        </p:blipFill>
        <p:spPr>
          <a:xfrm>
            <a:off x="3120807" y="2326110"/>
            <a:ext cx="1476158" cy="1958477"/>
          </a:xfrm>
          <a:prstGeom prst="rect">
            <a:avLst/>
          </a:prstGeom>
          <a:noFill/>
          <a:ln>
            <a:noFill/>
          </a:ln>
        </p:spPr>
      </p:pic>
      <p:pic>
        <p:nvPicPr>
          <p:cNvPr id="106" name="Google Shape;106;p15"/>
          <p:cNvPicPr preferRelativeResize="0"/>
          <p:nvPr/>
        </p:nvPicPr>
        <p:blipFill>
          <a:blip r:embed="rId5">
            <a:alphaModFix/>
          </a:blip>
          <a:stretch>
            <a:fillRect/>
          </a:stretch>
        </p:blipFill>
        <p:spPr>
          <a:xfrm>
            <a:off x="4959476" y="2326111"/>
            <a:ext cx="1870588" cy="1958476"/>
          </a:xfrm>
          <a:prstGeom prst="rect">
            <a:avLst/>
          </a:prstGeom>
          <a:noFill/>
          <a:ln>
            <a:noFill/>
          </a:ln>
        </p:spPr>
      </p:pic>
      <p:pic>
        <p:nvPicPr>
          <p:cNvPr id="107" name="Google Shape;107;p15"/>
          <p:cNvPicPr preferRelativeResize="0"/>
          <p:nvPr/>
        </p:nvPicPr>
        <p:blipFill>
          <a:blip r:embed="rId6">
            <a:alphaModFix/>
          </a:blip>
          <a:stretch>
            <a:fillRect/>
          </a:stretch>
        </p:blipFill>
        <p:spPr>
          <a:xfrm>
            <a:off x="7150965" y="52763"/>
            <a:ext cx="1448134" cy="1843025"/>
          </a:xfrm>
          <a:prstGeom prst="rect">
            <a:avLst/>
          </a:prstGeom>
          <a:noFill/>
          <a:ln>
            <a:noFill/>
          </a:ln>
        </p:spPr>
      </p:pic>
      <p:pic>
        <p:nvPicPr>
          <p:cNvPr id="108" name="Google Shape;108;p15"/>
          <p:cNvPicPr preferRelativeResize="0"/>
          <p:nvPr/>
        </p:nvPicPr>
        <p:blipFill>
          <a:blip r:embed="rId7">
            <a:alphaModFix/>
          </a:blip>
          <a:stretch>
            <a:fillRect/>
          </a:stretch>
        </p:blipFill>
        <p:spPr>
          <a:xfrm>
            <a:off x="4957888" y="52763"/>
            <a:ext cx="1873764" cy="1843025"/>
          </a:xfrm>
          <a:prstGeom prst="rect">
            <a:avLst/>
          </a:prstGeom>
          <a:noFill/>
          <a:ln>
            <a:noFill/>
          </a:ln>
        </p:spPr>
      </p:pic>
      <p:pic>
        <p:nvPicPr>
          <p:cNvPr id="109" name="Google Shape;109;p15"/>
          <p:cNvPicPr preferRelativeResize="0"/>
          <p:nvPr/>
        </p:nvPicPr>
        <p:blipFill>
          <a:blip r:embed="rId8">
            <a:alphaModFix/>
          </a:blip>
          <a:stretch>
            <a:fillRect/>
          </a:stretch>
        </p:blipFill>
        <p:spPr>
          <a:xfrm>
            <a:off x="3099853" y="52763"/>
            <a:ext cx="1518065" cy="1843025"/>
          </a:xfrm>
          <a:prstGeom prst="rect">
            <a:avLst/>
          </a:prstGeom>
          <a:noFill/>
          <a:ln>
            <a:noFill/>
          </a:ln>
        </p:spPr>
      </p:pic>
      <p:sp>
        <p:nvSpPr>
          <p:cNvPr id="110" name="Google Shape;110;p15"/>
          <p:cNvSpPr txBox="1"/>
          <p:nvPr/>
        </p:nvSpPr>
        <p:spPr>
          <a:xfrm>
            <a:off x="2950375" y="1803200"/>
            <a:ext cx="1778100" cy="4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Abel Weldaregay</a:t>
            </a:r>
            <a:endParaRPr b="1">
              <a:latin typeface="Lato"/>
              <a:ea typeface="Lato"/>
              <a:cs typeface="Lato"/>
              <a:sym typeface="Lato"/>
            </a:endParaRPr>
          </a:p>
          <a:p>
            <a:pPr indent="0" lvl="0" marL="0" rtl="0" algn="ctr">
              <a:spcBef>
                <a:spcPts val="0"/>
              </a:spcBef>
              <a:spcAft>
                <a:spcPts val="0"/>
              </a:spcAft>
              <a:buNone/>
            </a:pPr>
            <a:r>
              <a:rPr lang="en" sz="1000">
                <a:latin typeface="Lato"/>
                <a:ea typeface="Lato"/>
                <a:cs typeface="Lato"/>
                <a:sym typeface="Lato"/>
              </a:rPr>
              <a:t>Team Lead / iOS Developer</a:t>
            </a:r>
            <a:endParaRPr sz="1000">
              <a:latin typeface="Lato"/>
              <a:ea typeface="Lato"/>
              <a:cs typeface="Lato"/>
              <a:sym typeface="Lato"/>
            </a:endParaRPr>
          </a:p>
        </p:txBody>
      </p:sp>
      <p:sp>
        <p:nvSpPr>
          <p:cNvPr id="111" name="Google Shape;111;p15"/>
          <p:cNvSpPr txBox="1"/>
          <p:nvPr/>
        </p:nvSpPr>
        <p:spPr>
          <a:xfrm>
            <a:off x="5008275" y="1803200"/>
            <a:ext cx="1778100" cy="4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Kevin Sokol</a:t>
            </a:r>
            <a:endParaRPr b="1">
              <a:latin typeface="Lato"/>
              <a:ea typeface="Lato"/>
              <a:cs typeface="Lato"/>
              <a:sym typeface="Lato"/>
            </a:endParaRPr>
          </a:p>
          <a:p>
            <a:pPr indent="0" lvl="0" marL="0" rtl="0" algn="ctr">
              <a:spcBef>
                <a:spcPts val="0"/>
              </a:spcBef>
              <a:spcAft>
                <a:spcPts val="0"/>
              </a:spcAft>
              <a:buNone/>
            </a:pPr>
            <a:r>
              <a:rPr lang="en" sz="1000">
                <a:latin typeface="Lato"/>
                <a:ea typeface="Lato"/>
                <a:cs typeface="Lato"/>
                <a:sym typeface="Lato"/>
              </a:rPr>
              <a:t>Developer</a:t>
            </a:r>
            <a:endParaRPr sz="1000">
              <a:latin typeface="Lato"/>
              <a:ea typeface="Lato"/>
              <a:cs typeface="Lato"/>
              <a:sym typeface="Lato"/>
            </a:endParaRPr>
          </a:p>
        </p:txBody>
      </p:sp>
      <p:sp>
        <p:nvSpPr>
          <p:cNvPr id="112" name="Google Shape;112;p15"/>
          <p:cNvSpPr txBox="1"/>
          <p:nvPr/>
        </p:nvSpPr>
        <p:spPr>
          <a:xfrm>
            <a:off x="7062975" y="1803200"/>
            <a:ext cx="1659000" cy="473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Peter Scheible</a:t>
            </a:r>
            <a:endParaRPr b="1">
              <a:latin typeface="Lato"/>
              <a:ea typeface="Lato"/>
              <a:cs typeface="Lato"/>
              <a:sym typeface="Lato"/>
            </a:endParaRPr>
          </a:p>
          <a:p>
            <a:pPr indent="0" lvl="0" marL="0" rtl="0" algn="ctr">
              <a:spcBef>
                <a:spcPts val="0"/>
              </a:spcBef>
              <a:spcAft>
                <a:spcPts val="0"/>
              </a:spcAft>
              <a:buNone/>
            </a:pPr>
            <a:r>
              <a:rPr lang="en" sz="1000">
                <a:latin typeface="Lato"/>
                <a:ea typeface="Lato"/>
                <a:cs typeface="Lato"/>
                <a:sym typeface="Lato"/>
              </a:rPr>
              <a:t>Developer</a:t>
            </a:r>
            <a:endParaRPr sz="1000">
              <a:latin typeface="Lato"/>
              <a:ea typeface="Lato"/>
              <a:cs typeface="Lato"/>
              <a:sym typeface="Lato"/>
            </a:endParaRPr>
          </a:p>
        </p:txBody>
      </p:sp>
      <p:sp>
        <p:nvSpPr>
          <p:cNvPr id="113" name="Google Shape;113;p15"/>
          <p:cNvSpPr txBox="1"/>
          <p:nvPr/>
        </p:nvSpPr>
        <p:spPr>
          <a:xfrm>
            <a:off x="2874200" y="4201100"/>
            <a:ext cx="1983300" cy="568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Danielle Luckraft</a:t>
            </a:r>
            <a:endParaRPr sz="800">
              <a:latin typeface="Lato"/>
              <a:ea typeface="Lato"/>
              <a:cs typeface="Lato"/>
              <a:sym typeface="Lato"/>
            </a:endParaRPr>
          </a:p>
          <a:p>
            <a:pPr indent="0" lvl="0" marL="0" rtl="0" algn="ctr">
              <a:spcBef>
                <a:spcPts val="0"/>
              </a:spcBef>
              <a:spcAft>
                <a:spcPts val="0"/>
              </a:spcAft>
              <a:buNone/>
            </a:pPr>
            <a:r>
              <a:rPr lang="en" sz="1000">
                <a:latin typeface="Lato"/>
                <a:ea typeface="Lato"/>
                <a:cs typeface="Lato"/>
                <a:sym typeface="Lato"/>
              </a:rPr>
              <a:t>Webmaster / Developer</a:t>
            </a:r>
            <a:endParaRPr sz="1000">
              <a:latin typeface="Lato"/>
              <a:ea typeface="Lato"/>
              <a:cs typeface="Lato"/>
              <a:sym typeface="Lato"/>
            </a:endParaRPr>
          </a:p>
        </p:txBody>
      </p:sp>
      <p:sp>
        <p:nvSpPr>
          <p:cNvPr id="114" name="Google Shape;114;p15"/>
          <p:cNvSpPr txBox="1"/>
          <p:nvPr/>
        </p:nvSpPr>
        <p:spPr>
          <a:xfrm>
            <a:off x="4857500" y="4201100"/>
            <a:ext cx="2027700" cy="52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Jeffrey McAteer</a:t>
            </a:r>
            <a:endParaRPr b="1">
              <a:latin typeface="Lato"/>
              <a:ea typeface="Lato"/>
              <a:cs typeface="Lato"/>
              <a:sym typeface="Lato"/>
            </a:endParaRPr>
          </a:p>
          <a:p>
            <a:pPr indent="0" lvl="0" marL="0" rtl="0" algn="ctr">
              <a:spcBef>
                <a:spcPts val="0"/>
              </a:spcBef>
              <a:spcAft>
                <a:spcPts val="0"/>
              </a:spcAft>
              <a:buNone/>
            </a:pPr>
            <a:r>
              <a:rPr lang="en" sz="1000">
                <a:latin typeface="Lato"/>
                <a:ea typeface="Lato"/>
                <a:cs typeface="Lato"/>
                <a:sym typeface="Lato"/>
              </a:rPr>
              <a:t>Infrastructure &amp; ML Engineer</a:t>
            </a:r>
            <a:endParaRPr sz="1000">
              <a:latin typeface="Lato"/>
              <a:ea typeface="Lato"/>
              <a:cs typeface="Lato"/>
              <a:sym typeface="Lato"/>
            </a:endParaRPr>
          </a:p>
        </p:txBody>
      </p:sp>
      <p:sp>
        <p:nvSpPr>
          <p:cNvPr id="115" name="Google Shape;115;p15"/>
          <p:cNvSpPr txBox="1"/>
          <p:nvPr/>
        </p:nvSpPr>
        <p:spPr>
          <a:xfrm>
            <a:off x="6908225" y="4201100"/>
            <a:ext cx="1983300" cy="52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latin typeface="Lato"/>
                <a:ea typeface="Lato"/>
                <a:cs typeface="Lato"/>
                <a:sym typeface="Lato"/>
              </a:rPr>
              <a:t>Alpha </a:t>
            </a:r>
            <a:r>
              <a:rPr b="1" lang="en">
                <a:latin typeface="Lato"/>
                <a:ea typeface="Lato"/>
                <a:cs typeface="Lato"/>
                <a:sym typeface="Lato"/>
              </a:rPr>
              <a:t>Din </a:t>
            </a:r>
            <a:r>
              <a:rPr b="1" lang="en">
                <a:latin typeface="Lato"/>
                <a:ea typeface="Lato"/>
                <a:cs typeface="Lato"/>
                <a:sym typeface="Lato"/>
              </a:rPr>
              <a:t>Gabisi</a:t>
            </a:r>
            <a:endParaRPr b="1">
              <a:latin typeface="Lato"/>
              <a:ea typeface="Lato"/>
              <a:cs typeface="Lato"/>
              <a:sym typeface="Lato"/>
            </a:endParaRPr>
          </a:p>
          <a:p>
            <a:pPr indent="0" lvl="0" marL="0" rtl="0" algn="ctr">
              <a:spcBef>
                <a:spcPts val="0"/>
              </a:spcBef>
              <a:spcAft>
                <a:spcPts val="0"/>
              </a:spcAft>
              <a:buNone/>
            </a:pPr>
            <a:r>
              <a:rPr lang="en" sz="1000">
                <a:latin typeface="Lato"/>
                <a:ea typeface="Lato"/>
                <a:cs typeface="Lato"/>
                <a:sym typeface="Lato"/>
              </a:rPr>
              <a:t>Android Developer</a:t>
            </a:r>
            <a:endParaRPr sz="1000">
              <a:latin typeface="Lato"/>
              <a:ea typeface="Lato"/>
              <a:cs typeface="Lato"/>
              <a:sym typeface="Lato"/>
            </a:endParaRPr>
          </a:p>
          <a:p>
            <a:pPr indent="0" lvl="0" marL="0" rtl="0" algn="ctr">
              <a:spcBef>
                <a:spcPts val="0"/>
              </a:spcBef>
              <a:spcAft>
                <a:spcPts val="0"/>
              </a:spcAft>
              <a:buNone/>
            </a:pPr>
            <a:r>
              <a:t/>
            </a:r>
            <a:endParaRPr b="1">
              <a:latin typeface="Lato"/>
              <a:ea typeface="Lato"/>
              <a:cs typeface="Lato"/>
              <a:sym typeface="Lato"/>
            </a:endParaRPr>
          </a:p>
        </p:txBody>
      </p:sp>
      <p:pic>
        <p:nvPicPr>
          <p:cNvPr id="116" name="Google Shape;116;p15"/>
          <p:cNvPicPr preferRelativeResize="0"/>
          <p:nvPr/>
        </p:nvPicPr>
        <p:blipFill rotWithShape="1">
          <a:blip r:embed="rId9">
            <a:alphaModFix/>
          </a:blip>
          <a:srcRect b="0" l="7870" r="-7870" t="0"/>
          <a:stretch/>
        </p:blipFill>
        <p:spPr>
          <a:xfrm>
            <a:off x="791875" y="367790"/>
            <a:ext cx="1145500" cy="1145500"/>
          </a:xfrm>
          <a:prstGeom prst="rect">
            <a:avLst/>
          </a:prstGeom>
          <a:noFill/>
          <a:ln>
            <a:noFill/>
          </a:ln>
        </p:spPr>
      </p:pic>
      <p:pic>
        <p:nvPicPr>
          <p:cNvPr id="117" name="Google Shape;117;p15"/>
          <p:cNvPicPr preferRelativeResize="0"/>
          <p:nvPr/>
        </p:nvPicPr>
        <p:blipFill>
          <a:blip r:embed="rId10">
            <a:alphaModFix/>
          </a:blip>
          <a:stretch>
            <a:fillRect/>
          </a:stretch>
        </p:blipFill>
        <p:spPr>
          <a:xfrm>
            <a:off x="691775" y="3430650"/>
            <a:ext cx="1145500" cy="918903"/>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1" name="Shape 121"/>
        <p:cNvGrpSpPr/>
        <p:nvPr/>
      </p:nvGrpSpPr>
      <p:grpSpPr>
        <a:xfrm>
          <a:off x="0" y="0"/>
          <a:ext cx="0" cy="0"/>
          <a:chOff x="0" y="0"/>
          <a:chExt cx="0" cy="0"/>
        </a:xfrm>
      </p:grpSpPr>
      <p:sp>
        <p:nvSpPr>
          <p:cNvPr id="122" name="Google Shape;122;p16"/>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Background - Epilepsy</a:t>
            </a:r>
            <a:endParaRPr/>
          </a:p>
          <a:p>
            <a:pPr indent="0" lvl="0" marL="0" rtl="0" algn="l">
              <a:spcBef>
                <a:spcPts val="0"/>
              </a:spcBef>
              <a:spcAft>
                <a:spcPts val="0"/>
              </a:spcAft>
              <a:buNone/>
            </a:pPr>
            <a:r>
              <a:t/>
            </a:r>
            <a:endParaRPr/>
          </a:p>
        </p:txBody>
      </p:sp>
      <p:sp>
        <p:nvSpPr>
          <p:cNvPr id="123" name="Google Shape;123;p16"/>
          <p:cNvSpPr txBox="1"/>
          <p:nvPr/>
        </p:nvSpPr>
        <p:spPr>
          <a:xfrm>
            <a:off x="0" y="1488550"/>
            <a:ext cx="2907300" cy="32466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Lato"/>
              <a:buChar char="●"/>
            </a:pPr>
            <a:r>
              <a:rPr lang="en" sz="1600">
                <a:latin typeface="Lato"/>
                <a:ea typeface="Lato"/>
                <a:cs typeface="Lato"/>
                <a:sym typeface="Lato"/>
              </a:rPr>
              <a:t>Epilepsy is the 4th most common neurological disease in the world.</a:t>
            </a:r>
            <a:endParaRPr sz="1600">
              <a:latin typeface="Lato"/>
              <a:ea typeface="Lato"/>
              <a:cs typeface="Lato"/>
              <a:sym typeface="Lato"/>
            </a:endParaRPr>
          </a:p>
          <a:p>
            <a:pPr indent="-330200" lvl="0" marL="457200" rtl="0" algn="l">
              <a:lnSpc>
                <a:spcPct val="100000"/>
              </a:lnSpc>
              <a:spcBef>
                <a:spcPts val="1000"/>
              </a:spcBef>
              <a:spcAft>
                <a:spcPts val="0"/>
              </a:spcAft>
              <a:buSzPts val="1600"/>
              <a:buFont typeface="Lato"/>
              <a:buChar char="●"/>
            </a:pPr>
            <a:r>
              <a:rPr lang="en" sz="1600">
                <a:latin typeface="Lato"/>
                <a:ea typeface="Lato"/>
                <a:cs typeface="Lato"/>
                <a:sym typeface="Lato"/>
              </a:rPr>
              <a:t>Cases of epilepsy in the US have increased over the past five years.</a:t>
            </a:r>
            <a:endParaRPr sz="1600">
              <a:latin typeface="Lato"/>
              <a:ea typeface="Lato"/>
              <a:cs typeface="Lato"/>
              <a:sym typeface="Lato"/>
            </a:endParaRPr>
          </a:p>
          <a:p>
            <a:pPr indent="-330200" lvl="0" marL="457200" rtl="0" algn="l">
              <a:lnSpc>
                <a:spcPct val="100000"/>
              </a:lnSpc>
              <a:spcBef>
                <a:spcPts val="1000"/>
              </a:spcBef>
              <a:spcAft>
                <a:spcPts val="0"/>
              </a:spcAft>
              <a:buSzPts val="1600"/>
              <a:buFont typeface="Lato"/>
              <a:buChar char="●"/>
            </a:pPr>
            <a:r>
              <a:rPr lang="en" sz="1600">
                <a:latin typeface="Lato"/>
                <a:ea typeface="Lato"/>
                <a:cs typeface="Lato"/>
                <a:sym typeface="Lato"/>
              </a:rPr>
              <a:t>Cases in the US are predicted to </a:t>
            </a:r>
            <a:r>
              <a:rPr lang="en" sz="1600">
                <a:latin typeface="Lato"/>
                <a:ea typeface="Lato"/>
                <a:cs typeface="Lato"/>
                <a:sym typeface="Lato"/>
              </a:rPr>
              <a:t>increase further</a:t>
            </a:r>
            <a:r>
              <a:rPr lang="en" sz="1600">
                <a:latin typeface="Lato"/>
                <a:ea typeface="Lato"/>
                <a:cs typeface="Lato"/>
                <a:sym typeface="Lato"/>
              </a:rPr>
              <a:t> by 2020.</a:t>
            </a:r>
            <a:endParaRPr sz="1600">
              <a:latin typeface="Lato"/>
              <a:ea typeface="Lato"/>
              <a:cs typeface="Lato"/>
              <a:sym typeface="Lato"/>
            </a:endParaRPr>
          </a:p>
          <a:p>
            <a:pPr indent="0" lvl="0" marL="0" rtl="0" algn="l">
              <a:lnSpc>
                <a:spcPct val="115000"/>
              </a:lnSpc>
              <a:spcBef>
                <a:spcPts val="1000"/>
              </a:spcBef>
              <a:spcAft>
                <a:spcPts val="0"/>
              </a:spcAft>
              <a:buNone/>
            </a:pPr>
            <a:r>
              <a:t/>
            </a:r>
            <a:endParaRPr>
              <a:latin typeface="Lato"/>
              <a:ea typeface="Lato"/>
              <a:cs typeface="Lato"/>
              <a:sym typeface="Lato"/>
            </a:endParaRPr>
          </a:p>
          <a:p>
            <a:pPr indent="0" lvl="0" marL="0" rtl="0" algn="l">
              <a:lnSpc>
                <a:spcPct val="115000"/>
              </a:lnSpc>
              <a:spcBef>
                <a:spcPts val="0"/>
              </a:spcBef>
              <a:spcAft>
                <a:spcPts val="0"/>
              </a:spcAft>
              <a:buNone/>
            </a:pPr>
            <a:r>
              <a:t/>
            </a:r>
            <a:endParaRPr>
              <a:latin typeface="Lato"/>
              <a:ea typeface="Lato"/>
              <a:cs typeface="Lato"/>
              <a:sym typeface="Lato"/>
            </a:endParaRPr>
          </a:p>
          <a:p>
            <a:pPr indent="0" lvl="0" marL="457200" rtl="0" algn="l">
              <a:lnSpc>
                <a:spcPct val="115000"/>
              </a:lnSpc>
              <a:spcBef>
                <a:spcPts val="0"/>
              </a:spcBef>
              <a:spcAft>
                <a:spcPts val="0"/>
              </a:spcAft>
              <a:buNone/>
            </a:pPr>
            <a:r>
              <a:t/>
            </a:r>
            <a:endParaRPr>
              <a:latin typeface="Lato"/>
              <a:ea typeface="Lato"/>
              <a:cs typeface="Lato"/>
              <a:sym typeface="Lato"/>
            </a:endParaRPr>
          </a:p>
        </p:txBody>
      </p:sp>
      <p:pic>
        <p:nvPicPr>
          <p:cNvPr id="124" name="Google Shape;124;p16"/>
          <p:cNvPicPr preferRelativeResize="0"/>
          <p:nvPr/>
        </p:nvPicPr>
        <p:blipFill>
          <a:blip r:embed="rId3">
            <a:alphaModFix/>
          </a:blip>
          <a:stretch>
            <a:fillRect/>
          </a:stretch>
        </p:blipFill>
        <p:spPr>
          <a:xfrm>
            <a:off x="3279225" y="899950"/>
            <a:ext cx="5864775" cy="3835174"/>
          </a:xfrm>
          <a:prstGeom prst="rect">
            <a:avLst/>
          </a:prstGeom>
          <a:noFill/>
          <a:ln>
            <a:noFill/>
          </a:ln>
        </p:spPr>
      </p:pic>
      <p:pic>
        <p:nvPicPr>
          <p:cNvPr id="125" name="Google Shape;125;p16"/>
          <p:cNvPicPr preferRelativeResize="0"/>
          <p:nvPr/>
        </p:nvPicPr>
        <p:blipFill>
          <a:blip r:embed="rId4">
            <a:alphaModFix/>
          </a:blip>
          <a:stretch>
            <a:fillRect/>
          </a:stretch>
        </p:blipFill>
        <p:spPr>
          <a:xfrm>
            <a:off x="8572450" y="31725"/>
            <a:ext cx="523975" cy="4203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9" name="Shape 129"/>
        <p:cNvGrpSpPr/>
        <p:nvPr/>
      </p:nvGrpSpPr>
      <p:grpSpPr>
        <a:xfrm>
          <a:off x="0" y="0"/>
          <a:ext cx="0" cy="0"/>
          <a:chOff x="0" y="0"/>
          <a:chExt cx="0" cy="0"/>
        </a:xfrm>
      </p:grpSpPr>
      <p:sp>
        <p:nvSpPr>
          <p:cNvPr id="130" name="Google Shape;130;p17"/>
          <p:cNvSpPr/>
          <p:nvPr/>
        </p:nvSpPr>
        <p:spPr>
          <a:xfrm>
            <a:off x="5659875" y="3106500"/>
            <a:ext cx="3484200" cy="1776900"/>
          </a:xfrm>
          <a:prstGeom prst="rect">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1" name="Google Shape;131;p17"/>
          <p:cNvSpPr/>
          <p:nvPr/>
        </p:nvSpPr>
        <p:spPr>
          <a:xfrm>
            <a:off x="4183250" y="3106500"/>
            <a:ext cx="1564200" cy="1776900"/>
          </a:xfrm>
          <a:prstGeom prst="rect">
            <a:avLst/>
          </a:prstGeom>
          <a:solidFill>
            <a:srgbClr val="EA99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2" name="Google Shape;132;p17"/>
          <p:cNvSpPr/>
          <p:nvPr/>
        </p:nvSpPr>
        <p:spPr>
          <a:xfrm>
            <a:off x="-31975" y="3106500"/>
            <a:ext cx="4215300" cy="1776900"/>
          </a:xfrm>
          <a:prstGeom prst="rect">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3" name="Google Shape;133;p17"/>
          <p:cNvPicPr preferRelativeResize="0"/>
          <p:nvPr/>
        </p:nvPicPr>
        <p:blipFill rotWithShape="1">
          <a:blip r:embed="rId3">
            <a:alphaModFix/>
          </a:blip>
          <a:srcRect b="19807" l="0" r="4489" t="0"/>
          <a:stretch/>
        </p:blipFill>
        <p:spPr>
          <a:xfrm>
            <a:off x="2128025" y="2343100"/>
            <a:ext cx="6846676" cy="2419400"/>
          </a:xfrm>
          <a:prstGeom prst="rect">
            <a:avLst/>
          </a:prstGeom>
          <a:noFill/>
          <a:ln>
            <a:noFill/>
          </a:ln>
        </p:spPr>
      </p:pic>
      <p:sp>
        <p:nvSpPr>
          <p:cNvPr id="134" name="Google Shape;134;p17"/>
          <p:cNvSpPr/>
          <p:nvPr/>
        </p:nvSpPr>
        <p:spPr>
          <a:xfrm flipH="1" rot="10800000">
            <a:off x="4183250" y="3106425"/>
            <a:ext cx="567600" cy="1127700"/>
          </a:xfrm>
          <a:prstGeom prst="rtTriangle">
            <a:avLst/>
          </a:prstGeom>
          <a:solidFill>
            <a:srgbClr val="A4C2F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17"/>
          <p:cNvSpPr txBox="1"/>
          <p:nvPr/>
        </p:nvSpPr>
        <p:spPr>
          <a:xfrm>
            <a:off x="727650" y="452050"/>
            <a:ext cx="76887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1A1A1A"/>
                </a:solidFill>
                <a:latin typeface="Raleway"/>
                <a:ea typeface="Raleway"/>
                <a:cs typeface="Raleway"/>
                <a:sym typeface="Raleway"/>
              </a:rPr>
              <a:t>Characteristics of Generalized Seizures</a:t>
            </a:r>
            <a:endParaRPr b="1" sz="2600">
              <a:solidFill>
                <a:srgbClr val="1A1A1A"/>
              </a:solidFill>
              <a:latin typeface="Raleway"/>
              <a:ea typeface="Raleway"/>
              <a:cs typeface="Raleway"/>
              <a:sym typeface="Raleway"/>
            </a:endParaRPr>
          </a:p>
        </p:txBody>
      </p:sp>
      <p:sp>
        <p:nvSpPr>
          <p:cNvPr id="136" name="Google Shape;136;p17"/>
          <p:cNvSpPr/>
          <p:nvPr/>
        </p:nvSpPr>
        <p:spPr>
          <a:xfrm rot="10800000">
            <a:off x="5172375" y="3106425"/>
            <a:ext cx="582300" cy="1127700"/>
          </a:xfrm>
          <a:prstGeom prst="rtTriangle">
            <a:avLst/>
          </a:prstGeom>
          <a:solidFill>
            <a:srgbClr val="B6D7A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137" name="Google Shape;137;p17"/>
          <p:cNvPicPr preferRelativeResize="0"/>
          <p:nvPr/>
        </p:nvPicPr>
        <p:blipFill>
          <a:blip r:embed="rId4">
            <a:alphaModFix/>
          </a:blip>
          <a:stretch>
            <a:fillRect/>
          </a:stretch>
        </p:blipFill>
        <p:spPr>
          <a:xfrm>
            <a:off x="2452899" y="1054900"/>
            <a:ext cx="5332600" cy="3136124"/>
          </a:xfrm>
          <a:prstGeom prst="rect">
            <a:avLst/>
          </a:prstGeom>
          <a:noFill/>
          <a:ln>
            <a:noFill/>
          </a:ln>
        </p:spPr>
      </p:pic>
      <p:sp>
        <p:nvSpPr>
          <p:cNvPr id="138" name="Google Shape;138;p17"/>
          <p:cNvSpPr txBox="1"/>
          <p:nvPr/>
        </p:nvSpPr>
        <p:spPr>
          <a:xfrm>
            <a:off x="0" y="1361075"/>
            <a:ext cx="3144000" cy="1650300"/>
          </a:xfrm>
          <a:prstGeom prst="rect">
            <a:avLst/>
          </a:prstGeom>
          <a:solidFill>
            <a:srgbClr val="FFFFFF"/>
          </a:solid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Lato"/>
              <a:buChar char="●"/>
            </a:pPr>
            <a:r>
              <a:rPr lang="en" sz="1600">
                <a:latin typeface="Lato"/>
                <a:ea typeface="Lato"/>
                <a:cs typeface="Lato"/>
                <a:sym typeface="Lato"/>
              </a:rPr>
              <a:t>Rapid change in heart rate</a:t>
            </a:r>
            <a:endParaRPr sz="1600">
              <a:latin typeface="Lato"/>
              <a:ea typeface="Lato"/>
              <a:cs typeface="Lato"/>
              <a:sym typeface="Lato"/>
            </a:endParaRPr>
          </a:p>
          <a:p>
            <a:pPr indent="-330200" lvl="0" marL="457200" rtl="0" algn="l">
              <a:lnSpc>
                <a:spcPct val="100000"/>
              </a:lnSpc>
              <a:spcBef>
                <a:spcPts val="1000"/>
              </a:spcBef>
              <a:spcAft>
                <a:spcPts val="0"/>
              </a:spcAft>
              <a:buSzPts val="1600"/>
              <a:buFont typeface="Lato"/>
              <a:buChar char="●"/>
            </a:pPr>
            <a:r>
              <a:rPr lang="en" sz="1600">
                <a:latin typeface="Lato"/>
                <a:ea typeface="Lato"/>
                <a:cs typeface="Lato"/>
                <a:sym typeface="Lato"/>
              </a:rPr>
              <a:t>Rapid convulsions in limbs and face</a:t>
            </a:r>
            <a:endParaRPr sz="1600">
              <a:latin typeface="Lato"/>
              <a:ea typeface="Lato"/>
              <a:cs typeface="Lato"/>
              <a:sym typeface="Lato"/>
            </a:endParaRPr>
          </a:p>
          <a:p>
            <a:pPr indent="-342900" lvl="0" marL="457200" rtl="0" algn="l">
              <a:lnSpc>
                <a:spcPct val="100000"/>
              </a:lnSpc>
              <a:spcBef>
                <a:spcPts val="1000"/>
              </a:spcBef>
              <a:spcAft>
                <a:spcPts val="1000"/>
              </a:spcAft>
              <a:buSzPts val="1800"/>
              <a:buFont typeface="Lato"/>
              <a:buChar char="●"/>
            </a:pPr>
            <a:r>
              <a:rPr lang="en" sz="1600">
                <a:latin typeface="Lato"/>
                <a:ea typeface="Lato"/>
                <a:cs typeface="Lato"/>
                <a:sym typeface="Lato"/>
              </a:rPr>
              <a:t>Loss of consciousness</a:t>
            </a:r>
            <a:r>
              <a:rPr lang="en" sz="1800">
                <a:latin typeface="Lato"/>
                <a:ea typeface="Lato"/>
                <a:cs typeface="Lato"/>
                <a:sym typeface="Lato"/>
              </a:rPr>
              <a:t> </a:t>
            </a:r>
            <a:endParaRPr sz="1800">
              <a:latin typeface="Lato"/>
              <a:ea typeface="Lato"/>
              <a:cs typeface="Lato"/>
              <a:sym typeface="Lato"/>
            </a:endParaRPr>
          </a:p>
        </p:txBody>
      </p:sp>
      <p:pic>
        <p:nvPicPr>
          <p:cNvPr id="139" name="Google Shape;139;p17"/>
          <p:cNvPicPr preferRelativeResize="0"/>
          <p:nvPr/>
        </p:nvPicPr>
        <p:blipFill>
          <a:blip r:embed="rId5">
            <a:alphaModFix/>
          </a:blip>
          <a:stretch>
            <a:fillRect/>
          </a:stretch>
        </p:blipFill>
        <p:spPr>
          <a:xfrm>
            <a:off x="8572450" y="31725"/>
            <a:ext cx="523975" cy="420325"/>
          </a:xfrm>
          <a:prstGeom prst="rect">
            <a:avLst/>
          </a:prstGeom>
          <a:noFill/>
          <a:ln>
            <a:noFill/>
          </a:ln>
        </p:spPr>
      </p:pic>
      <p:pic>
        <p:nvPicPr>
          <p:cNvPr id="140" name="Google Shape;140;p17"/>
          <p:cNvPicPr preferRelativeResize="0"/>
          <p:nvPr/>
        </p:nvPicPr>
        <p:blipFill>
          <a:blip r:embed="rId6">
            <a:alphaModFix/>
          </a:blip>
          <a:stretch>
            <a:fillRect/>
          </a:stretch>
        </p:blipFill>
        <p:spPr>
          <a:xfrm>
            <a:off x="5754675" y="1451700"/>
            <a:ext cx="625613" cy="278050"/>
          </a:xfrm>
          <a:prstGeom prst="rect">
            <a:avLst/>
          </a:prstGeom>
          <a:noFill/>
          <a:ln>
            <a:noFill/>
          </a:ln>
        </p:spPr>
      </p:pic>
      <p:pic>
        <p:nvPicPr>
          <p:cNvPr id="141" name="Google Shape;141;p17"/>
          <p:cNvPicPr preferRelativeResize="0"/>
          <p:nvPr/>
        </p:nvPicPr>
        <p:blipFill>
          <a:blip r:embed="rId7">
            <a:alphaModFix/>
          </a:blip>
          <a:stretch>
            <a:fillRect/>
          </a:stretch>
        </p:blipFill>
        <p:spPr>
          <a:xfrm>
            <a:off x="5905563" y="1729750"/>
            <a:ext cx="323850" cy="2381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5" name="Shape 145"/>
        <p:cNvGrpSpPr/>
        <p:nvPr/>
      </p:nvGrpSpPr>
      <p:grpSpPr>
        <a:xfrm>
          <a:off x="0" y="0"/>
          <a:ext cx="0" cy="0"/>
          <a:chOff x="0" y="0"/>
          <a:chExt cx="0" cy="0"/>
        </a:xfrm>
      </p:grpSpPr>
      <p:sp>
        <p:nvSpPr>
          <p:cNvPr id="146" name="Google Shape;146;p18"/>
          <p:cNvSpPr txBox="1"/>
          <p:nvPr>
            <p:ph type="title"/>
          </p:nvPr>
        </p:nvSpPr>
        <p:spPr>
          <a:xfrm>
            <a:off x="727650" y="452050"/>
            <a:ext cx="7688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Statement </a:t>
            </a:r>
            <a:endParaRPr/>
          </a:p>
        </p:txBody>
      </p:sp>
      <p:sp>
        <p:nvSpPr>
          <p:cNvPr id="147" name="Google Shape;147;p18"/>
          <p:cNvSpPr txBox="1"/>
          <p:nvPr>
            <p:ph idx="1" type="body"/>
          </p:nvPr>
        </p:nvSpPr>
        <p:spPr>
          <a:xfrm>
            <a:off x="582325" y="1380450"/>
            <a:ext cx="8439000" cy="31431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Char char="●"/>
            </a:pPr>
            <a:r>
              <a:rPr lang="en" sz="1600">
                <a:solidFill>
                  <a:srgbClr val="000000"/>
                </a:solidFill>
                <a:highlight>
                  <a:srgbClr val="FFFFFF"/>
                </a:highlight>
              </a:rPr>
              <a:t>Epileptic seizures are unpredictable and can result in injury or even death.</a:t>
            </a:r>
            <a:endParaRPr sz="1600">
              <a:solidFill>
                <a:srgbClr val="000000"/>
              </a:solidFill>
              <a:highlight>
                <a:srgbClr val="FFFFFF"/>
              </a:highlight>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highlight>
                  <a:srgbClr val="FFFFFF"/>
                </a:highlight>
              </a:rPr>
              <a:t>Current technology does not provide the ability to automatically detect the onset of a seizure </a:t>
            </a:r>
            <a:r>
              <a:rPr b="1" lang="en" sz="1600">
                <a:solidFill>
                  <a:srgbClr val="000000"/>
                </a:solidFill>
                <a:highlight>
                  <a:srgbClr val="FFFFFF"/>
                </a:highlight>
              </a:rPr>
              <a:t>based on a combination of heart rate behavior and repetitive body movements</a:t>
            </a:r>
            <a:r>
              <a:rPr lang="en" sz="1600">
                <a:solidFill>
                  <a:srgbClr val="000000"/>
                </a:solidFill>
                <a:highlight>
                  <a:srgbClr val="FFFFFF"/>
                </a:highlight>
              </a:rPr>
              <a:t>.</a:t>
            </a:r>
            <a:endParaRPr sz="1600">
              <a:solidFill>
                <a:srgbClr val="000000"/>
              </a:solidFill>
              <a:highlight>
                <a:srgbClr val="FFFFFF"/>
              </a:highlight>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highlight>
                  <a:srgbClr val="FFFFFF"/>
                </a:highlight>
              </a:rPr>
              <a:t>Available devices do not provide capabilities to tune detection variables to match individual patient seizure characteristics.</a:t>
            </a:r>
            <a:endParaRPr sz="1600">
              <a:solidFill>
                <a:srgbClr val="000000"/>
              </a:solidFill>
              <a:highlight>
                <a:srgbClr val="FFFFFF"/>
              </a:highlight>
            </a:endParaRPr>
          </a:p>
          <a:p>
            <a:pPr indent="-330200" lvl="0" marL="457200" rtl="0" algn="l">
              <a:lnSpc>
                <a:spcPct val="100000"/>
              </a:lnSpc>
              <a:spcBef>
                <a:spcPts val="1000"/>
              </a:spcBef>
              <a:spcAft>
                <a:spcPts val="1000"/>
              </a:spcAft>
              <a:buClr>
                <a:srgbClr val="000000"/>
              </a:buClr>
              <a:buSzPts val="1600"/>
              <a:buChar char="●"/>
            </a:pPr>
            <a:r>
              <a:rPr lang="en" sz="1600">
                <a:solidFill>
                  <a:srgbClr val="000000"/>
                </a:solidFill>
                <a:highlight>
                  <a:srgbClr val="FFFFFF"/>
                </a:highlight>
              </a:rPr>
              <a:t>Solutions that use smartwatch technology to detect seizures must be in the proximity of a smartphone to notify emergency contacts.</a:t>
            </a:r>
            <a:endParaRPr sz="1600">
              <a:solidFill>
                <a:srgbClr val="000000"/>
              </a:solidFill>
              <a:highlight>
                <a:srgbClr val="FFFFFF"/>
              </a:highlight>
            </a:endParaRPr>
          </a:p>
        </p:txBody>
      </p:sp>
      <p:pic>
        <p:nvPicPr>
          <p:cNvPr id="148" name="Google Shape;148;p18"/>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2" name="Shape 152"/>
        <p:cNvGrpSpPr/>
        <p:nvPr/>
      </p:nvGrpSpPr>
      <p:grpSpPr>
        <a:xfrm>
          <a:off x="0" y="0"/>
          <a:ext cx="0" cy="0"/>
          <a:chOff x="0" y="0"/>
          <a:chExt cx="0" cy="0"/>
        </a:xfrm>
      </p:grpSpPr>
      <p:sp>
        <p:nvSpPr>
          <p:cNvPr id="153" name="Google Shape;153;p19"/>
          <p:cNvSpPr txBox="1"/>
          <p:nvPr>
            <p:ph type="title"/>
          </p:nvPr>
        </p:nvSpPr>
        <p:spPr>
          <a:xfrm>
            <a:off x="660575" y="452050"/>
            <a:ext cx="7688400" cy="42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Who is Affected </a:t>
            </a:r>
            <a:endParaRPr/>
          </a:p>
        </p:txBody>
      </p:sp>
      <p:sp>
        <p:nvSpPr>
          <p:cNvPr id="154" name="Google Shape;154;p19"/>
          <p:cNvSpPr txBox="1"/>
          <p:nvPr>
            <p:ph idx="1" type="body"/>
          </p:nvPr>
        </p:nvSpPr>
        <p:spPr>
          <a:xfrm>
            <a:off x="727800" y="1366700"/>
            <a:ext cx="7851600" cy="2296500"/>
          </a:xfrm>
          <a:prstGeom prst="rect">
            <a:avLst/>
          </a:prstGeom>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Clr>
                <a:srgbClr val="000000"/>
              </a:buClr>
              <a:buSzPts val="1600"/>
              <a:buChar char="●"/>
            </a:pPr>
            <a:r>
              <a:rPr lang="en" sz="1600">
                <a:solidFill>
                  <a:srgbClr val="000000"/>
                </a:solidFill>
              </a:rPr>
              <a:t>Epilepsy can affect any age group from young children to seniors.</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About 25% of persons with </a:t>
            </a:r>
            <a:r>
              <a:rPr lang="en" sz="1600">
                <a:solidFill>
                  <a:srgbClr val="000000"/>
                </a:solidFill>
              </a:rPr>
              <a:t>epilepsy</a:t>
            </a:r>
            <a:r>
              <a:rPr lang="en" sz="1600">
                <a:solidFill>
                  <a:srgbClr val="000000"/>
                </a:solidFill>
              </a:rPr>
              <a:t> have generalized tonic-clonic seizures. </a:t>
            </a:r>
            <a:endParaRPr sz="1600">
              <a:solidFill>
                <a:srgbClr val="000000"/>
              </a:solidFill>
            </a:endParaRPr>
          </a:p>
          <a:p>
            <a:pPr indent="-330200" lvl="0" marL="457200" rtl="0" algn="l">
              <a:lnSpc>
                <a:spcPct val="100000"/>
              </a:lnSpc>
              <a:spcBef>
                <a:spcPts val="1000"/>
              </a:spcBef>
              <a:spcAft>
                <a:spcPts val="0"/>
              </a:spcAft>
              <a:buClr>
                <a:srgbClr val="000000"/>
              </a:buClr>
              <a:buSzPts val="1600"/>
              <a:buChar char="●"/>
            </a:pPr>
            <a:r>
              <a:rPr lang="en" sz="1600">
                <a:solidFill>
                  <a:srgbClr val="000000"/>
                </a:solidFill>
              </a:rPr>
              <a:t>It can </a:t>
            </a:r>
            <a:r>
              <a:rPr lang="en" sz="1600">
                <a:solidFill>
                  <a:srgbClr val="000000"/>
                </a:solidFill>
              </a:rPr>
              <a:t>a</a:t>
            </a:r>
            <a:r>
              <a:rPr lang="en" sz="1600">
                <a:solidFill>
                  <a:srgbClr val="000000"/>
                </a:solidFill>
              </a:rPr>
              <a:t>lso affect those who:</a:t>
            </a:r>
            <a:endParaRPr sz="1600">
              <a:solidFill>
                <a:srgbClr val="000000"/>
              </a:solidFill>
            </a:endParaRPr>
          </a:p>
          <a:p>
            <a:pPr indent="-330200" lvl="1" marL="914400" rtl="0" algn="l">
              <a:lnSpc>
                <a:spcPct val="100000"/>
              </a:lnSpc>
              <a:spcBef>
                <a:spcPts val="1000"/>
              </a:spcBef>
              <a:spcAft>
                <a:spcPts val="0"/>
              </a:spcAft>
              <a:buClr>
                <a:srgbClr val="000000"/>
              </a:buClr>
              <a:buSzPts val="1600"/>
              <a:buChar char="○"/>
            </a:pPr>
            <a:r>
              <a:rPr lang="en" sz="1600">
                <a:solidFill>
                  <a:srgbClr val="000000"/>
                </a:solidFill>
              </a:rPr>
              <a:t>are A</a:t>
            </a:r>
            <a:r>
              <a:rPr lang="en" sz="1600">
                <a:solidFill>
                  <a:srgbClr val="000000"/>
                </a:solidFill>
              </a:rPr>
              <a:t>utistic,</a:t>
            </a:r>
            <a:endParaRPr sz="1600">
              <a:solidFill>
                <a:srgbClr val="000000"/>
              </a:solidFill>
            </a:endParaRPr>
          </a:p>
          <a:p>
            <a:pPr indent="-330200" lvl="1" marL="914400" rtl="0" algn="l">
              <a:lnSpc>
                <a:spcPct val="100000"/>
              </a:lnSpc>
              <a:spcBef>
                <a:spcPts val="1000"/>
              </a:spcBef>
              <a:spcAft>
                <a:spcPts val="0"/>
              </a:spcAft>
              <a:buClr>
                <a:srgbClr val="000000"/>
              </a:buClr>
              <a:buSzPts val="1600"/>
              <a:buChar char="○"/>
            </a:pPr>
            <a:r>
              <a:rPr lang="en" sz="1600">
                <a:solidFill>
                  <a:srgbClr val="000000"/>
                </a:solidFill>
              </a:rPr>
              <a:t>have experienced a stroke,</a:t>
            </a:r>
            <a:endParaRPr sz="1600">
              <a:solidFill>
                <a:srgbClr val="000000"/>
              </a:solidFill>
            </a:endParaRPr>
          </a:p>
          <a:p>
            <a:pPr indent="-330200" lvl="1" marL="914400" rtl="0" algn="l">
              <a:lnSpc>
                <a:spcPct val="100000"/>
              </a:lnSpc>
              <a:spcBef>
                <a:spcPts val="1000"/>
              </a:spcBef>
              <a:spcAft>
                <a:spcPts val="1000"/>
              </a:spcAft>
              <a:buClr>
                <a:srgbClr val="000000"/>
              </a:buClr>
              <a:buSzPts val="1600"/>
              <a:buChar char="○"/>
            </a:pPr>
            <a:r>
              <a:rPr lang="en" sz="1600">
                <a:solidFill>
                  <a:srgbClr val="000000"/>
                </a:solidFill>
              </a:rPr>
              <a:t>or have suffered a significant infection or head trauma.</a:t>
            </a:r>
            <a:endParaRPr sz="1600">
              <a:solidFill>
                <a:srgbClr val="000000"/>
              </a:solidFill>
            </a:endParaRPr>
          </a:p>
        </p:txBody>
      </p:sp>
      <p:pic>
        <p:nvPicPr>
          <p:cNvPr id="155" name="Google Shape;155;p19"/>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9" name="Shape 159"/>
        <p:cNvGrpSpPr/>
        <p:nvPr/>
      </p:nvGrpSpPr>
      <p:grpSpPr>
        <a:xfrm>
          <a:off x="0" y="0"/>
          <a:ext cx="0" cy="0"/>
          <a:chOff x="0" y="0"/>
          <a:chExt cx="0" cy="0"/>
        </a:xfrm>
      </p:grpSpPr>
      <p:sp>
        <p:nvSpPr>
          <p:cNvPr id="160" name="Google Shape;160;p20"/>
          <p:cNvSpPr txBox="1"/>
          <p:nvPr>
            <p:ph type="title"/>
          </p:nvPr>
        </p:nvSpPr>
        <p:spPr>
          <a:xfrm>
            <a:off x="688775" y="452050"/>
            <a:ext cx="3995700" cy="535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Problem Characteristics </a:t>
            </a:r>
            <a:endParaRPr/>
          </a:p>
          <a:p>
            <a:pPr indent="0" lvl="0" marL="0" rtl="0" algn="l">
              <a:spcBef>
                <a:spcPts val="0"/>
              </a:spcBef>
              <a:spcAft>
                <a:spcPts val="0"/>
              </a:spcAft>
              <a:buNone/>
            </a:pPr>
            <a:r>
              <a:t/>
            </a:r>
            <a:endParaRPr/>
          </a:p>
        </p:txBody>
      </p:sp>
      <p:sp>
        <p:nvSpPr>
          <p:cNvPr id="161" name="Google Shape;161;p20"/>
          <p:cNvSpPr txBox="1"/>
          <p:nvPr>
            <p:ph idx="1" type="body"/>
          </p:nvPr>
        </p:nvSpPr>
        <p:spPr>
          <a:xfrm>
            <a:off x="688775" y="1354350"/>
            <a:ext cx="8327700" cy="3510600"/>
          </a:xfrm>
          <a:prstGeom prst="rect">
            <a:avLst/>
          </a:prstGeom>
        </p:spPr>
        <p:txBody>
          <a:bodyPr anchorCtr="0" anchor="t" bIns="91425" lIns="91425" spcFirstLastPara="1" rIns="91425" wrap="square" tIns="91425">
            <a:noAutofit/>
          </a:bodyPr>
          <a:lstStyle/>
          <a:p>
            <a:pPr indent="-323850" lvl="0" marL="457200" rtl="0" algn="l">
              <a:lnSpc>
                <a:spcPct val="100000"/>
              </a:lnSpc>
              <a:spcBef>
                <a:spcPts val="0"/>
              </a:spcBef>
              <a:spcAft>
                <a:spcPts val="0"/>
              </a:spcAft>
              <a:buClr>
                <a:srgbClr val="000000"/>
              </a:buClr>
              <a:buSzPts val="1500"/>
              <a:buFont typeface="Arial"/>
              <a:buChar char="●"/>
            </a:pPr>
            <a:r>
              <a:rPr lang="en" sz="1500">
                <a:solidFill>
                  <a:srgbClr val="000000"/>
                </a:solidFill>
              </a:rPr>
              <a:t>Existing technology relies on an increase in heart rate OR repetitive body movements (but not both) to detect the onset of a seizure.</a:t>
            </a:r>
            <a:endParaRPr sz="1500">
              <a:solidFill>
                <a:srgbClr val="000000"/>
              </a:solidFill>
            </a:endParaRPr>
          </a:p>
          <a:p>
            <a:pPr indent="-323850" lvl="0" marL="457200" rtl="0" algn="l">
              <a:lnSpc>
                <a:spcPct val="100000"/>
              </a:lnSpc>
              <a:spcBef>
                <a:spcPts val="1000"/>
              </a:spcBef>
              <a:spcAft>
                <a:spcPts val="0"/>
              </a:spcAft>
              <a:buClr>
                <a:srgbClr val="000000"/>
              </a:buClr>
              <a:buSzPts val="1500"/>
              <a:buFont typeface="Arial"/>
              <a:buChar char="●"/>
            </a:pPr>
            <a:r>
              <a:rPr lang="en" sz="1500">
                <a:solidFill>
                  <a:srgbClr val="000000"/>
                </a:solidFill>
              </a:rPr>
              <a:t>Concurrent</a:t>
            </a:r>
            <a:r>
              <a:rPr lang="en" sz="1500">
                <a:solidFill>
                  <a:srgbClr val="000000"/>
                </a:solidFill>
              </a:rPr>
              <a:t> recognition of a rapid change in heart rate and repetitive body movements is essential for improved accuracy and detection of seizures.</a:t>
            </a:r>
            <a:endParaRPr sz="1500">
              <a:solidFill>
                <a:srgbClr val="000000"/>
              </a:solidFill>
            </a:endParaRPr>
          </a:p>
          <a:p>
            <a:pPr indent="-323850" lvl="0" marL="457200" rtl="0" algn="l">
              <a:lnSpc>
                <a:spcPct val="100000"/>
              </a:lnSpc>
              <a:spcBef>
                <a:spcPts val="1000"/>
              </a:spcBef>
              <a:spcAft>
                <a:spcPts val="0"/>
              </a:spcAft>
              <a:buClr>
                <a:srgbClr val="000000"/>
              </a:buClr>
              <a:buSzPts val="1500"/>
              <a:buFont typeface="Lato"/>
              <a:buChar char="●"/>
            </a:pPr>
            <a:r>
              <a:rPr lang="en" sz="1500">
                <a:solidFill>
                  <a:srgbClr val="000000"/>
                </a:solidFill>
                <a:highlight>
                  <a:srgbClr val="FFFFFF"/>
                </a:highlight>
              </a:rPr>
              <a:t>Current solutions do not provide direct notification of emergency contacts from a wearable detection devi</a:t>
            </a:r>
            <a:r>
              <a:rPr lang="en" sz="1500">
                <a:solidFill>
                  <a:srgbClr val="000000"/>
                </a:solidFill>
                <a:highlight>
                  <a:srgbClr val="FFFFFF"/>
                </a:highlight>
              </a:rPr>
              <a:t>ce.</a:t>
            </a:r>
            <a:endParaRPr sz="1500">
              <a:solidFill>
                <a:srgbClr val="000000"/>
              </a:solidFill>
              <a:highlight>
                <a:srgbClr val="FFFFFF"/>
              </a:highlight>
            </a:endParaRPr>
          </a:p>
          <a:p>
            <a:pPr indent="-323850" lvl="1" marL="914400" rtl="0" algn="l">
              <a:lnSpc>
                <a:spcPct val="100000"/>
              </a:lnSpc>
              <a:spcBef>
                <a:spcPts val="1000"/>
              </a:spcBef>
              <a:spcAft>
                <a:spcPts val="0"/>
              </a:spcAft>
              <a:buClr>
                <a:srgbClr val="000000"/>
              </a:buClr>
              <a:buSzPts val="1500"/>
              <a:buFont typeface="Arial"/>
              <a:buChar char="○"/>
            </a:pPr>
            <a:r>
              <a:rPr lang="en" sz="1500">
                <a:solidFill>
                  <a:srgbClr val="000000"/>
                </a:solidFill>
                <a:highlight>
                  <a:srgbClr val="FFFFFF"/>
                </a:highlight>
              </a:rPr>
              <a:t>They instead rely</a:t>
            </a:r>
            <a:r>
              <a:rPr lang="en" sz="1500">
                <a:solidFill>
                  <a:srgbClr val="000000"/>
                </a:solidFill>
                <a:highlight>
                  <a:srgbClr val="FFFFFF"/>
                </a:highlight>
              </a:rPr>
              <a:t> on a “relay” (such as a smartphone) which must be in proximity of the wearable to notify emergency contacts.</a:t>
            </a:r>
            <a:endParaRPr sz="1500">
              <a:solidFill>
                <a:srgbClr val="000000"/>
              </a:solidFill>
              <a:highlight>
                <a:srgbClr val="FFFFFF"/>
              </a:highlight>
            </a:endParaRPr>
          </a:p>
          <a:p>
            <a:pPr indent="-323850" lvl="0" marL="457200" rtl="0" algn="l">
              <a:lnSpc>
                <a:spcPct val="100000"/>
              </a:lnSpc>
              <a:spcBef>
                <a:spcPts val="1000"/>
              </a:spcBef>
              <a:spcAft>
                <a:spcPts val="1000"/>
              </a:spcAft>
              <a:buClr>
                <a:srgbClr val="000000"/>
              </a:buClr>
              <a:buSzPts val="1500"/>
              <a:buChar char="●"/>
            </a:pPr>
            <a:r>
              <a:rPr lang="en" sz="1500">
                <a:solidFill>
                  <a:srgbClr val="000000"/>
                </a:solidFill>
                <a:highlight>
                  <a:srgbClr val="FFFFFF"/>
                </a:highlight>
              </a:rPr>
              <a:t>Available solutions capable of detecting, tracking, and reporting seizures require either subscription services, prescriptions, or both.</a:t>
            </a:r>
            <a:endParaRPr sz="1500">
              <a:solidFill>
                <a:srgbClr val="000000"/>
              </a:solidFill>
            </a:endParaRPr>
          </a:p>
        </p:txBody>
      </p:sp>
      <p:pic>
        <p:nvPicPr>
          <p:cNvPr id="162" name="Google Shape;162;p20"/>
          <p:cNvPicPr preferRelativeResize="0"/>
          <p:nvPr/>
        </p:nvPicPr>
        <p:blipFill>
          <a:blip r:embed="rId3">
            <a:alphaModFix/>
          </a:blip>
          <a:stretch>
            <a:fillRect/>
          </a:stretch>
        </p:blipFill>
        <p:spPr>
          <a:xfrm>
            <a:off x="8572450" y="31725"/>
            <a:ext cx="523975" cy="42032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6" name="Shape 166"/>
        <p:cNvGrpSpPr/>
        <p:nvPr/>
      </p:nvGrpSpPr>
      <p:grpSpPr>
        <a:xfrm>
          <a:off x="0" y="0"/>
          <a:ext cx="0" cy="0"/>
          <a:chOff x="0" y="0"/>
          <a:chExt cx="0" cy="0"/>
        </a:xfrm>
      </p:grpSpPr>
      <p:pic>
        <p:nvPicPr>
          <p:cNvPr id="167" name="Google Shape;167;p21"/>
          <p:cNvPicPr preferRelativeResize="0"/>
          <p:nvPr/>
        </p:nvPicPr>
        <p:blipFill>
          <a:blip r:embed="rId3">
            <a:alphaModFix/>
          </a:blip>
          <a:stretch>
            <a:fillRect/>
          </a:stretch>
        </p:blipFill>
        <p:spPr>
          <a:xfrm>
            <a:off x="4273999" y="1193600"/>
            <a:ext cx="4919976" cy="3722300"/>
          </a:xfrm>
          <a:prstGeom prst="rect">
            <a:avLst/>
          </a:prstGeom>
          <a:noFill/>
          <a:ln>
            <a:noFill/>
          </a:ln>
        </p:spPr>
      </p:pic>
      <p:sp>
        <p:nvSpPr>
          <p:cNvPr id="168" name="Google Shape;168;p21"/>
          <p:cNvSpPr txBox="1"/>
          <p:nvPr/>
        </p:nvSpPr>
        <p:spPr>
          <a:xfrm>
            <a:off x="729450" y="1381925"/>
            <a:ext cx="3037200" cy="2979600"/>
          </a:xfrm>
          <a:prstGeom prst="rect">
            <a:avLst/>
          </a:prstGeom>
          <a:noFill/>
          <a:ln>
            <a:noFill/>
          </a:ln>
        </p:spPr>
        <p:txBody>
          <a:bodyPr anchorCtr="0" anchor="t" bIns="91425" lIns="91425" spcFirstLastPara="1" rIns="91425" wrap="square" tIns="91425">
            <a:noAutofit/>
          </a:bodyPr>
          <a:lstStyle/>
          <a:p>
            <a:pPr indent="-330200" lvl="0" marL="457200" rtl="0" algn="l">
              <a:lnSpc>
                <a:spcPct val="100000"/>
              </a:lnSpc>
              <a:spcBef>
                <a:spcPts val="0"/>
              </a:spcBef>
              <a:spcAft>
                <a:spcPts val="0"/>
              </a:spcAft>
              <a:buSzPts val="1600"/>
              <a:buFont typeface="Lato"/>
              <a:buChar char="●"/>
            </a:pPr>
            <a:r>
              <a:rPr lang="en" sz="1600">
                <a:latin typeface="Lato"/>
                <a:ea typeface="Lato"/>
                <a:cs typeface="Lato"/>
                <a:sym typeface="Lato"/>
              </a:rPr>
              <a:t>Most existing solutions detect seizures based on body motion.</a:t>
            </a:r>
            <a:endParaRPr sz="1600">
              <a:latin typeface="Lato"/>
              <a:ea typeface="Lato"/>
              <a:cs typeface="Lato"/>
              <a:sym typeface="Lato"/>
            </a:endParaRPr>
          </a:p>
          <a:p>
            <a:pPr indent="-330200" lvl="0" marL="457200" rtl="0" algn="l">
              <a:lnSpc>
                <a:spcPct val="100000"/>
              </a:lnSpc>
              <a:spcBef>
                <a:spcPts val="1000"/>
              </a:spcBef>
              <a:spcAft>
                <a:spcPts val="0"/>
              </a:spcAft>
              <a:buSzPts val="1600"/>
              <a:buFont typeface="Lato"/>
              <a:buChar char="●"/>
            </a:pPr>
            <a:r>
              <a:rPr lang="en" sz="1600">
                <a:latin typeface="Lato"/>
                <a:ea typeface="Lato"/>
                <a:cs typeface="Lato"/>
                <a:sym typeface="Lato"/>
              </a:rPr>
              <a:t>Some detect seizures based on users heart rate.</a:t>
            </a:r>
            <a:endParaRPr sz="1600">
              <a:latin typeface="Lato"/>
              <a:ea typeface="Lato"/>
              <a:cs typeface="Lato"/>
              <a:sym typeface="Lato"/>
            </a:endParaRPr>
          </a:p>
          <a:p>
            <a:pPr indent="-330200" lvl="0" marL="457200" rtl="0" algn="l">
              <a:lnSpc>
                <a:spcPct val="100000"/>
              </a:lnSpc>
              <a:spcBef>
                <a:spcPts val="1000"/>
              </a:spcBef>
              <a:spcAft>
                <a:spcPts val="0"/>
              </a:spcAft>
              <a:buSzPts val="1600"/>
              <a:buFont typeface="Lato"/>
              <a:buChar char="●"/>
            </a:pPr>
            <a:r>
              <a:rPr lang="en" sz="1600">
                <a:latin typeface="Lato"/>
                <a:ea typeface="Lato"/>
                <a:cs typeface="Lato"/>
                <a:sym typeface="Lato"/>
              </a:rPr>
              <a:t>The process flow for both are identical.</a:t>
            </a:r>
            <a:endParaRPr sz="1600">
              <a:latin typeface="Lato"/>
              <a:ea typeface="Lato"/>
              <a:cs typeface="Lato"/>
              <a:sym typeface="Lato"/>
            </a:endParaRPr>
          </a:p>
          <a:p>
            <a:pPr indent="-330200" lvl="0" marL="457200" rtl="0" algn="l">
              <a:lnSpc>
                <a:spcPct val="100000"/>
              </a:lnSpc>
              <a:spcBef>
                <a:spcPts val="1000"/>
              </a:spcBef>
              <a:spcAft>
                <a:spcPts val="1000"/>
              </a:spcAft>
              <a:buSzPts val="1600"/>
              <a:buFont typeface="Lato"/>
              <a:buChar char="●"/>
            </a:pPr>
            <a:r>
              <a:rPr lang="en" sz="1600">
                <a:latin typeface="Lato"/>
                <a:ea typeface="Lato"/>
                <a:cs typeface="Lato"/>
                <a:sym typeface="Lato"/>
              </a:rPr>
              <a:t>No existing system detects based on a combination of both metrics.</a:t>
            </a:r>
            <a:endParaRPr sz="1600">
              <a:latin typeface="Lato"/>
              <a:ea typeface="Lato"/>
              <a:cs typeface="Lato"/>
              <a:sym typeface="Lato"/>
            </a:endParaRPr>
          </a:p>
        </p:txBody>
      </p:sp>
      <p:pic>
        <p:nvPicPr>
          <p:cNvPr id="169" name="Google Shape;169;p21"/>
          <p:cNvPicPr preferRelativeResize="0"/>
          <p:nvPr/>
        </p:nvPicPr>
        <p:blipFill>
          <a:blip r:embed="rId4">
            <a:alphaModFix/>
          </a:blip>
          <a:stretch>
            <a:fillRect/>
          </a:stretch>
        </p:blipFill>
        <p:spPr>
          <a:xfrm>
            <a:off x="8572450" y="31725"/>
            <a:ext cx="523975" cy="420325"/>
          </a:xfrm>
          <a:prstGeom prst="rect">
            <a:avLst/>
          </a:prstGeom>
          <a:noFill/>
          <a:ln>
            <a:noFill/>
          </a:ln>
        </p:spPr>
      </p:pic>
      <p:sp>
        <p:nvSpPr>
          <p:cNvPr id="170" name="Google Shape;170;p21"/>
          <p:cNvSpPr txBox="1"/>
          <p:nvPr/>
        </p:nvSpPr>
        <p:spPr>
          <a:xfrm>
            <a:off x="727650" y="452050"/>
            <a:ext cx="3701700" cy="53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600">
                <a:solidFill>
                  <a:srgbClr val="1A1A1A"/>
                </a:solidFill>
                <a:latin typeface="Raleway"/>
                <a:ea typeface="Raleway"/>
                <a:cs typeface="Raleway"/>
                <a:sym typeface="Raleway"/>
              </a:rPr>
              <a:t>Current Process Flow</a:t>
            </a:r>
            <a:endParaRPr b="1" sz="2600">
              <a:solidFill>
                <a:srgbClr val="1A1A1A"/>
              </a:solidFill>
              <a:latin typeface="Raleway"/>
              <a:ea typeface="Raleway"/>
              <a:cs typeface="Raleway"/>
              <a:sym typeface="Raleway"/>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